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8" r:id="rId5"/>
    <p:sldId id="267" r:id="rId6"/>
    <p:sldId id="260" r:id="rId7"/>
    <p:sldId id="258" r:id="rId8"/>
    <p:sldId id="261" r:id="rId9"/>
    <p:sldId id="262" r:id="rId10"/>
    <p:sldId id="264" r:id="rId11"/>
    <p:sldId id="265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7BDFB-F2B0-4B8F-BE33-68B2B66AE85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986E7-5056-4DBD-BA62-BF16E831B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6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986E7-5056-4DBD-BA62-BF16E831BA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2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0B2A9-26B8-2A2D-D7AB-65F034235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6BEB4-1CE5-8D0C-DBF0-03E4C1CD1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279A6-0647-B520-C7FF-73387C96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97-400D-4232-88AA-9B612E5811E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44F47-C583-A37C-B6E3-BF157A28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FF61C-CEAD-EE20-797E-BFEC0EB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8CF0-6CB9-431B-99B9-74D3B1005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2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BD23-9A17-DAC1-E3F7-911C7068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2F833-C731-2F22-0249-5276F151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FE358-926C-A9B5-CCB7-8FB88BF5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97-400D-4232-88AA-9B612E5811E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00A9F-A06F-3A78-5685-EC1A209A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EBF6E-5B91-3FB9-C506-F6296C0E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8CF0-6CB9-431B-99B9-74D3B1005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1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50AA3-F617-96F9-4089-4617F9DDA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05E8B1-7563-9F0D-9BE0-E84C02537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5EE15-8F22-6D1E-9551-2F16047B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97-400D-4232-88AA-9B612E5811E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F2A43-9709-523B-A76A-E127DE43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0DF44-C0B3-756D-23CE-58B5BF47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8CF0-6CB9-431B-99B9-74D3B1005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1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33DE2-6A83-CAEE-3B70-DBA68549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EB8EC-D810-FDF0-D715-D0EC6CF68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D1A76-5EFA-3C55-3826-690A79FD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97-400D-4232-88AA-9B612E5811E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3133-8E70-8355-272C-A2AFF20F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50642-21AA-FFBF-BCA2-759DAB09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8CF0-6CB9-431B-99B9-74D3B1005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7748-1251-B3AF-5F85-49FFFDEE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57666-CE68-F7DE-D3E8-96E5B5D53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B39D7-D0BD-B0FD-6794-0254E7BC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97-400D-4232-88AA-9B612E5811E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BFE58-4A10-E3C3-DBA6-749A8646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22237-1103-4D2F-0F1F-58E01357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8CF0-6CB9-431B-99B9-74D3B1005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1E7CD-463F-F955-3D3D-87A4ABA8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2B6AA-1F8A-DD80-5783-D36403814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9EDF1-9368-1E40-AAAA-BC00EEA3A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3BA92-41BA-6206-CB85-D5642728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97-400D-4232-88AA-9B612E5811E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48B2E-381D-F71D-61E8-2C487889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94609-9020-8C36-C797-941BC90A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8CF0-6CB9-431B-99B9-74D3B1005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9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6BF4B-9280-BA06-FF3F-7C688FFF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944F3-6FCE-16EE-391F-9CDAF6FE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016B0-933E-7273-B171-71DFFE3B9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E4E6A0-BB9B-8395-2D1E-BC3D94201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17A43-CD88-C64D-8504-3FA9B1F2F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746C3-CE05-411C-F152-CA3DF369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97-400D-4232-88AA-9B612E5811E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A4F785-0ABD-0B3A-CFFF-39742380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805B4-0911-9073-D250-E7C58678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8CF0-6CB9-431B-99B9-74D3B1005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3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798BF-2C9E-0015-6B31-DF78220C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E64AC5-1E91-13CF-C5DC-0ADA2377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97-400D-4232-88AA-9B612E5811E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AFC743-6EB3-1EDA-CDC3-CA8A0F1F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6A481C-AF65-E496-9FE0-C00F89B7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8CF0-6CB9-431B-99B9-74D3B1005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6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D86D5C-C17C-D9CF-B940-01A1E330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97-400D-4232-88AA-9B612E5811E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6A30CD-3782-F296-C732-E8B0D7E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86A0A-0004-0EFB-25C7-0E276B3C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8CF0-6CB9-431B-99B9-74D3B1005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3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0081-C5C5-BE02-B5C0-5CC68E3A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27D7-648D-6E91-9D5F-CDBD4BA9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E9D87-BF08-4C44-F32D-060759041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2E7E5-7855-FD27-CAB2-D61AFF76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97-400D-4232-88AA-9B612E5811E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8E082A-4963-CF23-8FA3-B41C7430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082CD-682F-2D52-4CD2-734B1F61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8CF0-6CB9-431B-99B9-74D3B1005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5F790-54DB-67A0-278A-4F658BAB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6DFEDC-5F2D-7EFF-F8FD-EA52A2EE4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9419C1-52DD-0338-07B2-DE219FD6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1E189-D9BF-21CA-B8B0-32327027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97-400D-4232-88AA-9B612E5811E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1E2D8-F6F3-FA9E-BAD4-B026B241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5525B-DEC4-C023-7CB4-1C67DB75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8CF0-6CB9-431B-99B9-74D3B1005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5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6F61FC-8196-6BB6-667F-A50228D6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FA7ED-F464-3F96-BF80-5BCF779B9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5223A-004B-F29C-EE4A-D43AC2EF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E197-400D-4232-88AA-9B612E5811E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3EE20-447C-3AD0-105F-3A914D998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BD5BD-38A7-E89B-153F-1070768A3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8CF0-6CB9-431B-99B9-74D3B1005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7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809A-C77E-A00D-25C2-76F60B2FB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사용자 요구사항 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A0C72-D1A1-9614-B7CE-FDB64139B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11825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조</a:t>
            </a:r>
            <a:endParaRPr lang="ko-KR" altLang="en-US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2017112190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한진섭</a:t>
            </a:r>
            <a:endParaRPr lang="ko-KR" altLang="en-US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2017112194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정재현</a:t>
            </a:r>
            <a:endParaRPr lang="ko-KR" altLang="en-US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2018112123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고범석</a:t>
            </a:r>
            <a:endParaRPr lang="ko-KR" altLang="en-US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2018112128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박준서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51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26F0B-9D62-0665-DB0A-4E48C136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삽화가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22F07-8BA9-442F-932F-AC9346652D29}"/>
              </a:ext>
            </a:extLst>
          </p:cNvPr>
          <p:cNvSpPr txBox="1"/>
          <p:nvPr/>
        </p:nvSpPr>
        <p:spPr>
          <a:xfrm>
            <a:off x="1036320" y="1690688"/>
            <a:ext cx="9712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아이디어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요구사항 명칭 </a:t>
            </a:r>
            <a:r>
              <a:rPr lang="en-US" altLang="ko-KR" dirty="0"/>
              <a:t>: </a:t>
            </a:r>
            <a:r>
              <a:rPr lang="ko-KR" altLang="en-US" dirty="0"/>
              <a:t>삽화에 대한 아이디어 요청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요구사항 내용 </a:t>
            </a:r>
            <a:endParaRPr lang="en-US" altLang="ko-KR" dirty="0"/>
          </a:p>
        </p:txBody>
      </p:sp>
      <p:pic>
        <p:nvPicPr>
          <p:cNvPr id="5" name="Picture 2" descr="홈 로그인 아이콘입니다. 메인 페이지 버튼. 탐색 기호입니다. 그림자가있는 원형의 평면 버튼. 현대 Ui 웹 사이트 탐색. 로열티 무료  사진, 그림, 이미지 그리고 스톡포토그래피. Image 31708836.">
            <a:extLst>
              <a:ext uri="{FF2B5EF4-FFF2-40B4-BE49-F238E27FC236}">
                <a16:creationId xmlns:a16="http://schemas.microsoft.com/office/drawing/2014/main" id="{34F7745E-4F3E-5579-FE58-6B552BAD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05" y="3993196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소셜 로그인 아이콘 질문">
            <a:extLst>
              <a:ext uri="{FF2B5EF4-FFF2-40B4-BE49-F238E27FC236}">
                <a16:creationId xmlns:a16="http://schemas.microsoft.com/office/drawing/2014/main" id="{18D85C26-08CF-8F01-E5EB-1032977B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64" y="4136487"/>
            <a:ext cx="1756876" cy="111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주문 조회 로그인">
            <a:extLst>
              <a:ext uri="{FF2B5EF4-FFF2-40B4-BE49-F238E27FC236}">
                <a16:creationId xmlns:a16="http://schemas.microsoft.com/office/drawing/2014/main" id="{201F00EA-94DB-54B9-2959-2EACCB042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66" y="3993196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i, 인, 정보, 칩 아이콘 에 Artificial Intelligence">
            <a:extLst>
              <a:ext uri="{FF2B5EF4-FFF2-40B4-BE49-F238E27FC236}">
                <a16:creationId xmlns:a16="http://schemas.microsoft.com/office/drawing/2014/main" id="{F74E45C1-6266-8971-842E-587C06A9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17" y="3993193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8735CB-C487-F2AF-3EE8-B87CDCBF18E7}"/>
              </a:ext>
            </a:extLst>
          </p:cNvPr>
          <p:cNvSpPr/>
          <p:nvPr/>
        </p:nvSpPr>
        <p:spPr>
          <a:xfrm>
            <a:off x="2609025" y="4490350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82547BD-1ED9-77E1-C067-3717000D02F8}"/>
              </a:ext>
            </a:extLst>
          </p:cNvPr>
          <p:cNvSpPr/>
          <p:nvPr/>
        </p:nvSpPr>
        <p:spPr>
          <a:xfrm>
            <a:off x="5616813" y="4490349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FB147F-0223-86A6-6A11-50BD4F3A8971}"/>
              </a:ext>
            </a:extLst>
          </p:cNvPr>
          <p:cNvSpPr txBox="1"/>
          <p:nvPr/>
        </p:nvSpPr>
        <p:spPr>
          <a:xfrm>
            <a:off x="1091250" y="5394958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메인 화면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D1ABE2-DD52-01CC-B55F-844D57D1641F}"/>
              </a:ext>
            </a:extLst>
          </p:cNvPr>
          <p:cNvSpPr txBox="1"/>
          <p:nvPr/>
        </p:nvSpPr>
        <p:spPr>
          <a:xfrm>
            <a:off x="3876001" y="5394958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로그인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D689F-3F61-65EC-309D-BA442B2D2F3F}"/>
              </a:ext>
            </a:extLst>
          </p:cNvPr>
          <p:cNvSpPr txBox="1"/>
          <p:nvPr/>
        </p:nvSpPr>
        <p:spPr>
          <a:xfrm>
            <a:off x="6356552" y="5394956"/>
            <a:ext cx="237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마이 페이지</a:t>
            </a:r>
            <a:r>
              <a:rPr lang="en-US" altLang="ko-KR" b="1" dirty="0"/>
              <a:t>(</a:t>
            </a:r>
            <a:r>
              <a:rPr lang="ko-KR" altLang="en-US" b="1" dirty="0"/>
              <a:t>작가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723C57-DCEE-1A29-CF0B-FF4152369375}"/>
              </a:ext>
            </a:extLst>
          </p:cNvPr>
          <p:cNvSpPr txBox="1"/>
          <p:nvPr/>
        </p:nvSpPr>
        <p:spPr>
          <a:xfrm>
            <a:off x="9267157" y="5403063"/>
            <a:ext cx="186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등장인물 생성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1886E44-6F8F-8C9D-3B00-92ABD941E466}"/>
              </a:ext>
            </a:extLst>
          </p:cNvPr>
          <p:cNvSpPr/>
          <p:nvPr/>
        </p:nvSpPr>
        <p:spPr>
          <a:xfrm>
            <a:off x="8441293" y="4490349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1937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26F0B-9D62-0665-DB0A-4E48C136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독자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22F07-8BA9-442F-932F-AC9346652D29}"/>
              </a:ext>
            </a:extLst>
          </p:cNvPr>
          <p:cNvSpPr txBox="1"/>
          <p:nvPr/>
        </p:nvSpPr>
        <p:spPr>
          <a:xfrm>
            <a:off x="1036320" y="1690688"/>
            <a:ext cx="9712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웹 이용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요구사항 명칭 </a:t>
            </a:r>
            <a:r>
              <a:rPr lang="en-US" altLang="ko-KR" dirty="0"/>
              <a:t>: </a:t>
            </a:r>
            <a:r>
              <a:rPr lang="ko-KR" altLang="en-US" dirty="0"/>
              <a:t>웹 사이트에 등록되어 있는 소설 요청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요구사항 내용 </a:t>
            </a:r>
            <a:endParaRPr lang="en-US" altLang="ko-KR" dirty="0"/>
          </a:p>
        </p:txBody>
      </p:sp>
      <p:pic>
        <p:nvPicPr>
          <p:cNvPr id="5" name="Picture 2" descr="홈 로그인 아이콘입니다. 메인 페이지 버튼. 탐색 기호입니다. 그림자가있는 원형의 평면 버튼. 현대 Ui 웹 사이트 탐색. 로열티 무료  사진, 그림, 이미지 그리고 스톡포토그래피. Image 31708836.">
            <a:extLst>
              <a:ext uri="{FF2B5EF4-FFF2-40B4-BE49-F238E27FC236}">
                <a16:creationId xmlns:a16="http://schemas.microsoft.com/office/drawing/2014/main" id="{34F7745E-4F3E-5579-FE58-6B552BAD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05" y="3993196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소셜 로그인 아이콘 질문">
            <a:extLst>
              <a:ext uri="{FF2B5EF4-FFF2-40B4-BE49-F238E27FC236}">
                <a16:creationId xmlns:a16="http://schemas.microsoft.com/office/drawing/2014/main" id="{18D85C26-08CF-8F01-E5EB-1032977B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64" y="4136487"/>
            <a:ext cx="1756876" cy="111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주문 조회 로그인">
            <a:extLst>
              <a:ext uri="{FF2B5EF4-FFF2-40B4-BE49-F238E27FC236}">
                <a16:creationId xmlns:a16="http://schemas.microsoft.com/office/drawing/2014/main" id="{201F00EA-94DB-54B9-2959-2EACCB042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34" y="2367651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8735CB-C487-F2AF-3EE8-B87CDCBF18E7}"/>
              </a:ext>
            </a:extLst>
          </p:cNvPr>
          <p:cNvSpPr/>
          <p:nvPr/>
        </p:nvSpPr>
        <p:spPr>
          <a:xfrm>
            <a:off x="2609025" y="4490350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82547BD-1ED9-77E1-C067-3717000D02F8}"/>
              </a:ext>
            </a:extLst>
          </p:cNvPr>
          <p:cNvSpPr/>
          <p:nvPr/>
        </p:nvSpPr>
        <p:spPr>
          <a:xfrm rot="19062850">
            <a:off x="5801360" y="3937664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FB147F-0223-86A6-6A11-50BD4F3A8971}"/>
              </a:ext>
            </a:extLst>
          </p:cNvPr>
          <p:cNvSpPr txBox="1"/>
          <p:nvPr/>
        </p:nvSpPr>
        <p:spPr>
          <a:xfrm>
            <a:off x="1091250" y="5394958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메인 화면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D1ABE2-DD52-01CC-B55F-844D57D1641F}"/>
              </a:ext>
            </a:extLst>
          </p:cNvPr>
          <p:cNvSpPr txBox="1"/>
          <p:nvPr/>
        </p:nvSpPr>
        <p:spPr>
          <a:xfrm>
            <a:off x="3876001" y="5394958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로그인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D689F-3F61-65EC-309D-BA442B2D2F3F}"/>
              </a:ext>
            </a:extLst>
          </p:cNvPr>
          <p:cNvSpPr txBox="1"/>
          <p:nvPr/>
        </p:nvSpPr>
        <p:spPr>
          <a:xfrm>
            <a:off x="7096046" y="3727489"/>
            <a:ext cx="22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마이 페이지</a:t>
            </a:r>
            <a:r>
              <a:rPr lang="en-US" altLang="ko-KR" b="1" dirty="0"/>
              <a:t>(</a:t>
            </a:r>
            <a:r>
              <a:rPr lang="ko-KR" altLang="en-US" b="1" dirty="0"/>
              <a:t>독자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27EBA75-A14D-B465-9638-85206F9E56E9}"/>
              </a:ext>
            </a:extLst>
          </p:cNvPr>
          <p:cNvSpPr/>
          <p:nvPr/>
        </p:nvSpPr>
        <p:spPr>
          <a:xfrm rot="1595020">
            <a:off x="5801748" y="5047940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5126" name="Picture 6" descr="책 교육 아이콘 벡터 디자인 서식 파일, , 외딴, 소설 PNG, 일러스트 및 벡터 에 대한 무료 다운로드 - Pngtree">
            <a:extLst>
              <a:ext uri="{FF2B5EF4-FFF2-40B4-BE49-F238E27FC236}">
                <a16:creationId xmlns:a16="http://schemas.microsoft.com/office/drawing/2014/main" id="{B87718E7-68CE-37BB-90DE-E4D0032DE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50" y="43770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968513-1979-1E3C-611F-D1D78CBD88D6}"/>
              </a:ext>
            </a:extLst>
          </p:cNvPr>
          <p:cNvSpPr txBox="1"/>
          <p:nvPr/>
        </p:nvSpPr>
        <p:spPr>
          <a:xfrm>
            <a:off x="7424735" y="6235303"/>
            <a:ext cx="123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소설 읽기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D7BA64E-A3E9-DC00-6EFE-18B84CA8A15D}"/>
              </a:ext>
            </a:extLst>
          </p:cNvPr>
          <p:cNvSpPr/>
          <p:nvPr/>
        </p:nvSpPr>
        <p:spPr>
          <a:xfrm rot="5400000">
            <a:off x="7747471" y="4242651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5364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26F0B-9D62-0665-DB0A-4E48C136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22F07-8BA9-442F-932F-AC9346652D29}"/>
              </a:ext>
            </a:extLst>
          </p:cNvPr>
          <p:cNvSpPr txBox="1"/>
          <p:nvPr/>
        </p:nvSpPr>
        <p:spPr>
          <a:xfrm>
            <a:off x="1036320" y="1690688"/>
            <a:ext cx="9712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요구사항 명칭 </a:t>
            </a:r>
            <a:r>
              <a:rPr lang="en-US" altLang="ko-KR" dirty="0"/>
              <a:t>: </a:t>
            </a:r>
            <a:r>
              <a:rPr lang="ko-KR" altLang="en-US" dirty="0"/>
              <a:t>코드 관리 </a:t>
            </a:r>
            <a:r>
              <a:rPr lang="en-US" altLang="ko-KR" dirty="0"/>
              <a:t>+ </a:t>
            </a:r>
            <a:r>
              <a:rPr lang="ko-KR" altLang="en-US" dirty="0"/>
              <a:t>메뉴관리 </a:t>
            </a:r>
            <a:r>
              <a:rPr lang="en-US" altLang="ko-KR" dirty="0"/>
              <a:t>+ </a:t>
            </a:r>
            <a:r>
              <a:rPr lang="ko-KR" altLang="en-US" dirty="0"/>
              <a:t>권한 관리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요구사항 내용 </a:t>
            </a:r>
            <a:endParaRPr lang="en-US" altLang="ko-KR" dirty="0"/>
          </a:p>
        </p:txBody>
      </p:sp>
      <p:pic>
        <p:nvPicPr>
          <p:cNvPr id="5" name="Picture 2" descr="홈 로그인 아이콘입니다. 메인 페이지 버튼. 탐색 기호입니다. 그림자가있는 원형의 평면 버튼. 현대 Ui 웹 사이트 탐색. 로열티 무료  사진, 그림, 이미지 그리고 스톡포토그래피. Image 31708836.">
            <a:extLst>
              <a:ext uri="{FF2B5EF4-FFF2-40B4-BE49-F238E27FC236}">
                <a16:creationId xmlns:a16="http://schemas.microsoft.com/office/drawing/2014/main" id="{34F7745E-4F3E-5579-FE58-6B552BAD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14" y="3723324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소셜 로그인 아이콘 질문">
            <a:extLst>
              <a:ext uri="{FF2B5EF4-FFF2-40B4-BE49-F238E27FC236}">
                <a16:creationId xmlns:a16="http://schemas.microsoft.com/office/drawing/2014/main" id="{18D85C26-08CF-8F01-E5EB-1032977B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73" y="3866615"/>
            <a:ext cx="1756876" cy="111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8735CB-C487-F2AF-3EE8-B87CDCBF18E7}"/>
              </a:ext>
            </a:extLst>
          </p:cNvPr>
          <p:cNvSpPr/>
          <p:nvPr/>
        </p:nvSpPr>
        <p:spPr>
          <a:xfrm>
            <a:off x="3549934" y="4220478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82547BD-1ED9-77E1-C067-3717000D02F8}"/>
              </a:ext>
            </a:extLst>
          </p:cNvPr>
          <p:cNvSpPr/>
          <p:nvPr/>
        </p:nvSpPr>
        <p:spPr>
          <a:xfrm rot="19062850">
            <a:off x="6397029" y="3334702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FB147F-0223-86A6-6A11-50BD4F3A8971}"/>
              </a:ext>
            </a:extLst>
          </p:cNvPr>
          <p:cNvSpPr txBox="1"/>
          <p:nvPr/>
        </p:nvSpPr>
        <p:spPr>
          <a:xfrm>
            <a:off x="2032159" y="5125086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D1ABE2-DD52-01CC-B55F-844D57D1641F}"/>
              </a:ext>
            </a:extLst>
          </p:cNvPr>
          <p:cNvSpPr txBox="1"/>
          <p:nvPr/>
        </p:nvSpPr>
        <p:spPr>
          <a:xfrm>
            <a:off x="4816910" y="5125086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로그인</a:t>
            </a:r>
            <a:endParaRPr lang="ko-KR" altLang="en-US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27EBA75-A14D-B465-9638-85206F9E56E9}"/>
              </a:ext>
            </a:extLst>
          </p:cNvPr>
          <p:cNvSpPr/>
          <p:nvPr/>
        </p:nvSpPr>
        <p:spPr>
          <a:xfrm rot="1595020">
            <a:off x="6462286" y="5106877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데이터 베이스 - 무료 과학 기술개 아이콘">
            <a:extLst>
              <a:ext uri="{FF2B5EF4-FFF2-40B4-BE49-F238E27FC236}">
                <a16:creationId xmlns:a16="http://schemas.microsoft.com/office/drawing/2014/main" id="{A3DFD38C-70E2-7082-1E4B-36A3A286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17" y="5167311"/>
            <a:ext cx="1507159" cy="150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파일 | 무료 아이콘">
            <a:extLst>
              <a:ext uri="{FF2B5EF4-FFF2-40B4-BE49-F238E27FC236}">
                <a16:creationId xmlns:a16="http://schemas.microsoft.com/office/drawing/2014/main" id="{EF6B8406-C05D-E109-D152-855969E0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378" y="1442310"/>
            <a:ext cx="1314958" cy="1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설정 - 무료 도구 및기구개 아이콘">
            <a:extLst>
              <a:ext uri="{FF2B5EF4-FFF2-40B4-BE49-F238E27FC236}">
                <a16:creationId xmlns:a16="http://schemas.microsoft.com/office/drawing/2014/main" id="{7882D232-0FBE-05F9-ABD3-09BB51104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177" y="3274991"/>
            <a:ext cx="1507159" cy="150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2421ED4-2343-EDE3-90AA-7818ECAEE727}"/>
              </a:ext>
            </a:extLst>
          </p:cNvPr>
          <p:cNvSpPr/>
          <p:nvPr/>
        </p:nvSpPr>
        <p:spPr>
          <a:xfrm>
            <a:off x="6508754" y="4182121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6A1E8-597F-BFD0-70AC-FE1941C0AE02}"/>
              </a:ext>
            </a:extLst>
          </p:cNvPr>
          <p:cNvSpPr txBox="1"/>
          <p:nvPr/>
        </p:nvSpPr>
        <p:spPr>
          <a:xfrm>
            <a:off x="10099198" y="5736224"/>
            <a:ext cx="178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데이터베이스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754C0-7CB9-D588-645D-57CC9946C597}"/>
              </a:ext>
            </a:extLst>
          </p:cNvPr>
          <p:cNvSpPr txBox="1"/>
          <p:nvPr/>
        </p:nvSpPr>
        <p:spPr>
          <a:xfrm>
            <a:off x="10134795" y="3851146"/>
            <a:ext cx="178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  <a:r>
              <a:rPr lang="en-US" altLang="ko-KR" b="1" dirty="0"/>
              <a:t>, </a:t>
            </a:r>
            <a:r>
              <a:rPr lang="ko-KR" altLang="en-US" b="1" dirty="0"/>
              <a:t>권한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C6120-D697-BD9D-E740-F04329D6A7BF}"/>
              </a:ext>
            </a:extLst>
          </p:cNvPr>
          <p:cNvSpPr txBox="1"/>
          <p:nvPr/>
        </p:nvSpPr>
        <p:spPr>
          <a:xfrm>
            <a:off x="10134795" y="1881130"/>
            <a:ext cx="178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코드 관리</a:t>
            </a:r>
          </a:p>
        </p:txBody>
      </p:sp>
    </p:spTree>
    <p:extLst>
      <p:ext uri="{BB962C8B-B14F-4D97-AF65-F5344CB8AC3E}">
        <p14:creationId xmlns:p14="http://schemas.microsoft.com/office/powerpoint/2010/main" val="76715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861A2-2ACB-3F4A-17F1-82ED94700FB7}"/>
              </a:ext>
            </a:extLst>
          </p:cNvPr>
          <p:cNvSpPr txBox="1"/>
          <p:nvPr/>
        </p:nvSpPr>
        <p:spPr>
          <a:xfrm>
            <a:off x="833120" y="682505"/>
            <a:ext cx="978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코드 관리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84607FA-DBFB-FC00-1DC1-E4C47F60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68037"/>
              </p:ext>
            </p:extLst>
          </p:nvPr>
        </p:nvGraphicFramePr>
        <p:xfrm>
          <a:off x="2564764" y="2271488"/>
          <a:ext cx="9119236" cy="35735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2111">
                  <a:extLst>
                    <a:ext uri="{9D8B030D-6E8A-4147-A177-3AD203B41FA5}">
                      <a16:colId xmlns:a16="http://schemas.microsoft.com/office/drawing/2014/main" val="2501560647"/>
                    </a:ext>
                  </a:extLst>
                </a:gridCol>
                <a:gridCol w="7437125">
                  <a:extLst>
                    <a:ext uri="{9D8B030D-6E8A-4147-A177-3AD203B41FA5}">
                      <a16:colId xmlns:a16="http://schemas.microsoft.com/office/drawing/2014/main" val="534873768"/>
                    </a:ext>
                  </a:extLst>
                </a:gridCol>
              </a:tblGrid>
              <a:tr h="69350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상세 </a:t>
                      </a:r>
                      <a:r>
                        <a:rPr lang="ko-KR" altLang="en-US" dirty="0" err="1"/>
                        <a:t>메뉴명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0790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등장인물에 대해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8687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 &amp; prompt &amp; </a:t>
                      </a:r>
                      <a:r>
                        <a:rPr lang="ko-KR" altLang="en-US" dirty="0"/>
                        <a:t>사용자 정보 데이터 베이스에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9617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&amp; prompt &amp; </a:t>
                      </a:r>
                      <a:r>
                        <a:rPr lang="ko-KR" altLang="en-US" dirty="0"/>
                        <a:t>사용자 정보 데이터 베이스에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22592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서버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853240"/>
                  </a:ext>
                </a:extLst>
              </a:tr>
            </a:tbl>
          </a:graphicData>
        </a:graphic>
      </p:graphicFrame>
      <p:pic>
        <p:nvPicPr>
          <p:cNvPr id="3" name="Picture 4" descr="Ai 파일 | 무료 아이콘">
            <a:extLst>
              <a:ext uri="{FF2B5EF4-FFF2-40B4-BE49-F238E27FC236}">
                <a16:creationId xmlns:a16="http://schemas.microsoft.com/office/drawing/2014/main" id="{1B247970-B312-046C-DFC9-9FD15392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8" y="3159350"/>
            <a:ext cx="1314958" cy="1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9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861A2-2ACB-3F4A-17F1-82ED94700FB7}"/>
              </a:ext>
            </a:extLst>
          </p:cNvPr>
          <p:cNvSpPr txBox="1"/>
          <p:nvPr/>
        </p:nvSpPr>
        <p:spPr>
          <a:xfrm>
            <a:off x="833120" y="682505"/>
            <a:ext cx="978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권한 관리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84607FA-DBFB-FC00-1DC1-E4C47F60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72899"/>
              </p:ext>
            </p:extLst>
          </p:nvPr>
        </p:nvGraphicFramePr>
        <p:xfrm>
          <a:off x="2747644" y="2651806"/>
          <a:ext cx="9119236" cy="21335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2111">
                  <a:extLst>
                    <a:ext uri="{9D8B030D-6E8A-4147-A177-3AD203B41FA5}">
                      <a16:colId xmlns:a16="http://schemas.microsoft.com/office/drawing/2014/main" val="2501560647"/>
                    </a:ext>
                  </a:extLst>
                </a:gridCol>
                <a:gridCol w="7437125">
                  <a:extLst>
                    <a:ext uri="{9D8B030D-6E8A-4147-A177-3AD203B41FA5}">
                      <a16:colId xmlns:a16="http://schemas.microsoft.com/office/drawing/2014/main" val="534873768"/>
                    </a:ext>
                  </a:extLst>
                </a:gridCol>
              </a:tblGrid>
              <a:tr h="69350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상세 </a:t>
                      </a:r>
                      <a:r>
                        <a:rPr lang="ko-KR" altLang="en-US" dirty="0" err="1"/>
                        <a:t>메뉴명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0790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삽화가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독자에 대한 권한 부여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8687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작가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삽화가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독자에 대한 권한 탈퇴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961781"/>
                  </a:ext>
                </a:extLst>
              </a:tr>
            </a:tbl>
          </a:graphicData>
        </a:graphic>
      </p:graphicFrame>
      <p:pic>
        <p:nvPicPr>
          <p:cNvPr id="2" name="Picture 6" descr="설정 - 무료 도구 및기구개 아이콘">
            <a:extLst>
              <a:ext uri="{FF2B5EF4-FFF2-40B4-BE49-F238E27FC236}">
                <a16:creationId xmlns:a16="http://schemas.microsoft.com/office/drawing/2014/main" id="{715FD858-7D89-C0E1-BD46-A6F3D3D13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7" y="2964978"/>
            <a:ext cx="1507159" cy="150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861A2-2ACB-3F4A-17F1-82ED94700FB7}"/>
              </a:ext>
            </a:extLst>
          </p:cNvPr>
          <p:cNvSpPr txBox="1"/>
          <p:nvPr/>
        </p:nvSpPr>
        <p:spPr>
          <a:xfrm>
            <a:off x="833120" y="682505"/>
            <a:ext cx="978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 베이스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84607FA-DBFB-FC00-1DC1-E4C47F60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92329"/>
              </p:ext>
            </p:extLst>
          </p:nvPr>
        </p:nvGraphicFramePr>
        <p:xfrm>
          <a:off x="2747644" y="2651806"/>
          <a:ext cx="9119236" cy="21335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2111">
                  <a:extLst>
                    <a:ext uri="{9D8B030D-6E8A-4147-A177-3AD203B41FA5}">
                      <a16:colId xmlns:a16="http://schemas.microsoft.com/office/drawing/2014/main" val="2501560647"/>
                    </a:ext>
                  </a:extLst>
                </a:gridCol>
                <a:gridCol w="7437125">
                  <a:extLst>
                    <a:ext uri="{9D8B030D-6E8A-4147-A177-3AD203B41FA5}">
                      <a16:colId xmlns:a16="http://schemas.microsoft.com/office/drawing/2014/main" val="534873768"/>
                    </a:ext>
                  </a:extLst>
                </a:gridCol>
              </a:tblGrid>
              <a:tr h="69350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상세 </a:t>
                      </a:r>
                      <a:r>
                        <a:rPr lang="ko-KR" altLang="en-US" dirty="0" err="1"/>
                        <a:t>메뉴명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0790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삽화가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독자에 대한 정보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8687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작가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삽화가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독자에 대한 정보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961781"/>
                  </a:ext>
                </a:extLst>
              </a:tr>
            </a:tbl>
          </a:graphicData>
        </a:graphic>
      </p:graphicFrame>
      <p:pic>
        <p:nvPicPr>
          <p:cNvPr id="3" name="Picture 2" descr="데이터 베이스 - 무료 과학 기술개 아이콘">
            <a:extLst>
              <a:ext uri="{FF2B5EF4-FFF2-40B4-BE49-F238E27FC236}">
                <a16:creationId xmlns:a16="http://schemas.microsoft.com/office/drawing/2014/main" id="{BC7010E4-8116-022D-7A66-42A78C4E5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" y="2964976"/>
            <a:ext cx="1507159" cy="150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9BDB9-4C11-6CDC-18B1-07EBCB21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사용자에 대한 정의</a:t>
            </a:r>
            <a:endParaRPr lang="ko-KR" altLang="en-US" b="1" dirty="0"/>
          </a:p>
        </p:txBody>
      </p:sp>
      <p:pic>
        <p:nvPicPr>
          <p:cNvPr id="1026" name="Picture 2" descr="독자 - 무료 교육개 아이콘">
            <a:extLst>
              <a:ext uri="{FF2B5EF4-FFF2-40B4-BE49-F238E27FC236}">
                <a16:creationId xmlns:a16="http://schemas.microsoft.com/office/drawing/2014/main" id="{323909F6-5383-7365-19C0-B5310FC6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60" y="2596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작가 - 무료 사람들개 아이콘">
            <a:extLst>
              <a:ext uri="{FF2B5EF4-FFF2-40B4-BE49-F238E27FC236}">
                <a16:creationId xmlns:a16="http://schemas.microsoft.com/office/drawing/2014/main" id="{1A9DCB8A-BF69-7944-56AB-438040D69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596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간단한 화가 일러스트 레이터 인물 아이콘 - 스톡일러스트 [73787077] - PIXTA">
            <a:extLst>
              <a:ext uri="{FF2B5EF4-FFF2-40B4-BE49-F238E27FC236}">
                <a16:creationId xmlns:a16="http://schemas.microsoft.com/office/drawing/2014/main" id="{53677E02-6D1B-C988-5DA7-1ABC841F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60" y="2596198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177BE-B571-E4F5-B127-003177028C20}"/>
              </a:ext>
            </a:extLst>
          </p:cNvPr>
          <p:cNvSpPr txBox="1"/>
          <p:nvPr/>
        </p:nvSpPr>
        <p:spPr>
          <a:xfrm>
            <a:off x="1350962" y="5183386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작가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F7685-93F5-060A-FA32-470100AA4B4E}"/>
              </a:ext>
            </a:extLst>
          </p:cNvPr>
          <p:cNvSpPr txBox="1"/>
          <p:nvPr/>
        </p:nvSpPr>
        <p:spPr>
          <a:xfrm>
            <a:off x="4159250" y="5183386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삽화가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979C0-9ADD-7814-2DB0-94BD5DBD525C}"/>
              </a:ext>
            </a:extLst>
          </p:cNvPr>
          <p:cNvSpPr txBox="1"/>
          <p:nvPr/>
        </p:nvSpPr>
        <p:spPr>
          <a:xfrm>
            <a:off x="7167562" y="5178306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독자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63D55-068C-A0CC-9336-C698B93BEBE5}"/>
              </a:ext>
            </a:extLst>
          </p:cNvPr>
          <p:cNvSpPr txBox="1"/>
          <p:nvPr/>
        </p:nvSpPr>
        <p:spPr>
          <a:xfrm>
            <a:off x="838200" y="1543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UI </a:t>
            </a:r>
            <a:r>
              <a:rPr lang="ko-KR" altLang="en-US" dirty="0"/>
              <a:t>구성은 유동적</a:t>
            </a:r>
          </a:p>
        </p:txBody>
      </p:sp>
      <p:pic>
        <p:nvPicPr>
          <p:cNvPr id="2050" name="Picture 2" descr="관리자 - 무료 사람들개 아이콘">
            <a:extLst>
              <a:ext uri="{FF2B5EF4-FFF2-40B4-BE49-F238E27FC236}">
                <a16:creationId xmlns:a16="http://schemas.microsoft.com/office/drawing/2014/main" id="{D3989852-95DA-FC3C-BD5F-5C1016331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485" y="259619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46F77C-31C9-50DC-8C62-905F898E4FBC}"/>
              </a:ext>
            </a:extLst>
          </p:cNvPr>
          <p:cNvSpPr txBox="1"/>
          <p:nvPr/>
        </p:nvSpPr>
        <p:spPr>
          <a:xfrm>
            <a:off x="9839960" y="5178306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93287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E18F8-1C2A-D3B9-8C62-AC97C7C1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작가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F6F01-F1C5-4C52-69AC-4A9F24B2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ko-KR" altLang="en-US" sz="2400" dirty="0"/>
              <a:t>글을 작성할 때</a:t>
            </a:r>
            <a:r>
              <a:rPr lang="en-US" altLang="ko-KR" sz="2400" dirty="0"/>
              <a:t>, </a:t>
            </a:r>
            <a:r>
              <a:rPr lang="ko-KR" altLang="en-US" sz="2400" dirty="0"/>
              <a:t>등장인물에 대한 프로필을 작성한다</a:t>
            </a:r>
            <a:r>
              <a:rPr lang="en-US" altLang="ko-KR" sz="2400" dirty="0"/>
              <a:t>. </a:t>
            </a:r>
            <a:r>
              <a:rPr lang="ko-KR" altLang="en-US" sz="2400" dirty="0"/>
              <a:t>하지만 글은 그림과 달리 묘사가 어려울 뿐더러 </a:t>
            </a:r>
            <a:r>
              <a:rPr lang="ko-KR" altLang="en-US" sz="2400" dirty="0" err="1"/>
              <a:t>몰입력이</a:t>
            </a:r>
            <a:r>
              <a:rPr lang="ko-KR" altLang="en-US" sz="2400" dirty="0"/>
              <a:t> 떨어진다</a:t>
            </a:r>
            <a:r>
              <a:rPr lang="en-US" altLang="ko-KR" sz="2400" dirty="0"/>
              <a:t>. </a:t>
            </a:r>
            <a:r>
              <a:rPr lang="ko-KR" altLang="en-US" sz="2400" dirty="0"/>
              <a:t>글에 대한 </a:t>
            </a:r>
            <a:r>
              <a:rPr lang="ko-KR" altLang="en-US" sz="2400" dirty="0" err="1"/>
              <a:t>몰입력을</a:t>
            </a:r>
            <a:r>
              <a:rPr lang="ko-KR" altLang="en-US" sz="2400" dirty="0"/>
              <a:t> 올림과 동시에 머릿속에 그린 등장인물을 구체화시키고 싶다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ko-KR" altLang="en-US" sz="2400" dirty="0"/>
              <a:t>이때</a:t>
            </a:r>
            <a:r>
              <a:rPr lang="en-US" altLang="ko-KR" sz="2400" dirty="0"/>
              <a:t>, </a:t>
            </a:r>
            <a:r>
              <a:rPr lang="ko-KR" altLang="en-US" sz="2400" dirty="0"/>
              <a:t>소설에 그림을 삽입하려면 삽화가에게 외주해야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시간이 오래 걸리고 원하는 대로 결과물이 안 나올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빠르게 만들고 편하게 수정할 수 있는 환경이 필요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205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E18F8-1C2A-D3B9-8C62-AC97C7C1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삽화가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F6F01-F1C5-4C52-69AC-4A9F24B2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ko-KR" altLang="en-US" sz="2400" dirty="0"/>
              <a:t>삽화를 그릴 때</a:t>
            </a:r>
            <a:r>
              <a:rPr lang="en-US" altLang="ko-KR" sz="2400" dirty="0"/>
              <a:t>, </a:t>
            </a:r>
            <a:r>
              <a:rPr lang="ko-KR" altLang="en-US" sz="2400" dirty="0"/>
              <a:t>상상력의 한계로 인해 비슷한 삽화가 계속 나오는 경우 다른 곳에서 아이디어를 얻고 싶다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660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55273-1C66-492F-700B-A6A92E61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독자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9D655-E51E-B0C0-6E29-85DE80EA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독자들은 최대한 재미있고 쉽고 상상력을 자극하는 소설을 읽고 싶을 것이다</a:t>
            </a:r>
            <a:r>
              <a:rPr lang="en-US" altLang="ko-KR" sz="2400" dirty="0"/>
              <a:t>. </a:t>
            </a:r>
            <a:r>
              <a:rPr lang="ko-KR" altLang="en-US" sz="2400" dirty="0"/>
              <a:t>하지만 글만 있는 소설은 만화에 비해 흥미도가 떨어지는 단점이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흥미도를 더욱 끌어올릴 방법을 찾고 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독자는 필자가 말하는 상황이나 장면의 묘사가 어려워서 잘 이해가 안되는 소설의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상황을 묘사한 그림이 있으면 더욱 좋을 것이다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348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0C78F-71D4-5B47-5A3D-60A595C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공통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21B36-8BF2-94F2-29B1-2D9B1C21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805305"/>
            <a:ext cx="10515600" cy="4351338"/>
          </a:xfrm>
        </p:spPr>
        <p:txBody>
          <a:bodyPr/>
          <a:lstStyle/>
          <a:p>
            <a:r>
              <a:rPr lang="ko-KR" altLang="en-US" b="1" dirty="0"/>
              <a:t>메인 화면</a:t>
            </a:r>
          </a:p>
        </p:txBody>
      </p:sp>
      <p:pic>
        <p:nvPicPr>
          <p:cNvPr id="4" name="Picture 2" descr="홈 로그인 아이콘입니다. 메인 페이지 버튼. 탐색 기호입니다. 그림자가있는 원형의 평면 버튼. 현대 Ui 웹 사이트 탐색. 로열티 무료  사진, 그림, 이미지 그리고 스톡포토그래피. Image 31708836.">
            <a:extLst>
              <a:ext uri="{FF2B5EF4-FFF2-40B4-BE49-F238E27FC236}">
                <a16:creationId xmlns:a16="http://schemas.microsoft.com/office/drawing/2014/main" id="{0C9C3569-8822-737E-EBD2-C0771DF79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31702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69026D8-C80D-7753-4DC7-47D22F9F6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47473"/>
              </p:ext>
            </p:extLst>
          </p:nvPr>
        </p:nvGraphicFramePr>
        <p:xfrm>
          <a:off x="2813684" y="2060140"/>
          <a:ext cx="9119236" cy="40965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2111">
                  <a:extLst>
                    <a:ext uri="{9D8B030D-6E8A-4147-A177-3AD203B41FA5}">
                      <a16:colId xmlns:a16="http://schemas.microsoft.com/office/drawing/2014/main" val="2501560647"/>
                    </a:ext>
                  </a:extLst>
                </a:gridCol>
                <a:gridCol w="7437125">
                  <a:extLst>
                    <a:ext uri="{9D8B030D-6E8A-4147-A177-3AD203B41FA5}">
                      <a16:colId xmlns:a16="http://schemas.microsoft.com/office/drawing/2014/main" val="534873768"/>
                    </a:ext>
                  </a:extLst>
                </a:gridCol>
              </a:tblGrid>
              <a:tr h="69350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상세 </a:t>
                      </a:r>
                      <a:r>
                        <a:rPr lang="ko-KR" altLang="en-US" dirty="0" err="1"/>
                        <a:t>메뉴명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6079057"/>
                  </a:ext>
                </a:extLst>
              </a:tr>
              <a:tr h="693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보고자 하는 소설의 장르 선택 </a:t>
                      </a:r>
                      <a:r>
                        <a:rPr lang="en-US" altLang="ko-KR" dirty="0"/>
                        <a:t>ex)</a:t>
                      </a:r>
                      <a:r>
                        <a:rPr lang="ko-KR" altLang="en-US" dirty="0"/>
                        <a:t> 판타지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무협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868705"/>
                  </a:ext>
                </a:extLst>
              </a:tr>
              <a:tr h="693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정보 입력 </a:t>
                      </a:r>
                      <a:r>
                        <a:rPr lang="en-US" altLang="ko-KR" dirty="0"/>
                        <a:t>(ID, Password)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961781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작가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①</a:t>
                      </a:r>
                      <a:r>
                        <a:rPr lang="ko-KR" altLang="en-US" dirty="0"/>
                        <a:t>내 작품 </a:t>
                      </a: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내 작품 상세보기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작품 리스트</a:t>
                      </a:r>
                      <a:r>
                        <a:rPr lang="en-US" altLang="ko-KR" dirty="0"/>
                        <a:t>) &gt; 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다음화 등록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②</a:t>
                      </a:r>
                      <a:r>
                        <a:rPr lang="ko-KR" altLang="en-US" dirty="0"/>
                        <a:t>새로운 작품 만들기 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작품 소개 적기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22592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작품 </a:t>
                      </a: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상세보기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작품 리스트</a:t>
                      </a:r>
                      <a:r>
                        <a:rPr lang="en-US" altLang="ko-KR" dirty="0"/>
                        <a:t>) &gt; </a:t>
                      </a:r>
                      <a:r>
                        <a:rPr lang="ko-KR" altLang="en-US" dirty="0"/>
                        <a:t>보기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즐겨찾기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72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08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26F0B-9D62-0665-DB0A-4E48C136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작가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22F07-8BA9-442F-932F-AC9346652D29}"/>
              </a:ext>
            </a:extLst>
          </p:cNvPr>
          <p:cNvSpPr txBox="1"/>
          <p:nvPr/>
        </p:nvSpPr>
        <p:spPr>
          <a:xfrm>
            <a:off x="1036320" y="1690688"/>
            <a:ext cx="9712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공간 지원 </a:t>
            </a:r>
            <a:r>
              <a:rPr lang="en-US" altLang="ko-KR" dirty="0"/>
              <a:t>+ </a:t>
            </a:r>
            <a:r>
              <a:rPr lang="ko-KR" altLang="en-US" dirty="0"/>
              <a:t>삽화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요구사항 명칭 </a:t>
            </a:r>
            <a:r>
              <a:rPr lang="en-US" altLang="ko-KR" dirty="0"/>
              <a:t>: </a:t>
            </a:r>
            <a:r>
              <a:rPr lang="ko-KR" altLang="en-US" dirty="0"/>
              <a:t>웹 소설을 쓰고 게시할 수 있는 공간과 등장인물에 대한 삽화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요구사항 내용 </a:t>
            </a:r>
            <a:endParaRPr lang="en-US" altLang="ko-KR" dirty="0"/>
          </a:p>
        </p:txBody>
      </p:sp>
      <p:pic>
        <p:nvPicPr>
          <p:cNvPr id="5" name="Picture 2" descr="홈 로그인 아이콘입니다. 메인 페이지 버튼. 탐색 기호입니다. 그림자가있는 원형의 평면 버튼. 현대 Ui 웹 사이트 탐색. 로열티 무료  사진, 그림, 이미지 그리고 스톡포토그래피. Image 31708836.">
            <a:extLst>
              <a:ext uri="{FF2B5EF4-FFF2-40B4-BE49-F238E27FC236}">
                <a16:creationId xmlns:a16="http://schemas.microsoft.com/office/drawing/2014/main" id="{34F7745E-4F3E-5579-FE58-6B552BAD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" y="4186236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소셜 로그인 아이콘 질문">
            <a:extLst>
              <a:ext uri="{FF2B5EF4-FFF2-40B4-BE49-F238E27FC236}">
                <a16:creationId xmlns:a16="http://schemas.microsoft.com/office/drawing/2014/main" id="{18D85C26-08CF-8F01-E5EB-1032977B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97" y="4329527"/>
            <a:ext cx="1756876" cy="111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주문 조회 로그인">
            <a:extLst>
              <a:ext uri="{FF2B5EF4-FFF2-40B4-BE49-F238E27FC236}">
                <a16:creationId xmlns:a16="http://schemas.microsoft.com/office/drawing/2014/main" id="{201F00EA-94DB-54B9-2959-2EACCB042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99" y="4186236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정보 수정 - 무료 파일 및 폴더개 아이콘">
            <a:extLst>
              <a:ext uri="{FF2B5EF4-FFF2-40B4-BE49-F238E27FC236}">
                <a16:creationId xmlns:a16="http://schemas.microsoft.com/office/drawing/2014/main" id="{38DD3779-BF43-D49B-3481-27A22BC1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190" y="5151278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i, 인, 정보, 칩 아이콘 에 Artificial Intelligence">
            <a:extLst>
              <a:ext uri="{FF2B5EF4-FFF2-40B4-BE49-F238E27FC236}">
                <a16:creationId xmlns:a16="http://schemas.microsoft.com/office/drawing/2014/main" id="{F74E45C1-6266-8971-842E-587C06A9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189" y="2641181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8735CB-C487-F2AF-3EE8-B87CDCBF18E7}"/>
              </a:ext>
            </a:extLst>
          </p:cNvPr>
          <p:cNvSpPr/>
          <p:nvPr/>
        </p:nvSpPr>
        <p:spPr>
          <a:xfrm>
            <a:off x="1939058" y="4683390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82547BD-1ED9-77E1-C067-3717000D02F8}"/>
              </a:ext>
            </a:extLst>
          </p:cNvPr>
          <p:cNvSpPr/>
          <p:nvPr/>
        </p:nvSpPr>
        <p:spPr>
          <a:xfrm>
            <a:off x="4946846" y="4683389"/>
            <a:ext cx="589280" cy="407453"/>
          </a:xfrm>
          <a:prstGeom prst="rightArrow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34C3D68-6104-C2B3-3784-667C0EDC2DCD}"/>
              </a:ext>
            </a:extLst>
          </p:cNvPr>
          <p:cNvSpPr/>
          <p:nvPr/>
        </p:nvSpPr>
        <p:spPr>
          <a:xfrm rot="19473746">
            <a:off x="7552221" y="3982510"/>
            <a:ext cx="589280" cy="407453"/>
          </a:xfrm>
          <a:prstGeom prst="rightArrow">
            <a:avLst>
              <a:gd name="adj1" fmla="val 50000"/>
              <a:gd name="adj2" fmla="val 72442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ACDD40F-AD7E-8926-0DD0-9189FBD8605E}"/>
              </a:ext>
            </a:extLst>
          </p:cNvPr>
          <p:cNvSpPr/>
          <p:nvPr/>
        </p:nvSpPr>
        <p:spPr>
          <a:xfrm rot="1722281">
            <a:off x="7554124" y="5384272"/>
            <a:ext cx="589280" cy="407453"/>
          </a:xfrm>
          <a:prstGeom prst="rightArrow">
            <a:avLst>
              <a:gd name="adj1" fmla="val 50000"/>
              <a:gd name="adj2" fmla="val 62468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FB147F-0223-86A6-6A11-50BD4F3A8971}"/>
              </a:ext>
            </a:extLst>
          </p:cNvPr>
          <p:cNvSpPr txBox="1"/>
          <p:nvPr/>
        </p:nvSpPr>
        <p:spPr>
          <a:xfrm>
            <a:off x="421283" y="5587998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메인 화면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D1ABE2-DD52-01CC-B55F-844D57D1641F}"/>
              </a:ext>
            </a:extLst>
          </p:cNvPr>
          <p:cNvSpPr txBox="1"/>
          <p:nvPr/>
        </p:nvSpPr>
        <p:spPr>
          <a:xfrm>
            <a:off x="3206034" y="5587998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로그인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5D465-F925-E61F-EAF5-AD752A1A22F3}"/>
              </a:ext>
            </a:extLst>
          </p:cNvPr>
          <p:cNvSpPr txBox="1"/>
          <p:nvPr/>
        </p:nvSpPr>
        <p:spPr>
          <a:xfrm>
            <a:off x="9961636" y="5723537"/>
            <a:ext cx="212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수정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, </a:t>
            </a:r>
            <a:r>
              <a:rPr lang="ko-KR" altLang="en-US" b="1" dirty="0"/>
              <a:t>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723C57-DCEE-1A29-CF0B-FF4152369375}"/>
              </a:ext>
            </a:extLst>
          </p:cNvPr>
          <p:cNvSpPr txBox="1"/>
          <p:nvPr/>
        </p:nvSpPr>
        <p:spPr>
          <a:xfrm>
            <a:off x="10091443" y="3168016"/>
            <a:ext cx="186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등장인물 생성</a:t>
            </a:r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F82AB529-E6B5-DC8D-16AA-4CFF8962716C}"/>
              </a:ext>
            </a:extLst>
          </p:cNvPr>
          <p:cNvSpPr/>
          <p:nvPr/>
        </p:nvSpPr>
        <p:spPr>
          <a:xfrm>
            <a:off x="9188915" y="4265819"/>
            <a:ext cx="502809" cy="673647"/>
          </a:xfrm>
          <a:prstGeom prst="upDownArrow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13EC6F-7DC7-BA1C-8EB6-586AF099D876}"/>
              </a:ext>
            </a:extLst>
          </p:cNvPr>
          <p:cNvSpPr txBox="1"/>
          <p:nvPr/>
        </p:nvSpPr>
        <p:spPr>
          <a:xfrm>
            <a:off x="5651480" y="5538871"/>
            <a:ext cx="237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마이 페이지</a:t>
            </a:r>
            <a:r>
              <a:rPr lang="en-US" altLang="ko-KR" b="1" dirty="0"/>
              <a:t>(</a:t>
            </a:r>
            <a:r>
              <a:rPr lang="ko-KR" altLang="en-US" b="1" dirty="0"/>
              <a:t>작가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1591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861A2-2ACB-3F4A-17F1-82ED94700FB7}"/>
              </a:ext>
            </a:extLst>
          </p:cNvPr>
          <p:cNvSpPr txBox="1"/>
          <p:nvPr/>
        </p:nvSpPr>
        <p:spPr>
          <a:xfrm>
            <a:off x="833120" y="682505"/>
            <a:ext cx="978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등장인물 생성</a:t>
            </a:r>
          </a:p>
        </p:txBody>
      </p:sp>
      <p:pic>
        <p:nvPicPr>
          <p:cNvPr id="5" name="Picture 8" descr="Ai, 인, 정보, 칩 아이콘 에 Artificial Intelligence">
            <a:extLst>
              <a:ext uri="{FF2B5EF4-FFF2-40B4-BE49-F238E27FC236}">
                <a16:creationId xmlns:a16="http://schemas.microsoft.com/office/drawing/2014/main" id="{20172F4E-65B2-3040-9596-E021393E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2961797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84607FA-DBFB-FC00-1DC1-E4C47F60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123"/>
              </p:ext>
            </p:extLst>
          </p:nvPr>
        </p:nvGraphicFramePr>
        <p:xfrm>
          <a:off x="2595244" y="2008009"/>
          <a:ext cx="9119236" cy="35735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2111">
                  <a:extLst>
                    <a:ext uri="{9D8B030D-6E8A-4147-A177-3AD203B41FA5}">
                      <a16:colId xmlns:a16="http://schemas.microsoft.com/office/drawing/2014/main" val="2501560647"/>
                    </a:ext>
                  </a:extLst>
                </a:gridCol>
                <a:gridCol w="7437125">
                  <a:extLst>
                    <a:ext uri="{9D8B030D-6E8A-4147-A177-3AD203B41FA5}">
                      <a16:colId xmlns:a16="http://schemas.microsoft.com/office/drawing/2014/main" val="534873768"/>
                    </a:ext>
                  </a:extLst>
                </a:gridCol>
              </a:tblGrid>
              <a:tr h="69350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상세 </a:t>
                      </a:r>
                      <a:r>
                        <a:rPr lang="ko-KR" altLang="en-US" dirty="0" err="1"/>
                        <a:t>메뉴명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0790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원하는 등장인물의 특징에 대한 내용 </a:t>
                      </a:r>
                      <a:r>
                        <a:rPr lang="en-US" altLang="ko-KR" dirty="0"/>
                        <a:t>ex) </a:t>
                      </a:r>
                      <a:r>
                        <a:rPr lang="ko-KR" altLang="en-US" dirty="0"/>
                        <a:t>홍채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빨간색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노란색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8687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태그를 통해 입력한 정보로 등장인물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9617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선택한 등장인물을 다양하게 생성하기 위해서 인공지능 모델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22592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학습한 모델과 기존의 등장인물에 대한 정보 저장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Ex) tag, image, model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18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10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861A2-2ACB-3F4A-17F1-82ED94700FB7}"/>
              </a:ext>
            </a:extLst>
          </p:cNvPr>
          <p:cNvSpPr txBox="1"/>
          <p:nvPr/>
        </p:nvSpPr>
        <p:spPr>
          <a:xfrm>
            <a:off x="833120" y="682505"/>
            <a:ext cx="978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수정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삭제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등록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84607FA-DBFB-FC00-1DC1-E4C47F60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70965"/>
              </p:ext>
            </p:extLst>
          </p:nvPr>
        </p:nvGraphicFramePr>
        <p:xfrm>
          <a:off x="2605404" y="2291808"/>
          <a:ext cx="9119236" cy="28535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2111">
                  <a:extLst>
                    <a:ext uri="{9D8B030D-6E8A-4147-A177-3AD203B41FA5}">
                      <a16:colId xmlns:a16="http://schemas.microsoft.com/office/drawing/2014/main" val="2501560647"/>
                    </a:ext>
                  </a:extLst>
                </a:gridCol>
                <a:gridCol w="7437125">
                  <a:extLst>
                    <a:ext uri="{9D8B030D-6E8A-4147-A177-3AD203B41FA5}">
                      <a16:colId xmlns:a16="http://schemas.microsoft.com/office/drawing/2014/main" val="534873768"/>
                    </a:ext>
                  </a:extLst>
                </a:gridCol>
              </a:tblGrid>
              <a:tr h="69350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상세 </a:t>
                      </a:r>
                      <a:r>
                        <a:rPr lang="ko-KR" altLang="en-US" dirty="0" err="1"/>
                        <a:t>메뉴명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0790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소설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8687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등록된 소설 수정 및 등장인물 삽화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9617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소설 등록 및 등장인물 삽화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225920"/>
                  </a:ext>
                </a:extLst>
              </a:tr>
            </a:tbl>
          </a:graphicData>
        </a:graphic>
      </p:graphicFrame>
      <p:pic>
        <p:nvPicPr>
          <p:cNvPr id="2" name="Picture 6" descr="정보 수정 - 무료 파일 및 폴더개 아이콘">
            <a:extLst>
              <a:ext uri="{FF2B5EF4-FFF2-40B4-BE49-F238E27FC236}">
                <a16:creationId xmlns:a16="http://schemas.microsoft.com/office/drawing/2014/main" id="{C52ED4D2-51FA-8625-D525-8DAB02DF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" y="3017678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09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518</Words>
  <Application>Microsoft Office PowerPoint</Application>
  <PresentationFormat>와이드스크린</PresentationFormat>
  <Paragraphs>125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Malgun Gothic</vt:lpstr>
      <vt:lpstr>Malgun Gothic</vt:lpstr>
      <vt:lpstr>Arial</vt:lpstr>
      <vt:lpstr>Office 테마</vt:lpstr>
      <vt:lpstr>사용자 요구사항 정의서</vt:lpstr>
      <vt:lpstr>사용자에 대한 정의</vt:lpstr>
      <vt:lpstr>작가 요구사항</vt:lpstr>
      <vt:lpstr>삽화가 요구사항</vt:lpstr>
      <vt:lpstr>독자 요구사항</vt:lpstr>
      <vt:lpstr>공통 요소</vt:lpstr>
      <vt:lpstr>1. 작가</vt:lpstr>
      <vt:lpstr>PowerPoint 프레젠테이션</vt:lpstr>
      <vt:lpstr>PowerPoint 프레젠테이션</vt:lpstr>
      <vt:lpstr>2. 삽화가</vt:lpstr>
      <vt:lpstr>3. 독자</vt:lpstr>
      <vt:lpstr>4. 관리자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요구사항 정의서</dc:title>
  <dc:creator>미자 김</dc:creator>
  <cp:lastModifiedBy>미자 김</cp:lastModifiedBy>
  <cp:revision>6</cp:revision>
  <dcterms:created xsi:type="dcterms:W3CDTF">2023-03-15T03:51:18Z</dcterms:created>
  <dcterms:modified xsi:type="dcterms:W3CDTF">2023-03-15T05:57:23Z</dcterms:modified>
</cp:coreProperties>
</file>