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16FD6-ECBC-A1AA-41E4-BF88A04F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D1604-454C-2815-B902-4162A80EF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67EE-56CB-27ED-6941-5388958D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5BD5C-E16B-6019-DF31-77FA9AA2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0A84D-E1AE-0109-14D8-80980234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ACC5E-C8A6-AB86-C36B-3B4A8A4C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40BD0-5444-178E-C862-4F674C7A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C5533-470D-46A9-38D0-8880ED83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0652-0BFD-0B30-EE8A-4B7108E1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D57D2-E452-2C90-6BF8-C1CD45C8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1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E1E8D-DB5F-3070-91B2-15B2D70B2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E0930-23A2-BD0D-213D-0803CAD7D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96E0B-ED12-AEA4-5705-A113C95A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3C5CE-4972-10B3-0268-34A985AD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6727-BCCA-BCB0-55CF-E74AEC86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7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1279C-733A-C622-3541-8F35F66A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9F894-881D-9244-10AE-E0DF97A7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AE3DD-E5EF-4BF2-3959-E529EA81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72F9-F3B2-D540-CF30-8831026A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8CFC2-E592-3B8E-B2A7-ED3A02A2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0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9720-D849-59BA-31EE-95525DD5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5E9E3-4DA6-254B-A360-2824D2B1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0EA54-FD7C-9267-E72B-FF0A209E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6CF1A-70AF-82EB-76B3-A70DEB38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16651-97E2-F66D-E31B-B8E0F190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8368-35BB-ECF9-7F08-BC998EBB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FD7B7-048B-69EF-8967-7D9C526AA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35713-DF28-0784-A525-0F571B0E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3CFF21-AFCA-3397-EA08-5B3D73B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9AD3B-8DD7-ABF8-3458-BD716DE1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F1343-ABD4-5DC2-33D0-57FAC58A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160-08F2-616B-B1D4-9A8F8A29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84BBF-D1CA-2228-BB11-B9075B96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7FAF3-0B29-4E3E-0BA3-94F952153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0B3A4A-C5C7-7625-0060-6187CE36F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20FF8D-0900-5B7C-BDC3-59E03991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C53F1C-80E0-B61B-B705-C6047AC8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2F740-8B21-7C16-F063-DAF1C9AB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33FF20-F906-BCCC-41BD-A2194D8E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2E80-4D8D-C49B-E001-DEB2F8D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4938C4-F3E0-7575-D2B3-8B94F4EE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2A710-5801-3A77-15D1-270B2647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95364-4FA7-1694-BC27-6639F0B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4A790-BA4F-9C7B-C96E-EF2F4960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72C8D6-B5FA-AF62-3242-CA9EBB5E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EA568-9297-7FE5-E23F-89DDD2A9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041AA-9779-B50B-0C57-6A4BC407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CF70C-A78B-65D5-8357-1F456E25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9A988-2A89-D158-3FBC-4E819B0A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42A8A-18B5-470C-3C29-4BA1C4F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5E552-56FE-C3F6-8D15-D6940042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182F7-50FA-C869-8553-B7D5DC8B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6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E924-695A-9026-8089-9CFCFC45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540717-2142-3AAB-A38E-D8C9D0239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D7CD1-9501-E818-BC32-3290E26C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0DA0C-D107-C9C2-82B7-1C15695C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62FBC-0A97-ABCB-248B-6D92C0B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83502-16AD-96F4-2273-8940BF1A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C214FB-E24B-E7A6-19A5-7323C866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C407B-887F-8272-4FEB-8DFAF923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EEBB9-841D-60C1-529C-F01EEC9F0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DED9-FBAE-4D67-81E9-CD4BA79ADAC7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D5A05-B583-C3EB-EE76-94396372A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DD2E5-B4E9-D321-601A-404143FA1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12.jpe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9.png"/><Relationship Id="rId5" Type="http://schemas.openxmlformats.org/officeDocument/2006/relationships/image" Target="../media/image12.jpe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Graphic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anchor="b">
            <a:normAutofit/>
          </a:bodyPr>
          <a:lstStyle/>
          <a:p>
            <a:pPr algn="ctr" latinLnBrk="0">
              <a:defRPr/>
            </a:pPr>
            <a:r>
              <a:rPr lang="en-US" altLang="ko-KR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ko-KR" alt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 설명</a:t>
            </a:r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2346745" y="4461999"/>
            <a:ext cx="463979" cy="46397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등장인물 삽화</a:t>
            </a:r>
            <a:r>
              <a:rPr lang="en-US" altLang="ko-KR" sz="4000">
                <a:latin typeface="배달의민족 주아"/>
                <a:ea typeface="배달의민족 주아"/>
              </a:rPr>
              <a:t> </a:t>
            </a:r>
            <a:r>
              <a:rPr lang="ko-KR" altLang="en-US" sz="4000">
                <a:latin typeface="배달의민족 주아"/>
                <a:ea typeface="배달의민족 주아"/>
              </a:rPr>
              <a:t>생성</a:t>
            </a:r>
          </a:p>
        </p:txBody>
      </p:sp>
      <p:pic>
        <p:nvPicPr>
          <p:cNvPr id="2060" name="Picture 12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97710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2" name="Picture 14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2897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4" name="Picture 16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28084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6" name="Picture 18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43271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8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27321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0" name="Picture 22" descr="루피 예찬론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709575" y="5039428"/>
            <a:ext cx="1840323" cy="1519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12209" y="4990724"/>
            <a:ext cx="161734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2" name="Picture 24" descr="드래곤 볼 신장판 - 토리야마 아키라 - 웹툰 - 레진코믹스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208266" y="4990724"/>
            <a:ext cx="153019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4397746" y="4461998"/>
            <a:ext cx="463979" cy="463979"/>
          </a:xfrm>
          <a:prstGeom prst="rect">
            <a:avLst/>
          </a:prstGeom>
          <a:noFill/>
        </p:spPr>
      </p:pic>
      <p:pic>
        <p:nvPicPr>
          <p:cNvPr id="10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6552413" y="4458754"/>
            <a:ext cx="463979" cy="463979"/>
          </a:xfrm>
          <a:prstGeom prst="rect">
            <a:avLst/>
          </a:prstGeom>
          <a:noFill/>
        </p:spPr>
      </p:pic>
      <p:pic>
        <p:nvPicPr>
          <p:cNvPr id="11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8741376" y="4458753"/>
            <a:ext cx="463979" cy="463979"/>
          </a:xfrm>
          <a:prstGeom prst="rect">
            <a:avLst/>
          </a:prstGeom>
          <a:noFill/>
        </p:spPr>
      </p:pic>
      <p:pic>
        <p:nvPicPr>
          <p:cNvPr id="2076" name="Picture 28" descr="태그 아이콘 에 Sympletts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581006" y="1552316"/>
            <a:ext cx="795473" cy="79547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423499" y="1672518"/>
            <a:ext cx="5100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: </a:t>
            </a:r>
            <a:r>
              <a:rPr lang="ko-KR" altLang="en-US" sz="2000">
                <a:latin typeface="배달의민족 주아"/>
                <a:ea typeface="배달의민족 주아"/>
              </a:rPr>
              <a:t>성별</a:t>
            </a:r>
            <a:r>
              <a:rPr lang="en-US" altLang="ko-KR" sz="2000">
                <a:latin typeface="배달의민족 주아"/>
                <a:ea typeface="배달의민족 주아"/>
              </a:rPr>
              <a:t>, </a:t>
            </a:r>
            <a:r>
              <a:rPr lang="ko-KR" altLang="en-US" sz="2000">
                <a:latin typeface="배달의민족 주아"/>
                <a:ea typeface="배달의민족 주아"/>
              </a:rPr>
              <a:t>머리카락 색</a:t>
            </a:r>
            <a:r>
              <a:rPr lang="en-US" altLang="ko-KR" sz="2000">
                <a:latin typeface="배달의민족 주아"/>
                <a:ea typeface="배달의민족 주아"/>
              </a:rPr>
              <a:t>, </a:t>
            </a:r>
            <a:r>
              <a:rPr lang="ko-KR" altLang="en-US" sz="2000">
                <a:latin typeface="배달의민족 주아"/>
                <a:ea typeface="배달의민족 주아"/>
              </a:rPr>
              <a:t>눈동자 색 </a:t>
            </a:r>
            <a:r>
              <a:rPr lang="en-US" altLang="ko-KR" sz="2000">
                <a:latin typeface="배달의민족 주아"/>
                <a:ea typeface="배달의민족 주아"/>
              </a:rPr>
              <a:t>etc.</a:t>
            </a:r>
            <a:endParaRPr lang="ko-KR" altLang="en-US" sz="2000">
              <a:latin typeface="배달의민족 주아"/>
              <a:ea typeface="배달의민족 주아"/>
            </a:endParaRPr>
          </a:p>
        </p:txBody>
      </p:sp>
      <p:pic>
        <p:nvPicPr>
          <p:cNvPr id="14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5459676" y="2411662"/>
            <a:ext cx="703688" cy="70368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37964" y="1666113"/>
            <a:ext cx="5100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배달의민족 주아"/>
                <a:ea typeface="배달의민족 주아"/>
              </a:rPr>
              <a:t>: </a:t>
            </a:r>
            <a:r>
              <a:rPr lang="ko-KR" altLang="en-US" sz="2000">
                <a:latin typeface="배달의민족 주아"/>
                <a:ea typeface="배달의민족 주아"/>
              </a:rPr>
              <a:t>웃고 있다</a:t>
            </a:r>
            <a:r>
              <a:rPr lang="en-US" altLang="ko-KR" sz="2000">
                <a:latin typeface="배달의민족 주아"/>
                <a:ea typeface="배달의민족 주아"/>
              </a:rPr>
              <a:t>, </a:t>
            </a:r>
            <a:r>
              <a:rPr lang="ko-KR" altLang="en-US" sz="2000">
                <a:latin typeface="배달의민족 주아"/>
                <a:ea typeface="배달의민족 주아"/>
              </a:rPr>
              <a:t>주머니에 손을 넣고 있다 </a:t>
            </a:r>
            <a:r>
              <a:rPr lang="en-US" altLang="ko-KR" sz="2000">
                <a:latin typeface="배달의민족 주아"/>
                <a:ea typeface="배달의민족 주아"/>
              </a:rPr>
              <a:t>etc.</a:t>
            </a:r>
            <a:endParaRPr lang="ko-KR" altLang="en-US" sz="2000">
              <a:latin typeface="배달의민족 주아"/>
              <a:ea typeface="배달의민족 주아"/>
            </a:endParaRPr>
          </a:p>
        </p:txBody>
      </p:sp>
      <p:pic>
        <p:nvPicPr>
          <p:cNvPr id="3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972055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983735" y="5039426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6066535" y="5039425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147427" y="5039425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7" name="그림 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76063" y="1109324"/>
            <a:ext cx="4270042" cy="39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26523 0.02731 " pathEditMode="relative" ptsTypes="AA">
                                      <p:cBhvr>
                                        <p:cTn id="21" dur="1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6523 0.00926 " pathEditMode="relative" ptsTypes="AA">
                                      <p:cBhvr>
                                        <p:cTn id="31" dur="1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9648 -0.28704 " pathEditMode="relative" ptsTypes="AA">
                                      <p:cBhvr>
                                        <p:cTn id="39" dur="1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9680" y="3075057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배달의민족 주아"/>
                <a:ea typeface="배달의민족 주아"/>
              </a:rPr>
              <a:t>AI </a:t>
            </a:r>
            <a:r>
              <a:rPr lang="ko-KR" altLang="en-US" sz="4000">
                <a:latin typeface="배달의민족 주아"/>
                <a:ea typeface="배달의민족 주아"/>
              </a:rPr>
              <a:t>기능</a:t>
            </a:r>
          </a:p>
        </p:txBody>
      </p:sp>
      <p:cxnSp>
        <p:nvCxnSpPr>
          <p:cNvPr id="7" name="연결선: 구부러짐 6"/>
          <p:cNvCxnSpPr/>
          <p:nvPr/>
        </p:nvCxnSpPr>
        <p:spPr>
          <a:xfrm flipV="1">
            <a:off x="4673600" y="1615440"/>
            <a:ext cx="2235200" cy="18135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/>
          <p:cNvCxnSpPr/>
          <p:nvPr/>
        </p:nvCxnSpPr>
        <p:spPr>
          <a:xfrm>
            <a:off x="4673600" y="3429441"/>
            <a:ext cx="23368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연결선: 구부러짐 10"/>
          <p:cNvCxnSpPr/>
          <p:nvPr/>
        </p:nvCxnSpPr>
        <p:spPr>
          <a:xfrm>
            <a:off x="4749800" y="3442141"/>
            <a:ext cx="2159000" cy="18004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54240" y="1366743"/>
            <a:ext cx="3616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배달의민족 주아"/>
                <a:ea typeface="배달의민족 주아"/>
              </a:rPr>
              <a:t>등장인물 </a:t>
            </a:r>
            <a:r>
              <a:rPr lang="en-US" altLang="ko-KR" sz="2800">
                <a:latin typeface="배달의민족 주아"/>
                <a:ea typeface="배달의민족 주아"/>
              </a:rPr>
              <a:t>sample</a:t>
            </a:r>
            <a:r>
              <a:rPr lang="en-US" altLang="ko-KR" sz="2400">
                <a:latin typeface="배달의민족 주아"/>
                <a:ea typeface="배달의민족 주아"/>
              </a:rPr>
              <a:t> </a:t>
            </a:r>
            <a:r>
              <a:rPr lang="ko-KR" altLang="en-US" sz="2400">
                <a:latin typeface="배달의민족 주아"/>
                <a:ea typeface="배달의민족 주아"/>
              </a:rPr>
              <a:t>생성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54240" y="3226470"/>
            <a:ext cx="3616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배달의민족 주아"/>
                <a:ea typeface="배달의민족 주아"/>
              </a:rPr>
              <a:t>등장인물 학습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54240" y="5042505"/>
            <a:ext cx="3616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배달의민족 주아"/>
                <a:ea typeface="배달의민족 주아"/>
              </a:rPr>
              <a:t>등장인물 삽화 생성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260080" y="2082800"/>
            <a:ext cx="0" cy="873760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249920" y="3905470"/>
            <a:ext cx="0" cy="873760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1"/>
      <p:bldP spid="1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등장인물 </a:t>
            </a:r>
            <a:r>
              <a:rPr lang="en-US" altLang="ko-KR" sz="4000">
                <a:latin typeface="배달의민족 주아"/>
                <a:ea typeface="배달의민족 주아"/>
              </a:rPr>
              <a:t>sample </a:t>
            </a:r>
            <a:r>
              <a:rPr lang="ko-KR" altLang="en-US" sz="4000">
                <a:latin typeface="배달의민족 주아"/>
                <a:ea typeface="배달의민족 주아"/>
              </a:rPr>
              <a:t>생성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413317" y="2702878"/>
            <a:ext cx="4363404" cy="2143125"/>
            <a:chOff x="2413317" y="2702878"/>
            <a:chExt cx="4363404" cy="2143125"/>
          </a:xfrm>
        </p:grpSpPr>
        <p:pic>
          <p:nvPicPr>
            <p:cNvPr id="1026" name="Picture 2" descr="작가 - 무료 사람들개 아이콘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413317" y="2702878"/>
              <a:ext cx="2143125" cy="2143125"/>
            </a:xfrm>
            <a:prstGeom prst="rect">
              <a:avLst/>
            </a:prstGeom>
            <a:noFill/>
          </p:spPr>
        </p:pic>
        <p:pic>
          <p:nvPicPr>
            <p:cNvPr id="1030" name="Picture 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171599" y="3027521"/>
              <a:ext cx="1605122" cy="1605122"/>
            </a:xfrm>
            <a:prstGeom prst="rect">
              <a:avLst/>
            </a:prstGeom>
            <a:noFill/>
          </p:spPr>
        </p:pic>
      </p:grpSp>
      <p:grpSp>
        <p:nvGrpSpPr>
          <p:cNvPr id="3" name="그룹 2"/>
          <p:cNvGrpSpPr/>
          <p:nvPr/>
        </p:nvGrpSpPr>
        <p:grpSpPr>
          <a:xfrm>
            <a:off x="7117398" y="2758519"/>
            <a:ext cx="2143125" cy="2143125"/>
            <a:chOff x="7117398" y="2758519"/>
            <a:chExt cx="2143125" cy="2143125"/>
          </a:xfrm>
        </p:grpSpPr>
        <p:pic>
          <p:nvPicPr>
            <p:cNvPr id="1032" name="Picture 8" descr="사람 - 무료 사회적인개 아이콘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117398" y="2758519"/>
              <a:ext cx="2143125" cy="2143125"/>
            </a:xfrm>
            <a:prstGeom prst="rect">
              <a:avLst/>
            </a:prstGeom>
            <a:noFill/>
          </p:spPr>
        </p:pic>
        <p:pic>
          <p:nvPicPr>
            <p:cNvPr id="1034" name="Picture 10" descr="물음표 - 무료 모양과 기호개 아이콘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 rot="2673432">
              <a:off x="8603800" y="3082158"/>
              <a:ext cx="544056" cy="544056"/>
            </a:xfrm>
            <a:prstGeom prst="rect">
              <a:avLst/>
            </a:prstGeom>
            <a:noFill/>
          </p:spPr>
        </p:pic>
        <p:pic>
          <p:nvPicPr>
            <p:cNvPr id="2" name="Picture 10" descr="물음표 - 무료 모양과 기호개 아이콘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 rot="19525440">
              <a:off x="7363531" y="2773271"/>
              <a:ext cx="544056" cy="544056"/>
            </a:xfrm>
            <a:prstGeom prst="rect">
              <a:avLst/>
            </a:prstGeom>
            <a:noFill/>
          </p:spPr>
        </p:pic>
      </p:grpSp>
      <p:pic>
        <p:nvPicPr>
          <p:cNvPr id="23" name="Picture 14" descr="스마트폰/스마트폰 꾸미기/스마트폰 아이콘/아따맘마/아따맘마 아이콘/아따맘마 스마트폰 아이콘/ : 네이버 블로그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919792" y="3019210"/>
            <a:ext cx="1581249" cy="1830920"/>
          </a:xfrm>
          <a:prstGeom prst="rect">
            <a:avLst/>
          </a:prstGeom>
          <a:noFill/>
        </p:spPr>
      </p:pic>
      <p:pic>
        <p:nvPicPr>
          <p:cNvPr id="24" name="Picture 4" descr="네이버 웹툰] 연애혁명 등장인물 키 : 네이버 블로그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885989" y="3039059"/>
            <a:ext cx="1581249" cy="1479013"/>
          </a:xfrm>
          <a:prstGeom prst="rect">
            <a:avLst/>
          </a:prstGeom>
          <a:noFill/>
        </p:spPr>
      </p:pic>
      <p:pic>
        <p:nvPicPr>
          <p:cNvPr id="25" name="Picture 8" descr="사람 그림자, 컴퓨터 아이콘 사람 기호 Meridian Energy Group, Inc, 사람 아이콘 145444 |브라이언 르,  기타, 다른 사람, 실루엣 png | PNGWing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398336" y="2367778"/>
            <a:ext cx="2821573" cy="2821573"/>
          </a:xfrm>
          <a:prstGeom prst="rect">
            <a:avLst/>
          </a:prstGeom>
          <a:noFill/>
        </p:spPr>
      </p:pic>
      <p:pic>
        <p:nvPicPr>
          <p:cNvPr id="26" name="Picture 10" descr="아트필 - 화살표 스티커 11/ 화살표 아이콘 스티커글자시트컷팅 스티커 제조 판매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 rot="5400000">
            <a:off x="5020896" y="2707005"/>
            <a:ext cx="2143125" cy="2143125"/>
          </a:xfrm>
          <a:prstGeom prst="rect">
            <a:avLst/>
          </a:prstGeom>
          <a:noFill/>
        </p:spPr>
      </p:pic>
      <p:pic>
        <p:nvPicPr>
          <p:cNvPr id="27" name="Picture 12" descr="잔망 루피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856339" y="2924490"/>
            <a:ext cx="1708153" cy="1708153"/>
          </a:xfrm>
          <a:prstGeom prst="rect">
            <a:avLst/>
          </a:prstGeom>
          <a:noFill/>
        </p:spPr>
      </p:pic>
      <p:pic>
        <p:nvPicPr>
          <p:cNvPr id="1035" name="그림 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76063" y="1109324"/>
            <a:ext cx="4270042" cy="39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38164 -4.81481E-6 " pathEditMode="relative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등장인물 </a:t>
            </a:r>
            <a:r>
              <a:rPr lang="en-US" altLang="ko-KR" sz="4000">
                <a:latin typeface="배달의민족 주아"/>
                <a:ea typeface="배달의민족 주아"/>
              </a:rPr>
              <a:t>sample </a:t>
            </a:r>
            <a:r>
              <a:rPr lang="ko-KR" altLang="en-US" sz="4000">
                <a:latin typeface="배달의민족 주아"/>
                <a:ea typeface="배달의민족 주아"/>
              </a:rPr>
              <a:t>생성</a:t>
            </a:r>
          </a:p>
        </p:txBody>
      </p:sp>
      <p:pic>
        <p:nvPicPr>
          <p:cNvPr id="2060" name="Picture 12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7710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2" name="Picture 14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12897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4" name="Picture 16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28084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6" name="Picture 18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43271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8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27321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0" name="Picture 22" descr="루피 예찬론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09575" y="5039428"/>
            <a:ext cx="1840323" cy="1519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12209" y="4990724"/>
            <a:ext cx="161734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2" name="Picture 24" descr="드래곤 볼 신장판 - 토리야마 아키라 - 웹툰 - 레진코믹스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208266" y="4990724"/>
            <a:ext cx="153019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4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2346745" y="4461999"/>
            <a:ext cx="463979" cy="463979"/>
          </a:xfrm>
          <a:prstGeom prst="rect">
            <a:avLst/>
          </a:prstGeom>
          <a:noFill/>
        </p:spPr>
      </p:pic>
      <p:pic>
        <p:nvPicPr>
          <p:cNvPr id="9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4397746" y="4461998"/>
            <a:ext cx="463979" cy="463979"/>
          </a:xfrm>
          <a:prstGeom prst="rect">
            <a:avLst/>
          </a:prstGeom>
          <a:noFill/>
        </p:spPr>
      </p:pic>
      <p:pic>
        <p:nvPicPr>
          <p:cNvPr id="10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6552413" y="4458754"/>
            <a:ext cx="463979" cy="463979"/>
          </a:xfrm>
          <a:prstGeom prst="rect">
            <a:avLst/>
          </a:prstGeom>
          <a:noFill/>
        </p:spPr>
      </p:pic>
      <p:pic>
        <p:nvPicPr>
          <p:cNvPr id="11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8741376" y="4458753"/>
            <a:ext cx="463979" cy="463979"/>
          </a:xfrm>
          <a:prstGeom prst="rect">
            <a:avLst/>
          </a:prstGeom>
          <a:noFill/>
        </p:spPr>
      </p:pic>
      <p:grpSp>
        <p:nvGrpSpPr>
          <p:cNvPr id="13" name="그룹 12"/>
          <p:cNvGrpSpPr/>
          <p:nvPr/>
        </p:nvGrpSpPr>
        <p:grpSpPr>
          <a:xfrm>
            <a:off x="3581006" y="1552316"/>
            <a:ext cx="5942813" cy="795473"/>
            <a:chOff x="3159760" y="1854995"/>
            <a:chExt cx="5942813" cy="795473"/>
          </a:xfrm>
        </p:grpSpPr>
        <p:pic>
          <p:nvPicPr>
            <p:cNvPr id="2076" name="Picture 28" descr="태그 아이콘 에 Sympletts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3159760" y="1854995"/>
              <a:ext cx="795473" cy="79547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4002253" y="1975197"/>
              <a:ext cx="51003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배달의민족 주아"/>
                  <a:ea typeface="배달의민족 주아"/>
                </a:rPr>
                <a:t>: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성별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,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머리카락 색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,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눈동자 색 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etc.</a:t>
              </a:r>
              <a:endParaRPr lang="ko-KR" altLang="en-US" sz="2000">
                <a:latin typeface="배달의민족 주아"/>
                <a:ea typeface="배달의민족 주아"/>
              </a:endParaRPr>
            </a:p>
          </p:txBody>
        </p:sp>
      </p:grpSp>
      <p:pic>
        <p:nvPicPr>
          <p:cNvPr id="14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5459676" y="2411662"/>
            <a:ext cx="703688" cy="703688"/>
          </a:xfrm>
          <a:prstGeom prst="rect">
            <a:avLst/>
          </a:prstGeom>
          <a:noFill/>
        </p:spPr>
      </p:pic>
      <p:pic>
        <p:nvPicPr>
          <p:cNvPr id="2077" name="그림 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6063" y="1109324"/>
            <a:ext cx="4270042" cy="39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등장인물 </a:t>
            </a:r>
            <a:r>
              <a:rPr lang="en-US" altLang="ko-KR" sz="4000">
                <a:latin typeface="배달의민족 주아"/>
                <a:ea typeface="배달의민족 주아"/>
              </a:rPr>
              <a:t>sample </a:t>
            </a:r>
            <a:r>
              <a:rPr lang="ko-KR" altLang="en-US" sz="4000">
                <a:latin typeface="배달의민족 주아"/>
                <a:ea typeface="배달의민족 주아"/>
              </a:rPr>
              <a:t>생성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599801" y="425341"/>
            <a:ext cx="4084199" cy="2310391"/>
            <a:chOff x="1727321" y="1552316"/>
            <a:chExt cx="8011142" cy="5055755"/>
          </a:xfrm>
        </p:grpSpPr>
        <p:pic>
          <p:nvPicPr>
            <p:cNvPr id="2060" name="Picture 12" descr="Ai, 인, 정보, 칩, 기술, cpu 아이콘 에 Artificial Intelligenc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997710" y="3186500"/>
              <a:ext cx="1162050" cy="1162050"/>
            </a:xfrm>
            <a:prstGeom prst="rect">
              <a:avLst/>
            </a:prstGeom>
            <a:noFill/>
          </p:spPr>
        </p:pic>
        <p:pic>
          <p:nvPicPr>
            <p:cNvPr id="2062" name="Picture 14" descr="Ai, 인, 정보, 칩, 기술, cpu 아이콘 에 Artificial Intelligenc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112897" y="3186500"/>
              <a:ext cx="1162050" cy="1162050"/>
            </a:xfrm>
            <a:prstGeom prst="rect">
              <a:avLst/>
            </a:prstGeom>
            <a:noFill/>
          </p:spPr>
        </p:pic>
        <p:pic>
          <p:nvPicPr>
            <p:cNvPr id="2064" name="Picture 16" descr="Ai, 인, 정보, 칩, 기술, cpu 아이콘 에 Artificial Intelligenc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228084" y="3186500"/>
              <a:ext cx="1162050" cy="1162050"/>
            </a:xfrm>
            <a:prstGeom prst="rect">
              <a:avLst/>
            </a:prstGeom>
            <a:noFill/>
          </p:spPr>
        </p:pic>
        <p:pic>
          <p:nvPicPr>
            <p:cNvPr id="2066" name="Picture 18" descr="Ai, 인, 정보, 칩, 기술, cpu 아이콘 에 Artificial Intelligenc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343271" y="3186500"/>
              <a:ext cx="1162050" cy="1162050"/>
            </a:xfrm>
            <a:prstGeom prst="rect">
              <a:avLst/>
            </a:prstGeom>
            <a:noFill/>
          </p:spPr>
        </p:pic>
        <p:pic>
          <p:nvPicPr>
            <p:cNvPr id="2068" name="Picture 20" descr="The Truth about Text-to-Image AI Art: Our Experience with Mid Journey and  Stable Diffusion - Chandler Nguyen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727321" y="5039427"/>
              <a:ext cx="1519943" cy="151994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70" name="Picture 22" descr="루피 예찬론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709575" y="5039428"/>
              <a:ext cx="1840323" cy="151994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12209" y="4990724"/>
              <a:ext cx="1617347" cy="16173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72" name="Picture 24" descr="드래곤 볼 신장판 - 토리야마 아키라 - 웹툰 - 레진코믹스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208266" y="4990724"/>
              <a:ext cx="1530197" cy="16173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74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2346745" y="4461999"/>
              <a:ext cx="463979" cy="463979"/>
            </a:xfrm>
            <a:prstGeom prst="rect">
              <a:avLst/>
            </a:prstGeom>
            <a:noFill/>
          </p:spPr>
        </p:pic>
        <p:pic>
          <p:nvPicPr>
            <p:cNvPr id="9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4397746" y="4461998"/>
              <a:ext cx="463979" cy="463979"/>
            </a:xfrm>
            <a:prstGeom prst="rect">
              <a:avLst/>
            </a:prstGeom>
            <a:noFill/>
          </p:spPr>
        </p:pic>
        <p:pic>
          <p:nvPicPr>
            <p:cNvPr id="10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6552413" y="4458754"/>
              <a:ext cx="463979" cy="463979"/>
            </a:xfrm>
            <a:prstGeom prst="rect">
              <a:avLst/>
            </a:prstGeom>
            <a:noFill/>
          </p:spPr>
        </p:pic>
        <p:pic>
          <p:nvPicPr>
            <p:cNvPr id="11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8741376" y="4458753"/>
              <a:ext cx="463979" cy="463979"/>
            </a:xfrm>
            <a:prstGeom prst="rect">
              <a:avLst/>
            </a:prstGeom>
            <a:noFill/>
          </p:spPr>
        </p:pic>
        <p:grpSp>
          <p:nvGrpSpPr>
            <p:cNvPr id="13" name="그룹 12"/>
            <p:cNvGrpSpPr/>
            <p:nvPr/>
          </p:nvGrpSpPr>
          <p:grpSpPr>
            <a:xfrm>
              <a:off x="3581006" y="1552316"/>
              <a:ext cx="5942813" cy="795473"/>
              <a:chOff x="3159760" y="1854995"/>
              <a:chExt cx="5942813" cy="795473"/>
            </a:xfrm>
          </p:grpSpPr>
          <p:pic>
            <p:nvPicPr>
              <p:cNvPr id="2076" name="Picture 28" descr="태그 아이콘 에 Sympletts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3159760" y="1854995"/>
                <a:ext cx="795473" cy="795473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002253" y="1975197"/>
                <a:ext cx="51003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400">
                    <a:latin typeface="+mj-lt"/>
                  </a:rPr>
                  <a:t>: </a:t>
                </a:r>
                <a:r>
                  <a:rPr lang="ko-KR" altLang="en-US" sz="1400">
                    <a:latin typeface="+mj-lt"/>
                  </a:rPr>
                  <a:t>성별</a:t>
                </a:r>
                <a:r>
                  <a:rPr lang="en-US" altLang="ko-KR" sz="1400">
                    <a:latin typeface="+mj-lt"/>
                  </a:rPr>
                  <a:t>, </a:t>
                </a:r>
                <a:r>
                  <a:rPr lang="ko-KR" altLang="en-US" sz="1400">
                    <a:latin typeface="+mj-lt"/>
                  </a:rPr>
                  <a:t>머리카락 색</a:t>
                </a:r>
                <a:r>
                  <a:rPr lang="en-US" altLang="ko-KR" sz="1400">
                    <a:latin typeface="+mj-lt"/>
                  </a:rPr>
                  <a:t>, </a:t>
                </a:r>
                <a:r>
                  <a:rPr lang="ko-KR" altLang="en-US" sz="1400">
                    <a:latin typeface="+mj-lt"/>
                  </a:rPr>
                  <a:t>눈동자 색 </a:t>
                </a:r>
                <a:r>
                  <a:rPr lang="en-US" altLang="ko-KR" sz="1400">
                    <a:latin typeface="+mj-lt"/>
                  </a:rPr>
                  <a:t>etc.</a:t>
                </a:r>
                <a:endParaRPr lang="ko-KR" altLang="en-US" sz="1400">
                  <a:latin typeface="+mj-lt"/>
                </a:endParaRPr>
              </a:p>
            </p:txBody>
          </p:sp>
        </p:grpSp>
        <p:pic>
          <p:nvPicPr>
            <p:cNvPr id="14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5459676" y="2411662"/>
              <a:ext cx="703688" cy="703688"/>
            </a:xfrm>
            <a:prstGeom prst="rect">
              <a:avLst/>
            </a:prstGeom>
            <a:noFill/>
          </p:spPr>
        </p:pic>
      </p:grpSp>
      <p:sp>
        <p:nvSpPr>
          <p:cNvPr id="4" name="TextBox 3"/>
          <p:cNvSpPr txBox="1"/>
          <p:nvPr/>
        </p:nvSpPr>
        <p:spPr>
          <a:xfrm>
            <a:off x="945986" y="4152821"/>
            <a:ext cx="59842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배달의민족 주아"/>
                <a:ea typeface="배달의민족 주아"/>
              </a:rPr>
              <a:t>Q. </a:t>
            </a:r>
            <a:r>
              <a:rPr lang="ko-KR" altLang="en-US">
                <a:latin typeface="배달의민족 주아"/>
                <a:ea typeface="배달의민족 주아"/>
              </a:rPr>
              <a:t>언제까지 </a:t>
            </a:r>
            <a:r>
              <a:rPr lang="en-US" altLang="ko-KR">
                <a:latin typeface="배달의민족 주아"/>
                <a:ea typeface="배달의민족 주아"/>
              </a:rPr>
              <a:t>sample</a:t>
            </a:r>
            <a:r>
              <a:rPr lang="ko-KR" altLang="en-US">
                <a:latin typeface="배달의민족 주아"/>
                <a:ea typeface="배달의민족 주아"/>
              </a:rPr>
              <a:t>을 뽑나요</a:t>
            </a:r>
            <a:r>
              <a:rPr lang="en-US" altLang="ko-KR">
                <a:latin typeface="배달의민족 주아"/>
                <a:ea typeface="배달의민족 주아"/>
              </a:rPr>
              <a:t>?</a:t>
            </a:r>
          </a:p>
          <a:p>
            <a:pPr lvl="0">
              <a:defRPr/>
            </a:pPr>
            <a:endParaRPr lang="en-US" altLang="ko-KR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>
                <a:latin typeface="배달의민족 주아"/>
                <a:ea typeface="배달의민족 주아"/>
              </a:rPr>
              <a:t>-   </a:t>
            </a:r>
            <a:r>
              <a:rPr lang="ko-KR" altLang="en-US">
                <a:latin typeface="배달의민족 주아"/>
                <a:ea typeface="배달의민족 주아"/>
              </a:rPr>
              <a:t>그림 생성에 걸리는 시간은 총 </a:t>
            </a:r>
            <a:r>
              <a:rPr lang="en-US" altLang="ko-KR">
                <a:latin typeface="배달의민족 주아"/>
                <a:ea typeface="배달의민족 주아"/>
              </a:rPr>
              <a:t>30</a:t>
            </a:r>
            <a:r>
              <a:rPr lang="ko-KR" altLang="en-US">
                <a:latin typeface="배달의민족 주아"/>
                <a:ea typeface="배달의민족 주아"/>
              </a:rPr>
              <a:t>초 정도로 외주를 맡겼을 때보다 매우 짧은 시간</a:t>
            </a:r>
            <a:r>
              <a:rPr lang="en-US" altLang="ko-KR">
                <a:latin typeface="배달의민족 주아"/>
                <a:ea typeface="배달의민족 주아"/>
              </a:rPr>
              <a:t>.</a:t>
            </a:r>
          </a:p>
          <a:p>
            <a:pPr lvl="0">
              <a:defRPr/>
            </a:pPr>
            <a:endParaRPr lang="en-US" altLang="ko-KR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2400" u="sng">
                <a:latin typeface="배달의민족 주아"/>
                <a:ea typeface="배달의민족 주아"/>
              </a:rPr>
              <a:t>A. </a:t>
            </a:r>
            <a:r>
              <a:rPr lang="ko-KR" altLang="en-US" sz="2400" u="sng">
                <a:latin typeface="배달의민족 주아"/>
                <a:ea typeface="배달의민족 주아"/>
              </a:rPr>
              <a:t>만족할 때까지 뽑는다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986" y="1765861"/>
            <a:ext cx="62351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배달의민족 주아"/>
                <a:ea typeface="배달의민족 주아"/>
              </a:rPr>
              <a:t>Q. </a:t>
            </a:r>
            <a:r>
              <a:rPr lang="ko-KR" altLang="en-US">
                <a:latin typeface="배달의민족 주아"/>
                <a:ea typeface="배달의민족 주아"/>
              </a:rPr>
              <a:t>다양한 작화를 고려할 수 있나요</a:t>
            </a:r>
            <a:r>
              <a:rPr lang="en-US" altLang="ko-KR">
                <a:latin typeface="배달의민족 주아"/>
                <a:ea typeface="배달의민족 주아"/>
              </a:rPr>
              <a:t>?</a:t>
            </a:r>
          </a:p>
          <a:p>
            <a:pPr lvl="0">
              <a:defRPr/>
            </a:pPr>
            <a:endParaRPr lang="en-US" altLang="ko-KR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2400" u="sng">
                <a:latin typeface="배달의민족 주아"/>
                <a:ea typeface="배달의민족 주아"/>
              </a:rPr>
              <a:t>A. </a:t>
            </a:r>
            <a:r>
              <a:rPr lang="ko-KR" altLang="en-US" sz="2400">
                <a:latin typeface="배달의민족 주아"/>
                <a:ea typeface="배달의민족 주아"/>
              </a:rPr>
              <a:t>다양한 작화를 고려하여 각각 </a:t>
            </a:r>
            <a:r>
              <a:rPr lang="en-US" altLang="ko-KR" sz="2400">
                <a:latin typeface="배달의민족 주아"/>
                <a:ea typeface="배달의민족 주아"/>
              </a:rPr>
              <a:t>2</a:t>
            </a:r>
            <a:r>
              <a:rPr lang="ko-KR" altLang="en-US" sz="2400">
                <a:latin typeface="배달의민족 주아"/>
                <a:ea typeface="배달의민족 주아"/>
              </a:rPr>
              <a:t>개씩</a:t>
            </a:r>
            <a:r>
              <a:rPr lang="en-US" altLang="ko-KR" sz="2400">
                <a:latin typeface="배달의민족 주아"/>
                <a:ea typeface="배달의민족 주아"/>
              </a:rPr>
              <a:t>, </a:t>
            </a:r>
            <a:br>
              <a:rPr lang="en-US" altLang="ko-KR" sz="2400">
                <a:latin typeface="배달의민족 주아"/>
                <a:ea typeface="배달의민족 주아"/>
              </a:rPr>
            </a:br>
            <a:r>
              <a:rPr lang="en-US" altLang="ko-KR" sz="2400">
                <a:latin typeface="배달의민족 주아"/>
                <a:ea typeface="배달의민족 주아"/>
              </a:rPr>
              <a:t>anime style , mid-journey style</a:t>
            </a:r>
            <a:r>
              <a:rPr lang="ko-KR" altLang="en-US" sz="2400">
                <a:latin typeface="배달의민족 주아"/>
                <a:ea typeface="배달의민족 주아"/>
              </a:rPr>
              <a:t>의 </a:t>
            </a:r>
            <a:r>
              <a:rPr lang="en-US" altLang="ko-KR" sz="2400">
                <a:latin typeface="배달의민족 주아"/>
                <a:ea typeface="배달의민족 주아"/>
              </a:rPr>
              <a:t>model</a:t>
            </a:r>
            <a:r>
              <a:rPr lang="ko-KR" altLang="en-US" sz="2400">
                <a:latin typeface="배달의민족 주아"/>
                <a:ea typeface="배달의민족 주아"/>
              </a:rPr>
              <a:t>을 사용</a:t>
            </a:r>
          </a:p>
          <a:p>
            <a:pPr lvl="0">
              <a:defRPr/>
            </a:pPr>
            <a:endParaRPr lang="ko-KR" altLang="en-US" sz="2400" u="sng">
              <a:latin typeface="배달의민족 주아"/>
              <a:ea typeface="배달의민족 주아"/>
            </a:endParaRPr>
          </a:p>
        </p:txBody>
      </p:sp>
      <p:pic>
        <p:nvPicPr>
          <p:cNvPr id="2077" name="그림 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6063" y="1109324"/>
            <a:ext cx="4270042" cy="39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등장인물 </a:t>
            </a:r>
            <a:r>
              <a:rPr lang="en-US" altLang="ko-KR" sz="4000">
                <a:latin typeface="배달의민족 주아"/>
                <a:ea typeface="배달의민족 주아"/>
              </a:rPr>
              <a:t>sample </a:t>
            </a:r>
            <a:r>
              <a:rPr lang="ko-KR" altLang="en-US" sz="4000">
                <a:latin typeface="배달의민족 주아"/>
                <a:ea typeface="배달의민족 주아"/>
              </a:rPr>
              <a:t>생성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599801" y="425341"/>
            <a:ext cx="4084199" cy="2310391"/>
            <a:chOff x="1727321" y="1552316"/>
            <a:chExt cx="8011142" cy="5055755"/>
          </a:xfrm>
        </p:grpSpPr>
        <p:pic>
          <p:nvPicPr>
            <p:cNvPr id="2060" name="Picture 12" descr="Ai, 인, 정보, 칩, 기술, cpu 아이콘 에 Artificial Intelligenc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997710" y="3186500"/>
              <a:ext cx="1162050" cy="1162050"/>
            </a:xfrm>
            <a:prstGeom prst="rect">
              <a:avLst/>
            </a:prstGeom>
            <a:noFill/>
          </p:spPr>
        </p:pic>
        <p:pic>
          <p:nvPicPr>
            <p:cNvPr id="2062" name="Picture 14" descr="Ai, 인, 정보, 칩, 기술, cpu 아이콘 에 Artificial Intelligenc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112897" y="3186500"/>
              <a:ext cx="1162050" cy="1162050"/>
            </a:xfrm>
            <a:prstGeom prst="rect">
              <a:avLst/>
            </a:prstGeom>
            <a:noFill/>
          </p:spPr>
        </p:pic>
        <p:pic>
          <p:nvPicPr>
            <p:cNvPr id="2064" name="Picture 16" descr="Ai, 인, 정보, 칩, 기술, cpu 아이콘 에 Artificial Intelligenc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228084" y="3186500"/>
              <a:ext cx="1162050" cy="1162050"/>
            </a:xfrm>
            <a:prstGeom prst="rect">
              <a:avLst/>
            </a:prstGeom>
            <a:noFill/>
          </p:spPr>
        </p:pic>
        <p:pic>
          <p:nvPicPr>
            <p:cNvPr id="2066" name="Picture 18" descr="Ai, 인, 정보, 칩, 기술, cpu 아이콘 에 Artificial Intelligence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343271" y="3186500"/>
              <a:ext cx="1162050" cy="1162050"/>
            </a:xfrm>
            <a:prstGeom prst="rect">
              <a:avLst/>
            </a:prstGeom>
            <a:noFill/>
          </p:spPr>
        </p:pic>
        <p:pic>
          <p:nvPicPr>
            <p:cNvPr id="2068" name="Picture 20" descr="The Truth about Text-to-Image AI Art: Our Experience with Mid Journey and  Stable Diffusion - Chandler Nguyen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727321" y="5039427"/>
              <a:ext cx="1519943" cy="151994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70" name="Picture 22" descr="루피 예찬론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709575" y="5039428"/>
              <a:ext cx="1840323" cy="151994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12209" y="4990724"/>
              <a:ext cx="1617347" cy="16173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72" name="Picture 24" descr="드래곤 볼 신장판 - 토리야마 아키라 - 웹툰 - 레진코믹스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208266" y="4990724"/>
              <a:ext cx="1530197" cy="16173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074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2346745" y="4461999"/>
              <a:ext cx="463979" cy="463979"/>
            </a:xfrm>
            <a:prstGeom prst="rect">
              <a:avLst/>
            </a:prstGeom>
            <a:noFill/>
          </p:spPr>
        </p:pic>
        <p:pic>
          <p:nvPicPr>
            <p:cNvPr id="9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4397746" y="4461998"/>
              <a:ext cx="463979" cy="463979"/>
            </a:xfrm>
            <a:prstGeom prst="rect">
              <a:avLst/>
            </a:prstGeom>
            <a:noFill/>
          </p:spPr>
        </p:pic>
        <p:pic>
          <p:nvPicPr>
            <p:cNvPr id="10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6552413" y="4458754"/>
              <a:ext cx="463979" cy="463979"/>
            </a:xfrm>
            <a:prstGeom prst="rect">
              <a:avLst/>
            </a:prstGeom>
            <a:noFill/>
          </p:spPr>
        </p:pic>
        <p:pic>
          <p:nvPicPr>
            <p:cNvPr id="11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8741376" y="4458753"/>
              <a:ext cx="463979" cy="463979"/>
            </a:xfrm>
            <a:prstGeom prst="rect">
              <a:avLst/>
            </a:prstGeom>
            <a:noFill/>
          </p:spPr>
        </p:pic>
        <p:grpSp>
          <p:nvGrpSpPr>
            <p:cNvPr id="13" name="그룹 12"/>
            <p:cNvGrpSpPr/>
            <p:nvPr/>
          </p:nvGrpSpPr>
          <p:grpSpPr>
            <a:xfrm>
              <a:off x="3581006" y="1552316"/>
              <a:ext cx="5942813" cy="795473"/>
              <a:chOff x="3159760" y="1854995"/>
              <a:chExt cx="5942813" cy="795473"/>
            </a:xfrm>
          </p:grpSpPr>
          <p:pic>
            <p:nvPicPr>
              <p:cNvPr id="2076" name="Picture 28" descr="태그 아이콘 에 Sympletts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3159760" y="1854995"/>
                <a:ext cx="795473" cy="795473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002253" y="1975197"/>
                <a:ext cx="51003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400">
                    <a:latin typeface="+mj-lt"/>
                  </a:rPr>
                  <a:t>: </a:t>
                </a:r>
                <a:r>
                  <a:rPr lang="ko-KR" altLang="en-US" sz="1400">
                    <a:latin typeface="+mj-lt"/>
                  </a:rPr>
                  <a:t>성별</a:t>
                </a:r>
                <a:r>
                  <a:rPr lang="en-US" altLang="ko-KR" sz="1400">
                    <a:latin typeface="+mj-lt"/>
                  </a:rPr>
                  <a:t>, </a:t>
                </a:r>
                <a:r>
                  <a:rPr lang="ko-KR" altLang="en-US" sz="1400">
                    <a:latin typeface="+mj-lt"/>
                  </a:rPr>
                  <a:t>머리카락 색</a:t>
                </a:r>
                <a:r>
                  <a:rPr lang="en-US" altLang="ko-KR" sz="1400">
                    <a:latin typeface="+mj-lt"/>
                  </a:rPr>
                  <a:t>, </a:t>
                </a:r>
                <a:r>
                  <a:rPr lang="ko-KR" altLang="en-US" sz="1400">
                    <a:latin typeface="+mj-lt"/>
                  </a:rPr>
                  <a:t>눈동자 색 </a:t>
                </a:r>
                <a:r>
                  <a:rPr lang="en-US" altLang="ko-KR" sz="1400">
                    <a:latin typeface="+mj-lt"/>
                  </a:rPr>
                  <a:t>etc.</a:t>
                </a:r>
                <a:endParaRPr lang="ko-KR" altLang="en-US" sz="1400">
                  <a:latin typeface="+mj-lt"/>
                </a:endParaRPr>
              </a:p>
            </p:txBody>
          </p:sp>
        </p:grpSp>
        <p:pic>
          <p:nvPicPr>
            <p:cNvPr id="14" name="Picture 26" descr="아트필 - 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rot="5400000">
              <a:off x="5459676" y="2411662"/>
              <a:ext cx="703688" cy="703688"/>
            </a:xfrm>
            <a:prstGeom prst="rect">
              <a:avLst/>
            </a:prstGeom>
            <a:noFill/>
          </p:spPr>
        </p:pic>
      </p:grpSp>
      <p:sp>
        <p:nvSpPr>
          <p:cNvPr id="5" name="TextBox 4"/>
          <p:cNvSpPr txBox="1"/>
          <p:nvPr/>
        </p:nvSpPr>
        <p:spPr>
          <a:xfrm>
            <a:off x="811608" y="3197077"/>
            <a:ext cx="800439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배달의민족 주아"/>
                <a:ea typeface="배달의민족 주아"/>
              </a:rPr>
              <a:t>Q. </a:t>
            </a:r>
            <a:r>
              <a:rPr lang="ko-KR" altLang="en-US">
                <a:latin typeface="배달의민족 주아"/>
                <a:ea typeface="배달의민족 주아"/>
              </a:rPr>
              <a:t>다양한 등장인물 </a:t>
            </a:r>
            <a:r>
              <a:rPr lang="en-US" altLang="ko-KR">
                <a:latin typeface="배달의민족 주아"/>
                <a:ea typeface="배달의민족 주아"/>
              </a:rPr>
              <a:t>sample</a:t>
            </a:r>
            <a:r>
              <a:rPr lang="ko-KR" altLang="en-US">
                <a:latin typeface="배달의민족 주아"/>
                <a:ea typeface="배달의민족 주아"/>
              </a:rPr>
              <a:t>이 나오나요</a:t>
            </a:r>
            <a:r>
              <a:rPr lang="en-US" altLang="ko-KR">
                <a:latin typeface="배달의민족 주아"/>
                <a:ea typeface="배달의민족 주아"/>
              </a:rPr>
              <a:t>?</a:t>
            </a:r>
          </a:p>
          <a:p>
            <a:pPr lvl="0">
              <a:defRPr/>
            </a:pPr>
            <a:endParaRPr lang="en-US" altLang="ko-KR">
              <a:latin typeface="배달의민족 주아"/>
              <a:ea typeface="배달의민족 주아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>
                <a:latin typeface="배달의민족 주아"/>
                <a:ea typeface="배달의민족 주아"/>
              </a:rPr>
              <a:t>Seed</a:t>
            </a:r>
            <a:r>
              <a:rPr lang="ko-KR" altLang="en-US">
                <a:latin typeface="배달의민족 주아"/>
                <a:ea typeface="배달의민족 주아"/>
              </a:rPr>
              <a:t>값에 따라 등장인물의 생김새가 달라지는데 </a:t>
            </a:r>
            <a:br>
              <a:rPr lang="en-US" altLang="ko-KR">
                <a:latin typeface="배달의민족 주아"/>
                <a:ea typeface="배달의민족 주아"/>
              </a:rPr>
            </a:br>
            <a:r>
              <a:rPr lang="en-US" altLang="ko-KR">
                <a:latin typeface="배달의민족 주아"/>
                <a:ea typeface="배달의민족 주아"/>
              </a:rPr>
              <a:t>seed </a:t>
            </a:r>
            <a:r>
              <a:rPr lang="ko-KR" altLang="en-US">
                <a:latin typeface="배달의민족 주아"/>
                <a:ea typeface="배달의민족 주아"/>
              </a:rPr>
              <a:t>값을 </a:t>
            </a:r>
            <a:r>
              <a:rPr lang="en-US" altLang="ko-KR">
                <a:latin typeface="배달의민족 주아"/>
                <a:ea typeface="배달의민족 주아"/>
              </a:rPr>
              <a:t>time</a:t>
            </a:r>
            <a:r>
              <a:rPr lang="ko-KR" altLang="en-US">
                <a:latin typeface="배달의민족 주아"/>
                <a:ea typeface="배달의민족 주아"/>
              </a:rPr>
              <a:t>으로 설정하여 매번 달라지게 할 수 있다</a:t>
            </a:r>
            <a:r>
              <a:rPr lang="en-US" altLang="ko-KR">
                <a:latin typeface="배달의민족 주아"/>
                <a:ea typeface="배달의민족 주아"/>
              </a:rPr>
              <a:t>.</a:t>
            </a:r>
          </a:p>
          <a:p>
            <a:pPr lvl="0">
              <a:defRPr/>
            </a:pPr>
            <a:endParaRPr lang="en-US" altLang="ko-KR">
              <a:latin typeface="배달의민족 주아"/>
              <a:ea typeface="배달의민족 주아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>
                <a:latin typeface="배달의민족 주아"/>
                <a:ea typeface="배달의민족 주아"/>
              </a:rPr>
              <a:t>자체적으로 </a:t>
            </a:r>
            <a:r>
              <a:rPr lang="en-US" altLang="ko-KR">
                <a:latin typeface="배달의민족 주아"/>
                <a:ea typeface="배달의민족 주아"/>
              </a:rPr>
              <a:t>random tag</a:t>
            </a:r>
            <a:r>
              <a:rPr lang="ko-KR" altLang="en-US">
                <a:latin typeface="배달의민족 주아"/>
                <a:ea typeface="배달의민족 주아"/>
              </a:rPr>
              <a:t>를 추가하여 다양성 추구 </a:t>
            </a:r>
          </a:p>
          <a:p>
            <a:pPr lvl="0">
              <a:defRPr/>
            </a:pPr>
            <a:endParaRPr lang="en-US" altLang="ko-KR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2400" u="sng">
                <a:latin typeface="배달의민족 주아"/>
                <a:ea typeface="배달의민족 주아"/>
              </a:rPr>
              <a:t>A. Seed</a:t>
            </a:r>
            <a:r>
              <a:rPr lang="ko-KR" altLang="en-US" sz="2400" u="sng">
                <a:latin typeface="배달의민족 주아"/>
                <a:ea typeface="배달의민족 주아"/>
              </a:rPr>
              <a:t> 값과 </a:t>
            </a:r>
            <a:r>
              <a:rPr lang="en-US" altLang="ko-KR" sz="2400" u="sng">
                <a:latin typeface="배달의민족 주아"/>
                <a:ea typeface="배달의민족 주아"/>
              </a:rPr>
              <a:t>random tag</a:t>
            </a:r>
            <a:r>
              <a:rPr lang="ko-KR" altLang="en-US" sz="2400" u="sng">
                <a:latin typeface="배달의민족 주아"/>
                <a:ea typeface="배달의민족 주아"/>
              </a:rPr>
              <a:t>로 인해 다양한 </a:t>
            </a:r>
            <a:r>
              <a:rPr lang="en-US" altLang="ko-KR" sz="2400" u="sng">
                <a:latin typeface="배달의민족 주아"/>
                <a:ea typeface="배달의민족 주아"/>
              </a:rPr>
              <a:t>sample</a:t>
            </a:r>
            <a:r>
              <a:rPr lang="ko-KR" altLang="en-US" sz="2400" u="sng">
                <a:latin typeface="배달의민족 주아"/>
                <a:ea typeface="배달의민족 주아"/>
              </a:rPr>
              <a:t>을 뽑을 수 있다</a:t>
            </a:r>
            <a:r>
              <a:rPr lang="en-US" altLang="ko-KR" sz="2400" u="sng">
                <a:latin typeface="배달의민족 주아"/>
                <a:ea typeface="배달의민족 주아"/>
              </a:rPr>
              <a:t>.</a:t>
            </a:r>
          </a:p>
          <a:p>
            <a:pPr lvl="0">
              <a:defRPr/>
            </a:pPr>
            <a:endParaRPr lang="ko-KR" altLang="en-US" sz="2400" u="sng">
              <a:latin typeface="배달의민족 주아"/>
              <a:ea typeface="배달의민족 주아"/>
            </a:endParaRPr>
          </a:p>
        </p:txBody>
      </p:sp>
      <p:pic>
        <p:nvPicPr>
          <p:cNvPr id="2077" name="그림 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6063" y="1109324"/>
            <a:ext cx="4270042" cy="39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2346745" y="4461999"/>
            <a:ext cx="463979" cy="463979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4106" y="4566974"/>
            <a:ext cx="2659440" cy="2464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등장인물 </a:t>
            </a:r>
            <a:r>
              <a:rPr lang="en-US" altLang="ko-KR" sz="4000">
                <a:latin typeface="배달의민족 주아"/>
                <a:ea typeface="배달의민족 주아"/>
              </a:rPr>
              <a:t>sample </a:t>
            </a:r>
            <a:r>
              <a:rPr lang="ko-KR" altLang="en-US" sz="4000">
                <a:latin typeface="배달의민족 주아"/>
                <a:ea typeface="배달의민족 주아"/>
              </a:rPr>
              <a:t>생성</a:t>
            </a:r>
          </a:p>
        </p:txBody>
      </p:sp>
      <p:pic>
        <p:nvPicPr>
          <p:cNvPr id="2060" name="Picture 12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97710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2" name="Picture 14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112897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4" name="Picture 16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28084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6" name="Picture 18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43271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8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27321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0" name="Picture 22" descr="루피 예찬론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709575" y="5039428"/>
            <a:ext cx="1840323" cy="1519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12209" y="4990724"/>
            <a:ext cx="161734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2" name="Picture 24" descr="드래곤 볼 신장판 - 토리야마 아키라 - 웹툰 - 레진코믹스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208266" y="4990724"/>
            <a:ext cx="153019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4397746" y="4461998"/>
            <a:ext cx="463979" cy="463979"/>
          </a:xfrm>
          <a:prstGeom prst="rect">
            <a:avLst/>
          </a:prstGeom>
          <a:noFill/>
        </p:spPr>
      </p:pic>
      <p:pic>
        <p:nvPicPr>
          <p:cNvPr id="10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6552413" y="4458754"/>
            <a:ext cx="463979" cy="463979"/>
          </a:xfrm>
          <a:prstGeom prst="rect">
            <a:avLst/>
          </a:prstGeom>
          <a:noFill/>
        </p:spPr>
      </p:pic>
      <p:pic>
        <p:nvPicPr>
          <p:cNvPr id="11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8741376" y="4458753"/>
            <a:ext cx="463979" cy="463979"/>
          </a:xfrm>
          <a:prstGeom prst="rect">
            <a:avLst/>
          </a:prstGeom>
          <a:noFill/>
        </p:spPr>
      </p:pic>
      <p:grpSp>
        <p:nvGrpSpPr>
          <p:cNvPr id="13" name="그룹 12"/>
          <p:cNvGrpSpPr/>
          <p:nvPr/>
        </p:nvGrpSpPr>
        <p:grpSpPr>
          <a:xfrm>
            <a:off x="3581006" y="1552316"/>
            <a:ext cx="5942813" cy="795473"/>
            <a:chOff x="3159760" y="1854995"/>
            <a:chExt cx="5942813" cy="795473"/>
          </a:xfrm>
        </p:grpSpPr>
        <p:pic>
          <p:nvPicPr>
            <p:cNvPr id="2076" name="Picture 28" descr="태그 아이콘 에 Sympletts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159760" y="1854995"/>
              <a:ext cx="795473" cy="79547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4002253" y="1975197"/>
              <a:ext cx="51003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배달의민족 주아"/>
                  <a:ea typeface="배달의민족 주아"/>
                </a:rPr>
                <a:t>: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성별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,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머리카락 색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,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눈동자 색 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etc.</a:t>
              </a:r>
              <a:endParaRPr lang="ko-KR" altLang="en-US" sz="2000">
                <a:latin typeface="배달의민족 주아"/>
                <a:ea typeface="배달의민족 주아"/>
              </a:endParaRPr>
            </a:p>
          </p:txBody>
        </p:sp>
      </p:grpSp>
      <p:pic>
        <p:nvPicPr>
          <p:cNvPr id="14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5459676" y="2411662"/>
            <a:ext cx="703688" cy="703688"/>
          </a:xfrm>
          <a:prstGeom prst="rect">
            <a:avLst/>
          </a:prstGeom>
          <a:noFill/>
        </p:spPr>
      </p:pic>
      <p:pic>
        <p:nvPicPr>
          <p:cNvPr id="2077" name="그림 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76063" y="1109324"/>
            <a:ext cx="4270042" cy="39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2346745" y="4461999"/>
            <a:ext cx="463979" cy="463979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4106" y="4566974"/>
            <a:ext cx="2659440" cy="2464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등장인물 학습</a:t>
            </a:r>
          </a:p>
        </p:txBody>
      </p:sp>
      <p:pic>
        <p:nvPicPr>
          <p:cNvPr id="2060" name="Picture 12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97710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2" name="Picture 14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112897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4" name="Picture 16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28084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6" name="Picture 18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43271" y="3186500"/>
            <a:ext cx="1162050" cy="1162050"/>
          </a:xfrm>
          <a:prstGeom prst="rect">
            <a:avLst/>
          </a:prstGeom>
          <a:noFill/>
        </p:spPr>
      </p:pic>
      <p:pic>
        <p:nvPicPr>
          <p:cNvPr id="2068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27321" y="5039427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0" name="Picture 22" descr="루피 예찬론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709575" y="5039428"/>
            <a:ext cx="1840323" cy="1519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12209" y="4990724"/>
            <a:ext cx="161734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72" name="Picture 24" descr="드래곤 볼 신장판 - 토리야마 아키라 - 웹툰 - 레진코믹스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208266" y="4990724"/>
            <a:ext cx="1530197" cy="1617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4397746" y="4461998"/>
            <a:ext cx="463979" cy="463979"/>
          </a:xfrm>
          <a:prstGeom prst="rect">
            <a:avLst/>
          </a:prstGeom>
          <a:noFill/>
        </p:spPr>
      </p:pic>
      <p:pic>
        <p:nvPicPr>
          <p:cNvPr id="10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6552413" y="4458754"/>
            <a:ext cx="463979" cy="463979"/>
          </a:xfrm>
          <a:prstGeom prst="rect">
            <a:avLst/>
          </a:prstGeom>
          <a:noFill/>
        </p:spPr>
      </p:pic>
      <p:pic>
        <p:nvPicPr>
          <p:cNvPr id="11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8741376" y="4458753"/>
            <a:ext cx="463979" cy="463979"/>
          </a:xfrm>
          <a:prstGeom prst="rect">
            <a:avLst/>
          </a:prstGeom>
          <a:noFill/>
        </p:spPr>
      </p:pic>
      <p:grpSp>
        <p:nvGrpSpPr>
          <p:cNvPr id="13" name="그룹 12"/>
          <p:cNvGrpSpPr/>
          <p:nvPr/>
        </p:nvGrpSpPr>
        <p:grpSpPr>
          <a:xfrm>
            <a:off x="3581006" y="1552316"/>
            <a:ext cx="5942813" cy="795473"/>
            <a:chOff x="3159760" y="1854995"/>
            <a:chExt cx="5942813" cy="795473"/>
          </a:xfrm>
        </p:grpSpPr>
        <p:pic>
          <p:nvPicPr>
            <p:cNvPr id="2076" name="Picture 28" descr="태그 아이콘 에 Sympletts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159760" y="1854995"/>
              <a:ext cx="795473" cy="79547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4002253" y="1975197"/>
              <a:ext cx="51003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배달의민족 주아"/>
                  <a:ea typeface="배달의민족 주아"/>
                </a:rPr>
                <a:t>: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성별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,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머리카락 색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, </a:t>
              </a:r>
              <a:r>
                <a:rPr lang="ko-KR" altLang="en-US" sz="2000">
                  <a:latin typeface="배달의민족 주아"/>
                  <a:ea typeface="배달의민족 주아"/>
                </a:rPr>
                <a:t>눈동자 색 </a:t>
              </a:r>
              <a:r>
                <a:rPr lang="en-US" altLang="ko-KR" sz="2000">
                  <a:latin typeface="배달의민족 주아"/>
                  <a:ea typeface="배달의민족 주아"/>
                </a:rPr>
                <a:t>etc.</a:t>
              </a:r>
              <a:endParaRPr lang="ko-KR" altLang="en-US" sz="2000">
                <a:latin typeface="배달의민족 주아"/>
                <a:ea typeface="배달의민족 주아"/>
              </a:endParaRPr>
            </a:p>
          </p:txBody>
        </p:sp>
      </p:grpSp>
      <p:pic>
        <p:nvPicPr>
          <p:cNvPr id="14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5459676" y="2411662"/>
            <a:ext cx="703688" cy="703688"/>
          </a:xfrm>
          <a:prstGeom prst="rect">
            <a:avLst/>
          </a:prstGeom>
          <a:noFill/>
        </p:spPr>
      </p:pic>
      <p:pic>
        <p:nvPicPr>
          <p:cNvPr id="4098" name="Picture 2" descr="복제 - 무료 파일 및 폴더개 아이콘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869084" y="2396002"/>
            <a:ext cx="2143125" cy="2143125"/>
          </a:xfrm>
          <a:prstGeom prst="rect">
            <a:avLst/>
          </a:prstGeom>
          <a:noFill/>
        </p:spPr>
      </p:pic>
      <p:pic>
        <p:nvPicPr>
          <p:cNvPr id="2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57249" y="3186500"/>
            <a:ext cx="703688" cy="703688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6842393" y="568410"/>
            <a:ext cx="2143125" cy="2669415"/>
            <a:chOff x="5024437" y="1717359"/>
            <a:chExt cx="2143125" cy="2669415"/>
          </a:xfrm>
        </p:grpSpPr>
        <p:pic>
          <p:nvPicPr>
            <p:cNvPr id="4" name="Picture 20" descr="The Truth about Text-to-Image AI Art: Our Experience with Mid Journey and  Stable Diffusion - Chandler Nguyen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473505" y="2866831"/>
              <a:ext cx="1519943" cy="151994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" name="Picture 2" descr="캡 - 무료 패션개 아이콘"/>
            <p:cNvPicPr>
              <a:picLocks noChangeAspect="1" noChangeArrowheads="1"/>
            </p:cNvPicPr>
            <p:nvPr/>
          </p:nvPicPr>
          <p:blipFill rotWithShape="1">
            <a:blip r:embed="rId11"/>
            <a:srcRect b="26060"/>
            <a:stretch>
              <a:fillRect/>
            </a:stretch>
          </p:blipFill>
          <p:spPr>
            <a:xfrm>
              <a:off x="5024437" y="1717359"/>
              <a:ext cx="2143125" cy="1584642"/>
            </a:xfrm>
            <a:prstGeom prst="rect">
              <a:avLst/>
            </a:prstGeom>
            <a:noFill/>
          </p:spPr>
        </p:pic>
      </p:grpSp>
      <p:grpSp>
        <p:nvGrpSpPr>
          <p:cNvPr id="15" name="그룹 14"/>
          <p:cNvGrpSpPr/>
          <p:nvPr/>
        </p:nvGrpSpPr>
        <p:grpSpPr>
          <a:xfrm>
            <a:off x="7291461" y="3761065"/>
            <a:ext cx="1519943" cy="2415027"/>
            <a:chOff x="6997505" y="3772094"/>
            <a:chExt cx="1519943" cy="2415027"/>
          </a:xfrm>
        </p:grpSpPr>
        <p:pic>
          <p:nvPicPr>
            <p:cNvPr id="16" name="Picture 4" descr="정장 - 무료 패션개 아이콘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6997505" y="4667178"/>
              <a:ext cx="1519943" cy="1519943"/>
            </a:xfrm>
            <a:prstGeom prst="rect">
              <a:avLst/>
            </a:prstGeom>
            <a:noFill/>
          </p:spPr>
        </p:pic>
        <p:pic>
          <p:nvPicPr>
            <p:cNvPr id="17" name="Picture 20" descr="The Truth about Text-to-Image AI Art: Our Experience with Mid Journey and  Stable Diffusion - Chandler Nguyen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6997505" y="3772094"/>
              <a:ext cx="1519943" cy="1519943"/>
            </a:xfrm>
            <a:prstGeom prst="rect">
              <a:avLst/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18" name="Picture 20" descr="The Truth about Text-to-Image AI Art: Our Experience with Mid Journey and  Stable Diffusion - Chandler Nguyen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655307" y="2938810"/>
            <a:ext cx="1519943" cy="1519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8924296" y="3273233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배달의민족 주아"/>
                <a:ea typeface="배달의민족 주아"/>
              </a:rPr>
              <a:t>20</a:t>
            </a:r>
            <a:r>
              <a:rPr lang="ko-KR" altLang="en-US" sz="4000">
                <a:latin typeface="배달의민족 주아"/>
                <a:ea typeface="배달의민족 주아"/>
              </a:rPr>
              <a:t>장</a:t>
            </a:r>
          </a:p>
        </p:txBody>
      </p:sp>
      <p:pic>
        <p:nvPicPr>
          <p:cNvPr id="4099" name="그림 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76063" y="1109324"/>
            <a:ext cx="4270042" cy="39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07813 -0.33449 " pathEditMode="relative" ptsTypes="AA">
                                      <p:cBhvr>
                                        <p:cTn id="49" dur="1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24557 0.19745 " pathEditMode="relative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24844 -0.23588 " pathEditMode="relative" ptsTypes="AA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44245 0.01829 " pathEditMode="relative" ptsTypes="AA"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플러스 버튼 - 무료 상호 작용개 아이콘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23593" y="2510785"/>
            <a:ext cx="1406842" cy="1406842"/>
          </a:xfrm>
          <a:prstGeom prst="rect">
            <a:avLst/>
          </a:prstGeom>
          <a:noFill/>
        </p:spPr>
      </p:pic>
      <p:pic>
        <p:nvPicPr>
          <p:cNvPr id="9" name="Picture 2" descr="복제 - 무료 파일 및 폴더개 아이콘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93677" y="3917627"/>
            <a:ext cx="2143125" cy="2143125"/>
          </a:xfrm>
          <a:prstGeom prst="rect">
            <a:avLst/>
          </a:prstGeom>
          <a:noFill/>
        </p:spPr>
      </p:pic>
      <p:pic>
        <p:nvPicPr>
          <p:cNvPr id="10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031009" y="3077155"/>
            <a:ext cx="703688" cy="70368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367128" y="3116867"/>
            <a:ext cx="4023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배달의민족 주아"/>
                <a:ea typeface="배달의민족 주아"/>
              </a:rPr>
              <a:t>Dreambooth</a:t>
            </a:r>
            <a:endParaRPr lang="ko-KR" altLang="en-US" sz="3200">
              <a:latin typeface="배달의민족 주아"/>
              <a:ea typeface="배달의민족 주아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433" y="4463382"/>
            <a:ext cx="614680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배달의민족 주아"/>
                <a:ea typeface="배달의민족 주아"/>
              </a:rPr>
              <a:t>5</a:t>
            </a:r>
            <a:r>
              <a:rPr lang="ko-KR" altLang="en-US">
                <a:latin typeface="배달의민족 주아"/>
                <a:ea typeface="배달의민족 주아"/>
              </a:rPr>
              <a:t>장 정도의 이미지로도 등장인물을 학습시킬 수 있다</a:t>
            </a:r>
            <a:r>
              <a:rPr lang="en-US" altLang="ko-KR">
                <a:latin typeface="배달의민족 주아"/>
                <a:ea typeface="배달의민족 주아"/>
              </a:rPr>
              <a:t>!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atin typeface="배달의민족 주아"/>
                <a:ea typeface="배달의민족 주아"/>
              </a:rPr>
              <a:t>즉</a:t>
            </a:r>
            <a:r>
              <a:rPr lang="en-US" altLang="ko-KR">
                <a:latin typeface="배달의민족 주아"/>
                <a:ea typeface="배달의민족 주아"/>
              </a:rPr>
              <a:t>, </a:t>
            </a:r>
            <a:r>
              <a:rPr lang="ko-KR" altLang="en-US">
                <a:latin typeface="배달의민족 주아"/>
                <a:ea typeface="배달의민족 주아"/>
              </a:rPr>
              <a:t>일관성 있는 등장인물을 뽑을 수 있게 됨</a:t>
            </a:r>
            <a:r>
              <a:rPr lang="en-US" altLang="ko-KR">
                <a:latin typeface="배달의민족 주아"/>
                <a:ea typeface="배달의민족 주아"/>
              </a:rPr>
              <a:t>.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597" y="1895772"/>
            <a:ext cx="2348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latin typeface="배달의민족 주아"/>
                <a:ea typeface="배달의민족 주아"/>
              </a:rPr>
              <a:t>등장인물 별명 </a:t>
            </a:r>
            <a:br>
              <a:rPr lang="en-US" altLang="ko-KR" sz="2400" b="1">
                <a:latin typeface="배달의민족 주아"/>
                <a:ea typeface="배달의민족 주아"/>
              </a:rPr>
            </a:br>
            <a:r>
              <a:rPr lang="en-US" altLang="ko-KR" sz="2400" b="1">
                <a:latin typeface="배달의민족 주아"/>
                <a:ea typeface="배달의민족 주아"/>
              </a:rPr>
              <a:t>ex) zwx</a:t>
            </a:r>
            <a:endParaRPr lang="ko-KR" altLang="en-US" sz="2400" b="1">
              <a:latin typeface="배달의민족 주아"/>
              <a:ea typeface="배달의민족 주아"/>
            </a:endParaRPr>
          </a:p>
        </p:txBody>
      </p:sp>
      <p:pic>
        <p:nvPicPr>
          <p:cNvPr id="3078" name="Picture 6" descr="돼지 꼬리 - 2182101와 (과) 비슷한 무료 클립 아트가 | illustAC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23419" y="519411"/>
            <a:ext cx="1376362" cy="137636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031009" y="170223"/>
            <a:ext cx="665466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배달의민족 주아"/>
                <a:ea typeface="배달의민족 주아"/>
              </a:rPr>
              <a:t>AI</a:t>
            </a:r>
            <a:r>
              <a:rPr lang="ko-KR" altLang="en-US">
                <a:latin typeface="배달의민족 주아"/>
                <a:ea typeface="배달의민족 주아"/>
              </a:rPr>
              <a:t>한테 등장인물에 대해서 알려줘야 된다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배달의민족 주아"/>
                <a:ea typeface="배달의민족 주아"/>
              </a:rPr>
              <a:t>zwx &lt;-&gt; </a:t>
            </a:r>
            <a:r>
              <a:rPr lang="ko-KR" altLang="en-US">
                <a:latin typeface="배달의민족 주아"/>
                <a:ea typeface="배달의민족 주아"/>
              </a:rPr>
              <a:t>손오공</a:t>
            </a:r>
            <a:r>
              <a:rPr lang="en-US" altLang="ko-KR">
                <a:latin typeface="배달의민족 주아"/>
                <a:ea typeface="배달의민족 주아"/>
              </a:rPr>
              <a:t>, </a:t>
            </a:r>
            <a:r>
              <a:rPr lang="ko-KR" altLang="en-US">
                <a:latin typeface="배달의민족 주아"/>
                <a:ea typeface="배달의민족 주아"/>
              </a:rPr>
              <a:t>손오공이란 등장인물은 </a:t>
            </a:r>
            <a:r>
              <a:rPr lang="en-US" altLang="ko-KR">
                <a:latin typeface="배달의민족 주아"/>
                <a:ea typeface="배달의민족 주아"/>
              </a:rPr>
              <a:t>AI</a:t>
            </a:r>
            <a:r>
              <a:rPr lang="ko-KR" altLang="en-US">
                <a:latin typeface="배달의민족 주아"/>
                <a:ea typeface="배달의민족 주아"/>
              </a:rPr>
              <a:t>가 알 수 없다</a:t>
            </a:r>
            <a:r>
              <a:rPr lang="en-US" altLang="ko-KR">
                <a:latin typeface="배달의민족 주아"/>
                <a:ea typeface="배달의민족 주아"/>
              </a:rPr>
              <a:t>.  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배달의민족 주아"/>
                <a:ea typeface="배달의민족 주아"/>
              </a:rPr>
              <a:t>“zwx</a:t>
            </a:r>
            <a:r>
              <a:rPr lang="ko-KR" altLang="en-US">
                <a:latin typeface="배달의민족 주아"/>
                <a:ea typeface="배달의민족 주아"/>
              </a:rPr>
              <a:t>가 지금 같이 넣어주는 이미지야</a:t>
            </a:r>
            <a:r>
              <a:rPr lang="en-US" altLang="ko-KR">
                <a:latin typeface="배달의민족 주아"/>
                <a:ea typeface="배달의민족 주아"/>
              </a:rPr>
              <a:t>!”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pic>
        <p:nvPicPr>
          <p:cNvPr id="15" name="Picture 26" descr="아트필 - 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9649" y="3077155"/>
            <a:ext cx="703688" cy="703688"/>
          </a:xfrm>
          <a:prstGeom prst="rect">
            <a:avLst/>
          </a:prstGeom>
          <a:noFill/>
        </p:spPr>
      </p:pic>
      <p:pic>
        <p:nvPicPr>
          <p:cNvPr id="16" name="Picture 12" descr="Ai, 인, 정보, 칩, 기술, cpu 아이콘 에 Artificial Intelligence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022919" y="2847974"/>
            <a:ext cx="1162050" cy="1162050"/>
          </a:xfrm>
          <a:prstGeom prst="rect">
            <a:avLst/>
          </a:prstGeom>
          <a:noFill/>
        </p:spPr>
      </p:pic>
      <p:pic>
        <p:nvPicPr>
          <p:cNvPr id="17" name="Picture 6" descr="돼지 꼬리 - 2182101와 (과) 비슷한 무료 클립 아트가 | illustAC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 rot="19655780" flipH="1" flipV="1">
            <a:off x="10053421" y="4219319"/>
            <a:ext cx="1101044" cy="110104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578116" y="5561420"/>
            <a:ext cx="6654663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배달의민족 주아"/>
                <a:ea typeface="배달의민족 주아"/>
              </a:rPr>
              <a:t>zwx</a:t>
            </a:r>
            <a:r>
              <a:rPr lang="ko-KR" altLang="en-US">
                <a:latin typeface="배달의민족 주아"/>
                <a:ea typeface="배달의민족 주아"/>
              </a:rPr>
              <a:t>가 손오공이라는 걸 아는 </a:t>
            </a:r>
            <a:r>
              <a:rPr lang="en-US" altLang="ko-KR">
                <a:latin typeface="배달의민족 주아"/>
                <a:ea typeface="배달의민족 주아"/>
              </a:rPr>
              <a:t>AI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000" y="425341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등장인물 학습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1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주아</vt:lpstr>
      <vt:lpstr>Arial</vt:lpstr>
      <vt:lpstr>Office 테마</vt:lpstr>
      <vt:lpstr>AI 기능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고범석</dc:creator>
  <cp:lastModifiedBy>미자 김</cp:lastModifiedBy>
  <cp:revision>13</cp:revision>
  <dcterms:created xsi:type="dcterms:W3CDTF">2023-03-28T07:28:54Z</dcterms:created>
  <dcterms:modified xsi:type="dcterms:W3CDTF">2023-06-10T04:26:06Z</dcterms:modified>
  <cp:version/>
</cp:coreProperties>
</file>