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5" r:id="rId1"/>
  </p:sldMasterIdLst>
  <p:sldIdLst>
    <p:sldId id="286" r:id="rId2"/>
    <p:sldId id="261" r:id="rId3"/>
    <p:sldId id="258" r:id="rId4"/>
    <p:sldId id="287" r:id="rId5"/>
    <p:sldId id="308" r:id="rId6"/>
    <p:sldId id="305" r:id="rId7"/>
    <p:sldId id="309" r:id="rId8"/>
    <p:sldId id="310" r:id="rId9"/>
    <p:sldId id="306" r:id="rId10"/>
    <p:sldId id="288" r:id="rId11"/>
    <p:sldId id="311" r:id="rId12"/>
    <p:sldId id="257" r:id="rId13"/>
    <p:sldId id="289" r:id="rId14"/>
    <p:sldId id="312" r:id="rId15"/>
    <p:sldId id="313" r:id="rId16"/>
    <p:sldId id="291" r:id="rId17"/>
    <p:sldId id="292" r:id="rId18"/>
    <p:sldId id="293" r:id="rId19"/>
    <p:sldId id="294" r:id="rId20"/>
    <p:sldId id="295" r:id="rId21"/>
    <p:sldId id="318" r:id="rId22"/>
    <p:sldId id="319" r:id="rId23"/>
    <p:sldId id="323" r:id="rId24"/>
    <p:sldId id="320" r:id="rId25"/>
    <p:sldId id="321" r:id="rId26"/>
    <p:sldId id="322" r:id="rId27"/>
    <p:sldId id="307" r:id="rId28"/>
    <p:sldId id="297" r:id="rId29"/>
    <p:sldId id="298" r:id="rId30"/>
    <p:sldId id="299" r:id="rId31"/>
    <p:sldId id="300" r:id="rId32"/>
    <p:sldId id="301" r:id="rId33"/>
    <p:sldId id="303" r:id="rId34"/>
    <p:sldId id="304" r:id="rId35"/>
    <p:sldId id="273" r:id="rId36"/>
    <p:sldId id="285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>
        <p:guide orient="horz" pos="2182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B4214-4DBF-4616-B2C3-8B4EF7E46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B03FE9-97D5-43D9-BC92-7B6A40E4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394D1-6C04-4599-BB51-9A952C1E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66867-1A19-44DC-8532-C255ED42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5D865-9FE0-4F4A-ADF1-214DE235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6BDD4-7832-4FEF-AAAB-5E87D30D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D78FB2-BEAE-4940-88AB-CE46D372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B5249-15A3-46F2-95ED-5B53EFB5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9081F-8629-4881-8001-2B078416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B9FF-478D-4F34-A5DC-85C16DA5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8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E3ED1E-1367-4089-8246-25CF0210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03311B-06C8-4BA3-8FA8-A087FE4C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3F52C-E04E-4842-9401-2A53FEC1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50625-DEC8-4CA1-833E-D5F27F2B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A1BC5-DB02-4CA7-A164-16C8D455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6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5D42E-715B-4EDD-A27B-33254448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DA5DB-0087-4B56-AB93-7A96F320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0E96F-C356-4868-AAF1-E7F5037B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AD522-9369-4F05-814F-D9537D66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A04CC-EDF1-43BF-A270-3ED96526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20C71-EBBC-40F0-B528-6DCCE855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EAFDC-90E7-4666-8054-5E162275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1E9D8-B8DB-4488-9EB8-662CCDEC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D5FDD-E25D-4ECB-9C77-C975AECB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C334A-2787-4D3E-AA09-1AB980F8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55A4-42D8-4052-91CD-83CC8EB8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FDB7F-4847-4641-947F-2C409653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E8238-7785-4913-A114-3C4A0B8F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15E74-67E7-4632-B5FF-C607E64B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CB9C5-D260-4603-993D-811AD529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5CE58B-7D88-46FD-9424-91D4C1DE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1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889C1-1DC9-4BA1-BE5E-FEA0E3D6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7FCBF-30AD-43ED-A29C-F719B7BE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F8C6A-FC2D-4F48-9EA9-082BD928B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3FD55E-35E4-45CB-9F14-0B6DE3088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DEB8A-6088-4697-8FB2-145D3FE89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0739F7-EBE7-4E61-A35B-0E2190F2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79755D-AE2C-4E94-8827-3EDEB989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694F53-41A5-4EC8-B85C-ECF325B9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2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42CAD-5B9C-4883-99D8-79E064D6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E3CBBE-A715-436F-83AE-1CDB1B44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9D08C5-525A-4D7A-BAC8-393060F2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2695A6-CAB4-47F8-A104-F10AB42E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9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BEF53-7AB9-4B35-9113-0F6666F4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076032-36AC-455A-B9BE-179570A1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764636-4C36-4807-B9BC-D7B8D5C0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70576-C598-413D-9D50-1D8263FFE92C}"/>
              </a:ext>
            </a:extLst>
          </p:cNvPr>
          <p:cNvSpPr txBox="1"/>
          <p:nvPr userDrawn="1"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3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070FE-CE34-4BED-AE7D-B6C92374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C5AE0-4A2D-4FB9-91EA-7C51570F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12FCE-182C-4B3A-99C0-26607E61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38F52-749B-4A01-8260-BA394B0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21B5B-96D1-40E1-A15C-F6C0B703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378E2-A8C9-436C-981A-B61FFF67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7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21AFA-4CEB-436D-8F46-8FFB0B2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AE84A-13CE-432B-BD71-6DAC799A2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8359BC-4BCB-40E6-9AE7-3B4E811B4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B02BE-923A-40D7-8979-76A3982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453C0-2DE9-406E-8B46-7A355238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1784D-991A-4949-8628-D7A9385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8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4B21B-5718-4A4A-8574-E147A41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0F6AC-0FA0-4F7E-BA41-75C2E9DB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8638B-432A-4AC6-B5AB-AF2A332AE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4B3F-010A-43D0-B99E-3343AD573276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1B2BA-060F-41BC-AAED-868945947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F3852-0A20-458B-A039-10AC150C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3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1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61630" y="320188"/>
            <a:ext cx="31568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3600">
              <a:solidFill>
                <a:schemeClr val="accent2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자유형: 도형 30"/>
          <p:cNvSpPr/>
          <p:nvPr/>
        </p:nvSpPr>
        <p:spPr>
          <a:xfrm>
            <a:off x="6932401" y="1331534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sp>
        <p:nvSpPr>
          <p:cNvPr id="38" name="TextBox 37"/>
          <p:cNvSpPr txBox="1"/>
          <p:nvPr/>
        </p:nvSpPr>
        <p:spPr>
          <a:xfrm>
            <a:off x="5760361" y="2016166"/>
            <a:ext cx="65915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 b="1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502746" y="5183342"/>
            <a:ext cx="70404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 b="1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" name="제목 1"/>
          <p:cNvSpPr>
            <a:spLocks noGrp="1"/>
          </p:cNvSpPr>
          <p:nvPr/>
        </p:nvSpPr>
        <p:spPr>
          <a:xfrm>
            <a:off x="1078675" y="1270804"/>
            <a:ext cx="7894617" cy="1175327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5800" b="1" dirty="0">
                <a:latin typeface="+mj-lt"/>
                <a:ea typeface="+mj-ea"/>
                <a:cs typeface="+mj-cs"/>
              </a:rPr>
              <a:t>Project Proposal</a:t>
            </a:r>
            <a:endParaRPr kumimoji="0" lang="en-US" altLang="ko-KR" sz="5800" b="1" i="0" u="none" strike="noStrike" kern="1200" cap="none" spc="0" normalizeH="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1" name="부제목 2"/>
          <p:cNvSpPr>
            <a:spLocks noGrp="1"/>
          </p:cNvSpPr>
          <p:nvPr/>
        </p:nvSpPr>
        <p:spPr>
          <a:xfrm>
            <a:off x="924050" y="3429000"/>
            <a:ext cx="5742213" cy="2811825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8</a:t>
            </a:r>
            <a:r>
              <a:rPr kumimoji="0" lang="ko-KR" altLang="en-US" sz="2800" b="0" i="0" u="none" strike="noStrike" kern="1200" cap="none" spc="0" normalizeH="0" baseline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조</a:t>
            </a:r>
          </a:p>
          <a:p>
            <a:pPr marL="228600" indent="-228600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ko-KR" altLang="en-US" sz="2800" b="0" i="0" u="none" strike="noStrike" kern="1200" cap="none" spc="0" normalizeH="0" baseline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228600" indent="-22860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2017112190 </a:t>
            </a:r>
            <a:r>
              <a:rPr kumimoji="0" lang="ko-KR" altLang="en-US" sz="2800" b="0" i="0" u="none" strike="noStrike" kern="1200" cap="none" spc="0" normalizeH="0" baseline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한진섭</a:t>
            </a:r>
          </a:p>
          <a:p>
            <a:pPr marL="228600" indent="-22860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2017112194 </a:t>
            </a:r>
            <a:r>
              <a:rPr kumimoji="0" lang="ko-KR" altLang="en-US" sz="2800" b="0" i="0" u="none" strike="noStrike" kern="1200" cap="none" spc="0" normalizeH="0" baseline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정재현</a:t>
            </a:r>
          </a:p>
          <a:p>
            <a:pPr marL="228600" indent="-22860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2018112123 </a:t>
            </a:r>
            <a:r>
              <a:rPr kumimoji="0" lang="ko-KR" altLang="en-US" sz="2800" b="0" i="0" u="none" strike="noStrike" kern="1200" cap="none" spc="0" normalizeH="0" baseline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고범석</a:t>
            </a:r>
          </a:p>
          <a:p>
            <a:pPr marL="228600" indent="-22860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2018112128 </a:t>
            </a:r>
            <a:r>
              <a:rPr kumimoji="0" lang="ko-KR" altLang="en-US" sz="2800" b="0" i="0" u="none" strike="noStrike" kern="1200" cap="none" spc="0" normalizeH="0" baseline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박준서</a:t>
            </a:r>
            <a:endParaRPr kumimoji="0" lang="ko-KR" altLang="en-US" sz="2800" b="0" i="0" u="none" strike="noStrike" kern="1200" cap="none" spc="0" normalizeH="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24504" y="5663583"/>
            <a:ext cx="2567496" cy="12039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75969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1630" y="320188"/>
            <a:ext cx="192540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>
                <a:solidFill>
                  <a:schemeClr val="accent2"/>
                </a:solidFill>
              </a:rPr>
              <a:t>Problem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자유형: 도형 59"/>
          <p:cNvSpPr/>
          <p:nvPr/>
        </p:nvSpPr>
        <p:spPr>
          <a:xfrm>
            <a:off x="12214094" y="4828999"/>
            <a:ext cx="94248" cy="78540"/>
          </a:xfrm>
          <a:custGeom>
            <a:avLst/>
            <a:gdLst>
              <a:gd name="connsiteX0" fmla="*/ 111434 w 109728"/>
              <a:gd name="connsiteY0" fmla="*/ 2926 h 91440"/>
              <a:gd name="connsiteX1" fmla="*/ 88880 w 109728"/>
              <a:gd name="connsiteY1" fmla="*/ 15118 h 91440"/>
              <a:gd name="connsiteX2" fmla="*/ 77297 w 109728"/>
              <a:gd name="connsiteY2" fmla="*/ 16947 h 91440"/>
              <a:gd name="connsiteX3" fmla="*/ 58400 w 109728"/>
              <a:gd name="connsiteY3" fmla="*/ 24872 h 91440"/>
              <a:gd name="connsiteX4" fmla="*/ 59618 w 109728"/>
              <a:gd name="connsiteY4" fmla="*/ 39502 h 91440"/>
              <a:gd name="connsiteX5" fmla="*/ 83393 w 109728"/>
              <a:gd name="connsiteY5" fmla="*/ 31577 h 91440"/>
              <a:gd name="connsiteX6" fmla="*/ 107168 w 109728"/>
              <a:gd name="connsiteY6" fmla="*/ 21824 h 91440"/>
              <a:gd name="connsiteX7" fmla="*/ 111434 w 109728"/>
              <a:gd name="connsiteY7" fmla="*/ 2926 h 91440"/>
              <a:gd name="connsiteX8" fmla="*/ 44378 w 109728"/>
              <a:gd name="connsiteY8" fmla="*/ 52304 h 91440"/>
              <a:gd name="connsiteX9" fmla="*/ 34625 w 109728"/>
              <a:gd name="connsiteY9" fmla="*/ 58400 h 91440"/>
              <a:gd name="connsiteX10" fmla="*/ 20605 w 109728"/>
              <a:gd name="connsiteY10" fmla="*/ 53523 h 91440"/>
              <a:gd name="connsiteX11" fmla="*/ 4145 w 109728"/>
              <a:gd name="connsiteY11" fmla="*/ 66934 h 91440"/>
              <a:gd name="connsiteX12" fmla="*/ 2926 w 109728"/>
              <a:gd name="connsiteY12" fmla="*/ 84003 h 91440"/>
              <a:gd name="connsiteX13" fmla="*/ 20605 w 109728"/>
              <a:gd name="connsiteY13" fmla="*/ 88880 h 91440"/>
              <a:gd name="connsiteX14" fmla="*/ 42550 w 109728"/>
              <a:gd name="connsiteY14" fmla="*/ 83393 h 91440"/>
              <a:gd name="connsiteX15" fmla="*/ 53522 w 109728"/>
              <a:gd name="connsiteY15" fmla="*/ 63276 h 91440"/>
              <a:gd name="connsiteX16" fmla="*/ 44378 w 109728"/>
              <a:gd name="connsiteY16" fmla="*/ 52304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9728" h="91440">
                <a:moveTo>
                  <a:pt x="111434" y="2926"/>
                </a:moveTo>
                <a:lnTo>
                  <a:pt x="88880" y="15118"/>
                </a:lnTo>
                <a:lnTo>
                  <a:pt x="77297" y="16947"/>
                </a:lnTo>
                <a:lnTo>
                  <a:pt x="58400" y="24872"/>
                </a:lnTo>
                <a:lnTo>
                  <a:pt x="59618" y="39502"/>
                </a:lnTo>
                <a:lnTo>
                  <a:pt x="83393" y="31577"/>
                </a:lnTo>
                <a:lnTo>
                  <a:pt x="107168" y="21824"/>
                </a:lnTo>
                <a:lnTo>
                  <a:pt x="111434" y="2926"/>
                </a:lnTo>
                <a:close/>
                <a:moveTo>
                  <a:pt x="44378" y="52304"/>
                </a:moveTo>
                <a:lnTo>
                  <a:pt x="34625" y="58400"/>
                </a:lnTo>
                <a:lnTo>
                  <a:pt x="20605" y="53523"/>
                </a:lnTo>
                <a:lnTo>
                  <a:pt x="4145" y="66934"/>
                </a:lnTo>
                <a:lnTo>
                  <a:pt x="2926" y="84003"/>
                </a:lnTo>
                <a:lnTo>
                  <a:pt x="20605" y="88880"/>
                </a:lnTo>
                <a:lnTo>
                  <a:pt x="42550" y="83393"/>
                </a:lnTo>
                <a:lnTo>
                  <a:pt x="53522" y="63276"/>
                </a:lnTo>
                <a:lnTo>
                  <a:pt x="44378" y="5230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238" name="그림 23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24504" y="5654058"/>
            <a:ext cx="2567496" cy="1203941"/>
          </a:xfrm>
          <a:prstGeom prst="rect">
            <a:avLst/>
          </a:prstGeom>
        </p:spPr>
      </p:pic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FBC7C732-109A-4C5C-8820-9FFFE0F8CD10}"/>
              </a:ext>
            </a:extLst>
          </p:cNvPr>
          <p:cNvSpPr/>
          <p:nvPr/>
        </p:nvSpPr>
        <p:spPr>
          <a:xfrm>
            <a:off x="11833094" y="5133799"/>
            <a:ext cx="94248" cy="78540"/>
          </a:xfrm>
          <a:custGeom>
            <a:avLst/>
            <a:gdLst>
              <a:gd name="connsiteX0" fmla="*/ 111434 w 109728"/>
              <a:gd name="connsiteY0" fmla="*/ 2926 h 91440"/>
              <a:gd name="connsiteX1" fmla="*/ 88880 w 109728"/>
              <a:gd name="connsiteY1" fmla="*/ 15118 h 91440"/>
              <a:gd name="connsiteX2" fmla="*/ 77297 w 109728"/>
              <a:gd name="connsiteY2" fmla="*/ 16947 h 91440"/>
              <a:gd name="connsiteX3" fmla="*/ 58400 w 109728"/>
              <a:gd name="connsiteY3" fmla="*/ 24872 h 91440"/>
              <a:gd name="connsiteX4" fmla="*/ 59618 w 109728"/>
              <a:gd name="connsiteY4" fmla="*/ 39502 h 91440"/>
              <a:gd name="connsiteX5" fmla="*/ 83393 w 109728"/>
              <a:gd name="connsiteY5" fmla="*/ 31577 h 91440"/>
              <a:gd name="connsiteX6" fmla="*/ 107168 w 109728"/>
              <a:gd name="connsiteY6" fmla="*/ 21824 h 91440"/>
              <a:gd name="connsiteX7" fmla="*/ 111434 w 109728"/>
              <a:gd name="connsiteY7" fmla="*/ 2926 h 91440"/>
              <a:gd name="connsiteX8" fmla="*/ 44378 w 109728"/>
              <a:gd name="connsiteY8" fmla="*/ 52304 h 91440"/>
              <a:gd name="connsiteX9" fmla="*/ 34625 w 109728"/>
              <a:gd name="connsiteY9" fmla="*/ 58400 h 91440"/>
              <a:gd name="connsiteX10" fmla="*/ 20605 w 109728"/>
              <a:gd name="connsiteY10" fmla="*/ 53523 h 91440"/>
              <a:gd name="connsiteX11" fmla="*/ 4145 w 109728"/>
              <a:gd name="connsiteY11" fmla="*/ 66934 h 91440"/>
              <a:gd name="connsiteX12" fmla="*/ 2926 w 109728"/>
              <a:gd name="connsiteY12" fmla="*/ 84003 h 91440"/>
              <a:gd name="connsiteX13" fmla="*/ 20605 w 109728"/>
              <a:gd name="connsiteY13" fmla="*/ 88880 h 91440"/>
              <a:gd name="connsiteX14" fmla="*/ 42550 w 109728"/>
              <a:gd name="connsiteY14" fmla="*/ 83393 h 91440"/>
              <a:gd name="connsiteX15" fmla="*/ 53522 w 109728"/>
              <a:gd name="connsiteY15" fmla="*/ 63276 h 91440"/>
              <a:gd name="connsiteX16" fmla="*/ 44378 w 109728"/>
              <a:gd name="connsiteY16" fmla="*/ 52304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9728" h="91440">
                <a:moveTo>
                  <a:pt x="111434" y="2926"/>
                </a:moveTo>
                <a:lnTo>
                  <a:pt x="88880" y="15118"/>
                </a:lnTo>
                <a:lnTo>
                  <a:pt x="77297" y="16947"/>
                </a:lnTo>
                <a:lnTo>
                  <a:pt x="58400" y="24872"/>
                </a:lnTo>
                <a:lnTo>
                  <a:pt x="59618" y="39502"/>
                </a:lnTo>
                <a:lnTo>
                  <a:pt x="83393" y="31577"/>
                </a:lnTo>
                <a:lnTo>
                  <a:pt x="107168" y="21824"/>
                </a:lnTo>
                <a:lnTo>
                  <a:pt x="111434" y="2926"/>
                </a:lnTo>
                <a:close/>
                <a:moveTo>
                  <a:pt x="44378" y="52304"/>
                </a:moveTo>
                <a:lnTo>
                  <a:pt x="34625" y="58400"/>
                </a:lnTo>
                <a:lnTo>
                  <a:pt x="20605" y="53523"/>
                </a:lnTo>
                <a:lnTo>
                  <a:pt x="4145" y="66934"/>
                </a:lnTo>
                <a:lnTo>
                  <a:pt x="2926" y="84003"/>
                </a:lnTo>
                <a:lnTo>
                  <a:pt x="20605" y="88880"/>
                </a:lnTo>
                <a:lnTo>
                  <a:pt x="42550" y="83393"/>
                </a:lnTo>
                <a:lnTo>
                  <a:pt x="53522" y="63276"/>
                </a:lnTo>
                <a:lnTo>
                  <a:pt x="44378" y="5230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EDA017-32EB-C3BB-9685-DD70F3FF2616}"/>
              </a:ext>
            </a:extLst>
          </p:cNvPr>
          <p:cNvSpPr txBox="1"/>
          <p:nvPr/>
        </p:nvSpPr>
        <p:spPr>
          <a:xfrm>
            <a:off x="1051714" y="1449365"/>
            <a:ext cx="225414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 dirty="0">
                <a:solidFill>
                  <a:schemeClr val="accent2"/>
                </a:solidFill>
                <a:latin typeface="+mj-ea"/>
                <a:ea typeface="+mj-ea"/>
              </a:rPr>
              <a:t>2. </a:t>
            </a:r>
            <a:r>
              <a:rPr lang="ko-KR" altLang="en-US" sz="3200" b="1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직접 제작</a:t>
            </a:r>
            <a:endParaRPr lang="en-US" altLang="ko-KR" sz="32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12" name="그림 3">
            <a:extLst>
              <a:ext uri="{FF2B5EF4-FFF2-40B4-BE49-F238E27FC236}">
                <a16:creationId xmlns:a16="http://schemas.microsoft.com/office/drawing/2014/main" id="{9FEBCC77-3C5E-698D-76B6-DDBF23C3DE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54128" y="2862521"/>
            <a:ext cx="1960575" cy="1960575"/>
          </a:xfrm>
          <a:prstGeom prst="rect">
            <a:avLst/>
          </a:prstGeom>
        </p:spPr>
      </p:pic>
      <p:pic>
        <p:nvPicPr>
          <p:cNvPr id="13" name="그림 6">
            <a:extLst>
              <a:ext uri="{FF2B5EF4-FFF2-40B4-BE49-F238E27FC236}">
                <a16:creationId xmlns:a16="http://schemas.microsoft.com/office/drawing/2014/main" id="{FD9D3276-4AA7-7F4E-52D0-9D546027A5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88723" y="3303058"/>
            <a:ext cx="914019" cy="91401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B3BAB11-6DA8-33BB-3E64-AB57F6DBDB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804602" y="3514725"/>
            <a:ext cx="1208972" cy="1100936"/>
          </a:xfrm>
          <a:prstGeom prst="rect">
            <a:avLst/>
          </a:prstGeom>
        </p:spPr>
      </p:pic>
      <p:sp>
        <p:nvSpPr>
          <p:cNvPr id="15" name="TextBox 5">
            <a:extLst>
              <a:ext uri="{FF2B5EF4-FFF2-40B4-BE49-F238E27FC236}">
                <a16:creationId xmlns:a16="http://schemas.microsoft.com/office/drawing/2014/main" id="{50A65CDF-1A03-2AE3-80DD-41F9565861FA}"/>
              </a:ext>
            </a:extLst>
          </p:cNvPr>
          <p:cNvSpPr txBox="1"/>
          <p:nvPr/>
        </p:nvSpPr>
        <p:spPr>
          <a:xfrm>
            <a:off x="2497842" y="5092723"/>
            <a:ext cx="1513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/>
              <a:t>작가</a:t>
            </a:r>
          </a:p>
        </p:txBody>
      </p:sp>
      <p:pic>
        <p:nvPicPr>
          <p:cNvPr id="16" name="Picture 2" descr="Midjourney를 이용한 AI 일러스트를 그리는 방법">
            <a:extLst>
              <a:ext uri="{FF2B5EF4-FFF2-40B4-BE49-F238E27FC236}">
                <a16:creationId xmlns:a16="http://schemas.microsoft.com/office/drawing/2014/main" id="{98339A37-A429-2960-3C09-2AECD3452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230" y="3012894"/>
            <a:ext cx="4248922" cy="175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5">
            <a:extLst>
              <a:ext uri="{FF2B5EF4-FFF2-40B4-BE49-F238E27FC236}">
                <a16:creationId xmlns:a16="http://schemas.microsoft.com/office/drawing/2014/main" id="{A5380336-6148-91D3-2294-FE4D2C8815F3}"/>
              </a:ext>
            </a:extLst>
          </p:cNvPr>
          <p:cNvSpPr txBox="1"/>
          <p:nvPr/>
        </p:nvSpPr>
        <p:spPr>
          <a:xfrm>
            <a:off x="9308713" y="4949133"/>
            <a:ext cx="1513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/>
              <a:t>AI</a:t>
            </a:r>
            <a:endParaRPr lang="ko-KR" altLang="en-US" b="1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2DA8D98-7F4F-AED3-9937-2BEF70180FF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634345" y="1961168"/>
            <a:ext cx="1367014" cy="13670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569B8A0-0280-6C87-5E2B-0C635AF7BDAE}"/>
              </a:ext>
            </a:extLst>
          </p:cNvPr>
          <p:cNvSpPr txBox="1"/>
          <p:nvPr/>
        </p:nvSpPr>
        <p:spPr>
          <a:xfrm>
            <a:off x="4599418" y="5173069"/>
            <a:ext cx="343686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새로운 분야에 대한 공부의 필요성</a:t>
            </a:r>
            <a:r>
              <a:rPr lang="en-US" altLang="ko-KR" dirty="0"/>
              <a:t> </a:t>
            </a:r>
            <a:r>
              <a:rPr lang="ko-KR" altLang="en-US" dirty="0"/>
              <a:t>편리성이 떨어진다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8EFACD4-AFFC-C933-EEE3-4A4070C73232}"/>
              </a:ext>
            </a:extLst>
          </p:cNvPr>
          <p:cNvSpPr/>
          <p:nvPr/>
        </p:nvSpPr>
        <p:spPr>
          <a:xfrm>
            <a:off x="2438400" y="-16448"/>
            <a:ext cx="2438400" cy="2067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A0C07F-2487-6AB7-8CAE-206F3CA32BB3}"/>
              </a:ext>
            </a:extLst>
          </p:cNvPr>
          <p:cNvSpPr/>
          <p:nvPr/>
        </p:nvSpPr>
        <p:spPr>
          <a:xfrm>
            <a:off x="4876800" y="-32287"/>
            <a:ext cx="2438400" cy="2067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75969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1630" y="320188"/>
            <a:ext cx="192540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>
                <a:solidFill>
                  <a:schemeClr val="accent2"/>
                </a:solidFill>
              </a:rPr>
              <a:t>Problem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자유형: 도형 59"/>
          <p:cNvSpPr/>
          <p:nvPr/>
        </p:nvSpPr>
        <p:spPr>
          <a:xfrm>
            <a:off x="12214094" y="4828999"/>
            <a:ext cx="94248" cy="78540"/>
          </a:xfrm>
          <a:custGeom>
            <a:avLst/>
            <a:gdLst>
              <a:gd name="connsiteX0" fmla="*/ 111434 w 109728"/>
              <a:gd name="connsiteY0" fmla="*/ 2926 h 91440"/>
              <a:gd name="connsiteX1" fmla="*/ 88880 w 109728"/>
              <a:gd name="connsiteY1" fmla="*/ 15118 h 91440"/>
              <a:gd name="connsiteX2" fmla="*/ 77297 w 109728"/>
              <a:gd name="connsiteY2" fmla="*/ 16947 h 91440"/>
              <a:gd name="connsiteX3" fmla="*/ 58400 w 109728"/>
              <a:gd name="connsiteY3" fmla="*/ 24872 h 91440"/>
              <a:gd name="connsiteX4" fmla="*/ 59618 w 109728"/>
              <a:gd name="connsiteY4" fmla="*/ 39502 h 91440"/>
              <a:gd name="connsiteX5" fmla="*/ 83393 w 109728"/>
              <a:gd name="connsiteY5" fmla="*/ 31577 h 91440"/>
              <a:gd name="connsiteX6" fmla="*/ 107168 w 109728"/>
              <a:gd name="connsiteY6" fmla="*/ 21824 h 91440"/>
              <a:gd name="connsiteX7" fmla="*/ 111434 w 109728"/>
              <a:gd name="connsiteY7" fmla="*/ 2926 h 91440"/>
              <a:gd name="connsiteX8" fmla="*/ 44378 w 109728"/>
              <a:gd name="connsiteY8" fmla="*/ 52304 h 91440"/>
              <a:gd name="connsiteX9" fmla="*/ 34625 w 109728"/>
              <a:gd name="connsiteY9" fmla="*/ 58400 h 91440"/>
              <a:gd name="connsiteX10" fmla="*/ 20605 w 109728"/>
              <a:gd name="connsiteY10" fmla="*/ 53523 h 91440"/>
              <a:gd name="connsiteX11" fmla="*/ 4145 w 109728"/>
              <a:gd name="connsiteY11" fmla="*/ 66934 h 91440"/>
              <a:gd name="connsiteX12" fmla="*/ 2926 w 109728"/>
              <a:gd name="connsiteY12" fmla="*/ 84003 h 91440"/>
              <a:gd name="connsiteX13" fmla="*/ 20605 w 109728"/>
              <a:gd name="connsiteY13" fmla="*/ 88880 h 91440"/>
              <a:gd name="connsiteX14" fmla="*/ 42550 w 109728"/>
              <a:gd name="connsiteY14" fmla="*/ 83393 h 91440"/>
              <a:gd name="connsiteX15" fmla="*/ 53522 w 109728"/>
              <a:gd name="connsiteY15" fmla="*/ 63276 h 91440"/>
              <a:gd name="connsiteX16" fmla="*/ 44378 w 109728"/>
              <a:gd name="connsiteY16" fmla="*/ 52304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9728" h="91440">
                <a:moveTo>
                  <a:pt x="111434" y="2926"/>
                </a:moveTo>
                <a:lnTo>
                  <a:pt x="88880" y="15118"/>
                </a:lnTo>
                <a:lnTo>
                  <a:pt x="77297" y="16947"/>
                </a:lnTo>
                <a:lnTo>
                  <a:pt x="58400" y="24872"/>
                </a:lnTo>
                <a:lnTo>
                  <a:pt x="59618" y="39502"/>
                </a:lnTo>
                <a:lnTo>
                  <a:pt x="83393" y="31577"/>
                </a:lnTo>
                <a:lnTo>
                  <a:pt x="107168" y="21824"/>
                </a:lnTo>
                <a:lnTo>
                  <a:pt x="111434" y="2926"/>
                </a:lnTo>
                <a:close/>
                <a:moveTo>
                  <a:pt x="44378" y="52304"/>
                </a:moveTo>
                <a:lnTo>
                  <a:pt x="34625" y="58400"/>
                </a:lnTo>
                <a:lnTo>
                  <a:pt x="20605" y="53523"/>
                </a:lnTo>
                <a:lnTo>
                  <a:pt x="4145" y="66934"/>
                </a:lnTo>
                <a:lnTo>
                  <a:pt x="2926" y="84003"/>
                </a:lnTo>
                <a:lnTo>
                  <a:pt x="20605" y="88880"/>
                </a:lnTo>
                <a:lnTo>
                  <a:pt x="42550" y="83393"/>
                </a:lnTo>
                <a:lnTo>
                  <a:pt x="53522" y="63276"/>
                </a:lnTo>
                <a:lnTo>
                  <a:pt x="44378" y="5230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238" name="그림 23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24504" y="5654058"/>
            <a:ext cx="2567496" cy="1203941"/>
          </a:xfrm>
          <a:prstGeom prst="rect">
            <a:avLst/>
          </a:prstGeom>
        </p:spPr>
      </p:pic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FBC7C732-109A-4C5C-8820-9FFFE0F8CD10}"/>
              </a:ext>
            </a:extLst>
          </p:cNvPr>
          <p:cNvSpPr/>
          <p:nvPr/>
        </p:nvSpPr>
        <p:spPr>
          <a:xfrm>
            <a:off x="11833094" y="5133799"/>
            <a:ext cx="94248" cy="78540"/>
          </a:xfrm>
          <a:custGeom>
            <a:avLst/>
            <a:gdLst>
              <a:gd name="connsiteX0" fmla="*/ 111434 w 109728"/>
              <a:gd name="connsiteY0" fmla="*/ 2926 h 91440"/>
              <a:gd name="connsiteX1" fmla="*/ 88880 w 109728"/>
              <a:gd name="connsiteY1" fmla="*/ 15118 h 91440"/>
              <a:gd name="connsiteX2" fmla="*/ 77297 w 109728"/>
              <a:gd name="connsiteY2" fmla="*/ 16947 h 91440"/>
              <a:gd name="connsiteX3" fmla="*/ 58400 w 109728"/>
              <a:gd name="connsiteY3" fmla="*/ 24872 h 91440"/>
              <a:gd name="connsiteX4" fmla="*/ 59618 w 109728"/>
              <a:gd name="connsiteY4" fmla="*/ 39502 h 91440"/>
              <a:gd name="connsiteX5" fmla="*/ 83393 w 109728"/>
              <a:gd name="connsiteY5" fmla="*/ 31577 h 91440"/>
              <a:gd name="connsiteX6" fmla="*/ 107168 w 109728"/>
              <a:gd name="connsiteY6" fmla="*/ 21824 h 91440"/>
              <a:gd name="connsiteX7" fmla="*/ 111434 w 109728"/>
              <a:gd name="connsiteY7" fmla="*/ 2926 h 91440"/>
              <a:gd name="connsiteX8" fmla="*/ 44378 w 109728"/>
              <a:gd name="connsiteY8" fmla="*/ 52304 h 91440"/>
              <a:gd name="connsiteX9" fmla="*/ 34625 w 109728"/>
              <a:gd name="connsiteY9" fmla="*/ 58400 h 91440"/>
              <a:gd name="connsiteX10" fmla="*/ 20605 w 109728"/>
              <a:gd name="connsiteY10" fmla="*/ 53523 h 91440"/>
              <a:gd name="connsiteX11" fmla="*/ 4145 w 109728"/>
              <a:gd name="connsiteY11" fmla="*/ 66934 h 91440"/>
              <a:gd name="connsiteX12" fmla="*/ 2926 w 109728"/>
              <a:gd name="connsiteY12" fmla="*/ 84003 h 91440"/>
              <a:gd name="connsiteX13" fmla="*/ 20605 w 109728"/>
              <a:gd name="connsiteY13" fmla="*/ 88880 h 91440"/>
              <a:gd name="connsiteX14" fmla="*/ 42550 w 109728"/>
              <a:gd name="connsiteY14" fmla="*/ 83393 h 91440"/>
              <a:gd name="connsiteX15" fmla="*/ 53522 w 109728"/>
              <a:gd name="connsiteY15" fmla="*/ 63276 h 91440"/>
              <a:gd name="connsiteX16" fmla="*/ 44378 w 109728"/>
              <a:gd name="connsiteY16" fmla="*/ 52304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9728" h="91440">
                <a:moveTo>
                  <a:pt x="111434" y="2926"/>
                </a:moveTo>
                <a:lnTo>
                  <a:pt x="88880" y="15118"/>
                </a:lnTo>
                <a:lnTo>
                  <a:pt x="77297" y="16947"/>
                </a:lnTo>
                <a:lnTo>
                  <a:pt x="58400" y="24872"/>
                </a:lnTo>
                <a:lnTo>
                  <a:pt x="59618" y="39502"/>
                </a:lnTo>
                <a:lnTo>
                  <a:pt x="83393" y="31577"/>
                </a:lnTo>
                <a:lnTo>
                  <a:pt x="107168" y="21824"/>
                </a:lnTo>
                <a:lnTo>
                  <a:pt x="111434" y="2926"/>
                </a:lnTo>
                <a:close/>
                <a:moveTo>
                  <a:pt x="44378" y="52304"/>
                </a:moveTo>
                <a:lnTo>
                  <a:pt x="34625" y="58400"/>
                </a:lnTo>
                <a:lnTo>
                  <a:pt x="20605" y="53523"/>
                </a:lnTo>
                <a:lnTo>
                  <a:pt x="4145" y="66934"/>
                </a:lnTo>
                <a:lnTo>
                  <a:pt x="2926" y="84003"/>
                </a:lnTo>
                <a:lnTo>
                  <a:pt x="20605" y="88880"/>
                </a:lnTo>
                <a:lnTo>
                  <a:pt x="42550" y="83393"/>
                </a:lnTo>
                <a:lnTo>
                  <a:pt x="53522" y="63276"/>
                </a:lnTo>
                <a:lnTo>
                  <a:pt x="44378" y="5230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580037-1F02-421B-1953-578AEB50F9A9}"/>
              </a:ext>
            </a:extLst>
          </p:cNvPr>
          <p:cNvSpPr txBox="1"/>
          <p:nvPr/>
        </p:nvSpPr>
        <p:spPr>
          <a:xfrm>
            <a:off x="1051714" y="1449365"/>
            <a:ext cx="807625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 dirty="0">
                <a:solidFill>
                  <a:schemeClr val="accent2"/>
                </a:solidFill>
                <a:latin typeface="+mj-ea"/>
                <a:ea typeface="+mj-ea"/>
              </a:rPr>
              <a:t>3. </a:t>
            </a:r>
            <a:r>
              <a:rPr lang="ko-KR" altLang="en-US" sz="3200" b="1" dirty="0">
                <a:solidFill>
                  <a:srgbClr val="373A3C"/>
                </a:solidFill>
                <a:latin typeface="+mj-ea"/>
                <a:ea typeface="+mj-ea"/>
              </a:rPr>
              <a:t>웹 소설 플랫폼에서 제공하는 </a:t>
            </a:r>
            <a:r>
              <a:rPr lang="en-US" altLang="ko-KR" sz="3200" b="1" dirty="0">
                <a:solidFill>
                  <a:srgbClr val="373A3C"/>
                </a:solidFill>
                <a:latin typeface="+mj-ea"/>
                <a:ea typeface="+mj-ea"/>
              </a:rPr>
              <a:t>AI model</a:t>
            </a:r>
            <a:r>
              <a:rPr lang="ko-KR" altLang="en-US" sz="3200" b="1" dirty="0">
                <a:solidFill>
                  <a:srgbClr val="373A3C"/>
                </a:solidFill>
                <a:latin typeface="+mj-ea"/>
                <a:ea typeface="+mj-ea"/>
              </a:rPr>
              <a:t> 사용</a:t>
            </a:r>
            <a:endParaRPr lang="en-US" altLang="ko-KR" sz="32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21" name="그림 3">
            <a:extLst>
              <a:ext uri="{FF2B5EF4-FFF2-40B4-BE49-F238E27FC236}">
                <a16:creationId xmlns:a16="http://schemas.microsoft.com/office/drawing/2014/main" id="{1FECCABE-B0AF-E044-903D-06B73369C0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54128" y="2862521"/>
            <a:ext cx="1960575" cy="1960575"/>
          </a:xfrm>
          <a:prstGeom prst="rect">
            <a:avLst/>
          </a:prstGeom>
        </p:spPr>
      </p:pic>
      <p:pic>
        <p:nvPicPr>
          <p:cNvPr id="22" name="그림 6">
            <a:extLst>
              <a:ext uri="{FF2B5EF4-FFF2-40B4-BE49-F238E27FC236}">
                <a16:creationId xmlns:a16="http://schemas.microsoft.com/office/drawing/2014/main" id="{3DFF6759-1AC2-676D-C432-8FBCC67EB8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88723" y="3303058"/>
            <a:ext cx="914019" cy="91401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EB7CD74-DE0A-D2AD-E07B-D565C250C5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804602" y="3514725"/>
            <a:ext cx="1208972" cy="1100936"/>
          </a:xfrm>
          <a:prstGeom prst="rect">
            <a:avLst/>
          </a:prstGeom>
        </p:spPr>
      </p:pic>
      <p:sp>
        <p:nvSpPr>
          <p:cNvPr id="24" name="TextBox 5">
            <a:extLst>
              <a:ext uri="{FF2B5EF4-FFF2-40B4-BE49-F238E27FC236}">
                <a16:creationId xmlns:a16="http://schemas.microsoft.com/office/drawing/2014/main" id="{61C546C1-C185-78F9-65BA-532434AE4379}"/>
              </a:ext>
            </a:extLst>
          </p:cNvPr>
          <p:cNvSpPr txBox="1"/>
          <p:nvPr/>
        </p:nvSpPr>
        <p:spPr>
          <a:xfrm>
            <a:off x="2497842" y="5092723"/>
            <a:ext cx="1513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/>
              <a:t>작가</a:t>
            </a:r>
          </a:p>
        </p:txBody>
      </p:sp>
      <p:sp>
        <p:nvSpPr>
          <p:cNvPr id="25" name="TextBox 5">
            <a:extLst>
              <a:ext uri="{FF2B5EF4-FFF2-40B4-BE49-F238E27FC236}">
                <a16:creationId xmlns:a16="http://schemas.microsoft.com/office/drawing/2014/main" id="{3E55E8CA-6210-3268-71ED-705F9B0922D1}"/>
              </a:ext>
            </a:extLst>
          </p:cNvPr>
          <p:cNvSpPr txBox="1"/>
          <p:nvPr/>
        </p:nvSpPr>
        <p:spPr>
          <a:xfrm>
            <a:off x="8818810" y="4986757"/>
            <a:ext cx="1513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/>
              <a:t>Platform</a:t>
            </a:r>
            <a:endParaRPr lang="ko-KR" altLang="en-US" b="1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38CD4EE-637F-C4BD-14A7-6A10118AD7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237150" y="2771245"/>
            <a:ext cx="2143125" cy="214312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6EFFD91-28D9-8DB6-5358-4072EBEBECE4}"/>
              </a:ext>
            </a:extLst>
          </p:cNvPr>
          <p:cNvSpPr txBox="1"/>
          <p:nvPr/>
        </p:nvSpPr>
        <p:spPr>
          <a:xfrm>
            <a:off x="4876800" y="4986757"/>
            <a:ext cx="3028072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개인화 불가</a:t>
            </a:r>
            <a:endParaRPr lang="en-US" altLang="ko-KR" dirty="0"/>
          </a:p>
          <a:p>
            <a:pPr algn="ctr"/>
            <a:r>
              <a:rPr lang="ko-KR" altLang="en-US" dirty="0"/>
              <a:t>표지에만 사용 가능</a:t>
            </a:r>
            <a:endParaRPr lang="en-US" altLang="ko-KR" dirty="0"/>
          </a:p>
          <a:p>
            <a:pPr algn="ctr"/>
            <a:r>
              <a:rPr lang="ko-KR" altLang="en-US" dirty="0"/>
              <a:t>자체적으로 구축한 시스템이 아니라 외부 시스템을 가져옴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67A83E-CFEC-DA5F-A4C6-BBA47C390EE9}"/>
              </a:ext>
            </a:extLst>
          </p:cNvPr>
          <p:cNvSpPr/>
          <p:nvPr/>
        </p:nvSpPr>
        <p:spPr>
          <a:xfrm>
            <a:off x="2438400" y="-16448"/>
            <a:ext cx="2438400" cy="2067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288911-C11A-AD30-B894-3FA47CF792C9}"/>
              </a:ext>
            </a:extLst>
          </p:cNvPr>
          <p:cNvSpPr/>
          <p:nvPr/>
        </p:nvSpPr>
        <p:spPr>
          <a:xfrm>
            <a:off x="4876800" y="-32287"/>
            <a:ext cx="2438400" cy="2067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99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00">
                <a:solidFill>
                  <a:schemeClr val="bg1"/>
                </a:solidFill>
                <a:latin typeface="Arial"/>
                <a:cs typeface="Arial"/>
              </a:rPr>
              <a:t>ⓒSaebyeol Yu.</a:t>
            </a:r>
            <a:r>
              <a:rPr lang="ko-KR" altLang="en-US" sz="10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1000">
                <a:solidFill>
                  <a:schemeClr val="bg1"/>
                </a:solidFill>
                <a:latin typeface="Arial"/>
                <a:cs typeface="Arial"/>
              </a:rPr>
              <a:t>Saebyeol’s</a:t>
            </a:r>
            <a:r>
              <a:rPr lang="ko-KR" altLang="en-US" sz="10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1000">
                <a:solidFill>
                  <a:schemeClr val="bg1"/>
                </a:solidFill>
                <a:latin typeface="Arial"/>
                <a:cs typeface="Arial"/>
              </a:rPr>
              <a:t>PowerPoint</a:t>
            </a:r>
            <a:endParaRPr lang="ko-KR" altLang="en-US" sz="1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3461385" y="2579222"/>
            <a:ext cx="5126355" cy="2505223"/>
            <a:chOff x="3461385" y="2117558"/>
            <a:chExt cx="5126355" cy="2505223"/>
          </a:xfrm>
        </p:grpSpPr>
        <p:sp>
          <p:nvSpPr>
            <p:cNvPr id="10" name="TextBox 9"/>
            <p:cNvSpPr txBox="1"/>
            <p:nvPr/>
          </p:nvSpPr>
          <p:spPr>
            <a:xfrm>
              <a:off x="4798209" y="2117558"/>
              <a:ext cx="2046456" cy="9050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ko-KR" sz="5400">
                  <a:solidFill>
                    <a:schemeClr val="bg1"/>
                  </a:solidFill>
                  <a:latin typeface="+mj-lt"/>
                </a:rPr>
                <a:t>Part 2</a:t>
              </a:r>
              <a:endParaRPr lang="ko-KR" altLang="en-US" sz="5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61385" y="3109227"/>
              <a:ext cx="5126355" cy="1513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5400" spc="-300">
                  <a:solidFill>
                    <a:schemeClr val="bg1"/>
                  </a:solidFill>
                </a:rPr>
                <a:t>Solution</a:t>
              </a:r>
              <a:endParaRPr lang="en-US" altLang="ko-KR" sz="4000" spc="-300">
                <a:solidFill>
                  <a:schemeClr val="bg1"/>
                </a:solidFill>
              </a:endParaRPr>
            </a:p>
            <a:p>
              <a:pPr algn="ctr">
                <a:defRPr/>
              </a:pPr>
              <a:r>
                <a:rPr lang="en-US" altLang="ko-KR" sz="4000" spc="-300">
                  <a:solidFill>
                    <a:schemeClr val="bg1"/>
                  </a:solidFill>
                </a:rPr>
                <a:t>(Novelty and Contribution)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75969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1630" y="320188"/>
            <a:ext cx="186826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>
                <a:solidFill>
                  <a:schemeClr val="accent2"/>
                </a:solidFill>
              </a:rPr>
              <a:t>Solution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자유형: 도형 211"/>
          <p:cNvSpPr/>
          <p:nvPr/>
        </p:nvSpPr>
        <p:spPr>
          <a:xfrm>
            <a:off x="1412240" y="4826526"/>
            <a:ext cx="20944" cy="99483"/>
          </a:xfrm>
          <a:custGeom>
            <a:avLst/>
            <a:gdLst>
              <a:gd name="connsiteX0" fmla="*/ 19995 w 24384"/>
              <a:gd name="connsiteY0" fmla="*/ 108997 h 115824"/>
              <a:gd name="connsiteX1" fmla="*/ 19995 w 24384"/>
              <a:gd name="connsiteY1" fmla="*/ 108997 h 115824"/>
              <a:gd name="connsiteX2" fmla="*/ 18776 w 24384"/>
              <a:gd name="connsiteY2" fmla="*/ 110825 h 115824"/>
              <a:gd name="connsiteX3" fmla="*/ 18776 w 24384"/>
              <a:gd name="connsiteY3" fmla="*/ 112045 h 115824"/>
              <a:gd name="connsiteX4" fmla="*/ 21214 w 24384"/>
              <a:gd name="connsiteY4" fmla="*/ 114483 h 115824"/>
              <a:gd name="connsiteX5" fmla="*/ 19995 w 24384"/>
              <a:gd name="connsiteY5" fmla="*/ 108997 h 115824"/>
              <a:gd name="connsiteX6" fmla="*/ 10241 w 24384"/>
              <a:gd name="connsiteY6" fmla="*/ 103510 h 115824"/>
              <a:gd name="connsiteX7" fmla="*/ 9022 w 24384"/>
              <a:gd name="connsiteY7" fmla="*/ 103510 h 115824"/>
              <a:gd name="connsiteX8" fmla="*/ 10241 w 24384"/>
              <a:gd name="connsiteY8" fmla="*/ 102901 h 115824"/>
              <a:gd name="connsiteX9" fmla="*/ 7803 w 24384"/>
              <a:gd name="connsiteY9" fmla="*/ 101681 h 115824"/>
              <a:gd name="connsiteX10" fmla="*/ 5364 w 24384"/>
              <a:gd name="connsiteY10" fmla="*/ 101681 h 115824"/>
              <a:gd name="connsiteX11" fmla="*/ 4145 w 24384"/>
              <a:gd name="connsiteY11" fmla="*/ 101072 h 115824"/>
              <a:gd name="connsiteX12" fmla="*/ 4145 w 24384"/>
              <a:gd name="connsiteY12" fmla="*/ 99853 h 115824"/>
              <a:gd name="connsiteX13" fmla="*/ 2926 w 24384"/>
              <a:gd name="connsiteY13" fmla="*/ 101681 h 115824"/>
              <a:gd name="connsiteX14" fmla="*/ 4145 w 24384"/>
              <a:gd name="connsiteY14" fmla="*/ 103510 h 115824"/>
              <a:gd name="connsiteX15" fmla="*/ 9632 w 24384"/>
              <a:gd name="connsiteY15" fmla="*/ 105949 h 115824"/>
              <a:gd name="connsiteX16" fmla="*/ 11460 w 24384"/>
              <a:gd name="connsiteY16" fmla="*/ 107168 h 115824"/>
              <a:gd name="connsiteX17" fmla="*/ 12680 w 24384"/>
              <a:gd name="connsiteY17" fmla="*/ 103510 h 115824"/>
              <a:gd name="connsiteX18" fmla="*/ 12680 w 24384"/>
              <a:gd name="connsiteY18" fmla="*/ 102291 h 115824"/>
              <a:gd name="connsiteX19" fmla="*/ 10851 w 24384"/>
              <a:gd name="connsiteY19" fmla="*/ 102901 h 115824"/>
              <a:gd name="connsiteX20" fmla="*/ 10851 w 24384"/>
              <a:gd name="connsiteY20" fmla="*/ 103510 h 115824"/>
              <a:gd name="connsiteX21" fmla="*/ 10241 w 24384"/>
              <a:gd name="connsiteY21" fmla="*/ 103510 h 115824"/>
              <a:gd name="connsiteX22" fmla="*/ 25481 w 24384"/>
              <a:gd name="connsiteY22" fmla="*/ 5974 h 115824"/>
              <a:gd name="connsiteX23" fmla="*/ 26091 w 24384"/>
              <a:gd name="connsiteY23" fmla="*/ 4755 h 115824"/>
              <a:gd name="connsiteX24" fmla="*/ 26091 w 24384"/>
              <a:gd name="connsiteY24" fmla="*/ 3536 h 115824"/>
              <a:gd name="connsiteX25" fmla="*/ 24262 w 24384"/>
              <a:gd name="connsiteY25" fmla="*/ 2926 h 115824"/>
              <a:gd name="connsiteX26" fmla="*/ 23652 w 24384"/>
              <a:gd name="connsiteY26" fmla="*/ 2926 h 115824"/>
              <a:gd name="connsiteX27" fmla="*/ 21824 w 24384"/>
              <a:gd name="connsiteY27" fmla="*/ 5974 h 115824"/>
              <a:gd name="connsiteX28" fmla="*/ 22433 w 24384"/>
              <a:gd name="connsiteY28" fmla="*/ 6584 h 115824"/>
              <a:gd name="connsiteX29" fmla="*/ 24262 w 24384"/>
              <a:gd name="connsiteY29" fmla="*/ 7803 h 115824"/>
              <a:gd name="connsiteX30" fmla="*/ 24872 w 24384"/>
              <a:gd name="connsiteY30" fmla="*/ 7803 h 115824"/>
              <a:gd name="connsiteX31" fmla="*/ 25481 w 24384"/>
              <a:gd name="connsiteY31" fmla="*/ 5974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384" h="115824">
                <a:moveTo>
                  <a:pt x="19995" y="108997"/>
                </a:moveTo>
                <a:lnTo>
                  <a:pt x="19995" y="108997"/>
                </a:lnTo>
                <a:lnTo>
                  <a:pt x="18776" y="110825"/>
                </a:lnTo>
                <a:lnTo>
                  <a:pt x="18776" y="112045"/>
                </a:lnTo>
                <a:lnTo>
                  <a:pt x="21214" y="114483"/>
                </a:lnTo>
                <a:lnTo>
                  <a:pt x="19995" y="108997"/>
                </a:lnTo>
                <a:close/>
                <a:moveTo>
                  <a:pt x="10241" y="103510"/>
                </a:moveTo>
                <a:lnTo>
                  <a:pt x="9022" y="103510"/>
                </a:lnTo>
                <a:lnTo>
                  <a:pt x="10241" y="102901"/>
                </a:lnTo>
                <a:lnTo>
                  <a:pt x="7803" y="101681"/>
                </a:lnTo>
                <a:lnTo>
                  <a:pt x="5364" y="101681"/>
                </a:lnTo>
                <a:lnTo>
                  <a:pt x="4145" y="101072"/>
                </a:lnTo>
                <a:lnTo>
                  <a:pt x="4145" y="99853"/>
                </a:lnTo>
                <a:lnTo>
                  <a:pt x="2926" y="101681"/>
                </a:lnTo>
                <a:lnTo>
                  <a:pt x="4145" y="103510"/>
                </a:lnTo>
                <a:lnTo>
                  <a:pt x="9632" y="105949"/>
                </a:lnTo>
                <a:lnTo>
                  <a:pt x="11460" y="107168"/>
                </a:lnTo>
                <a:lnTo>
                  <a:pt x="12680" y="103510"/>
                </a:lnTo>
                <a:lnTo>
                  <a:pt x="12680" y="102291"/>
                </a:lnTo>
                <a:lnTo>
                  <a:pt x="10851" y="102901"/>
                </a:lnTo>
                <a:lnTo>
                  <a:pt x="10851" y="103510"/>
                </a:lnTo>
                <a:lnTo>
                  <a:pt x="10241" y="103510"/>
                </a:lnTo>
                <a:close/>
                <a:moveTo>
                  <a:pt x="25481" y="5974"/>
                </a:moveTo>
                <a:lnTo>
                  <a:pt x="26091" y="4755"/>
                </a:lnTo>
                <a:lnTo>
                  <a:pt x="26091" y="3536"/>
                </a:lnTo>
                <a:lnTo>
                  <a:pt x="24262" y="2926"/>
                </a:lnTo>
                <a:lnTo>
                  <a:pt x="23652" y="2926"/>
                </a:lnTo>
                <a:lnTo>
                  <a:pt x="21824" y="5974"/>
                </a:lnTo>
                <a:lnTo>
                  <a:pt x="22433" y="6584"/>
                </a:lnTo>
                <a:lnTo>
                  <a:pt x="24262" y="7803"/>
                </a:lnTo>
                <a:lnTo>
                  <a:pt x="24872" y="7803"/>
                </a:lnTo>
                <a:lnTo>
                  <a:pt x="25481" y="597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27" name="正方形/長方形 13"/>
          <p:cNvSpPr/>
          <p:nvPr/>
        </p:nvSpPr>
        <p:spPr>
          <a:xfrm>
            <a:off x="370008" y="2588594"/>
            <a:ext cx="2947543" cy="2854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231" name="正方形/長方形 13"/>
          <p:cNvSpPr/>
          <p:nvPr/>
        </p:nvSpPr>
        <p:spPr>
          <a:xfrm>
            <a:off x="4380856" y="2623873"/>
            <a:ext cx="2947543" cy="2854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ja-JP" altLang="en-US"/>
          </a:p>
        </p:txBody>
      </p:sp>
      <p:pic>
        <p:nvPicPr>
          <p:cNvPr id="238" name="Picture 4" descr="작가 - 무료 사람들개 아이콘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7738" y="2948975"/>
            <a:ext cx="2143125" cy="2143125"/>
          </a:xfrm>
          <a:prstGeom prst="rect">
            <a:avLst/>
          </a:prstGeom>
          <a:noFill/>
        </p:spPr>
      </p:pic>
      <p:sp>
        <p:nvSpPr>
          <p:cNvPr id="239" name="화살표: 오른쪽 9"/>
          <p:cNvSpPr/>
          <p:nvPr/>
        </p:nvSpPr>
        <p:spPr>
          <a:xfrm>
            <a:off x="3561836" y="3924918"/>
            <a:ext cx="589280" cy="407453"/>
          </a:xfrm>
          <a:prstGeom prst="rightArrow">
            <a:avLst>
              <a:gd name="adj1" fmla="val 50000"/>
              <a:gd name="adj2" fmla="val 50000"/>
            </a:avLst>
          </a:prstGeom>
          <a:effectLst>
            <a:softEdge rad="3175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 scaled="0"/>
              </a:gradFill>
            </a:endParaRPr>
          </a:p>
        </p:txBody>
      </p:sp>
      <p:sp>
        <p:nvSpPr>
          <p:cNvPr id="240" name="화살표: 오른쪽 9"/>
          <p:cNvSpPr/>
          <p:nvPr/>
        </p:nvSpPr>
        <p:spPr>
          <a:xfrm>
            <a:off x="7601141" y="3977836"/>
            <a:ext cx="589280" cy="407453"/>
          </a:xfrm>
          <a:prstGeom prst="rightArrow">
            <a:avLst>
              <a:gd name="adj1" fmla="val 50000"/>
              <a:gd name="adj2" fmla="val 50000"/>
            </a:avLst>
          </a:prstGeom>
          <a:effectLst>
            <a:softEdge rad="3175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 scaled="0"/>
              </a:gradFill>
            </a:endParaRPr>
          </a:p>
        </p:txBody>
      </p:sp>
      <p:pic>
        <p:nvPicPr>
          <p:cNvPr id="241" name="Picture 2" descr="홈 로그인 아이콘입니다. 메인 페이지 버튼. 탐색 기호입니다. 그림자가있는 원형의 평면 버튼. 현대 Ui 웹 사이트 탐색. 로열티 무료  사진, 그림, 이미지 그리고 스톡포토그래피. Image 31708836.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704080" y="3011489"/>
            <a:ext cx="2143125" cy="2143125"/>
          </a:xfrm>
          <a:prstGeom prst="rect">
            <a:avLst/>
          </a:prstGeom>
          <a:noFill/>
        </p:spPr>
      </p:pic>
      <p:pic>
        <p:nvPicPr>
          <p:cNvPr id="244" name="그림 24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719960" y="2598562"/>
            <a:ext cx="3007077" cy="3007077"/>
          </a:xfrm>
          <a:prstGeom prst="rect">
            <a:avLst/>
          </a:prstGeom>
        </p:spPr>
      </p:pic>
      <p:pic>
        <p:nvPicPr>
          <p:cNvPr id="245" name="그림 24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624504" y="5654058"/>
            <a:ext cx="2567496" cy="12039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CEA5EA-B54F-85A8-EC5C-EDE17DA8CB31}"/>
              </a:ext>
            </a:extLst>
          </p:cNvPr>
          <p:cNvSpPr txBox="1"/>
          <p:nvPr/>
        </p:nvSpPr>
        <p:spPr>
          <a:xfrm>
            <a:off x="1045163" y="1825534"/>
            <a:ext cx="784166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/>
              <a:t>플랫폼 제공 </a:t>
            </a:r>
            <a:r>
              <a:rPr lang="en-US" altLang="ko-KR" dirty="0"/>
              <a:t>&amp;</a:t>
            </a:r>
            <a:r>
              <a:rPr lang="ko-KR" altLang="en-US" dirty="0"/>
              <a:t>자체적인 </a:t>
            </a:r>
            <a:r>
              <a:rPr lang="en-US" altLang="ko-KR" dirty="0"/>
              <a:t>AI </a:t>
            </a:r>
            <a:r>
              <a:rPr lang="ko-KR" altLang="en-US" dirty="0"/>
              <a:t>시스템 구축 </a:t>
            </a:r>
            <a:r>
              <a:rPr lang="en-US" altLang="ko-KR" dirty="0"/>
              <a:t>&amp; </a:t>
            </a:r>
            <a:r>
              <a:rPr lang="ko-KR" altLang="en-US" dirty="0"/>
              <a:t>일관성 있는 등장인물 생성 </a:t>
            </a:r>
            <a:r>
              <a:rPr lang="en-US" altLang="ko-KR" dirty="0"/>
              <a:t>&amp; </a:t>
            </a:r>
            <a:r>
              <a:rPr lang="ko-KR" altLang="en-US" dirty="0"/>
              <a:t>간편한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549DBE0-765B-E42C-60C9-7CC11FB21F69}"/>
              </a:ext>
            </a:extLst>
          </p:cNvPr>
          <p:cNvSpPr/>
          <p:nvPr/>
        </p:nvSpPr>
        <p:spPr>
          <a:xfrm>
            <a:off x="2438400" y="-16448"/>
            <a:ext cx="2438400" cy="2067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75FB92-0555-5C3B-954D-504D40FA2DC7}"/>
              </a:ext>
            </a:extLst>
          </p:cNvPr>
          <p:cNvSpPr/>
          <p:nvPr/>
        </p:nvSpPr>
        <p:spPr>
          <a:xfrm>
            <a:off x="4876800" y="-32287"/>
            <a:ext cx="2438400" cy="2067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75969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1630" y="320188"/>
            <a:ext cx="186826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>
                <a:solidFill>
                  <a:schemeClr val="accent2"/>
                </a:solidFill>
              </a:rPr>
              <a:t>Solution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" name="그림 24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24504" y="5654058"/>
            <a:ext cx="2567496" cy="1203941"/>
          </a:xfrm>
          <a:prstGeom prst="rect">
            <a:avLst/>
          </a:prstGeom>
        </p:spPr>
      </p:pic>
      <p:sp>
        <p:nvSpPr>
          <p:cNvPr id="246" name="TextBox 4"/>
          <p:cNvSpPr txBox="1"/>
          <p:nvPr/>
        </p:nvSpPr>
        <p:spPr>
          <a:xfrm>
            <a:off x="452119" y="1433325"/>
            <a:ext cx="11287760" cy="123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b="1" i="0" u="sng" strike="noStrike" kern="1200" cap="none" spc="0" normalizeH="0" baseline="0" dirty="0">
                <a:solidFill>
                  <a:srgbClr val="000000"/>
                </a:solidFill>
                <a:effectLst/>
                <a:latin typeface="Arial"/>
              </a:rPr>
              <a:t>인공지능 모델 설명</a:t>
            </a:r>
            <a:r>
              <a:rPr kumimoji="0" lang="en-US" altLang="ko-KR" sz="2800" b="1" i="0" u="sng" strike="noStrike" kern="1200" cap="none" spc="0" normalizeH="0" baseline="0" dirty="0">
                <a:solidFill>
                  <a:srgbClr val="000000"/>
                </a:solidFill>
                <a:effectLst/>
                <a:latin typeface="Arial"/>
              </a:rPr>
              <a:t>(</a:t>
            </a:r>
            <a:r>
              <a:rPr kumimoji="0" lang="ko-KR" altLang="en-US" sz="2800" b="1" i="0" u="sng" strike="noStrike" kern="1200" cap="none" spc="0" normalizeH="0" baseline="0" dirty="0">
                <a:solidFill>
                  <a:srgbClr val="000000"/>
                </a:solidFill>
                <a:effectLst/>
                <a:latin typeface="Arial"/>
              </a:rPr>
              <a:t>등장인물 생성</a:t>
            </a:r>
            <a:r>
              <a:rPr kumimoji="0" lang="en-US" altLang="ko-KR" sz="2800" b="1" i="0" u="sng" strike="noStrike" kern="1200" cap="none" spc="0" normalizeH="0" baseline="0" dirty="0">
                <a:solidFill>
                  <a:srgbClr val="000000"/>
                </a:solidFill>
                <a:effectLst/>
                <a:latin typeface="Arial"/>
              </a:rPr>
              <a:t>)</a:t>
            </a:r>
            <a:endParaRPr kumimoji="0" lang="ko-KR" altLang="en-US" sz="2800" b="1" i="0" u="sng" strike="noStrike" kern="1200" cap="none" spc="0" normalizeH="0" baseline="0" dirty="0">
              <a:solidFill>
                <a:srgbClr val="000000"/>
              </a:solidFill>
              <a:effectLst/>
              <a:latin typeface="Arial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2400" b="0" i="0" u="none" strike="noStrike" kern="1200" cap="none" spc="0" normalizeH="0" baseline="0" dirty="0">
              <a:solidFill>
                <a:srgbClr val="000000"/>
              </a:solidFill>
              <a:effectLst/>
              <a:latin typeface="G마켓 산스 TTF Light"/>
              <a:ea typeface="나눔스퀘어 Light"/>
              <a:cs typeface="G마켓 산스 TTF Light"/>
            </a:endParaRPr>
          </a:p>
        </p:txBody>
      </p:sp>
      <p:pic>
        <p:nvPicPr>
          <p:cNvPr id="6146" name="Picture 2" descr="Civitai Desktop App for Mac and PC - WebCatalog">
            <a:extLst>
              <a:ext uri="{FF2B5EF4-FFF2-40B4-BE49-F238E27FC236}">
                <a16:creationId xmlns:a16="http://schemas.microsoft.com/office/drawing/2014/main" id="{AAB21539-165A-F3B4-9560-AD5B03E61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165" y="224523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4599905-1845-9A94-A245-CBAD2CA65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14" y="2417062"/>
            <a:ext cx="3605971" cy="2023875"/>
          </a:xfrm>
          <a:prstGeom prst="rect">
            <a:avLst/>
          </a:prstGeom>
        </p:spPr>
      </p:pic>
      <p:sp>
        <p:nvSpPr>
          <p:cNvPr id="12" name="화살표: 오른쪽 9">
            <a:extLst>
              <a:ext uri="{FF2B5EF4-FFF2-40B4-BE49-F238E27FC236}">
                <a16:creationId xmlns:a16="http://schemas.microsoft.com/office/drawing/2014/main" id="{35B24250-9182-B748-28E9-D7B3B1A24CE7}"/>
              </a:ext>
            </a:extLst>
          </p:cNvPr>
          <p:cNvSpPr/>
          <p:nvPr/>
        </p:nvSpPr>
        <p:spPr>
          <a:xfrm>
            <a:off x="4582160" y="3106669"/>
            <a:ext cx="589280" cy="407453"/>
          </a:xfrm>
          <a:prstGeom prst="rightArrow">
            <a:avLst>
              <a:gd name="adj1" fmla="val 50000"/>
              <a:gd name="adj2" fmla="val 50000"/>
            </a:avLst>
          </a:prstGeom>
          <a:effectLst>
            <a:softEdge rad="3175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 scaled="0"/>
              </a:gra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515154E-2821-4C71-EC9D-2B7F9BD8B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6723" y="1462764"/>
            <a:ext cx="2266950" cy="9144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7272FDD-D357-7E00-A621-BB49D221FB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1029" y="2417062"/>
            <a:ext cx="2266950" cy="9144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931D51E-C942-4BAC-7968-AAFED7755C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1029" y="3443787"/>
            <a:ext cx="2266950" cy="9144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5201A97-2F4D-A933-8C78-2240203386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1029" y="4480836"/>
            <a:ext cx="2266950" cy="914400"/>
          </a:xfrm>
          <a:prstGeom prst="rect">
            <a:avLst/>
          </a:prstGeom>
        </p:spPr>
      </p:pic>
      <p:sp>
        <p:nvSpPr>
          <p:cNvPr id="18" name="화살표: 오른쪽 9">
            <a:extLst>
              <a:ext uri="{FF2B5EF4-FFF2-40B4-BE49-F238E27FC236}">
                <a16:creationId xmlns:a16="http://schemas.microsoft.com/office/drawing/2014/main" id="{695A3C99-C943-9248-6EF1-E5C5A4FFEC20}"/>
              </a:ext>
            </a:extLst>
          </p:cNvPr>
          <p:cNvSpPr/>
          <p:nvPr/>
        </p:nvSpPr>
        <p:spPr>
          <a:xfrm>
            <a:off x="7340983" y="3113270"/>
            <a:ext cx="589280" cy="407453"/>
          </a:xfrm>
          <a:prstGeom prst="rightArrow">
            <a:avLst>
              <a:gd name="adj1" fmla="val 50000"/>
              <a:gd name="adj2" fmla="val 50000"/>
            </a:avLst>
          </a:prstGeom>
          <a:effectLst>
            <a:softEdge rad="3175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 scaled="0"/>
              </a:gradFill>
            </a:endParaRPr>
          </a:p>
        </p:txBody>
      </p:sp>
      <p:sp>
        <p:nvSpPr>
          <p:cNvPr id="19" name="원형: 비어 있음 18">
            <a:extLst>
              <a:ext uri="{FF2B5EF4-FFF2-40B4-BE49-F238E27FC236}">
                <a16:creationId xmlns:a16="http://schemas.microsoft.com/office/drawing/2014/main" id="{34D30594-CF96-A114-3460-65F5DB1369DD}"/>
              </a:ext>
            </a:extLst>
          </p:cNvPr>
          <p:cNvSpPr/>
          <p:nvPr/>
        </p:nvSpPr>
        <p:spPr>
          <a:xfrm>
            <a:off x="8490134" y="2209554"/>
            <a:ext cx="2266950" cy="1365228"/>
          </a:xfrm>
          <a:prstGeom prst="donut">
            <a:avLst>
              <a:gd name="adj" fmla="val 2958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44F07E-1280-12D9-917A-1E1115E34FC9}"/>
              </a:ext>
            </a:extLst>
          </p:cNvPr>
          <p:cNvSpPr txBox="1"/>
          <p:nvPr/>
        </p:nvSpPr>
        <p:spPr>
          <a:xfrm>
            <a:off x="1573892" y="4753370"/>
            <a:ext cx="628323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143D72-7F2C-24FD-2F0D-DFAC98EF8642}"/>
              </a:ext>
            </a:extLst>
          </p:cNvPr>
          <p:cNvSpPr txBox="1"/>
          <p:nvPr/>
        </p:nvSpPr>
        <p:spPr>
          <a:xfrm>
            <a:off x="5908765" y="4698115"/>
            <a:ext cx="628323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Civitai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C744C7-CBF5-BA53-B4F5-E145F95627E2}"/>
              </a:ext>
            </a:extLst>
          </p:cNvPr>
          <p:cNvSpPr txBox="1"/>
          <p:nvPr/>
        </p:nvSpPr>
        <p:spPr>
          <a:xfrm>
            <a:off x="9050382" y="5481520"/>
            <a:ext cx="628323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/>
              <a:t>등장인물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10FE22-EE9F-1EC3-550F-F61D2F3E3FAA}"/>
              </a:ext>
            </a:extLst>
          </p:cNvPr>
          <p:cNvSpPr/>
          <p:nvPr/>
        </p:nvSpPr>
        <p:spPr>
          <a:xfrm>
            <a:off x="2438400" y="-16448"/>
            <a:ext cx="2438400" cy="2067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3D1BB1-B067-A1B7-F069-C99A03FB95F5}"/>
              </a:ext>
            </a:extLst>
          </p:cNvPr>
          <p:cNvSpPr/>
          <p:nvPr/>
        </p:nvSpPr>
        <p:spPr>
          <a:xfrm>
            <a:off x="4876800" y="-32287"/>
            <a:ext cx="2438400" cy="2067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60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75969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1630" y="320188"/>
            <a:ext cx="186826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>
                <a:solidFill>
                  <a:schemeClr val="accent2"/>
                </a:solidFill>
              </a:rPr>
              <a:t>Solution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" name="그림 24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24504" y="5654058"/>
            <a:ext cx="2567496" cy="1203941"/>
          </a:xfrm>
          <a:prstGeom prst="rect">
            <a:avLst/>
          </a:prstGeom>
        </p:spPr>
      </p:pic>
      <p:sp>
        <p:nvSpPr>
          <p:cNvPr id="246" name="TextBox 4"/>
          <p:cNvSpPr txBox="1"/>
          <p:nvPr/>
        </p:nvSpPr>
        <p:spPr>
          <a:xfrm>
            <a:off x="452119" y="1433325"/>
            <a:ext cx="11287760" cy="123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b="1" i="0" u="sng" strike="noStrike" kern="1200" cap="none" spc="0" normalizeH="0" baseline="0" dirty="0">
                <a:solidFill>
                  <a:srgbClr val="000000"/>
                </a:solidFill>
                <a:effectLst/>
                <a:latin typeface="Arial"/>
              </a:rPr>
              <a:t>인공지능 모델 설명</a:t>
            </a: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2400" b="0" i="0" u="none" strike="noStrike" kern="1200" cap="none" spc="0" normalizeH="0" baseline="0" dirty="0">
              <a:solidFill>
                <a:srgbClr val="000000"/>
              </a:solidFill>
              <a:effectLst/>
              <a:latin typeface="G마켓 산스 TTF Light"/>
              <a:ea typeface="나눔스퀘어 Light"/>
              <a:cs typeface="G마켓 산스 TTF Light"/>
            </a:endParaRPr>
          </a:p>
        </p:txBody>
      </p:sp>
      <p:pic>
        <p:nvPicPr>
          <p:cNvPr id="7170" name="Picture 2" descr="Duplicate icon 스톡 벡터, 로열티-프리 Duplicate icon 일러스트레이션 - 페이지 %3$d - Page 4 |  Depositphotos">
            <a:extLst>
              <a:ext uri="{FF2B5EF4-FFF2-40B4-BE49-F238E27FC236}">
                <a16:creationId xmlns:a16="http://schemas.microsoft.com/office/drawing/2014/main" id="{EA4B75FE-154B-926D-D7E4-2331923E5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5" y="287006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FA0887-8F81-3DC9-85F6-763615321472}"/>
              </a:ext>
            </a:extLst>
          </p:cNvPr>
          <p:cNvSpPr txBox="1"/>
          <p:nvPr/>
        </p:nvSpPr>
        <p:spPr>
          <a:xfrm>
            <a:off x="343580" y="5229793"/>
            <a:ext cx="628323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/>
              <a:t>다양한 각도</a:t>
            </a:r>
            <a:r>
              <a:rPr lang="en-US" altLang="ko-KR" dirty="0"/>
              <a:t>, </a:t>
            </a:r>
            <a:r>
              <a:rPr lang="ko-KR" altLang="en-US" dirty="0"/>
              <a:t>표정</a:t>
            </a:r>
            <a:r>
              <a:rPr lang="en-US" altLang="ko-KR" dirty="0"/>
              <a:t>, </a:t>
            </a:r>
            <a:r>
              <a:rPr lang="ko-KR" altLang="en-US" dirty="0"/>
              <a:t>배경에 대해서 복제</a:t>
            </a:r>
          </a:p>
        </p:txBody>
      </p:sp>
      <p:sp>
        <p:nvSpPr>
          <p:cNvPr id="13" name="화살표: 오른쪽 9">
            <a:extLst>
              <a:ext uri="{FF2B5EF4-FFF2-40B4-BE49-F238E27FC236}">
                <a16:creationId xmlns:a16="http://schemas.microsoft.com/office/drawing/2014/main" id="{7657CAC1-578B-C910-C6CD-BDD79E123EC4}"/>
              </a:ext>
            </a:extLst>
          </p:cNvPr>
          <p:cNvSpPr/>
          <p:nvPr/>
        </p:nvSpPr>
        <p:spPr>
          <a:xfrm>
            <a:off x="3485197" y="3737904"/>
            <a:ext cx="589280" cy="407453"/>
          </a:xfrm>
          <a:prstGeom prst="rightArrow">
            <a:avLst>
              <a:gd name="adj1" fmla="val 50000"/>
              <a:gd name="adj2" fmla="val 50000"/>
            </a:avLst>
          </a:prstGeom>
          <a:effectLst>
            <a:softEdge rad="3175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 scaled="0"/>
              </a:gra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154627-7D0F-2931-C6AC-80ABAFCD2A88}"/>
              </a:ext>
            </a:extLst>
          </p:cNvPr>
          <p:cNvSpPr txBox="1"/>
          <p:nvPr/>
        </p:nvSpPr>
        <p:spPr>
          <a:xfrm>
            <a:off x="4371974" y="3618464"/>
            <a:ext cx="3448050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Dreambooth</a:t>
            </a:r>
            <a:endParaRPr lang="ko-KR" altLang="en-US" sz="3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F4BEAD-F135-E33A-4B5D-BF623CBFB27A}"/>
              </a:ext>
            </a:extLst>
          </p:cNvPr>
          <p:cNvSpPr txBox="1"/>
          <p:nvPr/>
        </p:nvSpPr>
        <p:spPr>
          <a:xfrm>
            <a:off x="5094287" y="5214531"/>
            <a:ext cx="628323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/>
              <a:t>개인화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E33FBEC-1C30-5ED8-1F9F-14E76A836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025" y="1665932"/>
            <a:ext cx="3105150" cy="3419475"/>
          </a:xfrm>
          <a:prstGeom prst="rect">
            <a:avLst/>
          </a:prstGeom>
        </p:spPr>
      </p:pic>
      <p:sp>
        <p:nvSpPr>
          <p:cNvPr id="23" name="화살표: 오른쪽 9">
            <a:extLst>
              <a:ext uri="{FF2B5EF4-FFF2-40B4-BE49-F238E27FC236}">
                <a16:creationId xmlns:a16="http://schemas.microsoft.com/office/drawing/2014/main" id="{E9BEFC2A-05EC-15FC-256C-FEE80989CA66}"/>
              </a:ext>
            </a:extLst>
          </p:cNvPr>
          <p:cNvSpPr/>
          <p:nvPr/>
        </p:nvSpPr>
        <p:spPr>
          <a:xfrm>
            <a:off x="7315200" y="3753939"/>
            <a:ext cx="589280" cy="407453"/>
          </a:xfrm>
          <a:prstGeom prst="rightArrow">
            <a:avLst>
              <a:gd name="adj1" fmla="val 50000"/>
              <a:gd name="adj2" fmla="val 50000"/>
            </a:avLst>
          </a:prstGeom>
          <a:effectLst>
            <a:softEdge rad="3175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 scaled="0"/>
              </a:gra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305072-E884-F996-2574-052AB690D0F2}"/>
              </a:ext>
            </a:extLst>
          </p:cNvPr>
          <p:cNvSpPr txBox="1"/>
          <p:nvPr/>
        </p:nvSpPr>
        <p:spPr>
          <a:xfrm>
            <a:off x="8598261" y="5214531"/>
            <a:ext cx="628323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/>
              <a:t>일관성 있는 등장인물 생성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CBA955-C5C2-C07B-7D18-3AA1293D6BB0}"/>
              </a:ext>
            </a:extLst>
          </p:cNvPr>
          <p:cNvSpPr/>
          <p:nvPr/>
        </p:nvSpPr>
        <p:spPr>
          <a:xfrm>
            <a:off x="2438400" y="-16448"/>
            <a:ext cx="2438400" cy="2067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B68B6E-E275-2ADD-E21C-D457D6663BC1}"/>
              </a:ext>
            </a:extLst>
          </p:cNvPr>
          <p:cNvSpPr/>
          <p:nvPr/>
        </p:nvSpPr>
        <p:spPr>
          <a:xfrm>
            <a:off x="4876800" y="-32287"/>
            <a:ext cx="2438400" cy="2067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55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75969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1630" y="320188"/>
            <a:ext cx="186826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>
                <a:solidFill>
                  <a:schemeClr val="accent2"/>
                </a:solidFill>
              </a:rPr>
              <a:t>Solution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자유형: 도형 30"/>
          <p:cNvSpPr/>
          <p:nvPr/>
        </p:nvSpPr>
        <p:spPr>
          <a:xfrm>
            <a:off x="6932401" y="1331534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cxnSp>
        <p:nvCxnSpPr>
          <p:cNvPr id="32" name="직선 연결선 31"/>
          <p:cNvCxnSpPr>
            <a:cxnSpLocks/>
          </p:cNvCxnSpPr>
          <p:nvPr/>
        </p:nvCxnSpPr>
        <p:spPr>
          <a:xfrm>
            <a:off x="4751035" y="3429000"/>
            <a:ext cx="1347405" cy="101051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cxnSpLocks/>
          </p:cNvCxnSpPr>
          <p:nvPr/>
        </p:nvCxnSpPr>
        <p:spPr>
          <a:xfrm flipH="1">
            <a:off x="4792403" y="4385910"/>
            <a:ext cx="1206696" cy="83540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127464" y="4446815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60361" y="2016166"/>
            <a:ext cx="65915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 b="1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26986" y="5181646"/>
            <a:ext cx="625492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 b="1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502746" y="5183342"/>
            <a:ext cx="70404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 b="1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84393" y="5600338"/>
            <a:ext cx="11734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비용 절감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124734" y="5256074"/>
            <a:ext cx="1173480" cy="3899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시간 단축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0018" y="2200831"/>
            <a:ext cx="190690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작가의 권한 강화</a:t>
            </a: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99855" y="4910666"/>
            <a:ext cx="1406701" cy="1406701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96323" y="4571760"/>
            <a:ext cx="1861785" cy="1861785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37418" y="1405938"/>
            <a:ext cx="2143125" cy="2143125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624504" y="5663583"/>
            <a:ext cx="2567496" cy="1203941"/>
          </a:xfrm>
          <a:prstGeom prst="rect">
            <a:avLst/>
          </a:prstGeom>
        </p:spPr>
      </p:pic>
      <p:pic>
        <p:nvPicPr>
          <p:cNvPr id="2050" name="Picture 2" descr="일관성 개념 라인 아이콘입니다 간단한 요소 그림입니다 일관성 개념 개요 기호 디자인입니다 웹 및 모바일 Uiux에 사용할 수 있습니다  아이콘에 대한 스톡 벡터 아트 및 기타 이미지 - iStock">
            <a:extLst>
              <a:ext uri="{FF2B5EF4-FFF2-40B4-BE49-F238E27FC236}">
                <a16:creationId xmlns:a16="http://schemas.microsoft.com/office/drawing/2014/main" id="{8D518C58-19C0-65DF-0DEC-6CEC776FE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50" y="133153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78778E4-F5B3-E55E-CD61-8784B1363A39}"/>
              </a:ext>
            </a:extLst>
          </p:cNvPr>
          <p:cNvCxnSpPr>
            <a:cxnSpLocks/>
          </p:cNvCxnSpPr>
          <p:nvPr/>
        </p:nvCxnSpPr>
        <p:spPr>
          <a:xfrm flipV="1">
            <a:off x="5997282" y="3368095"/>
            <a:ext cx="1259065" cy="101781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23C1BE3-76CC-E41B-CE96-60A55DF6108E}"/>
              </a:ext>
            </a:extLst>
          </p:cNvPr>
          <p:cNvSpPr txBox="1"/>
          <p:nvPr/>
        </p:nvSpPr>
        <p:spPr>
          <a:xfrm>
            <a:off x="9130201" y="2141430"/>
            <a:ext cx="177805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일관성 있는 삽화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004060" y="2579222"/>
            <a:ext cx="8069580" cy="1895623"/>
            <a:chOff x="2004060" y="2117558"/>
            <a:chExt cx="8069580" cy="1895623"/>
          </a:xfrm>
        </p:grpSpPr>
        <p:sp>
          <p:nvSpPr>
            <p:cNvPr id="8" name="TextBox 7"/>
            <p:cNvSpPr txBox="1"/>
            <p:nvPr/>
          </p:nvSpPr>
          <p:spPr>
            <a:xfrm>
              <a:off x="4798209" y="2117558"/>
              <a:ext cx="2728632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5400">
                  <a:solidFill>
                    <a:schemeClr val="bg1"/>
                  </a:solidFill>
                  <a:latin typeface="+mj-lt"/>
                </a:rPr>
                <a:t>Part 3.</a:t>
              </a:r>
              <a:endParaRPr lang="ko-KR" altLang="en-US" sz="5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04060" y="3109227"/>
              <a:ext cx="8069580" cy="9039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5400" spc="-300">
                  <a:solidFill>
                    <a:schemeClr val="bg1"/>
                  </a:solidFill>
                </a:rPr>
                <a:t>Scenarios and Requirements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75969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1627" y="320188"/>
            <a:ext cx="375421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>
                <a:solidFill>
                  <a:schemeClr val="accent2"/>
                </a:solidFill>
              </a:rPr>
              <a:t>Scenarios-Author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자유형: 도형 59"/>
          <p:cNvSpPr/>
          <p:nvPr/>
        </p:nvSpPr>
        <p:spPr>
          <a:xfrm>
            <a:off x="11614019" y="3649215"/>
            <a:ext cx="94248" cy="78540"/>
          </a:xfrm>
          <a:custGeom>
            <a:avLst/>
            <a:gdLst>
              <a:gd name="connsiteX0" fmla="*/ 111434 w 109728"/>
              <a:gd name="connsiteY0" fmla="*/ 2926 h 91440"/>
              <a:gd name="connsiteX1" fmla="*/ 88880 w 109728"/>
              <a:gd name="connsiteY1" fmla="*/ 15118 h 91440"/>
              <a:gd name="connsiteX2" fmla="*/ 77297 w 109728"/>
              <a:gd name="connsiteY2" fmla="*/ 16947 h 91440"/>
              <a:gd name="connsiteX3" fmla="*/ 58400 w 109728"/>
              <a:gd name="connsiteY3" fmla="*/ 24872 h 91440"/>
              <a:gd name="connsiteX4" fmla="*/ 59618 w 109728"/>
              <a:gd name="connsiteY4" fmla="*/ 39502 h 91440"/>
              <a:gd name="connsiteX5" fmla="*/ 83393 w 109728"/>
              <a:gd name="connsiteY5" fmla="*/ 31577 h 91440"/>
              <a:gd name="connsiteX6" fmla="*/ 107168 w 109728"/>
              <a:gd name="connsiteY6" fmla="*/ 21824 h 91440"/>
              <a:gd name="connsiteX7" fmla="*/ 111434 w 109728"/>
              <a:gd name="connsiteY7" fmla="*/ 2926 h 91440"/>
              <a:gd name="connsiteX8" fmla="*/ 44378 w 109728"/>
              <a:gd name="connsiteY8" fmla="*/ 52304 h 91440"/>
              <a:gd name="connsiteX9" fmla="*/ 34625 w 109728"/>
              <a:gd name="connsiteY9" fmla="*/ 58400 h 91440"/>
              <a:gd name="connsiteX10" fmla="*/ 20605 w 109728"/>
              <a:gd name="connsiteY10" fmla="*/ 53523 h 91440"/>
              <a:gd name="connsiteX11" fmla="*/ 4145 w 109728"/>
              <a:gd name="connsiteY11" fmla="*/ 66934 h 91440"/>
              <a:gd name="connsiteX12" fmla="*/ 2926 w 109728"/>
              <a:gd name="connsiteY12" fmla="*/ 84003 h 91440"/>
              <a:gd name="connsiteX13" fmla="*/ 20605 w 109728"/>
              <a:gd name="connsiteY13" fmla="*/ 88880 h 91440"/>
              <a:gd name="connsiteX14" fmla="*/ 42550 w 109728"/>
              <a:gd name="connsiteY14" fmla="*/ 83393 h 91440"/>
              <a:gd name="connsiteX15" fmla="*/ 53522 w 109728"/>
              <a:gd name="connsiteY15" fmla="*/ 63276 h 91440"/>
              <a:gd name="connsiteX16" fmla="*/ 44378 w 109728"/>
              <a:gd name="connsiteY16" fmla="*/ 52304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9728" h="91440">
                <a:moveTo>
                  <a:pt x="111434" y="2926"/>
                </a:moveTo>
                <a:lnTo>
                  <a:pt x="88880" y="15118"/>
                </a:lnTo>
                <a:lnTo>
                  <a:pt x="77297" y="16947"/>
                </a:lnTo>
                <a:lnTo>
                  <a:pt x="58400" y="24872"/>
                </a:lnTo>
                <a:lnTo>
                  <a:pt x="59618" y="39502"/>
                </a:lnTo>
                <a:lnTo>
                  <a:pt x="83393" y="31577"/>
                </a:lnTo>
                <a:lnTo>
                  <a:pt x="107168" y="21824"/>
                </a:lnTo>
                <a:lnTo>
                  <a:pt x="111434" y="2926"/>
                </a:lnTo>
                <a:close/>
                <a:moveTo>
                  <a:pt x="44378" y="52304"/>
                </a:moveTo>
                <a:lnTo>
                  <a:pt x="34625" y="58400"/>
                </a:lnTo>
                <a:lnTo>
                  <a:pt x="20605" y="53523"/>
                </a:lnTo>
                <a:lnTo>
                  <a:pt x="4145" y="66934"/>
                </a:lnTo>
                <a:lnTo>
                  <a:pt x="2926" y="84003"/>
                </a:lnTo>
                <a:lnTo>
                  <a:pt x="20605" y="88880"/>
                </a:lnTo>
                <a:lnTo>
                  <a:pt x="42550" y="83393"/>
                </a:lnTo>
                <a:lnTo>
                  <a:pt x="53522" y="63276"/>
                </a:lnTo>
                <a:lnTo>
                  <a:pt x="44378" y="5230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254" name="Picture 2" descr="홈 로그인 아이콘입니다. 메인 페이지 버튼. 탐색 기호입니다. 그림자가있는 원형의 평면 버튼. 현대 Ui 웹 사이트 탐색. 로열티 무료  사진, 그림, 이미지 그리고 스톡포토그래피. Image 31708836.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35438" y="3092177"/>
            <a:ext cx="1401763" cy="1401763"/>
          </a:xfrm>
          <a:prstGeom prst="rect">
            <a:avLst/>
          </a:prstGeom>
          <a:noFill/>
        </p:spPr>
      </p:pic>
      <p:pic>
        <p:nvPicPr>
          <p:cNvPr id="255" name="Picture 2" descr="소셜 로그인 아이콘 질문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833297" y="3235468"/>
            <a:ext cx="1756876" cy="1115180"/>
          </a:xfrm>
          <a:prstGeom prst="rect">
            <a:avLst/>
          </a:prstGeom>
          <a:noFill/>
        </p:spPr>
      </p:pic>
      <p:pic>
        <p:nvPicPr>
          <p:cNvPr id="256" name="Picture 4" descr="주문 조회 로그인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892799" y="3092177"/>
            <a:ext cx="1401763" cy="1401763"/>
          </a:xfrm>
          <a:prstGeom prst="rect">
            <a:avLst/>
          </a:prstGeom>
          <a:noFill/>
        </p:spPr>
      </p:pic>
      <p:pic>
        <p:nvPicPr>
          <p:cNvPr id="257" name="Picture 6" descr="정보 수정 - 무료 파일 및 폴더개 아이콘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597190" y="4057219"/>
            <a:ext cx="1401763" cy="1401763"/>
          </a:xfrm>
          <a:prstGeom prst="rect">
            <a:avLst/>
          </a:prstGeom>
          <a:noFill/>
        </p:spPr>
      </p:pic>
      <p:pic>
        <p:nvPicPr>
          <p:cNvPr id="258" name="Picture 8" descr="Ai, 인, 정보, 칩 아이콘 에 Artificial Intelligence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8597189" y="1547121"/>
            <a:ext cx="1401763" cy="1401763"/>
          </a:xfrm>
          <a:prstGeom prst="rect">
            <a:avLst/>
          </a:prstGeom>
          <a:noFill/>
        </p:spPr>
      </p:pic>
      <p:sp>
        <p:nvSpPr>
          <p:cNvPr id="259" name="화살표: 오른쪽 9"/>
          <p:cNvSpPr/>
          <p:nvPr/>
        </p:nvSpPr>
        <p:spPr>
          <a:xfrm>
            <a:off x="1939058" y="3589331"/>
            <a:ext cx="589280" cy="407453"/>
          </a:xfrm>
          <a:prstGeom prst="rightArrow">
            <a:avLst>
              <a:gd name="adj1" fmla="val 50000"/>
              <a:gd name="adj2" fmla="val 50000"/>
            </a:avLst>
          </a:prstGeom>
          <a:effectLst>
            <a:softEdge rad="3175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 scaled="0"/>
              </a:gradFill>
            </a:endParaRPr>
          </a:p>
        </p:txBody>
      </p:sp>
      <p:sp>
        <p:nvSpPr>
          <p:cNvPr id="260" name="화살표: 오른쪽 10"/>
          <p:cNvSpPr/>
          <p:nvPr/>
        </p:nvSpPr>
        <p:spPr>
          <a:xfrm>
            <a:off x="4946846" y="3589330"/>
            <a:ext cx="589280" cy="407453"/>
          </a:xfrm>
          <a:prstGeom prst="rightArrow">
            <a:avLst>
              <a:gd name="adj1" fmla="val 50000"/>
              <a:gd name="adj2" fmla="val 50000"/>
            </a:avLst>
          </a:prstGeom>
          <a:effectLst>
            <a:softEdge rad="3175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 scaled="0"/>
              </a:gradFill>
            </a:endParaRPr>
          </a:p>
        </p:txBody>
      </p:sp>
      <p:sp>
        <p:nvSpPr>
          <p:cNvPr id="261" name="화살표: 오른쪽 12"/>
          <p:cNvSpPr/>
          <p:nvPr/>
        </p:nvSpPr>
        <p:spPr>
          <a:xfrm rot="19473746">
            <a:off x="7552221" y="2888451"/>
            <a:ext cx="589280" cy="407453"/>
          </a:xfrm>
          <a:prstGeom prst="rightArrow">
            <a:avLst>
              <a:gd name="adj1" fmla="val 50000"/>
              <a:gd name="adj2" fmla="val 72442"/>
            </a:avLst>
          </a:prstGeom>
          <a:effectLst>
            <a:softEdge rad="3175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 scaled="0"/>
              </a:gradFill>
            </a:endParaRPr>
          </a:p>
        </p:txBody>
      </p:sp>
      <p:sp>
        <p:nvSpPr>
          <p:cNvPr id="262" name="화살표: 오른쪽 13"/>
          <p:cNvSpPr/>
          <p:nvPr/>
        </p:nvSpPr>
        <p:spPr>
          <a:xfrm rot="1722281">
            <a:off x="7554124" y="4290213"/>
            <a:ext cx="589280" cy="407453"/>
          </a:xfrm>
          <a:prstGeom prst="rightArrow">
            <a:avLst>
              <a:gd name="adj1" fmla="val 50000"/>
              <a:gd name="adj2" fmla="val 62468"/>
            </a:avLst>
          </a:prstGeom>
          <a:effectLst>
            <a:softEdge rad="3175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 scaled="0"/>
              </a:gradFill>
            </a:endParaRPr>
          </a:p>
        </p:txBody>
      </p:sp>
      <p:sp>
        <p:nvSpPr>
          <p:cNvPr id="263" name="TextBox 14"/>
          <p:cNvSpPr txBox="1"/>
          <p:nvPr/>
        </p:nvSpPr>
        <p:spPr>
          <a:xfrm>
            <a:off x="421283" y="4493939"/>
            <a:ext cx="1513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/>
              <a:t>메인 화면</a:t>
            </a:r>
          </a:p>
        </p:txBody>
      </p:sp>
      <p:sp>
        <p:nvSpPr>
          <p:cNvPr id="264" name="TextBox 15"/>
          <p:cNvSpPr txBox="1"/>
          <p:nvPr/>
        </p:nvSpPr>
        <p:spPr>
          <a:xfrm>
            <a:off x="3206034" y="4493939"/>
            <a:ext cx="1513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/>
              <a:t>로그인</a:t>
            </a:r>
          </a:p>
        </p:txBody>
      </p:sp>
      <p:sp>
        <p:nvSpPr>
          <p:cNvPr id="265" name="TextBox 17"/>
          <p:cNvSpPr txBox="1"/>
          <p:nvPr/>
        </p:nvSpPr>
        <p:spPr>
          <a:xfrm>
            <a:off x="9961636" y="4629478"/>
            <a:ext cx="2120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/>
              <a:t> 수정</a:t>
            </a:r>
            <a:r>
              <a:rPr lang="en-US" altLang="ko-KR" b="1"/>
              <a:t>, </a:t>
            </a:r>
            <a:r>
              <a:rPr lang="ko-KR" altLang="en-US" b="1"/>
              <a:t>삭제</a:t>
            </a:r>
            <a:r>
              <a:rPr lang="en-US" altLang="ko-KR" b="1"/>
              <a:t>, </a:t>
            </a:r>
            <a:r>
              <a:rPr lang="ko-KR" altLang="en-US" b="1"/>
              <a:t>등록</a:t>
            </a:r>
          </a:p>
        </p:txBody>
      </p:sp>
      <p:sp>
        <p:nvSpPr>
          <p:cNvPr id="266" name="TextBox 18"/>
          <p:cNvSpPr txBox="1"/>
          <p:nvPr/>
        </p:nvSpPr>
        <p:spPr>
          <a:xfrm>
            <a:off x="10091443" y="2073956"/>
            <a:ext cx="1861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/>
              <a:t>등장인물 생성</a:t>
            </a:r>
          </a:p>
        </p:txBody>
      </p:sp>
      <p:sp>
        <p:nvSpPr>
          <p:cNvPr id="267" name="화살표: 위쪽/아래쪽 21"/>
          <p:cNvSpPr/>
          <p:nvPr/>
        </p:nvSpPr>
        <p:spPr>
          <a:xfrm>
            <a:off x="9188915" y="3171760"/>
            <a:ext cx="502809" cy="673647"/>
          </a:xfrm>
          <a:prstGeom prst="upDownArrow">
            <a:avLst>
              <a:gd name="adj1" fmla="val 50000"/>
              <a:gd name="adj2" fmla="val 50000"/>
            </a:avLst>
          </a:prstGeom>
          <a:effectLst>
            <a:softEdge rad="3175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8" name="TextBox 22"/>
          <p:cNvSpPr txBox="1"/>
          <p:nvPr/>
        </p:nvSpPr>
        <p:spPr>
          <a:xfrm>
            <a:off x="5651480" y="4444812"/>
            <a:ext cx="2379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/>
              <a:t>마이 페이지</a:t>
            </a:r>
            <a:r>
              <a:rPr lang="en-US" altLang="ko-KR" b="1"/>
              <a:t>(</a:t>
            </a:r>
            <a:r>
              <a:rPr lang="ko-KR" altLang="en-US" b="1"/>
              <a:t>작가</a:t>
            </a:r>
            <a:r>
              <a:rPr lang="en-US" altLang="ko-KR" b="1"/>
              <a:t>)</a:t>
            </a:r>
            <a:endParaRPr lang="ko-KR" altLang="en-US" b="1"/>
          </a:p>
        </p:txBody>
      </p:sp>
      <p:pic>
        <p:nvPicPr>
          <p:cNvPr id="269" name="그림 26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624504" y="5654058"/>
            <a:ext cx="2567496" cy="120394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2AC9388-CAF6-7862-2549-1717498D91BB}"/>
              </a:ext>
            </a:extLst>
          </p:cNvPr>
          <p:cNvSpPr/>
          <p:nvPr/>
        </p:nvSpPr>
        <p:spPr>
          <a:xfrm>
            <a:off x="2438400" y="-16448"/>
            <a:ext cx="2438400" cy="2067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C7DB03-2655-7CE5-865F-1DDDF6FF7D53}"/>
              </a:ext>
            </a:extLst>
          </p:cNvPr>
          <p:cNvSpPr/>
          <p:nvPr/>
        </p:nvSpPr>
        <p:spPr>
          <a:xfrm>
            <a:off x="4876800" y="-32287"/>
            <a:ext cx="2438400" cy="2067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75969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1625" y="320188"/>
            <a:ext cx="390661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>
                <a:solidFill>
                  <a:schemeClr val="accent2"/>
                </a:solidFill>
              </a:rPr>
              <a:t>Scenarios-Reader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8" name="그림 23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24504" y="5654058"/>
            <a:ext cx="2567496" cy="1203941"/>
          </a:xfrm>
          <a:prstGeom prst="rect">
            <a:avLst/>
          </a:prstGeom>
        </p:spPr>
      </p:pic>
      <p:pic>
        <p:nvPicPr>
          <p:cNvPr id="269" name="Picture 2" descr="홈 로그인 아이콘입니다. 메인 페이지 버튼. 탐색 기호입니다. 그림자가있는 원형의 평면 버튼. 현대 Ui 웹 사이트 탐색. 로열티 무료  사진, 그림, 이미지 그리고 스톡포토그래피. Image 31708836.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841265" y="3270458"/>
            <a:ext cx="1401763" cy="1401763"/>
          </a:xfrm>
          <a:prstGeom prst="rect">
            <a:avLst/>
          </a:prstGeom>
          <a:noFill/>
        </p:spPr>
      </p:pic>
      <p:pic>
        <p:nvPicPr>
          <p:cNvPr id="270" name="Picture 2" descr="소셜 로그인 아이콘 질문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339124" y="3413749"/>
            <a:ext cx="1756876" cy="1115180"/>
          </a:xfrm>
          <a:prstGeom prst="rect">
            <a:avLst/>
          </a:prstGeom>
          <a:noFill/>
        </p:spPr>
      </p:pic>
      <p:pic>
        <p:nvPicPr>
          <p:cNvPr id="271" name="Picture 4" descr="주문 조회 로그인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177094" y="1644913"/>
            <a:ext cx="1401763" cy="1401763"/>
          </a:xfrm>
          <a:prstGeom prst="rect">
            <a:avLst/>
          </a:prstGeom>
          <a:noFill/>
        </p:spPr>
      </p:pic>
      <p:sp>
        <p:nvSpPr>
          <p:cNvPr id="272" name="화살표: 오른쪽 9"/>
          <p:cNvSpPr/>
          <p:nvPr/>
        </p:nvSpPr>
        <p:spPr>
          <a:xfrm>
            <a:off x="3444885" y="3767612"/>
            <a:ext cx="589280" cy="407453"/>
          </a:xfrm>
          <a:prstGeom prst="rightArrow">
            <a:avLst>
              <a:gd name="adj1" fmla="val 50000"/>
              <a:gd name="adj2" fmla="val 50000"/>
            </a:avLst>
          </a:prstGeom>
          <a:effectLst>
            <a:softEdge rad="3175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 scaled="0"/>
              </a:gradFill>
            </a:endParaRPr>
          </a:p>
        </p:txBody>
      </p:sp>
      <p:sp>
        <p:nvSpPr>
          <p:cNvPr id="273" name="화살표: 오른쪽 10"/>
          <p:cNvSpPr/>
          <p:nvPr/>
        </p:nvSpPr>
        <p:spPr>
          <a:xfrm rot="19062850">
            <a:off x="6637220" y="3214926"/>
            <a:ext cx="589280" cy="407453"/>
          </a:xfrm>
          <a:prstGeom prst="rightArrow">
            <a:avLst>
              <a:gd name="adj1" fmla="val 50000"/>
              <a:gd name="adj2" fmla="val 50000"/>
            </a:avLst>
          </a:prstGeom>
          <a:effectLst>
            <a:softEdge rad="3175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 scaled="0"/>
              </a:gradFill>
            </a:endParaRPr>
          </a:p>
        </p:txBody>
      </p:sp>
      <p:sp>
        <p:nvSpPr>
          <p:cNvPr id="274" name="TextBox 14"/>
          <p:cNvSpPr txBox="1"/>
          <p:nvPr/>
        </p:nvSpPr>
        <p:spPr>
          <a:xfrm>
            <a:off x="1927110" y="4672220"/>
            <a:ext cx="1513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/>
              <a:t>메인 화면</a:t>
            </a:r>
          </a:p>
        </p:txBody>
      </p:sp>
      <p:sp>
        <p:nvSpPr>
          <p:cNvPr id="275" name="TextBox 15"/>
          <p:cNvSpPr txBox="1"/>
          <p:nvPr/>
        </p:nvSpPr>
        <p:spPr>
          <a:xfrm>
            <a:off x="4711861" y="4672220"/>
            <a:ext cx="1513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/>
              <a:t>로그인</a:t>
            </a:r>
          </a:p>
        </p:txBody>
      </p:sp>
      <p:sp>
        <p:nvSpPr>
          <p:cNvPr id="276" name="TextBox 16"/>
          <p:cNvSpPr txBox="1"/>
          <p:nvPr/>
        </p:nvSpPr>
        <p:spPr>
          <a:xfrm>
            <a:off x="7931906" y="3004751"/>
            <a:ext cx="2271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/>
              <a:t>마이 페이지</a:t>
            </a:r>
            <a:r>
              <a:rPr lang="en-US" altLang="ko-KR" b="1"/>
              <a:t>(</a:t>
            </a:r>
            <a:r>
              <a:rPr lang="ko-KR" altLang="en-US" b="1"/>
              <a:t>독자</a:t>
            </a:r>
            <a:r>
              <a:rPr lang="en-US" altLang="ko-KR" b="1"/>
              <a:t>)</a:t>
            </a:r>
            <a:endParaRPr lang="ko-KR" altLang="en-US" b="1"/>
          </a:p>
        </p:txBody>
      </p:sp>
      <p:sp>
        <p:nvSpPr>
          <p:cNvPr id="277" name="화살표: 오른쪽 7"/>
          <p:cNvSpPr/>
          <p:nvPr/>
        </p:nvSpPr>
        <p:spPr>
          <a:xfrm rot="1595020">
            <a:off x="6637608" y="4325202"/>
            <a:ext cx="589280" cy="407453"/>
          </a:xfrm>
          <a:prstGeom prst="rightArrow">
            <a:avLst>
              <a:gd name="adj1" fmla="val 50000"/>
              <a:gd name="adj2" fmla="val 50000"/>
            </a:avLst>
          </a:prstGeom>
          <a:effectLst>
            <a:softEdge rad="3175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 scaled="0"/>
              </a:gradFill>
            </a:endParaRPr>
          </a:p>
        </p:txBody>
      </p:sp>
      <p:pic>
        <p:nvPicPr>
          <p:cNvPr id="278" name="Picture 6" descr="책 교육 아이콘 벡터 디자인 서식 파일, , 외딴, 소설 PNG, 일러스트 및 벡터 에 대한 무료 다운로드 - Pngtree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806410" y="3654303"/>
            <a:ext cx="2143125" cy="2143125"/>
          </a:xfrm>
          <a:prstGeom prst="rect">
            <a:avLst/>
          </a:prstGeom>
          <a:noFill/>
        </p:spPr>
      </p:pic>
      <p:sp>
        <p:nvSpPr>
          <p:cNvPr id="279" name="화살표: 오른쪽 12"/>
          <p:cNvSpPr/>
          <p:nvPr/>
        </p:nvSpPr>
        <p:spPr>
          <a:xfrm rot="5400000">
            <a:off x="8583331" y="3519913"/>
            <a:ext cx="589280" cy="407453"/>
          </a:xfrm>
          <a:prstGeom prst="rightArrow">
            <a:avLst>
              <a:gd name="adj1" fmla="val 50000"/>
              <a:gd name="adj2" fmla="val 50000"/>
            </a:avLst>
          </a:prstGeom>
          <a:effectLst>
            <a:softEdge rad="3175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 scaled="0"/>
              </a:gradFill>
            </a:endParaRPr>
          </a:p>
        </p:txBody>
      </p:sp>
      <p:sp>
        <p:nvSpPr>
          <p:cNvPr id="280" name="TextBox 11"/>
          <p:cNvSpPr txBox="1"/>
          <p:nvPr/>
        </p:nvSpPr>
        <p:spPr>
          <a:xfrm>
            <a:off x="8218485" y="5529747"/>
            <a:ext cx="1234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/>
              <a:t>소설 읽기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AFF038-F916-75BB-5BA0-07ED11B83B26}"/>
              </a:ext>
            </a:extLst>
          </p:cNvPr>
          <p:cNvSpPr/>
          <p:nvPr/>
        </p:nvSpPr>
        <p:spPr>
          <a:xfrm>
            <a:off x="2438400" y="-16448"/>
            <a:ext cx="2438400" cy="2067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3B2F39-2C47-0A0D-979D-210B85F92AA5}"/>
              </a:ext>
            </a:extLst>
          </p:cNvPr>
          <p:cNvSpPr/>
          <p:nvPr/>
        </p:nvSpPr>
        <p:spPr>
          <a:xfrm>
            <a:off x="4876800" y="-32287"/>
            <a:ext cx="2438400" cy="2067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802105" y="1540042"/>
            <a:ext cx="5293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2105" y="611196"/>
            <a:ext cx="104067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spc="-300">
                <a:solidFill>
                  <a:schemeClr val="bg1"/>
                </a:solidFill>
                <a:latin typeface="+mn-ea"/>
              </a:rPr>
              <a:t>목차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65157" y="949750"/>
            <a:ext cx="271260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  <a:latin typeface="+mj-lt"/>
              </a:rPr>
              <a:t>A table of contents.</a:t>
            </a:r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02105" y="2388685"/>
            <a:ext cx="4451885" cy="523220"/>
            <a:chOff x="802105" y="2134906"/>
            <a:chExt cx="4451885" cy="523220"/>
          </a:xfrm>
        </p:grpSpPr>
        <p:sp>
          <p:nvSpPr>
            <p:cNvPr id="8" name="TextBox 7"/>
            <p:cNvSpPr txBox="1"/>
            <p:nvPr/>
          </p:nvSpPr>
          <p:spPr>
            <a:xfrm>
              <a:off x="802105" y="2134906"/>
              <a:ext cx="684803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 spc="300">
                  <a:solidFill>
                    <a:schemeClr val="bg1"/>
                  </a:solidFill>
                  <a:latin typeface="+mj-lt"/>
                </a:rPr>
                <a:t>01</a:t>
              </a:r>
              <a:endParaRPr lang="ko-KR" altLang="en-US" sz="2800" spc="3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11849" y="2134906"/>
              <a:ext cx="3642141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 spc="-300">
                  <a:solidFill>
                    <a:schemeClr val="bg1"/>
                  </a:solidFill>
                </a:rPr>
                <a:t>Survey &amp; Problem Definition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02105" y="3421169"/>
            <a:ext cx="2003960" cy="523220"/>
            <a:chOff x="802105" y="2134906"/>
            <a:chExt cx="2003960" cy="523220"/>
          </a:xfrm>
        </p:grpSpPr>
        <p:sp>
          <p:nvSpPr>
            <p:cNvPr id="12" name="TextBox 11"/>
            <p:cNvSpPr txBox="1"/>
            <p:nvPr/>
          </p:nvSpPr>
          <p:spPr>
            <a:xfrm>
              <a:off x="802105" y="2134906"/>
              <a:ext cx="75373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 spc="300">
                  <a:solidFill>
                    <a:schemeClr val="bg1"/>
                  </a:solidFill>
                  <a:latin typeface="+mj-lt"/>
                </a:rPr>
                <a:t>02</a:t>
              </a:r>
              <a:endParaRPr lang="ko-KR" altLang="en-US" sz="2800" spc="3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11850" y="2134906"/>
              <a:ext cx="1194215" cy="5107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 spc="-300">
                  <a:solidFill>
                    <a:schemeClr val="bg1"/>
                  </a:solidFill>
                </a:rPr>
                <a:t>Solution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02105" y="4453653"/>
            <a:ext cx="4632860" cy="523220"/>
            <a:chOff x="802105" y="2134906"/>
            <a:chExt cx="4632860" cy="523220"/>
          </a:xfrm>
        </p:grpSpPr>
        <p:sp>
          <p:nvSpPr>
            <p:cNvPr id="15" name="TextBox 14"/>
            <p:cNvSpPr txBox="1"/>
            <p:nvPr/>
          </p:nvSpPr>
          <p:spPr>
            <a:xfrm>
              <a:off x="802105" y="2134906"/>
              <a:ext cx="756938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 spc="300">
                  <a:solidFill>
                    <a:schemeClr val="bg1"/>
                  </a:solidFill>
                  <a:latin typeface="+mj-lt"/>
                </a:rPr>
                <a:t>03</a:t>
              </a:r>
              <a:endParaRPr lang="ko-KR" altLang="en-US" sz="2800" spc="3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11850" y="2134906"/>
              <a:ext cx="3823115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 spc="-300">
                  <a:solidFill>
                    <a:schemeClr val="bg1"/>
                  </a:solidFill>
                </a:rPr>
                <a:t>Scenarios and Requirements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802105" y="5486137"/>
            <a:ext cx="1584860" cy="523220"/>
            <a:chOff x="802105" y="2134906"/>
            <a:chExt cx="1584860" cy="523220"/>
          </a:xfrm>
        </p:grpSpPr>
        <p:sp>
          <p:nvSpPr>
            <p:cNvPr id="18" name="TextBox 17"/>
            <p:cNvSpPr txBox="1"/>
            <p:nvPr/>
          </p:nvSpPr>
          <p:spPr>
            <a:xfrm>
              <a:off x="802105" y="2134906"/>
              <a:ext cx="761747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 spc="300">
                  <a:solidFill>
                    <a:schemeClr val="bg1"/>
                  </a:solidFill>
                  <a:latin typeface="+mj-lt"/>
                </a:rPr>
                <a:t>04</a:t>
              </a:r>
              <a:endParaRPr lang="ko-KR" altLang="en-US" sz="2800" spc="3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11850" y="2134906"/>
              <a:ext cx="775115" cy="5127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 spc="-300">
                  <a:solidFill>
                    <a:schemeClr val="bg1"/>
                  </a:solidFill>
                </a:rPr>
                <a:t>Plan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75969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1624" y="320188"/>
            <a:ext cx="369706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>
                <a:solidFill>
                  <a:schemeClr val="accent2"/>
                </a:solidFill>
              </a:rPr>
              <a:t>Scenarios-Admin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8" name="그림 23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24504" y="5654058"/>
            <a:ext cx="2567496" cy="1203941"/>
          </a:xfrm>
          <a:prstGeom prst="rect">
            <a:avLst/>
          </a:prstGeom>
        </p:spPr>
      </p:pic>
      <p:pic>
        <p:nvPicPr>
          <p:cNvPr id="282" name="Picture 2" descr="홈 로그인 아이콘입니다. 메인 페이지 버튼. 탐색 기호입니다. 그림자가있는 원형의 평면 버튼. 현대 Ui 웹 사이트 탐색. 로열티 무료  사진, 그림, 이미지 그리고 스톡포토그래피. Image 31708836.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30727" y="3613895"/>
            <a:ext cx="1401763" cy="1401763"/>
          </a:xfrm>
          <a:prstGeom prst="rect">
            <a:avLst/>
          </a:prstGeom>
          <a:noFill/>
        </p:spPr>
      </p:pic>
      <p:pic>
        <p:nvPicPr>
          <p:cNvPr id="283" name="Picture 2" descr="소셜 로그인 아이콘 질문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428587" y="3757186"/>
            <a:ext cx="1756876" cy="1115180"/>
          </a:xfrm>
          <a:prstGeom prst="rect">
            <a:avLst/>
          </a:prstGeom>
          <a:noFill/>
        </p:spPr>
      </p:pic>
      <p:sp>
        <p:nvSpPr>
          <p:cNvPr id="284" name="화살표: 오른쪽 9"/>
          <p:cNvSpPr/>
          <p:nvPr/>
        </p:nvSpPr>
        <p:spPr>
          <a:xfrm>
            <a:off x="2534348" y="4111049"/>
            <a:ext cx="589280" cy="407453"/>
          </a:xfrm>
          <a:prstGeom prst="rightArrow">
            <a:avLst>
              <a:gd name="adj1" fmla="val 50000"/>
              <a:gd name="adj2" fmla="val 50000"/>
            </a:avLst>
          </a:prstGeom>
          <a:effectLst>
            <a:softEdge rad="3175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 scaled="0"/>
              </a:gradFill>
            </a:endParaRPr>
          </a:p>
        </p:txBody>
      </p:sp>
      <p:sp>
        <p:nvSpPr>
          <p:cNvPr id="285" name="화살표: 오른쪽 10"/>
          <p:cNvSpPr/>
          <p:nvPr/>
        </p:nvSpPr>
        <p:spPr>
          <a:xfrm rot="19062850">
            <a:off x="5381443" y="3225273"/>
            <a:ext cx="589280" cy="407453"/>
          </a:xfrm>
          <a:prstGeom prst="rightArrow">
            <a:avLst>
              <a:gd name="adj1" fmla="val 50000"/>
              <a:gd name="adj2" fmla="val 50000"/>
            </a:avLst>
          </a:prstGeom>
          <a:effectLst>
            <a:softEdge rad="3175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 scaled="0"/>
              </a:gradFill>
            </a:endParaRPr>
          </a:p>
        </p:txBody>
      </p:sp>
      <p:sp>
        <p:nvSpPr>
          <p:cNvPr id="286" name="TextBox 14"/>
          <p:cNvSpPr txBox="1"/>
          <p:nvPr/>
        </p:nvSpPr>
        <p:spPr>
          <a:xfrm>
            <a:off x="1016572" y="5015657"/>
            <a:ext cx="1513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/>
              <a:t>메인 화면</a:t>
            </a:r>
          </a:p>
        </p:txBody>
      </p:sp>
      <p:sp>
        <p:nvSpPr>
          <p:cNvPr id="287" name="TextBox 15"/>
          <p:cNvSpPr txBox="1"/>
          <p:nvPr/>
        </p:nvSpPr>
        <p:spPr>
          <a:xfrm>
            <a:off x="3801324" y="5015657"/>
            <a:ext cx="1513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/>
              <a:t>로그인</a:t>
            </a:r>
          </a:p>
        </p:txBody>
      </p:sp>
      <p:sp>
        <p:nvSpPr>
          <p:cNvPr id="288" name="화살표: 오른쪽 7"/>
          <p:cNvSpPr/>
          <p:nvPr/>
        </p:nvSpPr>
        <p:spPr>
          <a:xfrm rot="1595020">
            <a:off x="5446700" y="4997448"/>
            <a:ext cx="589280" cy="407453"/>
          </a:xfrm>
          <a:prstGeom prst="rightArrow">
            <a:avLst>
              <a:gd name="adj1" fmla="val 50000"/>
              <a:gd name="adj2" fmla="val 50000"/>
            </a:avLst>
          </a:prstGeom>
          <a:effectLst>
            <a:softEdge rad="3175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 scaled="0"/>
              </a:gradFill>
            </a:endParaRPr>
          </a:p>
        </p:txBody>
      </p:sp>
      <p:pic>
        <p:nvPicPr>
          <p:cNvPr id="289" name="Picture 2" descr="데이터 베이스 - 무료 과학 기술개 아이콘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7268631" y="5057882"/>
            <a:ext cx="1507159" cy="1507159"/>
          </a:xfrm>
          <a:prstGeom prst="rect">
            <a:avLst/>
          </a:prstGeom>
          <a:noFill/>
        </p:spPr>
      </p:pic>
      <p:pic>
        <p:nvPicPr>
          <p:cNvPr id="290" name="Picture 4" descr="Ai 파일 | 무료 아이콘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460792" y="1332881"/>
            <a:ext cx="1314958" cy="1314958"/>
          </a:xfrm>
          <a:prstGeom prst="rect">
            <a:avLst/>
          </a:prstGeom>
          <a:noFill/>
        </p:spPr>
      </p:pic>
      <p:pic>
        <p:nvPicPr>
          <p:cNvPr id="291" name="Picture 6" descr="설정 - 무료 도구 및기구개 아이콘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7268591" y="3165562"/>
            <a:ext cx="1507159" cy="1507159"/>
          </a:xfrm>
          <a:prstGeom prst="rect">
            <a:avLst/>
          </a:prstGeom>
          <a:noFill/>
        </p:spPr>
      </p:pic>
      <p:sp>
        <p:nvSpPr>
          <p:cNvPr id="292" name="화살표: 오른쪽 2"/>
          <p:cNvSpPr/>
          <p:nvPr/>
        </p:nvSpPr>
        <p:spPr>
          <a:xfrm>
            <a:off x="5493168" y="4072692"/>
            <a:ext cx="589280" cy="407453"/>
          </a:xfrm>
          <a:prstGeom prst="rightArrow">
            <a:avLst>
              <a:gd name="adj1" fmla="val 50000"/>
              <a:gd name="adj2" fmla="val 50000"/>
            </a:avLst>
          </a:prstGeom>
          <a:effectLst>
            <a:softEdge rad="3175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 scaled="0"/>
              </a:gradFill>
            </a:endParaRPr>
          </a:p>
        </p:txBody>
      </p:sp>
      <p:sp>
        <p:nvSpPr>
          <p:cNvPr id="293" name="TextBox 8"/>
          <p:cNvSpPr txBox="1"/>
          <p:nvPr/>
        </p:nvSpPr>
        <p:spPr>
          <a:xfrm>
            <a:off x="9083612" y="5626795"/>
            <a:ext cx="1788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/>
              <a:t>데이터베이스</a:t>
            </a:r>
          </a:p>
        </p:txBody>
      </p:sp>
      <p:sp>
        <p:nvSpPr>
          <p:cNvPr id="294" name="TextBox 13"/>
          <p:cNvSpPr txBox="1"/>
          <p:nvPr/>
        </p:nvSpPr>
        <p:spPr>
          <a:xfrm>
            <a:off x="9119209" y="3741717"/>
            <a:ext cx="1788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/>
              <a:t>메뉴</a:t>
            </a:r>
            <a:r>
              <a:rPr lang="en-US" altLang="ko-KR" b="1"/>
              <a:t>, </a:t>
            </a:r>
            <a:r>
              <a:rPr lang="ko-KR" altLang="en-US" b="1"/>
              <a:t>권한 </a:t>
            </a:r>
          </a:p>
        </p:txBody>
      </p:sp>
      <p:sp>
        <p:nvSpPr>
          <p:cNvPr id="295" name="TextBox 17"/>
          <p:cNvSpPr txBox="1"/>
          <p:nvPr/>
        </p:nvSpPr>
        <p:spPr>
          <a:xfrm>
            <a:off x="9119209" y="1771701"/>
            <a:ext cx="1788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/>
              <a:t>코드 관리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A5D54A-79F6-9B54-58C2-844FAD5638C9}"/>
              </a:ext>
            </a:extLst>
          </p:cNvPr>
          <p:cNvSpPr/>
          <p:nvPr/>
        </p:nvSpPr>
        <p:spPr>
          <a:xfrm>
            <a:off x="2438400" y="-16448"/>
            <a:ext cx="2438400" cy="2067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9CF82BF-54F6-5E43-8DFF-7F91A9C9128B}"/>
              </a:ext>
            </a:extLst>
          </p:cNvPr>
          <p:cNvSpPr/>
          <p:nvPr/>
        </p:nvSpPr>
        <p:spPr>
          <a:xfrm>
            <a:off x="4876800" y="-32287"/>
            <a:ext cx="2438400" cy="2067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75969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1627" y="320188"/>
            <a:ext cx="375421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>
                <a:solidFill>
                  <a:schemeClr val="accent2"/>
                </a:solidFill>
              </a:rPr>
              <a:t>Scenarios-Author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9" name="그림 26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24504" y="5654058"/>
            <a:ext cx="2567496" cy="12039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5A5DE4-68EE-1715-A163-E9E96CDC3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74" y="1228042"/>
            <a:ext cx="8674852" cy="54357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A746CCE-3457-B22D-AB65-0BA62B31C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0050" y="1429184"/>
            <a:ext cx="1743710" cy="18493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6EF88B-0EFE-3CEA-7CC2-1EFC858C8C9E}"/>
              </a:ext>
            </a:extLst>
          </p:cNvPr>
          <p:cNvSpPr/>
          <p:nvPr/>
        </p:nvSpPr>
        <p:spPr>
          <a:xfrm>
            <a:off x="2438400" y="-16448"/>
            <a:ext cx="2438400" cy="2067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1E77D1-B5A9-E0FA-C4BD-F11F169F21F0}"/>
              </a:ext>
            </a:extLst>
          </p:cNvPr>
          <p:cNvSpPr/>
          <p:nvPr/>
        </p:nvSpPr>
        <p:spPr>
          <a:xfrm>
            <a:off x="4876800" y="-32287"/>
            <a:ext cx="2438400" cy="2067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03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75969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1627" y="320188"/>
            <a:ext cx="375421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>
                <a:solidFill>
                  <a:schemeClr val="accent2"/>
                </a:solidFill>
              </a:rPr>
              <a:t>Scenarios-Author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9" name="그림 26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24504" y="5654058"/>
            <a:ext cx="2567496" cy="12039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3EEA733-CF71-D7A6-8233-5AF3EEBA5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70" y="1126286"/>
            <a:ext cx="8863059" cy="557814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7AA513B-D50E-34F1-087E-E77BB064C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154" y="1347627"/>
            <a:ext cx="1797406" cy="20364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E8C22CB-7AEE-CF33-85EE-EE626128C625}"/>
              </a:ext>
            </a:extLst>
          </p:cNvPr>
          <p:cNvSpPr/>
          <p:nvPr/>
        </p:nvSpPr>
        <p:spPr>
          <a:xfrm>
            <a:off x="2438400" y="-16448"/>
            <a:ext cx="2438400" cy="2067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FA7E9B-B16C-B269-6CA4-77B93B742007}"/>
              </a:ext>
            </a:extLst>
          </p:cNvPr>
          <p:cNvSpPr/>
          <p:nvPr/>
        </p:nvSpPr>
        <p:spPr>
          <a:xfrm>
            <a:off x="4876800" y="-32287"/>
            <a:ext cx="2438400" cy="2067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40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75969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1627" y="320188"/>
            <a:ext cx="375421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>
                <a:solidFill>
                  <a:schemeClr val="accent2"/>
                </a:solidFill>
              </a:rPr>
              <a:t>Scenarios-Author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9" name="그림 26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24504" y="5654058"/>
            <a:ext cx="2567496" cy="120394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7AA513B-D50E-34F1-087E-E77BB064C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154" y="1347627"/>
            <a:ext cx="1797406" cy="20364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C72BB69-329D-0AC3-8DA8-613B6720C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68" y="1142999"/>
            <a:ext cx="8810625" cy="5715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D4A68EE-81F8-F3A9-8848-933A2C692FCF}"/>
              </a:ext>
            </a:extLst>
          </p:cNvPr>
          <p:cNvSpPr/>
          <p:nvPr/>
        </p:nvSpPr>
        <p:spPr>
          <a:xfrm>
            <a:off x="2438400" y="-16448"/>
            <a:ext cx="2438400" cy="2067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F04A66-D6D1-3DB9-C9C5-A5AFE5AB974F}"/>
              </a:ext>
            </a:extLst>
          </p:cNvPr>
          <p:cNvSpPr/>
          <p:nvPr/>
        </p:nvSpPr>
        <p:spPr>
          <a:xfrm>
            <a:off x="4876800" y="-32287"/>
            <a:ext cx="2438400" cy="2067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63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75969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1628" y="320188"/>
            <a:ext cx="543039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dirty="0">
                <a:solidFill>
                  <a:schemeClr val="accent2"/>
                </a:solidFill>
              </a:rPr>
              <a:t>User Requirements - Author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24504" y="5654058"/>
            <a:ext cx="2567496" cy="12039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D1D1FD-CD71-3C0C-8605-E5EBB6DA1B48}"/>
              </a:ext>
            </a:extLst>
          </p:cNvPr>
          <p:cNvSpPr txBox="1"/>
          <p:nvPr/>
        </p:nvSpPr>
        <p:spPr>
          <a:xfrm>
            <a:off x="2940640" y="4676231"/>
            <a:ext cx="710565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EASY TO USE </a:t>
            </a:r>
          </a:p>
          <a:p>
            <a:r>
              <a:rPr lang="en-US" altLang="ko-KR" sz="2400" dirty="0"/>
              <a:t>	AI</a:t>
            </a:r>
            <a:r>
              <a:rPr lang="ko-KR" altLang="en-US" sz="2400" dirty="0"/>
              <a:t>에 대한 지식 없이 쉽게 사용 가능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19880F-812C-01F1-B22F-D204935C22A4}"/>
              </a:ext>
            </a:extLst>
          </p:cNvPr>
          <p:cNvSpPr txBox="1"/>
          <p:nvPr/>
        </p:nvSpPr>
        <p:spPr>
          <a:xfrm>
            <a:off x="2940639" y="2293750"/>
            <a:ext cx="9146585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구체적인 등장인물 생성</a:t>
            </a:r>
            <a:endParaRPr lang="en-US" altLang="ko-KR" sz="2400" dirty="0"/>
          </a:p>
          <a:p>
            <a:r>
              <a:rPr lang="en-US" altLang="ko-KR" sz="2400" dirty="0"/>
              <a:t>	Man -&gt; handsome, 1 man, young age, curly hair, blue eyes</a:t>
            </a:r>
            <a:endParaRPr lang="ko-KR" altLang="en-US" sz="2400" dirty="0"/>
          </a:p>
        </p:txBody>
      </p:sp>
      <p:pic>
        <p:nvPicPr>
          <p:cNvPr id="7" name="Picture 2" descr="태그 아이콘 에 Font Awesome Icons">
            <a:extLst>
              <a:ext uri="{FF2B5EF4-FFF2-40B4-BE49-F238E27FC236}">
                <a16:creationId xmlns:a16="http://schemas.microsoft.com/office/drawing/2014/main" id="{4DCED798-AC07-5096-2090-BAFA3C59D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15" y="1625926"/>
            <a:ext cx="1759268" cy="175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사용하기 쉬운 - 무료 상업개 아이콘">
            <a:extLst>
              <a:ext uri="{FF2B5EF4-FFF2-40B4-BE49-F238E27FC236}">
                <a16:creationId xmlns:a16="http://schemas.microsoft.com/office/drawing/2014/main" id="{C61A3EF9-D7F6-4FF0-C057-39D73D6A4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29" y="3889130"/>
            <a:ext cx="1759268" cy="175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5D162D-A4CA-3ABA-E1F1-2C7B74248790}"/>
              </a:ext>
            </a:extLst>
          </p:cNvPr>
          <p:cNvSpPr/>
          <p:nvPr/>
        </p:nvSpPr>
        <p:spPr>
          <a:xfrm>
            <a:off x="2438400" y="-16448"/>
            <a:ext cx="2438400" cy="2067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7684DB-CA13-14F5-E434-FF86D230F558}"/>
              </a:ext>
            </a:extLst>
          </p:cNvPr>
          <p:cNvSpPr/>
          <p:nvPr/>
        </p:nvSpPr>
        <p:spPr>
          <a:xfrm>
            <a:off x="4876800" y="-32287"/>
            <a:ext cx="2438400" cy="2067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11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75969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1628" y="320188"/>
            <a:ext cx="543039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dirty="0">
                <a:solidFill>
                  <a:schemeClr val="accent2"/>
                </a:solidFill>
              </a:rPr>
              <a:t>User Requirements - Author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24504" y="5654058"/>
            <a:ext cx="2567496" cy="1203941"/>
          </a:xfrm>
          <a:prstGeom prst="rect">
            <a:avLst/>
          </a:prstGeom>
        </p:spPr>
      </p:pic>
      <p:pic>
        <p:nvPicPr>
          <p:cNvPr id="1028" name="Picture 4" descr="편집 쓰기 아이콘 일러스트 수정, 쓰기, 아이콘, 수정 PNG ...">
            <a:extLst>
              <a:ext uri="{FF2B5EF4-FFF2-40B4-BE49-F238E27FC236}">
                <a16:creationId xmlns:a16="http://schemas.microsoft.com/office/drawing/2014/main" id="{B5BF42AE-98CF-2855-8C85-01E7E75BE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16" y="4355082"/>
            <a:ext cx="1487284" cy="148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일관성 아이콘입니다. 간단한 요소 그림입니다. 일관성 개념 기호 디자인입니다. 웹 및 모바일에 사용할 수 있습니다. | 프리미엄 벡터">
            <a:extLst>
              <a:ext uri="{FF2B5EF4-FFF2-40B4-BE49-F238E27FC236}">
                <a16:creationId xmlns:a16="http://schemas.microsoft.com/office/drawing/2014/main" id="{78F18469-A8D6-7B5B-AECC-2222FFF10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6" y="1154159"/>
            <a:ext cx="2746330" cy="274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D1D1FD-CD71-3C0C-8605-E5EBB6DA1B48}"/>
              </a:ext>
            </a:extLst>
          </p:cNvPr>
          <p:cNvSpPr txBox="1"/>
          <p:nvPr/>
        </p:nvSpPr>
        <p:spPr>
          <a:xfrm>
            <a:off x="2940640" y="4676231"/>
            <a:ext cx="710565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MODIFY</a:t>
            </a:r>
          </a:p>
          <a:p>
            <a:r>
              <a:rPr lang="en-US" altLang="ko-KR" sz="2400" dirty="0"/>
              <a:t>	 </a:t>
            </a:r>
            <a:r>
              <a:rPr lang="ko-KR" altLang="en-US" sz="2400" dirty="0"/>
              <a:t>생성된 이미지에 대해서 수정 가능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19880F-812C-01F1-B22F-D204935C22A4}"/>
              </a:ext>
            </a:extLst>
          </p:cNvPr>
          <p:cNvSpPr txBox="1"/>
          <p:nvPr/>
        </p:nvSpPr>
        <p:spPr>
          <a:xfrm>
            <a:off x="2940640" y="2293750"/>
            <a:ext cx="710565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CONSISTENCY</a:t>
            </a:r>
          </a:p>
          <a:p>
            <a:r>
              <a:rPr lang="en-US" altLang="ko-KR" sz="2400" dirty="0"/>
              <a:t>	</a:t>
            </a:r>
            <a:r>
              <a:rPr lang="ko-KR" altLang="en-US" sz="2400" dirty="0"/>
              <a:t>일관성 있는 등장인물 생성</a:t>
            </a:r>
            <a:endParaRPr lang="en-US" altLang="ko-KR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47247B-0D55-9D1B-81FD-59FA9D1AA41C}"/>
              </a:ext>
            </a:extLst>
          </p:cNvPr>
          <p:cNvSpPr/>
          <p:nvPr/>
        </p:nvSpPr>
        <p:spPr>
          <a:xfrm>
            <a:off x="2438400" y="-16448"/>
            <a:ext cx="2438400" cy="2067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8753AE-0463-4004-66F2-388C55EBA518}"/>
              </a:ext>
            </a:extLst>
          </p:cNvPr>
          <p:cNvSpPr/>
          <p:nvPr/>
        </p:nvSpPr>
        <p:spPr>
          <a:xfrm>
            <a:off x="4876800" y="-32287"/>
            <a:ext cx="2438400" cy="2067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88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75969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1628" y="320188"/>
            <a:ext cx="553286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dirty="0">
                <a:solidFill>
                  <a:schemeClr val="accent2"/>
                </a:solidFill>
              </a:rPr>
              <a:t>User Requirements – Reader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24504" y="5654058"/>
            <a:ext cx="2567496" cy="12039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D1D1FD-CD71-3C0C-8605-E5EBB6DA1B48}"/>
              </a:ext>
            </a:extLst>
          </p:cNvPr>
          <p:cNvSpPr txBox="1"/>
          <p:nvPr/>
        </p:nvSpPr>
        <p:spPr>
          <a:xfrm>
            <a:off x="2940640" y="4676231"/>
            <a:ext cx="710565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COMMENT &amp; RATING</a:t>
            </a:r>
          </a:p>
          <a:p>
            <a:r>
              <a:rPr lang="en-US" altLang="ko-KR" sz="2400" dirty="0"/>
              <a:t>	</a:t>
            </a:r>
            <a:r>
              <a:rPr lang="ko-KR" altLang="en-US" sz="2400" dirty="0"/>
              <a:t>댓글과 평점으로 평가 및 다른 독자들과 소통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19880F-812C-01F1-B22F-D204935C22A4}"/>
              </a:ext>
            </a:extLst>
          </p:cNvPr>
          <p:cNvSpPr txBox="1"/>
          <p:nvPr/>
        </p:nvSpPr>
        <p:spPr>
          <a:xfrm>
            <a:off x="2940640" y="2293750"/>
            <a:ext cx="710565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ALARM</a:t>
            </a:r>
          </a:p>
          <a:p>
            <a:r>
              <a:rPr lang="en-US" altLang="ko-KR" sz="2400" dirty="0"/>
              <a:t>	</a:t>
            </a:r>
            <a:r>
              <a:rPr lang="ko-KR" altLang="en-US" sz="2400" dirty="0"/>
              <a:t>구독한 작가의 작품이 올라오면 알람</a:t>
            </a:r>
            <a:endParaRPr lang="en-US" altLang="ko-KR" sz="2400" dirty="0"/>
          </a:p>
        </p:txBody>
      </p:sp>
      <p:pic>
        <p:nvPicPr>
          <p:cNvPr id="3076" name="Picture 4" descr="알람 아이콘 무료 벡터 일러스트·그래픽 77248820.">
            <a:extLst>
              <a:ext uri="{FF2B5EF4-FFF2-40B4-BE49-F238E27FC236}">
                <a16:creationId xmlns:a16="http://schemas.microsoft.com/office/drawing/2014/main" id="{2703262F-31B7-04BA-4B24-7A7D72E40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390" y="1775468"/>
            <a:ext cx="1653531" cy="165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댓글 확인 - 무료 연락개 아이콘">
            <a:extLst>
              <a:ext uri="{FF2B5EF4-FFF2-40B4-BE49-F238E27FC236}">
                <a16:creationId xmlns:a16="http://schemas.microsoft.com/office/drawing/2014/main" id="{9CF19231-53BA-FE94-9615-A6E566F9C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31945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C0A1462-3F2D-31FC-14B4-3A82459CCA6A}"/>
              </a:ext>
            </a:extLst>
          </p:cNvPr>
          <p:cNvSpPr/>
          <p:nvPr/>
        </p:nvSpPr>
        <p:spPr>
          <a:xfrm>
            <a:off x="2438400" y="-16448"/>
            <a:ext cx="2438400" cy="2067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589C59-2B5F-E71B-EBFF-32D3AF808183}"/>
              </a:ext>
            </a:extLst>
          </p:cNvPr>
          <p:cNvSpPr/>
          <p:nvPr/>
        </p:nvSpPr>
        <p:spPr>
          <a:xfrm>
            <a:off x="4876800" y="-32287"/>
            <a:ext cx="2438400" cy="2067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3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75969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1628" y="320188"/>
            <a:ext cx="592251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dirty="0">
                <a:solidFill>
                  <a:schemeClr val="accent2"/>
                </a:solidFill>
              </a:rPr>
              <a:t>User Requirements – Common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24504" y="5654058"/>
            <a:ext cx="2567496" cy="12039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D1D1FD-CD71-3C0C-8605-E5EBB6DA1B48}"/>
              </a:ext>
            </a:extLst>
          </p:cNvPr>
          <p:cNvSpPr txBox="1"/>
          <p:nvPr/>
        </p:nvSpPr>
        <p:spPr>
          <a:xfrm>
            <a:off x="2940640" y="4676231"/>
            <a:ext cx="710565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SEARCH</a:t>
            </a:r>
          </a:p>
          <a:p>
            <a:r>
              <a:rPr lang="en-US" altLang="ko-KR" sz="2400" dirty="0"/>
              <a:t>	</a:t>
            </a:r>
            <a:r>
              <a:rPr lang="ko-KR" altLang="en-US" sz="2400" dirty="0"/>
              <a:t>메인 페이지에서 키워드 검색 가능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19880F-812C-01F1-B22F-D204935C22A4}"/>
              </a:ext>
            </a:extLst>
          </p:cNvPr>
          <p:cNvSpPr txBox="1"/>
          <p:nvPr/>
        </p:nvSpPr>
        <p:spPr>
          <a:xfrm>
            <a:off x="2940640" y="2293750"/>
            <a:ext cx="747971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DAY OF THE DAY &amp; GENRE</a:t>
            </a:r>
          </a:p>
          <a:p>
            <a:r>
              <a:rPr lang="en-US" altLang="ko-KR" sz="2400" dirty="0"/>
              <a:t>	</a:t>
            </a:r>
            <a:r>
              <a:rPr lang="ko-KR" altLang="en-US" sz="2400" dirty="0"/>
              <a:t> 메인 페이지에 요일 </a:t>
            </a:r>
            <a:r>
              <a:rPr lang="en-US" altLang="ko-KR" sz="2400" dirty="0"/>
              <a:t>&amp; </a:t>
            </a:r>
            <a:r>
              <a:rPr lang="ko-KR" altLang="en-US" sz="2400" dirty="0"/>
              <a:t>장르 별로 구분</a:t>
            </a:r>
            <a:endParaRPr lang="en-US" altLang="ko-KR" sz="2400" dirty="0"/>
          </a:p>
        </p:txBody>
      </p:sp>
      <p:pic>
        <p:nvPicPr>
          <p:cNvPr id="4100" name="Picture 4" descr="영업 시간 아이콘 - ico,png,icns,무료 아이콘 다운로드">
            <a:extLst>
              <a:ext uri="{FF2B5EF4-FFF2-40B4-BE49-F238E27FC236}">
                <a16:creationId xmlns:a16="http://schemas.microsoft.com/office/drawing/2014/main" id="{E99BDACB-75D2-B7E4-D89E-AF1180F70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1800225"/>
            <a:ext cx="1628776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유기 검색 아이콘 - ico,png,icns,무료 아이콘 다운로드">
            <a:extLst>
              <a:ext uri="{FF2B5EF4-FFF2-40B4-BE49-F238E27FC236}">
                <a16:creationId xmlns:a16="http://schemas.microsoft.com/office/drawing/2014/main" id="{BFA53BB9-267B-08DF-B15B-B3F374898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2" y="4131945"/>
            <a:ext cx="18859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3A21D55-E898-9761-E279-9BC5710C9C7B}"/>
              </a:ext>
            </a:extLst>
          </p:cNvPr>
          <p:cNvSpPr/>
          <p:nvPr/>
        </p:nvSpPr>
        <p:spPr>
          <a:xfrm>
            <a:off x="0" y="-15718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29CBA43-0B7D-01E1-F13F-5CE552D53E8A}"/>
              </a:ext>
            </a:extLst>
          </p:cNvPr>
          <p:cNvSpPr/>
          <p:nvPr/>
        </p:nvSpPr>
        <p:spPr>
          <a:xfrm>
            <a:off x="2438400" y="-15717"/>
            <a:ext cx="2438400" cy="189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710B5D-1215-57B2-E7AE-645159C8D4BB}"/>
              </a:ext>
            </a:extLst>
          </p:cNvPr>
          <p:cNvSpPr/>
          <p:nvPr/>
        </p:nvSpPr>
        <p:spPr>
          <a:xfrm>
            <a:off x="4876800" y="-15718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38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75969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1628" y="320188"/>
            <a:ext cx="583066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>
                <a:solidFill>
                  <a:schemeClr val="accent2"/>
                </a:solidFill>
              </a:rPr>
              <a:t>Function Requirements - All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내용 개체 틀 2"/>
          <p:cNvSpPr>
            <a:spLocks noGrp="1"/>
          </p:cNvSpPr>
          <p:nvPr/>
        </p:nvSpPr>
        <p:spPr>
          <a:xfrm>
            <a:off x="499654" y="1410697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800" b="1" i="0" u="none" strike="noStrike" kern="1200" cap="none" spc="0" normalizeH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메인 화면</a:t>
            </a:r>
          </a:p>
        </p:txBody>
      </p:sp>
      <p:pic>
        <p:nvPicPr>
          <p:cNvPr id="35" name="Picture 2" descr="홈 로그인 아이콘입니다. 메인 페이지 버튼. 탐색 기호입니다. 그림자가있는 원형의 평면 버튼. 현대 Ui 웹 사이트 탐색. 로열티 무료  사진, 그림, 이미지 그리고 스톡포토그래피. Image 31708836.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6294" y="2775630"/>
            <a:ext cx="2143125" cy="2143125"/>
          </a:xfrm>
          <a:prstGeom prst="rect">
            <a:avLst/>
          </a:prstGeom>
          <a:noFill/>
        </p:spPr>
      </p:pic>
      <p:graphicFrame>
        <p:nvGraphicFramePr>
          <p:cNvPr id="36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696076"/>
              </p:ext>
            </p:extLst>
          </p:nvPr>
        </p:nvGraphicFramePr>
        <p:xfrm>
          <a:off x="2786470" y="1484126"/>
          <a:ext cx="9119236" cy="40965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82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3501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상세 메뉴명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50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장르</a:t>
                      </a:r>
                      <a:r>
                        <a:rPr lang="en-US" altLang="ko-KR" dirty="0"/>
                        <a:t>&amp;</a:t>
                      </a:r>
                      <a:r>
                        <a:rPr lang="ko-KR" altLang="en-US" dirty="0"/>
                        <a:t>요일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보고자 하는 소설의 장르 선택 </a:t>
                      </a:r>
                      <a:r>
                        <a:rPr lang="en-US" altLang="ko-KR" dirty="0"/>
                        <a:t>ex)</a:t>
                      </a:r>
                      <a:r>
                        <a:rPr lang="ko-KR" altLang="en-US" dirty="0"/>
                        <a:t> 판타지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무협 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50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사용자 정보 입력 </a:t>
                      </a:r>
                      <a:r>
                        <a:rPr lang="en-US" altLang="ko-KR" dirty="0"/>
                        <a:t>(ID, Password)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마이페이지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작가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①</a:t>
                      </a:r>
                      <a:r>
                        <a:rPr lang="ko-KR" altLang="en-US" dirty="0"/>
                        <a:t>내 작품 </a:t>
                      </a:r>
                      <a:r>
                        <a:rPr lang="en-US" altLang="ko-KR" dirty="0"/>
                        <a:t>&gt; </a:t>
                      </a:r>
                      <a:r>
                        <a:rPr lang="ko-KR" altLang="en-US" dirty="0"/>
                        <a:t>내 작품 상세보기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작품 리스트</a:t>
                      </a:r>
                      <a:r>
                        <a:rPr lang="en-US" altLang="ko-KR" dirty="0"/>
                        <a:t>) &gt; </a:t>
                      </a:r>
                      <a:r>
                        <a:rPr lang="ko-KR" altLang="en-US" dirty="0"/>
                        <a:t>수정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삭제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다음화 등록</a:t>
                      </a:r>
                      <a:endParaRPr lang="en-US" altLang="ko-KR" dirty="0"/>
                    </a:p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②</a:t>
                      </a:r>
                      <a:r>
                        <a:rPr lang="ko-KR" altLang="en-US" dirty="0"/>
                        <a:t>새로운 작품 만들기 </a:t>
                      </a:r>
                      <a:r>
                        <a:rPr lang="en-US" altLang="ko-KR" dirty="0"/>
                        <a:t>-&gt;</a:t>
                      </a:r>
                      <a:r>
                        <a:rPr lang="ko-KR" altLang="en-US" dirty="0"/>
                        <a:t>작품 소개 적기</a:t>
                      </a:r>
                      <a:endParaRPr lang="en-US" altLang="ko-KR" dirty="0"/>
                    </a:p>
                    <a:p>
                      <a:pPr algn="ctr" latinLnBrk="1">
                        <a:defRPr/>
                      </a:pP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인공지능 </a:t>
                      </a:r>
                      <a:r>
                        <a:rPr lang="ko-KR" altLang="en-US" dirty="0" err="1">
                          <a:latin typeface="+mn-ea"/>
                          <a:ea typeface="+mn-ea"/>
                        </a:rPr>
                        <a:t>생성기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마이페이지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독자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작품 </a:t>
                      </a:r>
                      <a:r>
                        <a:rPr lang="en-US" altLang="ko-KR" dirty="0"/>
                        <a:t>&gt; </a:t>
                      </a:r>
                      <a:r>
                        <a:rPr lang="ko-KR" altLang="en-US" dirty="0"/>
                        <a:t>상세보기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작품 리스트</a:t>
                      </a:r>
                      <a:r>
                        <a:rPr lang="en-US" altLang="ko-KR" dirty="0"/>
                        <a:t>) &gt; </a:t>
                      </a:r>
                      <a:r>
                        <a:rPr lang="ko-KR" altLang="en-US" dirty="0"/>
                        <a:t>보기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삭제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즐겨찾기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24504" y="5654058"/>
            <a:ext cx="2567496" cy="12039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75969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1627" y="320188"/>
            <a:ext cx="666886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>
                <a:solidFill>
                  <a:schemeClr val="accent2"/>
                </a:solidFill>
              </a:rPr>
              <a:t>Function Requirements - Author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"/>
          <p:cNvSpPr txBox="1"/>
          <p:nvPr/>
        </p:nvSpPr>
        <p:spPr>
          <a:xfrm>
            <a:off x="805905" y="1149707"/>
            <a:ext cx="97840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ko-KR" altLang="en-US" sz="2800" b="1" dirty="0"/>
              <a:t>등장인물 생성</a:t>
            </a:r>
          </a:p>
        </p:txBody>
      </p:sp>
      <p:pic>
        <p:nvPicPr>
          <p:cNvPr id="38" name="Picture 8" descr="Ai, 인, 정보, 칩 아이콘 에 Artificial Intelligence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94326" y="3081905"/>
            <a:ext cx="1401763" cy="1401763"/>
          </a:xfrm>
          <a:prstGeom prst="rect">
            <a:avLst/>
          </a:prstGeom>
          <a:noFill/>
        </p:spPr>
      </p:pic>
      <p:graphicFrame>
        <p:nvGraphicFramePr>
          <p:cNvPr id="39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180505"/>
              </p:ext>
            </p:extLst>
          </p:nvPr>
        </p:nvGraphicFramePr>
        <p:xfrm>
          <a:off x="2570750" y="2493929"/>
          <a:ext cx="9119236" cy="28535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682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3501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상세 메뉴명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태그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원하는 등장인물의 특징에 대한 내용 </a:t>
                      </a:r>
                      <a:r>
                        <a:rPr lang="en-US" altLang="ko-KR" dirty="0"/>
                        <a:t>ex) </a:t>
                      </a:r>
                      <a:r>
                        <a:rPr lang="ko-KR" altLang="en-US" dirty="0"/>
                        <a:t>홍채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빨간색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노란색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검은색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태그를 통해 입력한 정보로 등장인물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600" dirty="0"/>
                        <a:t>저장 및 불러오기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등장인물 저장 및 학습된 모델 불러오기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24504" y="5654058"/>
            <a:ext cx="2567496" cy="12039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700922" y="2562151"/>
            <a:ext cx="8791818" cy="1733698"/>
            <a:chOff x="1700922" y="2100487"/>
            <a:chExt cx="8791818" cy="1733698"/>
          </a:xfrm>
        </p:grpSpPr>
        <p:sp>
          <p:nvSpPr>
            <p:cNvPr id="7" name="TextBox 6"/>
            <p:cNvSpPr txBox="1"/>
            <p:nvPr/>
          </p:nvSpPr>
          <p:spPr>
            <a:xfrm>
              <a:off x="1700922" y="2100487"/>
              <a:ext cx="8791818" cy="17336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ko-KR" sz="5400">
                  <a:solidFill>
                    <a:schemeClr val="bg1"/>
                  </a:solidFill>
                  <a:latin typeface="+mj-lt"/>
                </a:rPr>
                <a:t>Part 1.</a:t>
              </a:r>
            </a:p>
            <a:p>
              <a:pPr lvl="0" algn="ctr">
                <a:defRPr/>
              </a:pPr>
              <a:r>
                <a:rPr lang="en-US" altLang="ko-KR" sz="5400">
                  <a:solidFill>
                    <a:schemeClr val="bg1"/>
                  </a:solidFill>
                  <a:latin typeface="+mj-lt"/>
                </a:rPr>
                <a:t>Survey &amp; Problem Definition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04535" y="3109227"/>
              <a:ext cx="335280" cy="69440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endParaRPr lang="en-US" altLang="ko-KR" sz="4000" spc="-3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75969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1627" y="320188"/>
            <a:ext cx="666886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>
                <a:solidFill>
                  <a:schemeClr val="accent2"/>
                </a:solidFill>
              </a:rPr>
              <a:t>Function Requirements - Author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24504" y="5654058"/>
            <a:ext cx="2567496" cy="1203941"/>
          </a:xfrm>
          <a:prstGeom prst="rect">
            <a:avLst/>
          </a:prstGeom>
        </p:spPr>
      </p:pic>
      <p:sp>
        <p:nvSpPr>
          <p:cNvPr id="41" name="TextBox 3"/>
          <p:cNvSpPr txBox="1"/>
          <p:nvPr/>
        </p:nvSpPr>
        <p:spPr>
          <a:xfrm>
            <a:off x="833120" y="1206380"/>
            <a:ext cx="97840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ko-KR" altLang="en-US" sz="2800" b="1" dirty="0"/>
              <a:t>소설 작성</a:t>
            </a:r>
          </a:p>
        </p:txBody>
      </p:sp>
      <p:graphicFrame>
        <p:nvGraphicFramePr>
          <p:cNvPr id="42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100692"/>
              </p:ext>
            </p:extLst>
          </p:nvPr>
        </p:nvGraphicFramePr>
        <p:xfrm>
          <a:off x="2605404" y="2453733"/>
          <a:ext cx="9119236" cy="21335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682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3501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상세 메뉴명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웹 소설 쓰기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수정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등록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첨부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등장인물 삽화 첨부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3" name="Picture 6" descr="정보 수정 - 무료 파일 및 폴더개 아이콘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33120" y="3541553"/>
            <a:ext cx="1401763" cy="140176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75969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1627" y="320188"/>
            <a:ext cx="662123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>
                <a:solidFill>
                  <a:schemeClr val="accent2"/>
                </a:solidFill>
              </a:rPr>
              <a:t>Function Requirements - Admin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24504" y="5654058"/>
            <a:ext cx="2567496" cy="1203941"/>
          </a:xfrm>
          <a:prstGeom prst="rect">
            <a:avLst/>
          </a:prstGeom>
        </p:spPr>
      </p:pic>
      <p:sp>
        <p:nvSpPr>
          <p:cNvPr id="44" name="TextBox 3"/>
          <p:cNvSpPr txBox="1"/>
          <p:nvPr/>
        </p:nvSpPr>
        <p:spPr>
          <a:xfrm>
            <a:off x="833120" y="1311155"/>
            <a:ext cx="97840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/>
              <a:t>코드 관리</a:t>
            </a:r>
          </a:p>
        </p:txBody>
      </p:sp>
      <p:graphicFrame>
        <p:nvGraphicFramePr>
          <p:cNvPr id="45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866821"/>
              </p:ext>
            </p:extLst>
          </p:nvPr>
        </p:nvGraphicFramePr>
        <p:xfrm>
          <a:off x="2564764" y="2271488"/>
          <a:ext cx="9119236" cy="35735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682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3501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상세 메뉴명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AI </a:t>
                      </a:r>
                      <a:r>
                        <a:rPr lang="ko-KR" altLang="en-US" dirty="0"/>
                        <a:t>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dirty="0"/>
                        <a:t>Model &amp; prompt &amp; </a:t>
                      </a:r>
                      <a:r>
                        <a:rPr lang="ko-KR" altLang="en-US" dirty="0"/>
                        <a:t>사용자 정보 데이터 베이스에 수정 및 등록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웹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웹 서버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기능 추가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수정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학습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선택한 등장인물을 다양하게 생성하기 위해서 인공지능 모델 학습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581293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학습한 모델과 기존의 등장인물에 대한 정보를 데이터 베이스에 저장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Ex) tag, image, model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637135"/>
                  </a:ext>
                </a:extLst>
              </a:tr>
            </a:tbl>
          </a:graphicData>
        </a:graphic>
      </p:graphicFrame>
      <p:pic>
        <p:nvPicPr>
          <p:cNvPr id="46" name="Picture 4" descr="Ai 파일 | 무료 아이콘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43018" y="3159350"/>
            <a:ext cx="1314958" cy="131495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75969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1627" y="320188"/>
            <a:ext cx="662123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>
                <a:solidFill>
                  <a:schemeClr val="accent2"/>
                </a:solidFill>
              </a:rPr>
              <a:t>Function Requirements - Admin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24504" y="5654058"/>
            <a:ext cx="2567496" cy="1203941"/>
          </a:xfrm>
          <a:prstGeom prst="rect">
            <a:avLst/>
          </a:prstGeom>
        </p:spPr>
      </p:pic>
      <p:sp>
        <p:nvSpPr>
          <p:cNvPr id="47" name="TextBox 3"/>
          <p:cNvSpPr txBox="1"/>
          <p:nvPr/>
        </p:nvSpPr>
        <p:spPr>
          <a:xfrm>
            <a:off x="833120" y="1282580"/>
            <a:ext cx="97840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/>
              <a:t>권한 관리</a:t>
            </a:r>
          </a:p>
        </p:txBody>
      </p:sp>
      <p:graphicFrame>
        <p:nvGraphicFramePr>
          <p:cNvPr id="48" name="표 6"/>
          <p:cNvGraphicFramePr>
            <a:graphicFrameLocks noGrp="1"/>
          </p:cNvGraphicFramePr>
          <p:nvPr/>
        </p:nvGraphicFramePr>
        <p:xfrm>
          <a:off x="2747644" y="3251881"/>
          <a:ext cx="9119236" cy="21335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682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3501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상세 메뉴명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작가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삽화가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독자에 대한 권한 부여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/>
                        <a:t>작가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삽화가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독자에 대한 권한 탈퇴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9" name="Picture 6" descr="설정 - 무료 도구 및기구개 아이콘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84497" y="3565053"/>
            <a:ext cx="1507159" cy="150715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4798209" y="2579222"/>
            <a:ext cx="2728632" cy="1686073"/>
            <a:chOff x="4798209" y="2117558"/>
            <a:chExt cx="2728632" cy="1686073"/>
          </a:xfrm>
        </p:grpSpPr>
        <p:sp>
          <p:nvSpPr>
            <p:cNvPr id="17" name="TextBox 16"/>
            <p:cNvSpPr txBox="1"/>
            <p:nvPr/>
          </p:nvSpPr>
          <p:spPr>
            <a:xfrm>
              <a:off x="4798209" y="2117558"/>
              <a:ext cx="2728632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5400">
                  <a:solidFill>
                    <a:schemeClr val="bg1"/>
                  </a:solidFill>
                  <a:latin typeface="+mj-lt"/>
                </a:rPr>
                <a:t>Part 4.</a:t>
              </a:r>
              <a:endParaRPr lang="ko-KR" altLang="en-US" sz="5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56885" y="3109227"/>
              <a:ext cx="1078230" cy="69440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4000" spc="-300">
                  <a:solidFill>
                    <a:schemeClr val="bg1"/>
                  </a:solidFill>
                </a:rPr>
                <a:t>Plan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75969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1627" y="320188"/>
            <a:ext cx="113483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>
                <a:solidFill>
                  <a:schemeClr val="accent2"/>
                </a:solidFill>
              </a:rPr>
              <a:t>Plan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24504" y="5654058"/>
            <a:ext cx="2567496" cy="1203941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D3C4010-C244-C928-ACE0-312019BE9E0A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167FCCA-83C3-9FC4-5B29-F3814880C40B}"/>
              </a:ext>
            </a:extLst>
          </p:cNvPr>
          <p:cNvCxnSpPr/>
          <p:nvPr/>
        </p:nvCxnSpPr>
        <p:spPr>
          <a:xfrm flipV="1">
            <a:off x="1860351" y="33885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A4DB495-C74C-15D4-8DFD-284E1CA1C20C}"/>
              </a:ext>
            </a:extLst>
          </p:cNvPr>
          <p:cNvCxnSpPr/>
          <p:nvPr/>
        </p:nvCxnSpPr>
        <p:spPr>
          <a:xfrm flipV="1">
            <a:off x="3069175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7F908A2-BE57-671F-CF60-5175692786B2}"/>
              </a:ext>
            </a:extLst>
          </p:cNvPr>
          <p:cNvCxnSpPr/>
          <p:nvPr/>
        </p:nvCxnSpPr>
        <p:spPr>
          <a:xfrm flipV="1">
            <a:off x="4657835" y="3396439"/>
            <a:ext cx="0" cy="75882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557B53A-3FA5-885D-0730-2FF7978D098D}"/>
              </a:ext>
            </a:extLst>
          </p:cNvPr>
          <p:cNvCxnSpPr/>
          <p:nvPr/>
        </p:nvCxnSpPr>
        <p:spPr>
          <a:xfrm flipV="1">
            <a:off x="5122331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A2E71E-D571-B73A-D55A-6BDCBB9E6B44}"/>
              </a:ext>
            </a:extLst>
          </p:cNvPr>
          <p:cNvSpPr txBox="1"/>
          <p:nvPr/>
        </p:nvSpPr>
        <p:spPr>
          <a:xfrm>
            <a:off x="5211231" y="1892711"/>
            <a:ext cx="80983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D0E2F1-26E8-8F2F-5727-F32106D292FC}"/>
              </a:ext>
            </a:extLst>
          </p:cNvPr>
          <p:cNvSpPr txBox="1"/>
          <p:nvPr/>
        </p:nvSpPr>
        <p:spPr>
          <a:xfrm>
            <a:off x="4683235" y="3799039"/>
            <a:ext cx="80983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642EAE-FC9C-4007-8901-D10329496734}"/>
              </a:ext>
            </a:extLst>
          </p:cNvPr>
          <p:cNvSpPr txBox="1"/>
          <p:nvPr/>
        </p:nvSpPr>
        <p:spPr>
          <a:xfrm>
            <a:off x="3158076" y="1892711"/>
            <a:ext cx="80983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605748-8700-AEF9-988E-6B5B66472A28}"/>
              </a:ext>
            </a:extLst>
          </p:cNvPr>
          <p:cNvSpPr txBox="1"/>
          <p:nvPr/>
        </p:nvSpPr>
        <p:spPr>
          <a:xfrm>
            <a:off x="1885751" y="3785928"/>
            <a:ext cx="80983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5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주차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882A40-C03B-438F-D64B-17B7700FC644}"/>
              </a:ext>
            </a:extLst>
          </p:cNvPr>
          <p:cNvSpPr txBox="1"/>
          <p:nvPr/>
        </p:nvSpPr>
        <p:spPr>
          <a:xfrm>
            <a:off x="724269" y="1892711"/>
            <a:ext cx="80983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주차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F8606C-3251-B748-6EDE-C11D03BE3227}"/>
              </a:ext>
            </a:extLst>
          </p:cNvPr>
          <p:cNvSpPr txBox="1"/>
          <p:nvPr/>
        </p:nvSpPr>
        <p:spPr>
          <a:xfrm>
            <a:off x="1861480" y="4232483"/>
            <a:ext cx="70403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AI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설계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6F34DE4-744A-E44E-CC10-62B787034485}"/>
              </a:ext>
            </a:extLst>
          </p:cNvPr>
          <p:cNvCxnSpPr/>
          <p:nvPr/>
        </p:nvCxnSpPr>
        <p:spPr>
          <a:xfrm flipV="1">
            <a:off x="7381758" y="33964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4280DED-15FC-49B6-D293-5C4CA487BB8C}"/>
              </a:ext>
            </a:extLst>
          </p:cNvPr>
          <p:cNvCxnSpPr/>
          <p:nvPr/>
        </p:nvCxnSpPr>
        <p:spPr>
          <a:xfrm flipV="1">
            <a:off x="7748803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D416138-AFE5-556D-9E87-19AE9D3BAA62}"/>
              </a:ext>
            </a:extLst>
          </p:cNvPr>
          <p:cNvSpPr txBox="1"/>
          <p:nvPr/>
        </p:nvSpPr>
        <p:spPr>
          <a:xfrm>
            <a:off x="7812303" y="1892711"/>
            <a:ext cx="96693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F83E8C-DC78-0FA9-EDF6-4FB9A794F643}"/>
              </a:ext>
            </a:extLst>
          </p:cNvPr>
          <p:cNvSpPr txBox="1"/>
          <p:nvPr/>
        </p:nvSpPr>
        <p:spPr>
          <a:xfrm>
            <a:off x="7407158" y="3773568"/>
            <a:ext cx="96693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주차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93AEF92-BBF4-E27C-FB41-E09950187754}"/>
              </a:ext>
            </a:extLst>
          </p:cNvPr>
          <p:cNvCxnSpPr/>
          <p:nvPr/>
        </p:nvCxnSpPr>
        <p:spPr>
          <a:xfrm>
            <a:off x="609969" y="1913275"/>
            <a:ext cx="0" cy="144000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2FE686C-4754-630A-47B5-01D59489C1B2}"/>
              </a:ext>
            </a:extLst>
          </p:cNvPr>
          <p:cNvCxnSpPr/>
          <p:nvPr/>
        </p:nvCxnSpPr>
        <p:spPr>
          <a:xfrm flipV="1">
            <a:off x="9408693" y="339000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3AE00B5-9A5E-B41A-C7E1-888B449B795E}"/>
              </a:ext>
            </a:extLst>
          </p:cNvPr>
          <p:cNvCxnSpPr/>
          <p:nvPr/>
        </p:nvCxnSpPr>
        <p:spPr>
          <a:xfrm flipV="1">
            <a:off x="9775738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E086A29-B781-F275-0E59-5CD49A83F7A8}"/>
              </a:ext>
            </a:extLst>
          </p:cNvPr>
          <p:cNvSpPr txBox="1"/>
          <p:nvPr/>
        </p:nvSpPr>
        <p:spPr>
          <a:xfrm>
            <a:off x="9839238" y="1892711"/>
            <a:ext cx="96693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14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주차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8DB28F-710B-8ED9-8599-D6FC5E4ACDA1}"/>
              </a:ext>
            </a:extLst>
          </p:cNvPr>
          <p:cNvSpPr txBox="1"/>
          <p:nvPr/>
        </p:nvSpPr>
        <p:spPr>
          <a:xfrm>
            <a:off x="9434093" y="3767138"/>
            <a:ext cx="96693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주차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F3EDAF-0F89-7043-9016-90F75160D9F1}"/>
              </a:ext>
            </a:extLst>
          </p:cNvPr>
          <p:cNvSpPr txBox="1"/>
          <p:nvPr/>
        </p:nvSpPr>
        <p:spPr>
          <a:xfrm>
            <a:off x="7407158" y="4223410"/>
            <a:ext cx="71686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구현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3F1938-6EA6-DEED-46FD-90DBBB3EE311}"/>
              </a:ext>
            </a:extLst>
          </p:cNvPr>
          <p:cNvSpPr txBox="1"/>
          <p:nvPr/>
        </p:nvSpPr>
        <p:spPr>
          <a:xfrm>
            <a:off x="4683235" y="4228428"/>
            <a:ext cx="125194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Interface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설계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16F760-99E2-BB82-E41E-FD972096D4BA}"/>
              </a:ext>
            </a:extLst>
          </p:cNvPr>
          <p:cNvSpPr txBox="1"/>
          <p:nvPr/>
        </p:nvSpPr>
        <p:spPr>
          <a:xfrm>
            <a:off x="9391135" y="4262174"/>
            <a:ext cx="156376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Debugging &amp; Test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F5C531-0BC3-86D1-A9C2-84AD44E42F0C}"/>
              </a:ext>
            </a:extLst>
          </p:cNvPr>
          <p:cNvSpPr txBox="1"/>
          <p:nvPr/>
        </p:nvSpPr>
        <p:spPr>
          <a:xfrm>
            <a:off x="726372" y="2333409"/>
            <a:ext cx="51809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발표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E4D0D6-23D8-BD6C-373B-C5E2FBB13026}"/>
              </a:ext>
            </a:extLst>
          </p:cNvPr>
          <p:cNvSpPr txBox="1"/>
          <p:nvPr/>
        </p:nvSpPr>
        <p:spPr>
          <a:xfrm>
            <a:off x="5212260" y="2298524"/>
            <a:ext cx="782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AI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구현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FE7495-0138-EC53-6280-47AF0ADE1DB9}"/>
              </a:ext>
            </a:extLst>
          </p:cNvPr>
          <p:cNvSpPr txBox="1"/>
          <p:nvPr/>
        </p:nvSpPr>
        <p:spPr>
          <a:xfrm>
            <a:off x="7828779" y="2333409"/>
            <a:ext cx="125194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Interface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구현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5D03FC-7AEB-3EAC-E30B-0E0D46F7D870}"/>
              </a:ext>
            </a:extLst>
          </p:cNvPr>
          <p:cNvSpPr txBox="1"/>
          <p:nvPr/>
        </p:nvSpPr>
        <p:spPr>
          <a:xfrm>
            <a:off x="9887114" y="2333409"/>
            <a:ext cx="158248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문서화 및 발표준비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55CAEC7-7627-E9A8-F3CE-AA7BD11FBDA4}"/>
              </a:ext>
            </a:extLst>
          </p:cNvPr>
          <p:cNvSpPr txBox="1"/>
          <p:nvPr/>
        </p:nvSpPr>
        <p:spPr>
          <a:xfrm>
            <a:off x="3160292" y="2285542"/>
            <a:ext cx="74892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 설계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2808A6-6FB1-DD28-538A-BDC3B27D4756}"/>
              </a:ext>
            </a:extLst>
          </p:cNvPr>
          <p:cNvSpPr txBox="1"/>
          <p:nvPr/>
        </p:nvSpPr>
        <p:spPr>
          <a:xfrm>
            <a:off x="1885751" y="4600728"/>
            <a:ext cx="189567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Civitai</a:t>
            </a:r>
            <a:r>
              <a:rPr lang="en-US" altLang="ko-KR" sz="1400" dirty="0"/>
              <a:t> model </a:t>
            </a:r>
            <a:r>
              <a:rPr lang="ko-KR" altLang="en-US" sz="1400" dirty="0"/>
              <a:t>선정 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4B53C2-D62F-A386-F06F-B0A42A3309C8}"/>
              </a:ext>
            </a:extLst>
          </p:cNvPr>
          <p:cNvSpPr txBox="1"/>
          <p:nvPr/>
        </p:nvSpPr>
        <p:spPr>
          <a:xfrm>
            <a:off x="3147915" y="2646368"/>
            <a:ext cx="2063315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UI </a:t>
            </a:r>
            <a:r>
              <a:rPr lang="ko-KR" altLang="en-US" sz="1400" dirty="0"/>
              <a:t>설계</a:t>
            </a:r>
            <a:r>
              <a:rPr lang="en-US" altLang="ko-KR" sz="1400" dirty="0"/>
              <a:t>, database </a:t>
            </a:r>
            <a:r>
              <a:rPr lang="ko-KR" altLang="en-US" sz="1400" dirty="0"/>
              <a:t>설계 등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24A40B-790C-891C-98E6-9E0072E58DE4}"/>
              </a:ext>
            </a:extLst>
          </p:cNvPr>
          <p:cNvSpPr txBox="1"/>
          <p:nvPr/>
        </p:nvSpPr>
        <p:spPr>
          <a:xfrm>
            <a:off x="4683235" y="4600728"/>
            <a:ext cx="2063315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Model &lt;-&gt; </a:t>
            </a:r>
            <a:r>
              <a:rPr lang="ko-KR" altLang="en-US" sz="1400" dirty="0"/>
              <a:t>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5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1630" y="320188"/>
            <a:ext cx="450084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dirty="0">
                <a:solidFill>
                  <a:schemeClr val="accent2"/>
                </a:solidFill>
              </a:rPr>
              <a:t>Role of Team Members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자유형: 도형 211"/>
          <p:cNvSpPr/>
          <p:nvPr/>
        </p:nvSpPr>
        <p:spPr>
          <a:xfrm>
            <a:off x="2716774" y="2436082"/>
            <a:ext cx="20944" cy="99483"/>
          </a:xfrm>
          <a:custGeom>
            <a:avLst/>
            <a:gdLst>
              <a:gd name="connsiteX0" fmla="*/ 19995 w 24384"/>
              <a:gd name="connsiteY0" fmla="*/ 108997 h 115824"/>
              <a:gd name="connsiteX1" fmla="*/ 19995 w 24384"/>
              <a:gd name="connsiteY1" fmla="*/ 108997 h 115824"/>
              <a:gd name="connsiteX2" fmla="*/ 18776 w 24384"/>
              <a:gd name="connsiteY2" fmla="*/ 110825 h 115824"/>
              <a:gd name="connsiteX3" fmla="*/ 18776 w 24384"/>
              <a:gd name="connsiteY3" fmla="*/ 112045 h 115824"/>
              <a:gd name="connsiteX4" fmla="*/ 21214 w 24384"/>
              <a:gd name="connsiteY4" fmla="*/ 114483 h 115824"/>
              <a:gd name="connsiteX5" fmla="*/ 19995 w 24384"/>
              <a:gd name="connsiteY5" fmla="*/ 108997 h 115824"/>
              <a:gd name="connsiteX6" fmla="*/ 10241 w 24384"/>
              <a:gd name="connsiteY6" fmla="*/ 103510 h 115824"/>
              <a:gd name="connsiteX7" fmla="*/ 9022 w 24384"/>
              <a:gd name="connsiteY7" fmla="*/ 103510 h 115824"/>
              <a:gd name="connsiteX8" fmla="*/ 10241 w 24384"/>
              <a:gd name="connsiteY8" fmla="*/ 102901 h 115824"/>
              <a:gd name="connsiteX9" fmla="*/ 7803 w 24384"/>
              <a:gd name="connsiteY9" fmla="*/ 101681 h 115824"/>
              <a:gd name="connsiteX10" fmla="*/ 5364 w 24384"/>
              <a:gd name="connsiteY10" fmla="*/ 101681 h 115824"/>
              <a:gd name="connsiteX11" fmla="*/ 4145 w 24384"/>
              <a:gd name="connsiteY11" fmla="*/ 101072 h 115824"/>
              <a:gd name="connsiteX12" fmla="*/ 4145 w 24384"/>
              <a:gd name="connsiteY12" fmla="*/ 99853 h 115824"/>
              <a:gd name="connsiteX13" fmla="*/ 2926 w 24384"/>
              <a:gd name="connsiteY13" fmla="*/ 101681 h 115824"/>
              <a:gd name="connsiteX14" fmla="*/ 4145 w 24384"/>
              <a:gd name="connsiteY14" fmla="*/ 103510 h 115824"/>
              <a:gd name="connsiteX15" fmla="*/ 9632 w 24384"/>
              <a:gd name="connsiteY15" fmla="*/ 105949 h 115824"/>
              <a:gd name="connsiteX16" fmla="*/ 11460 w 24384"/>
              <a:gd name="connsiteY16" fmla="*/ 107168 h 115824"/>
              <a:gd name="connsiteX17" fmla="*/ 12680 w 24384"/>
              <a:gd name="connsiteY17" fmla="*/ 103510 h 115824"/>
              <a:gd name="connsiteX18" fmla="*/ 12680 w 24384"/>
              <a:gd name="connsiteY18" fmla="*/ 102291 h 115824"/>
              <a:gd name="connsiteX19" fmla="*/ 10851 w 24384"/>
              <a:gd name="connsiteY19" fmla="*/ 102901 h 115824"/>
              <a:gd name="connsiteX20" fmla="*/ 10851 w 24384"/>
              <a:gd name="connsiteY20" fmla="*/ 103510 h 115824"/>
              <a:gd name="connsiteX21" fmla="*/ 10241 w 24384"/>
              <a:gd name="connsiteY21" fmla="*/ 103510 h 115824"/>
              <a:gd name="connsiteX22" fmla="*/ 25481 w 24384"/>
              <a:gd name="connsiteY22" fmla="*/ 5974 h 115824"/>
              <a:gd name="connsiteX23" fmla="*/ 26091 w 24384"/>
              <a:gd name="connsiteY23" fmla="*/ 4755 h 115824"/>
              <a:gd name="connsiteX24" fmla="*/ 26091 w 24384"/>
              <a:gd name="connsiteY24" fmla="*/ 3536 h 115824"/>
              <a:gd name="connsiteX25" fmla="*/ 24262 w 24384"/>
              <a:gd name="connsiteY25" fmla="*/ 2926 h 115824"/>
              <a:gd name="connsiteX26" fmla="*/ 23652 w 24384"/>
              <a:gd name="connsiteY26" fmla="*/ 2926 h 115824"/>
              <a:gd name="connsiteX27" fmla="*/ 21824 w 24384"/>
              <a:gd name="connsiteY27" fmla="*/ 5974 h 115824"/>
              <a:gd name="connsiteX28" fmla="*/ 22433 w 24384"/>
              <a:gd name="connsiteY28" fmla="*/ 6584 h 115824"/>
              <a:gd name="connsiteX29" fmla="*/ 24262 w 24384"/>
              <a:gd name="connsiteY29" fmla="*/ 7803 h 115824"/>
              <a:gd name="connsiteX30" fmla="*/ 24872 w 24384"/>
              <a:gd name="connsiteY30" fmla="*/ 7803 h 115824"/>
              <a:gd name="connsiteX31" fmla="*/ 25481 w 24384"/>
              <a:gd name="connsiteY31" fmla="*/ 5974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384" h="115824">
                <a:moveTo>
                  <a:pt x="19995" y="108997"/>
                </a:moveTo>
                <a:lnTo>
                  <a:pt x="19995" y="108997"/>
                </a:lnTo>
                <a:lnTo>
                  <a:pt x="18776" y="110825"/>
                </a:lnTo>
                <a:lnTo>
                  <a:pt x="18776" y="112045"/>
                </a:lnTo>
                <a:lnTo>
                  <a:pt x="21214" y="114483"/>
                </a:lnTo>
                <a:lnTo>
                  <a:pt x="19995" y="108997"/>
                </a:lnTo>
                <a:close/>
                <a:moveTo>
                  <a:pt x="10241" y="103510"/>
                </a:moveTo>
                <a:lnTo>
                  <a:pt x="9022" y="103510"/>
                </a:lnTo>
                <a:lnTo>
                  <a:pt x="10241" y="102901"/>
                </a:lnTo>
                <a:lnTo>
                  <a:pt x="7803" y="101681"/>
                </a:lnTo>
                <a:lnTo>
                  <a:pt x="5364" y="101681"/>
                </a:lnTo>
                <a:lnTo>
                  <a:pt x="4145" y="101072"/>
                </a:lnTo>
                <a:lnTo>
                  <a:pt x="4145" y="99853"/>
                </a:lnTo>
                <a:lnTo>
                  <a:pt x="2926" y="101681"/>
                </a:lnTo>
                <a:lnTo>
                  <a:pt x="4145" y="103510"/>
                </a:lnTo>
                <a:lnTo>
                  <a:pt x="9632" y="105949"/>
                </a:lnTo>
                <a:lnTo>
                  <a:pt x="11460" y="107168"/>
                </a:lnTo>
                <a:lnTo>
                  <a:pt x="12680" y="103510"/>
                </a:lnTo>
                <a:lnTo>
                  <a:pt x="12680" y="102291"/>
                </a:lnTo>
                <a:lnTo>
                  <a:pt x="10851" y="102901"/>
                </a:lnTo>
                <a:lnTo>
                  <a:pt x="10851" y="103510"/>
                </a:lnTo>
                <a:lnTo>
                  <a:pt x="10241" y="103510"/>
                </a:lnTo>
                <a:close/>
                <a:moveTo>
                  <a:pt x="25481" y="5974"/>
                </a:moveTo>
                <a:lnTo>
                  <a:pt x="26091" y="4755"/>
                </a:lnTo>
                <a:lnTo>
                  <a:pt x="26091" y="3536"/>
                </a:lnTo>
                <a:lnTo>
                  <a:pt x="24262" y="2926"/>
                </a:lnTo>
                <a:lnTo>
                  <a:pt x="23652" y="2926"/>
                </a:lnTo>
                <a:lnTo>
                  <a:pt x="21824" y="5974"/>
                </a:lnTo>
                <a:lnTo>
                  <a:pt x="22433" y="6584"/>
                </a:lnTo>
                <a:lnTo>
                  <a:pt x="24262" y="7803"/>
                </a:lnTo>
                <a:lnTo>
                  <a:pt x="24872" y="7803"/>
                </a:lnTo>
                <a:lnTo>
                  <a:pt x="25481" y="597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28" name="テキスト ボックス 17"/>
          <p:cNvSpPr txBox="1"/>
          <p:nvPr/>
        </p:nvSpPr>
        <p:spPr>
          <a:xfrm>
            <a:off x="3570018" y="1992887"/>
            <a:ext cx="814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>
                <a:latin typeface="나눔스퀘어 Light"/>
                <a:ea typeface="나눔스퀘어 Light"/>
              </a:rPr>
              <a:t>고범석</a:t>
            </a:r>
            <a:endParaRPr kumimoji="1" lang="ja-JP" altLang="en-US" dirty="0">
              <a:latin typeface="나눔스퀘어 Light"/>
              <a:ea typeface="맑은 고딕"/>
            </a:endParaRPr>
          </a:p>
        </p:txBody>
      </p:sp>
      <p:sp>
        <p:nvSpPr>
          <p:cNvPr id="229" name="テキスト ボックス 18"/>
          <p:cNvSpPr txBox="1"/>
          <p:nvPr/>
        </p:nvSpPr>
        <p:spPr>
          <a:xfrm>
            <a:off x="3113171" y="2514323"/>
            <a:ext cx="29475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kumimoji="1" lang="ko-KR" altLang="en-US" sz="1400" dirty="0">
                <a:latin typeface="Arial"/>
                <a:ea typeface="맑은 고딕"/>
                <a:cs typeface="Arial"/>
              </a:rPr>
              <a:t>팀장</a:t>
            </a:r>
            <a:r>
              <a:rPr kumimoji="1" lang="en-US" altLang="ko-KR" sz="1400" dirty="0">
                <a:latin typeface="Arial"/>
                <a:ea typeface="맑은 고딕"/>
                <a:cs typeface="Arial"/>
              </a:rPr>
              <a:t>, AI </a:t>
            </a:r>
            <a:r>
              <a:rPr kumimoji="1" lang="ko-KR" altLang="en-US" sz="1400" dirty="0">
                <a:latin typeface="Arial"/>
                <a:ea typeface="맑은 고딕"/>
                <a:cs typeface="Arial"/>
              </a:rPr>
              <a:t>설계 및 구현</a:t>
            </a:r>
            <a:endParaRPr kumimoji="1" lang="ja-JP" altLang="en-US" sz="1400" dirty="0">
              <a:latin typeface="Arial"/>
              <a:ea typeface="맑은 고딕"/>
              <a:cs typeface="Arial"/>
            </a:endParaRPr>
          </a:p>
        </p:txBody>
      </p:sp>
      <p:sp>
        <p:nvSpPr>
          <p:cNvPr id="232" name="テキスト ボックス 17"/>
          <p:cNvSpPr txBox="1"/>
          <p:nvPr/>
        </p:nvSpPr>
        <p:spPr>
          <a:xfrm>
            <a:off x="3572954" y="3890365"/>
            <a:ext cx="814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>
                <a:latin typeface="나눔스퀘어 Light"/>
                <a:ea typeface="나눔스퀘어 Light"/>
              </a:rPr>
              <a:t>한진섭</a:t>
            </a:r>
            <a:endParaRPr kumimoji="1" lang="ja-JP" altLang="en-US" dirty="0">
              <a:latin typeface="나눔스퀘어 Light"/>
              <a:ea typeface="맑은 고딕"/>
            </a:endParaRPr>
          </a:p>
        </p:txBody>
      </p:sp>
      <p:sp>
        <p:nvSpPr>
          <p:cNvPr id="233" name="テキスト ボックス 18"/>
          <p:cNvSpPr txBox="1"/>
          <p:nvPr/>
        </p:nvSpPr>
        <p:spPr>
          <a:xfrm>
            <a:off x="3316807" y="4609159"/>
            <a:ext cx="29475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400" dirty="0">
                <a:latin typeface="Arial"/>
                <a:ea typeface="맑은 고딕"/>
                <a:cs typeface="Arial"/>
              </a:rPr>
              <a:t>웹 설계 및 구현</a:t>
            </a:r>
            <a:endParaRPr kumimoji="1" lang="ja-JP" altLang="en-US" sz="1400" dirty="0">
              <a:latin typeface="Arial"/>
              <a:ea typeface="맑은 고딕"/>
              <a:cs typeface="Arial"/>
            </a:endParaRPr>
          </a:p>
        </p:txBody>
      </p:sp>
      <p:sp>
        <p:nvSpPr>
          <p:cNvPr id="236" name="テキスト ボックス 17"/>
          <p:cNvSpPr txBox="1"/>
          <p:nvPr/>
        </p:nvSpPr>
        <p:spPr>
          <a:xfrm>
            <a:off x="7291688" y="3928580"/>
            <a:ext cx="814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latin typeface="나눔스퀘어 Light"/>
                <a:ea typeface="나눔스퀘어 Light"/>
              </a:rPr>
              <a:t>정재현</a:t>
            </a:r>
            <a:endParaRPr kumimoji="1" lang="ja-JP" altLang="en-US" dirty="0">
              <a:latin typeface="나눔스퀘어 Light"/>
              <a:ea typeface="맑은 고딕"/>
            </a:endParaRPr>
          </a:p>
        </p:txBody>
      </p:sp>
      <p:sp>
        <p:nvSpPr>
          <p:cNvPr id="237" name="テキスト ボックス 18"/>
          <p:cNvSpPr txBox="1"/>
          <p:nvPr/>
        </p:nvSpPr>
        <p:spPr>
          <a:xfrm>
            <a:off x="6983932" y="4609159"/>
            <a:ext cx="29475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kumimoji="1" lang="ko-KR" altLang="en-US" sz="1400" dirty="0">
                <a:latin typeface="Arial"/>
                <a:ea typeface="맑은 고딕"/>
                <a:cs typeface="Arial"/>
              </a:rPr>
              <a:t>웹 디자인</a:t>
            </a:r>
            <a:r>
              <a:rPr kumimoji="1" lang="en-US" altLang="ko-KR" sz="1400" dirty="0">
                <a:latin typeface="Arial"/>
                <a:ea typeface="맑은 고딕"/>
                <a:cs typeface="Arial"/>
              </a:rPr>
              <a:t>, </a:t>
            </a:r>
            <a:r>
              <a:rPr kumimoji="1" lang="ko-KR" altLang="en-US" sz="1400" dirty="0">
                <a:latin typeface="Arial"/>
                <a:ea typeface="맑은 고딕"/>
                <a:cs typeface="Arial"/>
              </a:rPr>
              <a:t>문서화</a:t>
            </a:r>
            <a:endParaRPr kumimoji="1" lang="ja-JP" altLang="en-US" sz="1400" dirty="0">
              <a:latin typeface="Arial"/>
              <a:ea typeface="맑은 고딕"/>
              <a:cs typeface="Arial"/>
            </a:endParaRPr>
          </a:p>
        </p:txBody>
      </p:sp>
      <p:sp>
        <p:nvSpPr>
          <p:cNvPr id="7" name="テキスト ボックス 17">
            <a:extLst>
              <a:ext uri="{FF2B5EF4-FFF2-40B4-BE49-F238E27FC236}">
                <a16:creationId xmlns:a16="http://schemas.microsoft.com/office/drawing/2014/main" id="{F98965F9-798D-71CE-1040-660D9EB0B9E4}"/>
              </a:ext>
            </a:extLst>
          </p:cNvPr>
          <p:cNvSpPr txBox="1"/>
          <p:nvPr/>
        </p:nvSpPr>
        <p:spPr>
          <a:xfrm>
            <a:off x="7316280" y="1949167"/>
            <a:ext cx="814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dirty="0">
                <a:latin typeface="나눔스퀘어 Light"/>
                <a:ea typeface="나눔스퀘어 Light"/>
              </a:rPr>
              <a:t>박준서</a:t>
            </a:r>
            <a:endParaRPr kumimoji="1" lang="ja-JP" altLang="en-US" dirty="0">
              <a:latin typeface="나눔스퀘어 Light"/>
              <a:ea typeface="맑은 고딕"/>
            </a:endParaRPr>
          </a:p>
        </p:txBody>
      </p:sp>
      <p:sp>
        <p:nvSpPr>
          <p:cNvPr id="10" name="テキスト ボックス 18">
            <a:extLst>
              <a:ext uri="{FF2B5EF4-FFF2-40B4-BE49-F238E27FC236}">
                <a16:creationId xmlns:a16="http://schemas.microsoft.com/office/drawing/2014/main" id="{A425CCEA-272D-9AB2-4CEC-DED20FF097DF}"/>
              </a:ext>
            </a:extLst>
          </p:cNvPr>
          <p:cNvSpPr txBox="1"/>
          <p:nvPr/>
        </p:nvSpPr>
        <p:spPr>
          <a:xfrm>
            <a:off x="6983932" y="2438766"/>
            <a:ext cx="29475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400" dirty="0">
                <a:latin typeface="Arial"/>
                <a:ea typeface="맑은 고딕"/>
                <a:cs typeface="Arial"/>
              </a:rPr>
              <a:t>AI </a:t>
            </a:r>
            <a:r>
              <a:rPr lang="ko-KR" altLang="en-US" sz="1400" dirty="0">
                <a:latin typeface="Arial"/>
                <a:ea typeface="맑은 고딕"/>
                <a:cs typeface="Arial"/>
              </a:rPr>
              <a:t>설계 및 구현</a:t>
            </a:r>
            <a:r>
              <a:rPr lang="en-US" altLang="ko-KR" sz="1400" dirty="0">
                <a:latin typeface="Arial"/>
                <a:ea typeface="맑은 고딕"/>
                <a:cs typeface="Arial"/>
              </a:rPr>
              <a:t>, </a:t>
            </a:r>
            <a:r>
              <a:rPr lang="ko-KR" altLang="en-US" sz="1400" dirty="0">
                <a:latin typeface="Arial"/>
                <a:ea typeface="맑은 고딕"/>
                <a:cs typeface="Arial"/>
              </a:rPr>
              <a:t>발표</a:t>
            </a:r>
            <a:endParaRPr kumimoji="1" lang="ja-JP" altLang="en-US" sz="1400" dirty="0">
              <a:latin typeface="Arial"/>
              <a:ea typeface="맑은 고딕"/>
              <a:cs typeface="Arial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2936828-8576-AA88-87FD-9D514606F2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24504" y="5654058"/>
            <a:ext cx="2567496" cy="120394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4A3EDC-83E4-0FE2-44C4-97AA824FEC29}"/>
              </a:ext>
            </a:extLst>
          </p:cNvPr>
          <p:cNvSpPr/>
          <p:nvPr/>
        </p:nvSpPr>
        <p:spPr>
          <a:xfrm>
            <a:off x="2438400" y="-16448"/>
            <a:ext cx="2438400" cy="2067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C62A35-301E-B4BE-AA58-DA3BD8916111}"/>
              </a:ext>
            </a:extLst>
          </p:cNvPr>
          <p:cNvSpPr/>
          <p:nvPr/>
        </p:nvSpPr>
        <p:spPr>
          <a:xfrm>
            <a:off x="4876800" y="-32287"/>
            <a:ext cx="2438400" cy="2067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6070" y="3080792"/>
            <a:ext cx="39598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400">
                <a:solidFill>
                  <a:schemeClr val="bg1"/>
                </a:solidFill>
              </a:rPr>
              <a:t>감사합니다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75969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1630" y="320188"/>
            <a:ext cx="166911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dirty="0">
                <a:solidFill>
                  <a:schemeClr val="accent2"/>
                </a:solidFill>
              </a:rPr>
              <a:t>Survey :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자유형: 도형 59"/>
          <p:cNvSpPr/>
          <p:nvPr/>
        </p:nvSpPr>
        <p:spPr>
          <a:xfrm>
            <a:off x="11833094" y="5133799"/>
            <a:ext cx="94248" cy="78540"/>
          </a:xfrm>
          <a:custGeom>
            <a:avLst/>
            <a:gdLst>
              <a:gd name="connsiteX0" fmla="*/ 111434 w 109728"/>
              <a:gd name="connsiteY0" fmla="*/ 2926 h 91440"/>
              <a:gd name="connsiteX1" fmla="*/ 88880 w 109728"/>
              <a:gd name="connsiteY1" fmla="*/ 15118 h 91440"/>
              <a:gd name="connsiteX2" fmla="*/ 77297 w 109728"/>
              <a:gd name="connsiteY2" fmla="*/ 16947 h 91440"/>
              <a:gd name="connsiteX3" fmla="*/ 58400 w 109728"/>
              <a:gd name="connsiteY3" fmla="*/ 24872 h 91440"/>
              <a:gd name="connsiteX4" fmla="*/ 59618 w 109728"/>
              <a:gd name="connsiteY4" fmla="*/ 39502 h 91440"/>
              <a:gd name="connsiteX5" fmla="*/ 83393 w 109728"/>
              <a:gd name="connsiteY5" fmla="*/ 31577 h 91440"/>
              <a:gd name="connsiteX6" fmla="*/ 107168 w 109728"/>
              <a:gd name="connsiteY6" fmla="*/ 21824 h 91440"/>
              <a:gd name="connsiteX7" fmla="*/ 111434 w 109728"/>
              <a:gd name="connsiteY7" fmla="*/ 2926 h 91440"/>
              <a:gd name="connsiteX8" fmla="*/ 44378 w 109728"/>
              <a:gd name="connsiteY8" fmla="*/ 52304 h 91440"/>
              <a:gd name="connsiteX9" fmla="*/ 34625 w 109728"/>
              <a:gd name="connsiteY9" fmla="*/ 58400 h 91440"/>
              <a:gd name="connsiteX10" fmla="*/ 20605 w 109728"/>
              <a:gd name="connsiteY10" fmla="*/ 53523 h 91440"/>
              <a:gd name="connsiteX11" fmla="*/ 4145 w 109728"/>
              <a:gd name="connsiteY11" fmla="*/ 66934 h 91440"/>
              <a:gd name="connsiteX12" fmla="*/ 2926 w 109728"/>
              <a:gd name="connsiteY12" fmla="*/ 84003 h 91440"/>
              <a:gd name="connsiteX13" fmla="*/ 20605 w 109728"/>
              <a:gd name="connsiteY13" fmla="*/ 88880 h 91440"/>
              <a:gd name="connsiteX14" fmla="*/ 42550 w 109728"/>
              <a:gd name="connsiteY14" fmla="*/ 83393 h 91440"/>
              <a:gd name="connsiteX15" fmla="*/ 53522 w 109728"/>
              <a:gd name="connsiteY15" fmla="*/ 63276 h 91440"/>
              <a:gd name="connsiteX16" fmla="*/ 44378 w 109728"/>
              <a:gd name="connsiteY16" fmla="*/ 52304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9728" h="91440">
                <a:moveTo>
                  <a:pt x="111434" y="2926"/>
                </a:moveTo>
                <a:lnTo>
                  <a:pt x="88880" y="15118"/>
                </a:lnTo>
                <a:lnTo>
                  <a:pt x="77297" y="16947"/>
                </a:lnTo>
                <a:lnTo>
                  <a:pt x="58400" y="24872"/>
                </a:lnTo>
                <a:lnTo>
                  <a:pt x="59618" y="39502"/>
                </a:lnTo>
                <a:lnTo>
                  <a:pt x="83393" y="31577"/>
                </a:lnTo>
                <a:lnTo>
                  <a:pt x="107168" y="21824"/>
                </a:lnTo>
                <a:lnTo>
                  <a:pt x="111434" y="2926"/>
                </a:lnTo>
                <a:close/>
                <a:moveTo>
                  <a:pt x="44378" y="52304"/>
                </a:moveTo>
                <a:lnTo>
                  <a:pt x="34625" y="58400"/>
                </a:lnTo>
                <a:lnTo>
                  <a:pt x="20605" y="53523"/>
                </a:lnTo>
                <a:lnTo>
                  <a:pt x="4145" y="66934"/>
                </a:lnTo>
                <a:lnTo>
                  <a:pt x="2926" y="84003"/>
                </a:lnTo>
                <a:lnTo>
                  <a:pt x="20605" y="88880"/>
                </a:lnTo>
                <a:lnTo>
                  <a:pt x="42550" y="83393"/>
                </a:lnTo>
                <a:lnTo>
                  <a:pt x="53522" y="63276"/>
                </a:lnTo>
                <a:lnTo>
                  <a:pt x="44378" y="5230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227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92286" y="2747962"/>
            <a:ext cx="2143125" cy="2143125"/>
          </a:xfrm>
          <a:prstGeom prst="rect">
            <a:avLst/>
          </a:prstGeom>
        </p:spPr>
      </p:pic>
      <p:pic>
        <p:nvPicPr>
          <p:cNvPr id="228" name="그림 2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96706" y="2747962"/>
            <a:ext cx="2143125" cy="2143125"/>
          </a:xfrm>
          <a:prstGeom prst="rect">
            <a:avLst/>
          </a:prstGeom>
        </p:spPr>
      </p:pic>
      <p:pic>
        <p:nvPicPr>
          <p:cNvPr id="230" name="그림 22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14910" y="3048000"/>
            <a:ext cx="2962275" cy="1543050"/>
          </a:xfrm>
          <a:prstGeom prst="rect">
            <a:avLst/>
          </a:prstGeom>
        </p:spPr>
      </p:pic>
      <p:pic>
        <p:nvPicPr>
          <p:cNvPr id="231" name="그림 23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624504" y="5654058"/>
            <a:ext cx="2567496" cy="12039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D57227-4A82-B71A-C22B-1FF4050CCCA2}"/>
              </a:ext>
            </a:extLst>
          </p:cNvPr>
          <p:cNvSpPr txBox="1"/>
          <p:nvPr/>
        </p:nvSpPr>
        <p:spPr>
          <a:xfrm>
            <a:off x="2730741" y="413445"/>
            <a:ext cx="382508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 dirty="0">
                <a:solidFill>
                  <a:schemeClr val="accent2"/>
                </a:solidFill>
              </a:rPr>
              <a:t>작가의 삽화 제작 과정</a:t>
            </a:r>
            <a:endParaRPr lang="en-US" altLang="ko-KR" sz="3200" b="1" dirty="0">
              <a:solidFill>
                <a:schemeClr val="accent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82E71F-A5B9-4893-AE71-E3E182F2BB78}"/>
              </a:ext>
            </a:extLst>
          </p:cNvPr>
          <p:cNvSpPr/>
          <p:nvPr/>
        </p:nvSpPr>
        <p:spPr>
          <a:xfrm>
            <a:off x="24384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BCFB9B6-A1E4-53C6-5F7C-AB93B418B45A}"/>
              </a:ext>
            </a:extLst>
          </p:cNvPr>
          <p:cNvSpPr/>
          <p:nvPr/>
        </p:nvSpPr>
        <p:spPr>
          <a:xfrm>
            <a:off x="48768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75969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1630" y="320188"/>
            <a:ext cx="166911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dirty="0">
                <a:solidFill>
                  <a:schemeClr val="accent2"/>
                </a:solidFill>
              </a:rPr>
              <a:t>Survey :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자유형: 도형 59"/>
          <p:cNvSpPr/>
          <p:nvPr/>
        </p:nvSpPr>
        <p:spPr>
          <a:xfrm>
            <a:off x="11833094" y="5133799"/>
            <a:ext cx="94248" cy="78540"/>
          </a:xfrm>
          <a:custGeom>
            <a:avLst/>
            <a:gdLst>
              <a:gd name="connsiteX0" fmla="*/ 111434 w 109728"/>
              <a:gd name="connsiteY0" fmla="*/ 2926 h 91440"/>
              <a:gd name="connsiteX1" fmla="*/ 88880 w 109728"/>
              <a:gd name="connsiteY1" fmla="*/ 15118 h 91440"/>
              <a:gd name="connsiteX2" fmla="*/ 77297 w 109728"/>
              <a:gd name="connsiteY2" fmla="*/ 16947 h 91440"/>
              <a:gd name="connsiteX3" fmla="*/ 58400 w 109728"/>
              <a:gd name="connsiteY3" fmla="*/ 24872 h 91440"/>
              <a:gd name="connsiteX4" fmla="*/ 59618 w 109728"/>
              <a:gd name="connsiteY4" fmla="*/ 39502 h 91440"/>
              <a:gd name="connsiteX5" fmla="*/ 83393 w 109728"/>
              <a:gd name="connsiteY5" fmla="*/ 31577 h 91440"/>
              <a:gd name="connsiteX6" fmla="*/ 107168 w 109728"/>
              <a:gd name="connsiteY6" fmla="*/ 21824 h 91440"/>
              <a:gd name="connsiteX7" fmla="*/ 111434 w 109728"/>
              <a:gd name="connsiteY7" fmla="*/ 2926 h 91440"/>
              <a:gd name="connsiteX8" fmla="*/ 44378 w 109728"/>
              <a:gd name="connsiteY8" fmla="*/ 52304 h 91440"/>
              <a:gd name="connsiteX9" fmla="*/ 34625 w 109728"/>
              <a:gd name="connsiteY9" fmla="*/ 58400 h 91440"/>
              <a:gd name="connsiteX10" fmla="*/ 20605 w 109728"/>
              <a:gd name="connsiteY10" fmla="*/ 53523 h 91440"/>
              <a:gd name="connsiteX11" fmla="*/ 4145 w 109728"/>
              <a:gd name="connsiteY11" fmla="*/ 66934 h 91440"/>
              <a:gd name="connsiteX12" fmla="*/ 2926 w 109728"/>
              <a:gd name="connsiteY12" fmla="*/ 84003 h 91440"/>
              <a:gd name="connsiteX13" fmla="*/ 20605 w 109728"/>
              <a:gd name="connsiteY13" fmla="*/ 88880 h 91440"/>
              <a:gd name="connsiteX14" fmla="*/ 42550 w 109728"/>
              <a:gd name="connsiteY14" fmla="*/ 83393 h 91440"/>
              <a:gd name="connsiteX15" fmla="*/ 53522 w 109728"/>
              <a:gd name="connsiteY15" fmla="*/ 63276 h 91440"/>
              <a:gd name="connsiteX16" fmla="*/ 44378 w 109728"/>
              <a:gd name="connsiteY16" fmla="*/ 52304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9728" h="91440">
                <a:moveTo>
                  <a:pt x="111434" y="2926"/>
                </a:moveTo>
                <a:lnTo>
                  <a:pt x="88880" y="15118"/>
                </a:lnTo>
                <a:lnTo>
                  <a:pt x="77297" y="16947"/>
                </a:lnTo>
                <a:lnTo>
                  <a:pt x="58400" y="24872"/>
                </a:lnTo>
                <a:lnTo>
                  <a:pt x="59618" y="39502"/>
                </a:lnTo>
                <a:lnTo>
                  <a:pt x="83393" y="31577"/>
                </a:lnTo>
                <a:lnTo>
                  <a:pt x="107168" y="21824"/>
                </a:lnTo>
                <a:lnTo>
                  <a:pt x="111434" y="2926"/>
                </a:lnTo>
                <a:close/>
                <a:moveTo>
                  <a:pt x="44378" y="52304"/>
                </a:moveTo>
                <a:lnTo>
                  <a:pt x="34625" y="58400"/>
                </a:lnTo>
                <a:lnTo>
                  <a:pt x="20605" y="53523"/>
                </a:lnTo>
                <a:lnTo>
                  <a:pt x="4145" y="66934"/>
                </a:lnTo>
                <a:lnTo>
                  <a:pt x="2926" y="84003"/>
                </a:lnTo>
                <a:lnTo>
                  <a:pt x="20605" y="88880"/>
                </a:lnTo>
                <a:lnTo>
                  <a:pt x="42550" y="83393"/>
                </a:lnTo>
                <a:lnTo>
                  <a:pt x="53522" y="63276"/>
                </a:lnTo>
                <a:lnTo>
                  <a:pt x="44378" y="5230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231" name="그림 2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24504" y="5654058"/>
            <a:ext cx="2567496" cy="12039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D57227-4A82-B71A-C22B-1FF4050CCCA2}"/>
              </a:ext>
            </a:extLst>
          </p:cNvPr>
          <p:cNvSpPr txBox="1"/>
          <p:nvPr/>
        </p:nvSpPr>
        <p:spPr>
          <a:xfrm>
            <a:off x="2730741" y="413445"/>
            <a:ext cx="382508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 dirty="0">
                <a:solidFill>
                  <a:schemeClr val="accent2"/>
                </a:solidFill>
              </a:rPr>
              <a:t>작가의 삽화 제작 과정</a:t>
            </a:r>
            <a:endParaRPr lang="en-US" altLang="ko-KR" sz="3200" b="1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ED8FFF-EF33-FFDE-41B0-F7C0D40380CC}"/>
              </a:ext>
            </a:extLst>
          </p:cNvPr>
          <p:cNvSpPr txBox="1"/>
          <p:nvPr/>
        </p:nvSpPr>
        <p:spPr>
          <a:xfrm>
            <a:off x="1051714" y="1449365"/>
            <a:ext cx="424981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 dirty="0">
                <a:solidFill>
                  <a:schemeClr val="accent2"/>
                </a:solidFill>
                <a:latin typeface="+mj-ea"/>
                <a:ea typeface="+mj-ea"/>
              </a:rPr>
              <a:t>1. </a:t>
            </a:r>
            <a:r>
              <a:rPr lang="en-US" altLang="ko-KR" sz="3200" b="1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Illustrator </a:t>
            </a:r>
            <a:r>
              <a:rPr lang="ko-KR" altLang="en-US" sz="3200" b="1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에게 외주</a:t>
            </a:r>
            <a:endParaRPr lang="en-US" altLang="ko-KR" sz="32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13" name="그림 3">
            <a:extLst>
              <a:ext uri="{FF2B5EF4-FFF2-40B4-BE49-F238E27FC236}">
                <a16:creationId xmlns:a16="http://schemas.microsoft.com/office/drawing/2014/main" id="{2C7E1E34-C330-1139-4157-C206FD39A7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54128" y="2862521"/>
            <a:ext cx="1960575" cy="1960575"/>
          </a:xfrm>
          <a:prstGeom prst="rect">
            <a:avLst/>
          </a:prstGeom>
        </p:spPr>
      </p:pic>
      <p:pic>
        <p:nvPicPr>
          <p:cNvPr id="14" name="그림 4">
            <a:extLst>
              <a:ext uri="{FF2B5EF4-FFF2-40B4-BE49-F238E27FC236}">
                <a16:creationId xmlns:a16="http://schemas.microsoft.com/office/drawing/2014/main" id="{62DF0963-D6EF-9239-381E-EEE8082868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019978" y="2653417"/>
            <a:ext cx="2095500" cy="2181225"/>
          </a:xfrm>
          <a:prstGeom prst="rect">
            <a:avLst/>
          </a:prstGeom>
        </p:spPr>
      </p:pic>
      <p:pic>
        <p:nvPicPr>
          <p:cNvPr id="15" name="그림 6">
            <a:extLst>
              <a:ext uri="{FF2B5EF4-FFF2-40B4-BE49-F238E27FC236}">
                <a16:creationId xmlns:a16="http://schemas.microsoft.com/office/drawing/2014/main" id="{8063A591-5FFE-8241-47BB-CD8B983AAB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088723" y="3303058"/>
            <a:ext cx="914019" cy="91401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6C03CB5-D1C4-B986-7D8E-449A63DFBF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804602" y="3514725"/>
            <a:ext cx="1208972" cy="1100936"/>
          </a:xfrm>
          <a:prstGeom prst="rect">
            <a:avLst/>
          </a:prstGeom>
        </p:spPr>
      </p:pic>
      <p:sp>
        <p:nvSpPr>
          <p:cNvPr id="18" name="TextBox 5">
            <a:extLst>
              <a:ext uri="{FF2B5EF4-FFF2-40B4-BE49-F238E27FC236}">
                <a16:creationId xmlns:a16="http://schemas.microsoft.com/office/drawing/2014/main" id="{F8376D91-4677-2A1D-DE9A-5A7B2F96157B}"/>
              </a:ext>
            </a:extLst>
          </p:cNvPr>
          <p:cNvSpPr txBox="1"/>
          <p:nvPr/>
        </p:nvSpPr>
        <p:spPr>
          <a:xfrm>
            <a:off x="2497842" y="5092723"/>
            <a:ext cx="1513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/>
              <a:t>작가</a:t>
            </a: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2A58B806-45CB-F738-95B9-4FD86A6E0EE3}"/>
              </a:ext>
            </a:extLst>
          </p:cNvPr>
          <p:cNvSpPr txBox="1"/>
          <p:nvPr/>
        </p:nvSpPr>
        <p:spPr>
          <a:xfrm>
            <a:off x="8586964" y="4986891"/>
            <a:ext cx="1513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/>
              <a:t>삽화가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70844D-5469-491F-9BB9-2EFC8BE09D1C}"/>
              </a:ext>
            </a:extLst>
          </p:cNvPr>
          <p:cNvSpPr/>
          <p:nvPr/>
        </p:nvSpPr>
        <p:spPr>
          <a:xfrm>
            <a:off x="2497842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AA799C2-6F8B-E67C-34DB-A910A1D4297E}"/>
              </a:ext>
            </a:extLst>
          </p:cNvPr>
          <p:cNvSpPr/>
          <p:nvPr/>
        </p:nvSpPr>
        <p:spPr>
          <a:xfrm>
            <a:off x="4936242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22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75969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1630" y="320188"/>
            <a:ext cx="166911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dirty="0">
                <a:solidFill>
                  <a:schemeClr val="accent2"/>
                </a:solidFill>
              </a:rPr>
              <a:t>Survey :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자유형: 도형 59"/>
          <p:cNvSpPr/>
          <p:nvPr/>
        </p:nvSpPr>
        <p:spPr>
          <a:xfrm>
            <a:off x="11833094" y="5133799"/>
            <a:ext cx="94248" cy="78540"/>
          </a:xfrm>
          <a:custGeom>
            <a:avLst/>
            <a:gdLst>
              <a:gd name="connsiteX0" fmla="*/ 111434 w 109728"/>
              <a:gd name="connsiteY0" fmla="*/ 2926 h 91440"/>
              <a:gd name="connsiteX1" fmla="*/ 88880 w 109728"/>
              <a:gd name="connsiteY1" fmla="*/ 15118 h 91440"/>
              <a:gd name="connsiteX2" fmla="*/ 77297 w 109728"/>
              <a:gd name="connsiteY2" fmla="*/ 16947 h 91440"/>
              <a:gd name="connsiteX3" fmla="*/ 58400 w 109728"/>
              <a:gd name="connsiteY3" fmla="*/ 24872 h 91440"/>
              <a:gd name="connsiteX4" fmla="*/ 59618 w 109728"/>
              <a:gd name="connsiteY4" fmla="*/ 39502 h 91440"/>
              <a:gd name="connsiteX5" fmla="*/ 83393 w 109728"/>
              <a:gd name="connsiteY5" fmla="*/ 31577 h 91440"/>
              <a:gd name="connsiteX6" fmla="*/ 107168 w 109728"/>
              <a:gd name="connsiteY6" fmla="*/ 21824 h 91440"/>
              <a:gd name="connsiteX7" fmla="*/ 111434 w 109728"/>
              <a:gd name="connsiteY7" fmla="*/ 2926 h 91440"/>
              <a:gd name="connsiteX8" fmla="*/ 44378 w 109728"/>
              <a:gd name="connsiteY8" fmla="*/ 52304 h 91440"/>
              <a:gd name="connsiteX9" fmla="*/ 34625 w 109728"/>
              <a:gd name="connsiteY9" fmla="*/ 58400 h 91440"/>
              <a:gd name="connsiteX10" fmla="*/ 20605 w 109728"/>
              <a:gd name="connsiteY10" fmla="*/ 53523 h 91440"/>
              <a:gd name="connsiteX11" fmla="*/ 4145 w 109728"/>
              <a:gd name="connsiteY11" fmla="*/ 66934 h 91440"/>
              <a:gd name="connsiteX12" fmla="*/ 2926 w 109728"/>
              <a:gd name="connsiteY12" fmla="*/ 84003 h 91440"/>
              <a:gd name="connsiteX13" fmla="*/ 20605 w 109728"/>
              <a:gd name="connsiteY13" fmla="*/ 88880 h 91440"/>
              <a:gd name="connsiteX14" fmla="*/ 42550 w 109728"/>
              <a:gd name="connsiteY14" fmla="*/ 83393 h 91440"/>
              <a:gd name="connsiteX15" fmla="*/ 53522 w 109728"/>
              <a:gd name="connsiteY15" fmla="*/ 63276 h 91440"/>
              <a:gd name="connsiteX16" fmla="*/ 44378 w 109728"/>
              <a:gd name="connsiteY16" fmla="*/ 52304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9728" h="91440">
                <a:moveTo>
                  <a:pt x="111434" y="2926"/>
                </a:moveTo>
                <a:lnTo>
                  <a:pt x="88880" y="15118"/>
                </a:lnTo>
                <a:lnTo>
                  <a:pt x="77297" y="16947"/>
                </a:lnTo>
                <a:lnTo>
                  <a:pt x="58400" y="24872"/>
                </a:lnTo>
                <a:lnTo>
                  <a:pt x="59618" y="39502"/>
                </a:lnTo>
                <a:lnTo>
                  <a:pt x="83393" y="31577"/>
                </a:lnTo>
                <a:lnTo>
                  <a:pt x="107168" y="21824"/>
                </a:lnTo>
                <a:lnTo>
                  <a:pt x="111434" y="2926"/>
                </a:lnTo>
                <a:close/>
                <a:moveTo>
                  <a:pt x="44378" y="52304"/>
                </a:moveTo>
                <a:lnTo>
                  <a:pt x="34625" y="58400"/>
                </a:lnTo>
                <a:lnTo>
                  <a:pt x="20605" y="53523"/>
                </a:lnTo>
                <a:lnTo>
                  <a:pt x="4145" y="66934"/>
                </a:lnTo>
                <a:lnTo>
                  <a:pt x="2926" y="84003"/>
                </a:lnTo>
                <a:lnTo>
                  <a:pt x="20605" y="88880"/>
                </a:lnTo>
                <a:lnTo>
                  <a:pt x="42550" y="83393"/>
                </a:lnTo>
                <a:lnTo>
                  <a:pt x="53522" y="63276"/>
                </a:lnTo>
                <a:lnTo>
                  <a:pt x="44378" y="5230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231" name="그림 2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24504" y="5654058"/>
            <a:ext cx="2567496" cy="120394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AADD0EE-2EB5-FB66-D50E-F1CFE67D2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44" y="1338671"/>
            <a:ext cx="6940681" cy="13778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E936CBE-29B3-BD5D-5FF3-26CF913D1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658" y="2872196"/>
            <a:ext cx="4745454" cy="350134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91432E4-AF17-5D59-EE0E-1B6FBE2FD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749" y="2872196"/>
            <a:ext cx="6940681" cy="94883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E60B6B6-B10C-CDC2-FD5F-4043183225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0592" y="4068685"/>
            <a:ext cx="3979666" cy="25321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DFD973A-5C07-7AC2-CB4B-95C2B9DD449C}"/>
              </a:ext>
            </a:extLst>
          </p:cNvPr>
          <p:cNvSpPr txBox="1"/>
          <p:nvPr/>
        </p:nvSpPr>
        <p:spPr>
          <a:xfrm>
            <a:off x="8304158" y="1136629"/>
            <a:ext cx="361809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https://weekly.khan.co.kr/khnm.html?mode=view&amp;artid=202303101113241&amp;code=116</a:t>
            </a:r>
          </a:p>
          <a:p>
            <a:endParaRPr lang="ko-KR" altLang="en-US" dirty="0"/>
          </a:p>
          <a:p>
            <a:r>
              <a:rPr lang="ko-KR" altLang="en-US" dirty="0"/>
              <a:t>https://www.ajunews.com/view/20221106094557346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0FDA58-B152-A0A2-2C42-05E366F91DB0}"/>
              </a:ext>
            </a:extLst>
          </p:cNvPr>
          <p:cNvSpPr txBox="1"/>
          <p:nvPr/>
        </p:nvSpPr>
        <p:spPr>
          <a:xfrm>
            <a:off x="2730741" y="413445"/>
            <a:ext cx="382508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 dirty="0">
                <a:solidFill>
                  <a:schemeClr val="accent2"/>
                </a:solidFill>
              </a:rPr>
              <a:t>작가의 삽화 제작 과정</a:t>
            </a:r>
            <a:endParaRPr lang="en-US" altLang="ko-KR" sz="3200" b="1" dirty="0">
              <a:solidFill>
                <a:schemeClr val="accent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09F2A6-E3C3-B591-1403-B16BCA24E501}"/>
              </a:ext>
            </a:extLst>
          </p:cNvPr>
          <p:cNvSpPr/>
          <p:nvPr/>
        </p:nvSpPr>
        <p:spPr>
          <a:xfrm>
            <a:off x="24384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4065F7-0FBD-0DF5-BF43-79BB7274DC58}"/>
              </a:ext>
            </a:extLst>
          </p:cNvPr>
          <p:cNvSpPr/>
          <p:nvPr/>
        </p:nvSpPr>
        <p:spPr>
          <a:xfrm>
            <a:off x="48768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05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75969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1630" y="320188"/>
            <a:ext cx="166911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dirty="0">
                <a:solidFill>
                  <a:schemeClr val="accent2"/>
                </a:solidFill>
              </a:rPr>
              <a:t>Survey :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자유형: 도형 59"/>
          <p:cNvSpPr/>
          <p:nvPr/>
        </p:nvSpPr>
        <p:spPr>
          <a:xfrm>
            <a:off x="11833094" y="5133799"/>
            <a:ext cx="94248" cy="78540"/>
          </a:xfrm>
          <a:custGeom>
            <a:avLst/>
            <a:gdLst>
              <a:gd name="connsiteX0" fmla="*/ 111434 w 109728"/>
              <a:gd name="connsiteY0" fmla="*/ 2926 h 91440"/>
              <a:gd name="connsiteX1" fmla="*/ 88880 w 109728"/>
              <a:gd name="connsiteY1" fmla="*/ 15118 h 91440"/>
              <a:gd name="connsiteX2" fmla="*/ 77297 w 109728"/>
              <a:gd name="connsiteY2" fmla="*/ 16947 h 91440"/>
              <a:gd name="connsiteX3" fmla="*/ 58400 w 109728"/>
              <a:gd name="connsiteY3" fmla="*/ 24872 h 91440"/>
              <a:gd name="connsiteX4" fmla="*/ 59618 w 109728"/>
              <a:gd name="connsiteY4" fmla="*/ 39502 h 91440"/>
              <a:gd name="connsiteX5" fmla="*/ 83393 w 109728"/>
              <a:gd name="connsiteY5" fmla="*/ 31577 h 91440"/>
              <a:gd name="connsiteX6" fmla="*/ 107168 w 109728"/>
              <a:gd name="connsiteY6" fmla="*/ 21824 h 91440"/>
              <a:gd name="connsiteX7" fmla="*/ 111434 w 109728"/>
              <a:gd name="connsiteY7" fmla="*/ 2926 h 91440"/>
              <a:gd name="connsiteX8" fmla="*/ 44378 w 109728"/>
              <a:gd name="connsiteY8" fmla="*/ 52304 h 91440"/>
              <a:gd name="connsiteX9" fmla="*/ 34625 w 109728"/>
              <a:gd name="connsiteY9" fmla="*/ 58400 h 91440"/>
              <a:gd name="connsiteX10" fmla="*/ 20605 w 109728"/>
              <a:gd name="connsiteY10" fmla="*/ 53523 h 91440"/>
              <a:gd name="connsiteX11" fmla="*/ 4145 w 109728"/>
              <a:gd name="connsiteY11" fmla="*/ 66934 h 91440"/>
              <a:gd name="connsiteX12" fmla="*/ 2926 w 109728"/>
              <a:gd name="connsiteY12" fmla="*/ 84003 h 91440"/>
              <a:gd name="connsiteX13" fmla="*/ 20605 w 109728"/>
              <a:gd name="connsiteY13" fmla="*/ 88880 h 91440"/>
              <a:gd name="connsiteX14" fmla="*/ 42550 w 109728"/>
              <a:gd name="connsiteY14" fmla="*/ 83393 h 91440"/>
              <a:gd name="connsiteX15" fmla="*/ 53522 w 109728"/>
              <a:gd name="connsiteY15" fmla="*/ 63276 h 91440"/>
              <a:gd name="connsiteX16" fmla="*/ 44378 w 109728"/>
              <a:gd name="connsiteY16" fmla="*/ 52304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9728" h="91440">
                <a:moveTo>
                  <a:pt x="111434" y="2926"/>
                </a:moveTo>
                <a:lnTo>
                  <a:pt x="88880" y="15118"/>
                </a:lnTo>
                <a:lnTo>
                  <a:pt x="77297" y="16947"/>
                </a:lnTo>
                <a:lnTo>
                  <a:pt x="58400" y="24872"/>
                </a:lnTo>
                <a:lnTo>
                  <a:pt x="59618" y="39502"/>
                </a:lnTo>
                <a:lnTo>
                  <a:pt x="83393" y="31577"/>
                </a:lnTo>
                <a:lnTo>
                  <a:pt x="107168" y="21824"/>
                </a:lnTo>
                <a:lnTo>
                  <a:pt x="111434" y="2926"/>
                </a:lnTo>
                <a:close/>
                <a:moveTo>
                  <a:pt x="44378" y="52304"/>
                </a:moveTo>
                <a:lnTo>
                  <a:pt x="34625" y="58400"/>
                </a:lnTo>
                <a:lnTo>
                  <a:pt x="20605" y="53523"/>
                </a:lnTo>
                <a:lnTo>
                  <a:pt x="4145" y="66934"/>
                </a:lnTo>
                <a:lnTo>
                  <a:pt x="2926" y="84003"/>
                </a:lnTo>
                <a:lnTo>
                  <a:pt x="20605" y="88880"/>
                </a:lnTo>
                <a:lnTo>
                  <a:pt x="42550" y="83393"/>
                </a:lnTo>
                <a:lnTo>
                  <a:pt x="53522" y="63276"/>
                </a:lnTo>
                <a:lnTo>
                  <a:pt x="44378" y="5230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231" name="그림 2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24504" y="5654058"/>
            <a:ext cx="2567496" cy="12039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D57227-4A82-B71A-C22B-1FF4050CCCA2}"/>
              </a:ext>
            </a:extLst>
          </p:cNvPr>
          <p:cNvSpPr txBox="1"/>
          <p:nvPr/>
        </p:nvSpPr>
        <p:spPr>
          <a:xfrm>
            <a:off x="2730741" y="413445"/>
            <a:ext cx="382508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 dirty="0">
                <a:solidFill>
                  <a:schemeClr val="accent2"/>
                </a:solidFill>
              </a:rPr>
              <a:t>작가의 삽화 제작 과정</a:t>
            </a:r>
            <a:endParaRPr lang="en-US" altLang="ko-KR" sz="3200" b="1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ED8FFF-EF33-FFDE-41B0-F7C0D40380CC}"/>
              </a:ext>
            </a:extLst>
          </p:cNvPr>
          <p:cNvSpPr txBox="1"/>
          <p:nvPr/>
        </p:nvSpPr>
        <p:spPr>
          <a:xfrm>
            <a:off x="1051714" y="1449365"/>
            <a:ext cx="225414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 dirty="0">
                <a:solidFill>
                  <a:schemeClr val="accent2"/>
                </a:solidFill>
                <a:latin typeface="+mj-ea"/>
                <a:ea typeface="+mj-ea"/>
              </a:rPr>
              <a:t>2. </a:t>
            </a:r>
            <a:r>
              <a:rPr lang="ko-KR" altLang="en-US" sz="3200" b="1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직접 제작</a:t>
            </a:r>
            <a:endParaRPr lang="en-US" altLang="ko-KR" sz="32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13" name="그림 3">
            <a:extLst>
              <a:ext uri="{FF2B5EF4-FFF2-40B4-BE49-F238E27FC236}">
                <a16:creationId xmlns:a16="http://schemas.microsoft.com/office/drawing/2014/main" id="{2C7E1E34-C330-1139-4157-C206FD39A7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54128" y="2862521"/>
            <a:ext cx="1960575" cy="1960575"/>
          </a:xfrm>
          <a:prstGeom prst="rect">
            <a:avLst/>
          </a:prstGeom>
        </p:spPr>
      </p:pic>
      <p:pic>
        <p:nvPicPr>
          <p:cNvPr id="15" name="그림 6">
            <a:extLst>
              <a:ext uri="{FF2B5EF4-FFF2-40B4-BE49-F238E27FC236}">
                <a16:creationId xmlns:a16="http://schemas.microsoft.com/office/drawing/2014/main" id="{8063A591-5FFE-8241-47BB-CD8B983AAB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88723" y="3303058"/>
            <a:ext cx="914019" cy="91401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6C03CB5-D1C4-B986-7D8E-449A63DFBF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804602" y="3514725"/>
            <a:ext cx="1208972" cy="1100936"/>
          </a:xfrm>
          <a:prstGeom prst="rect">
            <a:avLst/>
          </a:prstGeom>
        </p:spPr>
      </p:pic>
      <p:sp>
        <p:nvSpPr>
          <p:cNvPr id="18" name="TextBox 5">
            <a:extLst>
              <a:ext uri="{FF2B5EF4-FFF2-40B4-BE49-F238E27FC236}">
                <a16:creationId xmlns:a16="http://schemas.microsoft.com/office/drawing/2014/main" id="{F8376D91-4677-2A1D-DE9A-5A7B2F96157B}"/>
              </a:ext>
            </a:extLst>
          </p:cNvPr>
          <p:cNvSpPr txBox="1"/>
          <p:nvPr/>
        </p:nvSpPr>
        <p:spPr>
          <a:xfrm>
            <a:off x="2497842" y="5092723"/>
            <a:ext cx="1513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/>
              <a:t>작가</a:t>
            </a:r>
          </a:p>
        </p:txBody>
      </p:sp>
      <p:pic>
        <p:nvPicPr>
          <p:cNvPr id="1026" name="Picture 2" descr="Midjourney를 이용한 AI 일러스트를 그리는 방법">
            <a:extLst>
              <a:ext uri="{FF2B5EF4-FFF2-40B4-BE49-F238E27FC236}">
                <a16:creationId xmlns:a16="http://schemas.microsoft.com/office/drawing/2014/main" id="{CF3BFBCE-717C-69BA-3802-19266B164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230" y="3012894"/>
            <a:ext cx="4248922" cy="175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F3347A6C-3AA3-FF6A-2890-EDB65FDA5244}"/>
              </a:ext>
            </a:extLst>
          </p:cNvPr>
          <p:cNvSpPr txBox="1"/>
          <p:nvPr/>
        </p:nvSpPr>
        <p:spPr>
          <a:xfrm>
            <a:off x="9308713" y="4949133"/>
            <a:ext cx="1513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/>
              <a:t>AI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890C2C-D3BC-900F-D8A4-2AEEA8B6068B}"/>
              </a:ext>
            </a:extLst>
          </p:cNvPr>
          <p:cNvSpPr txBox="1"/>
          <p:nvPr/>
        </p:nvSpPr>
        <p:spPr>
          <a:xfrm>
            <a:off x="8009027" y="5318465"/>
            <a:ext cx="366712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novel ai &amp; </a:t>
            </a:r>
            <a:r>
              <a:rPr lang="en-US" altLang="ko-KR" dirty="0" err="1"/>
              <a:t>midjourney</a:t>
            </a:r>
            <a:r>
              <a:rPr lang="en-US" altLang="ko-KR" dirty="0"/>
              <a:t> &amp; Dall-E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4C5CF4-C5C8-50AE-C5AF-98D5BEFD1E60}"/>
              </a:ext>
            </a:extLst>
          </p:cNvPr>
          <p:cNvSpPr/>
          <p:nvPr/>
        </p:nvSpPr>
        <p:spPr>
          <a:xfrm>
            <a:off x="24384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9E34FE-416E-D4F4-C37B-5394FB216CB3}"/>
              </a:ext>
            </a:extLst>
          </p:cNvPr>
          <p:cNvSpPr/>
          <p:nvPr/>
        </p:nvSpPr>
        <p:spPr>
          <a:xfrm>
            <a:off x="48768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78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75969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1630" y="320188"/>
            <a:ext cx="166911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dirty="0">
                <a:solidFill>
                  <a:schemeClr val="accent2"/>
                </a:solidFill>
              </a:rPr>
              <a:t>Survey :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자유형: 도형 59"/>
          <p:cNvSpPr/>
          <p:nvPr/>
        </p:nvSpPr>
        <p:spPr>
          <a:xfrm>
            <a:off x="11833094" y="5133799"/>
            <a:ext cx="94248" cy="78540"/>
          </a:xfrm>
          <a:custGeom>
            <a:avLst/>
            <a:gdLst>
              <a:gd name="connsiteX0" fmla="*/ 111434 w 109728"/>
              <a:gd name="connsiteY0" fmla="*/ 2926 h 91440"/>
              <a:gd name="connsiteX1" fmla="*/ 88880 w 109728"/>
              <a:gd name="connsiteY1" fmla="*/ 15118 h 91440"/>
              <a:gd name="connsiteX2" fmla="*/ 77297 w 109728"/>
              <a:gd name="connsiteY2" fmla="*/ 16947 h 91440"/>
              <a:gd name="connsiteX3" fmla="*/ 58400 w 109728"/>
              <a:gd name="connsiteY3" fmla="*/ 24872 h 91440"/>
              <a:gd name="connsiteX4" fmla="*/ 59618 w 109728"/>
              <a:gd name="connsiteY4" fmla="*/ 39502 h 91440"/>
              <a:gd name="connsiteX5" fmla="*/ 83393 w 109728"/>
              <a:gd name="connsiteY5" fmla="*/ 31577 h 91440"/>
              <a:gd name="connsiteX6" fmla="*/ 107168 w 109728"/>
              <a:gd name="connsiteY6" fmla="*/ 21824 h 91440"/>
              <a:gd name="connsiteX7" fmla="*/ 111434 w 109728"/>
              <a:gd name="connsiteY7" fmla="*/ 2926 h 91440"/>
              <a:gd name="connsiteX8" fmla="*/ 44378 w 109728"/>
              <a:gd name="connsiteY8" fmla="*/ 52304 h 91440"/>
              <a:gd name="connsiteX9" fmla="*/ 34625 w 109728"/>
              <a:gd name="connsiteY9" fmla="*/ 58400 h 91440"/>
              <a:gd name="connsiteX10" fmla="*/ 20605 w 109728"/>
              <a:gd name="connsiteY10" fmla="*/ 53523 h 91440"/>
              <a:gd name="connsiteX11" fmla="*/ 4145 w 109728"/>
              <a:gd name="connsiteY11" fmla="*/ 66934 h 91440"/>
              <a:gd name="connsiteX12" fmla="*/ 2926 w 109728"/>
              <a:gd name="connsiteY12" fmla="*/ 84003 h 91440"/>
              <a:gd name="connsiteX13" fmla="*/ 20605 w 109728"/>
              <a:gd name="connsiteY13" fmla="*/ 88880 h 91440"/>
              <a:gd name="connsiteX14" fmla="*/ 42550 w 109728"/>
              <a:gd name="connsiteY14" fmla="*/ 83393 h 91440"/>
              <a:gd name="connsiteX15" fmla="*/ 53522 w 109728"/>
              <a:gd name="connsiteY15" fmla="*/ 63276 h 91440"/>
              <a:gd name="connsiteX16" fmla="*/ 44378 w 109728"/>
              <a:gd name="connsiteY16" fmla="*/ 52304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9728" h="91440">
                <a:moveTo>
                  <a:pt x="111434" y="2926"/>
                </a:moveTo>
                <a:lnTo>
                  <a:pt x="88880" y="15118"/>
                </a:lnTo>
                <a:lnTo>
                  <a:pt x="77297" y="16947"/>
                </a:lnTo>
                <a:lnTo>
                  <a:pt x="58400" y="24872"/>
                </a:lnTo>
                <a:lnTo>
                  <a:pt x="59618" y="39502"/>
                </a:lnTo>
                <a:lnTo>
                  <a:pt x="83393" y="31577"/>
                </a:lnTo>
                <a:lnTo>
                  <a:pt x="107168" y="21824"/>
                </a:lnTo>
                <a:lnTo>
                  <a:pt x="111434" y="2926"/>
                </a:lnTo>
                <a:close/>
                <a:moveTo>
                  <a:pt x="44378" y="52304"/>
                </a:moveTo>
                <a:lnTo>
                  <a:pt x="34625" y="58400"/>
                </a:lnTo>
                <a:lnTo>
                  <a:pt x="20605" y="53523"/>
                </a:lnTo>
                <a:lnTo>
                  <a:pt x="4145" y="66934"/>
                </a:lnTo>
                <a:lnTo>
                  <a:pt x="2926" y="84003"/>
                </a:lnTo>
                <a:lnTo>
                  <a:pt x="20605" y="88880"/>
                </a:lnTo>
                <a:lnTo>
                  <a:pt x="42550" y="83393"/>
                </a:lnTo>
                <a:lnTo>
                  <a:pt x="53522" y="63276"/>
                </a:lnTo>
                <a:lnTo>
                  <a:pt x="44378" y="5230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231" name="그림 2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24504" y="5654058"/>
            <a:ext cx="2567496" cy="12039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D57227-4A82-B71A-C22B-1FF4050CCCA2}"/>
              </a:ext>
            </a:extLst>
          </p:cNvPr>
          <p:cNvSpPr txBox="1"/>
          <p:nvPr/>
        </p:nvSpPr>
        <p:spPr>
          <a:xfrm>
            <a:off x="2730741" y="413445"/>
            <a:ext cx="382508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 dirty="0">
                <a:solidFill>
                  <a:schemeClr val="accent2"/>
                </a:solidFill>
              </a:rPr>
              <a:t>작가의 삽화 제작 과정</a:t>
            </a:r>
            <a:endParaRPr lang="en-US" altLang="ko-KR" sz="3200" b="1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ED8FFF-EF33-FFDE-41B0-F7C0D40380CC}"/>
              </a:ext>
            </a:extLst>
          </p:cNvPr>
          <p:cNvSpPr txBox="1"/>
          <p:nvPr/>
        </p:nvSpPr>
        <p:spPr>
          <a:xfrm>
            <a:off x="1051714" y="1449365"/>
            <a:ext cx="807625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 dirty="0">
                <a:solidFill>
                  <a:schemeClr val="accent2"/>
                </a:solidFill>
                <a:latin typeface="+mj-ea"/>
                <a:ea typeface="+mj-ea"/>
              </a:rPr>
              <a:t>3. </a:t>
            </a:r>
            <a:r>
              <a:rPr lang="ko-KR" altLang="en-US" sz="3200" b="1" dirty="0">
                <a:solidFill>
                  <a:srgbClr val="373A3C"/>
                </a:solidFill>
                <a:latin typeface="+mj-ea"/>
                <a:ea typeface="+mj-ea"/>
              </a:rPr>
              <a:t>웹 소설 플랫폼에서 제공하는 </a:t>
            </a:r>
            <a:r>
              <a:rPr lang="en-US" altLang="ko-KR" sz="3200" b="1" dirty="0">
                <a:solidFill>
                  <a:srgbClr val="373A3C"/>
                </a:solidFill>
                <a:latin typeface="+mj-ea"/>
                <a:ea typeface="+mj-ea"/>
              </a:rPr>
              <a:t>AI model</a:t>
            </a:r>
            <a:r>
              <a:rPr lang="ko-KR" altLang="en-US" sz="3200" b="1" dirty="0">
                <a:solidFill>
                  <a:srgbClr val="373A3C"/>
                </a:solidFill>
                <a:latin typeface="+mj-ea"/>
                <a:ea typeface="+mj-ea"/>
              </a:rPr>
              <a:t> 사용</a:t>
            </a:r>
            <a:endParaRPr lang="en-US" altLang="ko-KR" sz="32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13" name="그림 3">
            <a:extLst>
              <a:ext uri="{FF2B5EF4-FFF2-40B4-BE49-F238E27FC236}">
                <a16:creationId xmlns:a16="http://schemas.microsoft.com/office/drawing/2014/main" id="{2C7E1E34-C330-1139-4157-C206FD39A7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54128" y="2862521"/>
            <a:ext cx="1960575" cy="1960575"/>
          </a:xfrm>
          <a:prstGeom prst="rect">
            <a:avLst/>
          </a:prstGeom>
        </p:spPr>
      </p:pic>
      <p:pic>
        <p:nvPicPr>
          <p:cNvPr id="15" name="그림 6">
            <a:extLst>
              <a:ext uri="{FF2B5EF4-FFF2-40B4-BE49-F238E27FC236}">
                <a16:creationId xmlns:a16="http://schemas.microsoft.com/office/drawing/2014/main" id="{8063A591-5FFE-8241-47BB-CD8B983AAB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88723" y="3303058"/>
            <a:ext cx="914019" cy="91401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6C03CB5-D1C4-B986-7D8E-449A63DFBF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804602" y="3514725"/>
            <a:ext cx="1208972" cy="1100936"/>
          </a:xfrm>
          <a:prstGeom prst="rect">
            <a:avLst/>
          </a:prstGeom>
        </p:spPr>
      </p:pic>
      <p:sp>
        <p:nvSpPr>
          <p:cNvPr id="18" name="TextBox 5">
            <a:extLst>
              <a:ext uri="{FF2B5EF4-FFF2-40B4-BE49-F238E27FC236}">
                <a16:creationId xmlns:a16="http://schemas.microsoft.com/office/drawing/2014/main" id="{F8376D91-4677-2A1D-DE9A-5A7B2F96157B}"/>
              </a:ext>
            </a:extLst>
          </p:cNvPr>
          <p:cNvSpPr txBox="1"/>
          <p:nvPr/>
        </p:nvSpPr>
        <p:spPr>
          <a:xfrm>
            <a:off x="2497842" y="5092723"/>
            <a:ext cx="1513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/>
              <a:t>작가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F3347A6C-3AA3-FF6A-2890-EDB65FDA5244}"/>
              </a:ext>
            </a:extLst>
          </p:cNvPr>
          <p:cNvSpPr txBox="1"/>
          <p:nvPr/>
        </p:nvSpPr>
        <p:spPr>
          <a:xfrm>
            <a:off x="8818810" y="4986757"/>
            <a:ext cx="1513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/>
              <a:t>Platform</a:t>
            </a:r>
            <a:endParaRPr lang="ko-KR" altLang="en-US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380A956-C24F-E814-02E2-71BC009AF22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237150" y="2771245"/>
            <a:ext cx="2143125" cy="214312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9BC907-4B11-0501-5A5E-355088175B11}"/>
              </a:ext>
            </a:extLst>
          </p:cNvPr>
          <p:cNvSpPr/>
          <p:nvPr/>
        </p:nvSpPr>
        <p:spPr>
          <a:xfrm>
            <a:off x="2438400" y="-16448"/>
            <a:ext cx="2438400" cy="2067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C8F546-160F-3527-D846-F84957075877}"/>
              </a:ext>
            </a:extLst>
          </p:cNvPr>
          <p:cNvSpPr/>
          <p:nvPr/>
        </p:nvSpPr>
        <p:spPr>
          <a:xfrm>
            <a:off x="4876800" y="-32287"/>
            <a:ext cx="2438400" cy="2067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69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75969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1630" y="320188"/>
            <a:ext cx="192540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>
                <a:solidFill>
                  <a:schemeClr val="accent2"/>
                </a:solidFill>
              </a:rPr>
              <a:t>Problem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자유형: 도형 59"/>
          <p:cNvSpPr/>
          <p:nvPr/>
        </p:nvSpPr>
        <p:spPr>
          <a:xfrm>
            <a:off x="12214094" y="4828999"/>
            <a:ext cx="94248" cy="78540"/>
          </a:xfrm>
          <a:custGeom>
            <a:avLst/>
            <a:gdLst>
              <a:gd name="connsiteX0" fmla="*/ 111434 w 109728"/>
              <a:gd name="connsiteY0" fmla="*/ 2926 h 91440"/>
              <a:gd name="connsiteX1" fmla="*/ 88880 w 109728"/>
              <a:gd name="connsiteY1" fmla="*/ 15118 h 91440"/>
              <a:gd name="connsiteX2" fmla="*/ 77297 w 109728"/>
              <a:gd name="connsiteY2" fmla="*/ 16947 h 91440"/>
              <a:gd name="connsiteX3" fmla="*/ 58400 w 109728"/>
              <a:gd name="connsiteY3" fmla="*/ 24872 h 91440"/>
              <a:gd name="connsiteX4" fmla="*/ 59618 w 109728"/>
              <a:gd name="connsiteY4" fmla="*/ 39502 h 91440"/>
              <a:gd name="connsiteX5" fmla="*/ 83393 w 109728"/>
              <a:gd name="connsiteY5" fmla="*/ 31577 h 91440"/>
              <a:gd name="connsiteX6" fmla="*/ 107168 w 109728"/>
              <a:gd name="connsiteY6" fmla="*/ 21824 h 91440"/>
              <a:gd name="connsiteX7" fmla="*/ 111434 w 109728"/>
              <a:gd name="connsiteY7" fmla="*/ 2926 h 91440"/>
              <a:gd name="connsiteX8" fmla="*/ 44378 w 109728"/>
              <a:gd name="connsiteY8" fmla="*/ 52304 h 91440"/>
              <a:gd name="connsiteX9" fmla="*/ 34625 w 109728"/>
              <a:gd name="connsiteY9" fmla="*/ 58400 h 91440"/>
              <a:gd name="connsiteX10" fmla="*/ 20605 w 109728"/>
              <a:gd name="connsiteY10" fmla="*/ 53523 h 91440"/>
              <a:gd name="connsiteX11" fmla="*/ 4145 w 109728"/>
              <a:gd name="connsiteY11" fmla="*/ 66934 h 91440"/>
              <a:gd name="connsiteX12" fmla="*/ 2926 w 109728"/>
              <a:gd name="connsiteY12" fmla="*/ 84003 h 91440"/>
              <a:gd name="connsiteX13" fmla="*/ 20605 w 109728"/>
              <a:gd name="connsiteY13" fmla="*/ 88880 h 91440"/>
              <a:gd name="connsiteX14" fmla="*/ 42550 w 109728"/>
              <a:gd name="connsiteY14" fmla="*/ 83393 h 91440"/>
              <a:gd name="connsiteX15" fmla="*/ 53522 w 109728"/>
              <a:gd name="connsiteY15" fmla="*/ 63276 h 91440"/>
              <a:gd name="connsiteX16" fmla="*/ 44378 w 109728"/>
              <a:gd name="connsiteY16" fmla="*/ 52304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9728" h="91440">
                <a:moveTo>
                  <a:pt x="111434" y="2926"/>
                </a:moveTo>
                <a:lnTo>
                  <a:pt x="88880" y="15118"/>
                </a:lnTo>
                <a:lnTo>
                  <a:pt x="77297" y="16947"/>
                </a:lnTo>
                <a:lnTo>
                  <a:pt x="58400" y="24872"/>
                </a:lnTo>
                <a:lnTo>
                  <a:pt x="59618" y="39502"/>
                </a:lnTo>
                <a:lnTo>
                  <a:pt x="83393" y="31577"/>
                </a:lnTo>
                <a:lnTo>
                  <a:pt x="107168" y="21824"/>
                </a:lnTo>
                <a:lnTo>
                  <a:pt x="111434" y="2926"/>
                </a:lnTo>
                <a:close/>
                <a:moveTo>
                  <a:pt x="44378" y="52304"/>
                </a:moveTo>
                <a:lnTo>
                  <a:pt x="34625" y="58400"/>
                </a:lnTo>
                <a:lnTo>
                  <a:pt x="20605" y="53523"/>
                </a:lnTo>
                <a:lnTo>
                  <a:pt x="4145" y="66934"/>
                </a:lnTo>
                <a:lnTo>
                  <a:pt x="2926" y="84003"/>
                </a:lnTo>
                <a:lnTo>
                  <a:pt x="20605" y="88880"/>
                </a:lnTo>
                <a:lnTo>
                  <a:pt x="42550" y="83393"/>
                </a:lnTo>
                <a:lnTo>
                  <a:pt x="53522" y="63276"/>
                </a:lnTo>
                <a:lnTo>
                  <a:pt x="44378" y="5230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238" name="그림 23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24504" y="5654058"/>
            <a:ext cx="2567496" cy="1203941"/>
          </a:xfrm>
          <a:prstGeom prst="rect">
            <a:avLst/>
          </a:prstGeom>
        </p:spPr>
      </p:pic>
      <p:pic>
        <p:nvPicPr>
          <p:cNvPr id="7" name="그림 3">
            <a:extLst>
              <a:ext uri="{FF2B5EF4-FFF2-40B4-BE49-F238E27FC236}">
                <a16:creationId xmlns:a16="http://schemas.microsoft.com/office/drawing/2014/main" id="{36E51BBD-EE0F-5C67-B25F-14EED6647F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06503" y="2776796"/>
            <a:ext cx="1960575" cy="1960575"/>
          </a:xfrm>
          <a:prstGeom prst="rect">
            <a:avLst/>
          </a:prstGeom>
        </p:spPr>
      </p:pic>
      <p:pic>
        <p:nvPicPr>
          <p:cNvPr id="10" name="그림 4">
            <a:extLst>
              <a:ext uri="{FF2B5EF4-FFF2-40B4-BE49-F238E27FC236}">
                <a16:creationId xmlns:a16="http://schemas.microsoft.com/office/drawing/2014/main" id="{10F3130E-BFA0-BA76-6EEA-FC222E4A0E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972353" y="2567692"/>
            <a:ext cx="2095500" cy="2181225"/>
          </a:xfrm>
          <a:prstGeom prst="rect">
            <a:avLst/>
          </a:prstGeom>
        </p:spPr>
      </p:pic>
      <p:pic>
        <p:nvPicPr>
          <p:cNvPr id="12" name="그림 6">
            <a:extLst>
              <a:ext uri="{FF2B5EF4-FFF2-40B4-BE49-F238E27FC236}">
                <a16:creationId xmlns:a16="http://schemas.microsoft.com/office/drawing/2014/main" id="{8A368484-772C-3DA2-EBE7-931E51B024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041098" y="3217333"/>
            <a:ext cx="914019" cy="91401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080B085-1952-EF49-57B3-F0802A78ADA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756977" y="3429000"/>
            <a:ext cx="1208972" cy="1100936"/>
          </a:xfrm>
          <a:prstGeom prst="rect">
            <a:avLst/>
          </a:prstGeom>
        </p:spPr>
      </p:pic>
      <p:sp>
        <p:nvSpPr>
          <p:cNvPr id="14" name="TextBox 5">
            <a:extLst>
              <a:ext uri="{FF2B5EF4-FFF2-40B4-BE49-F238E27FC236}">
                <a16:creationId xmlns:a16="http://schemas.microsoft.com/office/drawing/2014/main" id="{698CCED5-A6E9-3391-5022-F94CB63353B3}"/>
              </a:ext>
            </a:extLst>
          </p:cNvPr>
          <p:cNvSpPr txBox="1"/>
          <p:nvPr/>
        </p:nvSpPr>
        <p:spPr>
          <a:xfrm>
            <a:off x="2450217" y="5006998"/>
            <a:ext cx="1513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/>
              <a:t>작가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DB5FF60E-9C72-E8D3-3BD3-BCBD9ACEC587}"/>
              </a:ext>
            </a:extLst>
          </p:cNvPr>
          <p:cNvSpPr txBox="1"/>
          <p:nvPr/>
        </p:nvSpPr>
        <p:spPr>
          <a:xfrm>
            <a:off x="8539339" y="4901166"/>
            <a:ext cx="1513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/>
              <a:t>삽화가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40BDAD-2E2E-7CBF-DA0A-A3BCE2598B12}"/>
              </a:ext>
            </a:extLst>
          </p:cNvPr>
          <p:cNvSpPr txBox="1"/>
          <p:nvPr/>
        </p:nvSpPr>
        <p:spPr>
          <a:xfrm>
            <a:off x="1061630" y="1389976"/>
            <a:ext cx="424981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 dirty="0">
                <a:solidFill>
                  <a:schemeClr val="accent2"/>
                </a:solidFill>
                <a:latin typeface="+mj-ea"/>
                <a:ea typeface="+mj-ea"/>
              </a:rPr>
              <a:t>1. </a:t>
            </a:r>
            <a:r>
              <a:rPr lang="en-US" altLang="ko-KR" sz="3200" b="1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Illustrator </a:t>
            </a:r>
            <a:r>
              <a:rPr lang="ko-KR" altLang="en-US" sz="3200" b="1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에게 외주</a:t>
            </a:r>
            <a:endParaRPr lang="en-US" altLang="ko-KR" sz="32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3E96609-8C14-AE71-A1FF-AB5FC82C3AC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634345" y="1961168"/>
            <a:ext cx="1367014" cy="13670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F87709-7C64-36A4-2721-BDE252A655C4}"/>
              </a:ext>
            </a:extLst>
          </p:cNvPr>
          <p:cNvSpPr txBox="1"/>
          <p:nvPr/>
        </p:nvSpPr>
        <p:spPr>
          <a:xfrm>
            <a:off x="4535485" y="5270498"/>
            <a:ext cx="343686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돈</a:t>
            </a:r>
            <a:r>
              <a:rPr lang="en-US" altLang="ko-KR" dirty="0"/>
              <a:t>, </a:t>
            </a:r>
            <a:r>
              <a:rPr lang="ko-KR" altLang="en-US" dirty="0"/>
              <a:t>원하는 등장인물이 나오지 않을 가능성</a:t>
            </a:r>
            <a:r>
              <a:rPr lang="en-US" altLang="ko-KR" dirty="0"/>
              <a:t>, </a:t>
            </a:r>
            <a:r>
              <a:rPr lang="ko-KR" altLang="en-US" dirty="0"/>
              <a:t>수정이 쉽지 않음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975223-4CA7-6FDD-1691-C2956FFE8223}"/>
              </a:ext>
            </a:extLst>
          </p:cNvPr>
          <p:cNvSpPr/>
          <p:nvPr/>
        </p:nvSpPr>
        <p:spPr>
          <a:xfrm>
            <a:off x="2438400" y="-16448"/>
            <a:ext cx="2438400" cy="2067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C63B1FF-DFCF-12BC-D980-822ADFDED336}"/>
              </a:ext>
            </a:extLst>
          </p:cNvPr>
          <p:cNvSpPr/>
          <p:nvPr/>
        </p:nvSpPr>
        <p:spPr>
          <a:xfrm>
            <a:off x="4876800" y="-32287"/>
            <a:ext cx="2438400" cy="2067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98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사업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9401"/>
      </a:accent1>
      <a:accent2>
        <a:srgbClr val="595347"/>
      </a:accent2>
      <a:accent3>
        <a:srgbClr val="D9D8D5"/>
      </a:accent3>
      <a:accent4>
        <a:srgbClr val="B48B61"/>
      </a:accent4>
      <a:accent5>
        <a:srgbClr val="6F7071"/>
      </a:accent5>
      <a:accent6>
        <a:srgbClr val="CD8B2E"/>
      </a:accent6>
      <a:hlink>
        <a:srgbClr val="3F3F3F"/>
      </a:hlink>
      <a:folHlink>
        <a:srgbClr val="3F3F3F"/>
      </a:folHlink>
    </a:clrScheme>
    <a:fontScheme name="G마켓 산스 TTF Bold">
      <a:majorFont>
        <a:latin typeface="G마켓 산스 TTF Bold"/>
        <a:ea typeface="나눔스퀘어 Bold"/>
        <a:cs typeface=""/>
      </a:majorFont>
      <a:minorFont>
        <a:latin typeface="G마켓 산스 TTF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4059</TotalTime>
  <Words>787</Words>
  <Application>Microsoft Office PowerPoint</Application>
  <PresentationFormat>와이드스크린</PresentationFormat>
  <Paragraphs>246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G마켓 산스 TTF Bold</vt:lpstr>
      <vt:lpstr>G마켓 산스 TTF Light</vt:lpstr>
      <vt:lpstr>나눔스퀘어 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미자 김</cp:lastModifiedBy>
  <cp:revision>104</cp:revision>
  <dcterms:created xsi:type="dcterms:W3CDTF">2020-07-12T23:40:59Z</dcterms:created>
  <dcterms:modified xsi:type="dcterms:W3CDTF">2023-03-23T07:01:02Z</dcterms:modified>
  <cp:version/>
</cp:coreProperties>
</file>