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조 승연" initials="조승" lastIdx="2" clrIdx="0">
    <p:extLst>
      <p:ext uri="{19B8F6BF-5375-455C-9EA6-DF929625EA0E}">
        <p15:presenceInfo xmlns:p15="http://schemas.microsoft.com/office/powerpoint/2012/main" userId="8fb84e4403ba333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AEEB"/>
    <a:srgbClr val="C2E3FA"/>
    <a:srgbClr val="E4F3FD"/>
    <a:srgbClr val="DBF0FD"/>
    <a:srgbClr val="000000"/>
    <a:srgbClr val="ECF3FA"/>
    <a:srgbClr val="ECF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12" autoAdjust="0"/>
  </p:normalViewPr>
  <p:slideViewPr>
    <p:cSldViewPr snapToGrid="0">
      <p:cViewPr varScale="1">
        <p:scale>
          <a:sx n="41" d="100"/>
          <a:sy n="41" d="100"/>
        </p:scale>
        <p:origin x="1795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69F2-9D30-458A-B72E-C63608603B2E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7110E-F2EF-445D-8388-83CC877607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35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69F2-9D30-458A-B72E-C63608603B2E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7110E-F2EF-445D-8388-83CC877607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440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69F2-9D30-458A-B72E-C63608603B2E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7110E-F2EF-445D-8388-83CC877607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94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69F2-9D30-458A-B72E-C63608603B2E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7110E-F2EF-445D-8388-83CC877607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067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69F2-9D30-458A-B72E-C63608603B2E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7110E-F2EF-445D-8388-83CC877607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005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69F2-9D30-458A-B72E-C63608603B2E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7110E-F2EF-445D-8388-83CC877607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060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69F2-9D30-458A-B72E-C63608603B2E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7110E-F2EF-445D-8388-83CC877607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396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69F2-9D30-458A-B72E-C63608603B2E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7110E-F2EF-445D-8388-83CC877607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66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69F2-9D30-458A-B72E-C63608603B2E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7110E-F2EF-445D-8388-83CC877607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48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69F2-9D30-458A-B72E-C63608603B2E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7110E-F2EF-445D-8388-83CC877607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561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69F2-9D30-458A-B72E-C63608603B2E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7110E-F2EF-445D-8388-83CC877607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698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069F2-9D30-458A-B72E-C63608603B2E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7110E-F2EF-445D-8388-83CC877607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98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60120" rtl="0" eaLnBrk="1" latinLnBrk="1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1A33F2F-F4EB-42CC-8A37-C291B057D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0150" y="248363"/>
            <a:ext cx="7200900" cy="3090756"/>
          </a:xfrm>
        </p:spPr>
        <p:txBody>
          <a:bodyPr/>
          <a:lstStyle/>
          <a:p>
            <a:r>
              <a:rPr lang="ko-KR" altLang="en-US" dirty="0"/>
              <a:t>다른 판넬 픽셀 크기 </a:t>
            </a:r>
            <a:r>
              <a:rPr lang="en-US" altLang="ko-KR" dirty="0"/>
              <a:t>2245 X 3179</a:t>
            </a:r>
          </a:p>
          <a:p>
            <a:r>
              <a:rPr lang="en-US" altLang="ko-KR" dirty="0"/>
              <a:t>A1</a:t>
            </a:r>
          </a:p>
          <a:p>
            <a:endParaRPr lang="en-US" altLang="ko-KR" dirty="0"/>
          </a:p>
          <a:p>
            <a:r>
              <a:rPr lang="ko-KR" altLang="en-US" dirty="0"/>
              <a:t>현재 </a:t>
            </a:r>
            <a:r>
              <a:rPr lang="en-US" altLang="ko-KR" dirty="0"/>
              <a:t>ppt</a:t>
            </a:r>
            <a:r>
              <a:rPr lang="ko-KR" altLang="en-US" dirty="0"/>
              <a:t>설정 </a:t>
            </a:r>
            <a:r>
              <a:rPr lang="en-US" altLang="ko-KR" dirty="0"/>
              <a:t>A3 </a:t>
            </a:r>
          </a:p>
          <a:p>
            <a:r>
              <a:rPr lang="ko-KR" altLang="en-US" dirty="0"/>
              <a:t>픽셀크기 </a:t>
            </a:r>
            <a:r>
              <a:rPr lang="en-US" altLang="ko-KR" dirty="0"/>
              <a:t>1008 X 1344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20831B-8614-4991-AEA1-E0D6936EEC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53" t="11034" r="15152"/>
          <a:stretch/>
        </p:blipFill>
        <p:spPr>
          <a:xfrm>
            <a:off x="0" y="3339119"/>
            <a:ext cx="9576034" cy="6749935"/>
          </a:xfrm>
          <a:prstGeom prst="rect">
            <a:avLst/>
          </a:prstGeom>
        </p:spPr>
      </p:pic>
      <p:sp>
        <p:nvSpPr>
          <p:cNvPr id="6" name="부제목 2">
            <a:extLst>
              <a:ext uri="{FF2B5EF4-FFF2-40B4-BE49-F238E27FC236}">
                <a16:creationId xmlns:a16="http://schemas.microsoft.com/office/drawing/2014/main" id="{EDABBD4A-5026-4C92-966C-F55CC0F09AEC}"/>
              </a:ext>
            </a:extLst>
          </p:cNvPr>
          <p:cNvSpPr txBox="1">
            <a:spLocks/>
          </p:cNvSpPr>
          <p:nvPr/>
        </p:nvSpPr>
        <p:spPr>
          <a:xfrm>
            <a:off x="1200150" y="10089054"/>
            <a:ext cx="7200900" cy="2443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60120" rtl="0" eaLnBrk="1" latinLnBrk="1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6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18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024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30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036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6042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4048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r>
              <a:rPr lang="ko-KR" altLang="en-US" dirty="0"/>
              <a:t>다른 이름으로 저장 </a:t>
            </a:r>
            <a:r>
              <a:rPr lang="en-US" altLang="ko-KR" dirty="0"/>
              <a:t>-&gt;</a:t>
            </a:r>
          </a:p>
          <a:p>
            <a:r>
              <a:rPr lang="en-US" altLang="ko-KR" dirty="0"/>
              <a:t>Jpg</a:t>
            </a:r>
            <a:r>
              <a:rPr lang="ko-KR" altLang="en-US" dirty="0"/>
              <a:t>형식 선택 </a:t>
            </a:r>
            <a:r>
              <a:rPr lang="en-US" altLang="ko-KR" dirty="0"/>
              <a:t>-&gt;</a:t>
            </a:r>
          </a:p>
          <a:p>
            <a:r>
              <a:rPr lang="ko-KR" altLang="en-US" dirty="0"/>
              <a:t>현재 슬라이드 선택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99299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487DBADB-9E4B-429B-AA22-3A6BA00162EC}"/>
              </a:ext>
            </a:extLst>
          </p:cNvPr>
          <p:cNvGrpSpPr/>
          <p:nvPr/>
        </p:nvGrpSpPr>
        <p:grpSpPr>
          <a:xfrm>
            <a:off x="-1486529" y="536949"/>
            <a:ext cx="12930028" cy="9905949"/>
            <a:chOff x="-1486529" y="536949"/>
            <a:chExt cx="12930028" cy="9905949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1683E384-92FC-4D54-BAF4-BE21DB6B6536}"/>
                </a:ext>
              </a:extLst>
            </p:cNvPr>
            <p:cNvSpPr/>
            <p:nvPr/>
          </p:nvSpPr>
          <p:spPr>
            <a:xfrm>
              <a:off x="5159942" y="5251381"/>
              <a:ext cx="3073983" cy="3073983"/>
            </a:xfrm>
            <a:prstGeom prst="ellipse">
              <a:avLst/>
            </a:prstGeom>
            <a:solidFill>
              <a:srgbClr val="DBF0FD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4F47410C-19C4-43EC-BC99-7796E9122067}"/>
                </a:ext>
              </a:extLst>
            </p:cNvPr>
            <p:cNvSpPr/>
            <p:nvPr/>
          </p:nvSpPr>
          <p:spPr>
            <a:xfrm>
              <a:off x="7717467" y="1579421"/>
              <a:ext cx="3726032" cy="3726032"/>
            </a:xfrm>
            <a:prstGeom prst="ellipse">
              <a:avLst/>
            </a:prstGeom>
            <a:solidFill>
              <a:srgbClr val="DBF0FD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E5E22EA6-787F-430D-B8CC-8D89592F9E71}"/>
                </a:ext>
              </a:extLst>
            </p:cNvPr>
            <p:cNvSpPr/>
            <p:nvPr/>
          </p:nvSpPr>
          <p:spPr>
            <a:xfrm>
              <a:off x="2052198" y="6072625"/>
              <a:ext cx="2244436" cy="2244436"/>
            </a:xfrm>
            <a:prstGeom prst="ellipse">
              <a:avLst/>
            </a:prstGeom>
            <a:solidFill>
              <a:srgbClr val="DBF0FD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1BEBCD9B-B7A1-44CC-87D0-A3C86108FFCB}"/>
                </a:ext>
              </a:extLst>
            </p:cNvPr>
            <p:cNvSpPr/>
            <p:nvPr/>
          </p:nvSpPr>
          <p:spPr>
            <a:xfrm>
              <a:off x="268265" y="5666155"/>
              <a:ext cx="2244436" cy="2244436"/>
            </a:xfrm>
            <a:prstGeom prst="ellipse">
              <a:avLst/>
            </a:prstGeom>
            <a:solidFill>
              <a:srgbClr val="DBF0FD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EED141F2-F75D-46F6-8B5F-D7C0E7B90EAA}"/>
                </a:ext>
              </a:extLst>
            </p:cNvPr>
            <p:cNvSpPr/>
            <p:nvPr/>
          </p:nvSpPr>
          <p:spPr>
            <a:xfrm>
              <a:off x="-1486529" y="6945667"/>
              <a:ext cx="3497231" cy="3497231"/>
            </a:xfrm>
            <a:prstGeom prst="ellipse">
              <a:avLst/>
            </a:prstGeom>
            <a:solidFill>
              <a:srgbClr val="DBF0FD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84EB9D0-C396-41DB-B73C-4AA889EFD990}"/>
                </a:ext>
              </a:extLst>
            </p:cNvPr>
            <p:cNvSpPr/>
            <p:nvPr/>
          </p:nvSpPr>
          <p:spPr>
            <a:xfrm>
              <a:off x="7388496" y="8603673"/>
              <a:ext cx="1690857" cy="1690857"/>
            </a:xfrm>
            <a:prstGeom prst="ellipse">
              <a:avLst/>
            </a:prstGeom>
            <a:solidFill>
              <a:srgbClr val="DBF0FD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36C16171-0AD7-4623-A78C-4B33B191266A}"/>
                </a:ext>
              </a:extLst>
            </p:cNvPr>
            <p:cNvSpPr/>
            <p:nvPr/>
          </p:nvSpPr>
          <p:spPr>
            <a:xfrm>
              <a:off x="5963356" y="536949"/>
              <a:ext cx="2959332" cy="2959332"/>
            </a:xfrm>
            <a:prstGeom prst="ellipse">
              <a:avLst/>
            </a:prstGeom>
            <a:solidFill>
              <a:srgbClr val="DBF0FD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3F02EA6F-7C56-44D7-A662-4E7F8EC5FFE5}"/>
                </a:ext>
              </a:extLst>
            </p:cNvPr>
            <p:cNvSpPr/>
            <p:nvPr/>
          </p:nvSpPr>
          <p:spPr>
            <a:xfrm>
              <a:off x="1521229" y="682681"/>
              <a:ext cx="1693725" cy="1693725"/>
            </a:xfrm>
            <a:prstGeom prst="ellipse">
              <a:avLst/>
            </a:prstGeom>
            <a:solidFill>
              <a:srgbClr val="DBF0FD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6FC50E98-8A9F-47A1-9AD2-5AD80BA58B23}"/>
                </a:ext>
              </a:extLst>
            </p:cNvPr>
            <p:cNvSpPr/>
            <p:nvPr/>
          </p:nvSpPr>
          <p:spPr>
            <a:xfrm>
              <a:off x="-634604" y="703595"/>
              <a:ext cx="2686802" cy="2686802"/>
            </a:xfrm>
            <a:prstGeom prst="ellipse">
              <a:avLst/>
            </a:prstGeom>
            <a:solidFill>
              <a:srgbClr val="DBF0FD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9D427D-A68C-41C6-B38F-EE7694C0E62F}"/>
              </a:ext>
            </a:extLst>
          </p:cNvPr>
          <p:cNvSpPr/>
          <p:nvPr/>
        </p:nvSpPr>
        <p:spPr>
          <a:xfrm>
            <a:off x="0" y="11465861"/>
            <a:ext cx="9601200" cy="1335739"/>
          </a:xfrm>
          <a:prstGeom prst="rect">
            <a:avLst/>
          </a:prstGeom>
          <a:solidFill>
            <a:srgbClr val="C2E3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ACFC1D8F-D29D-4CA3-A30A-3FBF69F987AA}"/>
              </a:ext>
            </a:extLst>
          </p:cNvPr>
          <p:cNvSpPr/>
          <p:nvPr/>
        </p:nvSpPr>
        <p:spPr>
          <a:xfrm>
            <a:off x="0" y="-116379"/>
            <a:ext cx="9601200" cy="1612669"/>
          </a:xfrm>
          <a:prstGeom prst="flowChartDocumen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351BFC-CE43-4B26-906D-CCF1F6DBA981}"/>
              </a:ext>
            </a:extLst>
          </p:cNvPr>
          <p:cNvSpPr txBox="1"/>
          <p:nvPr/>
        </p:nvSpPr>
        <p:spPr>
          <a:xfrm>
            <a:off x="793866" y="-33248"/>
            <a:ext cx="8013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>
                <a:solidFill>
                  <a:schemeClr val="bg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냉장고를 </a:t>
            </a:r>
            <a:r>
              <a:rPr lang="ko-KR" altLang="en-US" sz="7200" b="1" dirty="0">
                <a:solidFill>
                  <a:schemeClr val="bg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지켜줘</a:t>
            </a:r>
          </a:p>
        </p:txBody>
      </p:sp>
      <p:pic>
        <p:nvPicPr>
          <p:cNvPr id="12" name="그림 11" descr="개체, 시계이(가) 표시된 사진&#10;&#10;자동 생성된 설명">
            <a:extLst>
              <a:ext uri="{FF2B5EF4-FFF2-40B4-BE49-F238E27FC236}">
                <a16:creationId xmlns:a16="http://schemas.microsoft.com/office/drawing/2014/main" id="{B8D9A92A-F132-41B0-8BF3-E3DA270D72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6" t="15770" r="15827" b="15817"/>
          <a:stretch/>
        </p:blipFill>
        <p:spPr>
          <a:xfrm>
            <a:off x="175783" y="95982"/>
            <a:ext cx="1069911" cy="1069810"/>
          </a:xfrm>
          <a:prstGeom prst="rect">
            <a:avLst/>
          </a:prstGeom>
        </p:spPr>
      </p:pic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DA9CE3F9-241F-4066-AA20-B26DBF942F7B}"/>
              </a:ext>
            </a:extLst>
          </p:cNvPr>
          <p:cNvSpPr/>
          <p:nvPr/>
        </p:nvSpPr>
        <p:spPr>
          <a:xfrm>
            <a:off x="414291" y="4228893"/>
            <a:ext cx="2980456" cy="503339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시스템 구조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EE559483-7EB2-4BA1-B8F1-CBA18E2C7A50}"/>
              </a:ext>
            </a:extLst>
          </p:cNvPr>
          <p:cNvSpPr/>
          <p:nvPr/>
        </p:nvSpPr>
        <p:spPr>
          <a:xfrm>
            <a:off x="371995" y="2274608"/>
            <a:ext cx="8819399" cy="1822202"/>
          </a:xfrm>
          <a:prstGeom prst="roundRect">
            <a:avLst>
              <a:gd name="adj" fmla="val 7233"/>
            </a:avLst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rgbClr val="0070C0"/>
                </a:solidFill>
              </a:rPr>
              <a:t>	</a:t>
            </a:r>
            <a:r>
              <a:rPr lang="ko-KR" altLang="en-US" sz="1600" dirty="0">
                <a:solidFill>
                  <a:srgbClr val="0070C0"/>
                </a:solidFill>
              </a:rPr>
              <a:t>냉장고 내부에 라즈베리 파이와 카메라를 설치해 사진을 찍고 이를 딥 러닝을 통해 어떤 식품인지 분석 후 </a:t>
            </a:r>
            <a:r>
              <a:rPr lang="en-US" altLang="ko-KR" sz="1600" dirty="0">
                <a:solidFill>
                  <a:srgbClr val="0070C0"/>
                </a:solidFill>
              </a:rPr>
              <a:t>DB</a:t>
            </a:r>
            <a:r>
              <a:rPr lang="ko-KR" altLang="en-US" sz="1600" dirty="0">
                <a:solidFill>
                  <a:srgbClr val="0070C0"/>
                </a:solidFill>
              </a:rPr>
              <a:t>에 저장한다</a:t>
            </a:r>
            <a:r>
              <a:rPr lang="en-US" altLang="ko-KR" sz="1600" dirty="0">
                <a:solidFill>
                  <a:srgbClr val="0070C0"/>
                </a:solidFill>
              </a:rPr>
              <a:t>.</a:t>
            </a:r>
            <a:r>
              <a:rPr lang="ko-KR" altLang="en-US" sz="1600" dirty="0">
                <a:solidFill>
                  <a:srgbClr val="0070C0"/>
                </a:solidFill>
              </a:rPr>
              <a:t> 하루 </a:t>
            </a:r>
            <a:r>
              <a:rPr lang="en-US" altLang="ko-KR" sz="1600" dirty="0">
                <a:solidFill>
                  <a:srgbClr val="0070C0"/>
                </a:solidFill>
              </a:rPr>
              <a:t>3</a:t>
            </a:r>
            <a:r>
              <a:rPr lang="ko-KR" altLang="en-US" sz="1600" dirty="0">
                <a:solidFill>
                  <a:srgbClr val="0070C0"/>
                </a:solidFill>
              </a:rPr>
              <a:t>번 유통기한 경고와 함께 협업 필터링으로 레시피를 추천하는 메일을 보낸다</a:t>
            </a:r>
            <a:r>
              <a:rPr lang="en-US" altLang="ko-KR" sz="1600" dirty="0">
                <a:solidFill>
                  <a:srgbClr val="0070C0"/>
                </a:solidFill>
              </a:rPr>
              <a:t>.</a:t>
            </a:r>
          </a:p>
          <a:p>
            <a:r>
              <a:rPr lang="en-US" altLang="ko-KR" sz="1600" dirty="0">
                <a:solidFill>
                  <a:srgbClr val="0070C0"/>
                </a:solidFill>
              </a:rPr>
              <a:t>	</a:t>
            </a:r>
            <a:r>
              <a:rPr lang="ko-KR" altLang="en-US" sz="1600" dirty="0">
                <a:solidFill>
                  <a:srgbClr val="0070C0"/>
                </a:solidFill>
              </a:rPr>
              <a:t>사용자는 </a:t>
            </a:r>
            <a:r>
              <a:rPr lang="en-US" altLang="ko-KR" sz="1600" dirty="0">
                <a:solidFill>
                  <a:srgbClr val="0070C0"/>
                </a:solidFill>
              </a:rPr>
              <a:t>PC</a:t>
            </a:r>
            <a:r>
              <a:rPr lang="ko-KR" altLang="en-US" sz="1600" dirty="0">
                <a:solidFill>
                  <a:srgbClr val="0070C0"/>
                </a:solidFill>
              </a:rPr>
              <a:t>나 스마트폰을 웹 페이지에 접속하여 냉장고 내부 사진을 확인하고 식품의 유통기한 정보를 볼 수 있다</a:t>
            </a:r>
            <a:r>
              <a:rPr lang="en-US" altLang="ko-KR" sz="1600" dirty="0">
                <a:solidFill>
                  <a:srgbClr val="0070C0"/>
                </a:solidFill>
              </a:rPr>
              <a:t>. </a:t>
            </a:r>
            <a:r>
              <a:rPr lang="ko-KR" altLang="en-US" sz="1600" dirty="0">
                <a:solidFill>
                  <a:srgbClr val="0070C0"/>
                </a:solidFill>
              </a:rPr>
              <a:t>전체 레시피를 확인하며 각각의 레시피에 점수를 평가해 이를 바탕으로 협업 필터링을 통해 레시피를 추천한다</a:t>
            </a:r>
            <a:r>
              <a:rPr lang="en-US" altLang="ko-KR" sz="1600" dirty="0">
                <a:solidFill>
                  <a:srgbClr val="0070C0"/>
                </a:solidFill>
              </a:rPr>
              <a:t>.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F19BC7C8-2BB2-448E-B0C3-A0CE897A2182}"/>
              </a:ext>
            </a:extLst>
          </p:cNvPr>
          <p:cNvSpPr/>
          <p:nvPr/>
        </p:nvSpPr>
        <p:spPr>
          <a:xfrm>
            <a:off x="382300" y="1779835"/>
            <a:ext cx="2130401" cy="503339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작품 소개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D9CC6EA-513E-4B7A-8420-842CE25E0A17}"/>
              </a:ext>
            </a:extLst>
          </p:cNvPr>
          <p:cNvSpPr/>
          <p:nvPr/>
        </p:nvSpPr>
        <p:spPr>
          <a:xfrm>
            <a:off x="6666630" y="4716608"/>
            <a:ext cx="2524764" cy="2932013"/>
          </a:xfrm>
          <a:prstGeom prst="roundRect">
            <a:avLst>
              <a:gd name="adj" fmla="val 7233"/>
            </a:avLst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rgbClr val="0070C0"/>
                </a:solidFill>
              </a:rPr>
              <a:t>1. </a:t>
            </a:r>
            <a:r>
              <a:rPr lang="ko-KR" altLang="ko-KR" sz="1600" dirty="0">
                <a:solidFill>
                  <a:srgbClr val="0070C0"/>
                </a:solidFill>
              </a:rPr>
              <a:t>냉장고 안</a:t>
            </a:r>
            <a:r>
              <a:rPr lang="ko-KR" altLang="en-US" sz="1600" dirty="0">
                <a:solidFill>
                  <a:srgbClr val="0070C0"/>
                </a:solidFill>
              </a:rPr>
              <a:t>을</a:t>
            </a:r>
            <a:r>
              <a:rPr lang="en-US" altLang="ko-KR" sz="1600" dirty="0">
                <a:solidFill>
                  <a:srgbClr val="0070C0"/>
                </a:solidFill>
              </a:rPr>
              <a:t> </a:t>
            </a:r>
            <a:r>
              <a:rPr lang="ko-KR" altLang="en-US" sz="1600" dirty="0">
                <a:solidFill>
                  <a:srgbClr val="0070C0"/>
                </a:solidFill>
              </a:rPr>
              <a:t>어디서나 확인 가능하여</a:t>
            </a:r>
            <a:r>
              <a:rPr lang="ko-KR" altLang="ko-KR" sz="1600" dirty="0">
                <a:solidFill>
                  <a:srgbClr val="0070C0"/>
                </a:solidFill>
              </a:rPr>
              <a:t> 같은 제품을 구매하거나</a:t>
            </a:r>
            <a:r>
              <a:rPr lang="en-US" altLang="ko-KR" sz="1600" dirty="0">
                <a:solidFill>
                  <a:srgbClr val="0070C0"/>
                </a:solidFill>
              </a:rPr>
              <a:t>, </a:t>
            </a:r>
            <a:r>
              <a:rPr lang="ko-KR" altLang="ko-KR" sz="1600" dirty="0">
                <a:solidFill>
                  <a:srgbClr val="0070C0"/>
                </a:solidFill>
              </a:rPr>
              <a:t>구매</a:t>
            </a:r>
            <a:r>
              <a:rPr lang="ko-KR" altLang="en-US" sz="1600" dirty="0">
                <a:solidFill>
                  <a:srgbClr val="0070C0"/>
                </a:solidFill>
              </a:rPr>
              <a:t>할 제품을</a:t>
            </a:r>
            <a:r>
              <a:rPr lang="ko-KR" altLang="ko-KR" sz="1600" dirty="0">
                <a:solidFill>
                  <a:srgbClr val="0070C0"/>
                </a:solidFill>
              </a:rPr>
              <a:t> 잊</a:t>
            </a:r>
            <a:r>
              <a:rPr lang="ko-KR" altLang="en-US" sz="1600" dirty="0">
                <a:solidFill>
                  <a:srgbClr val="0070C0"/>
                </a:solidFill>
              </a:rPr>
              <a:t>는 일을 예방한다</a:t>
            </a:r>
            <a:r>
              <a:rPr lang="en-US" altLang="ko-KR" sz="1600" dirty="0">
                <a:solidFill>
                  <a:srgbClr val="0070C0"/>
                </a:solidFill>
              </a:rPr>
              <a:t>.</a:t>
            </a:r>
          </a:p>
          <a:p>
            <a:endParaRPr lang="en-US" altLang="ko-KR" sz="1600" dirty="0">
              <a:solidFill>
                <a:srgbClr val="0070C0"/>
              </a:solidFill>
            </a:endParaRPr>
          </a:p>
          <a:p>
            <a:r>
              <a:rPr lang="en-US" altLang="ko-KR" sz="1600" dirty="0">
                <a:solidFill>
                  <a:srgbClr val="0070C0"/>
                </a:solidFill>
              </a:rPr>
              <a:t>2. </a:t>
            </a:r>
            <a:r>
              <a:rPr lang="ko-KR" altLang="ko-KR" sz="1600" dirty="0">
                <a:solidFill>
                  <a:srgbClr val="0070C0"/>
                </a:solidFill>
              </a:rPr>
              <a:t>유통기한을 </a:t>
            </a:r>
            <a:r>
              <a:rPr lang="ko-KR" altLang="en-US" sz="1600" dirty="0">
                <a:solidFill>
                  <a:srgbClr val="0070C0"/>
                </a:solidFill>
              </a:rPr>
              <a:t>경</a:t>
            </a:r>
            <a:r>
              <a:rPr lang="ko-KR" altLang="ko-KR" sz="1600" dirty="0">
                <a:solidFill>
                  <a:srgbClr val="0070C0"/>
                </a:solidFill>
              </a:rPr>
              <a:t>고</a:t>
            </a:r>
            <a:r>
              <a:rPr lang="ko-KR" altLang="en-US" sz="1600" dirty="0">
                <a:solidFill>
                  <a:srgbClr val="0070C0"/>
                </a:solidFill>
              </a:rPr>
              <a:t>하며</a:t>
            </a:r>
            <a:r>
              <a:rPr lang="en-US" altLang="ko-KR" sz="1600" dirty="0">
                <a:solidFill>
                  <a:srgbClr val="0070C0"/>
                </a:solidFill>
              </a:rPr>
              <a:t> </a:t>
            </a:r>
            <a:r>
              <a:rPr lang="ko-KR" altLang="ko-KR" sz="1600" dirty="0">
                <a:solidFill>
                  <a:srgbClr val="0070C0"/>
                </a:solidFill>
              </a:rPr>
              <a:t>레시피를 추천해서 식품이 버려지는 일을 줄일 수 있다</a:t>
            </a:r>
            <a:r>
              <a:rPr lang="en-US" altLang="ko-KR" sz="1600" dirty="0">
                <a:solidFill>
                  <a:srgbClr val="0070C0"/>
                </a:solidFill>
              </a:rPr>
              <a:t>.</a:t>
            </a:r>
            <a:endParaRPr lang="ko-KR" altLang="ko-KR" sz="1600" dirty="0">
              <a:solidFill>
                <a:srgbClr val="0070C0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9890B5A9-962D-4C92-BAF1-62120045B86E}"/>
              </a:ext>
            </a:extLst>
          </p:cNvPr>
          <p:cNvSpPr/>
          <p:nvPr/>
        </p:nvSpPr>
        <p:spPr>
          <a:xfrm>
            <a:off x="6676934" y="4221836"/>
            <a:ext cx="2130401" cy="503339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기대 효과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9AA8757-ACC0-4C4C-85D3-ECB1B6A3B7C2}"/>
              </a:ext>
            </a:extLst>
          </p:cNvPr>
          <p:cNvSpPr/>
          <p:nvPr/>
        </p:nvSpPr>
        <p:spPr>
          <a:xfrm>
            <a:off x="403987" y="8266770"/>
            <a:ext cx="8782922" cy="2932013"/>
          </a:xfrm>
          <a:prstGeom prst="roundRect">
            <a:avLst>
              <a:gd name="adj" fmla="val 7233"/>
            </a:avLst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7D92ADF3-6E6C-4DD5-AF48-3D15D3B8E6E1}"/>
              </a:ext>
            </a:extLst>
          </p:cNvPr>
          <p:cNvSpPr/>
          <p:nvPr/>
        </p:nvSpPr>
        <p:spPr>
          <a:xfrm>
            <a:off x="414291" y="7771998"/>
            <a:ext cx="2130401" cy="503339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작품 사진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3AB9832-12C3-4E6E-A8A3-984405F765BD}"/>
              </a:ext>
            </a:extLst>
          </p:cNvPr>
          <p:cNvSpPr/>
          <p:nvPr/>
        </p:nvSpPr>
        <p:spPr>
          <a:xfrm>
            <a:off x="2719117" y="11526821"/>
            <a:ext cx="7746245" cy="1188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>
              <a:lnSpc>
                <a:spcPct val="80000"/>
              </a:lnSpc>
              <a:spcAft>
                <a:spcPts val="800"/>
              </a:spcAft>
            </a:pPr>
            <a:r>
              <a:rPr lang="ko-KR" altLang="ko-KR" sz="1600" kern="100" dirty="0">
                <a:latin typeface="야놀자 야체 R" panose="02020603020101020101" pitchFamily="18" charset="-127"/>
                <a:ea typeface="야놀자 야체 R" panose="02020603020101020101" pitchFamily="18" charset="-127"/>
                <a:cs typeface="Times New Roman" panose="02020603050405020304" pitchFamily="18" charset="0"/>
              </a:rPr>
              <a:t>주요 적용 기술</a:t>
            </a:r>
          </a:p>
          <a:p>
            <a:pPr algn="just" latinLnBrk="1">
              <a:lnSpc>
                <a:spcPct val="80000"/>
              </a:lnSpc>
              <a:spcAft>
                <a:spcPts val="800"/>
              </a:spcAft>
            </a:pPr>
            <a:r>
              <a:rPr lang="ko-KR" altLang="ko-KR" sz="1600" kern="100" dirty="0">
                <a:latin typeface="야놀자 야체 R" panose="02020603020101020101" pitchFamily="18" charset="-127"/>
                <a:ea typeface="야놀자 야체 R" panose="02020603020101020101" pitchFamily="18" charset="-127"/>
                <a:cs typeface="Times New Roman" panose="02020603050405020304" pitchFamily="18" charset="0"/>
              </a:rPr>
              <a:t>개발 환경</a:t>
            </a:r>
            <a:r>
              <a:rPr lang="en-US" altLang="ko-KR" sz="1600" kern="100" dirty="0">
                <a:latin typeface="야놀자 야체 R" panose="02020603020101020101" pitchFamily="18" charset="-127"/>
                <a:ea typeface="야놀자 야체 R" panose="02020603020101020101" pitchFamily="18" charset="-127"/>
                <a:cs typeface="Times New Roman" panose="02020603050405020304" pitchFamily="18" charset="0"/>
              </a:rPr>
              <a:t>: Windows10, </a:t>
            </a:r>
            <a:r>
              <a:rPr lang="en-US" altLang="ko-KR" sz="1600" kern="100" dirty="0" err="1">
                <a:latin typeface="야놀자 야체 R" panose="02020603020101020101" pitchFamily="18" charset="-127"/>
                <a:ea typeface="야놀자 야체 R" panose="02020603020101020101" pitchFamily="18" charset="-127"/>
                <a:cs typeface="Times New Roman" panose="02020603050405020304" pitchFamily="18" charset="0"/>
              </a:rPr>
              <a:t>RaspbianOS</a:t>
            </a:r>
            <a:endParaRPr lang="ko-KR" altLang="ko-KR" sz="1600" kern="100" dirty="0">
              <a:latin typeface="야놀자 야체 R" panose="02020603020101020101" pitchFamily="18" charset="-127"/>
              <a:ea typeface="야놀자 야체 R" panose="02020603020101020101" pitchFamily="18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80000"/>
              </a:lnSpc>
              <a:spcAft>
                <a:spcPts val="800"/>
              </a:spcAft>
            </a:pPr>
            <a:r>
              <a:rPr lang="ko-KR" altLang="ko-KR" sz="1600" kern="100" dirty="0">
                <a:latin typeface="야놀자 야체 R" panose="02020603020101020101" pitchFamily="18" charset="-127"/>
                <a:ea typeface="야놀자 야체 R" panose="02020603020101020101" pitchFamily="18" charset="-127"/>
                <a:cs typeface="Times New Roman" panose="02020603050405020304" pitchFamily="18" charset="0"/>
              </a:rPr>
              <a:t>개발 도구</a:t>
            </a:r>
            <a:r>
              <a:rPr lang="en-US" altLang="ko-KR" sz="1600" kern="100" dirty="0">
                <a:latin typeface="야놀자 야체 R" panose="02020603020101020101" pitchFamily="18" charset="-127"/>
                <a:ea typeface="야놀자 야체 R" panose="02020603020101020101" pitchFamily="18" charset="-127"/>
                <a:cs typeface="Times New Roman" panose="02020603050405020304" pitchFamily="18" charset="0"/>
              </a:rPr>
              <a:t>: Eclipse, Apache Tomcat, Spring, AWS, MySQL, </a:t>
            </a:r>
            <a:r>
              <a:rPr lang="en-US" altLang="ko-KR" sz="1600" kern="100" dirty="0" err="1">
                <a:latin typeface="야놀자 야체 R" panose="02020603020101020101" pitchFamily="18" charset="-127"/>
                <a:ea typeface="야놀자 야체 R" panose="02020603020101020101" pitchFamily="18" charset="-127"/>
                <a:cs typeface="Times New Roman" panose="02020603050405020304" pitchFamily="18" charset="0"/>
              </a:rPr>
              <a:t>Jupyter</a:t>
            </a:r>
            <a:r>
              <a:rPr lang="en-US" altLang="ko-KR" sz="1600" kern="100" dirty="0">
                <a:latin typeface="야놀자 야체 R" panose="02020603020101020101" pitchFamily="18" charset="-127"/>
                <a:ea typeface="야놀자 야체 R" panose="02020603020101020101" pitchFamily="18" charset="-127"/>
                <a:cs typeface="Times New Roman" panose="02020603050405020304" pitchFamily="18" charset="0"/>
              </a:rPr>
              <a:t> notebook, bootstrap</a:t>
            </a:r>
            <a:endParaRPr lang="ko-KR" altLang="ko-KR" sz="1600" kern="100" dirty="0">
              <a:latin typeface="야놀자 야체 R" panose="02020603020101020101" pitchFamily="18" charset="-127"/>
              <a:ea typeface="야놀자 야체 R" panose="02020603020101020101" pitchFamily="18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80000"/>
              </a:lnSpc>
              <a:spcAft>
                <a:spcPts val="800"/>
              </a:spcAft>
            </a:pPr>
            <a:r>
              <a:rPr lang="ko-KR" altLang="ko-KR" sz="1600" kern="100" dirty="0">
                <a:latin typeface="야놀자 야체 R" panose="02020603020101020101" pitchFamily="18" charset="-127"/>
                <a:ea typeface="야놀자 야체 R" panose="02020603020101020101" pitchFamily="18" charset="-127"/>
                <a:cs typeface="Times New Roman" panose="02020603050405020304" pitchFamily="18" charset="0"/>
              </a:rPr>
              <a:t>개발 언어</a:t>
            </a:r>
            <a:r>
              <a:rPr lang="en-US" altLang="ko-KR" sz="1600" kern="100" dirty="0">
                <a:latin typeface="야놀자 야체 R" panose="02020603020101020101" pitchFamily="18" charset="-127"/>
                <a:ea typeface="야놀자 야체 R" panose="02020603020101020101" pitchFamily="18" charset="-127"/>
                <a:cs typeface="Times New Roman" panose="02020603050405020304" pitchFamily="18" charset="0"/>
              </a:rPr>
              <a:t>: JAVA, JSP, HTML, SQL, Python, JavaScript</a:t>
            </a:r>
            <a:endParaRPr lang="ko-KR" altLang="ko-KR" sz="1600" kern="100" dirty="0">
              <a:latin typeface="야놀자 야체 R" panose="02020603020101020101" pitchFamily="18" charset="-127"/>
              <a:ea typeface="야놀자 야체 R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AF164FB-6C22-4D58-A874-F9E7B391F0BB}"/>
              </a:ext>
            </a:extLst>
          </p:cNvPr>
          <p:cNvSpPr/>
          <p:nvPr/>
        </p:nvSpPr>
        <p:spPr>
          <a:xfrm>
            <a:off x="53863" y="11526821"/>
            <a:ext cx="7746245" cy="888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>
              <a:lnSpc>
                <a:spcPct val="80000"/>
              </a:lnSpc>
              <a:spcAft>
                <a:spcPts val="800"/>
              </a:spcAft>
            </a:pPr>
            <a:r>
              <a:rPr lang="ko-KR" altLang="en-US" sz="1600" kern="100" dirty="0">
                <a:latin typeface="야놀자 야체 R" panose="02020603020101020101" pitchFamily="18" charset="-127"/>
                <a:ea typeface="야놀자 야체 R" panose="02020603020101020101" pitchFamily="18" charset="-127"/>
                <a:cs typeface="Times New Roman" panose="02020603050405020304" pitchFamily="18" charset="0"/>
              </a:rPr>
              <a:t>팀      명</a:t>
            </a:r>
            <a:r>
              <a:rPr lang="en-US" altLang="ko-KR" sz="1600" kern="100" dirty="0">
                <a:latin typeface="야놀자 야체 R" panose="02020603020101020101" pitchFamily="18" charset="-127"/>
                <a:ea typeface="야놀자 야체 R" panose="02020603020101020101" pitchFamily="18" charset="-127"/>
                <a:cs typeface="Times New Roman" panose="02020603050405020304" pitchFamily="18" charset="0"/>
              </a:rPr>
              <a:t>: </a:t>
            </a:r>
            <a:r>
              <a:rPr lang="ko-KR" altLang="en-US" sz="1600" kern="100" dirty="0" err="1">
                <a:latin typeface="야놀자 야체 R" panose="02020603020101020101" pitchFamily="18" charset="-127"/>
                <a:ea typeface="야놀자 야체 R" panose="02020603020101020101" pitchFamily="18" charset="-127"/>
                <a:cs typeface="Times New Roman" panose="02020603050405020304" pitchFamily="18" charset="0"/>
              </a:rPr>
              <a:t>애플망고</a:t>
            </a:r>
            <a:endParaRPr lang="en-US" altLang="ko-KR" sz="1600" kern="100" dirty="0">
              <a:latin typeface="야놀자 야체 R" panose="02020603020101020101" pitchFamily="18" charset="-127"/>
              <a:ea typeface="야놀자 야체 R" panose="02020603020101020101" pitchFamily="18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80000"/>
              </a:lnSpc>
              <a:spcAft>
                <a:spcPts val="800"/>
              </a:spcAft>
            </a:pPr>
            <a:r>
              <a:rPr lang="ko-KR" altLang="en-US" sz="1600" kern="100" dirty="0">
                <a:latin typeface="야놀자 야체 R" panose="02020603020101020101" pitchFamily="18" charset="-127"/>
                <a:ea typeface="야놀자 야체 R" panose="02020603020101020101" pitchFamily="18" charset="-127"/>
                <a:cs typeface="Times New Roman" panose="02020603050405020304" pitchFamily="18" charset="0"/>
              </a:rPr>
              <a:t>지도교수</a:t>
            </a:r>
            <a:r>
              <a:rPr lang="en-US" altLang="ko-KR" sz="1600" kern="100" dirty="0">
                <a:latin typeface="야놀자 야체 R" panose="02020603020101020101" pitchFamily="18" charset="-127"/>
                <a:ea typeface="야놀자 야체 R" panose="02020603020101020101" pitchFamily="18" charset="-127"/>
                <a:cs typeface="Times New Roman" panose="02020603050405020304" pitchFamily="18" charset="0"/>
              </a:rPr>
              <a:t>: </a:t>
            </a:r>
            <a:r>
              <a:rPr lang="ko-KR" altLang="en-US" sz="1600" kern="100" dirty="0">
                <a:latin typeface="야놀자 야체 R" panose="02020603020101020101" pitchFamily="18" charset="-127"/>
                <a:ea typeface="야놀자 야체 R" panose="02020603020101020101" pitchFamily="18" charset="-127"/>
                <a:cs typeface="Times New Roman" panose="02020603050405020304" pitchFamily="18" charset="0"/>
              </a:rPr>
              <a:t>이석기 교수님</a:t>
            </a:r>
            <a:endParaRPr lang="en-US" altLang="ko-KR" sz="1600" kern="100" dirty="0">
              <a:latin typeface="야놀자 야체 R" panose="02020603020101020101" pitchFamily="18" charset="-127"/>
              <a:ea typeface="야놀자 야체 R" panose="02020603020101020101" pitchFamily="18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80000"/>
              </a:lnSpc>
              <a:spcAft>
                <a:spcPts val="800"/>
              </a:spcAft>
            </a:pPr>
            <a:r>
              <a:rPr lang="ko-KR" altLang="en-US" sz="1600" kern="100" dirty="0">
                <a:latin typeface="야놀자 야체 R" panose="02020603020101020101" pitchFamily="18" charset="-127"/>
                <a:ea typeface="야놀자 야체 R" panose="02020603020101020101" pitchFamily="18" charset="-127"/>
                <a:cs typeface="Times New Roman" panose="02020603050405020304" pitchFamily="18" charset="0"/>
              </a:rPr>
              <a:t>팀      원</a:t>
            </a:r>
            <a:r>
              <a:rPr lang="en-US" altLang="ko-KR" sz="1600" kern="100" dirty="0">
                <a:latin typeface="야놀자 야체 R" panose="02020603020101020101" pitchFamily="18" charset="-127"/>
                <a:ea typeface="야놀자 야체 R" panose="02020603020101020101" pitchFamily="18" charset="-127"/>
                <a:cs typeface="Times New Roman" panose="02020603050405020304" pitchFamily="18" charset="0"/>
              </a:rPr>
              <a:t>: </a:t>
            </a:r>
            <a:r>
              <a:rPr lang="ko-KR" altLang="en-US" sz="1600" kern="100" dirty="0">
                <a:latin typeface="야놀자 야체 R" panose="02020603020101020101" pitchFamily="18" charset="-127"/>
                <a:ea typeface="야놀자 야체 R" panose="02020603020101020101" pitchFamily="18" charset="-127"/>
                <a:cs typeface="Times New Roman" panose="02020603050405020304" pitchFamily="18" charset="0"/>
              </a:rPr>
              <a:t>이지영</a:t>
            </a:r>
            <a:r>
              <a:rPr lang="en-US" altLang="ko-KR" sz="1600" kern="100" dirty="0">
                <a:latin typeface="야놀자 야체 R" panose="02020603020101020101" pitchFamily="18" charset="-127"/>
                <a:ea typeface="야놀자 야체 R" panose="020206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1600" kern="100" dirty="0">
                <a:latin typeface="야놀자 야체 R" panose="02020603020101020101" pitchFamily="18" charset="-127"/>
                <a:ea typeface="야놀자 야체 R" panose="02020603020101020101" pitchFamily="18" charset="-127"/>
                <a:cs typeface="Times New Roman" panose="02020603050405020304" pitchFamily="18" charset="0"/>
              </a:rPr>
              <a:t>박재철</a:t>
            </a:r>
            <a:r>
              <a:rPr lang="en-US" altLang="ko-KR" sz="1600" kern="100" dirty="0">
                <a:latin typeface="야놀자 야체 R" panose="02020603020101020101" pitchFamily="18" charset="-127"/>
                <a:ea typeface="야놀자 야체 R" panose="020206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1600" kern="100" dirty="0">
                <a:latin typeface="야놀자 야체 R" panose="02020603020101020101" pitchFamily="18" charset="-127"/>
                <a:ea typeface="야놀자 야체 R" panose="02020603020101020101" pitchFamily="18" charset="-127"/>
                <a:cs typeface="Times New Roman" panose="02020603050405020304" pitchFamily="18" charset="0"/>
              </a:rPr>
              <a:t>송종창</a:t>
            </a:r>
            <a:r>
              <a:rPr lang="en-US" altLang="ko-KR" sz="1600" kern="100" dirty="0">
                <a:latin typeface="야놀자 야체 R" panose="02020603020101020101" pitchFamily="18" charset="-127"/>
                <a:ea typeface="야놀자 야체 R" panose="020206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1600" kern="100" dirty="0">
                <a:latin typeface="야놀자 야체 R" panose="02020603020101020101" pitchFamily="18" charset="-127"/>
                <a:ea typeface="야놀자 야체 R" panose="02020603020101020101" pitchFamily="18" charset="-127"/>
                <a:cs typeface="Times New Roman" panose="02020603050405020304" pitchFamily="18" charset="0"/>
              </a:rPr>
              <a:t>조승연</a:t>
            </a:r>
            <a:endParaRPr lang="ko-KR" altLang="ko-KR" sz="1600" kern="100" dirty="0">
              <a:latin typeface="야놀자 야체 R" panose="02020603020101020101" pitchFamily="18" charset="-127"/>
              <a:ea typeface="야놀자 야체 R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95CF5D8E-69C8-4DED-98B2-A517F75C790D}"/>
              </a:ext>
            </a:extLst>
          </p:cNvPr>
          <p:cNvSpPr/>
          <p:nvPr/>
        </p:nvSpPr>
        <p:spPr>
          <a:xfrm>
            <a:off x="3303022" y="9334887"/>
            <a:ext cx="302203" cy="474536"/>
          </a:xfrm>
          <a:prstGeom prst="rightArrow">
            <a:avLst>
              <a:gd name="adj1" fmla="val 46788"/>
              <a:gd name="adj2" fmla="val 55164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C4CD4F40-A0DB-49D0-B122-ACFA3999295B}"/>
              </a:ext>
            </a:extLst>
          </p:cNvPr>
          <p:cNvSpPr/>
          <p:nvPr/>
        </p:nvSpPr>
        <p:spPr>
          <a:xfrm>
            <a:off x="5860574" y="9334887"/>
            <a:ext cx="302203" cy="474536"/>
          </a:xfrm>
          <a:prstGeom prst="rightArrow">
            <a:avLst>
              <a:gd name="adj1" fmla="val 46788"/>
              <a:gd name="adj2" fmla="val 55164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63A6B7DB-78D6-4993-B2E0-298C6A32F97E}"/>
              </a:ext>
            </a:extLst>
          </p:cNvPr>
          <p:cNvSpPr/>
          <p:nvPr/>
        </p:nvSpPr>
        <p:spPr>
          <a:xfrm>
            <a:off x="1027999" y="10577962"/>
            <a:ext cx="1730351" cy="35970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분석 사진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F5322F77-C08C-44DA-B70F-036D02CCD2AE}"/>
              </a:ext>
            </a:extLst>
          </p:cNvPr>
          <p:cNvSpPr/>
          <p:nvPr/>
        </p:nvSpPr>
        <p:spPr>
          <a:xfrm>
            <a:off x="3854000" y="10577962"/>
            <a:ext cx="1730351" cy="35970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알림 메일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99DAD3EA-3045-4C12-BD9B-0C9492A3784A}"/>
              </a:ext>
            </a:extLst>
          </p:cNvPr>
          <p:cNvSpPr/>
          <p:nvPr/>
        </p:nvSpPr>
        <p:spPr>
          <a:xfrm>
            <a:off x="6761426" y="10577962"/>
            <a:ext cx="1730351" cy="35970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웹 페이지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19C6A5C-194B-40BC-BA05-F5E1650370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41" t="2783" r="10046" b="69787"/>
          <a:stretch/>
        </p:blipFill>
        <p:spPr>
          <a:xfrm>
            <a:off x="578657" y="8467601"/>
            <a:ext cx="2629034" cy="1826930"/>
          </a:xfrm>
          <a:prstGeom prst="rect">
            <a:avLst/>
          </a:prstGeom>
          <a:ln>
            <a:solidFill>
              <a:srgbClr val="35AEEB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6E42C6B-81A7-4B20-9916-E47060684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657" y="5859785"/>
            <a:ext cx="536535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695837952">
            <a:extLst>
              <a:ext uri="{FF2B5EF4-FFF2-40B4-BE49-F238E27FC236}">
                <a16:creationId xmlns:a16="http://schemas.microsoft.com/office/drawing/2014/main" id="{8942057A-9A95-4EFB-A007-A9397554AF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45" t="29608" r="19485" b="3647"/>
          <a:stretch/>
        </p:blipFill>
        <p:spPr bwMode="auto">
          <a:xfrm>
            <a:off x="3645660" y="8467601"/>
            <a:ext cx="2147031" cy="1826930"/>
          </a:xfrm>
          <a:prstGeom prst="rect">
            <a:avLst/>
          </a:prstGeom>
          <a:noFill/>
          <a:ln>
            <a:solidFill>
              <a:srgbClr val="35AEE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_x695837304">
            <a:extLst>
              <a:ext uri="{FF2B5EF4-FFF2-40B4-BE49-F238E27FC236}">
                <a16:creationId xmlns:a16="http://schemas.microsoft.com/office/drawing/2014/main" id="{058F60C0-B274-4D56-A4F7-85909D495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" r="14436" b="5237"/>
          <a:stretch/>
        </p:blipFill>
        <p:spPr bwMode="auto">
          <a:xfrm>
            <a:off x="6230660" y="8465731"/>
            <a:ext cx="2791883" cy="1828799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FE7B1A51-3C43-411C-A498-18B284A38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60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96CE77BA-7C1D-4641-9B8A-13B7A204CA5C}"/>
              </a:ext>
            </a:extLst>
          </p:cNvPr>
          <p:cNvSpPr/>
          <p:nvPr/>
        </p:nvSpPr>
        <p:spPr>
          <a:xfrm>
            <a:off x="414290" y="4716608"/>
            <a:ext cx="5966190" cy="2932013"/>
          </a:xfrm>
          <a:prstGeom prst="roundRect">
            <a:avLst>
              <a:gd name="adj" fmla="val 7233"/>
            </a:avLst>
          </a:prstGeom>
          <a:blipFill>
            <a:blip r:embed="rId6"/>
            <a:stretch>
              <a:fillRect/>
            </a:stretch>
          </a:blip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ko-KR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061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25AB6F-A659-4597-AC2A-4EA5CF7EB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B1FFE3-228A-44BB-B5A0-3E44340C4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3408363"/>
            <a:ext cx="8280400" cy="37728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- </a:t>
            </a:r>
            <a:r>
              <a:rPr lang="ko-KR" altLang="ko-KR" dirty="0"/>
              <a:t>기대효과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en-US" altLang="ko-KR" dirty="0">
                <a:solidFill>
                  <a:srgbClr val="0070C0"/>
                </a:solidFill>
              </a:rPr>
              <a:t>1. </a:t>
            </a:r>
            <a:r>
              <a:rPr lang="ko-KR" altLang="ko-KR" dirty="0">
                <a:solidFill>
                  <a:srgbClr val="0070C0"/>
                </a:solidFill>
              </a:rPr>
              <a:t>냉장고 안에 무엇이 있는지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어디서나 확인 가능하여</a:t>
            </a:r>
            <a:r>
              <a:rPr lang="ko-KR" altLang="ko-KR" dirty="0">
                <a:solidFill>
                  <a:srgbClr val="0070C0"/>
                </a:solidFill>
              </a:rPr>
              <a:t> 같은 제품을 구매하거나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ko-KR" dirty="0">
                <a:solidFill>
                  <a:srgbClr val="0070C0"/>
                </a:solidFill>
              </a:rPr>
              <a:t>구매</a:t>
            </a:r>
            <a:r>
              <a:rPr lang="ko-KR" altLang="en-US" dirty="0">
                <a:solidFill>
                  <a:srgbClr val="0070C0"/>
                </a:solidFill>
              </a:rPr>
              <a:t>할 제품을</a:t>
            </a:r>
            <a:r>
              <a:rPr lang="ko-KR" altLang="ko-KR" dirty="0">
                <a:solidFill>
                  <a:srgbClr val="0070C0"/>
                </a:solidFill>
              </a:rPr>
              <a:t> 잊</a:t>
            </a:r>
            <a:r>
              <a:rPr lang="ko-KR" altLang="en-US" dirty="0">
                <a:solidFill>
                  <a:srgbClr val="0070C0"/>
                </a:solidFill>
              </a:rPr>
              <a:t>는 일을 예방한다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2. </a:t>
            </a:r>
            <a:r>
              <a:rPr lang="ko-KR" altLang="ko-KR" dirty="0">
                <a:solidFill>
                  <a:srgbClr val="0070C0"/>
                </a:solidFill>
              </a:rPr>
              <a:t>유통기한을 메일을 통해 경고받고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ko-KR" dirty="0">
                <a:solidFill>
                  <a:srgbClr val="0070C0"/>
                </a:solidFill>
              </a:rPr>
              <a:t>그를 이용하는 레시피를 추천해서 식품이 버려지는 일을 줄일 수 있다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  <a:endParaRPr lang="ko-KR" altLang="ko-KR" dirty="0">
              <a:solidFill>
                <a:srgbClr val="0070C0"/>
              </a:solidFill>
            </a:endParaRPr>
          </a:p>
          <a:p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81ADF8-3D02-4BD1-A968-988DF1B82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06" b="6859"/>
          <a:stretch/>
        </p:blipFill>
        <p:spPr>
          <a:xfrm>
            <a:off x="625124" y="5382768"/>
            <a:ext cx="4958850" cy="226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430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</TotalTime>
  <Words>239</Words>
  <Application>Microsoft Office PowerPoint</Application>
  <PresentationFormat>A3 용지(297x420mm)</PresentationFormat>
  <Paragraphs>32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야놀자 야체 R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재철</dc:creator>
  <cp:lastModifiedBy>조 승연</cp:lastModifiedBy>
  <cp:revision>29</cp:revision>
  <dcterms:created xsi:type="dcterms:W3CDTF">2020-06-04T15:43:10Z</dcterms:created>
  <dcterms:modified xsi:type="dcterms:W3CDTF">2020-06-16T03:11:34Z</dcterms:modified>
</cp:coreProperties>
</file>