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11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6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2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9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B9FEAC-6CE1-4926-8BD1-14360089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8000">
                <a:solidFill>
                  <a:schemeClr val="bg1"/>
                </a:solidFill>
              </a:rPr>
              <a:t>냉장고를 지켜봐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432E2-05C4-450D-BAD1-274E3CEC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ko-KR" altLang="en-US" sz="3200" dirty="0"/>
              <a:t>전체 개요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영수증 정보 추출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냉장고 촬영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레시피 추천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소형냉장고 이미지 검색결과">
            <a:extLst>
              <a:ext uri="{FF2B5EF4-FFF2-40B4-BE49-F238E27FC236}">
                <a16:creationId xmlns:a16="http://schemas.microsoft.com/office/drawing/2014/main" id="{F3C3EF2E-F840-46F3-801F-610E9D14D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6" t="15593" r="12832" b="16468"/>
          <a:stretch/>
        </p:blipFill>
        <p:spPr bwMode="auto">
          <a:xfrm>
            <a:off x="6617378" y="3249039"/>
            <a:ext cx="5528321" cy="354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8E214B-C4AA-4C1A-AD01-4055005B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17" y="1177046"/>
            <a:ext cx="1277363" cy="12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4B1168-8258-498C-BD3C-88D38C5EF3E3}"/>
              </a:ext>
            </a:extLst>
          </p:cNvPr>
          <p:cNvCxnSpPr>
            <a:cxnSpLocks/>
          </p:cNvCxnSpPr>
          <p:nvPr/>
        </p:nvCxnSpPr>
        <p:spPr>
          <a:xfrm>
            <a:off x="8053488" y="3847289"/>
            <a:ext cx="1448611" cy="23005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E1C54-DFD3-4EFC-9CCD-2A0892283805}"/>
              </a:ext>
            </a:extLst>
          </p:cNvPr>
          <p:cNvCxnSpPr>
            <a:cxnSpLocks/>
          </p:cNvCxnSpPr>
          <p:nvPr/>
        </p:nvCxnSpPr>
        <p:spPr>
          <a:xfrm>
            <a:off x="8382810" y="3570253"/>
            <a:ext cx="2967545" cy="41322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D8F929-31BA-4E12-9753-D2FF42AD2B69}"/>
              </a:ext>
            </a:extLst>
          </p:cNvPr>
          <p:cNvCxnSpPr>
            <a:cxnSpLocks/>
          </p:cNvCxnSpPr>
          <p:nvPr/>
        </p:nvCxnSpPr>
        <p:spPr>
          <a:xfrm flipH="1">
            <a:off x="7160057" y="3734914"/>
            <a:ext cx="2877064" cy="248562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58353E-A56E-4BCF-A268-44464FECB47D}"/>
              </a:ext>
            </a:extLst>
          </p:cNvPr>
          <p:cNvCxnSpPr>
            <a:cxnSpLocks/>
          </p:cNvCxnSpPr>
          <p:nvPr/>
        </p:nvCxnSpPr>
        <p:spPr>
          <a:xfrm flipH="1">
            <a:off x="8991499" y="3980335"/>
            <a:ext cx="1404031" cy="2167545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64D2E5-BDBF-4226-B79F-F86E1BF11497}"/>
              </a:ext>
            </a:extLst>
          </p:cNvPr>
          <p:cNvCxnSpPr/>
          <p:nvPr/>
        </p:nvCxnSpPr>
        <p:spPr>
          <a:xfrm flipH="1">
            <a:off x="8188865" y="2410941"/>
            <a:ext cx="539885" cy="8380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2953A1-29CB-4389-806D-6DF89415DD50}"/>
              </a:ext>
            </a:extLst>
          </p:cNvPr>
          <p:cNvCxnSpPr>
            <a:cxnSpLocks/>
          </p:cNvCxnSpPr>
          <p:nvPr/>
        </p:nvCxnSpPr>
        <p:spPr>
          <a:xfrm>
            <a:off x="9261441" y="2416411"/>
            <a:ext cx="775680" cy="10221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F982ECA-52CE-4141-9254-64857BF7463C}"/>
              </a:ext>
            </a:extLst>
          </p:cNvPr>
          <p:cNvSpPr/>
          <p:nvPr/>
        </p:nvSpPr>
        <p:spPr>
          <a:xfrm>
            <a:off x="8023495" y="3517967"/>
            <a:ext cx="329322" cy="329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5552B6-55A4-4709-84D8-54B194DF1855}"/>
              </a:ext>
            </a:extLst>
          </p:cNvPr>
          <p:cNvSpPr/>
          <p:nvPr/>
        </p:nvSpPr>
        <p:spPr>
          <a:xfrm>
            <a:off x="10101444" y="3651013"/>
            <a:ext cx="329322" cy="3293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FA6179-166C-48E1-AB87-9B10112DBE05}"/>
              </a:ext>
            </a:extLst>
          </p:cNvPr>
          <p:cNvSpPr txBox="1"/>
          <p:nvPr/>
        </p:nvSpPr>
        <p:spPr>
          <a:xfrm>
            <a:off x="496111" y="1868436"/>
            <a:ext cx="4834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영수증을 읽어 식품의 정보를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라즈베리 파이 카메라를 통해 냉장고 내부의 식품을 촬영한다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촬영한 정보를 바탕으로 어떤 식품이 있는지 파악한다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냉장고 안에 있는 식품 중 영수증 구매일 기준으로 유통기한이 임박한 식품을 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냉장고에서 최근 없어진 식품의 영양 정보와  비교하여 유통기한이 임박한 식품을 활용한 레시피를 추천한다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1738B-4059-47B0-A9AC-04B670D9A0E2}"/>
              </a:ext>
            </a:extLst>
          </p:cNvPr>
          <p:cNvSpPr txBox="1"/>
          <p:nvPr/>
        </p:nvSpPr>
        <p:spPr>
          <a:xfrm>
            <a:off x="9594512" y="1060633"/>
            <a:ext cx="259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라즈베리파이</a:t>
            </a:r>
            <a:r>
              <a:rPr lang="ko-KR" altLang="en-US" dirty="0"/>
              <a:t> 카메라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7FB2-200B-49D6-8A5C-344CB28F48F0}"/>
              </a:ext>
            </a:extLst>
          </p:cNvPr>
          <p:cNvSpPr txBox="1"/>
          <p:nvPr/>
        </p:nvSpPr>
        <p:spPr>
          <a:xfrm>
            <a:off x="496111" y="398435"/>
            <a:ext cx="483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전체 개요</a:t>
            </a:r>
          </a:p>
        </p:txBody>
      </p:sp>
      <p:pic>
        <p:nvPicPr>
          <p:cNvPr id="1034" name="Picture 10" descr="영수증 이미지 검색결과">
            <a:extLst>
              <a:ext uri="{FF2B5EF4-FFF2-40B4-BE49-F238E27FC236}">
                <a16:creationId xmlns:a16="http://schemas.microsoft.com/office/drawing/2014/main" id="{817AF5DC-366B-4B1A-B0A5-6514E7CC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9" y="293619"/>
            <a:ext cx="2575695" cy="19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2953A1-29CB-4389-806D-6DF89415DD50}"/>
              </a:ext>
            </a:extLst>
          </p:cNvPr>
          <p:cNvCxnSpPr>
            <a:cxnSpLocks/>
          </p:cNvCxnSpPr>
          <p:nvPr/>
        </p:nvCxnSpPr>
        <p:spPr>
          <a:xfrm flipH="1">
            <a:off x="7538669" y="4088920"/>
            <a:ext cx="1031257" cy="7099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FA6179-166C-48E1-AB87-9B10112DBE05}"/>
              </a:ext>
            </a:extLst>
          </p:cNvPr>
          <p:cNvSpPr txBox="1"/>
          <p:nvPr/>
        </p:nvSpPr>
        <p:spPr>
          <a:xfrm>
            <a:off x="496111" y="1868436"/>
            <a:ext cx="4834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카메라로 영수증을 읽어 </a:t>
            </a:r>
            <a:r>
              <a:rPr lang="en-US" altLang="ko-KR" dirty="0" err="1"/>
              <a:t>ocr</a:t>
            </a:r>
            <a:r>
              <a:rPr lang="ko-KR" altLang="en-US" dirty="0"/>
              <a:t>을 통해 문자로 추출한다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상품명을 바탕으로 어떤 식품인지 머신 러닝으로 예측하게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DB</a:t>
            </a:r>
            <a:r>
              <a:rPr lang="ko-KR" altLang="en-US" dirty="0"/>
              <a:t>에 저장하기 전에 분석이 틀린 것을 수정하거나 삭제하게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미리 서버 </a:t>
            </a:r>
            <a:r>
              <a:rPr lang="en-US" altLang="ko-KR" dirty="0"/>
              <a:t>DB</a:t>
            </a:r>
            <a:r>
              <a:rPr lang="ko-KR" altLang="en-US" dirty="0"/>
              <a:t>에 식품의 영양 정보</a:t>
            </a:r>
            <a:r>
              <a:rPr lang="en-US" altLang="ko-KR" dirty="0"/>
              <a:t>, </a:t>
            </a:r>
            <a:r>
              <a:rPr lang="ko-KR" altLang="en-US" dirty="0"/>
              <a:t>유통기한 등을 저장하고 개인 </a:t>
            </a:r>
            <a:r>
              <a:rPr lang="en-US" altLang="ko-KR" dirty="0"/>
              <a:t>DB</a:t>
            </a:r>
            <a:r>
              <a:rPr lang="ko-KR" altLang="en-US" dirty="0"/>
              <a:t>에는 식품의 구매일</a:t>
            </a:r>
            <a:r>
              <a:rPr lang="en-US" altLang="ko-KR" dirty="0"/>
              <a:t>, </a:t>
            </a:r>
            <a:r>
              <a:rPr lang="ko-KR" altLang="en-US" dirty="0"/>
              <a:t>식품명</a:t>
            </a:r>
            <a:r>
              <a:rPr lang="en-US" altLang="ko-KR" dirty="0"/>
              <a:t>, </a:t>
            </a:r>
            <a:r>
              <a:rPr lang="ko-KR" altLang="en-US" dirty="0"/>
              <a:t>식품 종류 등만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식품이 냉장고에 보관하는 것이 아니므로 냉장고</a:t>
            </a:r>
            <a:r>
              <a:rPr lang="en-US" altLang="ko-KR" dirty="0"/>
              <a:t> </a:t>
            </a:r>
            <a:r>
              <a:rPr lang="ko-KR" altLang="en-US" dirty="0"/>
              <a:t>식품과 영수증 식품을 따로 저장하고 연동한다</a:t>
            </a:r>
            <a:r>
              <a:rPr lang="en-US" altLang="ko-KR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7FB2-200B-49D6-8A5C-344CB28F48F0}"/>
              </a:ext>
            </a:extLst>
          </p:cNvPr>
          <p:cNvSpPr txBox="1"/>
          <p:nvPr/>
        </p:nvSpPr>
        <p:spPr>
          <a:xfrm>
            <a:off x="496111" y="398435"/>
            <a:ext cx="483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영수증 정보 추출</a:t>
            </a:r>
          </a:p>
        </p:txBody>
      </p:sp>
      <p:pic>
        <p:nvPicPr>
          <p:cNvPr id="1034" name="Picture 10" descr="영수증 이미지 검색결과">
            <a:extLst>
              <a:ext uri="{FF2B5EF4-FFF2-40B4-BE49-F238E27FC236}">
                <a16:creationId xmlns:a16="http://schemas.microsoft.com/office/drawing/2014/main" id="{817AF5DC-366B-4B1A-B0A5-6514E7CC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15" y="604620"/>
            <a:ext cx="2184257" cy="1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원통형 19">
            <a:extLst>
              <a:ext uri="{FF2B5EF4-FFF2-40B4-BE49-F238E27FC236}">
                <a16:creationId xmlns:a16="http://schemas.microsoft.com/office/drawing/2014/main" id="{AEB02090-994D-4EDF-A557-7718429DEAEF}"/>
              </a:ext>
            </a:extLst>
          </p:cNvPr>
          <p:cNvSpPr/>
          <p:nvPr/>
        </p:nvSpPr>
        <p:spPr>
          <a:xfrm>
            <a:off x="5654489" y="394557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D13D62-3E43-464E-B856-6938B256FECA}"/>
              </a:ext>
            </a:extLst>
          </p:cNvPr>
          <p:cNvGrpSpPr/>
          <p:nvPr/>
        </p:nvGrpSpPr>
        <p:grpSpPr>
          <a:xfrm>
            <a:off x="8343954" y="181110"/>
            <a:ext cx="3740144" cy="6476355"/>
            <a:chOff x="725324" y="190822"/>
            <a:chExt cx="3944330" cy="647635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751752-EC3A-40B5-986F-8EB482D7C956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475E59-0D12-427A-823E-C85AAAE4A9F8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4DD58AD-3B02-49F8-9A06-733D47437B3C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5421AD-43D0-47D6-AD8A-E1086CD08C8B}"/>
              </a:ext>
            </a:extLst>
          </p:cNvPr>
          <p:cNvGrpSpPr/>
          <p:nvPr/>
        </p:nvGrpSpPr>
        <p:grpSpPr>
          <a:xfrm>
            <a:off x="8472574" y="567338"/>
            <a:ext cx="3493511" cy="466125"/>
            <a:chOff x="8136751" y="577049"/>
            <a:chExt cx="3493511" cy="466125"/>
          </a:xfrm>
          <a:solidFill>
            <a:srgbClr val="002060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FA04F6-A619-4A90-9563-561A36D0C149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영수증 분석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E8129FB-2E42-4C5C-A40A-23B5D0321D6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  <a:grpFill/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A91D692-D2D7-4423-AAC8-C87E53621630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FA3054F-A328-4C26-9937-3DB401659C72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FFFCEB5-58A5-4670-AF44-5C0E8D4316CC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67AA25-A90E-490C-B581-76915CEC74BD}"/>
              </a:ext>
            </a:extLst>
          </p:cNvPr>
          <p:cNvCxnSpPr>
            <a:cxnSpLocks/>
          </p:cNvCxnSpPr>
          <p:nvPr/>
        </p:nvCxnSpPr>
        <p:spPr>
          <a:xfrm flipH="1">
            <a:off x="8606059" y="1898521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DA6973-A7E7-4DAC-BFD9-2E77D300302B}"/>
              </a:ext>
            </a:extLst>
          </p:cNvPr>
          <p:cNvSpPr/>
          <p:nvPr/>
        </p:nvSpPr>
        <p:spPr>
          <a:xfrm>
            <a:off x="8575651" y="1166192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매일 우유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17EC19-67FC-4448-9F43-80453293545B}"/>
              </a:ext>
            </a:extLst>
          </p:cNvPr>
          <p:cNvSpPr txBox="1"/>
          <p:nvPr/>
        </p:nvSpPr>
        <p:spPr>
          <a:xfrm>
            <a:off x="8552794" y="1558716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7B7D1-B649-48C1-A1F0-45D5C4440B5F}"/>
              </a:ext>
            </a:extLst>
          </p:cNvPr>
          <p:cNvSpPr/>
          <p:nvPr/>
        </p:nvSpPr>
        <p:spPr>
          <a:xfrm>
            <a:off x="11137890" y="1163729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C89E12-0AFC-4C0B-B283-369F157491F0}"/>
              </a:ext>
            </a:extLst>
          </p:cNvPr>
          <p:cNvSpPr/>
          <p:nvPr/>
        </p:nvSpPr>
        <p:spPr>
          <a:xfrm>
            <a:off x="10494175" y="1163729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ABFCEF9-2CDD-4DDA-A19C-BCCC1B454B2D}"/>
              </a:ext>
            </a:extLst>
          </p:cNvPr>
          <p:cNvCxnSpPr>
            <a:cxnSpLocks/>
          </p:cNvCxnSpPr>
          <p:nvPr/>
        </p:nvCxnSpPr>
        <p:spPr>
          <a:xfrm flipH="1">
            <a:off x="8606059" y="2777060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A2E3207-5B59-4BB1-A2FB-6F1878B5F097}"/>
              </a:ext>
            </a:extLst>
          </p:cNvPr>
          <p:cNvSpPr/>
          <p:nvPr/>
        </p:nvSpPr>
        <p:spPr>
          <a:xfrm>
            <a:off x="8575651" y="204473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청주 사과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1D64EC-FC29-4EEA-87CA-126394101100}"/>
              </a:ext>
            </a:extLst>
          </p:cNvPr>
          <p:cNvSpPr txBox="1"/>
          <p:nvPr/>
        </p:nvSpPr>
        <p:spPr>
          <a:xfrm>
            <a:off x="8552794" y="243725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7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1BA415-6874-4878-AE63-18B348EBDE43}"/>
              </a:ext>
            </a:extLst>
          </p:cNvPr>
          <p:cNvSpPr/>
          <p:nvPr/>
        </p:nvSpPr>
        <p:spPr>
          <a:xfrm>
            <a:off x="11137890" y="2042268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0033671-C842-42A0-84A8-B5D8B0A96E19}"/>
              </a:ext>
            </a:extLst>
          </p:cNvPr>
          <p:cNvSpPr/>
          <p:nvPr/>
        </p:nvSpPr>
        <p:spPr>
          <a:xfrm>
            <a:off x="10494175" y="2042268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A6C9E09-EF21-445C-B189-47A5EB1CF9AD}"/>
              </a:ext>
            </a:extLst>
          </p:cNvPr>
          <p:cNvCxnSpPr>
            <a:cxnSpLocks/>
          </p:cNvCxnSpPr>
          <p:nvPr/>
        </p:nvCxnSpPr>
        <p:spPr>
          <a:xfrm flipH="1">
            <a:off x="8606059" y="3631275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3EAD51E-87EC-47AD-B266-0EF97FEA57F7}"/>
              </a:ext>
            </a:extLst>
          </p:cNvPr>
          <p:cNvSpPr/>
          <p:nvPr/>
        </p:nvSpPr>
        <p:spPr>
          <a:xfrm>
            <a:off x="8575651" y="2898946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고메</a:t>
            </a:r>
            <a:r>
              <a:rPr lang="ko-KR" altLang="en-US" sz="1600" dirty="0">
                <a:solidFill>
                  <a:schemeClr val="bg1"/>
                </a:solidFill>
              </a:rPr>
              <a:t> 짬뽕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5FC40B-4106-404E-ABEE-1C28DA76F0DD}"/>
              </a:ext>
            </a:extLst>
          </p:cNvPr>
          <p:cNvSpPr txBox="1"/>
          <p:nvPr/>
        </p:nvSpPr>
        <p:spPr>
          <a:xfrm>
            <a:off x="8552794" y="3291470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50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3E7B038-EECD-4E79-945C-892E5D76D094}"/>
              </a:ext>
            </a:extLst>
          </p:cNvPr>
          <p:cNvSpPr/>
          <p:nvPr/>
        </p:nvSpPr>
        <p:spPr>
          <a:xfrm>
            <a:off x="11137890" y="2896483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76A7590-0E75-4C2E-9026-617B49695A9C}"/>
              </a:ext>
            </a:extLst>
          </p:cNvPr>
          <p:cNvSpPr/>
          <p:nvPr/>
        </p:nvSpPr>
        <p:spPr>
          <a:xfrm>
            <a:off x="10494175" y="2896483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07F6A24-4809-4FE3-A7C0-B38DD0A57C63}"/>
              </a:ext>
            </a:extLst>
          </p:cNvPr>
          <p:cNvCxnSpPr>
            <a:cxnSpLocks/>
          </p:cNvCxnSpPr>
          <p:nvPr/>
        </p:nvCxnSpPr>
        <p:spPr>
          <a:xfrm>
            <a:off x="6985101" y="2329949"/>
            <a:ext cx="1220475" cy="5070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62A046-96C0-4E1D-8A10-4FD9AB6E5E15}"/>
              </a:ext>
            </a:extLst>
          </p:cNvPr>
          <p:cNvSpPr txBox="1"/>
          <p:nvPr/>
        </p:nvSpPr>
        <p:spPr>
          <a:xfrm>
            <a:off x="6345960" y="2644337"/>
            <a:ext cx="165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카메라 인식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DFEAF5-D366-4713-BDC3-3277E53B0C94}"/>
              </a:ext>
            </a:extLst>
          </p:cNvPr>
          <p:cNvSpPr txBox="1"/>
          <p:nvPr/>
        </p:nvSpPr>
        <p:spPr>
          <a:xfrm>
            <a:off x="11184515" y="1527463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우유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CC1F2B-FFA6-45CC-96E7-E9DBE5E36B40}"/>
              </a:ext>
            </a:extLst>
          </p:cNvPr>
          <p:cNvSpPr txBox="1"/>
          <p:nvPr/>
        </p:nvSpPr>
        <p:spPr>
          <a:xfrm>
            <a:off x="11184515" y="2414182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사과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988CDA-B733-42AA-88E4-CC06D201C5E9}"/>
              </a:ext>
            </a:extLst>
          </p:cNvPr>
          <p:cNvSpPr txBox="1"/>
          <p:nvPr/>
        </p:nvSpPr>
        <p:spPr>
          <a:xfrm>
            <a:off x="11184515" y="3259723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74DD86A-2A81-4873-A631-1A39EE34CEC0}"/>
              </a:ext>
            </a:extLst>
          </p:cNvPr>
          <p:cNvCxnSpPr>
            <a:cxnSpLocks/>
          </p:cNvCxnSpPr>
          <p:nvPr/>
        </p:nvCxnSpPr>
        <p:spPr>
          <a:xfrm flipH="1">
            <a:off x="10250118" y="3187896"/>
            <a:ext cx="534407" cy="7576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0CB20F1-6C32-43FD-97F5-C3ACC0A046F0}"/>
              </a:ext>
            </a:extLst>
          </p:cNvPr>
          <p:cNvSpPr/>
          <p:nvPr/>
        </p:nvSpPr>
        <p:spPr>
          <a:xfrm>
            <a:off x="8575651" y="4055789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538BD80-5BBA-4095-8437-FDD7437FB579}"/>
              </a:ext>
            </a:extLst>
          </p:cNvPr>
          <p:cNvSpPr/>
          <p:nvPr/>
        </p:nvSpPr>
        <p:spPr>
          <a:xfrm>
            <a:off x="10296569" y="4055789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2BECF43-52E5-4E3F-93C7-A3FD4676BF72}"/>
              </a:ext>
            </a:extLst>
          </p:cNvPr>
          <p:cNvSpPr/>
          <p:nvPr/>
        </p:nvSpPr>
        <p:spPr>
          <a:xfrm>
            <a:off x="8698296" y="4504417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14801ED-AC2E-4CE7-BD1E-8E2970C53D5C}"/>
              </a:ext>
            </a:extLst>
          </p:cNvPr>
          <p:cNvSpPr/>
          <p:nvPr/>
        </p:nvSpPr>
        <p:spPr>
          <a:xfrm>
            <a:off x="9841723" y="4504417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F801BB-98E2-45CF-AB6B-D2CAEEDFB64F}"/>
              </a:ext>
            </a:extLst>
          </p:cNvPr>
          <p:cNvSpPr/>
          <p:nvPr/>
        </p:nvSpPr>
        <p:spPr>
          <a:xfrm>
            <a:off x="10879099" y="4504417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64498D-A45A-4A69-9830-03A88EA8C699}"/>
              </a:ext>
            </a:extLst>
          </p:cNvPr>
          <p:cNvSpPr/>
          <p:nvPr/>
        </p:nvSpPr>
        <p:spPr>
          <a:xfrm>
            <a:off x="8698296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4E70AD-1280-4DAD-9F34-26739D9799C6}"/>
              </a:ext>
            </a:extLst>
          </p:cNvPr>
          <p:cNvSpPr/>
          <p:nvPr/>
        </p:nvSpPr>
        <p:spPr>
          <a:xfrm>
            <a:off x="9841723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58EB2FF-9AD1-4A4F-8452-7B46E632C6E2}"/>
              </a:ext>
            </a:extLst>
          </p:cNvPr>
          <p:cNvSpPr/>
          <p:nvPr/>
        </p:nvSpPr>
        <p:spPr>
          <a:xfrm>
            <a:off x="10879099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39EB6F3-C542-462B-B190-27509736B624}"/>
              </a:ext>
            </a:extLst>
          </p:cNvPr>
          <p:cNvSpPr/>
          <p:nvPr/>
        </p:nvSpPr>
        <p:spPr>
          <a:xfrm>
            <a:off x="8698296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1EA44F-CF8F-4752-90A8-287521AAB2C2}"/>
              </a:ext>
            </a:extLst>
          </p:cNvPr>
          <p:cNvSpPr/>
          <p:nvPr/>
        </p:nvSpPr>
        <p:spPr>
          <a:xfrm>
            <a:off x="9841723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1599048-6636-45DD-BADF-19C379D7FD2F}"/>
              </a:ext>
            </a:extLst>
          </p:cNvPr>
          <p:cNvSpPr/>
          <p:nvPr/>
        </p:nvSpPr>
        <p:spPr>
          <a:xfrm>
            <a:off x="10879099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6715EC7-44E9-4FC5-9BB4-7267C0E7E247}"/>
              </a:ext>
            </a:extLst>
          </p:cNvPr>
          <p:cNvSpPr/>
          <p:nvPr/>
        </p:nvSpPr>
        <p:spPr>
          <a:xfrm>
            <a:off x="5654489" y="539820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정보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62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2953A1-29CB-4389-806D-6DF89415DD50}"/>
              </a:ext>
            </a:extLst>
          </p:cNvPr>
          <p:cNvCxnSpPr>
            <a:cxnSpLocks/>
          </p:cNvCxnSpPr>
          <p:nvPr/>
        </p:nvCxnSpPr>
        <p:spPr>
          <a:xfrm flipH="1">
            <a:off x="7538669" y="4088920"/>
            <a:ext cx="1031257" cy="7099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FA6179-166C-48E1-AB87-9B10112DBE05}"/>
              </a:ext>
            </a:extLst>
          </p:cNvPr>
          <p:cNvSpPr txBox="1"/>
          <p:nvPr/>
        </p:nvSpPr>
        <p:spPr>
          <a:xfrm>
            <a:off x="496111" y="2926017"/>
            <a:ext cx="483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 방식은 </a:t>
            </a:r>
            <a:r>
              <a:rPr lang="en-US" altLang="ko-KR" dirty="0" err="1"/>
              <a:t>ocr</a:t>
            </a:r>
            <a:r>
              <a:rPr lang="ko-KR" altLang="en-US" dirty="0"/>
              <a:t>을 영수증과 식품으로 작업을 두 번 하며 식품명이 불분명할 경우 수정을 자주할 위험이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구매한 식품을 사진으로 찍으면 이를 분석하여 식품들을 가져오도록 하면</a:t>
            </a:r>
            <a:r>
              <a:rPr lang="en-US" altLang="ko-KR" dirty="0"/>
              <a:t>, </a:t>
            </a:r>
            <a:r>
              <a:rPr lang="ko-KR" altLang="en-US" dirty="0"/>
              <a:t>냉장고 내의 식품 분석과 같은 알고리즘을 사용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사용할 식품을 사진으로 찍은 뒤 </a:t>
            </a:r>
            <a:r>
              <a:rPr lang="en-US" altLang="ko-KR" dirty="0"/>
              <a:t>DB</a:t>
            </a:r>
            <a:r>
              <a:rPr lang="ko-KR" altLang="en-US" dirty="0"/>
              <a:t>에서 삭제하는 식으로도 사용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7FB2-200B-49D6-8A5C-344CB28F48F0}"/>
              </a:ext>
            </a:extLst>
          </p:cNvPr>
          <p:cNvSpPr txBox="1"/>
          <p:nvPr/>
        </p:nvSpPr>
        <p:spPr>
          <a:xfrm>
            <a:off x="496111" y="398435"/>
            <a:ext cx="483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2. </a:t>
            </a:r>
            <a:r>
              <a:rPr lang="ko-KR" altLang="en-US" sz="3200" dirty="0">
                <a:solidFill>
                  <a:srgbClr val="FF0000"/>
                </a:solidFill>
              </a:rPr>
              <a:t>사진으로 정보 추출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AEB02090-994D-4EDF-A557-7718429DEAEF}"/>
              </a:ext>
            </a:extLst>
          </p:cNvPr>
          <p:cNvSpPr/>
          <p:nvPr/>
        </p:nvSpPr>
        <p:spPr>
          <a:xfrm>
            <a:off x="5654489" y="394557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D13D62-3E43-464E-B856-6938B256FECA}"/>
              </a:ext>
            </a:extLst>
          </p:cNvPr>
          <p:cNvGrpSpPr/>
          <p:nvPr/>
        </p:nvGrpSpPr>
        <p:grpSpPr>
          <a:xfrm>
            <a:off x="8343954" y="181110"/>
            <a:ext cx="3740144" cy="6476355"/>
            <a:chOff x="725324" y="190822"/>
            <a:chExt cx="3944330" cy="647635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751752-EC3A-40B5-986F-8EB482D7C956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475E59-0D12-427A-823E-C85AAAE4A9F8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4DD58AD-3B02-49F8-9A06-733D47437B3C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5421AD-43D0-47D6-AD8A-E1086CD08C8B}"/>
              </a:ext>
            </a:extLst>
          </p:cNvPr>
          <p:cNvGrpSpPr/>
          <p:nvPr/>
        </p:nvGrpSpPr>
        <p:grpSpPr>
          <a:xfrm>
            <a:off x="8472574" y="567338"/>
            <a:ext cx="3493511" cy="466125"/>
            <a:chOff x="8136751" y="577049"/>
            <a:chExt cx="3493511" cy="466125"/>
          </a:xfrm>
          <a:solidFill>
            <a:srgbClr val="002060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FA04F6-A619-4A90-9563-561A36D0C149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영수증 분석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E8129FB-2E42-4C5C-A40A-23B5D0321D6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  <a:grpFill/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A91D692-D2D7-4423-AAC8-C87E53621630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FA3054F-A328-4C26-9937-3DB401659C72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FFFCEB5-58A5-4670-AF44-5C0E8D4316CC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67AA25-A90E-490C-B581-76915CEC74BD}"/>
              </a:ext>
            </a:extLst>
          </p:cNvPr>
          <p:cNvCxnSpPr>
            <a:cxnSpLocks/>
          </p:cNvCxnSpPr>
          <p:nvPr/>
        </p:nvCxnSpPr>
        <p:spPr>
          <a:xfrm flipH="1">
            <a:off x="8606059" y="1898521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DA6973-A7E7-4DAC-BFD9-2E77D300302B}"/>
              </a:ext>
            </a:extLst>
          </p:cNvPr>
          <p:cNvSpPr/>
          <p:nvPr/>
        </p:nvSpPr>
        <p:spPr>
          <a:xfrm>
            <a:off x="8575651" y="1166192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17EC19-67FC-4448-9F43-80453293545B}"/>
              </a:ext>
            </a:extLst>
          </p:cNvPr>
          <p:cNvSpPr txBox="1"/>
          <p:nvPr/>
        </p:nvSpPr>
        <p:spPr>
          <a:xfrm>
            <a:off x="8552794" y="1558716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7B7D1-B649-48C1-A1F0-45D5C4440B5F}"/>
              </a:ext>
            </a:extLst>
          </p:cNvPr>
          <p:cNvSpPr/>
          <p:nvPr/>
        </p:nvSpPr>
        <p:spPr>
          <a:xfrm>
            <a:off x="11137890" y="1163729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C89E12-0AFC-4C0B-B283-369F157491F0}"/>
              </a:ext>
            </a:extLst>
          </p:cNvPr>
          <p:cNvSpPr/>
          <p:nvPr/>
        </p:nvSpPr>
        <p:spPr>
          <a:xfrm>
            <a:off x="10494175" y="1163729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ABFCEF9-2CDD-4DDA-A19C-BCCC1B454B2D}"/>
              </a:ext>
            </a:extLst>
          </p:cNvPr>
          <p:cNvCxnSpPr>
            <a:cxnSpLocks/>
          </p:cNvCxnSpPr>
          <p:nvPr/>
        </p:nvCxnSpPr>
        <p:spPr>
          <a:xfrm flipH="1">
            <a:off x="8606059" y="2777060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A2E3207-5B59-4BB1-A2FB-6F1878B5F097}"/>
              </a:ext>
            </a:extLst>
          </p:cNvPr>
          <p:cNvSpPr/>
          <p:nvPr/>
        </p:nvSpPr>
        <p:spPr>
          <a:xfrm>
            <a:off x="8575651" y="204473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1D64EC-FC29-4EEA-87CA-126394101100}"/>
              </a:ext>
            </a:extLst>
          </p:cNvPr>
          <p:cNvSpPr txBox="1"/>
          <p:nvPr/>
        </p:nvSpPr>
        <p:spPr>
          <a:xfrm>
            <a:off x="8552794" y="243725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7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1BA415-6874-4878-AE63-18B348EBDE43}"/>
              </a:ext>
            </a:extLst>
          </p:cNvPr>
          <p:cNvSpPr/>
          <p:nvPr/>
        </p:nvSpPr>
        <p:spPr>
          <a:xfrm>
            <a:off x="11137890" y="2042268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0033671-C842-42A0-84A8-B5D8B0A96E19}"/>
              </a:ext>
            </a:extLst>
          </p:cNvPr>
          <p:cNvSpPr/>
          <p:nvPr/>
        </p:nvSpPr>
        <p:spPr>
          <a:xfrm>
            <a:off x="10494175" y="2042268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A6C9E09-EF21-445C-B189-47A5EB1CF9AD}"/>
              </a:ext>
            </a:extLst>
          </p:cNvPr>
          <p:cNvCxnSpPr>
            <a:cxnSpLocks/>
          </p:cNvCxnSpPr>
          <p:nvPr/>
        </p:nvCxnSpPr>
        <p:spPr>
          <a:xfrm flipH="1">
            <a:off x="8606059" y="3631275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3EAD51E-87EC-47AD-B266-0EF97FEA57F7}"/>
              </a:ext>
            </a:extLst>
          </p:cNvPr>
          <p:cNvSpPr/>
          <p:nvPr/>
        </p:nvSpPr>
        <p:spPr>
          <a:xfrm>
            <a:off x="8575651" y="2898946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5FC40B-4106-404E-ABEE-1C28DA76F0DD}"/>
              </a:ext>
            </a:extLst>
          </p:cNvPr>
          <p:cNvSpPr txBox="1"/>
          <p:nvPr/>
        </p:nvSpPr>
        <p:spPr>
          <a:xfrm>
            <a:off x="8552794" y="3291470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50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3E7B038-EECD-4E79-945C-892E5D76D094}"/>
              </a:ext>
            </a:extLst>
          </p:cNvPr>
          <p:cNvSpPr/>
          <p:nvPr/>
        </p:nvSpPr>
        <p:spPr>
          <a:xfrm>
            <a:off x="11137890" y="2896483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76A7590-0E75-4C2E-9026-617B49695A9C}"/>
              </a:ext>
            </a:extLst>
          </p:cNvPr>
          <p:cNvSpPr/>
          <p:nvPr/>
        </p:nvSpPr>
        <p:spPr>
          <a:xfrm>
            <a:off x="10494175" y="2896483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07F6A24-4809-4FE3-A7C0-B38DD0A57C63}"/>
              </a:ext>
            </a:extLst>
          </p:cNvPr>
          <p:cNvCxnSpPr>
            <a:cxnSpLocks/>
          </p:cNvCxnSpPr>
          <p:nvPr/>
        </p:nvCxnSpPr>
        <p:spPr>
          <a:xfrm>
            <a:off x="6985101" y="2329949"/>
            <a:ext cx="1220475" cy="5070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62A046-96C0-4E1D-8A10-4FD9AB6E5E15}"/>
              </a:ext>
            </a:extLst>
          </p:cNvPr>
          <p:cNvSpPr txBox="1"/>
          <p:nvPr/>
        </p:nvSpPr>
        <p:spPr>
          <a:xfrm>
            <a:off x="6345960" y="2644337"/>
            <a:ext cx="165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인식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74DD86A-2A81-4873-A631-1A39EE34CEC0}"/>
              </a:ext>
            </a:extLst>
          </p:cNvPr>
          <p:cNvCxnSpPr>
            <a:cxnSpLocks/>
          </p:cNvCxnSpPr>
          <p:nvPr/>
        </p:nvCxnSpPr>
        <p:spPr>
          <a:xfrm flipH="1">
            <a:off x="10250118" y="3187896"/>
            <a:ext cx="534407" cy="7576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0CB20F1-6C32-43FD-97F5-C3ACC0A046F0}"/>
              </a:ext>
            </a:extLst>
          </p:cNvPr>
          <p:cNvSpPr/>
          <p:nvPr/>
        </p:nvSpPr>
        <p:spPr>
          <a:xfrm>
            <a:off x="8575651" y="4055789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538BD80-5BBA-4095-8437-FDD7437FB579}"/>
              </a:ext>
            </a:extLst>
          </p:cNvPr>
          <p:cNvSpPr/>
          <p:nvPr/>
        </p:nvSpPr>
        <p:spPr>
          <a:xfrm>
            <a:off x="10296569" y="4055789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2BECF43-52E5-4E3F-93C7-A3FD4676BF72}"/>
              </a:ext>
            </a:extLst>
          </p:cNvPr>
          <p:cNvSpPr/>
          <p:nvPr/>
        </p:nvSpPr>
        <p:spPr>
          <a:xfrm>
            <a:off x="8698296" y="4504417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14801ED-AC2E-4CE7-BD1E-8E2970C53D5C}"/>
              </a:ext>
            </a:extLst>
          </p:cNvPr>
          <p:cNvSpPr/>
          <p:nvPr/>
        </p:nvSpPr>
        <p:spPr>
          <a:xfrm>
            <a:off x="9841723" y="4504417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F801BB-98E2-45CF-AB6B-D2CAEEDFB64F}"/>
              </a:ext>
            </a:extLst>
          </p:cNvPr>
          <p:cNvSpPr/>
          <p:nvPr/>
        </p:nvSpPr>
        <p:spPr>
          <a:xfrm>
            <a:off x="10879099" y="4504417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64498D-A45A-4A69-9830-03A88EA8C699}"/>
              </a:ext>
            </a:extLst>
          </p:cNvPr>
          <p:cNvSpPr/>
          <p:nvPr/>
        </p:nvSpPr>
        <p:spPr>
          <a:xfrm>
            <a:off x="8698296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4E70AD-1280-4DAD-9F34-26739D9799C6}"/>
              </a:ext>
            </a:extLst>
          </p:cNvPr>
          <p:cNvSpPr/>
          <p:nvPr/>
        </p:nvSpPr>
        <p:spPr>
          <a:xfrm>
            <a:off x="9841723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58EB2FF-9AD1-4A4F-8452-7B46E632C6E2}"/>
              </a:ext>
            </a:extLst>
          </p:cNvPr>
          <p:cNvSpPr/>
          <p:nvPr/>
        </p:nvSpPr>
        <p:spPr>
          <a:xfrm>
            <a:off x="10879099" y="496265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39EB6F3-C542-462B-B190-27509736B624}"/>
              </a:ext>
            </a:extLst>
          </p:cNvPr>
          <p:cNvSpPr/>
          <p:nvPr/>
        </p:nvSpPr>
        <p:spPr>
          <a:xfrm>
            <a:off x="8698296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1EA44F-CF8F-4752-90A8-287521AAB2C2}"/>
              </a:ext>
            </a:extLst>
          </p:cNvPr>
          <p:cNvSpPr/>
          <p:nvPr/>
        </p:nvSpPr>
        <p:spPr>
          <a:xfrm>
            <a:off x="9841723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1599048-6636-45DD-BADF-19C379D7FD2F}"/>
              </a:ext>
            </a:extLst>
          </p:cNvPr>
          <p:cNvSpPr/>
          <p:nvPr/>
        </p:nvSpPr>
        <p:spPr>
          <a:xfrm>
            <a:off x="10879099" y="5407423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6715EC7-44E9-4FC5-9BB4-7267C0E7E247}"/>
              </a:ext>
            </a:extLst>
          </p:cNvPr>
          <p:cNvSpPr/>
          <p:nvPr/>
        </p:nvSpPr>
        <p:spPr>
          <a:xfrm>
            <a:off x="5654489" y="539820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정보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1026" name="Picture 2" descr="식빵 마트 이미지 검색결과">
            <a:extLst>
              <a:ext uri="{FF2B5EF4-FFF2-40B4-BE49-F238E27FC236}">
                <a16:creationId xmlns:a16="http://schemas.microsoft.com/office/drawing/2014/main" id="{2C53BCE8-0908-415D-89AF-23404FA11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4859512" y="115026"/>
            <a:ext cx="1322818" cy="14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매일 우유 이미지 검색결과">
            <a:extLst>
              <a:ext uri="{FF2B5EF4-FFF2-40B4-BE49-F238E27FC236}">
                <a16:creationId xmlns:a16="http://schemas.microsoft.com/office/drawing/2014/main" id="{FEAB2702-B5D7-401B-8CDC-73438381C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6197879" y="414673"/>
            <a:ext cx="811210" cy="210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과 이미지 검색결과">
            <a:extLst>
              <a:ext uri="{FF2B5EF4-FFF2-40B4-BE49-F238E27FC236}">
                <a16:creationId xmlns:a16="http://schemas.microsoft.com/office/drawing/2014/main" id="{32A9E3CE-5153-4190-945B-0DAA5F9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1" y="1508555"/>
            <a:ext cx="1462152" cy="10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고메 짬뽕 이미지 검색결과">
            <a:extLst>
              <a:ext uri="{FF2B5EF4-FFF2-40B4-BE49-F238E27FC236}">
                <a16:creationId xmlns:a16="http://schemas.microsoft.com/office/drawing/2014/main" id="{85E582A3-C659-4B45-9D78-7E6438EB8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6949297" y="511270"/>
            <a:ext cx="1270662" cy="19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0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B8E214B-C4AA-4C1A-AD01-4055005B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46" y="2893841"/>
            <a:ext cx="1277363" cy="12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57A137C-3023-44C3-AEAF-518BD73E3DC9}"/>
              </a:ext>
            </a:extLst>
          </p:cNvPr>
          <p:cNvGrpSpPr/>
          <p:nvPr/>
        </p:nvGrpSpPr>
        <p:grpSpPr>
          <a:xfrm>
            <a:off x="5592311" y="4679404"/>
            <a:ext cx="2779348" cy="1780161"/>
            <a:chOff x="6663679" y="2665379"/>
            <a:chExt cx="5528321" cy="3540867"/>
          </a:xfrm>
        </p:grpSpPr>
        <p:pic>
          <p:nvPicPr>
            <p:cNvPr id="1028" name="Picture 4" descr="소형냉장고 이미지 검색결과">
              <a:extLst>
                <a:ext uri="{FF2B5EF4-FFF2-40B4-BE49-F238E27FC236}">
                  <a16:creationId xmlns:a16="http://schemas.microsoft.com/office/drawing/2014/main" id="{F3C3EF2E-F840-46F3-801F-610E9D14D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96" t="15593" r="12832" b="16468"/>
            <a:stretch/>
          </p:blipFill>
          <p:spPr bwMode="auto">
            <a:xfrm>
              <a:off x="6663679" y="2665379"/>
              <a:ext cx="5528321" cy="3540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64B1168-8258-498C-BD3C-88D38C5EF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99789" y="3263629"/>
              <a:ext cx="1448611" cy="2300591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7E1C54-DFD3-4EFC-9CCD-2A0892283805}"/>
                </a:ext>
              </a:extLst>
            </p:cNvPr>
            <p:cNvCxnSpPr>
              <a:cxnSpLocks/>
            </p:cNvCxnSpPr>
            <p:nvPr/>
          </p:nvCxnSpPr>
          <p:spPr>
            <a:xfrm>
              <a:off x="8429111" y="2986593"/>
              <a:ext cx="2967545" cy="413223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AD8F929-31BA-4E12-9753-D2FF42AD2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358" y="3151254"/>
              <a:ext cx="2877064" cy="248562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F58353E-A56E-4BCF-A268-44464FECB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7800" y="3396675"/>
              <a:ext cx="1404031" cy="2167545"/>
            </a:xfrm>
            <a:prstGeom prst="line">
              <a:avLst/>
            </a:prstGeom>
            <a:ln w="571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F982ECA-52CE-4141-9254-64857BF7463C}"/>
                </a:ext>
              </a:extLst>
            </p:cNvPr>
            <p:cNvSpPr/>
            <p:nvPr/>
          </p:nvSpPr>
          <p:spPr>
            <a:xfrm>
              <a:off x="8069796" y="2934307"/>
              <a:ext cx="329322" cy="329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75552B6-55A4-4709-84D8-54B194DF1855}"/>
                </a:ext>
              </a:extLst>
            </p:cNvPr>
            <p:cNvSpPr/>
            <p:nvPr/>
          </p:nvSpPr>
          <p:spPr>
            <a:xfrm>
              <a:off x="10147745" y="3067353"/>
              <a:ext cx="329322" cy="3293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FA6179-166C-48E1-AB87-9B10112DBE05}"/>
              </a:ext>
            </a:extLst>
          </p:cNvPr>
          <p:cNvSpPr txBox="1"/>
          <p:nvPr/>
        </p:nvSpPr>
        <p:spPr>
          <a:xfrm>
            <a:off x="496111" y="1868436"/>
            <a:ext cx="4834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파이 카메라를 통해 냉장고 내부의 식품을 촬영한다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촬영한 정보를 </a:t>
            </a:r>
            <a:r>
              <a:rPr lang="en-US" altLang="ko-KR" dirty="0"/>
              <a:t>OCR</a:t>
            </a:r>
            <a:r>
              <a:rPr lang="ko-KR" altLang="en-US" dirty="0"/>
              <a:t>로 분석해 어떤 식품이 있는지 인식한다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이전에 없던 식품이 생긴 경우</a:t>
            </a:r>
            <a:r>
              <a:rPr lang="en-US" altLang="ko-KR" dirty="0"/>
              <a:t>, </a:t>
            </a:r>
            <a:r>
              <a:rPr lang="ko-KR" altLang="en-US" dirty="0"/>
              <a:t>영수증을 통해 등록한 식품과 일치하는 식품과 연동한다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냉장고에 있는 식품 중 유통기한이 임박하거나 지난 식품을 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냉장고에 있던 식품이 모두 없어진 경우</a:t>
            </a:r>
            <a:r>
              <a:rPr lang="en-US" altLang="ko-KR" dirty="0"/>
              <a:t>, </a:t>
            </a:r>
            <a:r>
              <a:rPr lang="ko-KR" altLang="en-US" dirty="0"/>
              <a:t>해당 식품을 먹었다고 여기고</a:t>
            </a:r>
            <a:r>
              <a:rPr lang="en-US" altLang="ko-KR" dirty="0"/>
              <a:t> </a:t>
            </a:r>
            <a:r>
              <a:rPr lang="ko-KR" altLang="en-US" dirty="0"/>
              <a:t>먹은 식품으로 등록한다</a:t>
            </a:r>
            <a:r>
              <a:rPr lang="en-US" altLang="ko-KR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7FB2-200B-49D6-8A5C-344CB28F48F0}"/>
              </a:ext>
            </a:extLst>
          </p:cNvPr>
          <p:cNvSpPr txBox="1"/>
          <p:nvPr/>
        </p:nvSpPr>
        <p:spPr>
          <a:xfrm>
            <a:off x="496111" y="398435"/>
            <a:ext cx="483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냉장고 촬영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ECEF3A-B749-4806-A32C-973810456AAF}"/>
              </a:ext>
            </a:extLst>
          </p:cNvPr>
          <p:cNvCxnSpPr>
            <a:cxnSpLocks/>
          </p:cNvCxnSpPr>
          <p:nvPr/>
        </p:nvCxnSpPr>
        <p:spPr>
          <a:xfrm flipV="1">
            <a:off x="7036326" y="1734656"/>
            <a:ext cx="0" cy="11576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통형 16">
            <a:extLst>
              <a:ext uri="{FF2B5EF4-FFF2-40B4-BE49-F238E27FC236}">
                <a16:creationId xmlns:a16="http://schemas.microsoft.com/office/drawing/2014/main" id="{38131420-8E27-4290-9805-8A5DAA09BC33}"/>
              </a:ext>
            </a:extLst>
          </p:cNvPr>
          <p:cNvSpPr/>
          <p:nvPr/>
        </p:nvSpPr>
        <p:spPr>
          <a:xfrm>
            <a:off x="5787678" y="398435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467714-4D8C-455F-BE06-5DA8672823F9}"/>
              </a:ext>
            </a:extLst>
          </p:cNvPr>
          <p:cNvCxnSpPr>
            <a:cxnSpLocks/>
          </p:cNvCxnSpPr>
          <p:nvPr/>
        </p:nvCxnSpPr>
        <p:spPr>
          <a:xfrm>
            <a:off x="7232417" y="3940560"/>
            <a:ext cx="54583" cy="8740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5BBBAB-6680-4C3A-A850-4E25DB3B4AA5}"/>
              </a:ext>
            </a:extLst>
          </p:cNvPr>
          <p:cNvGrpSpPr/>
          <p:nvPr/>
        </p:nvGrpSpPr>
        <p:grpSpPr>
          <a:xfrm>
            <a:off x="8343954" y="181110"/>
            <a:ext cx="3740144" cy="6476355"/>
            <a:chOff x="725324" y="190822"/>
            <a:chExt cx="3944330" cy="6476355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8FAB9DE-66D0-4E16-BE40-10C0856D5C76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F33FFC9-296A-460F-B439-8492FF878968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6932254-AA8E-44EC-BA97-F04175BC6ED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5DD2451-46E2-4120-9B35-64965D576071}"/>
              </a:ext>
            </a:extLst>
          </p:cNvPr>
          <p:cNvGrpSpPr/>
          <p:nvPr/>
        </p:nvGrpSpPr>
        <p:grpSpPr>
          <a:xfrm>
            <a:off x="8472574" y="567338"/>
            <a:ext cx="3493511" cy="466125"/>
            <a:chOff x="8136751" y="577049"/>
            <a:chExt cx="3493511" cy="466125"/>
          </a:xfrm>
          <a:solidFill>
            <a:srgbClr val="002060"/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0D0D3BA-3542-47EE-B799-D022334B8293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등록된 식품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B250873-6B3B-4102-98B7-4070C5C43769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  <a:grpFill/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443C1A4-916E-4468-A8ED-81F7E7AE9E8F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B40EBD9-202A-4973-A9C4-F1842B7C97F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B3FA0F2-1225-49DA-A6C2-DFD797DD6069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913589E-E646-4661-B46F-67D2C9A2F73A}"/>
              </a:ext>
            </a:extLst>
          </p:cNvPr>
          <p:cNvCxnSpPr>
            <a:cxnSpLocks/>
          </p:cNvCxnSpPr>
          <p:nvPr/>
        </p:nvCxnSpPr>
        <p:spPr>
          <a:xfrm flipH="1">
            <a:off x="8606059" y="3799602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72E2080-7CC4-41F0-9000-5379F8C6BF81}"/>
              </a:ext>
            </a:extLst>
          </p:cNvPr>
          <p:cNvSpPr/>
          <p:nvPr/>
        </p:nvSpPr>
        <p:spPr>
          <a:xfrm>
            <a:off x="8575651" y="3067273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매일 우유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D29F7F-E357-47D0-9A23-A9BF38B55351}"/>
              </a:ext>
            </a:extLst>
          </p:cNvPr>
          <p:cNvSpPr txBox="1"/>
          <p:nvPr/>
        </p:nvSpPr>
        <p:spPr>
          <a:xfrm>
            <a:off x="8552794" y="3459797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2</a:t>
            </a:r>
            <a:r>
              <a:rPr lang="ko-KR" altLang="en-US" sz="1600" dirty="0">
                <a:solidFill>
                  <a:srgbClr val="FF9900"/>
                </a:solidFill>
              </a:rPr>
              <a:t>일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54B8175-66AB-42E9-8B9E-55045B56B53B}"/>
              </a:ext>
            </a:extLst>
          </p:cNvPr>
          <p:cNvSpPr/>
          <p:nvPr/>
        </p:nvSpPr>
        <p:spPr>
          <a:xfrm>
            <a:off x="11137890" y="3064810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1CD85E-B030-470E-946D-690D79DE4A69}"/>
              </a:ext>
            </a:extLst>
          </p:cNvPr>
          <p:cNvSpPr/>
          <p:nvPr/>
        </p:nvSpPr>
        <p:spPr>
          <a:xfrm>
            <a:off x="10494175" y="3064810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35C41BE-128E-4D33-9B83-B37E24AB086E}"/>
              </a:ext>
            </a:extLst>
          </p:cNvPr>
          <p:cNvCxnSpPr>
            <a:cxnSpLocks/>
          </p:cNvCxnSpPr>
          <p:nvPr/>
        </p:nvCxnSpPr>
        <p:spPr>
          <a:xfrm flipH="1">
            <a:off x="8606059" y="2355042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CA9F433-6347-4A40-BC30-879F067881DE}"/>
              </a:ext>
            </a:extLst>
          </p:cNvPr>
          <p:cNvSpPr/>
          <p:nvPr/>
        </p:nvSpPr>
        <p:spPr>
          <a:xfrm>
            <a:off x="8575651" y="1622713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청주 사과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AEBA25-1346-4B89-B5A8-7900756C4942}"/>
              </a:ext>
            </a:extLst>
          </p:cNvPr>
          <p:cNvSpPr txBox="1"/>
          <p:nvPr/>
        </p:nvSpPr>
        <p:spPr>
          <a:xfrm>
            <a:off x="8552794" y="2015237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FC567B0-C35F-4776-A492-DC149FD4DDB6}"/>
              </a:ext>
            </a:extLst>
          </p:cNvPr>
          <p:cNvSpPr/>
          <p:nvPr/>
        </p:nvSpPr>
        <p:spPr>
          <a:xfrm>
            <a:off x="11137890" y="1620250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B43754-6A89-4061-B615-A53C76DB3417}"/>
              </a:ext>
            </a:extLst>
          </p:cNvPr>
          <p:cNvSpPr/>
          <p:nvPr/>
        </p:nvSpPr>
        <p:spPr>
          <a:xfrm>
            <a:off x="10494175" y="1620250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20221BA-92A6-4AE5-B0E6-74DCC1AE70BC}"/>
              </a:ext>
            </a:extLst>
          </p:cNvPr>
          <p:cNvCxnSpPr>
            <a:cxnSpLocks/>
          </p:cNvCxnSpPr>
          <p:nvPr/>
        </p:nvCxnSpPr>
        <p:spPr>
          <a:xfrm flipH="1">
            <a:off x="8606059" y="5244263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0962A46-50DC-4DED-8A17-4F4AA1B4C65C}"/>
              </a:ext>
            </a:extLst>
          </p:cNvPr>
          <p:cNvSpPr/>
          <p:nvPr/>
        </p:nvSpPr>
        <p:spPr>
          <a:xfrm>
            <a:off x="8575651" y="4511934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고메</a:t>
            </a:r>
            <a:r>
              <a:rPr lang="ko-KR" altLang="en-US" sz="1600" dirty="0">
                <a:solidFill>
                  <a:schemeClr val="bg1"/>
                </a:solidFill>
              </a:rPr>
              <a:t> 짬뽕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1BC8DF-9ECD-47C9-B9AB-F84588E64ED8}"/>
              </a:ext>
            </a:extLst>
          </p:cNvPr>
          <p:cNvSpPr txBox="1"/>
          <p:nvPr/>
        </p:nvSpPr>
        <p:spPr>
          <a:xfrm>
            <a:off x="8552794" y="4904458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42</a:t>
            </a:r>
            <a:r>
              <a:rPr lang="ko-KR" altLang="en-US" sz="1600" dirty="0">
                <a:solidFill>
                  <a:srgbClr val="002060"/>
                </a:solidFill>
              </a:rPr>
              <a:t>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E722A1F-CB59-4B77-9458-BD9DDCAB4053}"/>
              </a:ext>
            </a:extLst>
          </p:cNvPr>
          <p:cNvSpPr/>
          <p:nvPr/>
        </p:nvSpPr>
        <p:spPr>
          <a:xfrm>
            <a:off x="11137890" y="4509471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삭제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B398F69-F345-49EF-8B9A-F9A9A0762853}"/>
              </a:ext>
            </a:extLst>
          </p:cNvPr>
          <p:cNvSpPr/>
          <p:nvPr/>
        </p:nvSpPr>
        <p:spPr>
          <a:xfrm>
            <a:off x="10494175" y="4509471"/>
            <a:ext cx="525861" cy="3040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E5DF68-E24C-4732-8876-885F3DC94018}"/>
              </a:ext>
            </a:extLst>
          </p:cNvPr>
          <p:cNvSpPr txBox="1"/>
          <p:nvPr/>
        </p:nvSpPr>
        <p:spPr>
          <a:xfrm>
            <a:off x="11184515" y="3428544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우유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82A0C4-2CCD-4C27-9F0A-D3516374F746}"/>
              </a:ext>
            </a:extLst>
          </p:cNvPr>
          <p:cNvSpPr txBox="1"/>
          <p:nvPr/>
        </p:nvSpPr>
        <p:spPr>
          <a:xfrm>
            <a:off x="11184515" y="1992164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사과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21666A-F2FA-4EF4-9C0F-D5480B7BE751}"/>
              </a:ext>
            </a:extLst>
          </p:cNvPr>
          <p:cNvSpPr txBox="1"/>
          <p:nvPr/>
        </p:nvSpPr>
        <p:spPr>
          <a:xfrm>
            <a:off x="11184515" y="4872711"/>
            <a:ext cx="63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366FF"/>
                </a:solidFill>
              </a:rPr>
              <a:t>면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B67A19-69E9-425D-9D9B-DE88512D72E7}"/>
              </a:ext>
            </a:extLst>
          </p:cNvPr>
          <p:cNvSpPr/>
          <p:nvPr/>
        </p:nvSpPr>
        <p:spPr>
          <a:xfrm>
            <a:off x="8644927" y="1140076"/>
            <a:ext cx="3130854" cy="320493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유통기한 초과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8FD7F3-7378-4304-909E-50D2E8BBBEBC}"/>
              </a:ext>
            </a:extLst>
          </p:cNvPr>
          <p:cNvSpPr/>
          <p:nvPr/>
        </p:nvSpPr>
        <p:spPr>
          <a:xfrm>
            <a:off x="8644927" y="2570151"/>
            <a:ext cx="3130854" cy="320493"/>
          </a:xfrm>
          <a:prstGeom prst="rect">
            <a:avLst/>
          </a:prstGeom>
          <a:solidFill>
            <a:srgbClr val="002060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유통기한 임박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CCA43B0-FFFC-4E35-8723-F538BF46AC6A}"/>
              </a:ext>
            </a:extLst>
          </p:cNvPr>
          <p:cNvSpPr/>
          <p:nvPr/>
        </p:nvSpPr>
        <p:spPr>
          <a:xfrm>
            <a:off x="8644927" y="4028475"/>
            <a:ext cx="3130854" cy="320493"/>
          </a:xfrm>
          <a:prstGeom prst="rect">
            <a:avLst/>
          </a:prstGeom>
          <a:solidFill>
            <a:srgbClr val="002060"/>
          </a:solidFill>
          <a:ln w="381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유통기한 여유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3" name="원통형 112">
            <a:extLst>
              <a:ext uri="{FF2B5EF4-FFF2-40B4-BE49-F238E27FC236}">
                <a16:creationId xmlns:a16="http://schemas.microsoft.com/office/drawing/2014/main" id="{85762156-839F-4185-916F-09424553A015}"/>
              </a:ext>
            </a:extLst>
          </p:cNvPr>
          <p:cNvSpPr/>
          <p:nvPr/>
        </p:nvSpPr>
        <p:spPr>
          <a:xfrm>
            <a:off x="3547651" y="407414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3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CFA6179-166C-48E1-AB87-9B10112DBE05}"/>
              </a:ext>
            </a:extLst>
          </p:cNvPr>
          <p:cNvSpPr txBox="1"/>
          <p:nvPr/>
        </p:nvSpPr>
        <p:spPr>
          <a:xfrm>
            <a:off x="496111" y="1868436"/>
            <a:ext cx="483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식품</a:t>
            </a:r>
            <a:r>
              <a:rPr lang="en-US" altLang="ko-KR" dirty="0"/>
              <a:t> DB</a:t>
            </a:r>
            <a:r>
              <a:rPr lang="ko-KR" altLang="en-US" dirty="0"/>
              <a:t>의 영양성분을 참고하여 최근 자신이 먹은 식품 중 부족한 부분을 보충하는 레시피를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자신의 냉장고에 있는 식품들을 사용하며</a:t>
            </a:r>
            <a:r>
              <a:rPr lang="en-US" altLang="ko-KR" dirty="0"/>
              <a:t>, </a:t>
            </a:r>
            <a:r>
              <a:rPr lang="ko-KR" altLang="en-US" dirty="0"/>
              <a:t>유통기한이 임박한 식품을 최우선으로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레시피나 재료가 다시는 목록에 표시 되지 않도록 할 수 있다</a:t>
            </a:r>
            <a:r>
              <a:rPr lang="en-US" altLang="ko-KR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7FB2-200B-49D6-8A5C-344CB28F48F0}"/>
              </a:ext>
            </a:extLst>
          </p:cNvPr>
          <p:cNvSpPr txBox="1"/>
          <p:nvPr/>
        </p:nvSpPr>
        <p:spPr>
          <a:xfrm>
            <a:off x="496111" y="398435"/>
            <a:ext cx="483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레시피 추천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38131420-8E27-4290-9805-8A5DAA09BC33}"/>
              </a:ext>
            </a:extLst>
          </p:cNvPr>
          <p:cNvSpPr/>
          <p:nvPr/>
        </p:nvSpPr>
        <p:spPr>
          <a:xfrm>
            <a:off x="5895265" y="5346652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1FC697A0-A6A6-4A5B-8281-1B05503E456F}"/>
              </a:ext>
            </a:extLst>
          </p:cNvPr>
          <p:cNvSpPr/>
          <p:nvPr/>
        </p:nvSpPr>
        <p:spPr>
          <a:xfrm>
            <a:off x="5895265" y="3623417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8" name="원통형 47">
            <a:extLst>
              <a:ext uri="{FF2B5EF4-FFF2-40B4-BE49-F238E27FC236}">
                <a16:creationId xmlns:a16="http://schemas.microsoft.com/office/drawing/2014/main" id="{639DE4CC-C689-42CE-9D87-15F426EB2E08}"/>
              </a:ext>
            </a:extLst>
          </p:cNvPr>
          <p:cNvSpPr/>
          <p:nvPr/>
        </p:nvSpPr>
        <p:spPr>
          <a:xfrm>
            <a:off x="5895265" y="1900182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 식품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8D373311-B7E0-4636-8A84-88A047EF0AB9}"/>
              </a:ext>
            </a:extLst>
          </p:cNvPr>
          <p:cNvSpPr/>
          <p:nvPr/>
        </p:nvSpPr>
        <p:spPr>
          <a:xfrm>
            <a:off x="5895265" y="176947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정보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A244C6-4DEC-4D0F-97FE-215DA738433A}"/>
              </a:ext>
            </a:extLst>
          </p:cNvPr>
          <p:cNvGrpSpPr/>
          <p:nvPr/>
        </p:nvGrpSpPr>
        <p:grpSpPr>
          <a:xfrm>
            <a:off x="8343954" y="181110"/>
            <a:ext cx="3740144" cy="6476355"/>
            <a:chOff x="725324" y="190822"/>
            <a:chExt cx="3944330" cy="6476355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A603F9D-AE82-4155-B7B3-785CECC11BD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A8513D-3DE8-44D2-9E5C-C6DC020D3F91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A214F20-0E4A-4935-A909-1607A6074317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A34E89E-13E3-4FAC-8D48-DD4284B5E393}"/>
              </a:ext>
            </a:extLst>
          </p:cNvPr>
          <p:cNvGrpSpPr/>
          <p:nvPr/>
        </p:nvGrpSpPr>
        <p:grpSpPr>
          <a:xfrm>
            <a:off x="8472574" y="567338"/>
            <a:ext cx="3493511" cy="466125"/>
            <a:chOff x="8136751" y="577049"/>
            <a:chExt cx="3493511" cy="466125"/>
          </a:xfrm>
          <a:solidFill>
            <a:srgbClr val="002060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9B226F3-9F54-45E8-A2F1-CFAC0931218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레시피 추천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9A82443-B693-4234-AC45-9C1C9D5C56A4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  <a:grpFill/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C737A42-8206-4806-AC90-09A8710E8DCD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E13D82A-35B3-4BBE-9B7B-E29CFB7685D6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32DB01E-A998-4FA8-AB8D-3906FD9590C6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5BF1D97-5EFD-4B3E-9857-E5EA6EF11D21}"/>
              </a:ext>
            </a:extLst>
          </p:cNvPr>
          <p:cNvSpPr/>
          <p:nvPr/>
        </p:nvSpPr>
        <p:spPr>
          <a:xfrm>
            <a:off x="8644927" y="1140076"/>
            <a:ext cx="3130854" cy="320493"/>
          </a:xfrm>
          <a:prstGeom prst="rect">
            <a:avLst/>
          </a:prstGeom>
          <a:solidFill>
            <a:srgbClr val="00206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사과 식빵 파이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 descr="사과 식빵 이미지 검색결과">
            <a:extLst>
              <a:ext uri="{FF2B5EF4-FFF2-40B4-BE49-F238E27FC236}">
                <a16:creationId xmlns:a16="http://schemas.microsoft.com/office/drawing/2014/main" id="{89D99E6F-D44F-40C3-8ADC-B4BAF903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32" y="1567182"/>
            <a:ext cx="2395967" cy="1594407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3584F32-AE7D-4F8E-AC96-AD73E99B45BF}"/>
              </a:ext>
            </a:extLst>
          </p:cNvPr>
          <p:cNvCxnSpPr>
            <a:cxnSpLocks/>
          </p:cNvCxnSpPr>
          <p:nvPr/>
        </p:nvCxnSpPr>
        <p:spPr>
          <a:xfrm flipH="1">
            <a:off x="8552793" y="3631275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D538411-E019-40A7-9CFB-1121F1337AFA}"/>
              </a:ext>
            </a:extLst>
          </p:cNvPr>
          <p:cNvCxnSpPr>
            <a:cxnSpLocks/>
          </p:cNvCxnSpPr>
          <p:nvPr/>
        </p:nvCxnSpPr>
        <p:spPr>
          <a:xfrm flipH="1">
            <a:off x="8552793" y="4049564"/>
            <a:ext cx="320859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27DE946-D364-4E78-B431-34F659C28F8D}"/>
              </a:ext>
            </a:extLst>
          </p:cNvPr>
          <p:cNvSpPr txBox="1"/>
          <p:nvPr/>
        </p:nvSpPr>
        <p:spPr>
          <a:xfrm>
            <a:off x="8552793" y="3259723"/>
            <a:ext cx="314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영양 성분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D9B483-6BA6-4A82-ACC5-32DF55A9FB02}"/>
              </a:ext>
            </a:extLst>
          </p:cNvPr>
          <p:cNvSpPr txBox="1"/>
          <p:nvPr/>
        </p:nvSpPr>
        <p:spPr>
          <a:xfrm>
            <a:off x="8552793" y="3664274"/>
            <a:ext cx="314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들어가는 재료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6119421-9962-4C48-95C1-A6170A80C80D}"/>
              </a:ext>
            </a:extLst>
          </p:cNvPr>
          <p:cNvSpPr/>
          <p:nvPr/>
        </p:nvSpPr>
        <p:spPr>
          <a:xfrm>
            <a:off x="10275440" y="4158798"/>
            <a:ext cx="1500341" cy="30404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레시피 제외 선택</a:t>
            </a:r>
            <a:endParaRPr lang="ko-KR" altLang="en-US" sz="1200" b="1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EA6DC7E-B6F6-40AD-AF9E-FC1EF8648DBC}"/>
              </a:ext>
            </a:extLst>
          </p:cNvPr>
          <p:cNvSpPr/>
          <p:nvPr/>
        </p:nvSpPr>
        <p:spPr>
          <a:xfrm>
            <a:off x="8623916" y="4158798"/>
            <a:ext cx="1500341" cy="30404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제외할 재료 선택</a:t>
            </a:r>
          </a:p>
        </p:txBody>
      </p:sp>
    </p:spTree>
    <p:extLst>
      <p:ext uri="{BB962C8B-B14F-4D97-AF65-F5344CB8AC3E}">
        <p14:creationId xmlns:p14="http://schemas.microsoft.com/office/powerpoint/2010/main" val="17819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4D284-A26A-493B-99E3-40ABCDC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CF2A-DECF-43F5-8E37-262E889D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 </a:t>
            </a:r>
            <a:r>
              <a:rPr lang="en-US" altLang="ko-KR" dirty="0"/>
              <a:t>:</a:t>
            </a:r>
            <a:r>
              <a:rPr lang="ko-KR" altLang="en-US" dirty="0"/>
              <a:t> 카메라로 식품 인식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  <a:r>
              <a:rPr lang="ko-KR" altLang="en-US" dirty="0"/>
              <a:t>음성인식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98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464</Words>
  <Application>Microsoft Office PowerPoint</Application>
  <PresentationFormat>와이드스크린</PresentationFormat>
  <Paragraphs>145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냉장고를 지켜봐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13</cp:revision>
  <dcterms:created xsi:type="dcterms:W3CDTF">2020-02-28T19:48:44Z</dcterms:created>
  <dcterms:modified xsi:type="dcterms:W3CDTF">2020-03-02T07:28:51Z</dcterms:modified>
</cp:coreProperties>
</file>