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5" r:id="rId2"/>
    <p:sldId id="266" r:id="rId3"/>
    <p:sldId id="268" r:id="rId4"/>
    <p:sldId id="269" r:id="rId5"/>
    <p:sldId id="271" r:id="rId6"/>
    <p:sldId id="272" r:id="rId7"/>
    <p:sldId id="274" r:id="rId8"/>
    <p:sldId id="277" r:id="rId9"/>
    <p:sldId id="278" r:id="rId10"/>
    <p:sldId id="279" r:id="rId11"/>
    <p:sldId id="280" r:id="rId12"/>
    <p:sldId id="281" r:id="rId13"/>
    <p:sldId id="282" r:id="rId14"/>
    <p:sldId id="267" r:id="rId15"/>
    <p:sldId id="284" r:id="rId16"/>
    <p:sldId id="285" r:id="rId17"/>
    <p:sldId id="256" r:id="rId18"/>
    <p:sldId id="291" r:id="rId19"/>
    <p:sldId id="286" r:id="rId20"/>
    <p:sldId id="288" r:id="rId21"/>
    <p:sldId id="289" r:id="rId22"/>
    <p:sldId id="29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AEFF7"/>
    <a:srgbClr val="FFC000"/>
    <a:srgbClr val="E6E6E6"/>
    <a:srgbClr val="2E75B6"/>
    <a:srgbClr val="3366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1" autoAdjust="0"/>
    <p:restoredTop sz="86611" autoAdjust="0"/>
  </p:normalViewPr>
  <p:slideViewPr>
    <p:cSldViewPr snapToGrid="0">
      <p:cViewPr varScale="1">
        <p:scale>
          <a:sx n="78" d="100"/>
          <a:sy n="78" d="100"/>
        </p:scale>
        <p:origin x="6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25AFB-0FBC-4F05-BBB8-413515365240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8C30D-220E-475F-84FC-3F719E92B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0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01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98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6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456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21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58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87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3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04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0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9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97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79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7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69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0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FFD2-743B-435F-9469-37E780FD3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2BAB9-1529-4263-8AB4-5727F4BA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F4C5A-F5D1-4C18-AAE2-3DD27DE4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28D30-22C6-43CA-B10E-1D66B0B7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82839-F698-4A71-ACF5-C5B19FDD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B02FF-C4E9-4A1D-AE7A-903E69EC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A8D2C-7C43-42BE-9132-CF77D465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9348E-EB8D-4CE0-8B9E-E70E0F27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E047F-1CF7-401C-B823-F2D08EC2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77195-6EA1-4A23-90ED-813C2FE2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2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003746-957C-43D8-9007-DA08BEE4E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E9D98-EE6D-414C-B752-8DCBF074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AB36D-971D-4F05-A671-45FBB2EC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FCC64-23ED-47E6-A99A-14955687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CC110-DE35-4765-9D97-2F01C2F6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7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E1F4-8884-4EB2-860E-668A2BC1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ABF4-981B-4477-81A1-01AE5BCC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DFC09-ED25-4B0E-89C1-CA7BFAED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D42D6-5EFE-456E-BFB7-18241D72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1A0A5-B33C-4792-B9A3-EFD6734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0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39598-7FF3-48A7-8EB8-247AC89A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60821-72B9-4FDC-A6B6-4FF95468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01F2E-CF57-493D-A4D0-7070346B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CACD0-78BF-4F28-85AA-47C186D8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56079-10FF-4F55-86B7-277CE839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5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0BFFC-EC84-462A-8923-4446100B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F4160-7885-4FFF-A688-6DAF1E201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CCAF2-5318-477D-A427-E93F17FA6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DFAB0-9E39-480B-95CB-F04E84D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90B7D-C58C-42B4-889E-816B2830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52882-D8C3-4B60-9008-F37D3405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13473-17DB-4F7C-BB88-AA6C4D7E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B0D22-608A-44D7-A25A-EBCFD289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CA4B4-1654-4010-A8BA-E380F7E5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63AA0-54FE-483A-921D-7CB5434D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85443D-0294-48A3-83F7-883299814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C70D5F-140B-4556-8572-384A63E0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5B4AD-5536-4E40-8907-89E5967C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91DCF-7765-452F-9CBF-1BF56CEA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8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5BF5-A8FF-4D52-B522-CA4B85C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94C4C8-4F87-4F57-9930-478BB23B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1928D-EB2F-4148-8FFB-8DED2E49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81F27-49F8-4911-84B7-C63446B8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5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5286C6-90E8-4623-9286-DE4E3244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B53D61-C241-42B2-80E0-0A5FB007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7CBEE-85E3-4A01-8B5E-F3B7A78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5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55D2-0A9E-4850-8612-F2DA466B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CDE86-7230-4060-B675-5C33DDF9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AE8609-9898-4ED7-BCA0-12B81FD31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6BCA4-1ADC-46D3-B77C-1D136B60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2502B-0A78-4F7C-8D35-90A353C5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3DDFC-4B0B-49F2-AE92-40E4C2C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6A22-3C51-40EC-A115-0B39CA1E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FBEA3B-49FB-43BE-8FC7-A2971781D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F28B3-5EFB-419D-AE32-8BC84E19B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EDFFB-01A1-4823-977A-A4232DB5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4D341-A3FE-4845-8DB3-B5C5EC81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D527C-5504-4F51-BF36-2DAD0AC8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4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BBAA4-9498-4E2E-AD37-2DEF851C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20A89-085A-49F1-AEB4-53442F8E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EFE43-EE48-4479-8A5A-076CB2F83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B581-256F-468E-AE28-AA7509665FD7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17B7F-AF4C-4989-A64A-DD53BB689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9A38E-3BA2-4615-9D11-FF3E7C061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9151077" y="2518907"/>
            <a:ext cx="2957398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첫 접속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자동 로그인 체크 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한 번 로그인한 기기에서는 자동 로그인해서 바로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 가입 시 </a:t>
            </a:r>
            <a:r>
              <a:rPr lang="en-US" altLang="ko-KR" dirty="0"/>
              <a:t>-&gt; 2</a:t>
            </a:r>
            <a:r>
              <a:rPr lang="ko-KR" altLang="en-US" dirty="0"/>
              <a:t>번 화면</a:t>
            </a:r>
            <a:endParaRPr lang="en-US" altLang="ko-KR" dirty="0"/>
          </a:p>
          <a:p>
            <a:r>
              <a:rPr lang="en-US" altLang="ko-KR" dirty="0"/>
              <a:t>PW</a:t>
            </a:r>
            <a:r>
              <a:rPr lang="ko-KR" altLang="en-US" dirty="0"/>
              <a:t> 찾기 시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로그인 시 </a:t>
            </a:r>
            <a:r>
              <a:rPr lang="en-US" altLang="ko-KR" dirty="0"/>
              <a:t>-&gt; 4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64C872-F868-4E45-9495-452C8302AB15}"/>
              </a:ext>
            </a:extLst>
          </p:cNvPr>
          <p:cNvGrpSpPr/>
          <p:nvPr/>
        </p:nvGrpSpPr>
        <p:grpSpPr>
          <a:xfrm>
            <a:off x="2452255" y="2166277"/>
            <a:ext cx="6509351" cy="758758"/>
            <a:chOff x="2452255" y="3119587"/>
            <a:chExt cx="6509351" cy="75875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76374DC-0AE7-4183-8175-96453AD74EE0}"/>
                </a:ext>
              </a:extLst>
            </p:cNvPr>
            <p:cNvSpPr/>
            <p:nvPr/>
          </p:nvSpPr>
          <p:spPr>
            <a:xfrm>
              <a:off x="4107504" y="311958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C09655-8DC9-4740-B1FD-90784A7A19B2}"/>
                </a:ext>
              </a:extLst>
            </p:cNvPr>
            <p:cNvSpPr txBox="1"/>
            <p:nvPr/>
          </p:nvSpPr>
          <p:spPr>
            <a:xfrm>
              <a:off x="2452255" y="3145023"/>
              <a:ext cx="21747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E-mail</a:t>
              </a:r>
              <a:endParaRPr lang="ko-KR" altLang="en-US" sz="40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3FFD5E7-9773-4D44-8467-1224F0C7398B}"/>
              </a:ext>
            </a:extLst>
          </p:cNvPr>
          <p:cNvGrpSpPr/>
          <p:nvPr/>
        </p:nvGrpSpPr>
        <p:grpSpPr>
          <a:xfrm>
            <a:off x="3125010" y="3612707"/>
            <a:ext cx="5836596" cy="758758"/>
            <a:chOff x="3125010" y="4566017"/>
            <a:chExt cx="5836596" cy="75875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2857894-F430-48AA-835B-E7F63ED8396D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D13B72-251D-4EA4-A9E1-02BEA1AD6F16}"/>
                </a:ext>
              </a:extLst>
            </p:cNvPr>
            <p:cNvSpPr txBox="1"/>
            <p:nvPr/>
          </p:nvSpPr>
          <p:spPr>
            <a:xfrm>
              <a:off x="3125010" y="4591453"/>
              <a:ext cx="9824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PW</a:t>
              </a:r>
              <a:endParaRPr lang="ko-KR" altLang="en-US" sz="400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0BD2723-FF3E-4671-92B0-F34092A5E680}"/>
              </a:ext>
            </a:extLst>
          </p:cNvPr>
          <p:cNvGrpSpPr/>
          <p:nvPr/>
        </p:nvGrpSpPr>
        <p:grpSpPr>
          <a:xfrm>
            <a:off x="3218234" y="5253850"/>
            <a:ext cx="5755532" cy="758758"/>
            <a:chOff x="2201694" y="4786009"/>
            <a:chExt cx="5755532" cy="758758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D41BB66-BB91-4BAE-B71D-EA1755006EBB}"/>
                </a:ext>
              </a:extLst>
            </p:cNvPr>
            <p:cNvSpPr/>
            <p:nvPr/>
          </p:nvSpPr>
          <p:spPr>
            <a:xfrm>
              <a:off x="4234775" y="4786009"/>
              <a:ext cx="1689370" cy="7587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 가입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D756BE05-2512-4286-A854-36BFF3E7D614}"/>
                </a:ext>
              </a:extLst>
            </p:cNvPr>
            <p:cNvSpPr/>
            <p:nvPr/>
          </p:nvSpPr>
          <p:spPr>
            <a:xfrm>
              <a:off x="6267856" y="4786009"/>
              <a:ext cx="1689370" cy="758758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PW</a:t>
              </a:r>
              <a:r>
                <a:rPr lang="ko-KR" altLang="en-US" dirty="0"/>
                <a:t> 찾기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EFB3357-0041-41BF-81E9-1408C2693025}"/>
                </a:ext>
              </a:extLst>
            </p:cNvPr>
            <p:cNvSpPr/>
            <p:nvPr/>
          </p:nvSpPr>
          <p:spPr>
            <a:xfrm>
              <a:off x="2201694" y="4786009"/>
              <a:ext cx="1689370" cy="75875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A474520-46EC-416E-A550-1AEC382185C2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802251F-71C6-4F10-88AE-BBE9B617A556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A1A50D8-A724-4F09-8881-98825F4697D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각 삼각형 23">
                <a:extLst>
                  <a:ext uri="{FF2B5EF4-FFF2-40B4-BE49-F238E27FC236}">
                    <a16:creationId xmlns:a16="http://schemas.microsoft.com/office/drawing/2014/main" id="{FE4153F1-4B54-4343-95D8-04251DE983AC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각 삼각형 22">
                <a:extLst>
                  <a:ext uri="{FF2B5EF4-FFF2-40B4-BE49-F238E27FC236}">
                    <a16:creationId xmlns:a16="http://schemas.microsoft.com/office/drawing/2014/main" id="{FCA253E5-9175-4A21-BBBB-3778A58E00E2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2A5CDE-C822-4D55-B534-7E4E8A479CEF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냉장고를 지켜줘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58ECF02-17D0-44F1-B0DE-EE1C8C8DBD13}"/>
              </a:ext>
            </a:extLst>
          </p:cNvPr>
          <p:cNvSpPr txBox="1"/>
          <p:nvPr/>
        </p:nvSpPr>
        <p:spPr>
          <a:xfrm>
            <a:off x="7573894" y="4589216"/>
            <a:ext cx="2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자동 로그인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6BD4F5C-07D6-486C-A78F-1E1AB6D45014}"/>
              </a:ext>
            </a:extLst>
          </p:cNvPr>
          <p:cNvGrpSpPr/>
          <p:nvPr/>
        </p:nvGrpSpPr>
        <p:grpSpPr>
          <a:xfrm>
            <a:off x="7098183" y="4592788"/>
            <a:ext cx="365760" cy="365760"/>
            <a:chOff x="4009838" y="5290020"/>
            <a:chExt cx="365760" cy="36576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76E6A04-D314-4FEC-AEE2-F8EC4DA8B79C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F53D5A1-98EC-42D1-9F72-BB5BFDC15AD9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31" name="대각선 줄무늬 30">
                <a:extLst>
                  <a:ext uri="{FF2B5EF4-FFF2-40B4-BE49-F238E27FC236}">
                    <a16:creationId xmlns:a16="http://schemas.microsoft.com/office/drawing/2014/main" id="{B65A8245-1701-4778-BEF7-B84109A74D9E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대각선 줄무늬 31">
                <a:extLst>
                  <a:ext uri="{FF2B5EF4-FFF2-40B4-BE49-F238E27FC236}">
                    <a16:creationId xmlns:a16="http://schemas.microsoft.com/office/drawing/2014/main" id="{0D622CEC-7394-423F-B3E9-66CB3C90D487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767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9066992" y="1556108"/>
            <a:ext cx="295964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개인 정보 변경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원래 정보가 써져 있으며 이를 수정하고 변경 버튼을 누르면 현재 패스워드 입력창이 나오고 입력 버튼을 누르면 변경된다</a:t>
            </a:r>
            <a:r>
              <a:rPr lang="en-US" altLang="ko-KR" dirty="0"/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E2C92D-DC03-4A20-9FFA-3502CA2767BD}"/>
              </a:ext>
            </a:extLst>
          </p:cNvPr>
          <p:cNvGrpSpPr/>
          <p:nvPr/>
        </p:nvGrpSpPr>
        <p:grpSpPr>
          <a:xfrm>
            <a:off x="3409320" y="1744010"/>
            <a:ext cx="4470084" cy="443466"/>
            <a:chOff x="3125010" y="4566017"/>
            <a:chExt cx="5836596" cy="75875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EAA18F-5536-4739-9199-E8C7CA1C47FB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*****</a:t>
              </a:r>
              <a:endParaRPr lang="ko-KR" alt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5A0D50-8830-4191-97C0-AEA5ACA8B860}"/>
                </a:ext>
              </a:extLst>
            </p:cNvPr>
            <p:cNvSpPr txBox="1"/>
            <p:nvPr/>
          </p:nvSpPr>
          <p:spPr>
            <a:xfrm>
              <a:off x="3125010" y="4591454"/>
              <a:ext cx="982493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PW</a:t>
              </a:r>
              <a:endParaRPr lang="ko-KR" altLang="en-US" sz="28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개인 정보 변경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D72E962-CA0B-4CF9-82DD-71562AA02D70}"/>
              </a:ext>
            </a:extLst>
          </p:cNvPr>
          <p:cNvGrpSpPr/>
          <p:nvPr/>
        </p:nvGrpSpPr>
        <p:grpSpPr>
          <a:xfrm>
            <a:off x="2895817" y="2993937"/>
            <a:ext cx="4964132" cy="521959"/>
            <a:chOff x="2915273" y="4208156"/>
            <a:chExt cx="4964132" cy="52195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06E4461-9932-40A0-86B7-F64CBC0AFAA3}"/>
                </a:ext>
              </a:extLst>
            </p:cNvPr>
            <p:cNvGrpSpPr/>
            <p:nvPr/>
          </p:nvGrpSpPr>
          <p:grpSpPr>
            <a:xfrm>
              <a:off x="2915273" y="4208156"/>
              <a:ext cx="4964132" cy="521959"/>
              <a:chOff x="2499304" y="2985288"/>
              <a:chExt cx="6424443" cy="893057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066EA30-F8FE-403C-86D5-60EBFF7D537A}"/>
                  </a:ext>
                </a:extLst>
              </p:cNvPr>
              <p:cNvSpPr/>
              <p:nvPr/>
            </p:nvSpPr>
            <p:spPr>
              <a:xfrm>
                <a:off x="4148491" y="3119587"/>
                <a:ext cx="2149293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0E0026-BC45-4DA7-8D2F-CFAAAAA0367A}"/>
                  </a:ext>
                </a:extLst>
              </p:cNvPr>
              <p:cNvSpPr txBox="1"/>
              <p:nvPr/>
            </p:nvSpPr>
            <p:spPr>
              <a:xfrm>
                <a:off x="2499304" y="3145024"/>
                <a:ext cx="1649187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E-mail</a:t>
                </a:r>
                <a:endParaRPr lang="ko-KR" altLang="en-US" sz="28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78B948E-BD98-4112-ABD8-3B285A46C533}"/>
                  </a:ext>
                </a:extLst>
              </p:cNvPr>
              <p:cNvSpPr/>
              <p:nvPr/>
            </p:nvSpPr>
            <p:spPr>
              <a:xfrm>
                <a:off x="6933646" y="3119587"/>
                <a:ext cx="1990101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91E2C0-62FB-47EF-B12F-1163C3E07D8F}"/>
                  </a:ext>
                </a:extLst>
              </p:cNvPr>
              <p:cNvSpPr txBox="1"/>
              <p:nvPr/>
            </p:nvSpPr>
            <p:spPr>
              <a:xfrm>
                <a:off x="6297785" y="2985288"/>
                <a:ext cx="1515581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@</a:t>
                </a:r>
                <a:endParaRPr lang="ko-KR" altLang="en-US" sz="2800" dirty="0"/>
              </a:p>
            </p:txBody>
          </p:sp>
        </p:grp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2E205079-8122-479D-94E8-CE0C425AF043}"/>
                </a:ext>
              </a:extLst>
            </p:cNvPr>
            <p:cNvSpPr/>
            <p:nvPr/>
          </p:nvSpPr>
          <p:spPr>
            <a:xfrm flipV="1">
              <a:off x="6435879" y="4369904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BC353F1-4F84-4C9E-8A58-0834A4913FE9}"/>
              </a:ext>
            </a:extLst>
          </p:cNvPr>
          <p:cNvGrpSpPr/>
          <p:nvPr/>
        </p:nvGrpSpPr>
        <p:grpSpPr>
          <a:xfrm>
            <a:off x="2505489" y="3744849"/>
            <a:ext cx="5350699" cy="545906"/>
            <a:chOff x="2505489" y="5323521"/>
            <a:chExt cx="5350699" cy="54590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85CB105-B206-47C5-83C0-3AF646B36C4A}"/>
                </a:ext>
              </a:extLst>
            </p:cNvPr>
            <p:cNvSpPr txBox="1"/>
            <p:nvPr/>
          </p:nvSpPr>
          <p:spPr>
            <a:xfrm>
              <a:off x="2505489" y="5346207"/>
              <a:ext cx="1685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/>
                <a:t>생년월일</a:t>
              </a:r>
              <a:endParaRPr lang="ko-KR" altLang="en-US" sz="28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D5EC78C-A028-4118-AD1A-BE78E6CF2A92}"/>
                </a:ext>
              </a:extLst>
            </p:cNvPr>
            <p:cNvSpPr/>
            <p:nvPr/>
          </p:nvSpPr>
          <p:spPr>
            <a:xfrm>
              <a:off x="4191083" y="5323521"/>
              <a:ext cx="137313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411B4CF1-F2E6-4BB6-8E5F-33FCB65243E1}"/>
                </a:ext>
              </a:extLst>
            </p:cNvPr>
            <p:cNvSpPr/>
            <p:nvPr/>
          </p:nvSpPr>
          <p:spPr>
            <a:xfrm flipV="1">
              <a:off x="4285297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E3E688F-E4E9-4233-802A-F87E6D849603}"/>
                </a:ext>
              </a:extLst>
            </p:cNvPr>
            <p:cNvSpPr/>
            <p:nvPr/>
          </p:nvSpPr>
          <p:spPr>
            <a:xfrm>
              <a:off x="5759203" y="5323521"/>
              <a:ext cx="96652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8B69BF2-D3A9-4B28-8C20-AB4DA5B0B9F3}"/>
                </a:ext>
              </a:extLst>
            </p:cNvPr>
            <p:cNvSpPr/>
            <p:nvPr/>
          </p:nvSpPr>
          <p:spPr>
            <a:xfrm flipV="1">
              <a:off x="5853417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AFB5A8-EEE1-4981-A07D-BFF629F9932B}"/>
                </a:ext>
              </a:extLst>
            </p:cNvPr>
            <p:cNvSpPr/>
            <p:nvPr/>
          </p:nvSpPr>
          <p:spPr>
            <a:xfrm>
              <a:off x="6889660" y="5323521"/>
              <a:ext cx="96652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83AC95D1-0E7C-45AC-9DDC-B057E932CCEA}"/>
                </a:ext>
              </a:extLst>
            </p:cNvPr>
            <p:cNvSpPr/>
            <p:nvPr/>
          </p:nvSpPr>
          <p:spPr>
            <a:xfrm flipV="1">
              <a:off x="6983874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FE7907A-0BB4-4374-9EF3-0F8138B2F327}"/>
              </a:ext>
            </a:extLst>
          </p:cNvPr>
          <p:cNvGrpSpPr/>
          <p:nvPr/>
        </p:nvGrpSpPr>
        <p:grpSpPr>
          <a:xfrm>
            <a:off x="2583480" y="2429761"/>
            <a:ext cx="5312881" cy="443466"/>
            <a:chOff x="2024569" y="4566017"/>
            <a:chExt cx="6937037" cy="758758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0F47F54-B390-4144-BB43-1FB493BC4EF7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DC41339-D6FC-4093-A88A-E161BFFA2341}"/>
                </a:ext>
              </a:extLst>
            </p:cNvPr>
            <p:cNvSpPr txBox="1"/>
            <p:nvPr/>
          </p:nvSpPr>
          <p:spPr>
            <a:xfrm>
              <a:off x="2024569" y="4591454"/>
              <a:ext cx="2200883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PW </a:t>
              </a:r>
              <a:r>
                <a:rPr lang="ko-KR" altLang="en-US" sz="2800" dirty="0"/>
                <a:t>확인</a:t>
              </a:r>
            </a:p>
          </p:txBody>
        </p:sp>
      </p:grp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42F7FE4-1C7A-4356-9E9F-20B0F514D5DA}"/>
              </a:ext>
            </a:extLst>
          </p:cNvPr>
          <p:cNvSpPr/>
          <p:nvPr/>
        </p:nvSpPr>
        <p:spPr>
          <a:xfrm>
            <a:off x="6177065" y="4988347"/>
            <a:ext cx="1702339" cy="6699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 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AE0DF2-FDCF-4E2A-AC82-36DE1C072BFA}"/>
              </a:ext>
            </a:extLst>
          </p:cNvPr>
          <p:cNvGrpSpPr/>
          <p:nvPr/>
        </p:nvGrpSpPr>
        <p:grpSpPr>
          <a:xfrm>
            <a:off x="4065273" y="4360602"/>
            <a:ext cx="1807201" cy="523220"/>
            <a:chOff x="3211650" y="5948729"/>
            <a:chExt cx="1807201" cy="52322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45E66F-C4A9-4A34-95A1-8589D27E4B1D}"/>
                </a:ext>
              </a:extLst>
            </p:cNvPr>
            <p:cNvSpPr txBox="1"/>
            <p:nvPr/>
          </p:nvSpPr>
          <p:spPr>
            <a:xfrm>
              <a:off x="3211650" y="5948729"/>
              <a:ext cx="1685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남</a:t>
              </a:r>
              <a:r>
                <a:rPr lang="en-US" altLang="ko-KR" sz="2800" dirty="0"/>
                <a:t>	</a:t>
              </a:r>
              <a:r>
                <a:rPr lang="ko-KR" altLang="en-US" sz="2800" dirty="0" err="1"/>
                <a:t>녀</a:t>
              </a:r>
              <a:endParaRPr lang="ko-KR" altLang="en-US" sz="28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FC6803-B308-453A-8BA5-68A43F9C142C}"/>
                </a:ext>
              </a:extLst>
            </p:cNvPr>
            <p:cNvSpPr/>
            <p:nvPr/>
          </p:nvSpPr>
          <p:spPr>
            <a:xfrm>
              <a:off x="4653091" y="6018727"/>
              <a:ext cx="365760" cy="3657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016EAF5-1DF7-4EE4-AF86-C33B1EFEE8A6}"/>
                </a:ext>
              </a:extLst>
            </p:cNvPr>
            <p:cNvGrpSpPr/>
            <p:nvPr/>
          </p:nvGrpSpPr>
          <p:grpSpPr>
            <a:xfrm>
              <a:off x="3738988" y="6017118"/>
              <a:ext cx="365760" cy="365760"/>
              <a:chOff x="4009838" y="5290020"/>
              <a:chExt cx="365760" cy="36576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11A6D8E-15D4-4D5C-8626-DDFBBD82CD17}"/>
                  </a:ext>
                </a:extLst>
              </p:cNvPr>
              <p:cNvSpPr/>
              <p:nvPr/>
            </p:nvSpPr>
            <p:spPr>
              <a:xfrm>
                <a:off x="4009838" y="5290020"/>
                <a:ext cx="365760" cy="3657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8E451C2-76A3-42FD-B2B1-3B1B56D7414A}"/>
                  </a:ext>
                </a:extLst>
              </p:cNvPr>
              <p:cNvGrpSpPr/>
              <p:nvPr/>
            </p:nvGrpSpPr>
            <p:grpSpPr>
              <a:xfrm>
                <a:off x="4035714" y="5365895"/>
                <a:ext cx="314007" cy="214009"/>
                <a:chOff x="1589499" y="3735421"/>
                <a:chExt cx="731521" cy="498562"/>
              </a:xfrm>
            </p:grpSpPr>
            <p:sp>
              <p:nvSpPr>
                <p:cNvPr id="45" name="대각선 줄무늬 44">
                  <a:extLst>
                    <a:ext uri="{FF2B5EF4-FFF2-40B4-BE49-F238E27FC236}">
                      <a16:creationId xmlns:a16="http://schemas.microsoft.com/office/drawing/2014/main" id="{C5DACB19-A2AD-44B4-B09D-930F8D530F16}"/>
                    </a:ext>
                  </a:extLst>
                </p:cNvPr>
                <p:cNvSpPr/>
                <p:nvPr/>
              </p:nvSpPr>
              <p:spPr>
                <a:xfrm>
                  <a:off x="1955260" y="3735421"/>
                  <a:ext cx="365760" cy="498562"/>
                </a:xfrm>
                <a:prstGeom prst="diagStrip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대각선 줄무늬 45">
                  <a:extLst>
                    <a:ext uri="{FF2B5EF4-FFF2-40B4-BE49-F238E27FC236}">
                      <a16:creationId xmlns:a16="http://schemas.microsoft.com/office/drawing/2014/main" id="{4205DD25-FD1C-4702-B3C5-90139B7D3F5E}"/>
                    </a:ext>
                  </a:extLst>
                </p:cNvPr>
                <p:cNvSpPr/>
                <p:nvPr/>
              </p:nvSpPr>
              <p:spPr>
                <a:xfrm flipH="1">
                  <a:off x="1589499" y="3735421"/>
                  <a:ext cx="365760" cy="498562"/>
                </a:xfrm>
                <a:prstGeom prst="diagStrip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E1B0FA6-21A2-4AF5-BE92-25AA74A53BD3}"/>
              </a:ext>
            </a:extLst>
          </p:cNvPr>
          <p:cNvGrpSpPr/>
          <p:nvPr/>
        </p:nvGrpSpPr>
        <p:grpSpPr>
          <a:xfrm>
            <a:off x="614958" y="4718875"/>
            <a:ext cx="2811319" cy="1777216"/>
            <a:chOff x="-11054" y="3729966"/>
            <a:chExt cx="2811319" cy="1777216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A8747FC-7332-4EB1-A237-D02391F29B90}"/>
                </a:ext>
              </a:extLst>
            </p:cNvPr>
            <p:cNvGrpSpPr/>
            <p:nvPr/>
          </p:nvGrpSpPr>
          <p:grpSpPr>
            <a:xfrm>
              <a:off x="-11054" y="3729966"/>
              <a:ext cx="2811319" cy="1777216"/>
              <a:chOff x="-1310171" y="2135210"/>
              <a:chExt cx="2579893" cy="198247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3EBDA0A-2ADC-476E-B2EB-8599B4C92E17}"/>
                  </a:ext>
                </a:extLst>
              </p:cNvPr>
              <p:cNvSpPr/>
              <p:nvPr/>
            </p:nvSpPr>
            <p:spPr>
              <a:xfrm>
                <a:off x="-1310171" y="2135210"/>
                <a:ext cx="2543004" cy="1417099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169CE1F-BE93-4821-ADEF-D50F23EAD261}"/>
                  </a:ext>
                </a:extLst>
              </p:cNvPr>
              <p:cNvSpPr txBox="1"/>
              <p:nvPr/>
            </p:nvSpPr>
            <p:spPr>
              <a:xfrm>
                <a:off x="-1230286" y="2200098"/>
                <a:ext cx="2500008" cy="326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bg1"/>
                    </a:solidFill>
                  </a:rPr>
                  <a:t>현재 패스워드 입력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2D06C8E-AA64-4B7A-90F7-0842C599C2AC}"/>
                  </a:ext>
                </a:extLst>
              </p:cNvPr>
              <p:cNvSpPr/>
              <p:nvPr/>
            </p:nvSpPr>
            <p:spPr>
              <a:xfrm>
                <a:off x="-1310171" y="2700581"/>
                <a:ext cx="2543004" cy="1417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14DA2EF8-6894-4BF6-A420-FDA6F2232DC1}"/>
                </a:ext>
              </a:extLst>
            </p:cNvPr>
            <p:cNvSpPr/>
            <p:nvPr/>
          </p:nvSpPr>
          <p:spPr>
            <a:xfrm>
              <a:off x="1537484" y="4978382"/>
              <a:ext cx="1140813" cy="424800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1456D6-21DD-45C1-B201-7CA615AB791A}"/>
                </a:ext>
              </a:extLst>
            </p:cNvPr>
            <p:cNvSpPr/>
            <p:nvPr/>
          </p:nvSpPr>
          <p:spPr>
            <a:xfrm>
              <a:off x="82495" y="4428526"/>
              <a:ext cx="2595802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*****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316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9232360" y="1383887"/>
            <a:ext cx="2959640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냉장고 정보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냉장고를 클릭하여 정보를 펼쳐서 보여준다</a:t>
            </a:r>
            <a:r>
              <a:rPr lang="en-US" altLang="ko-KR" dirty="0"/>
              <a:t>. </a:t>
            </a:r>
            <a:r>
              <a:rPr lang="ko-KR" altLang="en-US" dirty="0"/>
              <a:t>다시 클릭하면 접힌다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설치 장소나 비밀 번호를 변경하고 현재 비밀 번호를 입력 후 변경 버튼을 누르면 정보를 변경한다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비밀 번호를 입력하고 삭제 버튼을 누르면 해당 냉장고를 자신의 보유 냉장고 목록에서 삭제한다</a:t>
            </a:r>
            <a:r>
              <a:rPr lang="en-US" altLang="ko-KR" dirty="0"/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796549" y="228121"/>
              <a:ext cx="46673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>
                  <a:solidFill>
                    <a:schemeClr val="bg1"/>
                  </a:solidFill>
                </a:rPr>
                <a:t>냉장고 정보 변경</a:t>
              </a:r>
              <a:endParaRPr lang="ko-KR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92F91EE-FA0E-47A8-9BC0-D986330F2EE5}"/>
              </a:ext>
            </a:extLst>
          </p:cNvPr>
          <p:cNvSpPr/>
          <p:nvPr/>
        </p:nvSpPr>
        <p:spPr>
          <a:xfrm>
            <a:off x="3512658" y="1383887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부엌 냉장고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37E2C2F-8BCF-4081-82A9-F157EC94766C}"/>
              </a:ext>
            </a:extLst>
          </p:cNvPr>
          <p:cNvSpPr/>
          <p:nvPr/>
        </p:nvSpPr>
        <p:spPr>
          <a:xfrm>
            <a:off x="3512658" y="2330426"/>
            <a:ext cx="4691622" cy="3325397"/>
          </a:xfrm>
          <a:prstGeom prst="roundRect">
            <a:avLst>
              <a:gd name="adj" fmla="val 436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AB731BF-7188-42B5-9715-6EFDFD01BB13}"/>
              </a:ext>
            </a:extLst>
          </p:cNvPr>
          <p:cNvSpPr/>
          <p:nvPr/>
        </p:nvSpPr>
        <p:spPr>
          <a:xfrm>
            <a:off x="3512658" y="2330427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동아리 냉장고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4BA872-7558-4347-8BA3-A7227979ADE8}"/>
              </a:ext>
            </a:extLst>
          </p:cNvPr>
          <p:cNvSpPr/>
          <p:nvPr/>
        </p:nvSpPr>
        <p:spPr>
          <a:xfrm>
            <a:off x="3691513" y="4946552"/>
            <a:ext cx="2818360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현재 비밀번호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9AB01A-3AFD-4CB9-AC1E-7FBDC3C40BD3}"/>
              </a:ext>
            </a:extLst>
          </p:cNvPr>
          <p:cNvSpPr txBox="1"/>
          <p:nvPr/>
        </p:nvSpPr>
        <p:spPr>
          <a:xfrm>
            <a:off x="3691512" y="3149305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장착한 카메라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981272-7FB2-41C0-8264-04F39A600AD3}"/>
              </a:ext>
            </a:extLst>
          </p:cNvPr>
          <p:cNvSpPr txBox="1"/>
          <p:nvPr/>
        </p:nvSpPr>
        <p:spPr>
          <a:xfrm>
            <a:off x="3691512" y="3568152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라즈베리파이 </a:t>
            </a:r>
            <a:r>
              <a:rPr lang="en-US" altLang="ko-KR" sz="1600" dirty="0">
                <a:solidFill>
                  <a:srgbClr val="0070C0"/>
                </a:solidFill>
              </a:rPr>
              <a:t>ID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0F6B42-FA71-41DA-9233-F3A377302561}"/>
              </a:ext>
            </a:extLst>
          </p:cNvPr>
          <p:cNvSpPr txBox="1"/>
          <p:nvPr/>
        </p:nvSpPr>
        <p:spPr>
          <a:xfrm>
            <a:off x="3691512" y="3985234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설치 장소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13938F-4688-4B74-8823-4415A9C0AFD3}"/>
              </a:ext>
            </a:extLst>
          </p:cNvPr>
          <p:cNvSpPr txBox="1"/>
          <p:nvPr/>
        </p:nvSpPr>
        <p:spPr>
          <a:xfrm>
            <a:off x="5852826" y="3149305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DA3B5E-363D-40E3-A8B1-19F1F3EEA688}"/>
              </a:ext>
            </a:extLst>
          </p:cNvPr>
          <p:cNvSpPr txBox="1"/>
          <p:nvPr/>
        </p:nvSpPr>
        <p:spPr>
          <a:xfrm>
            <a:off x="5852826" y="3568152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00024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9C8128E-376B-41FC-ABDD-38EEA1B4BB0D}"/>
              </a:ext>
            </a:extLst>
          </p:cNvPr>
          <p:cNvCxnSpPr>
            <a:cxnSpLocks/>
          </p:cNvCxnSpPr>
          <p:nvPr/>
        </p:nvCxnSpPr>
        <p:spPr>
          <a:xfrm flipV="1">
            <a:off x="5744463" y="3132793"/>
            <a:ext cx="0" cy="15798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2622E2C-32F5-4AC0-83D1-85E33DA834CD}"/>
              </a:ext>
            </a:extLst>
          </p:cNvPr>
          <p:cNvSpPr txBox="1"/>
          <p:nvPr/>
        </p:nvSpPr>
        <p:spPr>
          <a:xfrm>
            <a:off x="3691512" y="4374096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비밀 번호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05B867-8E8D-40D9-A891-E947A86D49ED}"/>
              </a:ext>
            </a:extLst>
          </p:cNvPr>
          <p:cNvSpPr/>
          <p:nvPr/>
        </p:nvSpPr>
        <p:spPr>
          <a:xfrm>
            <a:off x="5962488" y="3963336"/>
            <a:ext cx="2023768" cy="31664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B9445B-896B-4F2C-8C09-7DCC4B593083}"/>
              </a:ext>
            </a:extLst>
          </p:cNvPr>
          <p:cNvSpPr/>
          <p:nvPr/>
        </p:nvSpPr>
        <p:spPr>
          <a:xfrm>
            <a:off x="5962488" y="4371738"/>
            <a:ext cx="2023768" cy="31664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51B3D62-AE80-4FAE-AA87-B4CF99881692}"/>
              </a:ext>
            </a:extLst>
          </p:cNvPr>
          <p:cNvSpPr/>
          <p:nvPr/>
        </p:nvSpPr>
        <p:spPr>
          <a:xfrm>
            <a:off x="6597792" y="4987605"/>
            <a:ext cx="707310" cy="37148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8A67359-99CD-4A82-8C98-B7CE9681137C}"/>
              </a:ext>
            </a:extLst>
          </p:cNvPr>
          <p:cNvSpPr/>
          <p:nvPr/>
        </p:nvSpPr>
        <p:spPr>
          <a:xfrm>
            <a:off x="7393021" y="4989443"/>
            <a:ext cx="707310" cy="371489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15938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2934155" y="228121"/>
              <a:ext cx="62001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제외 식품</a:t>
              </a:r>
              <a:r>
                <a:rPr lang="en-US" altLang="ko-KR" sz="4400" dirty="0">
                  <a:solidFill>
                    <a:schemeClr val="bg1"/>
                  </a:solidFill>
                </a:rPr>
                <a:t>, </a:t>
              </a:r>
              <a:r>
                <a:rPr lang="ko-KR" altLang="en-US" sz="4400" dirty="0">
                  <a:solidFill>
                    <a:schemeClr val="bg1"/>
                  </a:solidFill>
                </a:rPr>
                <a:t>레시피 변경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769701" y="1144420"/>
            <a:ext cx="3422299" cy="4801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제외 식품</a:t>
            </a:r>
            <a:r>
              <a:rPr lang="en-US" altLang="ko-KR" dirty="0"/>
              <a:t>, </a:t>
            </a:r>
            <a:r>
              <a:rPr lang="ko-KR" altLang="en-US" dirty="0"/>
              <a:t>레시피 변경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제외한 식품 목록을 표시하고 해당 음식이 들어간 레시피는 추천하지 않는다</a:t>
            </a:r>
            <a:r>
              <a:rPr lang="en-US" altLang="ko-KR" dirty="0"/>
              <a:t>.</a:t>
            </a:r>
            <a:r>
              <a:rPr lang="ko-KR" altLang="en-US" dirty="0"/>
              <a:t> 취소 버튼을 누르면 제외 식품목록에서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제외한 레시피 목록을 표시하고 해당 레시피는 추천하지 않는다</a:t>
            </a:r>
            <a:r>
              <a:rPr lang="en-US" altLang="ko-KR" dirty="0"/>
              <a:t>. </a:t>
            </a:r>
            <a:r>
              <a:rPr lang="ko-KR" altLang="en-US" dirty="0"/>
              <a:t>취소 버튼을 누르면 목록에서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검색창에 식품이나 레시피를 검색하면 검색어를 포함하는 식품과 레시피를 옆과 같은 형식으로 보여준다</a:t>
            </a:r>
            <a:r>
              <a:rPr lang="en-US" altLang="ko-KR" dirty="0"/>
              <a:t>.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7B9B43B-6B07-41F3-B5FE-19D80121B670}"/>
              </a:ext>
            </a:extLst>
          </p:cNvPr>
          <p:cNvCxnSpPr>
            <a:cxnSpLocks/>
          </p:cNvCxnSpPr>
          <p:nvPr/>
        </p:nvCxnSpPr>
        <p:spPr>
          <a:xfrm flipH="1">
            <a:off x="3512659" y="1906102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CAF869-A654-4441-9F49-F8CC46F0F60F}"/>
              </a:ext>
            </a:extLst>
          </p:cNvPr>
          <p:cNvSpPr txBox="1"/>
          <p:nvPr/>
        </p:nvSpPr>
        <p:spPr>
          <a:xfrm>
            <a:off x="3413994" y="1359113"/>
            <a:ext cx="526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00B050"/>
                </a:solidFill>
              </a:rPr>
              <a:t>제외 식품 목록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F05633-EDE5-4421-8DBD-10BB202939D6}"/>
              </a:ext>
            </a:extLst>
          </p:cNvPr>
          <p:cNvCxnSpPr>
            <a:cxnSpLocks/>
          </p:cNvCxnSpPr>
          <p:nvPr/>
        </p:nvCxnSpPr>
        <p:spPr>
          <a:xfrm flipH="1">
            <a:off x="3512659" y="4428745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90A25F8-03D2-4435-8A03-8ABC3ED60DA5}"/>
              </a:ext>
            </a:extLst>
          </p:cNvPr>
          <p:cNvSpPr txBox="1"/>
          <p:nvPr/>
        </p:nvSpPr>
        <p:spPr>
          <a:xfrm>
            <a:off x="3413994" y="3881756"/>
            <a:ext cx="526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9900"/>
                </a:solidFill>
              </a:rPr>
              <a:t>제외 레시피 목록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164E2A0A-AA50-4E1C-85BA-89A61BF33CE0}"/>
              </a:ext>
            </a:extLst>
          </p:cNvPr>
          <p:cNvSpPr/>
          <p:nvPr/>
        </p:nvSpPr>
        <p:spPr>
          <a:xfrm>
            <a:off x="3512658" y="2060980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새우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FA0FA41-8F63-4399-BB47-7EF5A20EFB51}"/>
              </a:ext>
            </a:extLst>
          </p:cNvPr>
          <p:cNvSpPr/>
          <p:nvPr/>
        </p:nvSpPr>
        <p:spPr>
          <a:xfrm>
            <a:off x="3512658" y="2653948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우엉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6338FC3-978A-4D03-B643-A6E0DEC252F3}"/>
              </a:ext>
            </a:extLst>
          </p:cNvPr>
          <p:cNvSpPr/>
          <p:nvPr/>
        </p:nvSpPr>
        <p:spPr>
          <a:xfrm>
            <a:off x="3512658" y="3247792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생강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49E2CDE-392E-4A11-9ED8-DBCFB6E9689C}"/>
              </a:ext>
            </a:extLst>
          </p:cNvPr>
          <p:cNvSpPr/>
          <p:nvPr/>
        </p:nvSpPr>
        <p:spPr>
          <a:xfrm>
            <a:off x="7324928" y="2060980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184DFF9-8FB7-4F18-96E5-2A005F364911}"/>
              </a:ext>
            </a:extLst>
          </p:cNvPr>
          <p:cNvSpPr/>
          <p:nvPr/>
        </p:nvSpPr>
        <p:spPr>
          <a:xfrm>
            <a:off x="7324928" y="2653948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8247582-7F95-42A7-B40B-0039CB1C7180}"/>
              </a:ext>
            </a:extLst>
          </p:cNvPr>
          <p:cNvSpPr/>
          <p:nvPr/>
        </p:nvSpPr>
        <p:spPr>
          <a:xfrm>
            <a:off x="7324928" y="3247792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F59A8DF-08FE-4BB0-BA8B-300BA944900B}"/>
              </a:ext>
            </a:extLst>
          </p:cNvPr>
          <p:cNvSpPr/>
          <p:nvPr/>
        </p:nvSpPr>
        <p:spPr>
          <a:xfrm>
            <a:off x="3512658" y="4588066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올리브 파스타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5459C4A-E848-4BEA-9557-E08C2AB3C272}"/>
              </a:ext>
            </a:extLst>
          </p:cNvPr>
          <p:cNvSpPr/>
          <p:nvPr/>
        </p:nvSpPr>
        <p:spPr>
          <a:xfrm>
            <a:off x="3512658" y="5181034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청국장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7D848546-BE9D-4288-B0FE-7F50F1D823E4}"/>
              </a:ext>
            </a:extLst>
          </p:cNvPr>
          <p:cNvSpPr/>
          <p:nvPr/>
        </p:nvSpPr>
        <p:spPr>
          <a:xfrm>
            <a:off x="7324928" y="4588066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55E80C1E-4DDC-47D4-9166-950FD8501F5D}"/>
              </a:ext>
            </a:extLst>
          </p:cNvPr>
          <p:cNvSpPr/>
          <p:nvPr/>
        </p:nvSpPr>
        <p:spPr>
          <a:xfrm>
            <a:off x="7324928" y="5181034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644EA1E-E8C4-446B-AA04-832EEC1DB25C}"/>
              </a:ext>
            </a:extLst>
          </p:cNvPr>
          <p:cNvSpPr/>
          <p:nvPr/>
        </p:nvSpPr>
        <p:spPr>
          <a:xfrm>
            <a:off x="3512658" y="5947126"/>
            <a:ext cx="3736681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식품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레시피 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44EE531-34FF-4F4A-9FA2-DCAAD670F105}"/>
              </a:ext>
            </a:extLst>
          </p:cNvPr>
          <p:cNvGrpSpPr/>
          <p:nvPr/>
        </p:nvGrpSpPr>
        <p:grpSpPr>
          <a:xfrm>
            <a:off x="7460591" y="5835684"/>
            <a:ext cx="639113" cy="639113"/>
            <a:chOff x="3017113" y="2913754"/>
            <a:chExt cx="769435" cy="76943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35997ADE-F3D5-4790-8E4A-0C52865824D2}"/>
                </a:ext>
              </a:extLst>
            </p:cNvPr>
            <p:cNvSpPr/>
            <p:nvPr/>
          </p:nvSpPr>
          <p:spPr>
            <a:xfrm>
              <a:off x="3017113" y="2913754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0" name="원형: 비어 있음 99">
              <a:extLst>
                <a:ext uri="{FF2B5EF4-FFF2-40B4-BE49-F238E27FC236}">
                  <a16:creationId xmlns:a16="http://schemas.microsoft.com/office/drawing/2014/main" id="{32AE4094-7540-4148-BB91-85959F8643AD}"/>
                </a:ext>
              </a:extLst>
            </p:cNvPr>
            <p:cNvSpPr/>
            <p:nvPr/>
          </p:nvSpPr>
          <p:spPr>
            <a:xfrm>
              <a:off x="3144465" y="3009117"/>
              <a:ext cx="389106" cy="389106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201CAA0-4F30-44F1-BE7F-A160BCB9DD0E}"/>
                </a:ext>
              </a:extLst>
            </p:cNvPr>
            <p:cNvSpPr/>
            <p:nvPr/>
          </p:nvSpPr>
          <p:spPr>
            <a:xfrm rot="3048069">
              <a:off x="3375022" y="3357828"/>
              <a:ext cx="312710" cy="7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246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2934155" y="228121"/>
              <a:ext cx="62001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설정 변경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7708088" y="294571"/>
            <a:ext cx="4458700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기타 설정을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유통기한 초과</a:t>
            </a:r>
            <a:r>
              <a:rPr lang="en-US" altLang="ko-KR" dirty="0"/>
              <a:t>, </a:t>
            </a:r>
            <a:r>
              <a:rPr lang="ko-KR" altLang="en-US" dirty="0"/>
              <a:t>임박 상품이 생긴 경우 휴대 전화 알림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정해둔</a:t>
            </a:r>
            <a:r>
              <a:rPr lang="ko-KR" altLang="en-US" dirty="0"/>
              <a:t> 식사시간에 추천 레시피 알림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식사 시간 버튼을 눌러 수정 가능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버튼을 누르면 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식사 시간 추가 버튼을 눌러 추가로 식사시간 등록가능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레시피 난이도에 체크한 레시피만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레시피 시간에 설정한 시간 내에 조리 가능한 레시피만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조리 시간 버튼을 눌러서 수정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저장 버튼을 누를 시 변경한 설정을 저장</a:t>
            </a:r>
            <a:endParaRPr lang="en-US" altLang="ko-K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E48D8C-CC94-46A2-A949-AF5EA818B7AC}"/>
              </a:ext>
            </a:extLst>
          </p:cNvPr>
          <p:cNvSpPr txBox="1"/>
          <p:nvPr/>
        </p:nvSpPr>
        <p:spPr>
          <a:xfrm>
            <a:off x="4485549" y="1317264"/>
            <a:ext cx="2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유통기한 초과 알림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185111-DE0D-49A4-A891-108FEDBC637D}"/>
              </a:ext>
            </a:extLst>
          </p:cNvPr>
          <p:cNvSpPr txBox="1"/>
          <p:nvPr/>
        </p:nvSpPr>
        <p:spPr>
          <a:xfrm>
            <a:off x="4485549" y="1792187"/>
            <a:ext cx="2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유통기한 임박 알림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AEB01E-AE7D-4061-9DBB-0445B7A32A4E}"/>
              </a:ext>
            </a:extLst>
          </p:cNvPr>
          <p:cNvSpPr txBox="1"/>
          <p:nvPr/>
        </p:nvSpPr>
        <p:spPr>
          <a:xfrm>
            <a:off x="4485549" y="2237394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식사 시간 레시피 추천 알림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B3039A-13C9-4592-9500-4ADE2B9DBC50}"/>
              </a:ext>
            </a:extLst>
          </p:cNvPr>
          <p:cNvGrpSpPr/>
          <p:nvPr/>
        </p:nvGrpSpPr>
        <p:grpSpPr>
          <a:xfrm>
            <a:off x="4009838" y="1317264"/>
            <a:ext cx="365760" cy="365760"/>
            <a:chOff x="4009838" y="5290020"/>
            <a:chExt cx="365760" cy="36576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FCFD66B-B7AD-4BAA-9D85-49FF72B88C7A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ECF82804-E04E-4AD1-AF5B-2ABBC72D4356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54" name="대각선 줄무늬 53">
                <a:extLst>
                  <a:ext uri="{FF2B5EF4-FFF2-40B4-BE49-F238E27FC236}">
                    <a16:creationId xmlns:a16="http://schemas.microsoft.com/office/drawing/2014/main" id="{D53389D1-2D13-4146-A634-DED68DC2E878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대각선 줄무늬 55">
                <a:extLst>
                  <a:ext uri="{FF2B5EF4-FFF2-40B4-BE49-F238E27FC236}">
                    <a16:creationId xmlns:a16="http://schemas.microsoft.com/office/drawing/2014/main" id="{41A4E71A-5F8A-40BB-8775-56FFB4B382D3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E2BF251-C31A-4108-A0E6-2439D1E2E96E}"/>
              </a:ext>
            </a:extLst>
          </p:cNvPr>
          <p:cNvGrpSpPr/>
          <p:nvPr/>
        </p:nvGrpSpPr>
        <p:grpSpPr>
          <a:xfrm>
            <a:off x="4009838" y="1795759"/>
            <a:ext cx="365760" cy="365760"/>
            <a:chOff x="4009838" y="5290020"/>
            <a:chExt cx="365760" cy="36576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4887C88-622F-4F1F-AA12-E3FB503E1739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808AC11-B005-471B-8BF2-C26E3DA0D91C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68" name="대각선 줄무늬 67">
                <a:extLst>
                  <a:ext uri="{FF2B5EF4-FFF2-40B4-BE49-F238E27FC236}">
                    <a16:creationId xmlns:a16="http://schemas.microsoft.com/office/drawing/2014/main" id="{837658BF-108B-4D97-A90F-F5254685ABBE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대각선 줄무늬 68">
                <a:extLst>
                  <a:ext uri="{FF2B5EF4-FFF2-40B4-BE49-F238E27FC236}">
                    <a16:creationId xmlns:a16="http://schemas.microsoft.com/office/drawing/2014/main" id="{15BB4E42-E68A-466C-93D6-3F75AC3BD540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40D1FCA-1EE7-446B-BD16-F9FBE34F7B46}"/>
              </a:ext>
            </a:extLst>
          </p:cNvPr>
          <p:cNvGrpSpPr/>
          <p:nvPr/>
        </p:nvGrpSpPr>
        <p:grpSpPr>
          <a:xfrm>
            <a:off x="4009838" y="2237394"/>
            <a:ext cx="365760" cy="365760"/>
            <a:chOff x="4009838" y="5290020"/>
            <a:chExt cx="365760" cy="36576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B6D1201-2633-4276-9C21-7EB3F7F501C1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3400038-2F64-4B03-8527-9A04B06F3DC5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77" name="대각선 줄무늬 76">
                <a:extLst>
                  <a:ext uri="{FF2B5EF4-FFF2-40B4-BE49-F238E27FC236}">
                    <a16:creationId xmlns:a16="http://schemas.microsoft.com/office/drawing/2014/main" id="{36B6ECCF-A346-482C-9160-D673D3220AF1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대각선 줄무늬 77">
                <a:extLst>
                  <a:ext uri="{FF2B5EF4-FFF2-40B4-BE49-F238E27FC236}">
                    <a16:creationId xmlns:a16="http://schemas.microsoft.com/office/drawing/2014/main" id="{0BA23A7C-67D2-4E1E-B10F-42F97D9D117C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81946E1-E4C1-48A5-9CBE-070A7D04830C}"/>
              </a:ext>
            </a:extLst>
          </p:cNvPr>
          <p:cNvSpPr/>
          <p:nvPr/>
        </p:nvSpPr>
        <p:spPr>
          <a:xfrm>
            <a:off x="5077223" y="2665804"/>
            <a:ext cx="1903283" cy="42859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12 : 00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623F261-6DFD-43A5-AFB9-E1A2B4B7DA9A}"/>
              </a:ext>
            </a:extLst>
          </p:cNvPr>
          <p:cNvSpPr/>
          <p:nvPr/>
        </p:nvSpPr>
        <p:spPr>
          <a:xfrm>
            <a:off x="5080466" y="3185982"/>
            <a:ext cx="1903283" cy="42859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18 : 00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4F6753C-A800-40B5-BA9D-41E44ACD549A}"/>
              </a:ext>
            </a:extLst>
          </p:cNvPr>
          <p:cNvSpPr/>
          <p:nvPr/>
        </p:nvSpPr>
        <p:spPr>
          <a:xfrm>
            <a:off x="4523085" y="3719979"/>
            <a:ext cx="2457421" cy="428599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식사 시간 추가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375275-ACC6-48C5-A775-DC7C845E84D0}"/>
              </a:ext>
            </a:extLst>
          </p:cNvPr>
          <p:cNvSpPr txBox="1"/>
          <p:nvPr/>
        </p:nvSpPr>
        <p:spPr>
          <a:xfrm>
            <a:off x="4485549" y="4264494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난이도 쉬움 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32FA1C8-F593-423E-83F3-ABA0DD92B59A}"/>
              </a:ext>
            </a:extLst>
          </p:cNvPr>
          <p:cNvGrpSpPr/>
          <p:nvPr/>
        </p:nvGrpSpPr>
        <p:grpSpPr>
          <a:xfrm>
            <a:off x="4009838" y="4264494"/>
            <a:ext cx="365760" cy="365760"/>
            <a:chOff x="4009838" y="5290020"/>
            <a:chExt cx="365760" cy="36576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7AA7FD9-A458-4F8E-AF03-6927BE1F8E01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E564107A-830B-475B-A9E2-FD4FEBAFA96E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91" name="대각선 줄무늬 90">
                <a:extLst>
                  <a:ext uri="{FF2B5EF4-FFF2-40B4-BE49-F238E27FC236}">
                    <a16:creationId xmlns:a16="http://schemas.microsoft.com/office/drawing/2014/main" id="{C3A9CC48-0172-4652-B139-7DD915FF3811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대각선 줄무늬 92">
                <a:extLst>
                  <a:ext uri="{FF2B5EF4-FFF2-40B4-BE49-F238E27FC236}">
                    <a16:creationId xmlns:a16="http://schemas.microsoft.com/office/drawing/2014/main" id="{F3D2F077-976D-471B-B8A8-CE50DEC5C0C5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3982002-0082-461E-A7D9-B51B61B0418C}"/>
              </a:ext>
            </a:extLst>
          </p:cNvPr>
          <p:cNvSpPr txBox="1"/>
          <p:nvPr/>
        </p:nvSpPr>
        <p:spPr>
          <a:xfrm>
            <a:off x="4485549" y="4753109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난이도 보통 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9C175F6-D408-418C-A154-B9B94EB40687}"/>
              </a:ext>
            </a:extLst>
          </p:cNvPr>
          <p:cNvGrpSpPr/>
          <p:nvPr/>
        </p:nvGrpSpPr>
        <p:grpSpPr>
          <a:xfrm>
            <a:off x="4009838" y="4753109"/>
            <a:ext cx="365760" cy="365760"/>
            <a:chOff x="4009838" y="5290020"/>
            <a:chExt cx="365760" cy="365760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DC72FCA-27E6-44B4-AEDD-86767CB8983B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BFF1505-5981-4FDA-BB0D-22168A51A86D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105" name="대각선 줄무늬 104">
                <a:extLst>
                  <a:ext uri="{FF2B5EF4-FFF2-40B4-BE49-F238E27FC236}">
                    <a16:creationId xmlns:a16="http://schemas.microsoft.com/office/drawing/2014/main" id="{3442F160-5D0A-4A02-AEA8-7B6B053ECBD0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대각선 줄무늬 105">
                <a:extLst>
                  <a:ext uri="{FF2B5EF4-FFF2-40B4-BE49-F238E27FC236}">
                    <a16:creationId xmlns:a16="http://schemas.microsoft.com/office/drawing/2014/main" id="{C3FD4714-BA59-4F3C-8767-DD4B6E6AC80B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A43B202-E2CE-4D00-83F7-357B4EEA657E}"/>
              </a:ext>
            </a:extLst>
          </p:cNvPr>
          <p:cNvSpPr txBox="1"/>
          <p:nvPr/>
        </p:nvSpPr>
        <p:spPr>
          <a:xfrm>
            <a:off x="4485549" y="5241724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난이도 어려움 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152BA84-7984-47DB-9BA2-0587BC682F75}"/>
              </a:ext>
            </a:extLst>
          </p:cNvPr>
          <p:cNvGrpSpPr/>
          <p:nvPr/>
        </p:nvGrpSpPr>
        <p:grpSpPr>
          <a:xfrm>
            <a:off x="4009838" y="5241724"/>
            <a:ext cx="365760" cy="365760"/>
            <a:chOff x="4009838" y="5290020"/>
            <a:chExt cx="365760" cy="365760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A459593-4ACF-4428-ACA7-3C7C31FF60A5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17032348-3AD8-42EE-AC76-9031B031713F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111" name="대각선 줄무늬 110">
                <a:extLst>
                  <a:ext uri="{FF2B5EF4-FFF2-40B4-BE49-F238E27FC236}">
                    <a16:creationId xmlns:a16="http://schemas.microsoft.com/office/drawing/2014/main" id="{971721AA-8B6C-4C99-A35F-9CC46CFA70B5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대각선 줄무늬 111">
                <a:extLst>
                  <a:ext uri="{FF2B5EF4-FFF2-40B4-BE49-F238E27FC236}">
                    <a16:creationId xmlns:a16="http://schemas.microsoft.com/office/drawing/2014/main" id="{7A47ABC8-5965-4989-86D1-078EB5B44C5A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43DDF975-7136-4806-A569-BDAFF8F31208}"/>
              </a:ext>
            </a:extLst>
          </p:cNvPr>
          <p:cNvSpPr txBox="1"/>
          <p:nvPr/>
        </p:nvSpPr>
        <p:spPr>
          <a:xfrm>
            <a:off x="4485549" y="5720219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조리 시간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BAD1EA6-B2C3-42F3-80B5-7AC42EFF508C}"/>
              </a:ext>
            </a:extLst>
          </p:cNvPr>
          <p:cNvGrpSpPr/>
          <p:nvPr/>
        </p:nvGrpSpPr>
        <p:grpSpPr>
          <a:xfrm>
            <a:off x="4523085" y="2665804"/>
            <a:ext cx="428599" cy="428599"/>
            <a:chOff x="4035714" y="2760960"/>
            <a:chExt cx="428599" cy="42859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30631D8-B495-4B43-9995-F86C47EF18D2}"/>
                </a:ext>
              </a:extLst>
            </p:cNvPr>
            <p:cNvSpPr/>
            <p:nvPr/>
          </p:nvSpPr>
          <p:spPr>
            <a:xfrm>
              <a:off x="4035714" y="2760960"/>
              <a:ext cx="428599" cy="42859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빼기 기호 4">
              <a:extLst>
                <a:ext uri="{FF2B5EF4-FFF2-40B4-BE49-F238E27FC236}">
                  <a16:creationId xmlns:a16="http://schemas.microsoft.com/office/drawing/2014/main" id="{7EF652D0-E271-4F58-A56A-3271363D738E}"/>
                </a:ext>
              </a:extLst>
            </p:cNvPr>
            <p:cNvSpPr/>
            <p:nvPr/>
          </p:nvSpPr>
          <p:spPr>
            <a:xfrm>
              <a:off x="4070992" y="2830440"/>
              <a:ext cx="358043" cy="28963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2CBCAF9-A7EE-4F48-A69E-47C337070E36}"/>
              </a:ext>
            </a:extLst>
          </p:cNvPr>
          <p:cNvGrpSpPr/>
          <p:nvPr/>
        </p:nvGrpSpPr>
        <p:grpSpPr>
          <a:xfrm>
            <a:off x="4523085" y="3190167"/>
            <a:ext cx="428599" cy="428599"/>
            <a:chOff x="4035714" y="2760960"/>
            <a:chExt cx="428599" cy="428599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CF3DEC06-06AD-4787-A4E1-EE06AB6AA001}"/>
                </a:ext>
              </a:extLst>
            </p:cNvPr>
            <p:cNvSpPr/>
            <p:nvPr/>
          </p:nvSpPr>
          <p:spPr>
            <a:xfrm>
              <a:off x="4035714" y="2760960"/>
              <a:ext cx="428599" cy="42859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빼기 기호 120">
              <a:extLst>
                <a:ext uri="{FF2B5EF4-FFF2-40B4-BE49-F238E27FC236}">
                  <a16:creationId xmlns:a16="http://schemas.microsoft.com/office/drawing/2014/main" id="{38D4E0D9-B1FE-4A52-9919-6164C59E5E9C}"/>
                </a:ext>
              </a:extLst>
            </p:cNvPr>
            <p:cNvSpPr/>
            <p:nvPr/>
          </p:nvSpPr>
          <p:spPr>
            <a:xfrm>
              <a:off x="4070992" y="2830440"/>
              <a:ext cx="358043" cy="28963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D1F08D1-3A7F-41DC-943A-5E06A0D76FBC}"/>
              </a:ext>
            </a:extLst>
          </p:cNvPr>
          <p:cNvSpPr/>
          <p:nvPr/>
        </p:nvSpPr>
        <p:spPr>
          <a:xfrm>
            <a:off x="4557038" y="6178130"/>
            <a:ext cx="1401476" cy="42859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제한 없음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4573AADA-F7D6-47F6-B639-74C94D975783}"/>
              </a:ext>
            </a:extLst>
          </p:cNvPr>
          <p:cNvSpPr/>
          <p:nvPr/>
        </p:nvSpPr>
        <p:spPr>
          <a:xfrm>
            <a:off x="6096000" y="6178130"/>
            <a:ext cx="885702" cy="42859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09822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04B41-0382-47FB-BCA8-6174C58C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기기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C2892-3312-4440-B08C-6594947E46F0}"/>
              </a:ext>
            </a:extLst>
          </p:cNvPr>
          <p:cNvSpPr txBox="1"/>
          <p:nvPr/>
        </p:nvSpPr>
        <p:spPr>
          <a:xfrm>
            <a:off x="838200" y="5244814"/>
            <a:ext cx="3531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소형 냉장고</a:t>
            </a:r>
            <a:endParaRPr lang="en-US" altLang="ko-KR" dirty="0"/>
          </a:p>
          <a:p>
            <a:r>
              <a:rPr lang="ko-KR" altLang="en-US" dirty="0"/>
              <a:t>혹은 이를</a:t>
            </a:r>
            <a:r>
              <a:rPr lang="en-US" altLang="ko-KR" dirty="0"/>
              <a:t> </a:t>
            </a:r>
            <a:r>
              <a:rPr lang="ko-KR" altLang="en-US" dirty="0"/>
              <a:t>대신할</a:t>
            </a:r>
            <a:endParaRPr lang="en-US" altLang="ko-KR" dirty="0"/>
          </a:p>
          <a:p>
            <a:r>
              <a:rPr lang="ko-KR" altLang="en-US" dirty="0"/>
              <a:t>문 달린 상자</a:t>
            </a:r>
          </a:p>
        </p:txBody>
      </p:sp>
      <p:pic>
        <p:nvPicPr>
          <p:cNvPr id="4102" name="Picture 6" descr="소형 냉장고 이미지 검색결과">
            <a:extLst>
              <a:ext uri="{FF2B5EF4-FFF2-40B4-BE49-F238E27FC236}">
                <a16:creationId xmlns:a16="http://schemas.microsoft.com/office/drawing/2014/main" id="{49DD3BFE-371D-42AF-BA25-73D905041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86" r="13774"/>
          <a:stretch/>
        </p:blipFill>
        <p:spPr bwMode="auto">
          <a:xfrm>
            <a:off x="624192" y="2305136"/>
            <a:ext cx="4038170" cy="269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B29CD6-CEC0-4986-955C-0F4C7821C85B}"/>
              </a:ext>
            </a:extLst>
          </p:cNvPr>
          <p:cNvCxnSpPr>
            <a:cxnSpLocks/>
          </p:cNvCxnSpPr>
          <p:nvPr/>
        </p:nvCxnSpPr>
        <p:spPr>
          <a:xfrm flipH="1">
            <a:off x="4591694" y="4346006"/>
            <a:ext cx="1961506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>
            <a:extLst>
              <a:ext uri="{FF2B5EF4-FFF2-40B4-BE49-F238E27FC236}">
                <a16:creationId xmlns:a16="http://schemas.microsoft.com/office/drawing/2014/main" id="{B249D71E-99FC-4DB8-BD93-0A4A6A718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612" y="3186038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2D0370-DF15-4BD3-AB74-1033F077AFC1}"/>
              </a:ext>
            </a:extLst>
          </p:cNvPr>
          <p:cNvSpPr txBox="1"/>
          <p:nvPr/>
        </p:nvSpPr>
        <p:spPr>
          <a:xfrm>
            <a:off x="8796259" y="3074751"/>
            <a:ext cx="3521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라즈베리파이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b+</a:t>
            </a:r>
          </a:p>
          <a:p>
            <a:endParaRPr lang="en-US" altLang="ko-KR" dirty="0"/>
          </a:p>
          <a:p>
            <a:r>
              <a:rPr lang="ko-KR" altLang="en-US" dirty="0"/>
              <a:t>라즈베리파이 카메라 </a:t>
            </a:r>
            <a:r>
              <a:rPr lang="en-US" altLang="ko-KR" dirty="0"/>
              <a:t>2</a:t>
            </a:r>
            <a:r>
              <a:rPr lang="ko-KR" altLang="en-US" dirty="0"/>
              <a:t>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냉장고 크기나 칸에 따라 변동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sd</a:t>
            </a:r>
            <a:r>
              <a:rPr lang="ko-KR" altLang="en-US" dirty="0"/>
              <a:t>카드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01D656DC-3092-4DA0-A53A-1826BDA052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2"/>
          <a:stretch/>
        </p:blipFill>
        <p:spPr bwMode="auto">
          <a:xfrm>
            <a:off x="6553200" y="5215551"/>
            <a:ext cx="1712994" cy="126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3B36C691-FC6B-4519-AC9D-0F37721B1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2"/>
          <a:stretch/>
        </p:blipFill>
        <p:spPr bwMode="auto">
          <a:xfrm>
            <a:off x="7787136" y="5244814"/>
            <a:ext cx="1712994" cy="126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85730B-3EED-4489-8655-63AA8AAB5896}"/>
              </a:ext>
            </a:extLst>
          </p:cNvPr>
          <p:cNvSpPr txBox="1"/>
          <p:nvPr/>
        </p:nvSpPr>
        <p:spPr>
          <a:xfrm>
            <a:off x="3452685" y="5215551"/>
            <a:ext cx="3100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냉장고 문에 라즈베리파이와 카메라를 설치하여 냉장고 문이 닫힐 시 촬영 후 전송</a:t>
            </a:r>
            <a:endParaRPr lang="en-US" altLang="ko-KR" dirty="0"/>
          </a:p>
        </p:txBody>
      </p:sp>
      <p:pic>
        <p:nvPicPr>
          <p:cNvPr id="4108" name="Picture 12" descr="라즈베리파이 sd 이미지 검색결과">
            <a:extLst>
              <a:ext uri="{FF2B5EF4-FFF2-40B4-BE49-F238E27FC236}">
                <a16:creationId xmlns:a16="http://schemas.microsoft.com/office/drawing/2014/main" id="{78C171F3-527A-4C2D-BF58-F687B587B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226" y="5208925"/>
            <a:ext cx="1557236" cy="116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5F5C91-3099-4026-952B-374112A70BBA}"/>
              </a:ext>
            </a:extLst>
          </p:cNvPr>
          <p:cNvSpPr txBox="1"/>
          <p:nvPr/>
        </p:nvSpPr>
        <p:spPr>
          <a:xfrm>
            <a:off x="4729074" y="2199394"/>
            <a:ext cx="308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상자 사용 시 라즈베리파이 </a:t>
            </a:r>
            <a:r>
              <a:rPr lang="en-US" altLang="ko-KR" dirty="0"/>
              <a:t>led </a:t>
            </a:r>
            <a:r>
              <a:rPr lang="ko-KR" altLang="en-US" dirty="0"/>
              <a:t>전구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내부 촬영 시 빛이 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3BD75-0978-4C64-A833-85B7766CCBBA}"/>
              </a:ext>
            </a:extLst>
          </p:cNvPr>
          <p:cNvSpPr txBox="1"/>
          <p:nvPr/>
        </p:nvSpPr>
        <p:spPr>
          <a:xfrm>
            <a:off x="8922192" y="454113"/>
            <a:ext cx="17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식품들</a:t>
            </a:r>
          </a:p>
        </p:txBody>
      </p:sp>
      <p:pic>
        <p:nvPicPr>
          <p:cNvPr id="17" name="Picture 2" descr="식빵 마트 이미지 검색결과">
            <a:extLst>
              <a:ext uri="{FF2B5EF4-FFF2-40B4-BE49-F238E27FC236}">
                <a16:creationId xmlns:a16="http://schemas.microsoft.com/office/drawing/2014/main" id="{BCF22972-4D33-47E1-B1CF-61E84B4FB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" t="15991" r="47291" b="37147"/>
          <a:stretch/>
        </p:blipFill>
        <p:spPr bwMode="auto">
          <a:xfrm>
            <a:off x="8371414" y="1566253"/>
            <a:ext cx="867432" cy="92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매일 우유 이미지 검색결과">
            <a:extLst>
              <a:ext uri="{FF2B5EF4-FFF2-40B4-BE49-F238E27FC236}">
                <a16:creationId xmlns:a16="http://schemas.microsoft.com/office/drawing/2014/main" id="{E64C9387-FAD8-4A08-BAEC-88BD3997B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7" t="10934" r="33391" b="7613"/>
          <a:stretch/>
        </p:blipFill>
        <p:spPr bwMode="auto">
          <a:xfrm>
            <a:off x="9351059" y="912433"/>
            <a:ext cx="531947" cy="138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사과 이미지 검색결과">
            <a:extLst>
              <a:ext uri="{FF2B5EF4-FFF2-40B4-BE49-F238E27FC236}">
                <a16:creationId xmlns:a16="http://schemas.microsoft.com/office/drawing/2014/main" id="{98507749-862B-49A8-B462-2F72E0397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47" y="839175"/>
            <a:ext cx="958799" cy="69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고메 짬뽕 이미지 검색결과">
            <a:extLst>
              <a:ext uri="{FF2B5EF4-FFF2-40B4-BE49-F238E27FC236}">
                <a16:creationId xmlns:a16="http://schemas.microsoft.com/office/drawing/2014/main" id="{D75E05F7-AC05-42DB-9F19-ACE758379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2" r="17616"/>
          <a:stretch/>
        </p:blipFill>
        <p:spPr bwMode="auto">
          <a:xfrm>
            <a:off x="10082268" y="932042"/>
            <a:ext cx="833231" cy="125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asberrypie3 led 이미지 검색결과">
            <a:extLst>
              <a:ext uri="{FF2B5EF4-FFF2-40B4-BE49-F238E27FC236}">
                <a16:creationId xmlns:a16="http://schemas.microsoft.com/office/drawing/2014/main" id="{82CF64F2-AB0C-4AD5-A097-7D763A246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63080" r="48559" b="7753"/>
          <a:stretch/>
        </p:blipFill>
        <p:spPr bwMode="auto">
          <a:xfrm>
            <a:off x="4727213" y="1185880"/>
            <a:ext cx="2550132" cy="83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362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B13E3-04F8-4533-85FD-332DCA21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우선순위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349B-3D1E-4BAA-B2F0-490B6282F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순위</a:t>
            </a:r>
            <a:endParaRPr lang="en-US" altLang="ko-KR" dirty="0"/>
          </a:p>
          <a:p>
            <a:pPr lvl="1"/>
            <a:r>
              <a:rPr lang="ko-KR" altLang="en-US" dirty="0"/>
              <a:t>라즈베리 파이로 찍은 사진을 서버로 전송</a:t>
            </a:r>
            <a:endParaRPr lang="en-US" altLang="ko-KR" dirty="0"/>
          </a:p>
          <a:p>
            <a:pPr lvl="1"/>
            <a:r>
              <a:rPr lang="ko-KR" altLang="en-US" dirty="0"/>
              <a:t>전송된 사진의 식품 객체</a:t>
            </a:r>
            <a:r>
              <a:rPr lang="en-US" altLang="ko-KR" dirty="0"/>
              <a:t> </a:t>
            </a:r>
            <a:r>
              <a:rPr lang="ko-KR" altLang="en-US" dirty="0"/>
              <a:t>인식 딥 러닝 후 정보를 데이터 베이스에 저장</a:t>
            </a:r>
            <a:endParaRPr lang="en-US" altLang="ko-KR" dirty="0"/>
          </a:p>
          <a:p>
            <a:pPr lvl="1"/>
            <a:r>
              <a:rPr lang="ko-KR" altLang="en-US" dirty="0"/>
              <a:t>데이터베이스의 수정한 정보를 서버와 연동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순위</a:t>
            </a:r>
            <a:endParaRPr lang="en-US" altLang="ko-KR" dirty="0"/>
          </a:p>
          <a:p>
            <a:pPr lvl="1"/>
            <a:r>
              <a:rPr lang="ko-KR" altLang="en-US" dirty="0"/>
              <a:t>식품 영양성분</a:t>
            </a:r>
            <a:r>
              <a:rPr lang="en-US" altLang="ko-KR" dirty="0"/>
              <a:t>, </a:t>
            </a:r>
            <a:r>
              <a:rPr lang="ko-KR" altLang="en-US" dirty="0"/>
              <a:t>권장 영양분 등 데이터 등록</a:t>
            </a:r>
            <a:endParaRPr lang="en-US" altLang="ko-KR" dirty="0"/>
          </a:p>
          <a:p>
            <a:pPr lvl="1"/>
            <a:r>
              <a:rPr lang="ko-KR" altLang="en-US" dirty="0"/>
              <a:t>회원 가입</a:t>
            </a:r>
            <a:r>
              <a:rPr lang="en-US" altLang="ko-KR" dirty="0"/>
              <a:t>,</a:t>
            </a:r>
            <a:r>
              <a:rPr lang="ko-KR" altLang="en-US" dirty="0"/>
              <a:t> 로그인 기능과 그에 따른 메일 전송 기능</a:t>
            </a:r>
            <a:endParaRPr lang="en-US" altLang="ko-KR" dirty="0"/>
          </a:p>
          <a:p>
            <a:pPr lvl="1"/>
            <a:r>
              <a:rPr lang="en-US" altLang="ko-KR" dirty="0"/>
              <a:t>UI</a:t>
            </a:r>
            <a:r>
              <a:rPr lang="ko-KR" altLang="en-US" dirty="0"/>
              <a:t>를 비롯한 웹 설계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순위</a:t>
            </a:r>
            <a:endParaRPr lang="en-US" altLang="ko-KR" dirty="0"/>
          </a:p>
          <a:p>
            <a:pPr lvl="1"/>
            <a:r>
              <a:rPr lang="ko-KR" altLang="en-US" dirty="0"/>
              <a:t>음식 사진을 크롤링으로 수집</a:t>
            </a:r>
            <a:r>
              <a:rPr lang="en-US" altLang="ko-KR" dirty="0"/>
              <a:t>(</a:t>
            </a:r>
            <a:r>
              <a:rPr lang="ko-KR" altLang="en-US" dirty="0"/>
              <a:t>힘들면 직접 사진을 가져옴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개인 정보 보안</a:t>
            </a:r>
            <a:r>
              <a:rPr lang="en-US" altLang="ko-KR" dirty="0"/>
              <a:t>(</a:t>
            </a:r>
            <a:r>
              <a:rPr lang="ko-KR" altLang="en-US" dirty="0"/>
              <a:t>정보 보안 수업과 웹프레임 워크 수업을 들으며 참조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레시피 추천 딥 러닝</a:t>
            </a:r>
            <a:r>
              <a:rPr lang="en-US" altLang="ko-KR" dirty="0"/>
              <a:t>(</a:t>
            </a:r>
            <a:r>
              <a:rPr lang="ko-KR" altLang="en-US" dirty="0"/>
              <a:t>레시피의 관한 것은 시간이 남으면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836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E622B-801C-459C-A96E-397A86CE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33"/>
            <a:ext cx="10515600" cy="67573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B0459-697F-4A73-AAC8-3CBEB712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565"/>
            <a:ext cx="10515600" cy="5771002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데이터베이스를 생성하고 서버와 연동한다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데이터베이스에 권장 영양 섭취</a:t>
            </a:r>
            <a:r>
              <a:rPr lang="en-US" altLang="ko-KR" dirty="0"/>
              <a:t>, </a:t>
            </a:r>
            <a:r>
              <a:rPr lang="ko-KR" altLang="en-US" dirty="0"/>
              <a:t>레시피</a:t>
            </a:r>
            <a:r>
              <a:rPr lang="en-US" altLang="ko-KR" dirty="0"/>
              <a:t>, </a:t>
            </a:r>
            <a:r>
              <a:rPr lang="ko-KR" altLang="en-US" dirty="0"/>
              <a:t>식품 정보를 올린다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서버에 음식 사진들을 업데이트한다</a:t>
            </a:r>
            <a:r>
              <a:rPr lang="en-US" altLang="ko-KR" dirty="0"/>
              <a:t>. (</a:t>
            </a:r>
            <a:r>
              <a:rPr lang="ko-KR" altLang="en-US" dirty="0" err="1"/>
              <a:t>크롤링</a:t>
            </a:r>
            <a:r>
              <a:rPr lang="ko-KR" altLang="en-US" dirty="0"/>
              <a:t> 자동 수집 </a:t>
            </a:r>
            <a:r>
              <a:rPr lang="en-US" altLang="ko-KR" dirty="0"/>
              <a:t>or </a:t>
            </a:r>
            <a:r>
              <a:rPr lang="ko-KR" altLang="en-US" dirty="0"/>
              <a:t>일일이 모음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라즈베리 파이에 카메라를 연결하고 찍은 사진을 서버에 올릴 수 있게 연동한다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냉장고에 라즈베리 파이와 카메라를 설치 후 문이 닫히면 사진을 찍고 서버에 올리게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딥 러닝으로 사진의 객체를 인식해서 어떤 식품인지 맞추고 데이터베이스에 저장한다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UI</a:t>
            </a:r>
            <a:r>
              <a:rPr lang="ko-KR" altLang="en-US" dirty="0"/>
              <a:t>를 설계하고 회원 가입 후 정보를 데이터 베이스에 저장한다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회원 가입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 로그아웃이 정상 작동하도록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메일을 정상적으로 보내고 확인할 수 있게 한다</a:t>
            </a:r>
            <a:r>
              <a:rPr lang="en-US" altLang="ko-KR" dirty="0"/>
              <a:t>. </a:t>
            </a:r>
            <a:r>
              <a:rPr lang="ko-KR" altLang="en-US" dirty="0"/>
              <a:t>인증 번호를 주고 확인이 가능하다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각 페이지를 이동할 때 정상적으로 정보를 데이터베이스에서 받고 작동하게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개인 설정을 변경하고 데이터베이스에 저장 후 그에 따라 정상적으로 작동하게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데이터 베이스의 정보를 변경 하면 정상적으로 저장한다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자동 로그인 및 개인 정보 보안이 작동하도록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냉장고의 사진들을 보이고 각 식품을 표시하고 유통기한과 정보를 보이게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지난 냉장고의 사진들을 설정에 따라 나열하고 클릭하여 정보를 확인하게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식품이나 레시피</a:t>
            </a:r>
            <a:r>
              <a:rPr lang="en-US" altLang="ko-KR" dirty="0"/>
              <a:t>, </a:t>
            </a:r>
            <a:r>
              <a:rPr lang="ko-KR" altLang="en-US" dirty="0"/>
              <a:t>냉장고</a:t>
            </a:r>
            <a:r>
              <a:rPr lang="en-US" altLang="ko-KR" dirty="0"/>
              <a:t>, </a:t>
            </a:r>
            <a:r>
              <a:rPr lang="ko-KR" altLang="en-US" dirty="0"/>
              <a:t>개인 정보들을 정상적으로 표시한다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지난 </a:t>
            </a:r>
            <a:r>
              <a:rPr lang="en-US" altLang="ko-KR" dirty="0"/>
              <a:t>24</a:t>
            </a:r>
            <a:r>
              <a:rPr lang="ko-KR" altLang="en-US" dirty="0"/>
              <a:t>시간동안 없어진 음식들의 정보를 토대로 레시피를 추천하도록 딥 러닝을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냉장고에 있는 음식으로 만들 수 있는 레시피를 표시한다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제외한 음식과 레시피는 보이지 않도록 한다</a:t>
            </a:r>
            <a:r>
              <a:rPr lang="en-US" altLang="ko-KR" dirty="0"/>
              <a:t>. </a:t>
            </a:r>
            <a:r>
              <a:rPr lang="ko-KR" altLang="en-US" dirty="0"/>
              <a:t>음식과 레시피 검색기능을 넣는다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080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D39AF4B8-37FD-4A1D-AEBF-E0396C676B64}"/>
              </a:ext>
            </a:extLst>
          </p:cNvPr>
          <p:cNvSpPr/>
          <p:nvPr/>
        </p:nvSpPr>
        <p:spPr>
          <a:xfrm>
            <a:off x="321230" y="285811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BD60A72-74D6-44D8-A22D-9C0C5B0525D4}"/>
              </a:ext>
            </a:extLst>
          </p:cNvPr>
          <p:cNvSpPr txBox="1"/>
          <p:nvPr/>
        </p:nvSpPr>
        <p:spPr>
          <a:xfrm>
            <a:off x="5881699" y="5423221"/>
            <a:ext cx="20776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녹색 일대다 관계</a:t>
            </a:r>
            <a:endParaRPr lang="en-US" altLang="ko-KR" dirty="0"/>
          </a:p>
          <a:p>
            <a:r>
              <a:rPr lang="ko-KR" altLang="en-US" dirty="0"/>
              <a:t>빨강 일대일 관계</a:t>
            </a:r>
            <a:endParaRPr lang="en-US" altLang="ko-KR" dirty="0"/>
          </a:p>
          <a:p>
            <a:r>
              <a:rPr lang="ko-KR" altLang="en-US" dirty="0"/>
              <a:t>주황 다대다</a:t>
            </a:r>
            <a:endParaRPr lang="en-US" altLang="ko-KR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A314BBB-E4B2-4A7C-819B-627337E09E36}"/>
              </a:ext>
            </a:extLst>
          </p:cNvPr>
          <p:cNvSpPr/>
          <p:nvPr/>
        </p:nvSpPr>
        <p:spPr>
          <a:xfrm>
            <a:off x="321230" y="446067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냉장고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59BEB8-D46B-46F5-B603-AB7C1BD6E5CC}"/>
              </a:ext>
            </a:extLst>
          </p:cNvPr>
          <p:cNvSpPr/>
          <p:nvPr/>
        </p:nvSpPr>
        <p:spPr>
          <a:xfrm>
            <a:off x="6862839" y="446067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01A11A8-69D3-4265-9656-D74E680AA3AF}"/>
              </a:ext>
            </a:extLst>
          </p:cNvPr>
          <p:cNvCxnSpPr>
            <a:cxnSpLocks/>
            <a:stCxn id="56" idx="3"/>
            <a:endCxn id="44" idx="1"/>
          </p:cNvCxnSpPr>
          <p:nvPr/>
        </p:nvCxnSpPr>
        <p:spPr>
          <a:xfrm>
            <a:off x="4937741" y="794210"/>
            <a:ext cx="192509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386382-5F1F-471E-AD0A-7A0769859128}"/>
              </a:ext>
            </a:extLst>
          </p:cNvPr>
          <p:cNvSpPr/>
          <p:nvPr/>
        </p:nvSpPr>
        <p:spPr>
          <a:xfrm>
            <a:off x="10079148" y="446067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5C63BED-0E65-43A1-A97E-FB2CFD46D04C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>
          <a:xfrm>
            <a:off x="8255411" y="794210"/>
            <a:ext cx="1823737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CDDC8E3-9AEC-483E-A1C2-1254427196DA}"/>
              </a:ext>
            </a:extLst>
          </p:cNvPr>
          <p:cNvSpPr/>
          <p:nvPr/>
        </p:nvSpPr>
        <p:spPr>
          <a:xfrm>
            <a:off x="10079148" y="285811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식품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0CBA65-DBB7-45DA-BACD-B5A2966440A2}"/>
              </a:ext>
            </a:extLst>
          </p:cNvPr>
          <p:cNvSpPr/>
          <p:nvPr/>
        </p:nvSpPr>
        <p:spPr>
          <a:xfrm>
            <a:off x="3545169" y="446067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라즈베리</a:t>
            </a:r>
            <a:endParaRPr lang="en-US" altLang="ko-KR" dirty="0"/>
          </a:p>
          <a:p>
            <a:pPr algn="ctr"/>
            <a:r>
              <a:rPr lang="ko-KR" altLang="en-US" dirty="0"/>
              <a:t>파이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4E6C17-4D3C-4F56-BD63-6DF4A99A384E}"/>
              </a:ext>
            </a:extLst>
          </p:cNvPr>
          <p:cNvSpPr/>
          <p:nvPr/>
        </p:nvSpPr>
        <p:spPr>
          <a:xfrm>
            <a:off x="321230" y="515011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권장 영양 섭취량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CBAE8D1-2CC0-408E-9017-9D3F0CFECB0E}"/>
              </a:ext>
            </a:extLst>
          </p:cNvPr>
          <p:cNvCxnSpPr>
            <a:cxnSpLocks/>
            <a:stCxn id="95" idx="0"/>
            <a:endCxn id="74" idx="2"/>
          </p:cNvCxnSpPr>
          <p:nvPr/>
        </p:nvCxnSpPr>
        <p:spPr>
          <a:xfrm flipV="1">
            <a:off x="1017516" y="3554398"/>
            <a:ext cx="0" cy="159571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2BC317A-988D-4B4C-9D20-BFCEE47C3EBD}"/>
              </a:ext>
            </a:extLst>
          </p:cNvPr>
          <p:cNvCxnSpPr>
            <a:cxnSpLocks/>
            <a:stCxn id="55" idx="0"/>
            <a:endCxn id="51" idx="2"/>
          </p:cNvCxnSpPr>
          <p:nvPr/>
        </p:nvCxnSpPr>
        <p:spPr>
          <a:xfrm flipV="1">
            <a:off x="10775434" y="1142353"/>
            <a:ext cx="0" cy="171575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1CE83B7-578D-4A6A-AAC0-40B9CA21A566}"/>
              </a:ext>
            </a:extLst>
          </p:cNvPr>
          <p:cNvSpPr/>
          <p:nvPr/>
        </p:nvSpPr>
        <p:spPr>
          <a:xfrm>
            <a:off x="10079148" y="514582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E85947D9-14FC-4CC9-A0AD-80D01FE249AC}"/>
              </a:ext>
            </a:extLst>
          </p:cNvPr>
          <p:cNvCxnSpPr>
            <a:cxnSpLocks/>
            <a:stCxn id="55" idx="2"/>
            <a:endCxn id="108" idx="0"/>
          </p:cNvCxnSpPr>
          <p:nvPr/>
        </p:nvCxnSpPr>
        <p:spPr>
          <a:xfrm>
            <a:off x="10775434" y="3554398"/>
            <a:ext cx="0" cy="159142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AEA9684-A857-415A-96FC-8ABA08AA136F}"/>
              </a:ext>
            </a:extLst>
          </p:cNvPr>
          <p:cNvSpPr/>
          <p:nvPr/>
        </p:nvSpPr>
        <p:spPr>
          <a:xfrm>
            <a:off x="3545169" y="514582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A0FA4E2-7501-4D61-9A0B-0A51D051F752}"/>
              </a:ext>
            </a:extLst>
          </p:cNvPr>
          <p:cNvCxnSpPr>
            <a:cxnSpLocks/>
            <a:stCxn id="131" idx="0"/>
            <a:endCxn id="74" idx="2"/>
          </p:cNvCxnSpPr>
          <p:nvPr/>
        </p:nvCxnSpPr>
        <p:spPr>
          <a:xfrm flipH="1" flipV="1">
            <a:off x="1017516" y="3554398"/>
            <a:ext cx="3223939" cy="1591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다이아몬드 135">
            <a:extLst>
              <a:ext uri="{FF2B5EF4-FFF2-40B4-BE49-F238E27FC236}">
                <a16:creationId xmlns:a16="http://schemas.microsoft.com/office/drawing/2014/main" id="{02067465-A023-42AD-AA08-0C9FF01143CA}"/>
              </a:ext>
            </a:extLst>
          </p:cNvPr>
          <p:cNvSpPr/>
          <p:nvPr/>
        </p:nvSpPr>
        <p:spPr>
          <a:xfrm>
            <a:off x="9869856" y="4007648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</a:t>
            </a:r>
            <a:endParaRPr lang="en-US" altLang="ko-KR" dirty="0"/>
          </a:p>
          <a:p>
            <a:pPr algn="ctr"/>
            <a:r>
              <a:rPr lang="ko-KR" altLang="en-US" dirty="0"/>
              <a:t>재료</a:t>
            </a:r>
          </a:p>
        </p:txBody>
      </p:sp>
      <p:sp>
        <p:nvSpPr>
          <p:cNvPr id="137" name="다이아몬드 136">
            <a:extLst>
              <a:ext uri="{FF2B5EF4-FFF2-40B4-BE49-F238E27FC236}">
                <a16:creationId xmlns:a16="http://schemas.microsoft.com/office/drawing/2014/main" id="{3127357A-6D35-47F1-AA00-B31314D7EB1D}"/>
              </a:ext>
            </a:extLst>
          </p:cNvPr>
          <p:cNvSpPr/>
          <p:nvPr/>
        </p:nvSpPr>
        <p:spPr>
          <a:xfrm>
            <a:off x="9869856" y="1645850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촬영된 식품</a:t>
            </a:r>
          </a:p>
        </p:txBody>
      </p:sp>
      <p:sp>
        <p:nvSpPr>
          <p:cNvPr id="138" name="다이아몬드 137">
            <a:extLst>
              <a:ext uri="{FF2B5EF4-FFF2-40B4-BE49-F238E27FC236}">
                <a16:creationId xmlns:a16="http://schemas.microsoft.com/office/drawing/2014/main" id="{BC68EC39-3B81-4286-8A96-5825984C61A1}"/>
              </a:ext>
            </a:extLst>
          </p:cNvPr>
          <p:cNvSpPr/>
          <p:nvPr/>
        </p:nvSpPr>
        <p:spPr>
          <a:xfrm>
            <a:off x="111939" y="4007648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권장 섭취량</a:t>
            </a:r>
          </a:p>
        </p:txBody>
      </p:sp>
      <p:sp>
        <p:nvSpPr>
          <p:cNvPr id="151" name="다이아몬드 150">
            <a:extLst>
              <a:ext uri="{FF2B5EF4-FFF2-40B4-BE49-F238E27FC236}">
                <a16:creationId xmlns:a16="http://schemas.microsoft.com/office/drawing/2014/main" id="{BE451AD6-947A-4A59-B894-D42DCB653804}"/>
              </a:ext>
            </a:extLst>
          </p:cNvPr>
          <p:cNvSpPr/>
          <p:nvPr/>
        </p:nvSpPr>
        <p:spPr>
          <a:xfrm>
            <a:off x="5197682" y="446067"/>
            <a:ext cx="1342200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연결</a:t>
            </a:r>
            <a:endParaRPr lang="ko-KR" altLang="en-US" dirty="0"/>
          </a:p>
        </p:txBody>
      </p:sp>
      <p:sp>
        <p:nvSpPr>
          <p:cNvPr id="152" name="다이아몬드 151">
            <a:extLst>
              <a:ext uri="{FF2B5EF4-FFF2-40B4-BE49-F238E27FC236}">
                <a16:creationId xmlns:a16="http://schemas.microsoft.com/office/drawing/2014/main" id="{C6F5D782-E82D-41FD-9636-1B63541D0037}"/>
              </a:ext>
            </a:extLst>
          </p:cNvPr>
          <p:cNvSpPr/>
          <p:nvPr/>
        </p:nvSpPr>
        <p:spPr>
          <a:xfrm>
            <a:off x="8489889" y="446067"/>
            <a:ext cx="1342200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촬영</a:t>
            </a: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F542A8C-067A-4536-9DBE-03ABED83B08D}"/>
              </a:ext>
            </a:extLst>
          </p:cNvPr>
          <p:cNvCxnSpPr>
            <a:cxnSpLocks/>
            <a:stCxn id="55" idx="1"/>
            <a:endCxn id="74" idx="3"/>
          </p:cNvCxnSpPr>
          <p:nvPr/>
        </p:nvCxnSpPr>
        <p:spPr>
          <a:xfrm flipH="1">
            <a:off x="1713802" y="3206255"/>
            <a:ext cx="83653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F83BACED-C857-49A5-A2CB-32F4C58E5ACE}"/>
              </a:ext>
            </a:extLst>
          </p:cNvPr>
          <p:cNvCxnSpPr>
            <a:cxnSpLocks/>
            <a:stCxn id="108" idx="1"/>
            <a:endCxn id="74" idx="3"/>
          </p:cNvCxnSpPr>
          <p:nvPr/>
        </p:nvCxnSpPr>
        <p:spPr>
          <a:xfrm flipH="1" flipV="1">
            <a:off x="1713802" y="3206255"/>
            <a:ext cx="8365346" cy="228771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다이아몬드 133">
            <a:extLst>
              <a:ext uri="{FF2B5EF4-FFF2-40B4-BE49-F238E27FC236}">
                <a16:creationId xmlns:a16="http://schemas.microsoft.com/office/drawing/2014/main" id="{CD40CF3A-DFBF-4474-859C-5167FBB22BEE}"/>
              </a:ext>
            </a:extLst>
          </p:cNvPr>
          <p:cNvSpPr/>
          <p:nvPr/>
        </p:nvSpPr>
        <p:spPr>
          <a:xfrm>
            <a:off x="4963205" y="2853822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제외 식품</a:t>
            </a:r>
          </a:p>
        </p:txBody>
      </p:sp>
      <p:sp>
        <p:nvSpPr>
          <p:cNvPr id="135" name="다이아몬드 134">
            <a:extLst>
              <a:ext uri="{FF2B5EF4-FFF2-40B4-BE49-F238E27FC236}">
                <a16:creationId xmlns:a16="http://schemas.microsoft.com/office/drawing/2014/main" id="{ED8D3B73-0200-4A06-88E0-A404EB39AE32}"/>
              </a:ext>
            </a:extLst>
          </p:cNvPr>
          <p:cNvSpPr/>
          <p:nvPr/>
        </p:nvSpPr>
        <p:spPr>
          <a:xfrm>
            <a:off x="4993159" y="4015837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제외 레시피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B290204-5B42-485B-BCC0-85FCD128F0EA}"/>
              </a:ext>
            </a:extLst>
          </p:cNvPr>
          <p:cNvCxnSpPr>
            <a:cxnSpLocks/>
            <a:stCxn id="56" idx="1"/>
            <a:endCxn id="43" idx="3"/>
          </p:cNvCxnSpPr>
          <p:nvPr/>
        </p:nvCxnSpPr>
        <p:spPr>
          <a:xfrm flipH="1">
            <a:off x="1713802" y="794210"/>
            <a:ext cx="18313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다이아몬드 149">
            <a:extLst>
              <a:ext uri="{FF2B5EF4-FFF2-40B4-BE49-F238E27FC236}">
                <a16:creationId xmlns:a16="http://schemas.microsoft.com/office/drawing/2014/main" id="{39CC4756-AB8B-429E-B6F3-21DC7351E14A}"/>
              </a:ext>
            </a:extLst>
          </p:cNvPr>
          <p:cNvSpPr/>
          <p:nvPr/>
        </p:nvSpPr>
        <p:spPr>
          <a:xfrm>
            <a:off x="1948279" y="446067"/>
            <a:ext cx="1342200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설치</a:t>
            </a: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8899F916-EDCB-493F-828B-71FD45DB7CC5}"/>
              </a:ext>
            </a:extLst>
          </p:cNvPr>
          <p:cNvSpPr/>
          <p:nvPr/>
        </p:nvSpPr>
        <p:spPr>
          <a:xfrm>
            <a:off x="1948279" y="4007648"/>
            <a:ext cx="1342200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D7CE8E-0F17-44E3-A612-A610DE5E2328}"/>
              </a:ext>
            </a:extLst>
          </p:cNvPr>
          <p:cNvCxnSpPr>
            <a:cxnSpLocks/>
            <a:stCxn id="43" idx="2"/>
            <a:endCxn id="74" idx="0"/>
          </p:cNvCxnSpPr>
          <p:nvPr/>
        </p:nvCxnSpPr>
        <p:spPr>
          <a:xfrm>
            <a:off x="1017516" y="1142353"/>
            <a:ext cx="0" cy="171575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다이아몬드 138">
            <a:extLst>
              <a:ext uri="{FF2B5EF4-FFF2-40B4-BE49-F238E27FC236}">
                <a16:creationId xmlns:a16="http://schemas.microsoft.com/office/drawing/2014/main" id="{4BDE41E8-3403-4FEC-84B3-954E4EFBBE67}"/>
              </a:ext>
            </a:extLst>
          </p:cNvPr>
          <p:cNvSpPr/>
          <p:nvPr/>
        </p:nvSpPr>
        <p:spPr>
          <a:xfrm>
            <a:off x="111939" y="1645850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소유</a:t>
            </a:r>
          </a:p>
        </p:txBody>
      </p:sp>
    </p:spTree>
    <p:extLst>
      <p:ext uri="{BB962C8B-B14F-4D97-AF65-F5344CB8AC3E}">
        <p14:creationId xmlns:p14="http://schemas.microsoft.com/office/powerpoint/2010/main" val="679035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568D9AB-B22F-48CD-8B22-97456B249E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2979" y="559619"/>
          <a:ext cx="10995494" cy="4719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95494">
                  <a:extLst>
                    <a:ext uri="{9D8B030D-6E8A-4147-A177-3AD203B41FA5}">
                      <a16:colId xmlns:a16="http://schemas.microsoft.com/office/drawing/2014/main" val="222062879"/>
                    </a:ext>
                  </a:extLst>
                </a:gridCol>
              </a:tblGrid>
              <a:tr h="280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PW,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유통기한 초과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유통기한 임박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식사시간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레시피 난이도 쉬움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어려움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조리 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소유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72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냉장고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냉장고 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설치 장소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48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카메라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카메라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라즈베리파이 </a:t>
                      </a:r>
                      <a:r>
                        <a:rPr lang="en-US" altLang="ko-KR" dirty="0"/>
                        <a:t>ID, </a:t>
                      </a:r>
                      <a:r>
                        <a:rPr lang="ko-KR" altLang="en-US" dirty="0"/>
                        <a:t>연동할 서버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05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분석한 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 </a:t>
                      </a:r>
                      <a:r>
                        <a:rPr lang="en-US" altLang="ko-KR" dirty="0"/>
                        <a:t>ID, </a:t>
                      </a:r>
                      <a:r>
                        <a:rPr lang="ko-KR" altLang="en-US" dirty="0"/>
                        <a:t>찍은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찍은 시간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0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유통기한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264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촬영된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들어온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나간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설정된 유통기한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07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조리과정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난이도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75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7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권장 영양 섭취량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연령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성별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23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식품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08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레시피</a:t>
                      </a:r>
                      <a:r>
                        <a:rPr lang="en-US" altLang="ko-KR"/>
                        <a:t>(</a:t>
                      </a:r>
                      <a:r>
                        <a:rPr lang="en-US" altLang="ko-KR" b="0" u="sng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/>
                        <a:t>, 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4239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8644C30-69CB-4870-9169-7627E9B8D295}"/>
              </a:ext>
            </a:extLst>
          </p:cNvPr>
          <p:cNvSpPr/>
          <p:nvPr/>
        </p:nvSpPr>
        <p:spPr>
          <a:xfrm>
            <a:off x="2821132" y="5426839"/>
            <a:ext cx="41007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에너지</a:t>
            </a:r>
          </a:p>
          <a:p>
            <a:r>
              <a:rPr lang="ko-KR" altLang="en-US" dirty="0"/>
              <a:t>탄수화물</a:t>
            </a:r>
            <a:r>
              <a:rPr lang="en-US" altLang="ko-KR" dirty="0"/>
              <a:t>-</a:t>
            </a:r>
            <a:r>
              <a:rPr lang="ko-KR" altLang="en-US" dirty="0"/>
              <a:t>당류</a:t>
            </a:r>
            <a:r>
              <a:rPr lang="en-US" altLang="ko-KR" dirty="0"/>
              <a:t>, </a:t>
            </a:r>
            <a:r>
              <a:rPr lang="ko-KR" altLang="en-US" dirty="0" err="1"/>
              <a:t>식이섬유</a:t>
            </a:r>
            <a:endParaRPr lang="ko-KR" altLang="en-US" dirty="0"/>
          </a:p>
          <a:p>
            <a:r>
              <a:rPr lang="ko-KR" altLang="en-US" dirty="0"/>
              <a:t>단백질</a:t>
            </a:r>
            <a:endParaRPr lang="en-US" altLang="ko-KR" dirty="0"/>
          </a:p>
          <a:p>
            <a:r>
              <a:rPr lang="ko-KR" altLang="en-US" dirty="0"/>
              <a:t>지방-트랜스, 포화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424E01-6375-4B55-9DCD-926698352AF3}"/>
              </a:ext>
            </a:extLst>
          </p:cNvPr>
          <p:cNvSpPr/>
          <p:nvPr/>
        </p:nvSpPr>
        <p:spPr>
          <a:xfrm>
            <a:off x="5717457" y="5426839"/>
            <a:ext cx="2408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콜레스트롤</a:t>
            </a:r>
            <a:endParaRPr lang="ko-KR" altLang="en-US" dirty="0"/>
          </a:p>
          <a:p>
            <a:r>
              <a:rPr lang="ko-KR" altLang="en-US" dirty="0"/>
              <a:t>칼슘</a:t>
            </a:r>
          </a:p>
          <a:p>
            <a:r>
              <a:rPr lang="ko-KR" altLang="en-US" dirty="0"/>
              <a:t>나트륨</a:t>
            </a:r>
          </a:p>
          <a:p>
            <a:r>
              <a:rPr lang="ko-KR" altLang="en-US" dirty="0"/>
              <a:t>비타민 </a:t>
            </a:r>
            <a:r>
              <a:rPr lang="ko-KR" altLang="en-US" dirty="0" err="1"/>
              <a:t>A</a:t>
            </a:r>
            <a:r>
              <a:rPr lang="ko-KR" altLang="en-US" dirty="0"/>
              <a:t>, </a:t>
            </a:r>
            <a:r>
              <a:rPr lang="ko-KR" altLang="en-US" dirty="0" err="1"/>
              <a:t>B</a:t>
            </a:r>
            <a:r>
              <a:rPr lang="ko-KR" altLang="en-US" dirty="0"/>
              <a:t>, C, </a:t>
            </a:r>
            <a:r>
              <a:rPr lang="ko-KR" altLang="en-US" dirty="0" err="1"/>
              <a:t>D</a:t>
            </a:r>
            <a:r>
              <a:rPr lang="ko-KR" altLang="en-US" dirty="0"/>
              <a:t>, </a:t>
            </a:r>
            <a:r>
              <a:rPr lang="en-US" altLang="ko-KR" dirty="0"/>
              <a:t>E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E0F2B-06F9-432E-985E-8AC89B9CE55B}"/>
              </a:ext>
            </a:extLst>
          </p:cNvPr>
          <p:cNvSpPr txBox="1"/>
          <p:nvPr/>
        </p:nvSpPr>
        <p:spPr>
          <a:xfrm>
            <a:off x="1691514" y="5426839"/>
            <a:ext cx="102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영양소</a:t>
            </a:r>
          </a:p>
        </p:txBody>
      </p:sp>
    </p:spTree>
    <p:extLst>
      <p:ext uri="{BB962C8B-B14F-4D97-AF65-F5344CB8AC3E}">
        <p14:creationId xmlns:p14="http://schemas.microsoft.com/office/powerpoint/2010/main" val="2027455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24BC6-4AFD-47AF-8AB8-8AE984BE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219A76-831E-4BAE-AA3E-71467C7E7048}"/>
              </a:ext>
            </a:extLst>
          </p:cNvPr>
          <p:cNvSpPr/>
          <p:nvPr/>
        </p:nvSpPr>
        <p:spPr>
          <a:xfrm>
            <a:off x="2472446" y="1514272"/>
            <a:ext cx="8120975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6EE2F-8ECB-4E72-BB47-DE7C061B3E71}"/>
              </a:ext>
            </a:extLst>
          </p:cNvPr>
          <p:cNvSpPr txBox="1"/>
          <p:nvPr/>
        </p:nvSpPr>
        <p:spPr>
          <a:xfrm>
            <a:off x="5126477" y="758757"/>
            <a:ext cx="2140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서버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566D55-D759-48AA-B1EF-351B1705839A}"/>
              </a:ext>
            </a:extLst>
          </p:cNvPr>
          <p:cNvSpPr/>
          <p:nvPr/>
        </p:nvSpPr>
        <p:spPr>
          <a:xfrm>
            <a:off x="4735750" y="2084320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B801F4-B79D-4A55-BD21-ACE3AF1C8980}"/>
              </a:ext>
            </a:extLst>
          </p:cNvPr>
          <p:cNvSpPr/>
          <p:nvPr/>
        </p:nvSpPr>
        <p:spPr>
          <a:xfrm>
            <a:off x="6643991" y="2084320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식품 사진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직접 업로드 </a:t>
            </a:r>
            <a:r>
              <a:rPr lang="en-US" altLang="ko-KR" dirty="0"/>
              <a:t>or </a:t>
            </a:r>
            <a:r>
              <a:rPr lang="ko-KR" altLang="en-US" dirty="0" err="1"/>
              <a:t>크롤링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49EF8E-4253-4011-9419-25E07CCE1BCD}"/>
              </a:ext>
            </a:extLst>
          </p:cNvPr>
          <p:cNvSpPr/>
          <p:nvPr/>
        </p:nvSpPr>
        <p:spPr>
          <a:xfrm>
            <a:off x="239949" y="4408923"/>
            <a:ext cx="4087240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0136F-ABBC-46F8-89B9-B4622146D4C4}"/>
              </a:ext>
            </a:extLst>
          </p:cNvPr>
          <p:cNvSpPr txBox="1"/>
          <p:nvPr/>
        </p:nvSpPr>
        <p:spPr>
          <a:xfrm>
            <a:off x="706876" y="3592749"/>
            <a:ext cx="2140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냉장고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A88DCF-C714-44E3-9E25-D07D81444F03}"/>
              </a:ext>
            </a:extLst>
          </p:cNvPr>
          <p:cNvSpPr/>
          <p:nvPr/>
        </p:nvSpPr>
        <p:spPr>
          <a:xfrm>
            <a:off x="2368685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라즈베리파이</a:t>
            </a:r>
            <a:endParaRPr lang="en-US" altLang="ko-KR" dirty="0"/>
          </a:p>
          <a:p>
            <a:pPr algn="ctr"/>
            <a:r>
              <a:rPr lang="ko-KR" altLang="en-US" dirty="0"/>
              <a:t>카메라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400F58-C835-402B-95E4-0B93DD902E5C}"/>
              </a:ext>
            </a:extLst>
          </p:cNvPr>
          <p:cNvSpPr/>
          <p:nvPr/>
        </p:nvSpPr>
        <p:spPr>
          <a:xfrm>
            <a:off x="5283741" y="4408923"/>
            <a:ext cx="4672518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428BE-4F8B-4350-9E69-E29EFD1639A7}"/>
              </a:ext>
            </a:extLst>
          </p:cNvPr>
          <p:cNvSpPr txBox="1"/>
          <p:nvPr/>
        </p:nvSpPr>
        <p:spPr>
          <a:xfrm>
            <a:off x="7920398" y="3592749"/>
            <a:ext cx="444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PC</a:t>
            </a:r>
            <a:endParaRPr lang="ko-KR" altLang="en-US" sz="4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719C44-00F1-492E-9FE7-97A844AD130E}"/>
              </a:ext>
            </a:extLst>
          </p:cNvPr>
          <p:cNvSpPr/>
          <p:nvPr/>
        </p:nvSpPr>
        <p:spPr>
          <a:xfrm>
            <a:off x="7864812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스프링</a:t>
            </a:r>
            <a:endParaRPr lang="en-US" altLang="ko-KR" dirty="0"/>
          </a:p>
          <a:p>
            <a:pPr algn="ctr"/>
            <a:r>
              <a:rPr lang="ko-KR" altLang="en-US" dirty="0"/>
              <a:t>웹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115122-2FE3-4D3C-AECF-6B33E487B172}"/>
              </a:ext>
            </a:extLst>
          </p:cNvPr>
          <p:cNvSpPr/>
          <p:nvPr/>
        </p:nvSpPr>
        <p:spPr>
          <a:xfrm>
            <a:off x="2846961" y="2084320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냉장고 사진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8A2931-0F5F-427F-94BC-80390C049F51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3180945" y="2862533"/>
            <a:ext cx="478276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43F739-A768-47CF-A6CF-2B04F85C25D0}"/>
              </a:ext>
            </a:extLst>
          </p:cNvPr>
          <p:cNvSpPr/>
          <p:nvPr/>
        </p:nvSpPr>
        <p:spPr>
          <a:xfrm>
            <a:off x="5750668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파이썬</a:t>
            </a:r>
            <a:endParaRPr lang="en-US" altLang="ko-KR" dirty="0"/>
          </a:p>
          <a:p>
            <a:pPr algn="ctr"/>
            <a:r>
              <a:rPr lang="ko-KR" altLang="en-US" dirty="0"/>
              <a:t>딥러닝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1E8322-4699-425C-A9BA-8DBC4BDBDCE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659221" y="2862533"/>
            <a:ext cx="2903707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1CE746-E6C3-408E-A755-037F784AD5C3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6562928" y="2862533"/>
            <a:ext cx="893323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2E14BE0-8EC5-4770-AF64-3AF3593F913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>
            <a:off x="7375188" y="5307419"/>
            <a:ext cx="48962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3382857-C233-4FA3-9046-DD2B1AFF9FFD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548010" y="2862533"/>
            <a:ext cx="3129062" cy="2055779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9F3BF35-FB7D-4C39-B08D-79FDDDB43D4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489332" y="5307419"/>
            <a:ext cx="93385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E29226-BCB8-4AC9-9E3E-316EEA957944}"/>
              </a:ext>
            </a:extLst>
          </p:cNvPr>
          <p:cNvSpPr/>
          <p:nvPr/>
        </p:nvSpPr>
        <p:spPr>
          <a:xfrm>
            <a:off x="10418323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9FB018-0944-429C-945E-2C3F5988EFC3}"/>
              </a:ext>
            </a:extLst>
          </p:cNvPr>
          <p:cNvSpPr/>
          <p:nvPr/>
        </p:nvSpPr>
        <p:spPr>
          <a:xfrm>
            <a:off x="510702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 식품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0E11D6-4762-4F17-AAE5-56134014E9DC}"/>
              </a:ext>
            </a:extLst>
          </p:cNvPr>
          <p:cNvSpPr/>
          <p:nvPr/>
        </p:nvSpPr>
        <p:spPr>
          <a:xfrm>
            <a:off x="8468738" y="2084320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 사진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08A423-F767-48FD-B61D-8D487038BB11}"/>
              </a:ext>
            </a:extLst>
          </p:cNvPr>
          <p:cNvSpPr/>
          <p:nvPr/>
        </p:nvSpPr>
        <p:spPr>
          <a:xfrm>
            <a:off x="2472446" y="1484775"/>
            <a:ext cx="8120975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3A3F26-7CDC-464D-8452-FA53D55C12D6}"/>
              </a:ext>
            </a:extLst>
          </p:cNvPr>
          <p:cNvSpPr txBox="1"/>
          <p:nvPr/>
        </p:nvSpPr>
        <p:spPr>
          <a:xfrm>
            <a:off x="5126477" y="729260"/>
            <a:ext cx="2140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서버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5A80C1-D340-4066-A2E7-338D0F968C89}"/>
              </a:ext>
            </a:extLst>
          </p:cNvPr>
          <p:cNvSpPr/>
          <p:nvPr/>
        </p:nvSpPr>
        <p:spPr>
          <a:xfrm>
            <a:off x="4735750" y="2054823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2824BC-8BA6-4865-BC05-992E961D29F7}"/>
              </a:ext>
            </a:extLst>
          </p:cNvPr>
          <p:cNvSpPr/>
          <p:nvPr/>
        </p:nvSpPr>
        <p:spPr>
          <a:xfrm>
            <a:off x="6643991" y="2054823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식품 사진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직접 업로드 </a:t>
            </a:r>
            <a:r>
              <a:rPr lang="en-US" altLang="ko-KR" dirty="0"/>
              <a:t>or </a:t>
            </a:r>
            <a:r>
              <a:rPr lang="ko-KR" altLang="en-US" dirty="0" err="1"/>
              <a:t>크롤링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5C485A-B882-4818-8E21-47DB2083D425}"/>
              </a:ext>
            </a:extLst>
          </p:cNvPr>
          <p:cNvSpPr/>
          <p:nvPr/>
        </p:nvSpPr>
        <p:spPr>
          <a:xfrm>
            <a:off x="239949" y="4379426"/>
            <a:ext cx="4087240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693D18-4B19-4A93-ABBC-798D7C95A780}"/>
              </a:ext>
            </a:extLst>
          </p:cNvPr>
          <p:cNvSpPr txBox="1"/>
          <p:nvPr/>
        </p:nvSpPr>
        <p:spPr>
          <a:xfrm>
            <a:off x="706876" y="3563252"/>
            <a:ext cx="2140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냉장고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371DC4-35A1-4A87-9D0D-CF38339D7713}"/>
              </a:ext>
            </a:extLst>
          </p:cNvPr>
          <p:cNvSpPr/>
          <p:nvPr/>
        </p:nvSpPr>
        <p:spPr>
          <a:xfrm>
            <a:off x="2368685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라즈베리파이</a:t>
            </a:r>
            <a:endParaRPr lang="en-US" altLang="ko-KR" dirty="0"/>
          </a:p>
          <a:p>
            <a:pPr algn="ctr"/>
            <a:r>
              <a:rPr lang="ko-KR" altLang="en-US" dirty="0"/>
              <a:t>카메라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D13BD5-D14F-4F62-ABCF-5C5FE6F882EA}"/>
              </a:ext>
            </a:extLst>
          </p:cNvPr>
          <p:cNvSpPr/>
          <p:nvPr/>
        </p:nvSpPr>
        <p:spPr>
          <a:xfrm>
            <a:off x="5283741" y="4379426"/>
            <a:ext cx="4672518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CF8BBA-3D0E-4060-A7C3-155CF05C74BC}"/>
              </a:ext>
            </a:extLst>
          </p:cNvPr>
          <p:cNvSpPr txBox="1"/>
          <p:nvPr/>
        </p:nvSpPr>
        <p:spPr>
          <a:xfrm>
            <a:off x="7920398" y="3563252"/>
            <a:ext cx="444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PC</a:t>
            </a:r>
            <a:endParaRPr lang="ko-KR" altLang="en-US" sz="4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C2C6C5B-9DA1-4E8D-9A95-1E3D13CFF4B8}"/>
              </a:ext>
            </a:extLst>
          </p:cNvPr>
          <p:cNvSpPr/>
          <p:nvPr/>
        </p:nvSpPr>
        <p:spPr>
          <a:xfrm>
            <a:off x="7864812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스프링</a:t>
            </a:r>
            <a:endParaRPr lang="en-US" altLang="ko-KR" dirty="0"/>
          </a:p>
          <a:p>
            <a:pPr algn="ctr"/>
            <a:r>
              <a:rPr lang="ko-KR" altLang="en-US" dirty="0"/>
              <a:t>웹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3180747-BAB1-4427-BC23-995F1B26DB37}"/>
              </a:ext>
            </a:extLst>
          </p:cNvPr>
          <p:cNvSpPr/>
          <p:nvPr/>
        </p:nvSpPr>
        <p:spPr>
          <a:xfrm>
            <a:off x="2846961" y="2054823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냉장고 사진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63AA0DC-D33E-41E5-8F65-205464E71AEB}"/>
              </a:ext>
            </a:extLst>
          </p:cNvPr>
          <p:cNvCxnSpPr>
            <a:cxnSpLocks/>
            <a:stCxn id="36" idx="0"/>
            <a:endCxn id="40" idx="2"/>
          </p:cNvCxnSpPr>
          <p:nvPr/>
        </p:nvCxnSpPr>
        <p:spPr>
          <a:xfrm flipV="1">
            <a:off x="3180945" y="2833036"/>
            <a:ext cx="478276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A3AF1C-E6DC-4C3B-A3C5-40B1F1F05EB4}"/>
              </a:ext>
            </a:extLst>
          </p:cNvPr>
          <p:cNvSpPr/>
          <p:nvPr/>
        </p:nvSpPr>
        <p:spPr>
          <a:xfrm>
            <a:off x="5750668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파이썬</a:t>
            </a:r>
            <a:endParaRPr lang="en-US" altLang="ko-KR" dirty="0"/>
          </a:p>
          <a:p>
            <a:pPr algn="ctr"/>
            <a:r>
              <a:rPr lang="ko-KR" altLang="en-US" dirty="0"/>
              <a:t>딥러닝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E672BE8-A2EA-4B01-BF76-9048A585DAEF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3659221" y="2833036"/>
            <a:ext cx="2903707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4ECD639-433C-4CA3-99E0-6D96CA199BFC}"/>
              </a:ext>
            </a:extLst>
          </p:cNvPr>
          <p:cNvCxnSpPr>
            <a:cxnSpLocks/>
            <a:stCxn id="31" idx="2"/>
            <a:endCxn id="42" idx="0"/>
          </p:cNvCxnSpPr>
          <p:nvPr/>
        </p:nvCxnSpPr>
        <p:spPr>
          <a:xfrm flipH="1">
            <a:off x="6562928" y="2833036"/>
            <a:ext cx="893323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D78155-D163-42F2-9718-3EE5468CCE5A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7375188" y="5277922"/>
            <a:ext cx="48962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B13FB03-1933-4AED-A830-04844B045B77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5548010" y="2833036"/>
            <a:ext cx="3129062" cy="2055779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3635220-E752-4097-A50E-A542C6A9916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9489332" y="5277922"/>
            <a:ext cx="93385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82C563-3DB0-4709-A741-CA5D73959BB3}"/>
              </a:ext>
            </a:extLst>
          </p:cNvPr>
          <p:cNvSpPr/>
          <p:nvPr/>
        </p:nvSpPr>
        <p:spPr>
          <a:xfrm>
            <a:off x="10418323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4935410-F5EA-4779-AED8-59B7448A84C5}"/>
              </a:ext>
            </a:extLst>
          </p:cNvPr>
          <p:cNvSpPr/>
          <p:nvPr/>
        </p:nvSpPr>
        <p:spPr>
          <a:xfrm>
            <a:off x="510702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 식품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13B9073-EA71-47C1-9655-F31FA1629A0D}"/>
              </a:ext>
            </a:extLst>
          </p:cNvPr>
          <p:cNvSpPr/>
          <p:nvPr/>
        </p:nvSpPr>
        <p:spPr>
          <a:xfrm>
            <a:off x="8468738" y="2054823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 사진</a:t>
            </a:r>
          </a:p>
        </p:txBody>
      </p:sp>
    </p:spTree>
    <p:extLst>
      <p:ext uri="{BB962C8B-B14F-4D97-AF65-F5344CB8AC3E}">
        <p14:creationId xmlns:p14="http://schemas.microsoft.com/office/powerpoint/2010/main" val="285582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963531" y="3345858"/>
            <a:ext cx="2959640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가입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붉은 글씨의 내용이 모두 충족되면 회원 가입 완료 버튼 활성화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 정보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ko-KR" altLang="en-US" dirty="0"/>
              <a:t>메일은 </a:t>
            </a:r>
            <a:r>
              <a:rPr lang="en-US" altLang="ko-KR" dirty="0"/>
              <a:t>e-mail/PW </a:t>
            </a:r>
            <a:r>
              <a:rPr lang="ko-KR" altLang="en-US" dirty="0"/>
              <a:t>찾기에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가입 완료 버튼으로 로그인 후 </a:t>
            </a:r>
            <a:r>
              <a:rPr lang="en-US" altLang="ko-KR" dirty="0"/>
              <a:t>-&gt; 4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E2C92D-DC03-4A20-9FFA-3502CA2767BD}"/>
              </a:ext>
            </a:extLst>
          </p:cNvPr>
          <p:cNvGrpSpPr/>
          <p:nvPr/>
        </p:nvGrpSpPr>
        <p:grpSpPr>
          <a:xfrm>
            <a:off x="3409320" y="2458451"/>
            <a:ext cx="4470084" cy="443466"/>
            <a:chOff x="3125010" y="4566017"/>
            <a:chExt cx="5836596" cy="75875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EAA18F-5536-4739-9199-E8C7CA1C47FB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5A0D50-8830-4191-97C0-AEA5ACA8B860}"/>
                </a:ext>
              </a:extLst>
            </p:cNvPr>
            <p:cNvSpPr txBox="1"/>
            <p:nvPr/>
          </p:nvSpPr>
          <p:spPr>
            <a:xfrm>
              <a:off x="3125010" y="4591454"/>
              <a:ext cx="982494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PW</a:t>
              </a:r>
              <a:endParaRPr lang="ko-KR" altLang="en-US" sz="28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회원 가입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BB03846-0B91-43EE-88B1-0F3A3F62457C}"/>
              </a:ext>
            </a:extLst>
          </p:cNvPr>
          <p:cNvGrpSpPr/>
          <p:nvPr/>
        </p:nvGrpSpPr>
        <p:grpSpPr>
          <a:xfrm>
            <a:off x="2566523" y="3367488"/>
            <a:ext cx="5312881" cy="443466"/>
            <a:chOff x="2024569" y="4566017"/>
            <a:chExt cx="6937037" cy="7587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68B0725-A7EA-40EF-AFB2-C91E9BD678D1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A455A9-9B41-464F-9D79-57D8305D3E30}"/>
                </a:ext>
              </a:extLst>
            </p:cNvPr>
            <p:cNvSpPr txBox="1"/>
            <p:nvPr/>
          </p:nvSpPr>
          <p:spPr>
            <a:xfrm>
              <a:off x="2024569" y="4591454"/>
              <a:ext cx="2200883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PW </a:t>
              </a:r>
              <a:r>
                <a:rPr lang="ko-KR" altLang="en-US" sz="2800" dirty="0"/>
                <a:t>확인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032135-2342-4F8A-9C47-412EFC023CDA}"/>
              </a:ext>
            </a:extLst>
          </p:cNvPr>
          <p:cNvSpPr txBox="1"/>
          <p:nvPr/>
        </p:nvSpPr>
        <p:spPr>
          <a:xfrm>
            <a:off x="7879404" y="3393509"/>
            <a:ext cx="1334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불일치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07B468-89A6-49A8-A7D9-0772EBA715B6}"/>
              </a:ext>
            </a:extLst>
          </p:cNvPr>
          <p:cNvSpPr txBox="1"/>
          <p:nvPr/>
        </p:nvSpPr>
        <p:spPr>
          <a:xfrm>
            <a:off x="7859949" y="2487240"/>
            <a:ext cx="333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영어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숫자 조합 </a:t>
            </a:r>
            <a:r>
              <a:rPr lang="en-US" altLang="ko-KR" sz="2000" dirty="0">
                <a:solidFill>
                  <a:srgbClr val="FF0000"/>
                </a:solidFill>
              </a:rPr>
              <a:t>8</a:t>
            </a:r>
            <a:r>
              <a:rPr lang="ko-KR" altLang="en-US" sz="2000" dirty="0">
                <a:solidFill>
                  <a:srgbClr val="FF0000"/>
                </a:solidFill>
              </a:rPr>
              <a:t>자 이상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D72E962-CA0B-4CF9-82DD-71562AA02D70}"/>
              </a:ext>
            </a:extLst>
          </p:cNvPr>
          <p:cNvGrpSpPr/>
          <p:nvPr/>
        </p:nvGrpSpPr>
        <p:grpSpPr>
          <a:xfrm>
            <a:off x="2895817" y="1545234"/>
            <a:ext cx="4964132" cy="521959"/>
            <a:chOff x="2915273" y="4208156"/>
            <a:chExt cx="4964132" cy="52195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06E4461-9932-40A0-86B7-F64CBC0AFAA3}"/>
                </a:ext>
              </a:extLst>
            </p:cNvPr>
            <p:cNvGrpSpPr/>
            <p:nvPr/>
          </p:nvGrpSpPr>
          <p:grpSpPr>
            <a:xfrm>
              <a:off x="2915273" y="4208156"/>
              <a:ext cx="4964132" cy="521959"/>
              <a:chOff x="2499304" y="2985288"/>
              <a:chExt cx="6424443" cy="893057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066EA30-F8FE-403C-86D5-60EBFF7D537A}"/>
                  </a:ext>
                </a:extLst>
              </p:cNvPr>
              <p:cNvSpPr/>
              <p:nvPr/>
            </p:nvSpPr>
            <p:spPr>
              <a:xfrm>
                <a:off x="4148491" y="3119587"/>
                <a:ext cx="2149293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0E0026-BC45-4DA7-8D2F-CFAAAAA0367A}"/>
                  </a:ext>
                </a:extLst>
              </p:cNvPr>
              <p:cNvSpPr txBox="1"/>
              <p:nvPr/>
            </p:nvSpPr>
            <p:spPr>
              <a:xfrm>
                <a:off x="2499304" y="3145024"/>
                <a:ext cx="1649187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E-mail</a:t>
                </a:r>
                <a:endParaRPr lang="ko-KR" altLang="en-US" sz="28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78B948E-BD98-4112-ABD8-3B285A46C533}"/>
                  </a:ext>
                </a:extLst>
              </p:cNvPr>
              <p:cNvSpPr/>
              <p:nvPr/>
            </p:nvSpPr>
            <p:spPr>
              <a:xfrm>
                <a:off x="6933646" y="3119587"/>
                <a:ext cx="1990101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91E2C0-62FB-47EF-B12F-1163C3E07D8F}"/>
                  </a:ext>
                </a:extLst>
              </p:cNvPr>
              <p:cNvSpPr txBox="1"/>
              <p:nvPr/>
            </p:nvSpPr>
            <p:spPr>
              <a:xfrm>
                <a:off x="6297785" y="2985288"/>
                <a:ext cx="1515581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@</a:t>
                </a:r>
                <a:endParaRPr lang="ko-KR" altLang="en-US" sz="2800" dirty="0"/>
              </a:p>
            </p:txBody>
          </p:sp>
        </p:grp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2E205079-8122-479D-94E8-CE0C425AF043}"/>
                </a:ext>
              </a:extLst>
            </p:cNvPr>
            <p:cNvSpPr/>
            <p:nvPr/>
          </p:nvSpPr>
          <p:spPr>
            <a:xfrm flipV="1">
              <a:off x="6435879" y="4369904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5C43CE7-38F9-42D3-93E7-1781D6B9C8D2}"/>
              </a:ext>
            </a:extLst>
          </p:cNvPr>
          <p:cNvSpPr/>
          <p:nvPr/>
        </p:nvSpPr>
        <p:spPr>
          <a:xfrm>
            <a:off x="6011695" y="5541548"/>
            <a:ext cx="1867710" cy="61276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가입 완료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BC353F1-4F84-4C9E-8A58-0834A4913FE9}"/>
              </a:ext>
            </a:extLst>
          </p:cNvPr>
          <p:cNvGrpSpPr/>
          <p:nvPr/>
        </p:nvGrpSpPr>
        <p:grpSpPr>
          <a:xfrm>
            <a:off x="2505489" y="4246579"/>
            <a:ext cx="5350699" cy="545906"/>
            <a:chOff x="2505489" y="5323521"/>
            <a:chExt cx="5350699" cy="54590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85CB105-B206-47C5-83C0-3AF646B36C4A}"/>
                </a:ext>
              </a:extLst>
            </p:cNvPr>
            <p:cNvSpPr txBox="1"/>
            <p:nvPr/>
          </p:nvSpPr>
          <p:spPr>
            <a:xfrm>
              <a:off x="2505489" y="5346207"/>
              <a:ext cx="1685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/>
                <a:t>생년월일</a:t>
              </a:r>
              <a:endParaRPr lang="ko-KR" altLang="en-US" sz="28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D5EC78C-A028-4118-AD1A-BE78E6CF2A92}"/>
                </a:ext>
              </a:extLst>
            </p:cNvPr>
            <p:cNvSpPr/>
            <p:nvPr/>
          </p:nvSpPr>
          <p:spPr>
            <a:xfrm>
              <a:off x="4191083" y="5323521"/>
              <a:ext cx="137313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411B4CF1-F2E6-4BB6-8E5F-33FCB65243E1}"/>
                </a:ext>
              </a:extLst>
            </p:cNvPr>
            <p:cNvSpPr/>
            <p:nvPr/>
          </p:nvSpPr>
          <p:spPr>
            <a:xfrm flipV="1">
              <a:off x="4285297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E3E688F-E4E9-4233-802A-F87E6D849603}"/>
                </a:ext>
              </a:extLst>
            </p:cNvPr>
            <p:cNvSpPr/>
            <p:nvPr/>
          </p:nvSpPr>
          <p:spPr>
            <a:xfrm>
              <a:off x="5759203" y="5323521"/>
              <a:ext cx="96652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8B69BF2-D3A9-4B28-8C20-AB4DA5B0B9F3}"/>
                </a:ext>
              </a:extLst>
            </p:cNvPr>
            <p:cNvSpPr/>
            <p:nvPr/>
          </p:nvSpPr>
          <p:spPr>
            <a:xfrm flipV="1">
              <a:off x="5853417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AFB5A8-EEE1-4981-A07D-BFF629F9932B}"/>
                </a:ext>
              </a:extLst>
            </p:cNvPr>
            <p:cNvSpPr/>
            <p:nvPr/>
          </p:nvSpPr>
          <p:spPr>
            <a:xfrm>
              <a:off x="6889660" y="5323521"/>
              <a:ext cx="96652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83AC95D1-0E7C-45AC-9DDC-B057E932CCEA}"/>
                </a:ext>
              </a:extLst>
            </p:cNvPr>
            <p:cNvSpPr/>
            <p:nvPr/>
          </p:nvSpPr>
          <p:spPr>
            <a:xfrm flipV="1">
              <a:off x="6983874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F822CFB-0300-4CA3-8CA0-3DEB8067FDF9}"/>
              </a:ext>
            </a:extLst>
          </p:cNvPr>
          <p:cNvGrpSpPr/>
          <p:nvPr/>
        </p:nvGrpSpPr>
        <p:grpSpPr>
          <a:xfrm>
            <a:off x="4161784" y="4875740"/>
            <a:ext cx="1807201" cy="523220"/>
            <a:chOff x="3211650" y="5948729"/>
            <a:chExt cx="1807201" cy="52322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93276D-8872-468A-AC30-A5D8648F76AF}"/>
                </a:ext>
              </a:extLst>
            </p:cNvPr>
            <p:cNvSpPr txBox="1"/>
            <p:nvPr/>
          </p:nvSpPr>
          <p:spPr>
            <a:xfrm>
              <a:off x="3211650" y="5948729"/>
              <a:ext cx="1685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남</a:t>
              </a:r>
              <a:r>
                <a:rPr lang="en-US" altLang="ko-KR" sz="2800" dirty="0"/>
                <a:t>	</a:t>
              </a:r>
              <a:r>
                <a:rPr lang="ko-KR" altLang="en-US" sz="2800" dirty="0" err="1"/>
                <a:t>녀</a:t>
              </a:r>
              <a:endParaRPr lang="ko-KR" altLang="en-US" sz="2800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A281659-CA0A-438F-AF12-EFB45DB1ECC1}"/>
                </a:ext>
              </a:extLst>
            </p:cNvPr>
            <p:cNvSpPr/>
            <p:nvPr/>
          </p:nvSpPr>
          <p:spPr>
            <a:xfrm>
              <a:off x="4653091" y="6018727"/>
              <a:ext cx="365760" cy="3657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580A106-9565-4CEE-B794-C1EBF3DC6FEB}"/>
                </a:ext>
              </a:extLst>
            </p:cNvPr>
            <p:cNvGrpSpPr/>
            <p:nvPr/>
          </p:nvGrpSpPr>
          <p:grpSpPr>
            <a:xfrm>
              <a:off x="3738988" y="6017118"/>
              <a:ext cx="365760" cy="365760"/>
              <a:chOff x="4009838" y="5290020"/>
              <a:chExt cx="365760" cy="365760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8D75C5C-79E1-4E30-9FFC-C3E1770531C7}"/>
                  </a:ext>
                </a:extLst>
              </p:cNvPr>
              <p:cNvSpPr/>
              <p:nvPr/>
            </p:nvSpPr>
            <p:spPr>
              <a:xfrm>
                <a:off x="4009838" y="5290020"/>
                <a:ext cx="365760" cy="3657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73B29DF7-70AE-4E7C-A1A7-6AF4050A15C0}"/>
                  </a:ext>
                </a:extLst>
              </p:cNvPr>
              <p:cNvGrpSpPr/>
              <p:nvPr/>
            </p:nvGrpSpPr>
            <p:grpSpPr>
              <a:xfrm>
                <a:off x="4035714" y="5365895"/>
                <a:ext cx="314007" cy="214009"/>
                <a:chOff x="1589499" y="3735421"/>
                <a:chExt cx="731521" cy="498562"/>
              </a:xfrm>
            </p:grpSpPr>
            <p:sp>
              <p:nvSpPr>
                <p:cNvPr id="82" name="대각선 줄무늬 81">
                  <a:extLst>
                    <a:ext uri="{FF2B5EF4-FFF2-40B4-BE49-F238E27FC236}">
                      <a16:creationId xmlns:a16="http://schemas.microsoft.com/office/drawing/2014/main" id="{F6DB22B5-CFC9-40E5-A74B-65339DA8BF0A}"/>
                    </a:ext>
                  </a:extLst>
                </p:cNvPr>
                <p:cNvSpPr/>
                <p:nvPr/>
              </p:nvSpPr>
              <p:spPr>
                <a:xfrm>
                  <a:off x="1955260" y="3735421"/>
                  <a:ext cx="365760" cy="498562"/>
                </a:xfrm>
                <a:prstGeom prst="diagStrip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대각선 줄무늬 82">
                  <a:extLst>
                    <a:ext uri="{FF2B5EF4-FFF2-40B4-BE49-F238E27FC236}">
                      <a16:creationId xmlns:a16="http://schemas.microsoft.com/office/drawing/2014/main" id="{D4E12690-D5E4-4B00-9143-A3D9F0E8251A}"/>
                    </a:ext>
                  </a:extLst>
                </p:cNvPr>
                <p:cNvSpPr/>
                <p:nvPr/>
              </p:nvSpPr>
              <p:spPr>
                <a:xfrm flipH="1">
                  <a:off x="1589499" y="3735421"/>
                  <a:ext cx="365760" cy="498562"/>
                </a:xfrm>
                <a:prstGeom prst="diagStrip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8DFE4FA-6B9D-438B-B7BD-E25524D8C170}"/>
              </a:ext>
            </a:extLst>
          </p:cNvPr>
          <p:cNvSpPr/>
          <p:nvPr/>
        </p:nvSpPr>
        <p:spPr>
          <a:xfrm>
            <a:off x="8064550" y="1595714"/>
            <a:ext cx="1797962" cy="48130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 검사</a:t>
            </a:r>
          </a:p>
        </p:txBody>
      </p:sp>
    </p:spTree>
    <p:extLst>
      <p:ext uri="{BB962C8B-B14F-4D97-AF65-F5344CB8AC3E}">
        <p14:creationId xmlns:p14="http://schemas.microsoft.com/office/powerpoint/2010/main" val="393102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E5699-60AB-4DA5-A5CF-93317D4E3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타켓머신</a:t>
            </a:r>
            <a:r>
              <a:rPr lang="ko-KR" altLang="en-US" dirty="0"/>
              <a:t> </a:t>
            </a:r>
            <a:r>
              <a:rPr lang="en-US" altLang="ko-KR" dirty="0"/>
              <a:t>: pc , </a:t>
            </a:r>
            <a:r>
              <a:rPr lang="ko-KR" altLang="en-US" dirty="0"/>
              <a:t>서버</a:t>
            </a:r>
          </a:p>
          <a:p>
            <a:pPr marL="0" indent="0">
              <a:buNone/>
            </a:pPr>
            <a:r>
              <a:rPr lang="ko-KR" altLang="en-US" dirty="0" err="1"/>
              <a:t>타켓운영체제</a:t>
            </a:r>
            <a:r>
              <a:rPr lang="ko-KR" altLang="en-US" dirty="0"/>
              <a:t> </a:t>
            </a:r>
            <a:r>
              <a:rPr lang="en-US" altLang="ko-KR" dirty="0"/>
              <a:t>: Window10 , </a:t>
            </a:r>
            <a:r>
              <a:rPr lang="en-US" altLang="ko-KR" dirty="0" err="1"/>
              <a:t>RaspbianOS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개발도구 </a:t>
            </a:r>
            <a:r>
              <a:rPr lang="en-US" altLang="ko-KR" dirty="0"/>
              <a:t>: Eclipse , Apache Tomcat , Spring , AWS , Mysql5.0 , </a:t>
            </a:r>
            <a:r>
              <a:rPr lang="en-US" altLang="ko-KR" dirty="0" err="1"/>
              <a:t>Pytorch</a:t>
            </a:r>
            <a:r>
              <a:rPr lang="en-US" altLang="ko-KR" dirty="0"/>
              <a:t> ,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pPr marL="0" indent="0">
              <a:buNone/>
            </a:pPr>
            <a:r>
              <a:rPr lang="ko-KR" altLang="en-US" dirty="0"/>
              <a:t>개발언어 </a:t>
            </a:r>
            <a:r>
              <a:rPr lang="en-US" altLang="ko-KR" dirty="0"/>
              <a:t>: JAVA , JSP , HTML, SQL, Python , 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280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E9A419-35FF-4711-BBCD-EC1CF9143C03}"/>
              </a:ext>
            </a:extLst>
          </p:cNvPr>
          <p:cNvSpPr/>
          <p:nvPr/>
        </p:nvSpPr>
        <p:spPr>
          <a:xfrm>
            <a:off x="371184" y="1056483"/>
            <a:ext cx="3158591" cy="12855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CC78DAB-0B91-475E-AED7-963BEB225B7E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1950480" y="2342042"/>
            <a:ext cx="2" cy="5772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EE020F2-EFAF-450E-81E6-DB4A38EC34B8}"/>
              </a:ext>
            </a:extLst>
          </p:cNvPr>
          <p:cNvCxnSpPr>
            <a:cxnSpLocks/>
          </p:cNvCxnSpPr>
          <p:nvPr/>
        </p:nvCxnSpPr>
        <p:spPr>
          <a:xfrm>
            <a:off x="-703081" y="2761502"/>
            <a:ext cx="0" cy="2092986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frigerator icon 이미지 검색결과">
            <a:extLst>
              <a:ext uri="{FF2B5EF4-FFF2-40B4-BE49-F238E27FC236}">
                <a16:creationId xmlns:a16="http://schemas.microsoft.com/office/drawing/2014/main" id="{F90E7AC4-F9BD-4A3B-81B0-F1F53636E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48" y="1219347"/>
            <a:ext cx="971426" cy="97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E23A22-9874-452B-A5A3-258600C1804D}"/>
              </a:ext>
            </a:extLst>
          </p:cNvPr>
          <p:cNvSpPr txBox="1"/>
          <p:nvPr/>
        </p:nvSpPr>
        <p:spPr>
          <a:xfrm>
            <a:off x="371184" y="1071878"/>
            <a:ext cx="103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냉장고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B7D839-3588-4F08-BCE5-00F113574E14}"/>
              </a:ext>
            </a:extLst>
          </p:cNvPr>
          <p:cNvSpPr txBox="1"/>
          <p:nvPr/>
        </p:nvSpPr>
        <p:spPr>
          <a:xfrm>
            <a:off x="371184" y="1368394"/>
            <a:ext cx="218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Raspberry Pi</a:t>
            </a:r>
            <a:r>
              <a:rPr lang="ko-KR" altLang="en-US" sz="1400" dirty="0"/>
              <a:t>와 카메라 모듈 설치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965267-F25F-404D-95F6-29360953CE9E}"/>
              </a:ext>
            </a:extLst>
          </p:cNvPr>
          <p:cNvSpPr/>
          <p:nvPr/>
        </p:nvSpPr>
        <p:spPr>
          <a:xfrm>
            <a:off x="371184" y="2919300"/>
            <a:ext cx="3158595" cy="10843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4DB1F8-C5A3-44A3-8D72-89F5AFBD0672}"/>
              </a:ext>
            </a:extLst>
          </p:cNvPr>
          <p:cNvSpPr txBox="1"/>
          <p:nvPr/>
        </p:nvSpPr>
        <p:spPr>
          <a:xfrm>
            <a:off x="371184" y="2961580"/>
            <a:ext cx="166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Raspberry Pi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18B4CC-8BE0-4AA4-A801-162D06DB86CF}"/>
              </a:ext>
            </a:extLst>
          </p:cNvPr>
          <p:cNvSpPr txBox="1"/>
          <p:nvPr/>
        </p:nvSpPr>
        <p:spPr>
          <a:xfrm>
            <a:off x="371184" y="3284775"/>
            <a:ext cx="2496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Python</a:t>
            </a:r>
          </a:p>
          <a:p>
            <a:r>
              <a:rPr lang="ko-KR" altLang="en-US" sz="1400" dirty="0"/>
              <a:t>네트워크</a:t>
            </a:r>
            <a:r>
              <a:rPr lang="en-US" altLang="ko-KR" sz="1400" dirty="0"/>
              <a:t>: TCP/IP(socket)</a:t>
            </a:r>
          </a:p>
        </p:txBody>
      </p:sp>
      <p:pic>
        <p:nvPicPr>
          <p:cNvPr id="1028" name="Picture 4" descr="raspberry pi icon 이미지 검색결과">
            <a:extLst>
              <a:ext uri="{FF2B5EF4-FFF2-40B4-BE49-F238E27FC236}">
                <a16:creationId xmlns:a16="http://schemas.microsoft.com/office/drawing/2014/main" id="{4A6E4770-2C09-42D2-9D9A-0B7450405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357" y="3009533"/>
            <a:ext cx="703607" cy="93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266AF4-661E-4B33-9FBC-ABB0709E59A0}"/>
              </a:ext>
            </a:extLst>
          </p:cNvPr>
          <p:cNvSpPr/>
          <p:nvPr/>
        </p:nvSpPr>
        <p:spPr>
          <a:xfrm>
            <a:off x="8502461" y="1056483"/>
            <a:ext cx="3158591" cy="16489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16006D-1C13-444F-9CC6-CAC8F71C119C}"/>
              </a:ext>
            </a:extLst>
          </p:cNvPr>
          <p:cNvSpPr txBox="1"/>
          <p:nvPr/>
        </p:nvSpPr>
        <p:spPr>
          <a:xfrm>
            <a:off x="8502461" y="1071878"/>
            <a:ext cx="200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FFB786-4AF7-40CB-8BA3-E64A8A7E520D}"/>
              </a:ext>
            </a:extLst>
          </p:cNvPr>
          <p:cNvSpPr txBox="1"/>
          <p:nvPr/>
        </p:nvSpPr>
        <p:spPr>
          <a:xfrm>
            <a:off x="8502460" y="1368394"/>
            <a:ext cx="23130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JAVA, JSP, Html,</a:t>
            </a:r>
          </a:p>
          <a:p>
            <a:r>
              <a:rPr lang="en-US" altLang="ko-KR" sz="1400" dirty="0"/>
              <a:t>             Java Script</a:t>
            </a:r>
          </a:p>
          <a:p>
            <a:r>
              <a:rPr lang="ko-KR" altLang="en-US" sz="1400" dirty="0"/>
              <a:t>개발도구</a:t>
            </a:r>
            <a:r>
              <a:rPr lang="en-US" altLang="ko-KR" sz="1400" dirty="0"/>
              <a:t>: Apache Tomcat,</a:t>
            </a:r>
          </a:p>
          <a:p>
            <a:r>
              <a:rPr lang="en-US" altLang="ko-KR" sz="1400" dirty="0"/>
              <a:t>             Spring</a:t>
            </a:r>
          </a:p>
          <a:p>
            <a:r>
              <a:rPr lang="en-US" altLang="ko-KR" sz="1400" dirty="0"/>
              <a:t>Tool: PC, </a:t>
            </a:r>
            <a:r>
              <a:rPr lang="ko-KR" altLang="en-US" sz="1400" dirty="0"/>
              <a:t>스마트폰</a:t>
            </a:r>
            <a:endParaRPr lang="en-US" altLang="ko-KR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437D5D-5EC2-4866-A9AB-8B86097E9744}"/>
              </a:ext>
            </a:extLst>
          </p:cNvPr>
          <p:cNvSpPr/>
          <p:nvPr/>
        </p:nvSpPr>
        <p:spPr>
          <a:xfrm>
            <a:off x="4436822" y="1056483"/>
            <a:ext cx="3158591" cy="314837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1DFA8A-719C-4885-84CB-09429F8ED1B5}"/>
              </a:ext>
            </a:extLst>
          </p:cNvPr>
          <p:cNvSpPr txBox="1"/>
          <p:nvPr/>
        </p:nvSpPr>
        <p:spPr>
          <a:xfrm>
            <a:off x="4417668" y="746853"/>
            <a:ext cx="218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 EC2-server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91B9C4-80D6-43D3-847F-E0AB1199DC33}"/>
              </a:ext>
            </a:extLst>
          </p:cNvPr>
          <p:cNvSpPr txBox="1"/>
          <p:nvPr/>
        </p:nvSpPr>
        <p:spPr>
          <a:xfrm>
            <a:off x="4436818" y="4738329"/>
            <a:ext cx="24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36CA8F-FB15-42FC-A311-C93B2E0CF12C}"/>
              </a:ext>
            </a:extLst>
          </p:cNvPr>
          <p:cNvSpPr txBox="1"/>
          <p:nvPr/>
        </p:nvSpPr>
        <p:spPr>
          <a:xfrm>
            <a:off x="4436818" y="5034845"/>
            <a:ext cx="2496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Python</a:t>
            </a:r>
          </a:p>
          <a:p>
            <a:r>
              <a:rPr lang="ko-KR" altLang="en-US" sz="1400" dirty="0"/>
              <a:t>라이브러리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Pytorch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            Yolo v3</a:t>
            </a:r>
            <a:endParaRPr lang="ko-KR" altLang="en-US" sz="1400" dirty="0"/>
          </a:p>
        </p:txBody>
      </p:sp>
      <p:pic>
        <p:nvPicPr>
          <p:cNvPr id="1032" name="Picture 8" descr="deep learning icon 이미지 검색결과">
            <a:extLst>
              <a:ext uri="{FF2B5EF4-FFF2-40B4-BE49-F238E27FC236}">
                <a16:creationId xmlns:a16="http://schemas.microsoft.com/office/drawing/2014/main" id="{A9D603AC-D896-40D2-811C-63BE07535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 t="12476" r="10332" b="21501"/>
          <a:stretch/>
        </p:blipFill>
        <p:spPr bwMode="auto">
          <a:xfrm>
            <a:off x="6581684" y="4922080"/>
            <a:ext cx="924232" cy="82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B594212-D721-40D2-9F69-D7CFBEB415A7}"/>
              </a:ext>
            </a:extLst>
          </p:cNvPr>
          <p:cNvSpPr txBox="1"/>
          <p:nvPr/>
        </p:nvSpPr>
        <p:spPr>
          <a:xfrm>
            <a:off x="4436818" y="3020198"/>
            <a:ext cx="24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E7CCF0-07D2-43F7-BFC6-2AF546343605}"/>
              </a:ext>
            </a:extLst>
          </p:cNvPr>
          <p:cNvSpPr txBox="1"/>
          <p:nvPr/>
        </p:nvSpPr>
        <p:spPr>
          <a:xfrm>
            <a:off x="4436818" y="3370206"/>
            <a:ext cx="249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mysql</a:t>
            </a:r>
            <a:endParaRPr lang="ko-KR" altLang="en-US" sz="14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85EFF2C-213E-4B8A-9014-3A8F169773DE}"/>
              </a:ext>
            </a:extLst>
          </p:cNvPr>
          <p:cNvCxnSpPr>
            <a:cxnSpLocks/>
          </p:cNvCxnSpPr>
          <p:nvPr/>
        </p:nvCxnSpPr>
        <p:spPr>
          <a:xfrm>
            <a:off x="3529774" y="3370206"/>
            <a:ext cx="90704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6AB334E-7E10-46A4-B592-075C9DFBD03B}"/>
              </a:ext>
            </a:extLst>
          </p:cNvPr>
          <p:cNvCxnSpPr>
            <a:cxnSpLocks/>
          </p:cNvCxnSpPr>
          <p:nvPr/>
        </p:nvCxnSpPr>
        <p:spPr>
          <a:xfrm>
            <a:off x="-1063149" y="5034845"/>
            <a:ext cx="720136" cy="689347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9029C50-EE29-4E22-B33B-5635DE0E5D55}"/>
              </a:ext>
            </a:extLst>
          </p:cNvPr>
          <p:cNvCxnSpPr>
            <a:cxnSpLocks/>
          </p:cNvCxnSpPr>
          <p:nvPr/>
        </p:nvCxnSpPr>
        <p:spPr>
          <a:xfrm flipH="1">
            <a:off x="5807408" y="4228377"/>
            <a:ext cx="4" cy="558006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db icon 이미지 검색결과">
            <a:extLst>
              <a:ext uri="{FF2B5EF4-FFF2-40B4-BE49-F238E27FC236}">
                <a16:creationId xmlns:a16="http://schemas.microsoft.com/office/drawing/2014/main" id="{51F40C86-1656-472D-AECB-2BE184F46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724" y="3185712"/>
            <a:ext cx="918826" cy="9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ava spring icon 이미지 검색결과">
            <a:extLst>
              <a:ext uri="{FF2B5EF4-FFF2-40B4-BE49-F238E27FC236}">
                <a16:creationId xmlns:a16="http://schemas.microsoft.com/office/drawing/2014/main" id="{7AF5FAA1-CE0F-40F7-9365-080AA2C13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155" y="1056511"/>
            <a:ext cx="1025412" cy="102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764A3EA1-C2FD-420A-A6DB-60F7C1388AD5}"/>
              </a:ext>
            </a:extLst>
          </p:cNvPr>
          <p:cNvSpPr txBox="1"/>
          <p:nvPr/>
        </p:nvSpPr>
        <p:spPr>
          <a:xfrm>
            <a:off x="4451682" y="1406472"/>
            <a:ext cx="2316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JAVA, JSP, Html,</a:t>
            </a:r>
          </a:p>
          <a:p>
            <a:r>
              <a:rPr lang="en-US" altLang="ko-KR" sz="1400" dirty="0"/>
              <a:t>             Java Script</a:t>
            </a:r>
          </a:p>
          <a:p>
            <a:r>
              <a:rPr lang="ko-KR" altLang="en-US" sz="1400" dirty="0"/>
              <a:t>개발도구</a:t>
            </a:r>
            <a:r>
              <a:rPr lang="en-US" altLang="ko-KR" sz="1400" dirty="0"/>
              <a:t>: Apache Tomcat,</a:t>
            </a:r>
          </a:p>
          <a:p>
            <a:r>
              <a:rPr lang="en-US" altLang="ko-KR" sz="1400" dirty="0"/>
              <a:t>             Spring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5A492A-FA16-4998-9FDD-A0590A67AFD4}"/>
              </a:ext>
            </a:extLst>
          </p:cNvPr>
          <p:cNvSpPr txBox="1"/>
          <p:nvPr/>
        </p:nvSpPr>
        <p:spPr>
          <a:xfrm>
            <a:off x="4451683" y="1107549"/>
            <a:ext cx="218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 Server</a:t>
            </a:r>
            <a:endParaRPr lang="ko-KR" altLang="en-US" dirty="0"/>
          </a:p>
        </p:txBody>
      </p:sp>
      <p:pic>
        <p:nvPicPr>
          <p:cNvPr id="1044" name="Picture 20" descr="컴퓨터 스마트폰 icon 이미지 검색결과">
            <a:extLst>
              <a:ext uri="{FF2B5EF4-FFF2-40B4-BE49-F238E27FC236}">
                <a16:creationId xmlns:a16="http://schemas.microsoft.com/office/drawing/2014/main" id="{533DD042-DC57-4DE6-BC21-316C2D1AE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74" y="1279669"/>
            <a:ext cx="778064" cy="7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F309A0D-7646-400B-A096-D0D337DDF375}"/>
              </a:ext>
            </a:extLst>
          </p:cNvPr>
          <p:cNvCxnSpPr>
            <a:cxnSpLocks/>
          </p:cNvCxnSpPr>
          <p:nvPr/>
        </p:nvCxnSpPr>
        <p:spPr>
          <a:xfrm>
            <a:off x="7595417" y="1891614"/>
            <a:ext cx="907043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DDBB1C1-79CC-41C2-9035-2B2B5C9B65A1}"/>
              </a:ext>
            </a:extLst>
          </p:cNvPr>
          <p:cNvSpPr/>
          <p:nvPr/>
        </p:nvSpPr>
        <p:spPr>
          <a:xfrm>
            <a:off x="4455976" y="4809901"/>
            <a:ext cx="3158591" cy="128555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00716C3-6950-4041-A601-C8CB17F8A5F2}"/>
              </a:ext>
            </a:extLst>
          </p:cNvPr>
          <p:cNvCxnSpPr>
            <a:stCxn id="30" idx="2"/>
            <a:endCxn id="47" idx="1"/>
          </p:cNvCxnSpPr>
          <p:nvPr/>
        </p:nvCxnSpPr>
        <p:spPr>
          <a:xfrm rot="16200000" flipH="1">
            <a:off x="2478737" y="3475438"/>
            <a:ext cx="1448985" cy="2505494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E3BD78B-7EEB-476A-856B-AF0114757757}"/>
              </a:ext>
            </a:extLst>
          </p:cNvPr>
          <p:cNvSpPr txBox="1"/>
          <p:nvPr/>
        </p:nvSpPr>
        <p:spPr>
          <a:xfrm>
            <a:off x="4417668" y="4440569"/>
            <a:ext cx="218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259EC3-E9F6-4A3E-BBDB-211DC39D7F33}"/>
              </a:ext>
            </a:extLst>
          </p:cNvPr>
          <p:cNvSpPr txBox="1"/>
          <p:nvPr/>
        </p:nvSpPr>
        <p:spPr>
          <a:xfrm>
            <a:off x="1950479" y="5054509"/>
            <a:ext cx="218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Socket </a:t>
            </a:r>
            <a:r>
              <a:rPr lang="ko-KR" altLang="en-US" dirty="0"/>
              <a:t>신호</a:t>
            </a:r>
          </a:p>
        </p:txBody>
      </p:sp>
    </p:spTree>
    <p:extLst>
      <p:ext uri="{BB962C8B-B14F-4D97-AF65-F5344CB8AC3E}">
        <p14:creationId xmlns:p14="http://schemas.microsoft.com/office/powerpoint/2010/main" val="1686938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DCE08F-C964-48EC-A043-E77BFA6D06A0}"/>
              </a:ext>
            </a:extLst>
          </p:cNvPr>
          <p:cNvGrpSpPr/>
          <p:nvPr/>
        </p:nvGrpSpPr>
        <p:grpSpPr>
          <a:xfrm>
            <a:off x="2212258" y="658760"/>
            <a:ext cx="6808838" cy="4520070"/>
            <a:chOff x="2212258" y="658760"/>
            <a:chExt cx="6808838" cy="452007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4E20BBF-D021-412F-AC64-91AAFA1C45E4}"/>
                </a:ext>
              </a:extLst>
            </p:cNvPr>
            <p:cNvSpPr/>
            <p:nvPr/>
          </p:nvSpPr>
          <p:spPr>
            <a:xfrm>
              <a:off x="4689987" y="658760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이석기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16179B-64E8-4CB8-9F17-1A00FB611191}"/>
                </a:ext>
              </a:extLst>
            </p:cNvPr>
            <p:cNvSpPr/>
            <p:nvPr/>
          </p:nvSpPr>
          <p:spPr>
            <a:xfrm>
              <a:off x="4689987" y="4129548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박재철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E80AD07-4427-4670-9217-B70DCABD1B87}"/>
                </a:ext>
              </a:extLst>
            </p:cNvPr>
            <p:cNvSpPr/>
            <p:nvPr/>
          </p:nvSpPr>
          <p:spPr>
            <a:xfrm>
              <a:off x="3401961" y="2394153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이지영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736E992-6483-492B-A7C0-CDB2AF0913EA}"/>
                </a:ext>
              </a:extLst>
            </p:cNvPr>
            <p:cNvSpPr/>
            <p:nvPr/>
          </p:nvSpPr>
          <p:spPr>
            <a:xfrm>
              <a:off x="2212258" y="4129548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조승연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468C90A-07DE-4C69-AEA9-64584EB1547C}"/>
                </a:ext>
              </a:extLst>
            </p:cNvPr>
            <p:cNvSpPr/>
            <p:nvPr/>
          </p:nvSpPr>
          <p:spPr>
            <a:xfrm>
              <a:off x="7167716" y="4129548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/>
                <a:t>송종창</a:t>
              </a:r>
              <a:endParaRPr lang="ko-KR" altLang="en-US" sz="28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1B67067-EC99-474F-A3AB-8D62B38F9C27}"/>
                </a:ext>
              </a:extLst>
            </p:cNvPr>
            <p:cNvCxnSpPr>
              <a:stCxn id="2" idx="2"/>
              <a:endCxn id="39" idx="0"/>
            </p:cNvCxnSpPr>
            <p:nvPr/>
          </p:nvCxnSpPr>
          <p:spPr>
            <a:xfrm>
              <a:off x="5515897" y="1523999"/>
              <a:ext cx="0" cy="26055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1C77A329-6387-4ADD-A68D-9F9F0030D744}"/>
                </a:ext>
              </a:extLst>
            </p:cNvPr>
            <p:cNvCxnSpPr>
              <a:stCxn id="41" idx="0"/>
              <a:endCxn id="42" idx="0"/>
            </p:cNvCxnSpPr>
            <p:nvPr/>
          </p:nvCxnSpPr>
          <p:spPr>
            <a:xfrm rot="5400000" flipH="1" flipV="1">
              <a:off x="5515897" y="1651819"/>
              <a:ext cx="12700" cy="4955458"/>
            </a:xfrm>
            <a:prstGeom prst="bentConnector3">
              <a:avLst>
                <a:gd name="adj1" fmla="val 342581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E81097D-1436-4C0A-A0C2-544332CAA253}"/>
                </a:ext>
              </a:extLst>
            </p:cNvPr>
            <p:cNvSpPr/>
            <p:nvPr/>
          </p:nvSpPr>
          <p:spPr>
            <a:xfrm>
              <a:off x="5245509" y="1373339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지도 교수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5E69695-BA42-4807-B4E7-40C28FA31E35}"/>
                </a:ext>
              </a:extLst>
            </p:cNvPr>
            <p:cNvSpPr/>
            <p:nvPr/>
          </p:nvSpPr>
          <p:spPr>
            <a:xfrm>
              <a:off x="3937817" y="3093677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팀장</a:t>
              </a:r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E32CB2F-6FA6-4D04-A7B0-9BDCD4A16D35}"/>
                </a:ext>
              </a:extLst>
            </p:cNvPr>
            <p:cNvSpPr/>
            <p:nvPr/>
          </p:nvSpPr>
          <p:spPr>
            <a:xfrm>
              <a:off x="2846436" y="4834701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팀원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3840B5-93FD-4DC5-BAED-18DE7490344F}"/>
                </a:ext>
              </a:extLst>
            </p:cNvPr>
            <p:cNvSpPr/>
            <p:nvPr/>
          </p:nvSpPr>
          <p:spPr>
            <a:xfrm>
              <a:off x="5279920" y="4834701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팀원</a:t>
              </a:r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DF1516B-29D2-43A8-8D05-129878388952}"/>
                </a:ext>
              </a:extLst>
            </p:cNvPr>
            <p:cNvSpPr/>
            <p:nvPr/>
          </p:nvSpPr>
          <p:spPr>
            <a:xfrm>
              <a:off x="7713404" y="4834701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팀원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647162C0-466F-45B6-AFEB-C75468B67B32}"/>
                </a:ext>
              </a:extLst>
            </p:cNvPr>
            <p:cNvCxnSpPr>
              <a:stCxn id="40" idx="3"/>
              <a:endCxn id="39" idx="0"/>
            </p:cNvCxnSpPr>
            <p:nvPr/>
          </p:nvCxnSpPr>
          <p:spPr>
            <a:xfrm>
              <a:off x="5053780" y="2826773"/>
              <a:ext cx="462117" cy="1302775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815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605645" y="228121"/>
              <a:ext cx="49045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</a:rPr>
                <a:t>PW </a:t>
              </a:r>
              <a:r>
                <a:rPr lang="ko-KR" altLang="en-US" sz="4400" dirty="0">
                  <a:solidFill>
                    <a:schemeClr val="bg1"/>
                  </a:solidFill>
                </a:rPr>
                <a:t>찾기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F650F7-167F-4C0C-9474-318B5B918E2F}"/>
              </a:ext>
            </a:extLst>
          </p:cNvPr>
          <p:cNvGrpSpPr/>
          <p:nvPr/>
        </p:nvGrpSpPr>
        <p:grpSpPr>
          <a:xfrm>
            <a:off x="2363821" y="4053785"/>
            <a:ext cx="5515583" cy="538087"/>
            <a:chOff x="1759900" y="4566017"/>
            <a:chExt cx="7201706" cy="92065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D3FDD59-DB70-4BC0-9084-C8023893E623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87E1B8-1F04-4F4B-AA58-591F689BE77E}"/>
                </a:ext>
              </a:extLst>
            </p:cNvPr>
            <p:cNvSpPr txBox="1"/>
            <p:nvPr/>
          </p:nvSpPr>
          <p:spPr>
            <a:xfrm>
              <a:off x="1759900" y="4591454"/>
              <a:ext cx="2347603" cy="895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인증 번호</a:t>
              </a: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A3B986B-FF71-4BDF-8AA0-FAAD83EEE507}"/>
              </a:ext>
            </a:extLst>
          </p:cNvPr>
          <p:cNvSpPr/>
          <p:nvPr/>
        </p:nvSpPr>
        <p:spPr>
          <a:xfrm>
            <a:off x="6177065" y="5218784"/>
            <a:ext cx="1702339" cy="6699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 </a:t>
            </a:r>
            <a:r>
              <a:rPr lang="ko-KR" altLang="en-US" dirty="0"/>
              <a:t>전송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F766FBC-1034-4780-A103-2390F42C96D3}"/>
              </a:ext>
            </a:extLst>
          </p:cNvPr>
          <p:cNvSpPr/>
          <p:nvPr/>
        </p:nvSpPr>
        <p:spPr>
          <a:xfrm>
            <a:off x="6081442" y="3228340"/>
            <a:ext cx="1797962" cy="48130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인증번호 전송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594466" y="2019102"/>
            <a:ext cx="3482177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PW</a:t>
            </a:r>
            <a:r>
              <a:rPr lang="ko-KR" altLang="en-US" dirty="0"/>
              <a:t> 찾기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인증번호 전송 후 인증 확인 버튼 활성화 후 메일로 인증번호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인증 번호 입력 후 인증 완료 버튼을 누르면 검사</a:t>
            </a:r>
            <a:r>
              <a:rPr lang="en-US" altLang="ko-KR" dirty="0"/>
              <a:t>, </a:t>
            </a:r>
            <a:r>
              <a:rPr lang="ko-KR" altLang="en-US" dirty="0"/>
              <a:t>통과하면 </a:t>
            </a:r>
            <a:r>
              <a:rPr lang="en-US" altLang="ko-KR" dirty="0"/>
              <a:t>PW </a:t>
            </a:r>
            <a:r>
              <a:rPr lang="ko-KR" altLang="en-US" dirty="0"/>
              <a:t>전송 버튼 활성화</a:t>
            </a:r>
            <a:r>
              <a:rPr lang="en-US" altLang="ko-KR" dirty="0"/>
              <a:t>, </a:t>
            </a:r>
            <a:r>
              <a:rPr lang="ko-KR" altLang="en-US" dirty="0"/>
              <a:t>클릭 후 메일로 </a:t>
            </a:r>
            <a:r>
              <a:rPr lang="en-US" altLang="ko-KR" dirty="0"/>
              <a:t>PW </a:t>
            </a:r>
            <a:r>
              <a:rPr lang="ko-KR" altLang="en-US" dirty="0"/>
              <a:t>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후 </a:t>
            </a:r>
            <a:r>
              <a:rPr lang="en-US" altLang="ko-KR" dirty="0"/>
              <a:t>1</a:t>
            </a:r>
            <a:r>
              <a:rPr lang="ko-KR" altLang="en-US" dirty="0"/>
              <a:t>번 화면으로 이동</a:t>
            </a:r>
            <a:endParaRPr lang="en-US" altLang="ko-KR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8D7CB9B-04C2-40D5-A06F-AAB37D2ED73C}"/>
              </a:ext>
            </a:extLst>
          </p:cNvPr>
          <p:cNvSpPr/>
          <p:nvPr/>
        </p:nvSpPr>
        <p:spPr>
          <a:xfrm>
            <a:off x="4170135" y="5218784"/>
            <a:ext cx="1702339" cy="66990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 확인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783C747-4EBB-4B6C-B876-EE091BB7FE2E}"/>
              </a:ext>
            </a:extLst>
          </p:cNvPr>
          <p:cNvGrpSpPr/>
          <p:nvPr/>
        </p:nvGrpSpPr>
        <p:grpSpPr>
          <a:xfrm>
            <a:off x="2895817" y="2554925"/>
            <a:ext cx="4964132" cy="521959"/>
            <a:chOff x="2915273" y="4208156"/>
            <a:chExt cx="4964132" cy="521959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295EB0C-B8A1-4D65-877F-DBBEBE2B7885}"/>
                </a:ext>
              </a:extLst>
            </p:cNvPr>
            <p:cNvGrpSpPr/>
            <p:nvPr/>
          </p:nvGrpSpPr>
          <p:grpSpPr>
            <a:xfrm>
              <a:off x="2915273" y="4208156"/>
              <a:ext cx="4964132" cy="521959"/>
              <a:chOff x="2499304" y="2985288"/>
              <a:chExt cx="6424443" cy="893057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B2F3E08-7E68-4446-A7D4-7C02F0CFB558}"/>
                  </a:ext>
                </a:extLst>
              </p:cNvPr>
              <p:cNvSpPr/>
              <p:nvPr/>
            </p:nvSpPr>
            <p:spPr>
              <a:xfrm>
                <a:off x="4148491" y="3119587"/>
                <a:ext cx="2149293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D39486-A5EC-4A1D-95A3-BFE80F828E12}"/>
                  </a:ext>
                </a:extLst>
              </p:cNvPr>
              <p:cNvSpPr txBox="1"/>
              <p:nvPr/>
            </p:nvSpPr>
            <p:spPr>
              <a:xfrm>
                <a:off x="2499304" y="3145024"/>
                <a:ext cx="1649187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E-mail</a:t>
                </a:r>
                <a:endParaRPr lang="ko-KR" altLang="en-US" sz="2800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A4A8068-54C8-4B2A-861F-185448E65D87}"/>
                  </a:ext>
                </a:extLst>
              </p:cNvPr>
              <p:cNvSpPr/>
              <p:nvPr/>
            </p:nvSpPr>
            <p:spPr>
              <a:xfrm>
                <a:off x="6933646" y="3119587"/>
                <a:ext cx="1990101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515679-B07C-46A0-BDAE-DF94B8C86ECA}"/>
                  </a:ext>
                </a:extLst>
              </p:cNvPr>
              <p:cNvSpPr txBox="1"/>
              <p:nvPr/>
            </p:nvSpPr>
            <p:spPr>
              <a:xfrm>
                <a:off x="6297785" y="2985288"/>
                <a:ext cx="1515581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@</a:t>
                </a:r>
                <a:endParaRPr lang="ko-KR" altLang="en-US" sz="2800" dirty="0"/>
              </a:p>
            </p:txBody>
          </p:sp>
        </p:grp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5D9CEC97-1D17-4FC3-B905-F81EB5F142D0}"/>
                </a:ext>
              </a:extLst>
            </p:cNvPr>
            <p:cNvSpPr/>
            <p:nvPr/>
          </p:nvSpPr>
          <p:spPr>
            <a:xfrm flipV="1">
              <a:off x="6435879" y="4369904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02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지켜볼 냉장고</a:t>
              </a:r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DED2432-4034-4327-B3E9-DA072D96890F}"/>
              </a:ext>
            </a:extLst>
          </p:cNvPr>
          <p:cNvSpPr/>
          <p:nvPr/>
        </p:nvSpPr>
        <p:spPr>
          <a:xfrm>
            <a:off x="3750189" y="1513274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집 냉장고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FF19976-FED9-4BB4-BD93-3849C6F64A24}"/>
              </a:ext>
            </a:extLst>
          </p:cNvPr>
          <p:cNvSpPr/>
          <p:nvPr/>
        </p:nvSpPr>
        <p:spPr>
          <a:xfrm>
            <a:off x="3750189" y="2559621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동아리 냉장고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3EA2DB2-B4E6-45DE-8D64-F79FDD7FAB4B}"/>
              </a:ext>
            </a:extLst>
          </p:cNvPr>
          <p:cNvSpPr/>
          <p:nvPr/>
        </p:nvSpPr>
        <p:spPr>
          <a:xfrm>
            <a:off x="3750189" y="3605968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내 방 소형 냉장고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78580FB-4F64-43E3-94E4-B54DF8101A1B}"/>
              </a:ext>
            </a:extLst>
          </p:cNvPr>
          <p:cNvGrpSpPr/>
          <p:nvPr/>
        </p:nvGrpSpPr>
        <p:grpSpPr>
          <a:xfrm>
            <a:off x="3750189" y="4654526"/>
            <a:ext cx="4691622" cy="769435"/>
            <a:chOff x="3187782" y="5089155"/>
            <a:chExt cx="4691622" cy="769435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A3B986B-FF71-4BDF-8AA0-FAAD83EEE507}"/>
                </a:ext>
              </a:extLst>
            </p:cNvPr>
            <p:cNvSpPr/>
            <p:nvPr/>
          </p:nvSpPr>
          <p:spPr>
            <a:xfrm>
              <a:off x="4064696" y="5099832"/>
              <a:ext cx="3814708" cy="7587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냉장고 추가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BF84AB0-D8B3-41BE-A428-45B4791A089A}"/>
                </a:ext>
              </a:extLst>
            </p:cNvPr>
            <p:cNvGrpSpPr/>
            <p:nvPr/>
          </p:nvGrpSpPr>
          <p:grpSpPr>
            <a:xfrm>
              <a:off x="3187782" y="5089155"/>
              <a:ext cx="769435" cy="769435"/>
              <a:chOff x="2044428" y="5089155"/>
              <a:chExt cx="769435" cy="769435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C2AA7C03-8281-4EDB-9496-B07F85627BF7}"/>
                  </a:ext>
                </a:extLst>
              </p:cNvPr>
              <p:cNvSpPr/>
              <p:nvPr/>
            </p:nvSpPr>
            <p:spPr>
              <a:xfrm>
                <a:off x="2044428" y="5089155"/>
                <a:ext cx="769435" cy="76943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2" name="더하기 기호 21">
                <a:extLst>
                  <a:ext uri="{FF2B5EF4-FFF2-40B4-BE49-F238E27FC236}">
                    <a16:creationId xmlns:a16="http://schemas.microsoft.com/office/drawing/2014/main" id="{67F520EE-B374-489A-8D4B-76B3CBD079FC}"/>
                  </a:ext>
                </a:extLst>
              </p:cNvPr>
              <p:cNvSpPr/>
              <p:nvPr/>
            </p:nvSpPr>
            <p:spPr>
              <a:xfrm>
                <a:off x="2151907" y="5196634"/>
                <a:ext cx="554476" cy="554476"/>
              </a:xfrm>
              <a:prstGeom prst="mathPl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A4DFE44-6623-4E4C-9157-33B39CF0BB5E}"/>
              </a:ext>
            </a:extLst>
          </p:cNvPr>
          <p:cNvSpPr/>
          <p:nvPr/>
        </p:nvSpPr>
        <p:spPr>
          <a:xfrm>
            <a:off x="3750189" y="5724437"/>
            <a:ext cx="4691622" cy="905441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오늘의 추천 레시피</a:t>
            </a:r>
            <a:endParaRPr lang="en-US" altLang="ko-KR" sz="2400" dirty="0"/>
          </a:p>
          <a:p>
            <a:pPr algn="ctr"/>
            <a:r>
              <a:rPr lang="ko-KR" altLang="en-US" sz="2400" dirty="0"/>
              <a:t>토마토 스크램블 에그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661656" y="335845"/>
            <a:ext cx="3482177" cy="59093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확인할 냉장고를 선택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회원별</a:t>
            </a:r>
            <a:r>
              <a:rPr lang="ko-KR" altLang="en-US" dirty="0"/>
              <a:t> 냉장고 </a:t>
            </a:r>
            <a:r>
              <a:rPr lang="en-US" altLang="ko-KR" dirty="0"/>
              <a:t>DB</a:t>
            </a:r>
            <a:r>
              <a:rPr lang="ko-KR" altLang="en-US" dirty="0"/>
              <a:t>에서 해당 회원 </a:t>
            </a:r>
            <a:r>
              <a:rPr lang="en-US" altLang="ko-KR" dirty="0"/>
              <a:t>ID</a:t>
            </a:r>
            <a:r>
              <a:rPr lang="ko-KR" altLang="en-US" dirty="0"/>
              <a:t>와 같은 외래키를 가진 냉장고들을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처음 회원가입 시 냉장고 추가 버튼만 존재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냉장고 추가 </a:t>
            </a:r>
            <a:r>
              <a:rPr lang="en-US" altLang="ko-KR" dirty="0"/>
              <a:t>24</a:t>
            </a:r>
            <a:r>
              <a:rPr lang="ko-KR" altLang="en-US" dirty="0"/>
              <a:t>시간 이후 추천 레시피 버튼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메뉴를 누를 시 메뉴가 열림 </a:t>
            </a:r>
            <a:r>
              <a:rPr lang="en-US" altLang="ko-KR" dirty="0"/>
              <a:t>-&gt; 5</a:t>
            </a:r>
            <a:r>
              <a:rPr lang="ko-KR" altLang="en-US" dirty="0"/>
              <a:t>번 화면</a:t>
            </a:r>
            <a:endParaRPr lang="en-US" altLang="ko-KR" dirty="0"/>
          </a:p>
          <a:p>
            <a:r>
              <a:rPr lang="ko-KR" altLang="en-US" dirty="0"/>
              <a:t>등록한 냉장고를 누를 시 냉장고 내부의 정보와 사진 표시 </a:t>
            </a:r>
            <a:r>
              <a:rPr lang="en-US" altLang="ko-KR" dirty="0"/>
              <a:t>-&gt; 6</a:t>
            </a:r>
            <a:r>
              <a:rPr lang="ko-KR" altLang="en-US" dirty="0"/>
              <a:t>번 </a:t>
            </a:r>
            <a:endParaRPr lang="en-US" altLang="ko-KR" dirty="0"/>
          </a:p>
          <a:p>
            <a:r>
              <a:rPr lang="ko-KR" altLang="en-US" dirty="0"/>
              <a:t>냉장고 추가 누를 시 새로운 냉장고 등록 화면 </a:t>
            </a:r>
            <a:r>
              <a:rPr lang="en-US" altLang="ko-KR" dirty="0"/>
              <a:t>-&gt; 8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오늘의 추천 레시피 버튼을 누를 시 레시피 추천 화면</a:t>
            </a:r>
            <a:r>
              <a:rPr lang="en-US" altLang="ko-KR" dirty="0"/>
              <a:t>-&gt; 9</a:t>
            </a:r>
            <a:r>
              <a:rPr lang="ko-KR" altLang="en-US" dirty="0"/>
              <a:t>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3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지켜볼 냉장고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802870" y="1665582"/>
            <a:ext cx="3482177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로그아웃 버튼을 누를 시 로그아웃 창을 띄우고 예를 누르면 </a:t>
            </a:r>
            <a:r>
              <a:rPr lang="en-US" altLang="ko-KR" dirty="0"/>
              <a:t>1</a:t>
            </a:r>
            <a:r>
              <a:rPr lang="ko-KR" altLang="en-US" dirty="0"/>
              <a:t>번화면으로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버튼 혹은 메뉴 바깥 을 클릭하면 닫는다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지켜볼 냉장고 </a:t>
            </a:r>
            <a:r>
              <a:rPr lang="en-US" altLang="ko-KR" dirty="0"/>
              <a:t>-&gt; 4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레시피 추천 </a:t>
            </a:r>
            <a:r>
              <a:rPr lang="en-US" altLang="ko-KR" dirty="0"/>
              <a:t>-&gt; 9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개인 정보 변경 </a:t>
            </a:r>
            <a:r>
              <a:rPr lang="en-US" altLang="ko-KR" dirty="0"/>
              <a:t>-&gt; 10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냉장고 변경 </a:t>
            </a:r>
            <a:r>
              <a:rPr lang="en-US" altLang="ko-KR" dirty="0"/>
              <a:t>-&gt; 11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제외 식품</a:t>
            </a:r>
            <a:r>
              <a:rPr lang="en-US" altLang="ko-KR" dirty="0"/>
              <a:t>, </a:t>
            </a:r>
            <a:r>
              <a:rPr lang="ko-KR" altLang="en-US" dirty="0"/>
              <a:t>레시피 변경 </a:t>
            </a:r>
            <a:r>
              <a:rPr lang="en-US" altLang="ko-KR" dirty="0"/>
              <a:t>-&gt; 12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설정 변경 </a:t>
            </a:r>
            <a:r>
              <a:rPr lang="en-US" altLang="ko-KR" dirty="0"/>
              <a:t>-&gt; 13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ECDF095-92C0-48F0-9288-1B7810A73B34}"/>
              </a:ext>
            </a:extLst>
          </p:cNvPr>
          <p:cNvGrpSpPr/>
          <p:nvPr/>
        </p:nvGrpSpPr>
        <p:grpSpPr>
          <a:xfrm>
            <a:off x="270335" y="3191428"/>
            <a:ext cx="2543004" cy="1672637"/>
            <a:chOff x="-1310171" y="2135210"/>
            <a:chExt cx="2543004" cy="1672637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0EDD0F8-7FA1-4A24-9C8B-5A066C6A09CE}"/>
                </a:ext>
              </a:extLst>
            </p:cNvPr>
            <p:cNvGrpSpPr/>
            <p:nvPr/>
          </p:nvGrpSpPr>
          <p:grpSpPr>
            <a:xfrm>
              <a:off x="-1310171" y="2135210"/>
              <a:ext cx="2543004" cy="1672637"/>
              <a:chOff x="-1310171" y="2135210"/>
              <a:chExt cx="2543004" cy="198247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0CA2DDA-70A0-4E50-A5CF-E1FD2E0F8AD7}"/>
                  </a:ext>
                </a:extLst>
              </p:cNvPr>
              <p:cNvSpPr/>
              <p:nvPr/>
            </p:nvSpPr>
            <p:spPr>
              <a:xfrm>
                <a:off x="-1310171" y="2135210"/>
                <a:ext cx="2543004" cy="1417099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A590F6-EFE7-4D61-95B6-32EADDA92B25}"/>
                  </a:ext>
                </a:extLst>
              </p:cNvPr>
              <p:cNvSpPr txBox="1"/>
              <p:nvPr/>
            </p:nvSpPr>
            <p:spPr>
              <a:xfrm>
                <a:off x="-1268296" y="2183520"/>
                <a:ext cx="250000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bg1"/>
                    </a:solidFill>
                  </a:rPr>
                  <a:t>로그아웃 하시겠습니까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?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EE8AF5F-7AD1-4ADF-86A3-E48F65BD4156}"/>
                  </a:ext>
                </a:extLst>
              </p:cNvPr>
              <p:cNvSpPr/>
              <p:nvPr/>
            </p:nvSpPr>
            <p:spPr>
              <a:xfrm>
                <a:off x="-1310171" y="2700581"/>
                <a:ext cx="2543004" cy="1417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5C72064-6E37-4D3E-BCFC-0B139B85E193}"/>
                </a:ext>
              </a:extLst>
            </p:cNvPr>
            <p:cNvSpPr/>
            <p:nvPr/>
          </p:nvSpPr>
          <p:spPr>
            <a:xfrm>
              <a:off x="-1129999" y="2969382"/>
              <a:ext cx="1007952" cy="481304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예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9CBF62F-52FF-4245-83B2-3A8F5503C645}"/>
                </a:ext>
              </a:extLst>
            </p:cNvPr>
            <p:cNvSpPr/>
            <p:nvPr/>
          </p:nvSpPr>
          <p:spPr>
            <a:xfrm>
              <a:off x="67535" y="2969382"/>
              <a:ext cx="1007952" cy="48130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아니요</a:t>
              </a:r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6C38AF7-DC7A-4D45-9531-9F7F5849506B}"/>
              </a:ext>
            </a:extLst>
          </p:cNvPr>
          <p:cNvSpPr/>
          <p:nvPr/>
        </p:nvSpPr>
        <p:spPr>
          <a:xfrm>
            <a:off x="3083673" y="169522"/>
            <a:ext cx="5590973" cy="6353393"/>
          </a:xfrm>
          <a:prstGeom prst="roundRect">
            <a:avLst>
              <a:gd name="adj" fmla="val 435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B43F0-9BA1-4325-9591-E67CA22AC585}"/>
              </a:ext>
            </a:extLst>
          </p:cNvPr>
          <p:cNvSpPr txBox="1"/>
          <p:nvPr/>
        </p:nvSpPr>
        <p:spPr>
          <a:xfrm>
            <a:off x="3445865" y="423325"/>
            <a:ext cx="2081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박재철</a:t>
            </a:r>
            <a:r>
              <a:rPr lang="ko-KR" altLang="en-US" sz="2800" dirty="0"/>
              <a:t> 님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1B83381-8898-447D-A9D8-4A3B833D8797}"/>
              </a:ext>
            </a:extLst>
          </p:cNvPr>
          <p:cNvCxnSpPr>
            <a:cxnSpLocks/>
          </p:cNvCxnSpPr>
          <p:nvPr/>
        </p:nvCxnSpPr>
        <p:spPr>
          <a:xfrm>
            <a:off x="3402261" y="1162255"/>
            <a:ext cx="4953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2B265F1-4B8B-4617-A9B0-257A38B6A89D}"/>
              </a:ext>
            </a:extLst>
          </p:cNvPr>
          <p:cNvSpPr/>
          <p:nvPr/>
        </p:nvSpPr>
        <p:spPr>
          <a:xfrm>
            <a:off x="5327883" y="394367"/>
            <a:ext cx="1797962" cy="4813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AB2F3935-96C7-4672-9B74-7FB87173BE12}"/>
              </a:ext>
            </a:extLst>
          </p:cNvPr>
          <p:cNvSpPr/>
          <p:nvPr/>
        </p:nvSpPr>
        <p:spPr>
          <a:xfrm>
            <a:off x="7606157" y="179486"/>
            <a:ext cx="925703" cy="925703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6D7FE8-FCC0-4E05-AD80-9DA24720F29D}"/>
              </a:ext>
            </a:extLst>
          </p:cNvPr>
          <p:cNvSpPr txBox="1"/>
          <p:nvPr/>
        </p:nvSpPr>
        <p:spPr>
          <a:xfrm>
            <a:off x="3373142" y="2937287"/>
            <a:ext cx="339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개인 </a:t>
            </a:r>
            <a:r>
              <a:rPr lang="ko-KR" altLang="en-US" sz="2400"/>
              <a:t>정보 변경</a:t>
            </a:r>
            <a:endParaRPr lang="ko-KR" altLang="en-US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7E63FC-73AB-4DA0-9079-7CE0E607719A}"/>
              </a:ext>
            </a:extLst>
          </p:cNvPr>
          <p:cNvSpPr txBox="1"/>
          <p:nvPr/>
        </p:nvSpPr>
        <p:spPr>
          <a:xfrm>
            <a:off x="3373142" y="3526141"/>
            <a:ext cx="339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냉장고 정보 변경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697C30-9A84-417A-BD8A-2C84B464A444}"/>
              </a:ext>
            </a:extLst>
          </p:cNvPr>
          <p:cNvSpPr txBox="1"/>
          <p:nvPr/>
        </p:nvSpPr>
        <p:spPr>
          <a:xfrm>
            <a:off x="3373142" y="4187920"/>
            <a:ext cx="506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제외 식품</a:t>
            </a:r>
            <a:r>
              <a:rPr lang="en-US" altLang="ko-KR" sz="2400" dirty="0"/>
              <a:t>, </a:t>
            </a:r>
            <a:r>
              <a:rPr lang="ko-KR" altLang="en-US" sz="2400" dirty="0"/>
              <a:t>레시피</a:t>
            </a:r>
            <a:r>
              <a:rPr lang="en-US" altLang="ko-KR" sz="2400" dirty="0"/>
              <a:t> </a:t>
            </a:r>
            <a:r>
              <a:rPr lang="ko-KR" altLang="en-US" sz="2400" dirty="0"/>
              <a:t>변경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74655E-6075-45C3-8A78-4FCB4003C0B4}"/>
              </a:ext>
            </a:extLst>
          </p:cNvPr>
          <p:cNvSpPr txBox="1"/>
          <p:nvPr/>
        </p:nvSpPr>
        <p:spPr>
          <a:xfrm>
            <a:off x="3373142" y="1311292"/>
            <a:ext cx="339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지켜볼 냉장고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E0F5A5-32B2-4B51-97D4-9A4A2B6133D3}"/>
              </a:ext>
            </a:extLst>
          </p:cNvPr>
          <p:cNvSpPr txBox="1"/>
          <p:nvPr/>
        </p:nvSpPr>
        <p:spPr>
          <a:xfrm>
            <a:off x="3373142" y="1973071"/>
            <a:ext cx="506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레시피 추천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457DF69-376A-48E9-B61A-613787A36520}"/>
              </a:ext>
            </a:extLst>
          </p:cNvPr>
          <p:cNvCxnSpPr>
            <a:cxnSpLocks/>
          </p:cNvCxnSpPr>
          <p:nvPr/>
        </p:nvCxnSpPr>
        <p:spPr>
          <a:xfrm>
            <a:off x="3402261" y="2710270"/>
            <a:ext cx="4953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5B1A411-F0BC-47F7-A18A-E26B3E4A1FA4}"/>
              </a:ext>
            </a:extLst>
          </p:cNvPr>
          <p:cNvSpPr txBox="1"/>
          <p:nvPr/>
        </p:nvSpPr>
        <p:spPr>
          <a:xfrm>
            <a:off x="3373142" y="4848861"/>
            <a:ext cx="506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설정 변경</a:t>
            </a:r>
          </a:p>
        </p:txBody>
      </p:sp>
    </p:spTree>
    <p:extLst>
      <p:ext uri="{BB962C8B-B14F-4D97-AF65-F5344CB8AC3E}">
        <p14:creationId xmlns:p14="http://schemas.microsoft.com/office/powerpoint/2010/main" val="272193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집 냉장고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pic>
        <p:nvPicPr>
          <p:cNvPr id="1028" name="Picture 4" descr="냉장고 내부 이미지 검색결과">
            <a:extLst>
              <a:ext uri="{FF2B5EF4-FFF2-40B4-BE49-F238E27FC236}">
                <a16:creationId xmlns:a16="http://schemas.microsoft.com/office/drawing/2014/main" id="{30DCAE10-EFC7-4DAD-BB39-E5BEF04E92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8981" b="44479"/>
          <a:stretch/>
        </p:blipFill>
        <p:spPr bwMode="auto">
          <a:xfrm>
            <a:off x="4365694" y="1317412"/>
            <a:ext cx="3220337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016301" y="58917"/>
            <a:ext cx="4060969" cy="67403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선택한 냉장고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선택한 냉장고 내부의 카메라가 찍은 사진을 보여주며</a:t>
            </a:r>
            <a:r>
              <a:rPr lang="en-US" altLang="ko-KR" dirty="0"/>
              <a:t>, </a:t>
            </a:r>
            <a:r>
              <a:rPr lang="ko-KR" altLang="en-US" dirty="0"/>
              <a:t>이 사진은 최근 냉장고 문이 닫힌 직후의 사진이다</a:t>
            </a:r>
            <a:r>
              <a:rPr lang="en-US" altLang="ko-KR" dirty="0"/>
              <a:t>. </a:t>
            </a:r>
            <a:r>
              <a:rPr lang="ko-KR" altLang="en-US" dirty="0"/>
              <a:t>각 식품을 객체별로 인식하여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 사진과 같은 위치에 같은 식품이 있는 경우만 같은 식품으로 취급한다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이전 사진 보기 버튼으로 최근 </a:t>
            </a:r>
            <a:r>
              <a:rPr lang="en-US" altLang="ko-KR" dirty="0"/>
              <a:t>30</a:t>
            </a:r>
            <a:r>
              <a:rPr lang="ko-KR" altLang="en-US" dirty="0"/>
              <a:t>일에 해당하는 냉장고에서 찍혔던 사진을 확인할 수 있다</a:t>
            </a:r>
            <a:r>
              <a:rPr lang="en-US" altLang="ko-KR" dirty="0"/>
              <a:t>. -&gt; 7</a:t>
            </a:r>
            <a:r>
              <a:rPr lang="ko-KR" altLang="en-US" dirty="0"/>
              <a:t>번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식품의 유통기한을 표시하며 수정 버튼을 눌러 식품의 유통기한이나 종류를 수정할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유통기한 초과나 임박 식품이 생기면 메일로 추천 레시피와 함께 알린다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식품명을 클릭하면 식품의 정보를 표시한다</a:t>
            </a:r>
            <a:r>
              <a:rPr lang="en-US" altLang="ko-KR" dirty="0"/>
              <a:t>. </a:t>
            </a:r>
            <a:r>
              <a:rPr lang="ko-KR" altLang="en-US" dirty="0"/>
              <a:t>추천 버튼을 누르면 해당 제품을 사용한 추천 레시피 화면으로 이동한다</a:t>
            </a:r>
            <a:r>
              <a:rPr lang="en-US" altLang="ko-KR" dirty="0"/>
              <a:t>.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1B40B0E-5479-4751-BB25-7683E76FE926}"/>
              </a:ext>
            </a:extLst>
          </p:cNvPr>
          <p:cNvSpPr/>
          <p:nvPr/>
        </p:nvSpPr>
        <p:spPr>
          <a:xfrm>
            <a:off x="4296418" y="6389321"/>
            <a:ext cx="172091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계란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9551A77-9F8F-4D86-9A7D-6A804FCFAF3A}"/>
              </a:ext>
            </a:extLst>
          </p:cNvPr>
          <p:cNvSpPr/>
          <p:nvPr/>
        </p:nvSpPr>
        <p:spPr>
          <a:xfrm>
            <a:off x="6858657" y="6386858"/>
            <a:ext cx="525861" cy="30404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추천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8812CC6-CE1A-438A-8FA4-8D4D824C2027}"/>
              </a:ext>
            </a:extLst>
          </p:cNvPr>
          <p:cNvSpPr/>
          <p:nvPr/>
        </p:nvSpPr>
        <p:spPr>
          <a:xfrm>
            <a:off x="6214942" y="6386858"/>
            <a:ext cx="525861" cy="30404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E7D64B6-A258-4D23-A798-CBAE45E4A45F}"/>
              </a:ext>
            </a:extLst>
          </p:cNvPr>
          <p:cNvCxnSpPr>
            <a:cxnSpLocks/>
          </p:cNvCxnSpPr>
          <p:nvPr/>
        </p:nvCxnSpPr>
        <p:spPr>
          <a:xfrm flipH="1">
            <a:off x="4326826" y="5677090"/>
            <a:ext cx="320859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2DA91FB-187E-4574-A207-2A6BB68EAEDC}"/>
              </a:ext>
            </a:extLst>
          </p:cNvPr>
          <p:cNvSpPr/>
          <p:nvPr/>
        </p:nvSpPr>
        <p:spPr>
          <a:xfrm>
            <a:off x="4296418" y="4944761"/>
            <a:ext cx="172091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우유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C707C2-D0F1-4C95-AEFE-64FE0B7BE6C2}"/>
              </a:ext>
            </a:extLst>
          </p:cNvPr>
          <p:cNvSpPr txBox="1"/>
          <p:nvPr/>
        </p:nvSpPr>
        <p:spPr>
          <a:xfrm>
            <a:off x="4273561" y="5337285"/>
            <a:ext cx="72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-1</a:t>
            </a:r>
            <a:r>
              <a:rPr lang="ko-KR" altLang="en-US" sz="1600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4E65F2C-4701-4585-943C-F48A03F71E82}"/>
              </a:ext>
            </a:extLst>
          </p:cNvPr>
          <p:cNvSpPr/>
          <p:nvPr/>
        </p:nvSpPr>
        <p:spPr>
          <a:xfrm>
            <a:off x="6858657" y="4942298"/>
            <a:ext cx="525861" cy="30404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추천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F139DCC-0C4B-4D4D-9139-6AA512E70B57}"/>
              </a:ext>
            </a:extLst>
          </p:cNvPr>
          <p:cNvSpPr/>
          <p:nvPr/>
        </p:nvSpPr>
        <p:spPr>
          <a:xfrm>
            <a:off x="6214942" y="4942298"/>
            <a:ext cx="525861" cy="30404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FD369CD-A212-4E69-92FB-4F47A98CE4BF}"/>
              </a:ext>
            </a:extLst>
          </p:cNvPr>
          <p:cNvSpPr/>
          <p:nvPr/>
        </p:nvSpPr>
        <p:spPr>
          <a:xfrm>
            <a:off x="4365694" y="4462124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유통기한 초과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DE34AA5-DB36-492E-A4B4-7B5A07A387EF}"/>
              </a:ext>
            </a:extLst>
          </p:cNvPr>
          <p:cNvSpPr/>
          <p:nvPr/>
        </p:nvSpPr>
        <p:spPr>
          <a:xfrm>
            <a:off x="4365694" y="5892199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rgbClr val="FF99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유통기한 임박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78" name="표 20">
            <a:extLst>
              <a:ext uri="{FF2B5EF4-FFF2-40B4-BE49-F238E27FC236}">
                <a16:creationId xmlns:a16="http://schemas.microsoft.com/office/drawing/2014/main" id="{63277534-19EF-42D3-851B-48E488EB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07579"/>
              </p:ext>
            </p:extLst>
          </p:nvPr>
        </p:nvGraphicFramePr>
        <p:xfrm>
          <a:off x="1037622" y="1720117"/>
          <a:ext cx="2748842" cy="2956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96549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1152293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35241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100ml </a:t>
                      </a:r>
                      <a:r>
                        <a:rPr lang="ko-KR" altLang="en-US" dirty="0"/>
                        <a:t>당 함량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열량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70 kcal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탄수화물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당류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3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단백질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7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4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포화지방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2.4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51240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트랜스지방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88898"/>
                  </a:ext>
                </a:extLst>
              </a:tr>
            </a:tbl>
          </a:graphicData>
        </a:graphic>
      </p:graphicFrame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88D100E-68C2-4FFF-9B5B-0D5573F65151}"/>
              </a:ext>
            </a:extLst>
          </p:cNvPr>
          <p:cNvCxnSpPr>
            <a:cxnSpLocks/>
          </p:cNvCxnSpPr>
          <p:nvPr/>
        </p:nvCxnSpPr>
        <p:spPr>
          <a:xfrm flipH="1" flipV="1">
            <a:off x="3921868" y="4622370"/>
            <a:ext cx="351693" cy="3894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F1BD0F1-EF6D-4E83-B075-69B3FFF8459E}"/>
              </a:ext>
            </a:extLst>
          </p:cNvPr>
          <p:cNvSpPr/>
          <p:nvPr/>
        </p:nvSpPr>
        <p:spPr>
          <a:xfrm>
            <a:off x="4297029" y="3634636"/>
            <a:ext cx="3268184" cy="6500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이전 사진 보기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49A42E7E-FB2C-44D6-8915-6BD22704B950}"/>
              </a:ext>
            </a:extLst>
          </p:cNvPr>
          <p:cNvSpPr/>
          <p:nvPr/>
        </p:nvSpPr>
        <p:spPr>
          <a:xfrm>
            <a:off x="276792" y="5037250"/>
            <a:ext cx="152166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유통기한 수정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8706A1A-14BF-4929-BF38-413A17C35752}"/>
              </a:ext>
            </a:extLst>
          </p:cNvPr>
          <p:cNvSpPr/>
          <p:nvPr/>
        </p:nvSpPr>
        <p:spPr>
          <a:xfrm>
            <a:off x="1997710" y="5037250"/>
            <a:ext cx="1521660" cy="35763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식품종류 수정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D8F9BE5-239E-4A53-9230-51ADBE6CAC1A}"/>
              </a:ext>
            </a:extLst>
          </p:cNvPr>
          <p:cNvSpPr/>
          <p:nvPr/>
        </p:nvSpPr>
        <p:spPr>
          <a:xfrm>
            <a:off x="399437" y="5485878"/>
            <a:ext cx="816790" cy="35763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EDF96A7-A9C8-4DB5-809D-E966634CDFCC}"/>
              </a:ext>
            </a:extLst>
          </p:cNvPr>
          <p:cNvSpPr/>
          <p:nvPr/>
        </p:nvSpPr>
        <p:spPr>
          <a:xfrm>
            <a:off x="1542864" y="5485878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사과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F2814F09-8829-4476-A839-56F8FCED45C6}"/>
              </a:ext>
            </a:extLst>
          </p:cNvPr>
          <p:cNvSpPr/>
          <p:nvPr/>
        </p:nvSpPr>
        <p:spPr>
          <a:xfrm>
            <a:off x="2580240" y="5485878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치즈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9AF2657-3D4E-48DC-AFDE-24584613C321}"/>
              </a:ext>
            </a:extLst>
          </p:cNvPr>
          <p:cNvSpPr/>
          <p:nvPr/>
        </p:nvSpPr>
        <p:spPr>
          <a:xfrm>
            <a:off x="399437" y="5944115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우유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697C30F-E324-44F9-AAEA-02F0737DAF28}"/>
              </a:ext>
            </a:extLst>
          </p:cNvPr>
          <p:cNvSpPr/>
          <p:nvPr/>
        </p:nvSpPr>
        <p:spPr>
          <a:xfrm>
            <a:off x="1542864" y="5944115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소스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5E1C9F8-BAFD-45CC-AF76-E93F3035A6B7}"/>
              </a:ext>
            </a:extLst>
          </p:cNvPr>
          <p:cNvSpPr/>
          <p:nvPr/>
        </p:nvSpPr>
        <p:spPr>
          <a:xfrm>
            <a:off x="2580240" y="5944115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생선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A43D5BE-0D52-48A0-A1EF-E90F9BB2E3B1}"/>
              </a:ext>
            </a:extLst>
          </p:cNvPr>
          <p:cNvSpPr/>
          <p:nvPr/>
        </p:nvSpPr>
        <p:spPr>
          <a:xfrm>
            <a:off x="399437" y="6388884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닭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C91BBA89-DDFE-4E42-A215-0CB6BFFB8F55}"/>
              </a:ext>
            </a:extLst>
          </p:cNvPr>
          <p:cNvSpPr/>
          <p:nvPr/>
        </p:nvSpPr>
        <p:spPr>
          <a:xfrm>
            <a:off x="1542864" y="6388884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마늘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810DDA7-7A4C-46A3-BAC6-0B29B1911FA9}"/>
              </a:ext>
            </a:extLst>
          </p:cNvPr>
          <p:cNvSpPr/>
          <p:nvPr/>
        </p:nvSpPr>
        <p:spPr>
          <a:xfrm>
            <a:off x="2580240" y="6388884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파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89E6BE7-06C7-40C4-9EA4-AED2EF82ED6A}"/>
              </a:ext>
            </a:extLst>
          </p:cNvPr>
          <p:cNvCxnSpPr>
            <a:cxnSpLocks/>
          </p:cNvCxnSpPr>
          <p:nvPr/>
        </p:nvCxnSpPr>
        <p:spPr>
          <a:xfrm flipH="1" flipV="1">
            <a:off x="3456705" y="6074158"/>
            <a:ext cx="2645689" cy="28083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B1C745F-704A-4C78-9FA1-1A44A6A6A178}"/>
              </a:ext>
            </a:extLst>
          </p:cNvPr>
          <p:cNvSpPr/>
          <p:nvPr/>
        </p:nvSpPr>
        <p:spPr>
          <a:xfrm>
            <a:off x="7034644" y="1965743"/>
            <a:ext cx="494559" cy="1008821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979EF55-0A39-4246-8E61-59D18944DE54}"/>
              </a:ext>
            </a:extLst>
          </p:cNvPr>
          <p:cNvSpPr/>
          <p:nvPr/>
        </p:nvSpPr>
        <p:spPr>
          <a:xfrm>
            <a:off x="5401136" y="1975602"/>
            <a:ext cx="494559" cy="414361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47C484-8231-465C-86AD-1FB42FE44D5B}"/>
              </a:ext>
            </a:extLst>
          </p:cNvPr>
          <p:cNvSpPr/>
          <p:nvPr/>
        </p:nvSpPr>
        <p:spPr>
          <a:xfrm>
            <a:off x="5389612" y="1674707"/>
            <a:ext cx="494560" cy="2822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E3FC04F-CAAD-47DB-A43E-719194C2055D}"/>
              </a:ext>
            </a:extLst>
          </p:cNvPr>
          <p:cNvSpPr/>
          <p:nvPr/>
        </p:nvSpPr>
        <p:spPr>
          <a:xfrm>
            <a:off x="7040857" y="1674707"/>
            <a:ext cx="494560" cy="2822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우유</a:t>
            </a:r>
          </a:p>
        </p:txBody>
      </p:sp>
    </p:spTree>
    <p:extLst>
      <p:ext uri="{BB962C8B-B14F-4D97-AF65-F5344CB8AC3E}">
        <p14:creationId xmlns:p14="http://schemas.microsoft.com/office/powerpoint/2010/main" val="189551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2907457" y="228121"/>
              <a:ext cx="63786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집 냉장고 </a:t>
              </a:r>
              <a:r>
                <a:rPr lang="en-US" altLang="ko-KR" sz="4400" dirty="0">
                  <a:solidFill>
                    <a:schemeClr val="bg1"/>
                  </a:solidFill>
                </a:rPr>
                <a:t>-</a:t>
              </a:r>
              <a:r>
                <a:rPr lang="ko-KR" altLang="en-US" sz="4400" dirty="0">
                  <a:solidFill>
                    <a:schemeClr val="bg1"/>
                  </a:solidFill>
                </a:rPr>
                <a:t> 이전 사진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7864592" y="1019132"/>
            <a:ext cx="4272727" cy="59093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사진 보기 버튼으로 최근 </a:t>
            </a:r>
            <a:r>
              <a:rPr lang="en-US" altLang="ko-KR" dirty="0"/>
              <a:t>30</a:t>
            </a:r>
            <a:r>
              <a:rPr lang="ko-KR" altLang="en-US" dirty="0"/>
              <a:t>일에 해당하는 냉장고에서 찍혔던 사진을 확인할 수 있다</a:t>
            </a:r>
            <a:r>
              <a:rPr lang="en-US" altLang="ko-KR" dirty="0"/>
              <a:t>. </a:t>
            </a:r>
            <a:r>
              <a:rPr lang="ko-KR" altLang="en-US" dirty="0"/>
              <a:t>해당 사진을 클릭하면 당시 냉장고 화면을 </a:t>
            </a:r>
            <a:r>
              <a:rPr lang="en-US" altLang="ko-KR" dirty="0"/>
              <a:t>6</a:t>
            </a:r>
            <a:r>
              <a:rPr lang="ko-KR" altLang="en-US" dirty="0"/>
              <a:t>번 화면 형식으로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날짜 버튼을 클릭하여 날짜를 변경할 수 있다</a:t>
            </a:r>
            <a:r>
              <a:rPr lang="en-US" altLang="ko-KR" dirty="0"/>
              <a:t>. </a:t>
            </a:r>
            <a:r>
              <a:rPr lang="ko-KR" altLang="en-US" dirty="0"/>
              <a:t>두 날짜 사이에 찍힌 사진들을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최신 기준으로 정렬 하며 화살표 버튼을 클릭하면 오래된 기준으로 정렬하여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일자별로 보여주며 동그란 버튼을 누르면 카메라별로 정렬한다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숫자 버튼으로 바뀌며 누르면 일자별로 정렬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30</a:t>
            </a:r>
            <a:r>
              <a:rPr lang="ko-KR" altLang="en-US" dirty="0"/>
              <a:t>일이 지나 사진이 지워지면 상단 카메라처럼 텍스트만 출력</a:t>
            </a:r>
            <a:endParaRPr lang="en-US" altLang="ko-KR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E5B3185-17D3-4F9F-BF3B-4ADF4A5FAC8E}"/>
              </a:ext>
            </a:extLst>
          </p:cNvPr>
          <p:cNvCxnSpPr>
            <a:cxnSpLocks/>
          </p:cNvCxnSpPr>
          <p:nvPr/>
        </p:nvCxnSpPr>
        <p:spPr>
          <a:xfrm flipH="1">
            <a:off x="4326826" y="2127002"/>
            <a:ext cx="320859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08DAA8B-0DA9-4593-8054-B3A91063BFD6}"/>
              </a:ext>
            </a:extLst>
          </p:cNvPr>
          <p:cNvSpPr txBox="1"/>
          <p:nvPr/>
        </p:nvSpPr>
        <p:spPr>
          <a:xfrm>
            <a:off x="4273561" y="1722651"/>
            <a:ext cx="72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3/6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6450DC5-EB2D-4052-AE49-AC41EC806FCB}"/>
              </a:ext>
            </a:extLst>
          </p:cNvPr>
          <p:cNvCxnSpPr>
            <a:cxnSpLocks/>
          </p:cNvCxnSpPr>
          <p:nvPr/>
        </p:nvCxnSpPr>
        <p:spPr>
          <a:xfrm flipH="1">
            <a:off x="4326826" y="3826477"/>
            <a:ext cx="320859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A94D9C-A051-498D-9AE5-C69C40BDA6C1}"/>
              </a:ext>
            </a:extLst>
          </p:cNvPr>
          <p:cNvSpPr txBox="1"/>
          <p:nvPr/>
        </p:nvSpPr>
        <p:spPr>
          <a:xfrm>
            <a:off x="4273561" y="3422126"/>
            <a:ext cx="72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3/5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2050" name="Picture 2" descr="냉장고 내부 이미지 검색결과">
            <a:extLst>
              <a:ext uri="{FF2B5EF4-FFF2-40B4-BE49-F238E27FC236}">
                <a16:creationId xmlns:a16="http://schemas.microsoft.com/office/drawing/2014/main" id="{6A80C41F-E5B9-4231-B616-32360F197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25338" r="32161" b="47583"/>
          <a:stretch/>
        </p:blipFill>
        <p:spPr bwMode="auto">
          <a:xfrm>
            <a:off x="4326826" y="2299134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냉장고 내부 이미지 검색결과">
            <a:extLst>
              <a:ext uri="{FF2B5EF4-FFF2-40B4-BE49-F238E27FC236}">
                <a16:creationId xmlns:a16="http://schemas.microsoft.com/office/drawing/2014/main" id="{B64A7AE2-B31F-4559-8247-C90A20971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40828" r="32161" b="32093"/>
          <a:stretch/>
        </p:blipFill>
        <p:spPr bwMode="auto">
          <a:xfrm>
            <a:off x="5969264" y="2299134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냉장고 내부 이미지 검색결과">
            <a:extLst>
              <a:ext uri="{FF2B5EF4-FFF2-40B4-BE49-F238E27FC236}">
                <a16:creationId xmlns:a16="http://schemas.microsoft.com/office/drawing/2014/main" id="{400F6858-4037-42A1-832A-F8C6B94E4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25338" r="32161" b="47583"/>
          <a:stretch/>
        </p:blipFill>
        <p:spPr bwMode="auto">
          <a:xfrm>
            <a:off x="4326826" y="3998608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냉장고 내부 이미지 검색결과">
            <a:extLst>
              <a:ext uri="{FF2B5EF4-FFF2-40B4-BE49-F238E27FC236}">
                <a16:creationId xmlns:a16="http://schemas.microsoft.com/office/drawing/2014/main" id="{EF537297-E467-468B-B4B2-F857E559E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50922" r="32161" b="21999"/>
          <a:stretch/>
        </p:blipFill>
        <p:spPr bwMode="auto">
          <a:xfrm>
            <a:off x="5969264" y="3998608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냉장고 내부 이미지 검색결과">
            <a:extLst>
              <a:ext uri="{FF2B5EF4-FFF2-40B4-BE49-F238E27FC236}">
                <a16:creationId xmlns:a16="http://schemas.microsoft.com/office/drawing/2014/main" id="{8E08F6B2-D3E9-4ADC-9CF3-95FF65357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9318" r="32161" b="63603"/>
          <a:stretch/>
        </p:blipFill>
        <p:spPr bwMode="auto">
          <a:xfrm>
            <a:off x="4326826" y="5184757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냉장고 내부 이미지 검색결과">
            <a:extLst>
              <a:ext uri="{FF2B5EF4-FFF2-40B4-BE49-F238E27FC236}">
                <a16:creationId xmlns:a16="http://schemas.microsoft.com/office/drawing/2014/main" id="{A33BF731-B564-49F3-A2B4-7BA20A429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42928" r="32161" b="29993"/>
          <a:stretch/>
        </p:blipFill>
        <p:spPr bwMode="auto">
          <a:xfrm>
            <a:off x="5969264" y="5184757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BD9C77A-1C9C-473D-B1E4-872FFD395162}"/>
              </a:ext>
            </a:extLst>
          </p:cNvPr>
          <p:cNvGrpSpPr/>
          <p:nvPr/>
        </p:nvGrpSpPr>
        <p:grpSpPr>
          <a:xfrm>
            <a:off x="6719988" y="1389260"/>
            <a:ext cx="318176" cy="318176"/>
            <a:chOff x="7191047" y="1389260"/>
            <a:chExt cx="318176" cy="31817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4F30A82-A787-444B-8424-A010174E8CBF}"/>
                </a:ext>
              </a:extLst>
            </p:cNvPr>
            <p:cNvSpPr/>
            <p:nvPr/>
          </p:nvSpPr>
          <p:spPr>
            <a:xfrm>
              <a:off x="7191047" y="1389260"/>
              <a:ext cx="318176" cy="318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3FD0B868-D614-4CA2-BF0D-3F72A8A82098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7340407" y="1396151"/>
              <a:ext cx="9728" cy="311285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ADD8DD4-E7CC-4F21-8286-5638F8C24DDA}"/>
              </a:ext>
            </a:extLst>
          </p:cNvPr>
          <p:cNvSpPr/>
          <p:nvPr/>
        </p:nvSpPr>
        <p:spPr>
          <a:xfrm>
            <a:off x="4326826" y="2290383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C626EF7-892A-44B4-841B-84BBDF47F647}"/>
              </a:ext>
            </a:extLst>
          </p:cNvPr>
          <p:cNvSpPr/>
          <p:nvPr/>
        </p:nvSpPr>
        <p:spPr>
          <a:xfrm>
            <a:off x="5969263" y="2290383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하단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CC6023D-51B5-4BD6-B6A2-CBE934867124}"/>
              </a:ext>
            </a:extLst>
          </p:cNvPr>
          <p:cNvSpPr/>
          <p:nvPr/>
        </p:nvSpPr>
        <p:spPr>
          <a:xfrm>
            <a:off x="4326826" y="3999515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ED2A118-748A-4F54-8D44-04CA26021823}"/>
              </a:ext>
            </a:extLst>
          </p:cNvPr>
          <p:cNvSpPr/>
          <p:nvPr/>
        </p:nvSpPr>
        <p:spPr>
          <a:xfrm>
            <a:off x="5969263" y="3999515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하단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D3FC6D7-A88C-4E7C-93E0-690DAA0EBDD2}"/>
              </a:ext>
            </a:extLst>
          </p:cNvPr>
          <p:cNvSpPr/>
          <p:nvPr/>
        </p:nvSpPr>
        <p:spPr>
          <a:xfrm>
            <a:off x="4326826" y="5194979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9F9C088-C01D-4810-8966-60F2093E0063}"/>
              </a:ext>
            </a:extLst>
          </p:cNvPr>
          <p:cNvSpPr/>
          <p:nvPr/>
        </p:nvSpPr>
        <p:spPr>
          <a:xfrm>
            <a:off x="5969263" y="5194979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하단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DB051D-5059-4C87-982A-1F86EC3EED35}"/>
              </a:ext>
            </a:extLst>
          </p:cNvPr>
          <p:cNvGrpSpPr/>
          <p:nvPr/>
        </p:nvGrpSpPr>
        <p:grpSpPr>
          <a:xfrm>
            <a:off x="7181241" y="1389260"/>
            <a:ext cx="318176" cy="318176"/>
            <a:chOff x="7181241" y="1389260"/>
            <a:chExt cx="318176" cy="318176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0999496-DFB4-486D-A8B2-42649284FDC8}"/>
                </a:ext>
              </a:extLst>
            </p:cNvPr>
            <p:cNvSpPr/>
            <p:nvPr/>
          </p:nvSpPr>
          <p:spPr>
            <a:xfrm>
              <a:off x="7181241" y="1389260"/>
              <a:ext cx="318176" cy="318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95E5A00-E12F-4A32-8AE4-1E0B232DCBC2}"/>
                </a:ext>
              </a:extLst>
            </p:cNvPr>
            <p:cNvSpPr/>
            <p:nvPr/>
          </p:nvSpPr>
          <p:spPr>
            <a:xfrm>
              <a:off x="7213869" y="1415385"/>
              <a:ext cx="252919" cy="2529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A7D633E-4031-4B3E-8051-E9B473BD2EFE}"/>
              </a:ext>
            </a:extLst>
          </p:cNvPr>
          <p:cNvSpPr/>
          <p:nvPr/>
        </p:nvSpPr>
        <p:spPr>
          <a:xfrm>
            <a:off x="4296418" y="1348306"/>
            <a:ext cx="864713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20.4.1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B3D694A-BA27-4EE9-804B-E96D3C913D80}"/>
              </a:ext>
            </a:extLst>
          </p:cNvPr>
          <p:cNvSpPr/>
          <p:nvPr/>
        </p:nvSpPr>
        <p:spPr>
          <a:xfrm>
            <a:off x="5629751" y="1348306"/>
            <a:ext cx="864713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20.4.3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8DFB6-5966-4AD4-9F3A-6C910570BFC8}"/>
              </a:ext>
            </a:extLst>
          </p:cNvPr>
          <p:cNvSpPr txBox="1"/>
          <p:nvPr/>
        </p:nvSpPr>
        <p:spPr>
          <a:xfrm>
            <a:off x="5193759" y="1348306"/>
            <a:ext cx="382953" cy="37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~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771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냉장고 추가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535F772-B104-4E28-9083-777DF77F8979}"/>
              </a:ext>
            </a:extLst>
          </p:cNvPr>
          <p:cNvCxnSpPr>
            <a:cxnSpLocks/>
          </p:cNvCxnSpPr>
          <p:nvPr/>
        </p:nvCxnSpPr>
        <p:spPr>
          <a:xfrm flipH="1">
            <a:off x="3512659" y="1906102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22D4DEB-AAE2-41BD-99B9-13C892336802}"/>
              </a:ext>
            </a:extLst>
          </p:cNvPr>
          <p:cNvSpPr txBox="1"/>
          <p:nvPr/>
        </p:nvSpPr>
        <p:spPr>
          <a:xfrm>
            <a:off x="3413994" y="1359113"/>
            <a:ext cx="526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B050"/>
                </a:solidFill>
              </a:rPr>
              <a:t>연결 가능한 냉장고 목록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6532C3-19BF-4B22-8323-E2C8D8DD1D37}"/>
              </a:ext>
            </a:extLst>
          </p:cNvPr>
          <p:cNvSpPr/>
          <p:nvPr/>
        </p:nvSpPr>
        <p:spPr>
          <a:xfrm>
            <a:off x="3565051" y="2140011"/>
            <a:ext cx="3736681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이름 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6C0E071-0574-4632-B8A2-3B583238F82B}"/>
              </a:ext>
            </a:extLst>
          </p:cNvPr>
          <p:cNvSpPr/>
          <p:nvPr/>
        </p:nvSpPr>
        <p:spPr>
          <a:xfrm>
            <a:off x="3512658" y="2802518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새로 산 냉장고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D06E33A-9DA5-47A9-98D2-5914901B1BBD}"/>
              </a:ext>
            </a:extLst>
          </p:cNvPr>
          <p:cNvSpPr/>
          <p:nvPr/>
        </p:nvSpPr>
        <p:spPr>
          <a:xfrm>
            <a:off x="3512658" y="3749058"/>
            <a:ext cx="4691622" cy="2768164"/>
          </a:xfrm>
          <a:prstGeom prst="roundRect">
            <a:avLst>
              <a:gd name="adj" fmla="val 436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C4075C7-5629-4D22-81B9-53540E635836}"/>
              </a:ext>
            </a:extLst>
          </p:cNvPr>
          <p:cNvGrpSpPr/>
          <p:nvPr/>
        </p:nvGrpSpPr>
        <p:grpSpPr>
          <a:xfrm>
            <a:off x="7512984" y="2028569"/>
            <a:ext cx="639113" cy="639113"/>
            <a:chOff x="3017113" y="2913754"/>
            <a:chExt cx="769435" cy="76943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9DE15A2-F0A7-438C-A861-1E188C75A1A4}"/>
                </a:ext>
              </a:extLst>
            </p:cNvPr>
            <p:cNvSpPr/>
            <p:nvPr/>
          </p:nvSpPr>
          <p:spPr>
            <a:xfrm>
              <a:off x="3017113" y="2913754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1" name="원형: 비어 있음 50">
              <a:extLst>
                <a:ext uri="{FF2B5EF4-FFF2-40B4-BE49-F238E27FC236}">
                  <a16:creationId xmlns:a16="http://schemas.microsoft.com/office/drawing/2014/main" id="{ABEA064E-FB6A-4D8A-A8F4-B36C32357175}"/>
                </a:ext>
              </a:extLst>
            </p:cNvPr>
            <p:cNvSpPr/>
            <p:nvPr/>
          </p:nvSpPr>
          <p:spPr>
            <a:xfrm>
              <a:off x="3144465" y="3009117"/>
              <a:ext cx="389106" cy="389106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C529CC6-AA55-49B1-86AE-A7F862356823}"/>
                </a:ext>
              </a:extLst>
            </p:cNvPr>
            <p:cNvSpPr/>
            <p:nvPr/>
          </p:nvSpPr>
          <p:spPr>
            <a:xfrm rot="3048069">
              <a:off x="3375022" y="3357828"/>
              <a:ext cx="312710" cy="7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589689" y="365600"/>
            <a:ext cx="3482177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냉장고 추가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냉장고에 라즈베리파이를 설치한 후 그에 관한 정보를 </a:t>
            </a:r>
            <a:r>
              <a:rPr lang="ko-KR" altLang="en-US" dirty="0" err="1"/>
              <a:t>정보를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저장한 뒤 서버에 사진들을 올린다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 </a:t>
            </a:r>
            <a:r>
              <a:rPr lang="en-US" altLang="ko-KR" dirty="0"/>
              <a:t>DB</a:t>
            </a:r>
            <a:r>
              <a:rPr lang="ko-KR" altLang="en-US" dirty="0"/>
              <a:t>에 등록된 냉장고에 이름과 비밀번호를 지어주어 연결 가능한 냉장고 목록에 나오게 하고 비밀번호를 입력하면 연결하도록 한다</a:t>
            </a:r>
            <a:r>
              <a:rPr lang="en-US" altLang="ko-KR" dirty="0"/>
              <a:t>. </a:t>
            </a:r>
            <a:r>
              <a:rPr lang="ko-KR" altLang="en-US" dirty="0"/>
              <a:t>중복 연결도 허용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검색어를 입력 후 돋보기 버튼을 클릭하면 해당 검색어를 포함하는 냉장고 목록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냉장고 터치 시 해당 냉장고 정보를 출력</a:t>
            </a:r>
            <a:r>
              <a:rPr lang="en-US" altLang="ko-KR" dirty="0"/>
              <a:t>, </a:t>
            </a:r>
            <a:r>
              <a:rPr lang="ko-KR" altLang="en-US" dirty="0"/>
              <a:t>이를 확인하여 자신의 냉장고가 맞으면 비밀번호 입력 후 화살표 버튼을 누르고 비밀번호가 맞는 경우 등록 완료</a:t>
            </a:r>
            <a:endParaRPr lang="en-US" altLang="ko-KR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A2ED605-F871-4D43-8B7F-F1035BE043DD}"/>
              </a:ext>
            </a:extLst>
          </p:cNvPr>
          <p:cNvSpPr/>
          <p:nvPr/>
        </p:nvSpPr>
        <p:spPr>
          <a:xfrm>
            <a:off x="3512658" y="3749058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오래된 냉장고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31FF00-716D-44DD-87DF-D50CBC483571}"/>
              </a:ext>
            </a:extLst>
          </p:cNvPr>
          <p:cNvSpPr/>
          <p:nvPr/>
        </p:nvSpPr>
        <p:spPr>
          <a:xfrm>
            <a:off x="3691512" y="5901184"/>
            <a:ext cx="3468045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비밀번호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E89DDA0-37B1-468F-AC7F-885863FAAF18}"/>
              </a:ext>
            </a:extLst>
          </p:cNvPr>
          <p:cNvGrpSpPr/>
          <p:nvPr/>
        </p:nvGrpSpPr>
        <p:grpSpPr>
          <a:xfrm>
            <a:off x="7343618" y="5773271"/>
            <a:ext cx="639113" cy="639113"/>
            <a:chOff x="7343618" y="5773271"/>
            <a:chExt cx="639113" cy="639113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ACFF5178-2A50-4459-BFBE-295D092EEE6C}"/>
                </a:ext>
              </a:extLst>
            </p:cNvPr>
            <p:cNvSpPr/>
            <p:nvPr/>
          </p:nvSpPr>
          <p:spPr>
            <a:xfrm>
              <a:off x="7343618" y="5773271"/>
              <a:ext cx="639113" cy="63911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EF58648B-FF02-4994-BA76-C8F5A0EFEEA0}"/>
                </a:ext>
              </a:extLst>
            </p:cNvPr>
            <p:cNvSpPr/>
            <p:nvPr/>
          </p:nvSpPr>
          <p:spPr>
            <a:xfrm rot="5400000">
              <a:off x="7502992" y="5908667"/>
              <a:ext cx="394065" cy="32414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FE6FE31-19ED-49A8-AB1A-BFB5BB497B76}"/>
              </a:ext>
            </a:extLst>
          </p:cNvPr>
          <p:cNvSpPr txBox="1"/>
          <p:nvPr/>
        </p:nvSpPr>
        <p:spPr>
          <a:xfrm>
            <a:off x="3691512" y="4567936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장착한 카메라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8CB2B6-CA92-4DA8-AF13-6E266BFE8A8A}"/>
              </a:ext>
            </a:extLst>
          </p:cNvPr>
          <p:cNvSpPr txBox="1"/>
          <p:nvPr/>
        </p:nvSpPr>
        <p:spPr>
          <a:xfrm>
            <a:off x="3691512" y="4986783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라즈베리파이 </a:t>
            </a:r>
            <a:r>
              <a:rPr lang="en-US" altLang="ko-KR" sz="1600" dirty="0">
                <a:solidFill>
                  <a:srgbClr val="0070C0"/>
                </a:solidFill>
              </a:rPr>
              <a:t>ID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B5EBC-8F2A-4A04-9528-6DFD58D58FE7}"/>
              </a:ext>
            </a:extLst>
          </p:cNvPr>
          <p:cNvSpPr txBox="1"/>
          <p:nvPr/>
        </p:nvSpPr>
        <p:spPr>
          <a:xfrm>
            <a:off x="3691512" y="5403865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설치 장소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1E485-4D98-4091-BA56-6A83E2F8690D}"/>
              </a:ext>
            </a:extLst>
          </p:cNvPr>
          <p:cNvSpPr txBox="1"/>
          <p:nvPr/>
        </p:nvSpPr>
        <p:spPr>
          <a:xfrm>
            <a:off x="5852826" y="4567936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대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B7208-0C97-4C69-A9D5-BDD8D7562260}"/>
              </a:ext>
            </a:extLst>
          </p:cNvPr>
          <p:cNvSpPr txBox="1"/>
          <p:nvPr/>
        </p:nvSpPr>
        <p:spPr>
          <a:xfrm>
            <a:off x="5852826" y="4986783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00024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7ADEFA-B3EF-442B-BEFE-D6C827A49B9B}"/>
              </a:ext>
            </a:extLst>
          </p:cNvPr>
          <p:cNvSpPr txBox="1"/>
          <p:nvPr/>
        </p:nvSpPr>
        <p:spPr>
          <a:xfrm>
            <a:off x="5852826" y="5403865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한성대 게임 동아리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29FFCD2-44E8-4386-859C-FAECFAF600E5}"/>
              </a:ext>
            </a:extLst>
          </p:cNvPr>
          <p:cNvCxnSpPr>
            <a:cxnSpLocks/>
          </p:cNvCxnSpPr>
          <p:nvPr/>
        </p:nvCxnSpPr>
        <p:spPr>
          <a:xfrm flipV="1">
            <a:off x="5744463" y="4551423"/>
            <a:ext cx="0" cy="12218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5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레시피 추천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535F772-B104-4E28-9083-777DF77F8979}"/>
              </a:ext>
            </a:extLst>
          </p:cNvPr>
          <p:cNvCxnSpPr>
            <a:cxnSpLocks/>
          </p:cNvCxnSpPr>
          <p:nvPr/>
        </p:nvCxnSpPr>
        <p:spPr>
          <a:xfrm flipH="1">
            <a:off x="3892308" y="1906102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22D4DEB-AAE2-41BD-99B9-13C892336802}"/>
              </a:ext>
            </a:extLst>
          </p:cNvPr>
          <p:cNvSpPr txBox="1"/>
          <p:nvPr/>
        </p:nvSpPr>
        <p:spPr>
          <a:xfrm>
            <a:off x="3793643" y="1359113"/>
            <a:ext cx="526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9900"/>
                </a:solidFill>
              </a:rPr>
              <a:t>오늘의 추천 레시피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637528" y="81930"/>
            <a:ext cx="3576424" cy="67403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추천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제일 위에 오늘의 추천 레시피를 딥 러닝을 통해 추천한다</a:t>
            </a:r>
            <a:r>
              <a:rPr lang="en-US" altLang="ko-KR" dirty="0"/>
              <a:t>.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성별에 따른 권장 영양 섭취량과 </a:t>
            </a:r>
            <a:r>
              <a:rPr lang="en-US" altLang="ko-KR" dirty="0"/>
              <a:t>24 </a:t>
            </a:r>
            <a:r>
              <a:rPr lang="ko-KR" altLang="en-US" dirty="0"/>
              <a:t>시간 이내에 냉장고에서 없어진 식품의 영양소를 고려한다</a:t>
            </a:r>
            <a:r>
              <a:rPr lang="en-US" altLang="ko-KR" dirty="0"/>
              <a:t>. </a:t>
            </a:r>
            <a:r>
              <a:rPr lang="ko-KR" altLang="en-US" dirty="0"/>
              <a:t>그 외에 현재 냉장고에 재료들을 고려한 다른 레시피들도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영양 성분</a:t>
            </a:r>
            <a:r>
              <a:rPr lang="en-US" altLang="ko-KR" dirty="0"/>
              <a:t>, </a:t>
            </a:r>
            <a:r>
              <a:rPr lang="ko-KR" altLang="en-US" dirty="0"/>
              <a:t>재료</a:t>
            </a:r>
            <a:r>
              <a:rPr lang="en-US" altLang="ko-KR" dirty="0"/>
              <a:t>, </a:t>
            </a:r>
            <a:r>
              <a:rPr lang="ko-KR" altLang="en-US" dirty="0"/>
              <a:t>제조법 버튼을 클릭하면 그에 따른 정보를 표시한다</a:t>
            </a:r>
            <a:r>
              <a:rPr lang="en-US" altLang="ko-KR" dirty="0"/>
              <a:t>. </a:t>
            </a:r>
            <a:r>
              <a:rPr lang="ko-KR" altLang="en-US" dirty="0"/>
              <a:t>표 외에 부분을 클릭하면 닫힌다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제조 난이도와 시간을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레시피 제외 버튼을 클릭하면 앞으로 해당 레시피는 해당 사용자에게 추천하지 않는다</a:t>
            </a:r>
            <a:r>
              <a:rPr lang="en-US" altLang="ko-KR" dirty="0"/>
              <a:t>. </a:t>
            </a:r>
            <a:r>
              <a:rPr lang="ko-KR" altLang="en-US" dirty="0"/>
              <a:t>제외 식품</a:t>
            </a:r>
            <a:r>
              <a:rPr lang="en-US" altLang="ko-KR" dirty="0"/>
              <a:t>, </a:t>
            </a:r>
            <a:r>
              <a:rPr lang="ko-KR" altLang="en-US" dirty="0"/>
              <a:t>레시피 수정 메뉴에서 변경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레시피를 검색하여 해당 검색어가 포함되는 레시피 들을 표시하여 보여준다</a:t>
            </a:r>
            <a:r>
              <a:rPr lang="en-US" altLang="ko-KR" dirty="0"/>
              <a:t>.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F60F443-00B3-42C8-9BC6-F47FCBC60D0E}"/>
              </a:ext>
            </a:extLst>
          </p:cNvPr>
          <p:cNvSpPr/>
          <p:nvPr/>
        </p:nvSpPr>
        <p:spPr>
          <a:xfrm>
            <a:off x="3892307" y="2076089"/>
            <a:ext cx="4691622" cy="2962835"/>
          </a:xfrm>
          <a:prstGeom prst="roundRect">
            <a:avLst>
              <a:gd name="adj" fmla="val 436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6146" name="Picture 2" descr="토마토 스크램블 에그">
            <a:extLst>
              <a:ext uri="{FF2B5EF4-FFF2-40B4-BE49-F238E27FC236}">
                <a16:creationId xmlns:a16="http://schemas.microsoft.com/office/drawing/2014/main" id="{E4A19D2E-F039-481C-8FA7-ECDC599FB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4" b="12908"/>
          <a:stretch/>
        </p:blipFill>
        <p:spPr bwMode="auto">
          <a:xfrm>
            <a:off x="5982781" y="2710270"/>
            <a:ext cx="2354094" cy="181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965A6CD-F1FA-4D27-B787-16BC2B48770B}"/>
              </a:ext>
            </a:extLst>
          </p:cNvPr>
          <p:cNvCxnSpPr>
            <a:cxnSpLocks/>
          </p:cNvCxnSpPr>
          <p:nvPr/>
        </p:nvCxnSpPr>
        <p:spPr>
          <a:xfrm flipH="1">
            <a:off x="3892308" y="5262145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A6E00A0-7030-4A4A-81F7-945F2CC9B46C}"/>
              </a:ext>
            </a:extLst>
          </p:cNvPr>
          <p:cNvSpPr/>
          <p:nvPr/>
        </p:nvSpPr>
        <p:spPr>
          <a:xfrm>
            <a:off x="3892307" y="2061499"/>
            <a:ext cx="4691622" cy="461665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토마토 스크램블 에그</a:t>
            </a:r>
            <a:endParaRPr lang="ko-KR" altLang="en-US" sz="24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2FC1896-C06F-458A-8118-7027D7D13ED8}"/>
              </a:ext>
            </a:extLst>
          </p:cNvPr>
          <p:cNvSpPr/>
          <p:nvPr/>
        </p:nvSpPr>
        <p:spPr>
          <a:xfrm>
            <a:off x="4150773" y="2697863"/>
            <a:ext cx="145379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영양 성분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795929D-9FD9-4D60-93D8-08781006453F}"/>
              </a:ext>
            </a:extLst>
          </p:cNvPr>
          <p:cNvSpPr/>
          <p:nvPr/>
        </p:nvSpPr>
        <p:spPr>
          <a:xfrm>
            <a:off x="4150773" y="3213473"/>
            <a:ext cx="145379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재료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0C8C547-7BE3-41AB-ABC5-4DE0E6E9A499}"/>
              </a:ext>
            </a:extLst>
          </p:cNvPr>
          <p:cNvSpPr/>
          <p:nvPr/>
        </p:nvSpPr>
        <p:spPr>
          <a:xfrm>
            <a:off x="4150773" y="3729083"/>
            <a:ext cx="145379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제조법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1CF387-A888-496F-8E5F-226AA346DA9E}"/>
              </a:ext>
            </a:extLst>
          </p:cNvPr>
          <p:cNvSpPr/>
          <p:nvPr/>
        </p:nvSpPr>
        <p:spPr>
          <a:xfrm>
            <a:off x="4933363" y="4244693"/>
            <a:ext cx="671208" cy="357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</a:t>
            </a:r>
            <a:r>
              <a:rPr lang="ko-KR" altLang="en-US" sz="1600" dirty="0">
                <a:solidFill>
                  <a:schemeClr val="bg1"/>
                </a:solidFill>
              </a:rPr>
              <a:t>분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FF7AB9-3A33-43BC-A66A-B8A3A75A024D}"/>
              </a:ext>
            </a:extLst>
          </p:cNvPr>
          <p:cNvSpPr/>
          <p:nvPr/>
        </p:nvSpPr>
        <p:spPr>
          <a:xfrm>
            <a:off x="4150773" y="4244693"/>
            <a:ext cx="671208" cy="357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쉬움</a:t>
            </a:r>
          </a:p>
        </p:txBody>
      </p:sp>
      <p:graphicFrame>
        <p:nvGraphicFramePr>
          <p:cNvPr id="69" name="표 20">
            <a:extLst>
              <a:ext uri="{FF2B5EF4-FFF2-40B4-BE49-F238E27FC236}">
                <a16:creationId xmlns:a16="http://schemas.microsoft.com/office/drawing/2014/main" id="{D12BC354-CD7E-497C-963B-2E4FAE92C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64007"/>
              </p:ext>
            </p:extLst>
          </p:nvPr>
        </p:nvGraphicFramePr>
        <p:xfrm>
          <a:off x="1332194" y="1308229"/>
          <a:ext cx="2026776" cy="2194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849609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서빙 사이즈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달걀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열량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199 kcal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탄수화물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1.96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2810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설탕당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1.43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38367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단백질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13.01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77904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15.21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48638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포화지방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5.874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51240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불포화지방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5.536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88898"/>
                  </a:ext>
                </a:extLst>
              </a:tr>
            </a:tbl>
          </a:graphicData>
        </a:graphic>
      </p:graphicFrame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A9E982A-B4E9-478A-94BA-0D50F2944601}"/>
              </a:ext>
            </a:extLst>
          </p:cNvPr>
          <p:cNvCxnSpPr>
            <a:cxnSpLocks/>
          </p:cNvCxnSpPr>
          <p:nvPr/>
        </p:nvCxnSpPr>
        <p:spPr>
          <a:xfrm flipH="1" flipV="1">
            <a:off x="3406234" y="2574204"/>
            <a:ext cx="721812" cy="2941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6B56797-790B-460B-9702-6AD93982F6A9}"/>
              </a:ext>
            </a:extLst>
          </p:cNvPr>
          <p:cNvCxnSpPr>
            <a:cxnSpLocks/>
          </p:cNvCxnSpPr>
          <p:nvPr/>
        </p:nvCxnSpPr>
        <p:spPr>
          <a:xfrm flipH="1">
            <a:off x="2193702" y="3406109"/>
            <a:ext cx="1852384" cy="58357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표 20">
            <a:extLst>
              <a:ext uri="{FF2B5EF4-FFF2-40B4-BE49-F238E27FC236}">
                <a16:creationId xmlns:a16="http://schemas.microsoft.com/office/drawing/2014/main" id="{4C8C505B-F9E9-428D-BD16-C0DF57965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87905"/>
              </p:ext>
            </p:extLst>
          </p:nvPr>
        </p:nvGraphicFramePr>
        <p:xfrm>
          <a:off x="672" y="3615472"/>
          <a:ext cx="2026776" cy="8229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849609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보유 재료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달걀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우유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숟갈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2810"/>
                  </a:ext>
                </a:extLst>
              </a:tr>
            </a:tbl>
          </a:graphicData>
        </a:graphic>
      </p:graphicFrame>
      <p:graphicFrame>
        <p:nvGraphicFramePr>
          <p:cNvPr id="77" name="표 20">
            <a:extLst>
              <a:ext uri="{FF2B5EF4-FFF2-40B4-BE49-F238E27FC236}">
                <a16:creationId xmlns:a16="http://schemas.microsoft.com/office/drawing/2014/main" id="{A95A2E0B-7347-4F3C-9ED8-570616FE2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2984"/>
              </p:ext>
            </p:extLst>
          </p:nvPr>
        </p:nvGraphicFramePr>
        <p:xfrm>
          <a:off x="672" y="4438432"/>
          <a:ext cx="2026776" cy="548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849609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미보유</a:t>
                      </a:r>
                      <a:r>
                        <a:rPr lang="ko-KR" altLang="en-US" sz="1200" dirty="0"/>
                        <a:t> 재료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토마토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</a:tbl>
          </a:graphicData>
        </a:graphic>
      </p:graphicFrame>
      <p:graphicFrame>
        <p:nvGraphicFramePr>
          <p:cNvPr id="78" name="표 20">
            <a:extLst>
              <a:ext uri="{FF2B5EF4-FFF2-40B4-BE49-F238E27FC236}">
                <a16:creationId xmlns:a16="http://schemas.microsoft.com/office/drawing/2014/main" id="{BDAA86DD-7D85-4EB4-ABDA-1672AF3FE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036600"/>
              </p:ext>
            </p:extLst>
          </p:nvPr>
        </p:nvGraphicFramePr>
        <p:xfrm>
          <a:off x="672" y="4987072"/>
          <a:ext cx="2026776" cy="8229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849609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양념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소금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약간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후추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약간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2810"/>
                  </a:ext>
                </a:extLst>
              </a:tr>
            </a:tbl>
          </a:graphicData>
        </a:graphic>
      </p:graphicFrame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1B7DDAB-87AB-4286-96D6-1797AFA97295}"/>
              </a:ext>
            </a:extLst>
          </p:cNvPr>
          <p:cNvSpPr/>
          <p:nvPr/>
        </p:nvSpPr>
        <p:spPr>
          <a:xfrm>
            <a:off x="6714287" y="4608892"/>
            <a:ext cx="1606685" cy="2955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레시피 제외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C7E8472-CFEC-4F97-9CBA-3AF48BED6854}"/>
              </a:ext>
            </a:extLst>
          </p:cNvPr>
          <p:cNvCxnSpPr>
            <a:cxnSpLocks/>
          </p:cNvCxnSpPr>
          <p:nvPr/>
        </p:nvCxnSpPr>
        <p:spPr>
          <a:xfrm flipH="1">
            <a:off x="3639139" y="3878801"/>
            <a:ext cx="435231" cy="4684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3FCF76-F467-4D0D-9965-0B5C8789F761}"/>
              </a:ext>
            </a:extLst>
          </p:cNvPr>
          <p:cNvSpPr/>
          <p:nvPr/>
        </p:nvSpPr>
        <p:spPr>
          <a:xfrm>
            <a:off x="3944700" y="5538601"/>
            <a:ext cx="3736681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레시피 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5AE113D-21BF-414B-A82E-7EEF9B95427A}"/>
              </a:ext>
            </a:extLst>
          </p:cNvPr>
          <p:cNvGrpSpPr/>
          <p:nvPr/>
        </p:nvGrpSpPr>
        <p:grpSpPr>
          <a:xfrm>
            <a:off x="7892633" y="5427159"/>
            <a:ext cx="639113" cy="639113"/>
            <a:chOff x="3017113" y="2913754"/>
            <a:chExt cx="769435" cy="769435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78FDFDC6-CA50-480B-86B6-B665FE2280A5}"/>
                </a:ext>
              </a:extLst>
            </p:cNvPr>
            <p:cNvSpPr/>
            <p:nvPr/>
          </p:nvSpPr>
          <p:spPr>
            <a:xfrm>
              <a:off x="3017113" y="2913754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4" name="원형: 비어 있음 83">
              <a:extLst>
                <a:ext uri="{FF2B5EF4-FFF2-40B4-BE49-F238E27FC236}">
                  <a16:creationId xmlns:a16="http://schemas.microsoft.com/office/drawing/2014/main" id="{D54E05E5-20F9-444A-8934-91C0E66BA9E7}"/>
                </a:ext>
              </a:extLst>
            </p:cNvPr>
            <p:cNvSpPr/>
            <p:nvPr/>
          </p:nvSpPr>
          <p:spPr>
            <a:xfrm>
              <a:off x="3144465" y="3009117"/>
              <a:ext cx="389106" cy="389106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2BAA5A0-E36E-4704-B3C1-58F9A938701D}"/>
                </a:ext>
              </a:extLst>
            </p:cNvPr>
            <p:cNvSpPr/>
            <p:nvPr/>
          </p:nvSpPr>
          <p:spPr>
            <a:xfrm rot="3048069">
              <a:off x="3375022" y="3357828"/>
              <a:ext cx="312710" cy="7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D5D02AC-732C-45AC-895D-CA092B64BA53}"/>
              </a:ext>
            </a:extLst>
          </p:cNvPr>
          <p:cNvSpPr/>
          <p:nvPr/>
        </p:nvSpPr>
        <p:spPr>
          <a:xfrm>
            <a:off x="2385795" y="4436700"/>
            <a:ext cx="1532565" cy="4146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토마토를 씨를 제거하고 작게 썬다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0039F3D-95A4-44C2-831F-4C991CA69EEC}"/>
              </a:ext>
            </a:extLst>
          </p:cNvPr>
          <p:cNvSpPr/>
          <p:nvPr/>
        </p:nvSpPr>
        <p:spPr>
          <a:xfrm>
            <a:off x="2050883" y="4499200"/>
            <a:ext cx="291008" cy="291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DE5AA4D-8D31-4450-BCB8-2CE4689E7FE9}"/>
              </a:ext>
            </a:extLst>
          </p:cNvPr>
          <p:cNvSpPr/>
          <p:nvPr/>
        </p:nvSpPr>
        <p:spPr>
          <a:xfrm>
            <a:off x="2385795" y="4943128"/>
            <a:ext cx="1532565" cy="4146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달걀을 우유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소금을 넣고 잘 푼다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9E8891D-5A75-46FB-9D18-7D4CBC9A3971}"/>
              </a:ext>
            </a:extLst>
          </p:cNvPr>
          <p:cNvSpPr/>
          <p:nvPr/>
        </p:nvSpPr>
        <p:spPr>
          <a:xfrm>
            <a:off x="2050883" y="5005628"/>
            <a:ext cx="291008" cy="291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31689FD-EF6B-4DBB-8A9F-559B246C66EF}"/>
              </a:ext>
            </a:extLst>
          </p:cNvPr>
          <p:cNvSpPr/>
          <p:nvPr/>
        </p:nvSpPr>
        <p:spPr>
          <a:xfrm>
            <a:off x="2385795" y="5449556"/>
            <a:ext cx="1532565" cy="4146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달군 팬에 올리브 오일을 두르고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D763990-1252-456A-9F75-32369ACCD15F}"/>
              </a:ext>
            </a:extLst>
          </p:cNvPr>
          <p:cNvSpPr/>
          <p:nvPr/>
        </p:nvSpPr>
        <p:spPr>
          <a:xfrm>
            <a:off x="2050883" y="5512056"/>
            <a:ext cx="291008" cy="291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8FE63BB-68E0-4437-8E25-DA00734A5B46}"/>
              </a:ext>
            </a:extLst>
          </p:cNvPr>
          <p:cNvSpPr/>
          <p:nvPr/>
        </p:nvSpPr>
        <p:spPr>
          <a:xfrm>
            <a:off x="2385795" y="5950415"/>
            <a:ext cx="1532565" cy="4146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달걀이 뭉쳐지면 토마토를 넣고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68B7003-8D95-4FA6-9D3A-C6F24005F648}"/>
              </a:ext>
            </a:extLst>
          </p:cNvPr>
          <p:cNvSpPr/>
          <p:nvPr/>
        </p:nvSpPr>
        <p:spPr>
          <a:xfrm>
            <a:off x="2050883" y="6012915"/>
            <a:ext cx="291008" cy="291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76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1945</Words>
  <Application>Microsoft Office PowerPoint</Application>
  <PresentationFormat>와이드스크린</PresentationFormat>
  <Paragraphs>508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필요 기기</vt:lpstr>
      <vt:lpstr>개발 우선순위</vt:lpstr>
      <vt:lpstr>개발 시나리오</vt:lpstr>
      <vt:lpstr>PowerPoint 프레젠테이션</vt:lpstr>
      <vt:lpstr>PowerPoint 프레젠테이션</vt:lpstr>
      <vt:lpstr>구조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냉장고를 지켜봐</dc:title>
  <dc:creator>박 재철</dc:creator>
  <cp:lastModifiedBy>박 재철</cp:lastModifiedBy>
  <cp:revision>150</cp:revision>
  <dcterms:created xsi:type="dcterms:W3CDTF">2020-02-28T19:48:44Z</dcterms:created>
  <dcterms:modified xsi:type="dcterms:W3CDTF">2020-04-03T06:12:06Z</dcterms:modified>
</cp:coreProperties>
</file>