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0" r:id="rId3"/>
    <p:sldId id="261" r:id="rId4"/>
    <p:sldId id="258" r:id="rId5"/>
    <p:sldId id="263" r:id="rId6"/>
    <p:sldId id="265" r:id="rId7"/>
    <p:sldId id="266" r:id="rId8"/>
    <p:sldId id="267" r:id="rId9"/>
    <p:sldId id="269" r:id="rId10"/>
    <p:sldId id="256" r:id="rId11"/>
    <p:sldId id="257" r:id="rId12"/>
    <p:sldId id="270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11" autoAdjust="0"/>
  </p:normalViewPr>
  <p:slideViewPr>
    <p:cSldViewPr snapToGrid="0">
      <p:cViewPr varScale="1">
        <p:scale>
          <a:sx n="70" d="100"/>
          <a:sy n="70" d="100"/>
        </p:scale>
        <p:origin x="4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최근 지출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4-467D-9564-D08D24F7A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B4-467D-9564-D08D24F7A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B4-467D-9564-D08D24F7A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3B4-467D-9564-D08D24F7AD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3B4-467D-9564-D08D24F7AD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3B4-467D-9564-D08D24F7AD7D}"/>
              </c:ext>
            </c:extLst>
          </c:dPt>
          <c:cat>
            <c:strRef>
              <c:f>Sheet1!$A$2:$A$7</c:f>
              <c:strCache>
                <c:ptCount val="6"/>
                <c:pt idx="0">
                  <c:v>대중교통</c:v>
                </c:pt>
                <c:pt idx="1">
                  <c:v>식사</c:v>
                </c:pt>
                <c:pt idx="2">
                  <c:v>마트</c:v>
                </c:pt>
                <c:pt idx="3">
                  <c:v>음료</c:v>
                </c:pt>
                <c:pt idx="4">
                  <c:v>취미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50000</c:v>
                </c:pt>
                <c:pt idx="1">
                  <c:v>120000</c:v>
                </c:pt>
                <c:pt idx="2">
                  <c:v>220000</c:v>
                </c:pt>
                <c:pt idx="3">
                  <c:v>10000</c:v>
                </c:pt>
                <c:pt idx="4">
                  <c:v>20000</c:v>
                </c:pt>
                <c:pt idx="5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8B-493E-95D6-C0818BDF2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하드웨어로는 </a:t>
            </a:r>
            <a:r>
              <a:rPr lang="ko-KR" altLang="en-US" dirty="0" err="1"/>
              <a:t>스마트미러를</a:t>
            </a:r>
            <a:r>
              <a:rPr lang="ko-KR" altLang="en-US" dirty="0"/>
              <a:t> 생각하고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하드웨어의 상단 오른쪽은 오늘의 일기예보와 </a:t>
            </a:r>
            <a:r>
              <a:rPr lang="ko-KR" altLang="en-US" dirty="0" err="1"/>
              <a:t>날짜별</a:t>
            </a:r>
            <a:r>
              <a:rPr lang="ko-KR" altLang="en-US" dirty="0"/>
              <a:t> 유통기한 </a:t>
            </a:r>
            <a:r>
              <a:rPr lang="ko-KR" altLang="en-US" dirty="0" err="1"/>
              <a:t>선택시</a:t>
            </a:r>
            <a:r>
              <a:rPr lang="ko-KR" altLang="en-US" dirty="0"/>
              <a:t> 정보를 읽어주는 기능을 하는 </a:t>
            </a:r>
            <a:r>
              <a:rPr lang="ko-KR" altLang="en-US" dirty="0" err="1"/>
              <a:t>푸쉬알람</a:t>
            </a:r>
            <a:r>
              <a:rPr lang="ko-KR" altLang="en-US" dirty="0"/>
              <a:t> 설정이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하드웨어의 접속화면은</a:t>
            </a:r>
            <a:r>
              <a:rPr lang="en-US" altLang="ko-KR" dirty="0"/>
              <a:t>, </a:t>
            </a:r>
            <a:r>
              <a:rPr lang="ko-KR" altLang="en-US" dirty="0"/>
              <a:t>상품의 </a:t>
            </a:r>
            <a:r>
              <a:rPr lang="ko-KR" altLang="en-US" dirty="0" err="1"/>
              <a:t>날짜별</a:t>
            </a:r>
            <a:r>
              <a:rPr lang="ko-KR" altLang="en-US" dirty="0"/>
              <a:t> 종류별로 분류된 리스트의 유통기한 정보가 표시됩니다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유통기한은 기본적으로 데이터베이스에 저장된 상품 종류별 유통기한으로 계산되나</a:t>
            </a:r>
            <a:r>
              <a:rPr lang="en-US" altLang="ko-KR" dirty="0"/>
              <a:t>, </a:t>
            </a:r>
            <a:r>
              <a:rPr lang="ko-KR" altLang="en-US" dirty="0"/>
              <a:t>유통기한을 수정하거나 제품 삭제가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맨 하단은 유통기한에 임박한</a:t>
            </a:r>
            <a:r>
              <a:rPr lang="en-US" altLang="ko-KR" dirty="0"/>
              <a:t>, </a:t>
            </a:r>
            <a:r>
              <a:rPr lang="ko-KR" altLang="en-US" dirty="0"/>
              <a:t>또는 유통기한이 지난 상품들이 표기됩니다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유통기한 임박 상품의 임박날짜는 붉은색으로 강조해 표시됩니다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유통기한의 임박 기준은 기본 유통기한의 </a:t>
            </a:r>
            <a:r>
              <a:rPr lang="en-US" altLang="ko-KR" dirty="0"/>
              <a:t>5</a:t>
            </a:r>
            <a:r>
              <a:rPr lang="ko-KR" altLang="en-US" dirty="0"/>
              <a:t>일 정도 남았을 때부터 표기됩니다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유통기한 임박 제품의 데이터를 분석해 유통기한 임박 제품으로 만들 수 있는 요리의 레시피를 추천 받을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BB08-3839-40EB-BD8A-283B4FCD36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7FB8AB-1788-4715-9A32-36D64AC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번 아이디어</a:t>
            </a:r>
          </a:p>
        </p:txBody>
      </p:sp>
    </p:spTree>
    <p:extLst>
      <p:ext uri="{BB962C8B-B14F-4D97-AF65-F5344CB8AC3E}">
        <p14:creationId xmlns:p14="http://schemas.microsoft.com/office/powerpoint/2010/main" val="411556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49931C-0ADA-411D-8701-212F36A50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개인 맞춤 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2D5E2-87D3-420A-95FF-99C637FFB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</a:rPr>
              <a:t>보유자산 확인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계좌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현금 </a:t>
            </a:r>
            <a:r>
              <a:rPr lang="en-US" altLang="ko-KR" sz="2000" dirty="0">
                <a:solidFill>
                  <a:srgbClr val="000000"/>
                </a:solidFill>
              </a:rPr>
              <a:t>,  </a:t>
            </a:r>
            <a:r>
              <a:rPr lang="ko-KR" altLang="en-US" sz="2000" dirty="0">
                <a:solidFill>
                  <a:srgbClr val="000000"/>
                </a:solidFill>
              </a:rPr>
              <a:t>연금 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신용등급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공인인증서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</a:rPr>
              <a:t>kcb</a:t>
            </a:r>
            <a:r>
              <a:rPr lang="ko-KR" altLang="en-US" sz="2000" dirty="0">
                <a:solidFill>
                  <a:srgbClr val="000000"/>
                </a:solidFill>
              </a:rPr>
              <a:t>신용점수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카드연동 필수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</a:rPr>
              <a:t>기본적으로 수입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지출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이체 내역 확인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</a:rPr>
              <a:t>금융비서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한주 동안의 소비 패턴 한마디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	(ex. “</a:t>
            </a:r>
            <a:r>
              <a:rPr lang="ko-KR" altLang="en-US" sz="2000" dirty="0">
                <a:solidFill>
                  <a:srgbClr val="000000"/>
                </a:solidFill>
              </a:rPr>
              <a:t>과소비</a:t>
            </a:r>
            <a:r>
              <a:rPr lang="en-US" altLang="ko-KR" sz="2000" dirty="0">
                <a:solidFill>
                  <a:srgbClr val="000000"/>
                </a:solidFill>
              </a:rPr>
              <a:t>1</a:t>
            </a:r>
            <a:r>
              <a:rPr lang="ko-KR" altLang="en-US" sz="2000" dirty="0">
                <a:solidFill>
                  <a:srgbClr val="000000"/>
                </a:solidFill>
              </a:rPr>
              <a:t>단계경보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  <a:r>
              <a:rPr lang="ko-KR" altLang="en-US" sz="2000" dirty="0">
                <a:solidFill>
                  <a:srgbClr val="000000"/>
                </a:solidFill>
              </a:rPr>
              <a:t>미래의 내가 보낸 경고입니다</a:t>
            </a:r>
            <a:r>
              <a:rPr lang="en-US" altLang="ko-KR" sz="2000" dirty="0">
                <a:solidFill>
                  <a:srgbClr val="000000"/>
                </a:solidFill>
              </a:rPr>
              <a:t>”)</a:t>
            </a: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      4.  </a:t>
            </a:r>
            <a:r>
              <a:rPr lang="ko-KR" altLang="en-US" sz="2000" dirty="0">
                <a:solidFill>
                  <a:srgbClr val="000000"/>
                </a:solidFill>
              </a:rPr>
              <a:t>맞춤 카드 추천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	: </a:t>
            </a:r>
            <a:r>
              <a:rPr lang="ko-KR" altLang="en-US" sz="2000" dirty="0">
                <a:solidFill>
                  <a:srgbClr val="000000"/>
                </a:solidFill>
              </a:rPr>
              <a:t>내가 받을 수 있는 최대 카드 혜택 추천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	=&gt;</a:t>
            </a:r>
            <a:r>
              <a:rPr lang="ko-KR" altLang="en-US" sz="2000" dirty="0">
                <a:solidFill>
                  <a:srgbClr val="000000"/>
                </a:solidFill>
              </a:rPr>
              <a:t>항목 선택 </a:t>
            </a:r>
            <a:r>
              <a:rPr lang="en-US" altLang="ko-KR" sz="2000" dirty="0">
                <a:solidFill>
                  <a:srgbClr val="000000"/>
                </a:solidFill>
              </a:rPr>
              <a:t>( </a:t>
            </a:r>
            <a:r>
              <a:rPr lang="ko-KR" altLang="en-US" sz="2000" dirty="0">
                <a:solidFill>
                  <a:srgbClr val="000000"/>
                </a:solidFill>
              </a:rPr>
              <a:t>연령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연회비</a:t>
            </a:r>
            <a:r>
              <a:rPr lang="en-US" altLang="ko-KR" sz="2000" dirty="0">
                <a:solidFill>
                  <a:srgbClr val="000000"/>
                </a:solidFill>
              </a:rPr>
              <a:t> , </a:t>
            </a:r>
            <a:r>
              <a:rPr lang="ko-KR" altLang="en-US" sz="2000" dirty="0">
                <a:solidFill>
                  <a:srgbClr val="000000"/>
                </a:solidFill>
              </a:rPr>
              <a:t>카페브랜드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쇼핑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등</a:t>
            </a:r>
            <a:r>
              <a:rPr lang="en-US" altLang="ko-KR" sz="2000" dirty="0">
                <a:solidFill>
                  <a:srgbClr val="000000"/>
                </a:solidFill>
              </a:rPr>
              <a:t>) (ex.</a:t>
            </a:r>
            <a:r>
              <a:rPr lang="ko-KR" altLang="en-US" sz="2000" dirty="0">
                <a:solidFill>
                  <a:srgbClr val="000000"/>
                </a:solidFill>
              </a:rPr>
              <a:t>항공권 구매 사이트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5.  </a:t>
            </a:r>
            <a:r>
              <a:rPr lang="ko-KR" altLang="en-US" sz="2000" dirty="0">
                <a:solidFill>
                  <a:srgbClr val="000000"/>
                </a:solidFill>
              </a:rPr>
              <a:t>어려운 용어 같은 경우 글씨를 볼드처리후 커서를 대면 용어 설명</a:t>
            </a:r>
          </a:p>
        </p:txBody>
      </p:sp>
    </p:spTree>
    <p:extLst>
      <p:ext uri="{BB962C8B-B14F-4D97-AF65-F5344CB8AC3E}">
        <p14:creationId xmlns:p14="http://schemas.microsoft.com/office/powerpoint/2010/main" val="129521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077DB9-6596-498E-9DF7-17D9351F226E}"/>
              </a:ext>
            </a:extLst>
          </p:cNvPr>
          <p:cNvSpPr/>
          <p:nvPr/>
        </p:nvSpPr>
        <p:spPr>
          <a:xfrm>
            <a:off x="839322" y="190822"/>
            <a:ext cx="10235077" cy="6476355"/>
          </a:xfrm>
          <a:prstGeom prst="roundRect">
            <a:avLst>
              <a:gd name="adj" fmla="val 101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691581-139C-426C-A005-2E00037F4BBA}"/>
              </a:ext>
            </a:extLst>
          </p:cNvPr>
          <p:cNvSpPr/>
          <p:nvPr/>
        </p:nvSpPr>
        <p:spPr>
          <a:xfrm>
            <a:off x="1117601" y="541863"/>
            <a:ext cx="9533466" cy="572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005B1-2B6D-466B-97FC-DF1A501AB1A4}"/>
              </a:ext>
            </a:extLst>
          </p:cNvPr>
          <p:cNvSpPr/>
          <p:nvPr/>
        </p:nvSpPr>
        <p:spPr>
          <a:xfrm>
            <a:off x="4195329" y="1282693"/>
            <a:ext cx="3191688" cy="782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박재철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님의 순자산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15,124,000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  <a:endParaRPr lang="en-US" altLang="ko-K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98920-F0AA-4E80-A0B2-8C8F462E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27" y="6062905"/>
            <a:ext cx="9533466" cy="2532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1DDD4B-9A6A-43FF-87EE-83545D7F9F22}"/>
              </a:ext>
            </a:extLst>
          </p:cNvPr>
          <p:cNvSpPr/>
          <p:nvPr/>
        </p:nvSpPr>
        <p:spPr>
          <a:xfrm>
            <a:off x="2756148" y="2886561"/>
            <a:ext cx="1195497" cy="83164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가계부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778D89-905E-450E-B300-736D6D56C12A}"/>
              </a:ext>
            </a:extLst>
          </p:cNvPr>
          <p:cNvSpPr/>
          <p:nvPr/>
        </p:nvSpPr>
        <p:spPr>
          <a:xfrm>
            <a:off x="5329086" y="2886561"/>
            <a:ext cx="1195497" cy="83164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금융비서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52256D-9B15-4528-9319-CC6C08BA7CEF}"/>
              </a:ext>
            </a:extLst>
          </p:cNvPr>
          <p:cNvSpPr/>
          <p:nvPr/>
        </p:nvSpPr>
        <p:spPr>
          <a:xfrm>
            <a:off x="7902024" y="2886561"/>
            <a:ext cx="1195497" cy="83164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맞춤카드</a:t>
            </a:r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50CE93C2-D421-42BF-9787-813FE04F4940}"/>
              </a:ext>
            </a:extLst>
          </p:cNvPr>
          <p:cNvSpPr/>
          <p:nvPr/>
        </p:nvSpPr>
        <p:spPr>
          <a:xfrm>
            <a:off x="1810871" y="3840085"/>
            <a:ext cx="1694329" cy="1272988"/>
          </a:xfrm>
          <a:prstGeom prst="wedgeEllipseCallout">
            <a:avLst>
              <a:gd name="adj1" fmla="val 46363"/>
              <a:gd name="adj2" fmla="val -4454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수입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지출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이체 내여</a:t>
            </a: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0A46EB60-0B73-425D-8CB5-D5B3C5F04262}"/>
              </a:ext>
            </a:extLst>
          </p:cNvPr>
          <p:cNvSpPr/>
          <p:nvPr/>
        </p:nvSpPr>
        <p:spPr>
          <a:xfrm>
            <a:off x="5109695" y="4031545"/>
            <a:ext cx="1694329" cy="1272988"/>
          </a:xfrm>
          <a:prstGeom prst="wedgeEllipseCallout">
            <a:avLst>
              <a:gd name="adj1" fmla="val -1256"/>
              <a:gd name="adj2" fmla="val -6355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0000"/>
                </a:solidFill>
              </a:rPr>
              <a:t>한주 동안의 소비 패턴 한마디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959F862D-7630-4679-9B05-EC461ACB1F76}"/>
              </a:ext>
            </a:extLst>
          </p:cNvPr>
          <p:cNvSpPr/>
          <p:nvPr/>
        </p:nvSpPr>
        <p:spPr>
          <a:xfrm>
            <a:off x="8381627" y="3991513"/>
            <a:ext cx="1694329" cy="1272988"/>
          </a:xfrm>
          <a:prstGeom prst="wedgeEllipseCallout">
            <a:avLst>
              <a:gd name="adj1" fmla="val -18716"/>
              <a:gd name="adj2" fmla="val -64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0000"/>
                </a:solidFill>
              </a:rPr>
              <a:t>항목 선택을 통한 카드 맞춤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8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082AB1-9480-453A-8A41-E06F551F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solidFill>
                  <a:srgbClr val="FFFFFF"/>
                </a:solidFill>
              </a:rPr>
              <a:t>3</a:t>
            </a:r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번 아이디어</a:t>
            </a:r>
          </a:p>
        </p:txBody>
      </p:sp>
    </p:spTree>
    <p:extLst>
      <p:ext uri="{BB962C8B-B14F-4D97-AF65-F5344CB8AC3E}">
        <p14:creationId xmlns:p14="http://schemas.microsoft.com/office/powerpoint/2010/main" val="25674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14B29-EB7E-4E77-A0D8-50E7D0D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냉장고 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ko-KR" altLang="en-US">
                <a:solidFill>
                  <a:schemeClr val="accent1"/>
                </a:solidFill>
              </a:rPr>
              <a:t>유통기한 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ko-KR" altLang="en-US">
                <a:solidFill>
                  <a:schemeClr val="accent1"/>
                </a:solidFill>
              </a:rPr>
              <a:t>지키미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/>
              <a:t>접속 화면</a:t>
            </a:r>
            <a:endParaRPr lang="en-US" altLang="ko-KR" sz="240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/>
              <a:t>종류별 제품등록</a:t>
            </a:r>
            <a:endParaRPr lang="en-US" altLang="ko-KR" sz="240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/>
              <a:t>푸시알람 설정</a:t>
            </a:r>
          </a:p>
        </p:txBody>
      </p:sp>
    </p:spTree>
    <p:extLst>
      <p:ext uri="{BB962C8B-B14F-4D97-AF65-F5344CB8AC3E}">
        <p14:creationId xmlns:p14="http://schemas.microsoft.com/office/powerpoint/2010/main" val="235453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74716E-00D2-451B-AB33-AA0FBA552A9D}"/>
              </a:ext>
            </a:extLst>
          </p:cNvPr>
          <p:cNvSpPr/>
          <p:nvPr/>
        </p:nvSpPr>
        <p:spPr>
          <a:xfrm>
            <a:off x="-90435" y="0"/>
            <a:ext cx="12282435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75C67E-4A78-4636-9AC5-60BD9AB850CD}"/>
              </a:ext>
            </a:extLst>
          </p:cNvPr>
          <p:cNvSpPr/>
          <p:nvPr/>
        </p:nvSpPr>
        <p:spPr>
          <a:xfrm>
            <a:off x="393560" y="414494"/>
            <a:ext cx="11404879" cy="6029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우리집 냉장고 유통기한 </a:t>
            </a:r>
            <a:r>
              <a:rPr lang="ko-KR" altLang="en-US" sz="2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지키미</a:t>
            </a:r>
            <a:endParaRPr lang="en-US" altLang="ko-KR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lang="en-US" altLang="ko-KR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lang="ko-KR" altLang="en-US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F4D3E9-E767-489D-890B-8C1BDB49BE39}"/>
              </a:ext>
            </a:extLst>
          </p:cNvPr>
          <p:cNvSpPr/>
          <p:nvPr/>
        </p:nvSpPr>
        <p:spPr>
          <a:xfrm>
            <a:off x="833120" y="1737360"/>
            <a:ext cx="9144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sz="1600" dirty="0" err="1"/>
              <a:t>날짜별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62A1F2-4B71-442A-9F75-B02960C8967C}"/>
              </a:ext>
            </a:extLst>
          </p:cNvPr>
          <p:cNvSpPr/>
          <p:nvPr/>
        </p:nvSpPr>
        <p:spPr>
          <a:xfrm>
            <a:off x="2014360" y="1737360"/>
            <a:ext cx="914400" cy="304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종류별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F9B04-47E3-43EF-9692-962AFE49A23A}"/>
              </a:ext>
            </a:extLst>
          </p:cNvPr>
          <p:cNvSpPr txBox="1"/>
          <p:nvPr/>
        </p:nvSpPr>
        <p:spPr>
          <a:xfrm>
            <a:off x="393560" y="2087322"/>
            <a:ext cx="9807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EX)   </a:t>
            </a:r>
            <a:r>
              <a:rPr lang="en-US" altLang="ko-KR" dirty="0"/>
              <a:t>2/20        </a:t>
            </a:r>
            <a:r>
              <a:rPr lang="ko-KR" altLang="en-US" dirty="0"/>
              <a:t>유제품      </a:t>
            </a:r>
            <a:r>
              <a:rPr lang="ko-KR" altLang="en-US" dirty="0" err="1"/>
              <a:t>풀무원알로에베리요거트</a:t>
            </a:r>
            <a:r>
              <a:rPr lang="ko-KR" altLang="en-US" dirty="0"/>
              <a:t>      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일까지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/>
              <a:t>유제품      서울우유                          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일까지                           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 err="1"/>
              <a:t>계란류</a:t>
            </a:r>
            <a:r>
              <a:rPr lang="ko-KR" altLang="en-US" dirty="0"/>
              <a:t>      </a:t>
            </a:r>
            <a:r>
              <a:rPr lang="ko-KR" altLang="en-US" dirty="0" err="1"/>
              <a:t>알부자집특란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ko-KR" altLang="en-US" dirty="0"/>
              <a:t>구             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일까지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/>
              <a:t>야채류      </a:t>
            </a:r>
            <a:r>
              <a:rPr lang="ko-KR" altLang="en-US" dirty="0" err="1"/>
              <a:t>청정원야채믹스</a:t>
            </a:r>
            <a:r>
              <a:rPr lang="ko-KR" altLang="en-US" dirty="0"/>
              <a:t>                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일까지</a:t>
            </a:r>
            <a:endParaRPr lang="en-US" altLang="ko-KR" dirty="0"/>
          </a:p>
          <a:p>
            <a:r>
              <a:rPr lang="en-US" altLang="ko-KR" dirty="0"/>
              <a:t>             	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2C95D-EC84-4488-8008-1DF82E37BCB8}"/>
              </a:ext>
            </a:extLst>
          </p:cNvPr>
          <p:cNvSpPr/>
          <p:nvPr/>
        </p:nvSpPr>
        <p:spPr>
          <a:xfrm>
            <a:off x="3195600" y="1737360"/>
            <a:ext cx="2737840" cy="304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sz="1600" dirty="0"/>
              <a:t>제품명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9ACFDF-2B6A-4FEB-A2B3-8FBE981E0927}"/>
              </a:ext>
            </a:extLst>
          </p:cNvPr>
          <p:cNvSpPr/>
          <p:nvPr/>
        </p:nvSpPr>
        <p:spPr>
          <a:xfrm>
            <a:off x="762000" y="693141"/>
            <a:ext cx="30988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원하는 날짜를 선택한 후 종류별 제품의 개별적 또는 전체적 유통기한 정보를 확인할 수 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C4995-034D-494D-B770-AEBDF2F21A49}"/>
              </a:ext>
            </a:extLst>
          </p:cNvPr>
          <p:cNvSpPr/>
          <p:nvPr/>
        </p:nvSpPr>
        <p:spPr>
          <a:xfrm>
            <a:off x="6202960" y="1737360"/>
            <a:ext cx="1681200" cy="304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유통기한</a:t>
            </a:r>
          </a:p>
        </p:txBody>
      </p:sp>
      <p:pic>
        <p:nvPicPr>
          <p:cNvPr id="14" name="그래픽 13" descr="일부 흐림">
            <a:extLst>
              <a:ext uri="{FF2B5EF4-FFF2-40B4-BE49-F238E27FC236}">
                <a16:creationId xmlns:a16="http://schemas.microsoft.com/office/drawing/2014/main" id="{97080F76-B485-4B6E-B6B4-BD346281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5079" y="557348"/>
            <a:ext cx="580569" cy="580569"/>
          </a:xfrm>
          <a:prstGeom prst="rect">
            <a:avLst/>
          </a:prstGeom>
        </p:spPr>
      </p:pic>
      <p:pic>
        <p:nvPicPr>
          <p:cNvPr id="16" name="그래픽 15" descr="온도계">
            <a:extLst>
              <a:ext uri="{FF2B5EF4-FFF2-40B4-BE49-F238E27FC236}">
                <a16:creationId xmlns:a16="http://schemas.microsoft.com/office/drawing/2014/main" id="{8C92C222-10B8-417E-A389-64324124E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5514" y="557349"/>
            <a:ext cx="580569" cy="580569"/>
          </a:xfrm>
          <a:prstGeom prst="rect">
            <a:avLst/>
          </a:prstGeom>
        </p:spPr>
      </p:pic>
      <p:pic>
        <p:nvPicPr>
          <p:cNvPr id="18" name="그래픽 17" descr="스피커 음소거">
            <a:extLst>
              <a:ext uri="{FF2B5EF4-FFF2-40B4-BE49-F238E27FC236}">
                <a16:creationId xmlns:a16="http://schemas.microsoft.com/office/drawing/2014/main" id="{1992DCA7-8F67-4265-A04D-BAC001F51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95949" y="557350"/>
            <a:ext cx="580569" cy="580569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1D49BF-4C41-42CA-90DB-816A541BE033}"/>
              </a:ext>
            </a:extLst>
          </p:cNvPr>
          <p:cNvSpPr/>
          <p:nvPr/>
        </p:nvSpPr>
        <p:spPr>
          <a:xfrm>
            <a:off x="8066848" y="2115594"/>
            <a:ext cx="525861" cy="308019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511300-3D76-4676-AE51-E7BC34A673F7}"/>
              </a:ext>
            </a:extLst>
          </p:cNvPr>
          <p:cNvSpPr/>
          <p:nvPr/>
        </p:nvSpPr>
        <p:spPr>
          <a:xfrm>
            <a:off x="8723340" y="2103120"/>
            <a:ext cx="525861" cy="320493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37581F-4907-45AD-9494-51176D5C60E9}"/>
              </a:ext>
            </a:extLst>
          </p:cNvPr>
          <p:cNvSpPr/>
          <p:nvPr/>
        </p:nvSpPr>
        <p:spPr>
          <a:xfrm>
            <a:off x="833120" y="4130040"/>
            <a:ext cx="2468880" cy="335280"/>
          </a:xfrm>
          <a:prstGeom prst="rect">
            <a:avLst/>
          </a:prstGeom>
          <a:solidFill>
            <a:srgbClr val="00B6F6"/>
          </a:solidFill>
          <a:ln>
            <a:solidFill>
              <a:srgbClr val="00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유통기한 임박 제품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A7187-C3A9-48A8-9FB9-3B45EE41D236}"/>
              </a:ext>
            </a:extLst>
          </p:cNvPr>
          <p:cNvSpPr txBox="1"/>
          <p:nvPr/>
        </p:nvSpPr>
        <p:spPr>
          <a:xfrm>
            <a:off x="833120" y="45277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0AAA1-F0BA-4BA4-B4CA-572DE7D58351}"/>
              </a:ext>
            </a:extLst>
          </p:cNvPr>
          <p:cNvSpPr txBox="1"/>
          <p:nvPr/>
        </p:nvSpPr>
        <p:spPr>
          <a:xfrm>
            <a:off x="780188" y="4695148"/>
            <a:ext cx="5163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오뚜기정통오리엔탈드레싱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일까지 </a:t>
            </a:r>
            <a:r>
              <a:rPr lang="en-US" altLang="ko-KR" dirty="0">
                <a:solidFill>
                  <a:srgbClr val="C00000"/>
                </a:solidFill>
              </a:rPr>
              <a:t>(D-1)</a:t>
            </a: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홈플러스양배추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</a:t>
            </a:r>
            <a:r>
              <a:rPr lang="en-US" altLang="ko-KR" dirty="0">
                <a:solidFill>
                  <a:srgbClr val="C00000"/>
                </a:solidFill>
              </a:rPr>
              <a:t> (D-3)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서울우유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일까지 </a:t>
            </a:r>
            <a:r>
              <a:rPr lang="en-US" altLang="ko-KR" dirty="0">
                <a:solidFill>
                  <a:srgbClr val="C00000"/>
                </a:solidFill>
              </a:rPr>
              <a:t>(D-4)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AC9EE9-6F12-431C-B889-4F178A15391B}"/>
              </a:ext>
            </a:extLst>
          </p:cNvPr>
          <p:cNvSpPr/>
          <p:nvPr/>
        </p:nvSpPr>
        <p:spPr>
          <a:xfrm>
            <a:off x="9329590" y="1285767"/>
            <a:ext cx="3001446" cy="120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날짜별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일기예보를 확인할 수 있고 유통기한의 정보를 읽는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푸쉬알람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설정이 가능합니다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구글맵을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통해 근처의 마트 위치를 파악할 수 있습니다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A812DB0-5083-4E7A-8D2F-FEA6931B0615}"/>
              </a:ext>
            </a:extLst>
          </p:cNvPr>
          <p:cNvSpPr/>
          <p:nvPr/>
        </p:nvSpPr>
        <p:spPr>
          <a:xfrm>
            <a:off x="833120" y="5785838"/>
            <a:ext cx="314960" cy="2471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B8B69-6E16-47EC-98EC-804E2528A3D2}"/>
              </a:ext>
            </a:extLst>
          </p:cNvPr>
          <p:cNvSpPr txBox="1"/>
          <p:nvPr/>
        </p:nvSpPr>
        <p:spPr>
          <a:xfrm>
            <a:off x="1148080" y="572473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조리 가능한 레시피 빨리 확인하기</a:t>
            </a:r>
          </a:p>
        </p:txBody>
      </p:sp>
      <p:pic>
        <p:nvPicPr>
          <p:cNvPr id="25" name="Picture 2" descr="구글맵 아이콘 이미지 검색결과">
            <a:extLst>
              <a:ext uri="{FF2B5EF4-FFF2-40B4-BE49-F238E27FC236}">
                <a16:creationId xmlns:a16="http://schemas.microsoft.com/office/drawing/2014/main" id="{86B5613A-7835-4306-9E64-5B80B609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424" y="557348"/>
            <a:ext cx="580569" cy="5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5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8A18A-5C2C-4A91-9DC9-DD8D54A31047}"/>
              </a:ext>
            </a:extLst>
          </p:cNvPr>
          <p:cNvSpPr txBox="1"/>
          <p:nvPr/>
        </p:nvSpPr>
        <p:spPr>
          <a:xfrm>
            <a:off x="1021672" y="1155471"/>
            <a:ext cx="9019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앱이라는 표현을 썼지만 웹을 앱처럼 보이게 꾸밀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파이썬 아나콘다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크롤링을</a:t>
            </a:r>
            <a:r>
              <a:rPr lang="ko-KR" altLang="en-US" dirty="0"/>
              <a:t> 위해서</a:t>
            </a:r>
            <a:r>
              <a:rPr lang="en-US" altLang="ko-KR" dirty="0"/>
              <a:t> </a:t>
            </a:r>
            <a:r>
              <a:rPr lang="ko-KR" altLang="en-US" dirty="0"/>
              <a:t>주 언어로 선택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다만 배운 적이 없어서</a:t>
            </a:r>
            <a:r>
              <a:rPr lang="en-US" altLang="ko-KR" dirty="0"/>
              <a:t>, </a:t>
            </a:r>
            <a:r>
              <a:rPr lang="ko-KR" altLang="en-US" dirty="0"/>
              <a:t>자바도 </a:t>
            </a:r>
            <a:r>
              <a:rPr lang="ko-KR" altLang="en-US" dirty="0" err="1"/>
              <a:t>텐서플로우가</a:t>
            </a:r>
            <a:r>
              <a:rPr lang="ko-KR" altLang="en-US" dirty="0"/>
              <a:t> 가능 해서 고려 중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자바로 프론트 엔드를 하는게 가장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텐서플로우</a:t>
            </a:r>
            <a:r>
              <a:rPr lang="en-US" altLang="ko-KR" dirty="0"/>
              <a:t>,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ko-KR" altLang="en-US" dirty="0"/>
              <a:t> 활용을 위한 오픈소스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– </a:t>
            </a:r>
            <a:r>
              <a:rPr lang="ko-KR" altLang="en-US" dirty="0"/>
              <a:t>개인의 스케줄</a:t>
            </a:r>
            <a:r>
              <a:rPr lang="en-US" altLang="ko-KR" dirty="0"/>
              <a:t>, </a:t>
            </a:r>
            <a:r>
              <a:rPr lang="ko-KR" altLang="en-US" dirty="0"/>
              <a:t>자산 정보</a:t>
            </a:r>
            <a:r>
              <a:rPr lang="en-US" altLang="ko-KR" dirty="0"/>
              <a:t>, </a:t>
            </a:r>
            <a:r>
              <a:rPr lang="ko-KR" altLang="en-US" dirty="0"/>
              <a:t>지출 내역</a:t>
            </a:r>
            <a:r>
              <a:rPr lang="en-US" altLang="ko-KR" dirty="0"/>
              <a:t>, </a:t>
            </a:r>
            <a:r>
              <a:rPr lang="ko-KR" altLang="en-US" dirty="0"/>
              <a:t>매장 정보를 등록한다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AWS - </a:t>
            </a:r>
            <a:r>
              <a:rPr lang="ko-KR" altLang="en-US" dirty="0"/>
              <a:t>서버 </a:t>
            </a:r>
            <a:r>
              <a:rPr lang="en-US" altLang="ko-KR" dirty="0"/>
              <a:t>DB</a:t>
            </a:r>
            <a:r>
              <a:rPr lang="ko-KR" altLang="en-US" dirty="0"/>
              <a:t>에 카드 정보와 상품의 유통기한을 저장하고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아파치 톰캣 </a:t>
            </a:r>
            <a:r>
              <a:rPr lang="en-US" altLang="ko-KR" dirty="0"/>
              <a:t>– </a:t>
            </a:r>
            <a:r>
              <a:rPr lang="ko-KR" altLang="en-US" dirty="0"/>
              <a:t>웹 서버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맵 </a:t>
            </a:r>
            <a:r>
              <a:rPr lang="en-US" altLang="ko-KR" dirty="0"/>
              <a:t>– </a:t>
            </a:r>
            <a:r>
              <a:rPr lang="ko-KR" altLang="en-US" dirty="0" err="1"/>
              <a:t>파이썬과</a:t>
            </a:r>
            <a:r>
              <a:rPr lang="ko-KR" altLang="en-US" dirty="0"/>
              <a:t> 연결 매장 정보 등록에서 위치 정보를 가져옴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Tesseract – </a:t>
            </a:r>
            <a:r>
              <a:rPr lang="ko-KR" altLang="en-US" dirty="0"/>
              <a:t>파이썬 </a:t>
            </a:r>
            <a:r>
              <a:rPr lang="en-US" altLang="ko-KR" dirty="0"/>
              <a:t>OCR</a:t>
            </a:r>
          </a:p>
        </p:txBody>
      </p:sp>
    </p:spTree>
    <p:extLst>
      <p:ext uri="{BB962C8B-B14F-4D97-AF65-F5344CB8AC3E}">
        <p14:creationId xmlns:p14="http://schemas.microsoft.com/office/powerpoint/2010/main" val="313774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14B29-EB7E-4E77-A0D8-50E7D0D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나만의 비서</a:t>
            </a:r>
          </a:p>
        </p:txBody>
      </p:sp>
      <p:grpSp>
        <p:nvGrpSpPr>
          <p:cNvPr id="53" name="Group 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접속 화면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자산 현황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지출 내역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상품 추천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유통 기한 </a:t>
            </a:r>
            <a:r>
              <a:rPr lang="ko-KR" altLang="en-US" sz="2400" dirty="0" err="1"/>
              <a:t>알리미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매장 정보 등록</a:t>
            </a:r>
          </a:p>
        </p:txBody>
      </p:sp>
    </p:spTree>
    <p:extLst>
      <p:ext uri="{BB962C8B-B14F-4D97-AF65-F5344CB8AC3E}">
        <p14:creationId xmlns:p14="http://schemas.microsoft.com/office/powerpoint/2010/main" val="32520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1" y="1297376"/>
            <a:ext cx="3962431" cy="16963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처음 앱을 실행하면 나오는 화면으로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오늘의 날씨와 오늘 자신의 스케줄을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간략히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터치 시 상세한 정보를 볼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B66130-1FE9-42E7-A113-4FAF907599EE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964A960-C305-46A8-8A73-549FF896EA79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DC5CC-C435-4A35-8BD6-91E1AE6991A3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DCED4ED-F058-4728-AACA-6B4F7987A2DC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072E983-AA78-41F9-8FE8-E83957ADFD40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1971AB-AFC0-4CD7-B84E-A295D3371FBD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AD48F8-51BE-44F9-8D10-78FC00191A54}"/>
              </a:ext>
            </a:extLst>
          </p:cNvPr>
          <p:cNvGrpSpPr/>
          <p:nvPr/>
        </p:nvGrpSpPr>
        <p:grpSpPr>
          <a:xfrm>
            <a:off x="9030042" y="1297376"/>
            <a:ext cx="1696321" cy="1696321"/>
            <a:chOff x="3451462" y="1964182"/>
            <a:chExt cx="1464816" cy="146481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1ADE2D0-2D8C-4A10-98B1-6FB1752E7D88}"/>
                </a:ext>
              </a:extLst>
            </p:cNvPr>
            <p:cNvSpPr/>
            <p:nvPr/>
          </p:nvSpPr>
          <p:spPr>
            <a:xfrm>
              <a:off x="3451462" y="1964182"/>
              <a:ext cx="1464816" cy="1464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날씨 아이콘 이미지 검색결과">
              <a:extLst>
                <a:ext uri="{FF2B5EF4-FFF2-40B4-BE49-F238E27FC236}">
                  <a16:creationId xmlns:a16="http://schemas.microsoft.com/office/drawing/2014/main" id="{7B9B4482-D4FC-4A70-A8D4-68DE0D3A1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03" t="5708" r="46240" b="81683"/>
            <a:stretch/>
          </p:blipFill>
          <p:spPr bwMode="auto">
            <a:xfrm>
              <a:off x="3875825" y="2131976"/>
              <a:ext cx="573294" cy="86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F0B1D04-D733-44AD-9A6F-56DE93DD67FE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6460D58-6870-4081-9979-3195BFF6D320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오늘의 정보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2782D9E-EEB0-40C4-B7D5-A27B52D8E62B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BCE6AF-8C30-447B-8168-D16C7157A5F5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864A3C2-CF4C-40A5-9C32-15B62F78C31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8FE7159-039C-42D0-A32F-8AE08C52E096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87ADD57-1F19-4916-8AE3-6C8BF7025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12000" r="32345" b="5642"/>
          <a:stretch/>
        </p:blipFill>
        <p:spPr>
          <a:xfrm>
            <a:off x="4163007" y="1226821"/>
            <a:ext cx="3243125" cy="225138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738D44-DD71-4342-8EA7-EE50ABEB5B6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06132" y="2286849"/>
            <a:ext cx="1303307" cy="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6709B1-3B6B-4C57-B777-6D04DF2620B2}"/>
              </a:ext>
            </a:extLst>
          </p:cNvPr>
          <p:cNvSpPr txBox="1"/>
          <p:nvPr/>
        </p:nvSpPr>
        <p:spPr>
          <a:xfrm>
            <a:off x="9412210" y="2405849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-5 </a:t>
            </a:r>
            <a:r>
              <a:rPr lang="en-US" altLang="ko-KR" dirty="0"/>
              <a:t>/ </a:t>
            </a:r>
            <a:r>
              <a:rPr lang="en-US" altLang="ko-KR" dirty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D4948-CB42-48D0-AFE2-FE941708BC3B}"/>
              </a:ext>
            </a:extLst>
          </p:cNvPr>
          <p:cNvSpPr txBox="1"/>
          <p:nvPr/>
        </p:nvSpPr>
        <p:spPr>
          <a:xfrm>
            <a:off x="5201549" y="324983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기상청 </a:t>
            </a:r>
            <a:r>
              <a:rPr lang="ko-KR" altLang="en-US" dirty="0" err="1">
                <a:solidFill>
                  <a:srgbClr val="0070C0"/>
                </a:solidFill>
              </a:rPr>
              <a:t>크롤링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E273E-5C4B-4D79-BC48-98B7F652A73E}"/>
              </a:ext>
            </a:extLst>
          </p:cNvPr>
          <p:cNvSpPr txBox="1"/>
          <p:nvPr/>
        </p:nvSpPr>
        <p:spPr>
          <a:xfrm>
            <a:off x="4907859" y="803276"/>
            <a:ext cx="215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893A81F9-3ADC-4F54-888E-582848EDA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02031"/>
              </p:ext>
            </p:extLst>
          </p:nvPr>
        </p:nvGraphicFramePr>
        <p:xfrm>
          <a:off x="2063936" y="4804751"/>
          <a:ext cx="4503499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3357">
                  <a:extLst>
                    <a:ext uri="{9D8B030D-6E8A-4147-A177-3AD203B41FA5}">
                      <a16:colId xmlns:a16="http://schemas.microsoft.com/office/drawing/2014/main" val="1651915111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60431425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247306511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73982471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37535130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693767657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5142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850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369A522D-9A0A-46E0-95C4-6FB8C0B864D2}"/>
              </a:ext>
            </a:extLst>
          </p:cNvPr>
          <p:cNvSpPr txBox="1"/>
          <p:nvPr/>
        </p:nvSpPr>
        <p:spPr>
          <a:xfrm>
            <a:off x="3259449" y="3843979"/>
            <a:ext cx="293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  <a:endParaRPr lang="en-US" altLang="ko-KR" dirty="0"/>
          </a:p>
          <a:p>
            <a:r>
              <a:rPr lang="ko-KR" altLang="en-US" dirty="0"/>
              <a:t>터치하여 스케줄 적기</a:t>
            </a:r>
            <a:endParaRPr lang="en-US" altLang="ko-KR" dirty="0"/>
          </a:p>
          <a:p>
            <a:r>
              <a:rPr lang="ko-KR" altLang="en-US" dirty="0"/>
              <a:t>알람 기능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4398A-AADB-466F-AC07-9E5D495B43D0}"/>
              </a:ext>
            </a:extLst>
          </p:cNvPr>
          <p:cNvSpPr/>
          <p:nvPr/>
        </p:nvSpPr>
        <p:spPr>
          <a:xfrm>
            <a:off x="8447789" y="3532416"/>
            <a:ext cx="2838847" cy="601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2</a:t>
            </a:r>
            <a:r>
              <a:rPr lang="ko-KR" altLang="en-US" sz="2400" dirty="0">
                <a:solidFill>
                  <a:schemeClr val="accent4"/>
                </a:solidFill>
              </a:rPr>
              <a:t>월 </a:t>
            </a:r>
            <a:r>
              <a:rPr lang="en-US" altLang="ko-KR" sz="2400" dirty="0">
                <a:solidFill>
                  <a:srgbClr val="0070C0"/>
                </a:solidFill>
              </a:rPr>
              <a:t>20</a:t>
            </a:r>
            <a:r>
              <a:rPr lang="ko-KR" altLang="en-US" sz="2400" dirty="0">
                <a:solidFill>
                  <a:schemeClr val="accent4"/>
                </a:solidFill>
              </a:rPr>
              <a:t>일 </a:t>
            </a:r>
            <a:r>
              <a:rPr lang="ko-KR" altLang="en-US" sz="2400" dirty="0">
                <a:solidFill>
                  <a:srgbClr val="0070C0"/>
                </a:solidFill>
              </a:rPr>
              <a:t>화</a:t>
            </a:r>
            <a:r>
              <a:rPr lang="ko-KR" altLang="en-US" sz="2400" dirty="0">
                <a:solidFill>
                  <a:schemeClr val="accent4"/>
                </a:solidFill>
              </a:rPr>
              <a:t>요일</a:t>
            </a:r>
            <a:endParaRPr lang="en-US" altLang="ko-KR" sz="2400" dirty="0">
              <a:solidFill>
                <a:schemeClr val="accent4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A3618-E33C-4424-BF3F-925775469919}"/>
              </a:ext>
            </a:extLst>
          </p:cNvPr>
          <p:cNvCxnSpPr/>
          <p:nvPr/>
        </p:nvCxnSpPr>
        <p:spPr>
          <a:xfrm>
            <a:off x="8611340" y="4252404"/>
            <a:ext cx="0" cy="137603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46498F0-5D9F-4051-94D3-FF2D9DFDF9A7}"/>
              </a:ext>
            </a:extLst>
          </p:cNvPr>
          <p:cNvCxnSpPr>
            <a:cxnSpLocks/>
          </p:cNvCxnSpPr>
          <p:nvPr/>
        </p:nvCxnSpPr>
        <p:spPr>
          <a:xfrm flipH="1">
            <a:off x="8589448" y="464296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DC3D3D-7A70-4A98-B936-CB2D4A9EE990}"/>
              </a:ext>
            </a:extLst>
          </p:cNvPr>
          <p:cNvCxnSpPr>
            <a:cxnSpLocks/>
          </p:cNvCxnSpPr>
          <p:nvPr/>
        </p:nvCxnSpPr>
        <p:spPr>
          <a:xfrm flipH="1">
            <a:off x="8589448" y="506021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DAC755A-B361-4569-9CB9-4A4CBE1B9164}"/>
              </a:ext>
            </a:extLst>
          </p:cNvPr>
          <p:cNvCxnSpPr>
            <a:cxnSpLocks/>
          </p:cNvCxnSpPr>
          <p:nvPr/>
        </p:nvCxnSpPr>
        <p:spPr>
          <a:xfrm flipH="1">
            <a:off x="8589448" y="545083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F0FD2C-8771-40BC-B095-559CC4217CD5}"/>
              </a:ext>
            </a:extLst>
          </p:cNvPr>
          <p:cNvSpPr txBox="1"/>
          <p:nvPr/>
        </p:nvSpPr>
        <p:spPr>
          <a:xfrm>
            <a:off x="8651208" y="4240474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친구 생일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03B590-1944-4B82-B585-32874BB03876}"/>
              </a:ext>
            </a:extLst>
          </p:cNvPr>
          <p:cNvSpPr txBox="1"/>
          <p:nvPr/>
        </p:nvSpPr>
        <p:spPr>
          <a:xfrm>
            <a:off x="8651208" y="4657723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7:00 </a:t>
            </a:r>
            <a:r>
              <a:rPr lang="ko-KR" altLang="en-US" dirty="0">
                <a:solidFill>
                  <a:srgbClr val="7030A0"/>
                </a:solidFill>
              </a:rPr>
              <a:t>알람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A54FC8-0CC5-4B93-9012-5298B25C973C}"/>
              </a:ext>
            </a:extLst>
          </p:cNvPr>
          <p:cNvSpPr txBox="1"/>
          <p:nvPr/>
        </p:nvSpPr>
        <p:spPr>
          <a:xfrm>
            <a:off x="8651208" y="5073539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18:00 </a:t>
            </a:r>
            <a:r>
              <a:rPr lang="ko-KR" altLang="en-US" dirty="0">
                <a:solidFill>
                  <a:srgbClr val="0070C0"/>
                </a:solidFill>
              </a:rPr>
              <a:t>친구들 </a:t>
            </a:r>
            <a:r>
              <a:rPr lang="ko-KR" altLang="en-US" dirty="0" err="1">
                <a:solidFill>
                  <a:srgbClr val="0070C0"/>
                </a:solidFill>
              </a:rPr>
              <a:t>고기집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1458754-9FFC-4182-9387-C5839CF817DA}"/>
              </a:ext>
            </a:extLst>
          </p:cNvPr>
          <p:cNvCxnSpPr>
            <a:cxnSpLocks/>
          </p:cNvCxnSpPr>
          <p:nvPr/>
        </p:nvCxnSpPr>
        <p:spPr>
          <a:xfrm flipV="1">
            <a:off x="6614351" y="4767309"/>
            <a:ext cx="1833438" cy="6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제목 1">
            <a:extLst>
              <a:ext uri="{FF2B5EF4-FFF2-40B4-BE49-F238E27FC236}">
                <a16:creationId xmlns:a16="http://schemas.microsoft.com/office/drawing/2014/main" id="{630FB777-6CE2-4736-804B-0E2AFDD0808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1. </a:t>
            </a:r>
            <a:r>
              <a:rPr lang="ko-KR" altLang="en-US" sz="4400" dirty="0"/>
              <a:t>접속 화면</a:t>
            </a:r>
          </a:p>
        </p:txBody>
      </p:sp>
    </p:spTree>
    <p:extLst>
      <p:ext uri="{BB962C8B-B14F-4D97-AF65-F5344CB8AC3E}">
        <p14:creationId xmlns:p14="http://schemas.microsoft.com/office/powerpoint/2010/main" val="397758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자산 현황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87139" y="1144770"/>
            <a:ext cx="3191688" cy="782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70C0"/>
                </a:solidFill>
              </a:rPr>
              <a:t>박재철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님의 순자산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15,124,000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  <a:endParaRPr lang="en-US" altLang="ko-K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2. </a:t>
            </a:r>
            <a:r>
              <a:rPr lang="ko-KR" altLang="en-US" sz="4400" dirty="0"/>
              <a:t>자산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자신의 자산을 살피고 추가로 등록한다</a:t>
            </a:r>
            <a:r>
              <a:rPr lang="en-US" altLang="ko-KR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383A86-F42F-4D63-A66F-35D678AF5204}"/>
              </a:ext>
            </a:extLst>
          </p:cNvPr>
          <p:cNvSpPr txBox="1"/>
          <p:nvPr/>
        </p:nvSpPr>
        <p:spPr>
          <a:xfrm>
            <a:off x="9717273" y="222077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15,124,000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908192-9BF9-40FE-A5B9-D6F158ABFEE4}"/>
              </a:ext>
            </a:extLst>
          </p:cNvPr>
          <p:cNvSpPr/>
          <p:nvPr/>
        </p:nvSpPr>
        <p:spPr>
          <a:xfrm>
            <a:off x="8280448" y="221913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현금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B3B09D2-889E-457B-8793-C62B1CA18B74}"/>
              </a:ext>
            </a:extLst>
          </p:cNvPr>
          <p:cNvCxnSpPr>
            <a:cxnSpLocks/>
          </p:cNvCxnSpPr>
          <p:nvPr/>
        </p:nvCxnSpPr>
        <p:spPr>
          <a:xfrm flipH="1">
            <a:off x="8270236" y="3090413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46B8360-5918-40F3-BEB9-495059192F82}"/>
              </a:ext>
            </a:extLst>
          </p:cNvPr>
          <p:cNvSpPr/>
          <p:nvPr/>
        </p:nvSpPr>
        <p:spPr>
          <a:xfrm>
            <a:off x="8345010" y="2640467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계좌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현금 추가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3B14A2-3C9A-47A6-8AE9-F3FD0FC6628F}"/>
              </a:ext>
            </a:extLst>
          </p:cNvPr>
          <p:cNvCxnSpPr>
            <a:cxnSpLocks/>
          </p:cNvCxnSpPr>
          <p:nvPr/>
        </p:nvCxnSpPr>
        <p:spPr>
          <a:xfrm>
            <a:off x="7173157" y="2074451"/>
            <a:ext cx="1107291" cy="56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7BB796A-8C69-442E-89D1-36D6FABBA990}"/>
              </a:ext>
            </a:extLst>
          </p:cNvPr>
          <p:cNvSpPr txBox="1"/>
          <p:nvPr/>
        </p:nvSpPr>
        <p:spPr>
          <a:xfrm>
            <a:off x="5258761" y="1481825"/>
            <a:ext cx="21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항목 클릭 시</a:t>
            </a:r>
            <a:endParaRPr lang="en-US" altLang="ko-KR" dirty="0"/>
          </a:p>
          <a:p>
            <a:r>
              <a:rPr lang="ko-KR" altLang="en-US" dirty="0"/>
              <a:t>상세 정보 표시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15726E-591E-401B-98B9-A5C44AC84049}"/>
              </a:ext>
            </a:extLst>
          </p:cNvPr>
          <p:cNvSpPr txBox="1"/>
          <p:nvPr/>
        </p:nvSpPr>
        <p:spPr>
          <a:xfrm>
            <a:off x="9717273" y="3241155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FB337C-01C6-4464-9D2D-A3D9D58FB954}"/>
              </a:ext>
            </a:extLst>
          </p:cNvPr>
          <p:cNvSpPr/>
          <p:nvPr/>
        </p:nvSpPr>
        <p:spPr>
          <a:xfrm>
            <a:off x="8280448" y="3239519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부동산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B34CB1E-9D35-43E2-AB62-6FB4B20C4953}"/>
              </a:ext>
            </a:extLst>
          </p:cNvPr>
          <p:cNvCxnSpPr>
            <a:cxnSpLocks/>
          </p:cNvCxnSpPr>
          <p:nvPr/>
        </p:nvCxnSpPr>
        <p:spPr>
          <a:xfrm flipH="1">
            <a:off x="8270236" y="4110794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B5C3A84-0803-4EB5-B6E9-F9F9F3FD4160}"/>
              </a:ext>
            </a:extLst>
          </p:cNvPr>
          <p:cNvSpPr/>
          <p:nvPr/>
        </p:nvSpPr>
        <p:spPr>
          <a:xfrm>
            <a:off x="8345010" y="3660848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부동산 추가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28A2F1-7ED8-4FE3-8D76-FDA500EA9E6B}"/>
              </a:ext>
            </a:extLst>
          </p:cNvPr>
          <p:cNvSpPr txBox="1"/>
          <p:nvPr/>
        </p:nvSpPr>
        <p:spPr>
          <a:xfrm>
            <a:off x="9717273" y="4303326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EEC97C-35A8-41D7-BDE5-1CAD4B4633BA}"/>
              </a:ext>
            </a:extLst>
          </p:cNvPr>
          <p:cNvSpPr/>
          <p:nvPr/>
        </p:nvSpPr>
        <p:spPr>
          <a:xfrm>
            <a:off x="8280448" y="4301690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자동차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852F69C-74F4-4463-8489-60D3363E6D84}"/>
              </a:ext>
            </a:extLst>
          </p:cNvPr>
          <p:cNvCxnSpPr>
            <a:cxnSpLocks/>
          </p:cNvCxnSpPr>
          <p:nvPr/>
        </p:nvCxnSpPr>
        <p:spPr>
          <a:xfrm flipH="1">
            <a:off x="8270236" y="5172965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0C32F03-1C65-4B95-A83D-A640312094AF}"/>
              </a:ext>
            </a:extLst>
          </p:cNvPr>
          <p:cNvSpPr/>
          <p:nvPr/>
        </p:nvSpPr>
        <p:spPr>
          <a:xfrm>
            <a:off x="8345010" y="4723019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자동차 추가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09276C-4F63-42D4-9AF9-7A1F5FFE7851}"/>
              </a:ext>
            </a:extLst>
          </p:cNvPr>
          <p:cNvSpPr txBox="1"/>
          <p:nvPr/>
        </p:nvSpPr>
        <p:spPr>
          <a:xfrm>
            <a:off x="9717273" y="535949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DD56C6B-71A1-4CA4-A174-A8B9DB92BE4F}"/>
              </a:ext>
            </a:extLst>
          </p:cNvPr>
          <p:cNvSpPr/>
          <p:nvPr/>
        </p:nvSpPr>
        <p:spPr>
          <a:xfrm>
            <a:off x="8280448" y="535785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연금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D9ECDC-EB8E-49ED-BD89-C662E495D504}"/>
              </a:ext>
            </a:extLst>
          </p:cNvPr>
          <p:cNvSpPr txBox="1"/>
          <p:nvPr/>
        </p:nvSpPr>
        <p:spPr>
          <a:xfrm>
            <a:off x="594477" y="2526761"/>
            <a:ext cx="2154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계좌</a:t>
            </a:r>
            <a:r>
              <a:rPr lang="en-US" altLang="ko-KR" dirty="0"/>
              <a:t>/</a:t>
            </a:r>
            <a:r>
              <a:rPr lang="ko-KR" altLang="en-US" dirty="0"/>
              <a:t>현금</a:t>
            </a:r>
            <a:endParaRPr lang="en-US" altLang="ko-KR" dirty="0"/>
          </a:p>
          <a:p>
            <a:r>
              <a:rPr lang="ko-KR" altLang="en-US" dirty="0"/>
              <a:t>부동산</a:t>
            </a:r>
            <a:endParaRPr lang="en-US" altLang="ko-KR" dirty="0"/>
          </a:p>
          <a:p>
            <a:r>
              <a:rPr lang="ko-KR" altLang="en-US" dirty="0"/>
              <a:t>자동차</a:t>
            </a:r>
            <a:endParaRPr lang="en-US" altLang="ko-KR" dirty="0"/>
          </a:p>
          <a:p>
            <a:r>
              <a:rPr lang="ko-KR" altLang="en-US" dirty="0"/>
              <a:t>연금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신용카드</a:t>
            </a:r>
            <a:endParaRPr lang="en-US" altLang="ko-KR" dirty="0"/>
          </a:p>
          <a:p>
            <a:r>
              <a:rPr lang="ko-KR" altLang="en-US" dirty="0"/>
              <a:t>대출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건강검진</a:t>
            </a:r>
            <a:endParaRPr lang="en-US" altLang="ko-KR" dirty="0"/>
          </a:p>
          <a:p>
            <a:r>
              <a:rPr lang="ko-KR" altLang="en-US" dirty="0"/>
              <a:t>등등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D66FAB-4150-44A6-A79C-389CF5189EEA}"/>
              </a:ext>
            </a:extLst>
          </p:cNvPr>
          <p:cNvSpPr txBox="1"/>
          <p:nvPr/>
        </p:nvSpPr>
        <p:spPr>
          <a:xfrm>
            <a:off x="3040969" y="2799600"/>
            <a:ext cx="430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부동산 자동차 등의 가격 정보를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크롤링해서 데이터를 가져올지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서버 </a:t>
            </a:r>
            <a:r>
              <a:rPr lang="en-US" altLang="ko-KR" dirty="0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에 저장한 것을 가져올지 고민</a:t>
            </a:r>
          </a:p>
        </p:txBody>
      </p:sp>
      <p:sp>
        <p:nvSpPr>
          <p:cNvPr id="132" name="원통형 131">
            <a:extLst>
              <a:ext uri="{FF2B5EF4-FFF2-40B4-BE49-F238E27FC236}">
                <a16:creationId xmlns:a16="http://schemas.microsoft.com/office/drawing/2014/main" id="{A98E9139-AC92-4FEB-A7B8-21D318342001}"/>
              </a:ext>
            </a:extLst>
          </p:cNvPr>
          <p:cNvSpPr/>
          <p:nvPr/>
        </p:nvSpPr>
        <p:spPr>
          <a:xfrm>
            <a:off x="5008557" y="4913200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DAD1ADF-486B-4376-B14D-0F1F4618E001}"/>
              </a:ext>
            </a:extLst>
          </p:cNvPr>
          <p:cNvCxnSpPr>
            <a:cxnSpLocks/>
          </p:cNvCxnSpPr>
          <p:nvPr/>
        </p:nvCxnSpPr>
        <p:spPr>
          <a:xfrm flipH="1">
            <a:off x="6861133" y="4545578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402C99E-AAD5-4D59-929C-3D5E355CE334}"/>
              </a:ext>
            </a:extLst>
          </p:cNvPr>
          <p:cNvSpPr txBox="1"/>
          <p:nvPr/>
        </p:nvSpPr>
        <p:spPr>
          <a:xfrm>
            <a:off x="5852082" y="4302041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05924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지출내역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882308" y="910868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185099" y="190821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설정을 누르면 펴짐</a:t>
            </a:r>
            <a:endParaRPr lang="en-US" altLang="ko-KR" dirty="0"/>
          </a:p>
          <a:p>
            <a:r>
              <a:rPr lang="ko-KR" altLang="en-US" dirty="0"/>
              <a:t>터치로 설정 변경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16970" y="114477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설정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224A32-3C56-44AA-8948-96E49B21C6D3}"/>
              </a:ext>
            </a:extLst>
          </p:cNvPr>
          <p:cNvCxnSpPr>
            <a:cxnSpLocks/>
          </p:cNvCxnSpPr>
          <p:nvPr/>
        </p:nvCxnSpPr>
        <p:spPr>
          <a:xfrm>
            <a:off x="8270236" y="1536287"/>
            <a:ext cx="0" cy="102153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46C437-328D-49EC-974F-1FEC7E12202A}"/>
              </a:ext>
            </a:extLst>
          </p:cNvPr>
          <p:cNvCxnSpPr>
            <a:cxnSpLocks/>
          </p:cNvCxnSpPr>
          <p:nvPr/>
        </p:nvCxnSpPr>
        <p:spPr>
          <a:xfrm flipH="1">
            <a:off x="8270236" y="174884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B19FF41-B805-4C76-A5A6-E5676A1DF8C5}"/>
              </a:ext>
            </a:extLst>
          </p:cNvPr>
          <p:cNvCxnSpPr>
            <a:cxnSpLocks/>
          </p:cNvCxnSpPr>
          <p:nvPr/>
        </p:nvCxnSpPr>
        <p:spPr>
          <a:xfrm flipH="1">
            <a:off x="8270236" y="2024051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FA0E655-93E3-4FB5-B7ED-3FA446942F69}"/>
              </a:ext>
            </a:extLst>
          </p:cNvPr>
          <p:cNvCxnSpPr>
            <a:cxnSpLocks/>
          </p:cNvCxnSpPr>
          <p:nvPr/>
        </p:nvCxnSpPr>
        <p:spPr>
          <a:xfrm flipH="1">
            <a:off x="8270236" y="228150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2270E6-05F9-449A-83FE-36234AB5C2D1}"/>
              </a:ext>
            </a:extLst>
          </p:cNvPr>
          <p:cNvCxnSpPr>
            <a:cxnSpLocks/>
          </p:cNvCxnSpPr>
          <p:nvPr/>
        </p:nvCxnSpPr>
        <p:spPr>
          <a:xfrm flipH="1">
            <a:off x="8270236" y="2557819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B0926D-7BF6-4828-BA1F-8F2B5EC51755}"/>
              </a:ext>
            </a:extLst>
          </p:cNvPr>
          <p:cNvSpPr txBox="1"/>
          <p:nvPr/>
        </p:nvSpPr>
        <p:spPr>
          <a:xfrm>
            <a:off x="8270236" y="144750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2020.2.1 ~ 2020.2.20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E4349-29DB-4B9B-B1E8-0D52324A7CDF}"/>
              </a:ext>
            </a:extLst>
          </p:cNvPr>
          <p:cNvSpPr txBox="1"/>
          <p:nvPr/>
        </p:nvSpPr>
        <p:spPr>
          <a:xfrm>
            <a:off x="8270236" y="171567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리스트형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달력형 차트형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24619-121F-4D15-8F0A-13DD2D8B6493}"/>
              </a:ext>
            </a:extLst>
          </p:cNvPr>
          <p:cNvSpPr txBox="1"/>
          <p:nvPr/>
        </p:nvSpPr>
        <p:spPr>
          <a:xfrm>
            <a:off x="8270236" y="2008798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기업 하나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국민 우리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AAE0F-BED3-448B-9C92-E887AF106836}"/>
              </a:ext>
            </a:extLst>
          </p:cNvPr>
          <p:cNvSpPr txBox="1"/>
          <p:nvPr/>
        </p:nvSpPr>
        <p:spPr>
          <a:xfrm>
            <a:off x="8270236" y="2257805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지출 수입 이체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B2BF32-1CB1-4BF3-AD8A-A368048D9E56}"/>
              </a:ext>
            </a:extLst>
          </p:cNvPr>
          <p:cNvSpPr/>
          <p:nvPr/>
        </p:nvSpPr>
        <p:spPr>
          <a:xfrm>
            <a:off x="8270237" y="435083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대중교통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0CA613-81A9-4B38-BAC7-B48F099E4FB2}"/>
              </a:ext>
            </a:extLst>
          </p:cNvPr>
          <p:cNvCxnSpPr>
            <a:cxnSpLocks/>
          </p:cNvCxnSpPr>
          <p:nvPr/>
        </p:nvCxnSpPr>
        <p:spPr>
          <a:xfrm flipH="1">
            <a:off x="8270236" y="34822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1C5067B-7E5D-4063-868B-F421573942DF}"/>
              </a:ext>
            </a:extLst>
          </p:cNvPr>
          <p:cNvCxnSpPr>
            <a:cxnSpLocks/>
          </p:cNvCxnSpPr>
          <p:nvPr/>
        </p:nvCxnSpPr>
        <p:spPr>
          <a:xfrm flipH="1">
            <a:off x="8270236" y="427822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2558DC1-909D-4276-8150-3D5AD8CDFF17}"/>
              </a:ext>
            </a:extLst>
          </p:cNvPr>
          <p:cNvCxnSpPr>
            <a:cxnSpLocks/>
          </p:cNvCxnSpPr>
          <p:nvPr/>
        </p:nvCxnSpPr>
        <p:spPr>
          <a:xfrm flipH="1">
            <a:off x="8270236" y="5079511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203680-5043-4BF9-8CA8-D44BB4B4D904}"/>
              </a:ext>
            </a:extLst>
          </p:cNvPr>
          <p:cNvSpPr txBox="1"/>
          <p:nvPr/>
        </p:nvSpPr>
        <p:spPr>
          <a:xfrm>
            <a:off x="9154711" y="434669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체크후불교통출금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7BB728-97FA-4AC3-B78A-B59B1FE22255}"/>
              </a:ext>
            </a:extLst>
          </p:cNvPr>
          <p:cNvSpPr txBox="1"/>
          <p:nvPr/>
        </p:nvSpPr>
        <p:spPr>
          <a:xfrm>
            <a:off x="8270235" y="468478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6FC34F-30DB-40EA-8FEB-7BE5A211D2E4}"/>
              </a:ext>
            </a:extLst>
          </p:cNvPr>
          <p:cNvSpPr txBox="1"/>
          <p:nvPr/>
        </p:nvSpPr>
        <p:spPr>
          <a:xfrm>
            <a:off x="9154711" y="468478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-5,000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B5B4909-B8A6-4CD6-94E2-5212CF3A49C2}"/>
              </a:ext>
            </a:extLst>
          </p:cNvPr>
          <p:cNvSpPr/>
          <p:nvPr/>
        </p:nvSpPr>
        <p:spPr>
          <a:xfrm>
            <a:off x="8270237" y="356177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음료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58879A-856A-4D5C-A6D0-D1B464D556AA}"/>
              </a:ext>
            </a:extLst>
          </p:cNvPr>
          <p:cNvSpPr txBox="1"/>
          <p:nvPr/>
        </p:nvSpPr>
        <p:spPr>
          <a:xfrm>
            <a:off x="9154711" y="355763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아이스초코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744D77-FFB1-4789-A2C2-85EA1E6AAB2F}"/>
              </a:ext>
            </a:extLst>
          </p:cNvPr>
          <p:cNvSpPr txBox="1"/>
          <p:nvPr/>
        </p:nvSpPr>
        <p:spPr>
          <a:xfrm>
            <a:off x="8270235" y="389572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하나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0A562F-18D1-45F8-9017-C9B043BC606A}"/>
              </a:ext>
            </a:extLst>
          </p:cNvPr>
          <p:cNvSpPr txBox="1"/>
          <p:nvPr/>
        </p:nvSpPr>
        <p:spPr>
          <a:xfrm>
            <a:off x="9154711" y="389572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-5,300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FCACA50-B510-4FBC-8779-65834C86B11F}"/>
              </a:ext>
            </a:extLst>
          </p:cNvPr>
          <p:cNvSpPr/>
          <p:nvPr/>
        </p:nvSpPr>
        <p:spPr>
          <a:xfrm>
            <a:off x="8270237" y="5169742"/>
            <a:ext cx="842841" cy="3040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계좌입금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D78F50-D2D1-4932-A1B0-2DC13915C05E}"/>
              </a:ext>
            </a:extLst>
          </p:cNvPr>
          <p:cNvSpPr txBox="1"/>
          <p:nvPr/>
        </p:nvSpPr>
        <p:spPr>
          <a:xfrm>
            <a:off x="9154711" y="5165607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030A0"/>
                </a:solidFill>
              </a:rPr>
              <a:t>엄마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322313-D3C7-4FCF-B2E2-2E5DAFCF7447}"/>
              </a:ext>
            </a:extLst>
          </p:cNvPr>
          <p:cNvSpPr txBox="1"/>
          <p:nvPr/>
        </p:nvSpPr>
        <p:spPr>
          <a:xfrm>
            <a:off x="8270235" y="5503693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30574F-4D20-4EA5-B584-181704917119}"/>
              </a:ext>
            </a:extLst>
          </p:cNvPr>
          <p:cNvSpPr txBox="1"/>
          <p:nvPr/>
        </p:nvSpPr>
        <p:spPr>
          <a:xfrm>
            <a:off x="9154711" y="5503692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70C0"/>
                </a:solidFill>
              </a:rPr>
              <a:t>+50,000</a:t>
            </a:r>
            <a:r>
              <a:rPr lang="ko-KR" altLang="en-US" sz="1400" dirty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3. </a:t>
            </a:r>
            <a:r>
              <a:rPr lang="ko-KR" altLang="en-US" sz="4400" dirty="0"/>
              <a:t>지출 내역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구매내역을 자동으로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998128" y="4598633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C047-3D93-4AE3-9094-D0EC711C21A8}"/>
              </a:ext>
            </a:extLst>
          </p:cNvPr>
          <p:cNvCxnSpPr>
            <a:cxnSpLocks/>
          </p:cNvCxnSpPr>
          <p:nvPr/>
        </p:nvCxnSpPr>
        <p:spPr>
          <a:xfrm flipH="1">
            <a:off x="6850704" y="4231011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026AD50-6EC2-46A7-B0B1-C8539D24FDBD}"/>
              </a:ext>
            </a:extLst>
          </p:cNvPr>
          <p:cNvSpPr txBox="1"/>
          <p:nvPr/>
        </p:nvSpPr>
        <p:spPr>
          <a:xfrm>
            <a:off x="5841653" y="3987474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pic>
        <p:nvPicPr>
          <p:cNvPr id="3074" name="Picture 2" descr="나라사랑카드 이미지 검색결과">
            <a:extLst>
              <a:ext uri="{FF2B5EF4-FFF2-40B4-BE49-F238E27FC236}">
                <a16:creationId xmlns:a16="http://schemas.microsoft.com/office/drawing/2014/main" id="{EC894087-02D0-42DD-AEFC-9C69328D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81" y="1884954"/>
            <a:ext cx="1700862" cy="10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C15344-B562-4783-A728-12DAA503FC4A}"/>
              </a:ext>
            </a:extLst>
          </p:cNvPr>
          <p:cNvCxnSpPr>
            <a:cxnSpLocks/>
          </p:cNvCxnSpPr>
          <p:nvPr/>
        </p:nvCxnSpPr>
        <p:spPr>
          <a:xfrm flipV="1">
            <a:off x="7066043" y="2930310"/>
            <a:ext cx="814139" cy="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1A53DEE-5EA5-4AE6-9B4B-03DABC2C156E}"/>
              </a:ext>
            </a:extLst>
          </p:cNvPr>
          <p:cNvSpPr txBox="1"/>
          <p:nvPr/>
        </p:nvSpPr>
        <p:spPr>
          <a:xfrm>
            <a:off x="6991272" y="2302752"/>
            <a:ext cx="1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pic>
        <p:nvPicPr>
          <p:cNvPr id="3076" name="Picture 4" descr="하나카드 이미지 검색결과">
            <a:extLst>
              <a:ext uri="{FF2B5EF4-FFF2-40B4-BE49-F238E27FC236}">
                <a16:creationId xmlns:a16="http://schemas.microsoft.com/office/drawing/2014/main" id="{EA7277C7-D955-46D7-8E1E-5B415230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62" y="2507185"/>
            <a:ext cx="1703786" cy="1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원형차트 이미지 검색결과">
            <a:extLst>
              <a:ext uri="{FF2B5EF4-FFF2-40B4-BE49-F238E27FC236}">
                <a16:creationId xmlns:a16="http://schemas.microsoft.com/office/drawing/2014/main" id="{79D2AFF1-E90A-49AB-9B2A-6E6BE566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t="19616" r="25594" b="16576"/>
          <a:stretch/>
        </p:blipFill>
        <p:spPr bwMode="auto">
          <a:xfrm>
            <a:off x="221942" y="4645651"/>
            <a:ext cx="1921273" cy="190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달력 지출 이미지 검색결과">
            <a:extLst>
              <a:ext uri="{FF2B5EF4-FFF2-40B4-BE49-F238E27FC236}">
                <a16:creationId xmlns:a16="http://schemas.microsoft.com/office/drawing/2014/main" id="{8A0B6E41-091C-4174-9619-0119CE835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6963"/>
          <a:stretch/>
        </p:blipFill>
        <p:spPr bwMode="auto">
          <a:xfrm>
            <a:off x="204765" y="1884954"/>
            <a:ext cx="4479070" cy="257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A1F05FF-A741-4A1F-9213-4B629148DACB}"/>
              </a:ext>
            </a:extLst>
          </p:cNvPr>
          <p:cNvSpPr txBox="1"/>
          <p:nvPr/>
        </p:nvSpPr>
        <p:spPr>
          <a:xfrm>
            <a:off x="1954050" y="466613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차트형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013E31-78DA-4D9A-A374-5DA50B448D22}"/>
              </a:ext>
            </a:extLst>
          </p:cNvPr>
          <p:cNvSpPr txBox="1"/>
          <p:nvPr/>
        </p:nvSpPr>
        <p:spPr>
          <a:xfrm>
            <a:off x="9154711" y="3055056"/>
            <a:ext cx="235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목표 지출까지 </a:t>
            </a:r>
            <a:r>
              <a:rPr lang="en-US" altLang="ko-KR" sz="1600" dirty="0">
                <a:solidFill>
                  <a:srgbClr val="0070C0"/>
                </a:solidFill>
              </a:rPr>
              <a:t>20,600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14834B-95E3-411B-BFDE-FF8D7B6357A3}"/>
              </a:ext>
            </a:extLst>
          </p:cNvPr>
          <p:cNvSpPr/>
          <p:nvPr/>
        </p:nvSpPr>
        <p:spPr>
          <a:xfrm>
            <a:off x="8280448" y="305342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월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FC24EB1-38BA-4557-BCDB-50E1EDEAAEE3}"/>
              </a:ext>
            </a:extLst>
          </p:cNvPr>
          <p:cNvSpPr/>
          <p:nvPr/>
        </p:nvSpPr>
        <p:spPr>
          <a:xfrm>
            <a:off x="10205401" y="2711058"/>
            <a:ext cx="1273426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예산 설정</a:t>
            </a:r>
          </a:p>
        </p:txBody>
      </p:sp>
    </p:spTree>
    <p:extLst>
      <p:ext uri="{BB962C8B-B14F-4D97-AF65-F5344CB8AC3E}">
        <p14:creationId xmlns:p14="http://schemas.microsoft.com/office/powerpoint/2010/main" val="323805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추천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332691" y="821604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분석하여 카드를 추천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4. </a:t>
            </a:r>
            <a:r>
              <a:rPr lang="ko-KR" altLang="en-US" sz="4400" dirty="0"/>
              <a:t>상품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192157" y="1155257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자산 현황과 지출 내역을 머신 러닝을 통해 분석하고 본인이 더 큰 혜택을 볼 수 있는 카드를 추천한다</a:t>
            </a:r>
            <a:r>
              <a:rPr lang="en-US" altLang="ko-KR" dirty="0"/>
              <a:t>.</a:t>
            </a:r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098" name="Picture 2" descr="머신 러닝 텐서플로우 이미지 검색결과">
            <a:extLst>
              <a:ext uri="{FF2B5EF4-FFF2-40B4-BE49-F238E27FC236}">
                <a16:creationId xmlns:a16="http://schemas.microsoft.com/office/drawing/2014/main" id="{72DCA52D-2BB8-4547-9C64-747E0A88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3" y="3044301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7D0A637-0B8B-4083-BBF4-29C946813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023437"/>
              </p:ext>
            </p:extLst>
          </p:nvPr>
        </p:nvGraphicFramePr>
        <p:xfrm>
          <a:off x="8287139" y="1190567"/>
          <a:ext cx="3130854" cy="223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8B2E11-205C-410C-AA8B-595D6A5E3AFD}"/>
              </a:ext>
            </a:extLst>
          </p:cNvPr>
          <p:cNvSpPr/>
          <p:nvPr/>
        </p:nvSpPr>
        <p:spPr>
          <a:xfrm>
            <a:off x="8280447" y="3962618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[NH</a:t>
            </a:r>
            <a:r>
              <a:rPr lang="ko-KR" altLang="en-US" dirty="0">
                <a:solidFill>
                  <a:srgbClr val="0070C0"/>
                </a:solidFill>
              </a:rPr>
              <a:t>농협</a:t>
            </a:r>
            <a:r>
              <a:rPr lang="en-US" altLang="ko-KR" dirty="0">
                <a:solidFill>
                  <a:srgbClr val="0070C0"/>
                </a:solidFill>
              </a:rPr>
              <a:t>] LCC </a:t>
            </a:r>
            <a:r>
              <a:rPr lang="en-US" altLang="ko-KR" dirty="0" err="1">
                <a:solidFill>
                  <a:srgbClr val="0070C0"/>
                </a:solidFill>
              </a:rPr>
              <a:t>UniMile</a:t>
            </a:r>
            <a:endParaRPr lang="en-US" altLang="ko-KR" dirty="0">
              <a:solidFill>
                <a:srgbClr val="0070C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A8D28E4-00FA-4953-AD90-A75DF5741DD4}"/>
              </a:ext>
            </a:extLst>
          </p:cNvPr>
          <p:cNvCxnSpPr>
            <a:cxnSpLocks/>
          </p:cNvCxnSpPr>
          <p:nvPr/>
        </p:nvCxnSpPr>
        <p:spPr>
          <a:xfrm flipH="1">
            <a:off x="8270236" y="483916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DE40D2-3349-453E-985F-151B8F6E5ABB}"/>
              </a:ext>
            </a:extLst>
          </p:cNvPr>
          <p:cNvSpPr txBox="1"/>
          <p:nvPr/>
        </p:nvSpPr>
        <p:spPr>
          <a:xfrm>
            <a:off x="8678609" y="441200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EB5B2F-8067-46AE-8319-BD3A727B4744}"/>
              </a:ext>
            </a:extLst>
          </p:cNvPr>
          <p:cNvSpPr/>
          <p:nvPr/>
        </p:nvSpPr>
        <p:spPr>
          <a:xfrm>
            <a:off x="8280447" y="4958481"/>
            <a:ext cx="31375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[BNK</a:t>
            </a:r>
            <a:r>
              <a:rPr lang="ko-KR" altLang="en-US" dirty="0">
                <a:solidFill>
                  <a:srgbClr val="0070C0"/>
                </a:solidFill>
              </a:rPr>
              <a:t>경남</a:t>
            </a:r>
            <a:r>
              <a:rPr lang="en-US" altLang="ko-KR" dirty="0">
                <a:solidFill>
                  <a:srgbClr val="0070C0"/>
                </a:solidFill>
              </a:rPr>
              <a:t>] </a:t>
            </a:r>
            <a:r>
              <a:rPr lang="ko-KR" altLang="en-US" dirty="0">
                <a:solidFill>
                  <a:srgbClr val="0070C0"/>
                </a:solidFill>
              </a:rPr>
              <a:t>요즘쇼핑카드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E4A8BA-6696-484A-8590-57D730BE5A46}"/>
              </a:ext>
            </a:extLst>
          </p:cNvPr>
          <p:cNvSpPr txBox="1"/>
          <p:nvPr/>
        </p:nvSpPr>
        <p:spPr>
          <a:xfrm>
            <a:off x="8678609" y="5407871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712736-D4F1-4C89-9B09-D0727C02F8BE}"/>
              </a:ext>
            </a:extLst>
          </p:cNvPr>
          <p:cNvSpPr/>
          <p:nvPr/>
        </p:nvSpPr>
        <p:spPr>
          <a:xfrm>
            <a:off x="8239828" y="3515346"/>
            <a:ext cx="16436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후일 지출 계획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65F2AE-FB68-44E8-9B15-BBF9B8A19D35}"/>
              </a:ext>
            </a:extLst>
          </p:cNvPr>
          <p:cNvCxnSpPr>
            <a:cxnSpLocks/>
          </p:cNvCxnSpPr>
          <p:nvPr/>
        </p:nvCxnSpPr>
        <p:spPr>
          <a:xfrm flipV="1">
            <a:off x="6683941" y="3749236"/>
            <a:ext cx="1516174" cy="88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4847CE1-DFF5-48D5-A0D0-92C611D2A546}"/>
              </a:ext>
            </a:extLst>
          </p:cNvPr>
          <p:cNvSpPr txBox="1"/>
          <p:nvPr/>
        </p:nvSpPr>
        <p:spPr>
          <a:xfrm>
            <a:off x="3728621" y="4588439"/>
            <a:ext cx="313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후일 지출 계획을 </a:t>
            </a:r>
            <a:r>
              <a:rPr lang="ko-KR" altLang="en-US"/>
              <a:t>알려주어 그에 맞는 상품을 추천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08598FA-CB09-4199-954F-7B939D75AED1}"/>
              </a:ext>
            </a:extLst>
          </p:cNvPr>
          <p:cNvSpPr/>
          <p:nvPr/>
        </p:nvSpPr>
        <p:spPr>
          <a:xfrm>
            <a:off x="249603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음료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4831000-2256-4C18-BAD7-A0385E09F543}"/>
              </a:ext>
            </a:extLst>
          </p:cNvPr>
          <p:cNvSpPr/>
          <p:nvPr/>
        </p:nvSpPr>
        <p:spPr>
          <a:xfrm>
            <a:off x="1342648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여행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E55089-C9F6-4200-839E-861BA76280C3}"/>
              </a:ext>
            </a:extLst>
          </p:cNvPr>
          <p:cNvSpPr/>
          <p:nvPr/>
        </p:nvSpPr>
        <p:spPr>
          <a:xfrm>
            <a:off x="2435682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취미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4C5889C-B8E8-44ED-A87F-5EC9AEFA62CA}"/>
              </a:ext>
            </a:extLst>
          </p:cNvPr>
          <p:cNvSpPr/>
          <p:nvPr/>
        </p:nvSpPr>
        <p:spPr>
          <a:xfrm>
            <a:off x="249603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가구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6972BE-4EE4-4706-BC4C-EE4B41B9EDD3}"/>
              </a:ext>
            </a:extLst>
          </p:cNvPr>
          <p:cNvSpPr/>
          <p:nvPr/>
        </p:nvSpPr>
        <p:spPr>
          <a:xfrm>
            <a:off x="1342648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전자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1F6F26D-033E-42AA-A79F-C2A00C2DDF43}"/>
              </a:ext>
            </a:extLst>
          </p:cNvPr>
          <p:cNvSpPr/>
          <p:nvPr/>
        </p:nvSpPr>
        <p:spPr>
          <a:xfrm>
            <a:off x="2435682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기타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4A54CA8-37BF-421F-AE69-31B9C2201C0C}"/>
              </a:ext>
            </a:extLst>
          </p:cNvPr>
          <p:cNvSpPr/>
          <p:nvPr/>
        </p:nvSpPr>
        <p:spPr>
          <a:xfrm>
            <a:off x="249603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</a:rPr>
              <a:t>대중교통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1CB63D5-1DED-449B-B19A-4FED853E3036}"/>
              </a:ext>
            </a:extLst>
          </p:cNvPr>
          <p:cNvSpPr/>
          <p:nvPr/>
        </p:nvSpPr>
        <p:spPr>
          <a:xfrm>
            <a:off x="1342648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식사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3BAC318-2272-4A49-B3FA-BDD86FBADCA0}"/>
              </a:ext>
            </a:extLst>
          </p:cNvPr>
          <p:cNvSpPr/>
          <p:nvPr/>
        </p:nvSpPr>
        <p:spPr>
          <a:xfrm>
            <a:off x="2435682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마트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71DFFD-D399-4EE3-9434-DE61E3A7863C}"/>
              </a:ext>
            </a:extLst>
          </p:cNvPr>
          <p:cNvSpPr txBox="1"/>
          <p:nvPr/>
        </p:nvSpPr>
        <p:spPr>
          <a:xfrm>
            <a:off x="1074198" y="4959851"/>
            <a:ext cx="232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최근 지출 </a:t>
            </a:r>
            <a:r>
              <a:rPr lang="en-US" altLang="ko-KR" sz="1600" dirty="0">
                <a:solidFill>
                  <a:srgbClr val="0070C0"/>
                </a:solidFill>
              </a:rPr>
              <a:t>50,000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2D63F3-FA45-4C4E-8D6F-5CDDF5F3ACF0}"/>
              </a:ext>
            </a:extLst>
          </p:cNvPr>
          <p:cNvSpPr/>
          <p:nvPr/>
        </p:nvSpPr>
        <p:spPr>
          <a:xfrm>
            <a:off x="249603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AFF59B8-0037-490A-8C3A-DD0C7F0AA0E8}"/>
              </a:ext>
            </a:extLst>
          </p:cNvPr>
          <p:cNvSpPr/>
          <p:nvPr/>
        </p:nvSpPr>
        <p:spPr>
          <a:xfrm>
            <a:off x="1342637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468E37A-FB81-44A3-9DDD-4FD0494A46F4}"/>
              </a:ext>
            </a:extLst>
          </p:cNvPr>
          <p:cNvSpPr/>
          <p:nvPr/>
        </p:nvSpPr>
        <p:spPr>
          <a:xfrm>
            <a:off x="2435671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43F0DB0-47AA-4435-BF5C-BBC77D1A84F4}"/>
              </a:ext>
            </a:extLst>
          </p:cNvPr>
          <p:cNvSpPr/>
          <p:nvPr/>
        </p:nvSpPr>
        <p:spPr>
          <a:xfrm>
            <a:off x="249603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1.5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2256042-383C-47EF-86A9-70852F6BC0F8}"/>
              </a:ext>
            </a:extLst>
          </p:cNvPr>
          <p:cNvSpPr/>
          <p:nvPr/>
        </p:nvSpPr>
        <p:spPr>
          <a:xfrm>
            <a:off x="1342637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2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EA4E754-E0ED-43E4-834F-F697B2A9680C}"/>
              </a:ext>
            </a:extLst>
          </p:cNvPr>
          <p:cNvSpPr/>
          <p:nvPr/>
        </p:nvSpPr>
        <p:spPr>
          <a:xfrm>
            <a:off x="2435671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*3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0A9AA-AFFB-4A3B-8CF5-B21001ACC5F9}"/>
              </a:ext>
            </a:extLst>
          </p:cNvPr>
          <p:cNvSpPr txBox="1"/>
          <p:nvPr/>
        </p:nvSpPr>
        <p:spPr>
          <a:xfrm>
            <a:off x="834363" y="2724569"/>
            <a:ext cx="39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데이터는 </a:t>
            </a:r>
            <a:r>
              <a:rPr lang="en-US" altLang="ko-KR" dirty="0"/>
              <a:t>DB</a:t>
            </a:r>
            <a:r>
              <a:rPr lang="ko-KR" altLang="en-US" dirty="0"/>
              <a:t>에 저장되어 있다</a:t>
            </a:r>
          </a:p>
        </p:txBody>
      </p:sp>
    </p:spTree>
    <p:extLst>
      <p:ext uri="{BB962C8B-B14F-4D97-AF65-F5344CB8AC3E}">
        <p14:creationId xmlns:p14="http://schemas.microsoft.com/office/powerpoint/2010/main" val="11741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유통기한 </a:t>
              </a:r>
              <a:r>
                <a:rPr lang="ko-KR" altLang="en-US" dirty="0" err="1"/>
                <a:t>알리미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5. </a:t>
            </a:r>
            <a:r>
              <a:rPr lang="ko-KR" altLang="en-US" sz="4400" dirty="0"/>
              <a:t>유통기한 </a:t>
            </a:r>
            <a:r>
              <a:rPr lang="ko-KR" altLang="en-US" sz="4400" dirty="0" err="1"/>
              <a:t>알리미</a:t>
            </a:r>
            <a:endParaRPr lang="ko-KR" altLang="en-US" sz="4400" dirty="0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007A5BCA-618D-48C8-BAAA-40EFDD07F9F8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6C6BEE-CE89-48FF-9FFA-D4B23726DCF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7B1787-AC27-4391-BA3C-9CE906323CB4}"/>
              </a:ext>
            </a:extLst>
          </p:cNvPr>
          <p:cNvSpPr txBox="1"/>
          <p:nvPr/>
        </p:nvSpPr>
        <p:spPr>
          <a:xfrm>
            <a:off x="221942" y="1144770"/>
            <a:ext cx="432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영수증을 촬영하면 </a:t>
            </a:r>
            <a:r>
              <a:rPr lang="en-US" altLang="ko-KR" dirty="0"/>
              <a:t>OCR</a:t>
            </a:r>
            <a:r>
              <a:rPr lang="ko-KR" altLang="en-US" dirty="0"/>
              <a:t>로 이미지를 문자열로 추출한 다음 상품명을 분석하여 해당하는 식품의 유통기한에 따라 저장한다</a:t>
            </a:r>
            <a:r>
              <a:rPr lang="en-US" altLang="ko-KR" dirty="0"/>
              <a:t>. </a:t>
            </a:r>
            <a:r>
              <a:rPr lang="ko-KR" altLang="en-US" dirty="0"/>
              <a:t>유통기한이 얼마 안 남은 식품을 표시한다</a:t>
            </a:r>
            <a:r>
              <a:rPr lang="en-US" altLang="ko-KR" dirty="0"/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50D0450-FD4C-4BB9-8A20-CF76DE33C441}"/>
              </a:ext>
            </a:extLst>
          </p:cNvPr>
          <p:cNvCxnSpPr>
            <a:cxnSpLocks/>
          </p:cNvCxnSpPr>
          <p:nvPr/>
        </p:nvCxnSpPr>
        <p:spPr>
          <a:xfrm flipH="1">
            <a:off x="8270236" y="239316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9CF1BD0-92A1-4487-8B72-25B43BC30080}"/>
              </a:ext>
            </a:extLst>
          </p:cNvPr>
          <p:cNvSpPr/>
          <p:nvPr/>
        </p:nvSpPr>
        <p:spPr>
          <a:xfrm>
            <a:off x="8239828" y="1660839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3CFBAA-6044-4E1A-964F-BAEBC86DF65D}"/>
              </a:ext>
            </a:extLst>
          </p:cNvPr>
          <p:cNvSpPr txBox="1"/>
          <p:nvPr/>
        </p:nvSpPr>
        <p:spPr>
          <a:xfrm>
            <a:off x="8216970" y="2053363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E52928E-22ED-42A1-9E24-58C5A48BC9AF}"/>
              </a:ext>
            </a:extLst>
          </p:cNvPr>
          <p:cNvSpPr/>
          <p:nvPr/>
        </p:nvSpPr>
        <p:spPr>
          <a:xfrm>
            <a:off x="10761044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830541-248B-4FF9-92ED-9AA88E303689}"/>
              </a:ext>
            </a:extLst>
          </p:cNvPr>
          <p:cNvSpPr/>
          <p:nvPr/>
        </p:nvSpPr>
        <p:spPr>
          <a:xfrm>
            <a:off x="8280447" y="1189702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위험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FA4A69D-C35C-49E1-B659-505F865F5FFD}"/>
              </a:ext>
            </a:extLst>
          </p:cNvPr>
          <p:cNvSpPr/>
          <p:nvPr/>
        </p:nvSpPr>
        <p:spPr>
          <a:xfrm>
            <a:off x="10117329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77D649D-0089-4D48-8F34-C98566C69D37}"/>
              </a:ext>
            </a:extLst>
          </p:cNvPr>
          <p:cNvCxnSpPr>
            <a:cxnSpLocks/>
          </p:cNvCxnSpPr>
          <p:nvPr/>
        </p:nvCxnSpPr>
        <p:spPr>
          <a:xfrm flipH="1">
            <a:off x="8270236" y="327170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9C4F5C-E221-4898-A9BE-DDBB91DC957F}"/>
              </a:ext>
            </a:extLst>
          </p:cNvPr>
          <p:cNvSpPr/>
          <p:nvPr/>
        </p:nvSpPr>
        <p:spPr>
          <a:xfrm>
            <a:off x="8239828" y="2539378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매일 우유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6DDDAE-3EEF-4CD4-B938-DC485288E092}"/>
              </a:ext>
            </a:extLst>
          </p:cNvPr>
          <p:cNvSpPr txBox="1"/>
          <p:nvPr/>
        </p:nvSpPr>
        <p:spPr>
          <a:xfrm>
            <a:off x="8216970" y="2931902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8925BA-3C45-4305-9E1A-FB34C18D6D96}"/>
              </a:ext>
            </a:extLst>
          </p:cNvPr>
          <p:cNvSpPr/>
          <p:nvPr/>
        </p:nvSpPr>
        <p:spPr>
          <a:xfrm>
            <a:off x="10761044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E59D30-22FA-44FE-BD62-3CBBE5A21695}"/>
              </a:ext>
            </a:extLst>
          </p:cNvPr>
          <p:cNvSpPr/>
          <p:nvPr/>
        </p:nvSpPr>
        <p:spPr>
          <a:xfrm>
            <a:off x="10117329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DE318E7-1969-4EEF-9338-18E5574D3743}"/>
              </a:ext>
            </a:extLst>
          </p:cNvPr>
          <p:cNvCxnSpPr>
            <a:cxnSpLocks/>
          </p:cNvCxnSpPr>
          <p:nvPr/>
        </p:nvCxnSpPr>
        <p:spPr>
          <a:xfrm flipH="1">
            <a:off x="8270236" y="412592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9E1C7C4-F561-4EA7-A96C-A412B0DECCDA}"/>
              </a:ext>
            </a:extLst>
          </p:cNvPr>
          <p:cNvSpPr/>
          <p:nvPr/>
        </p:nvSpPr>
        <p:spPr>
          <a:xfrm>
            <a:off x="8239828" y="339359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고메</a:t>
            </a:r>
            <a:r>
              <a:rPr lang="ko-KR" altLang="en-US" sz="1600" dirty="0">
                <a:solidFill>
                  <a:srgbClr val="0070C0"/>
                </a:solidFill>
              </a:rPr>
              <a:t> 짬뽕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BBBC18-CE16-4E46-9F28-48F26BC72E0A}"/>
              </a:ext>
            </a:extLst>
          </p:cNvPr>
          <p:cNvSpPr txBox="1"/>
          <p:nvPr/>
        </p:nvSpPr>
        <p:spPr>
          <a:xfrm>
            <a:off x="8216970" y="3786117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61177B4-2ADD-4C23-9C02-7019144D28C8}"/>
              </a:ext>
            </a:extLst>
          </p:cNvPr>
          <p:cNvSpPr/>
          <p:nvPr/>
        </p:nvSpPr>
        <p:spPr>
          <a:xfrm>
            <a:off x="10761044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1D28697-E17E-4D6A-8D15-DAF6024EA84C}"/>
              </a:ext>
            </a:extLst>
          </p:cNvPr>
          <p:cNvSpPr/>
          <p:nvPr/>
        </p:nvSpPr>
        <p:spPr>
          <a:xfrm>
            <a:off x="10117329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A75BA4-DB43-4569-B2B8-523B9E758BF5}"/>
              </a:ext>
            </a:extLst>
          </p:cNvPr>
          <p:cNvCxnSpPr>
            <a:cxnSpLocks/>
          </p:cNvCxnSpPr>
          <p:nvPr/>
        </p:nvCxnSpPr>
        <p:spPr>
          <a:xfrm flipH="1">
            <a:off x="8270236" y="551327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38E3F0-B88B-4AB5-9681-B871815812E7}"/>
              </a:ext>
            </a:extLst>
          </p:cNvPr>
          <p:cNvSpPr/>
          <p:nvPr/>
        </p:nvSpPr>
        <p:spPr>
          <a:xfrm>
            <a:off x="8239828" y="478094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농심 </a:t>
            </a:r>
            <a:r>
              <a:rPr lang="ko-KR" altLang="en-US" sz="1600" dirty="0" err="1">
                <a:solidFill>
                  <a:srgbClr val="0070C0"/>
                </a:solidFill>
              </a:rPr>
              <a:t>카스테라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F26B65-5880-4396-841F-382DBB4EE9CD}"/>
              </a:ext>
            </a:extLst>
          </p:cNvPr>
          <p:cNvSpPr txBox="1"/>
          <p:nvPr/>
        </p:nvSpPr>
        <p:spPr>
          <a:xfrm>
            <a:off x="8216970" y="517346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일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1B10FC-0038-4AA9-9F0A-61281CE3BF50}"/>
              </a:ext>
            </a:extLst>
          </p:cNvPr>
          <p:cNvSpPr/>
          <p:nvPr/>
        </p:nvSpPr>
        <p:spPr>
          <a:xfrm>
            <a:off x="10761044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61E0D9-3BCF-4638-91D2-617F7C70B11D}"/>
              </a:ext>
            </a:extLst>
          </p:cNvPr>
          <p:cNvSpPr/>
          <p:nvPr/>
        </p:nvSpPr>
        <p:spPr>
          <a:xfrm>
            <a:off x="8280447" y="430980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여유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F38A31-9C82-4537-A3B6-4F71036CBC92}"/>
              </a:ext>
            </a:extLst>
          </p:cNvPr>
          <p:cNvSpPr/>
          <p:nvPr/>
        </p:nvSpPr>
        <p:spPr>
          <a:xfrm>
            <a:off x="10117329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9F459-1E49-41DE-80B7-71B73F4BCF74}"/>
              </a:ext>
            </a:extLst>
          </p:cNvPr>
          <p:cNvSpPr txBox="1"/>
          <p:nvPr/>
        </p:nvSpPr>
        <p:spPr>
          <a:xfrm>
            <a:off x="4918229" y="804337"/>
            <a:ext cx="301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식품별</a:t>
            </a:r>
            <a:r>
              <a:rPr lang="ko-KR" altLang="en-US" dirty="0"/>
              <a:t> 유통기한을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53D6BAA-CA6C-44B8-B017-4BCF44ECE6ED}"/>
              </a:ext>
            </a:extLst>
          </p:cNvPr>
          <p:cNvCxnSpPr>
            <a:cxnSpLocks/>
          </p:cNvCxnSpPr>
          <p:nvPr/>
        </p:nvCxnSpPr>
        <p:spPr>
          <a:xfrm flipH="1">
            <a:off x="6451457" y="5070257"/>
            <a:ext cx="1765513" cy="29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2962E-702A-4A44-B255-7384F8369232}"/>
              </a:ext>
            </a:extLst>
          </p:cNvPr>
          <p:cNvSpPr txBox="1"/>
          <p:nvPr/>
        </p:nvSpPr>
        <p:spPr>
          <a:xfrm>
            <a:off x="4680040" y="396024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</a:t>
            </a:r>
            <a:r>
              <a:rPr lang="ko-KR" altLang="en-US"/>
              <a:t>분석하여 어떤 식품인지 추측</a:t>
            </a:r>
            <a:endParaRPr lang="ko-KR" altLang="en-US" dirty="0"/>
          </a:p>
        </p:txBody>
      </p:sp>
      <p:pic>
        <p:nvPicPr>
          <p:cNvPr id="107" name="Picture 2" descr="머신 러닝 텐서플로우 이미지 검색결과">
            <a:extLst>
              <a:ext uri="{FF2B5EF4-FFF2-40B4-BE49-F238E27FC236}">
                <a16:creationId xmlns:a16="http://schemas.microsoft.com/office/drawing/2014/main" id="{D8CE0A37-DA9B-4A74-B859-089B834E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55" y="5090886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4C84A4D-0B69-4AC3-B7E3-95C6392D8DF4}"/>
              </a:ext>
            </a:extLst>
          </p:cNvPr>
          <p:cNvSpPr txBox="1"/>
          <p:nvPr/>
        </p:nvSpPr>
        <p:spPr>
          <a:xfrm>
            <a:off x="1649325" y="5853418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머시 러닝으로 </a:t>
            </a:r>
            <a:r>
              <a:rPr lang="en-US" altLang="ko-KR" dirty="0"/>
              <a:t>OCR</a:t>
            </a:r>
            <a:r>
              <a:rPr lang="ko-KR" altLang="en-US" dirty="0"/>
              <a:t>문자 분석을 학습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2E9F71-99DF-46DE-92EC-1AD410949B92}"/>
              </a:ext>
            </a:extLst>
          </p:cNvPr>
          <p:cNvGrpSpPr/>
          <p:nvPr/>
        </p:nvGrpSpPr>
        <p:grpSpPr>
          <a:xfrm>
            <a:off x="249289" y="2915730"/>
            <a:ext cx="1624794" cy="2813459"/>
            <a:chOff x="725324" y="190822"/>
            <a:chExt cx="3944330" cy="6476355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F305984-7D6E-49B7-9BD5-411DC3CA8561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106AE0F-AD5B-446D-8302-BEA26929E1CD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A9CF479-72E2-4391-90C6-5CF8E95AF065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17516A1-77AC-4EB9-8663-05389BEDB8B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C31368-D2A1-4632-90F3-B84CCCB16D99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AEF8783-F116-4386-BB21-47D0F75A4FC2}"/>
              </a:ext>
            </a:extLst>
          </p:cNvPr>
          <p:cNvGrpSpPr/>
          <p:nvPr/>
        </p:nvGrpSpPr>
        <p:grpSpPr>
          <a:xfrm>
            <a:off x="305994" y="3083515"/>
            <a:ext cx="1517651" cy="202494"/>
            <a:chOff x="8136751" y="577049"/>
            <a:chExt cx="3493511" cy="46612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E3A724-B2B5-449A-8427-B3D6ADE5D465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4976A78-8000-4E76-97A6-B196FF947FC1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F28F612-9EE7-4A87-BED9-632016D9FDB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F535CABB-5989-4D24-A21A-BE7A49613D24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1B63D75-5DE5-41AF-92D8-5AE38298DC5B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94" name="Picture 2" descr="마트 영수증 이미지 검색결과">
            <a:extLst>
              <a:ext uri="{FF2B5EF4-FFF2-40B4-BE49-F238E27FC236}">
                <a16:creationId xmlns:a16="http://schemas.microsoft.com/office/drawing/2014/main" id="{8FD51A50-6DEF-40FF-9C8C-EF9EDD20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9" y="3352775"/>
            <a:ext cx="1431273" cy="17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9113400-3AD0-49B9-BCF0-BA60FCD02DFC}"/>
              </a:ext>
            </a:extLst>
          </p:cNvPr>
          <p:cNvSpPr/>
          <p:nvPr/>
        </p:nvSpPr>
        <p:spPr>
          <a:xfrm>
            <a:off x="711018" y="5033136"/>
            <a:ext cx="701335" cy="284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촬영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674F008-C036-400F-BBD9-26496C7B806F}"/>
              </a:ext>
            </a:extLst>
          </p:cNvPr>
          <p:cNvSpPr/>
          <p:nvPr/>
        </p:nvSpPr>
        <p:spPr>
          <a:xfrm>
            <a:off x="2032986" y="3955394"/>
            <a:ext cx="568171" cy="2805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5C094A-4072-4AB4-A924-317A5EBDB64B}"/>
              </a:ext>
            </a:extLst>
          </p:cNvPr>
          <p:cNvGrpSpPr/>
          <p:nvPr/>
        </p:nvGrpSpPr>
        <p:grpSpPr>
          <a:xfrm>
            <a:off x="2716276" y="2915730"/>
            <a:ext cx="1624794" cy="2813459"/>
            <a:chOff x="725324" y="190822"/>
            <a:chExt cx="3944330" cy="6476355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10BC11D5-37EE-4A44-B168-ED9B4FA81DD7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856BC6-3492-445B-AE72-B2EB42B6B956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E17BFA4-B84C-418F-B5A5-27167BA0A681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BD9E039-49D8-4F05-BEC6-1D00DEB674C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B9092BE-CAEB-4271-864F-07983451881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E83CC58-7887-4477-9F6D-631A7DB2506A}"/>
              </a:ext>
            </a:extLst>
          </p:cNvPr>
          <p:cNvGrpSpPr/>
          <p:nvPr/>
        </p:nvGrpSpPr>
        <p:grpSpPr>
          <a:xfrm>
            <a:off x="2772981" y="3083515"/>
            <a:ext cx="1517651" cy="202494"/>
            <a:chOff x="8136751" y="577049"/>
            <a:chExt cx="3493511" cy="46612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EAE2DE9-F63A-49F4-8B22-E2087A23AC0C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1A2FA0C-C406-480B-A7D6-1B9A8EC23747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D6624AE-8AB4-4C03-A8B2-F45A7ED72EF7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28B2897C-8E94-41CA-9EA1-6E5EEF52A34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56F97B11-D39C-410F-B741-BAA4E5B33300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82A7E93-9101-4450-B076-66891D3119EB}"/>
              </a:ext>
            </a:extLst>
          </p:cNvPr>
          <p:cNvSpPr/>
          <p:nvPr/>
        </p:nvSpPr>
        <p:spPr>
          <a:xfrm>
            <a:off x="2847541" y="3338468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4D21A9-8902-4317-A94D-70C3546D9F97}"/>
              </a:ext>
            </a:extLst>
          </p:cNvPr>
          <p:cNvSpPr txBox="1"/>
          <p:nvPr/>
        </p:nvSpPr>
        <p:spPr>
          <a:xfrm>
            <a:off x="2834012" y="3549957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21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946E767-C72D-4344-A585-FFBEF8B67CB0}"/>
              </a:ext>
            </a:extLst>
          </p:cNvPr>
          <p:cNvSpPr/>
          <p:nvPr/>
        </p:nvSpPr>
        <p:spPr>
          <a:xfrm>
            <a:off x="3917740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089A263-CC4C-404B-9551-2C2D0418F1C8}"/>
              </a:ext>
            </a:extLst>
          </p:cNvPr>
          <p:cNvSpPr/>
          <p:nvPr/>
        </p:nvSpPr>
        <p:spPr>
          <a:xfrm>
            <a:off x="3542647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8A219E4-0973-4B57-9518-3B5053EEF8DA}"/>
              </a:ext>
            </a:extLst>
          </p:cNvPr>
          <p:cNvCxnSpPr>
            <a:cxnSpLocks/>
          </p:cNvCxnSpPr>
          <p:nvPr/>
        </p:nvCxnSpPr>
        <p:spPr>
          <a:xfrm flipH="1">
            <a:off x="2908103" y="3803873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2699BD7F-FCFA-41AE-ABF4-7BF6835BCB14}"/>
              </a:ext>
            </a:extLst>
          </p:cNvPr>
          <p:cNvSpPr/>
          <p:nvPr/>
        </p:nvSpPr>
        <p:spPr>
          <a:xfrm>
            <a:off x="2847541" y="3913182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라면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F26D47-9B9B-4275-9454-F46C18B2A316}"/>
              </a:ext>
            </a:extLst>
          </p:cNvPr>
          <p:cNvSpPr txBox="1"/>
          <p:nvPr/>
        </p:nvSpPr>
        <p:spPr>
          <a:xfrm>
            <a:off x="2834012" y="4124671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100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AA05C4-E5AE-49CE-A9CE-E0AE832B2616}"/>
              </a:ext>
            </a:extLst>
          </p:cNvPr>
          <p:cNvSpPr/>
          <p:nvPr/>
        </p:nvSpPr>
        <p:spPr>
          <a:xfrm>
            <a:off x="3917740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8E59FB0-1832-4948-8314-04F0DAFE5B88}"/>
              </a:ext>
            </a:extLst>
          </p:cNvPr>
          <p:cNvSpPr/>
          <p:nvPr/>
        </p:nvSpPr>
        <p:spPr>
          <a:xfrm>
            <a:off x="3542647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EFD56BA-C9FC-4A6E-85A9-B549EBFA4444}"/>
              </a:ext>
            </a:extLst>
          </p:cNvPr>
          <p:cNvCxnSpPr>
            <a:cxnSpLocks/>
          </p:cNvCxnSpPr>
          <p:nvPr/>
        </p:nvCxnSpPr>
        <p:spPr>
          <a:xfrm flipH="1">
            <a:off x="2908103" y="4378587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9C37825-2940-4F8F-A78D-0AD38666F42B}"/>
              </a:ext>
            </a:extLst>
          </p:cNvPr>
          <p:cNvSpPr/>
          <p:nvPr/>
        </p:nvSpPr>
        <p:spPr>
          <a:xfrm>
            <a:off x="2847541" y="4474354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대파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CC0236-2731-4340-8D32-C369DAB6F172}"/>
              </a:ext>
            </a:extLst>
          </p:cNvPr>
          <p:cNvSpPr txBox="1"/>
          <p:nvPr/>
        </p:nvSpPr>
        <p:spPr>
          <a:xfrm>
            <a:off x="2834012" y="4685843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12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4B0EAB6-F4E9-470B-A033-3DBDE23FD686}"/>
              </a:ext>
            </a:extLst>
          </p:cNvPr>
          <p:cNvSpPr/>
          <p:nvPr/>
        </p:nvSpPr>
        <p:spPr>
          <a:xfrm>
            <a:off x="3917740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FFAD0CC-D8C5-41D9-A23D-95B4A8EE5DAB}"/>
              </a:ext>
            </a:extLst>
          </p:cNvPr>
          <p:cNvSpPr/>
          <p:nvPr/>
        </p:nvSpPr>
        <p:spPr>
          <a:xfrm>
            <a:off x="3542647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D756774-5955-49C4-8A14-7147BAB7F711}"/>
              </a:ext>
            </a:extLst>
          </p:cNvPr>
          <p:cNvCxnSpPr>
            <a:cxnSpLocks/>
          </p:cNvCxnSpPr>
          <p:nvPr/>
        </p:nvCxnSpPr>
        <p:spPr>
          <a:xfrm flipH="1">
            <a:off x="2908103" y="4939759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B791DCE3-EC57-457F-A6AF-B89EF609388D}"/>
              </a:ext>
            </a:extLst>
          </p:cNvPr>
          <p:cNvSpPr/>
          <p:nvPr/>
        </p:nvSpPr>
        <p:spPr>
          <a:xfrm>
            <a:off x="2847541" y="5042715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술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775AA6A-E157-4444-98E6-6CA6BA2C6AAE}"/>
              </a:ext>
            </a:extLst>
          </p:cNvPr>
          <p:cNvSpPr/>
          <p:nvPr/>
        </p:nvSpPr>
        <p:spPr>
          <a:xfrm>
            <a:off x="3917740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36D5BEAB-84E4-42E9-8CEB-846B1766AEAC}"/>
              </a:ext>
            </a:extLst>
          </p:cNvPr>
          <p:cNvSpPr/>
          <p:nvPr/>
        </p:nvSpPr>
        <p:spPr>
          <a:xfrm>
            <a:off x="3542647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67951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19056" y="190820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매장 정보 등록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6. </a:t>
            </a:r>
            <a:r>
              <a:rPr lang="ko-KR" altLang="en-US" sz="4400" dirty="0"/>
              <a:t>매장 정보 등록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66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자신이 들린 매장의 정보를 저장한 뒤</a:t>
            </a:r>
            <a:r>
              <a:rPr lang="en-US" altLang="ko-KR" dirty="0"/>
              <a:t>, </a:t>
            </a:r>
            <a:r>
              <a:rPr lang="ko-KR" altLang="en-US" dirty="0"/>
              <a:t>이에 대해 메모를 하고 언제든 볼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해당 매장에 다시 들를 경우</a:t>
            </a:r>
            <a:r>
              <a:rPr lang="en-US" altLang="ko-KR" dirty="0"/>
              <a:t>, </a:t>
            </a:r>
            <a:r>
              <a:rPr lang="ko-KR" altLang="en-US" dirty="0"/>
              <a:t>자동으로 메모가 핸드폰에 나오게 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구글 맵 이미지 검색결과">
            <a:extLst>
              <a:ext uri="{FF2B5EF4-FFF2-40B4-BE49-F238E27FC236}">
                <a16:creationId xmlns:a16="http://schemas.microsoft.com/office/drawing/2014/main" id="{D37ABE07-14A1-4145-9F64-CCD428E2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46" y="2345099"/>
            <a:ext cx="1872443" cy="13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8EA7FE-1010-4742-8FCF-6A4257F773B7}"/>
              </a:ext>
            </a:extLst>
          </p:cNvPr>
          <p:cNvCxnSpPr/>
          <p:nvPr/>
        </p:nvCxnSpPr>
        <p:spPr>
          <a:xfrm>
            <a:off x="6427433" y="2920753"/>
            <a:ext cx="1591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C8336F-CDBF-4B25-B010-EDEDEB589EAA}"/>
              </a:ext>
            </a:extLst>
          </p:cNvPr>
          <p:cNvSpPr/>
          <p:nvPr/>
        </p:nvSpPr>
        <p:spPr>
          <a:xfrm>
            <a:off x="8280447" y="1162650"/>
            <a:ext cx="3198380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2020.2.1      ~      2020.2.20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81AAAF-9BCB-4BB1-B9D8-D292DF1F59A7}"/>
              </a:ext>
            </a:extLst>
          </p:cNvPr>
          <p:cNvCxnSpPr>
            <a:cxnSpLocks/>
          </p:cNvCxnSpPr>
          <p:nvPr/>
        </p:nvCxnSpPr>
        <p:spPr>
          <a:xfrm flipH="1">
            <a:off x="8270236" y="31086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62068B4-4498-45CB-9067-B8A485B640DA}"/>
              </a:ext>
            </a:extLst>
          </p:cNvPr>
          <p:cNvSpPr/>
          <p:nvPr/>
        </p:nvSpPr>
        <p:spPr>
          <a:xfrm>
            <a:off x="8239828" y="182421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투썸플레이스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D05C16C-9055-4885-ACB4-F57BA14B49DC}"/>
              </a:ext>
            </a:extLst>
          </p:cNvPr>
          <p:cNvSpPr/>
          <p:nvPr/>
        </p:nvSpPr>
        <p:spPr>
          <a:xfrm>
            <a:off x="8453451" y="2604445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84F87EE-3AB5-4925-8AF2-1D6365005B61}"/>
              </a:ext>
            </a:extLst>
          </p:cNvPr>
          <p:cNvCxnSpPr>
            <a:cxnSpLocks/>
          </p:cNvCxnSpPr>
          <p:nvPr/>
        </p:nvCxnSpPr>
        <p:spPr>
          <a:xfrm flipH="1">
            <a:off x="8270236" y="542287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D021E9D-4903-499E-A8BC-AE415FD1D1F6}"/>
              </a:ext>
            </a:extLst>
          </p:cNvPr>
          <p:cNvSpPr/>
          <p:nvPr/>
        </p:nvSpPr>
        <p:spPr>
          <a:xfrm>
            <a:off x="8239828" y="327605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맘스터치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F1151A0-6334-499D-A475-5E6B7D41C472}"/>
              </a:ext>
            </a:extLst>
          </p:cNvPr>
          <p:cNvSpPr/>
          <p:nvPr/>
        </p:nvSpPr>
        <p:spPr>
          <a:xfrm>
            <a:off x="8453451" y="4057868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싸이 버거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개 단품 사올 것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C83B5-CE0C-4DD5-A672-AFD00C9F7FB8}"/>
              </a:ext>
            </a:extLst>
          </p:cNvPr>
          <p:cNvSpPr txBox="1"/>
          <p:nvPr/>
        </p:nvSpPr>
        <p:spPr>
          <a:xfrm>
            <a:off x="8239828" y="367499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창동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347938-9D8C-4AC2-8F4F-EA31C8D2A7BD}"/>
              </a:ext>
            </a:extLst>
          </p:cNvPr>
          <p:cNvSpPr txBox="1"/>
          <p:nvPr/>
        </p:nvSpPr>
        <p:spPr>
          <a:xfrm>
            <a:off x="8216970" y="221673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성북구 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B3C8BB6-68E8-4774-83AD-C5FA7EBB59DE}"/>
              </a:ext>
            </a:extLst>
          </p:cNvPr>
          <p:cNvSpPr/>
          <p:nvPr/>
        </p:nvSpPr>
        <p:spPr>
          <a:xfrm>
            <a:off x="8453451" y="4496109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마살라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치킨은 사지 말자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0858D5B-349F-44F5-884B-E36DCD3D4DC9}"/>
              </a:ext>
            </a:extLst>
          </p:cNvPr>
          <p:cNvSpPr/>
          <p:nvPr/>
        </p:nvSpPr>
        <p:spPr>
          <a:xfrm>
            <a:off x="8453451" y="4962811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F913A-4651-40B9-8CEE-A7A6D5C9D42B}"/>
              </a:ext>
            </a:extLst>
          </p:cNvPr>
          <p:cNvSpPr txBox="1"/>
          <p:nvPr/>
        </p:nvSpPr>
        <p:spPr>
          <a:xfrm>
            <a:off x="5340113" y="1872606"/>
            <a:ext cx="26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 방문 시 자동 등록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5807F4-0995-4B11-A688-AA45F642932E}"/>
              </a:ext>
            </a:extLst>
          </p:cNvPr>
          <p:cNvSpPr/>
          <p:nvPr/>
        </p:nvSpPr>
        <p:spPr>
          <a:xfrm>
            <a:off x="10761044" y="182174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1D00948A-F55F-43E4-8E14-2EA75972AD7E}"/>
              </a:ext>
            </a:extLst>
          </p:cNvPr>
          <p:cNvSpPr/>
          <p:nvPr/>
        </p:nvSpPr>
        <p:spPr>
          <a:xfrm>
            <a:off x="10761044" y="328620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3C6C0E-E7C0-47A7-8764-3E712E324455}"/>
              </a:ext>
            </a:extLst>
          </p:cNvPr>
          <p:cNvSpPr txBox="1"/>
          <p:nvPr/>
        </p:nvSpPr>
        <p:spPr>
          <a:xfrm>
            <a:off x="640578" y="3197598"/>
            <a:ext cx="261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버튼으로 매장 방문 정보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메모를 꾹 누를 시 삭제 할지 묻는 </a:t>
            </a:r>
            <a:r>
              <a:rPr lang="ko-KR" altLang="en-US" dirty="0" err="1"/>
              <a:t>메세지</a:t>
            </a:r>
            <a:endParaRPr lang="ko-KR" altLang="en-US" dirty="0"/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5C9AE3EF-11B1-47F2-BF1D-9C1AB734373F}"/>
              </a:ext>
            </a:extLst>
          </p:cNvPr>
          <p:cNvSpPr/>
          <p:nvPr/>
        </p:nvSpPr>
        <p:spPr>
          <a:xfrm>
            <a:off x="4943213" y="5141628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5F9C039-553A-4178-9DC2-D8F806FA2B28}"/>
              </a:ext>
            </a:extLst>
          </p:cNvPr>
          <p:cNvCxnSpPr>
            <a:cxnSpLocks/>
          </p:cNvCxnSpPr>
          <p:nvPr/>
        </p:nvCxnSpPr>
        <p:spPr>
          <a:xfrm flipH="1">
            <a:off x="6861133" y="4972355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BBAAFF0-DC45-4442-9671-E6E6C0A1A197}"/>
              </a:ext>
            </a:extLst>
          </p:cNvPr>
          <p:cNvSpPr txBox="1"/>
          <p:nvPr/>
        </p:nvSpPr>
        <p:spPr>
          <a:xfrm>
            <a:off x="5852082" y="4728818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0130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082AB1-9480-453A-8A41-E06F551F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번 아이디어</a:t>
            </a:r>
          </a:p>
        </p:txBody>
      </p:sp>
    </p:spTree>
    <p:extLst>
      <p:ext uri="{BB962C8B-B14F-4D97-AF65-F5344CB8AC3E}">
        <p14:creationId xmlns:p14="http://schemas.microsoft.com/office/powerpoint/2010/main" val="340599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998</Words>
  <Application>Microsoft Office PowerPoint</Application>
  <PresentationFormat>와이드스크린</PresentationFormat>
  <Paragraphs>293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한컴산뜻돋움</vt:lpstr>
      <vt:lpstr>휴먼편지체</vt:lpstr>
      <vt:lpstr>Arial</vt:lpstr>
      <vt:lpstr>Office 테마</vt:lpstr>
      <vt:lpstr>1번 아이디어</vt:lpstr>
      <vt:lpstr>나만의 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2번 아이디어</vt:lpstr>
      <vt:lpstr>개인 맞춤 카드</vt:lpstr>
      <vt:lpstr>PowerPoint 프레젠테이션</vt:lpstr>
      <vt:lpstr>3번 아이디어</vt:lpstr>
      <vt:lpstr>냉장고  유통기한  지키미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1번 아이디어</dc:title>
  <dc:creator>조 승연</dc:creator>
  <cp:lastModifiedBy>조 승연</cp:lastModifiedBy>
  <cp:revision>4</cp:revision>
  <dcterms:created xsi:type="dcterms:W3CDTF">2020-02-24T15:52:22Z</dcterms:created>
  <dcterms:modified xsi:type="dcterms:W3CDTF">2020-02-24T15:54:55Z</dcterms:modified>
</cp:coreProperties>
</file>