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0" r:id="rId3"/>
    <p:sldId id="261" r:id="rId4"/>
    <p:sldId id="258" r:id="rId5"/>
    <p:sldId id="263" r:id="rId6"/>
    <p:sldId id="265" r:id="rId7"/>
    <p:sldId id="266" r:id="rId8"/>
    <p:sldId id="267" r:id="rId9"/>
    <p:sldId id="264" r:id="rId10"/>
    <p:sldId id="269" r:id="rId11"/>
    <p:sldId id="256" r:id="rId12"/>
    <p:sldId id="25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최근 지출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3B4-467D-9564-D08D24F7AD7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3B4-467D-9564-D08D24F7AD7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3B4-467D-9564-D08D24F7AD7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3B4-467D-9564-D08D24F7AD7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3B4-467D-9564-D08D24F7AD7D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23B4-467D-9564-D08D24F7AD7D}"/>
              </c:ext>
            </c:extLst>
          </c:dPt>
          <c:cat>
            <c:strRef>
              <c:f>Sheet1!$A$2:$A$7</c:f>
              <c:strCache>
                <c:ptCount val="6"/>
                <c:pt idx="0">
                  <c:v>대중교통</c:v>
                </c:pt>
                <c:pt idx="1">
                  <c:v>식사</c:v>
                </c:pt>
                <c:pt idx="2">
                  <c:v>마트</c:v>
                </c:pt>
                <c:pt idx="3">
                  <c:v>음료</c:v>
                </c:pt>
                <c:pt idx="4">
                  <c:v>취미</c:v>
                </c:pt>
                <c:pt idx="5">
                  <c:v>기타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50000</c:v>
                </c:pt>
                <c:pt idx="1">
                  <c:v>120000</c:v>
                </c:pt>
                <c:pt idx="2">
                  <c:v>220000</c:v>
                </c:pt>
                <c:pt idx="3">
                  <c:v>10000</c:v>
                </c:pt>
                <c:pt idx="4">
                  <c:v>20000</c:v>
                </c:pt>
                <c:pt idx="5">
                  <c:v>60000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8B-493E-95D6-C0818BDF29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6">
        <a:lumMod val="20000"/>
        <a:lumOff val="80000"/>
      </a:schemeClr>
    </a:solidFill>
    <a:ln>
      <a:noFill/>
    </a:ln>
    <a:effectLst/>
  </c:spPr>
  <c:txPr>
    <a:bodyPr/>
    <a:lstStyle/>
    <a:p>
      <a:pPr>
        <a:defRPr sz="1050"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5FFD2-743B-435F-9469-37E780FD3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12BAB9-1529-4263-8AB4-5727F4BA6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4F4C5A-F5D1-4C18-AAE2-3DD27DE4A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B28D30-22C6-43CA-B10E-1D66B0B73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082839-F698-4A71-ACF5-C5B19FDD6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077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9B02FF-C4E9-4A1D-AE7A-903E69EC3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4A8D2C-7C43-42BE-9132-CF77D465C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59348E-EB8D-4CE0-8B9E-E70E0F270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6E047F-1CF7-401C-B823-F2D08EC2E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077195-6EA1-4A23-90ED-813C2FE2C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222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A003746-957C-43D8-9007-DA08BEE4E2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8E9D98-EE6D-414C-B752-8DCBF07421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8AB36D-971D-4F05-A671-45FBB2ECD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1FCC64-23ED-47E6-A99A-149556870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CC110-DE35-4765-9D97-2F01C2F68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174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EE1F4-8884-4EB2-860E-668A2BC13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BEABF4-981B-4477-81A1-01AE5BCC7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FDFC09-ED25-4B0E-89C1-CA7BFAED1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BD42D6-5EFE-456E-BFB7-18241D727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D1A0A5-B33C-4792-B9A3-EFD673483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001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39598-7FF3-48A7-8EB8-247AC89AB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360821-72B9-4FDC-A6B6-4FF954682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001F2E-CF57-493D-A4D0-7070346B1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CCACD0-78BF-4F28-85AA-47C186D81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A56079-10FF-4F55-86B7-277CE839A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757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40BFFC-EC84-462A-8923-4446100B5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EF4160-7885-4FFF-A688-6DAF1E2011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6CCAF2-5318-477D-A427-E93F17FA6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EDFAB0-9E39-480B-95CB-F04E84D90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890B7D-C58C-42B4-889E-816B28306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652882-D8C3-4B60-9008-F37D34051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531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C13473-17DB-4F7C-BB88-AA6C4D7E2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2B0D22-608A-44D7-A25A-EBCFD2899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4CA4B4-1654-4010-A8BA-E380F7E5D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463AA0-54FE-483A-921D-7CB5434DC7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885443D-0294-48A3-83F7-883299814F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C70D5F-140B-4556-8572-384A63E0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A5B4AD-5536-4E40-8907-89E5967C6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491DCF-7765-452F-9CBF-1BF56CEA0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382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15BF5-A8FF-4D52-B522-CA4B85C6A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C94C4C8-4F87-4F57-9930-478BB23B2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BB1928D-EB2F-4148-8FFB-8DED2E49F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D81F27-49F8-4911-84B7-C63446B8E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350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05286C6-90E8-4623-9286-DE4E3244D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B53D61-C241-42B2-80E0-0A5FB0075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87CBEE-85E3-4A01-8B5E-F3B7A78FA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359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155D2-0A9E-4850-8612-F2DA466B9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8CDE86-7230-4060-B675-5C33DDF94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AE8609-9898-4ED7-BCA0-12B81FD31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E6BCA4-1ADC-46D3-B77C-1D136B60C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82502B-0A78-4F7C-8D35-90A353C53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53DDFC-4B0B-49F2-AE92-40E4C2C0D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93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F6A22-3C51-40EC-A115-0B39CA1E0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FBEA3B-49FB-43BE-8FC7-A2971781D8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EF28B3-5EFB-419D-AE32-8BC84E19B8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8EDFFB-01A1-4823-977A-A4232DB5F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A4D341-A3FE-4845-8DB3-B5C5EC816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7D527C-5504-4F51-BF36-2DAD0AC89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940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F4BBAA4-9498-4E2E-AD37-2DEF851C2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E20A89-085A-49F1-AEB4-53442F8E7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EEFE43-EE48-4479-8A5A-076CB2F839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0B581-256F-468E-AE28-AA7509665FD7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817B7F-AF4C-4989-A64A-DD53BB689A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59A38E-3BA2-4615-9D11-FF3E7C061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288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F7FB8AB-1788-4715-9A32-36D64AC9A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</a:t>
            </a:r>
            <a:r>
              <a:rPr lang="ko-KR" alt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번 아이디어</a:t>
            </a:r>
          </a:p>
        </p:txBody>
      </p:sp>
    </p:spTree>
    <p:extLst>
      <p:ext uri="{BB962C8B-B14F-4D97-AF65-F5344CB8AC3E}">
        <p14:creationId xmlns:p14="http://schemas.microsoft.com/office/powerpoint/2010/main" val="4115560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7082AB1-9480-453A-8A41-E06F551FD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</a:t>
            </a:r>
            <a:r>
              <a:rPr lang="ko-KR" alt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번 아이디어</a:t>
            </a:r>
          </a:p>
        </p:txBody>
      </p:sp>
    </p:spTree>
    <p:extLst>
      <p:ext uri="{BB962C8B-B14F-4D97-AF65-F5344CB8AC3E}">
        <p14:creationId xmlns:p14="http://schemas.microsoft.com/office/powerpoint/2010/main" val="3405998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749931C-0ADA-411D-8701-212F36A50E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latinLnBrk="0"/>
            <a:r>
              <a:rPr lang="ko-KR" alt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개인 맞춤 카드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02D5E2-87D3-420A-95FF-99C637FFB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228600" algn="l" latinLnBrk="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</a:rPr>
              <a:t>1. </a:t>
            </a:r>
            <a:r>
              <a:rPr lang="ko-KR" altLang="en-US" sz="2000" dirty="0">
                <a:solidFill>
                  <a:srgbClr val="000000"/>
                </a:solidFill>
              </a:rPr>
              <a:t>보유자산 확인 </a:t>
            </a:r>
            <a:r>
              <a:rPr lang="en-US" altLang="ko-KR" sz="2000" dirty="0">
                <a:solidFill>
                  <a:srgbClr val="000000"/>
                </a:solidFill>
              </a:rPr>
              <a:t>: </a:t>
            </a:r>
            <a:r>
              <a:rPr lang="ko-KR" altLang="en-US" sz="2000" dirty="0">
                <a:solidFill>
                  <a:srgbClr val="000000"/>
                </a:solidFill>
              </a:rPr>
              <a:t>계좌</a:t>
            </a:r>
            <a:r>
              <a:rPr lang="en-US" altLang="ko-KR" sz="2000" dirty="0">
                <a:solidFill>
                  <a:srgbClr val="000000"/>
                </a:solidFill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</a:rPr>
              <a:t>현금 </a:t>
            </a:r>
            <a:r>
              <a:rPr lang="en-US" altLang="ko-KR" sz="2000" dirty="0">
                <a:solidFill>
                  <a:srgbClr val="000000"/>
                </a:solidFill>
              </a:rPr>
              <a:t>,  </a:t>
            </a:r>
            <a:r>
              <a:rPr lang="ko-KR" altLang="en-US" sz="2000" dirty="0">
                <a:solidFill>
                  <a:srgbClr val="000000"/>
                </a:solidFill>
              </a:rPr>
              <a:t>연금 </a:t>
            </a:r>
            <a:r>
              <a:rPr lang="en-US" altLang="ko-KR" sz="2000" dirty="0">
                <a:solidFill>
                  <a:srgbClr val="000000"/>
                </a:solidFill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</a:rPr>
              <a:t>신용등급 </a:t>
            </a:r>
            <a:r>
              <a:rPr lang="en-US" altLang="ko-KR" sz="2000" dirty="0">
                <a:solidFill>
                  <a:srgbClr val="000000"/>
                </a:solidFill>
              </a:rPr>
              <a:t>(</a:t>
            </a:r>
            <a:r>
              <a:rPr lang="ko-KR" altLang="en-US" sz="2000" dirty="0">
                <a:solidFill>
                  <a:srgbClr val="000000"/>
                </a:solidFill>
              </a:rPr>
              <a:t>공인인증서</a:t>
            </a:r>
            <a:r>
              <a:rPr lang="en-US" altLang="ko-KR" sz="2000" dirty="0">
                <a:solidFill>
                  <a:srgbClr val="000000"/>
                </a:solidFill>
              </a:rPr>
              <a:t>, </a:t>
            </a:r>
            <a:r>
              <a:rPr lang="en-US" altLang="ko-KR" sz="2000" dirty="0" err="1">
                <a:solidFill>
                  <a:srgbClr val="000000"/>
                </a:solidFill>
              </a:rPr>
              <a:t>kcb</a:t>
            </a:r>
            <a:r>
              <a:rPr lang="ko-KR" altLang="en-US" sz="2000" dirty="0">
                <a:solidFill>
                  <a:srgbClr val="000000"/>
                </a:solidFill>
              </a:rPr>
              <a:t>신용점수</a:t>
            </a:r>
            <a:r>
              <a:rPr lang="en-US" altLang="ko-KR" sz="2000" dirty="0">
                <a:solidFill>
                  <a:srgbClr val="000000"/>
                </a:solidFill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</a:rPr>
              <a:t>카드연동 필수</a:t>
            </a:r>
            <a:r>
              <a:rPr lang="en-US" altLang="ko-KR" sz="2000" dirty="0">
                <a:solidFill>
                  <a:srgbClr val="000000"/>
                </a:solidFill>
              </a:rPr>
              <a:t>)</a:t>
            </a:r>
          </a:p>
          <a:p>
            <a:pPr marL="457200" indent="-228600" algn="l" latinLnBrk="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</a:rPr>
              <a:t>2. </a:t>
            </a:r>
            <a:r>
              <a:rPr lang="ko-KR" altLang="en-US" sz="2000" dirty="0">
                <a:solidFill>
                  <a:srgbClr val="000000"/>
                </a:solidFill>
              </a:rPr>
              <a:t>기본적으로 수입</a:t>
            </a:r>
            <a:r>
              <a:rPr lang="en-US" altLang="ko-KR" sz="2000" dirty="0">
                <a:solidFill>
                  <a:srgbClr val="000000"/>
                </a:solidFill>
              </a:rPr>
              <a:t>,</a:t>
            </a:r>
            <a:r>
              <a:rPr lang="ko-KR" altLang="en-US" sz="2000" dirty="0">
                <a:solidFill>
                  <a:srgbClr val="000000"/>
                </a:solidFill>
              </a:rPr>
              <a:t>지출</a:t>
            </a:r>
            <a:r>
              <a:rPr lang="en-US" altLang="ko-KR" sz="2000" dirty="0">
                <a:solidFill>
                  <a:srgbClr val="000000"/>
                </a:solidFill>
              </a:rPr>
              <a:t>,</a:t>
            </a:r>
            <a:r>
              <a:rPr lang="ko-KR" altLang="en-US" sz="2000" dirty="0">
                <a:solidFill>
                  <a:srgbClr val="000000"/>
                </a:solidFill>
              </a:rPr>
              <a:t>이체 내역 확인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 marL="457200" indent="-228600" algn="l" latinLnBrk="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</a:rPr>
              <a:t>3. </a:t>
            </a:r>
            <a:r>
              <a:rPr lang="ko-KR" altLang="en-US" sz="2000" dirty="0">
                <a:solidFill>
                  <a:srgbClr val="000000"/>
                </a:solidFill>
              </a:rPr>
              <a:t>금융비서 </a:t>
            </a:r>
            <a:r>
              <a:rPr lang="en-US" altLang="ko-KR" sz="2000" dirty="0">
                <a:solidFill>
                  <a:srgbClr val="000000"/>
                </a:solidFill>
              </a:rPr>
              <a:t>: </a:t>
            </a:r>
            <a:r>
              <a:rPr lang="ko-KR" altLang="en-US" sz="2000" dirty="0">
                <a:solidFill>
                  <a:srgbClr val="000000"/>
                </a:solidFill>
              </a:rPr>
              <a:t>한주 동안의 소비 패턴 한마디 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 algn="l" latinLnBrk="0"/>
            <a:r>
              <a:rPr lang="en-US" altLang="ko-KR" sz="2000" dirty="0">
                <a:solidFill>
                  <a:srgbClr val="000000"/>
                </a:solidFill>
              </a:rPr>
              <a:t>	(ex. “</a:t>
            </a:r>
            <a:r>
              <a:rPr lang="ko-KR" altLang="en-US" sz="2000" dirty="0">
                <a:solidFill>
                  <a:srgbClr val="000000"/>
                </a:solidFill>
              </a:rPr>
              <a:t>과소비</a:t>
            </a:r>
            <a:r>
              <a:rPr lang="en-US" altLang="ko-KR" sz="2000" dirty="0">
                <a:solidFill>
                  <a:srgbClr val="000000"/>
                </a:solidFill>
              </a:rPr>
              <a:t>1</a:t>
            </a:r>
            <a:r>
              <a:rPr lang="ko-KR" altLang="en-US" sz="2000" dirty="0">
                <a:solidFill>
                  <a:srgbClr val="000000"/>
                </a:solidFill>
              </a:rPr>
              <a:t>단계경보</a:t>
            </a:r>
            <a:r>
              <a:rPr lang="en-US" altLang="ko-KR" sz="2000" dirty="0">
                <a:solidFill>
                  <a:srgbClr val="000000"/>
                </a:solidFill>
              </a:rPr>
              <a:t>:</a:t>
            </a:r>
            <a:r>
              <a:rPr lang="ko-KR" altLang="en-US" sz="2000" dirty="0">
                <a:solidFill>
                  <a:srgbClr val="000000"/>
                </a:solidFill>
              </a:rPr>
              <a:t>미래의 내가 보낸 경고입니다</a:t>
            </a:r>
            <a:r>
              <a:rPr lang="en-US" altLang="ko-KR" sz="2000" dirty="0">
                <a:solidFill>
                  <a:srgbClr val="000000"/>
                </a:solidFill>
              </a:rPr>
              <a:t>”)</a:t>
            </a:r>
          </a:p>
          <a:p>
            <a:pPr algn="l" latinLnBrk="0"/>
            <a:r>
              <a:rPr lang="en-US" altLang="ko-KR" sz="2000" dirty="0">
                <a:solidFill>
                  <a:srgbClr val="000000"/>
                </a:solidFill>
              </a:rPr>
              <a:t>      4.  </a:t>
            </a:r>
            <a:r>
              <a:rPr lang="ko-KR" altLang="en-US" sz="2000" dirty="0">
                <a:solidFill>
                  <a:srgbClr val="000000"/>
                </a:solidFill>
              </a:rPr>
              <a:t>맞춤 카드 추천 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 algn="l" latinLnBrk="0"/>
            <a:r>
              <a:rPr lang="en-US" altLang="ko-KR" sz="2000" dirty="0">
                <a:solidFill>
                  <a:srgbClr val="000000"/>
                </a:solidFill>
              </a:rPr>
              <a:t>	: </a:t>
            </a:r>
            <a:r>
              <a:rPr lang="ko-KR" altLang="en-US" sz="2000" dirty="0">
                <a:solidFill>
                  <a:srgbClr val="000000"/>
                </a:solidFill>
              </a:rPr>
              <a:t>내가 받을 수 있는 최대 카드 혜택 추천 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 algn="l" latinLnBrk="0"/>
            <a:r>
              <a:rPr lang="en-US" altLang="ko-KR" sz="2000" dirty="0">
                <a:solidFill>
                  <a:srgbClr val="000000"/>
                </a:solidFill>
              </a:rPr>
              <a:t>	=&gt;</a:t>
            </a:r>
            <a:r>
              <a:rPr lang="ko-KR" altLang="en-US" sz="2000" dirty="0">
                <a:solidFill>
                  <a:srgbClr val="000000"/>
                </a:solidFill>
              </a:rPr>
              <a:t>항목 선택 </a:t>
            </a:r>
            <a:r>
              <a:rPr lang="en-US" altLang="ko-KR" sz="2000" dirty="0">
                <a:solidFill>
                  <a:srgbClr val="000000"/>
                </a:solidFill>
              </a:rPr>
              <a:t>( </a:t>
            </a:r>
            <a:r>
              <a:rPr lang="ko-KR" altLang="en-US" sz="2000" dirty="0">
                <a:solidFill>
                  <a:srgbClr val="000000"/>
                </a:solidFill>
              </a:rPr>
              <a:t>연령</a:t>
            </a:r>
            <a:r>
              <a:rPr lang="en-US" altLang="ko-KR" sz="2000" dirty="0">
                <a:solidFill>
                  <a:srgbClr val="000000"/>
                </a:solidFill>
              </a:rPr>
              <a:t>,</a:t>
            </a:r>
            <a:r>
              <a:rPr lang="ko-KR" altLang="en-US" sz="2000" dirty="0">
                <a:solidFill>
                  <a:srgbClr val="000000"/>
                </a:solidFill>
              </a:rPr>
              <a:t>연회비</a:t>
            </a:r>
            <a:r>
              <a:rPr lang="en-US" altLang="ko-KR" sz="2000" dirty="0">
                <a:solidFill>
                  <a:srgbClr val="000000"/>
                </a:solidFill>
              </a:rPr>
              <a:t> , </a:t>
            </a:r>
            <a:r>
              <a:rPr lang="ko-KR" altLang="en-US" sz="2000" dirty="0">
                <a:solidFill>
                  <a:srgbClr val="000000"/>
                </a:solidFill>
              </a:rPr>
              <a:t>카페브랜드</a:t>
            </a:r>
            <a:r>
              <a:rPr lang="en-US" altLang="ko-KR" sz="2000" dirty="0">
                <a:solidFill>
                  <a:srgbClr val="000000"/>
                </a:solidFill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</a:rPr>
              <a:t>쇼핑</a:t>
            </a:r>
            <a:r>
              <a:rPr lang="en-US" altLang="ko-KR" sz="2000" dirty="0">
                <a:solidFill>
                  <a:srgbClr val="000000"/>
                </a:solidFill>
              </a:rPr>
              <a:t> </a:t>
            </a:r>
            <a:r>
              <a:rPr lang="ko-KR" altLang="en-US" sz="2000" dirty="0">
                <a:solidFill>
                  <a:srgbClr val="000000"/>
                </a:solidFill>
              </a:rPr>
              <a:t>등</a:t>
            </a:r>
            <a:r>
              <a:rPr lang="en-US" altLang="ko-KR" sz="2000" dirty="0">
                <a:solidFill>
                  <a:srgbClr val="000000"/>
                </a:solidFill>
              </a:rPr>
              <a:t>) (ex.</a:t>
            </a:r>
            <a:r>
              <a:rPr lang="ko-KR" altLang="en-US" sz="2000" dirty="0">
                <a:solidFill>
                  <a:srgbClr val="000000"/>
                </a:solidFill>
              </a:rPr>
              <a:t>항공권 구매 사이트</a:t>
            </a:r>
            <a:r>
              <a:rPr lang="en-US" altLang="ko-KR" sz="2000" dirty="0">
                <a:solidFill>
                  <a:srgbClr val="000000"/>
                </a:solidFill>
              </a:rPr>
              <a:t>)</a:t>
            </a:r>
          </a:p>
          <a:p>
            <a:pPr indent="-228600" algn="l" latinLnBrk="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</a:rPr>
              <a:t>5.  </a:t>
            </a:r>
            <a:r>
              <a:rPr lang="ko-KR" altLang="en-US" sz="2000" dirty="0">
                <a:solidFill>
                  <a:srgbClr val="000000"/>
                </a:solidFill>
              </a:rPr>
              <a:t>어려운 용어 같은 경우 글씨를 볼드처리후 커서를 대면 용어 설명</a:t>
            </a:r>
          </a:p>
        </p:txBody>
      </p:sp>
    </p:spTree>
    <p:extLst>
      <p:ext uri="{BB962C8B-B14F-4D97-AF65-F5344CB8AC3E}">
        <p14:creationId xmlns:p14="http://schemas.microsoft.com/office/powerpoint/2010/main" val="1295215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D077DB9-6596-498E-9DF7-17D9351F226E}"/>
              </a:ext>
            </a:extLst>
          </p:cNvPr>
          <p:cNvSpPr/>
          <p:nvPr/>
        </p:nvSpPr>
        <p:spPr>
          <a:xfrm>
            <a:off x="839322" y="190822"/>
            <a:ext cx="10235077" cy="6476355"/>
          </a:xfrm>
          <a:prstGeom prst="roundRect">
            <a:avLst>
              <a:gd name="adj" fmla="val 1014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691581-139C-426C-A005-2E00037F4BBA}"/>
              </a:ext>
            </a:extLst>
          </p:cNvPr>
          <p:cNvSpPr/>
          <p:nvPr/>
        </p:nvSpPr>
        <p:spPr>
          <a:xfrm>
            <a:off x="1117601" y="541863"/>
            <a:ext cx="9533466" cy="57202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37005B1-2B6D-466B-97FC-DF1A501AB1A4}"/>
              </a:ext>
            </a:extLst>
          </p:cNvPr>
          <p:cNvSpPr/>
          <p:nvPr/>
        </p:nvSpPr>
        <p:spPr>
          <a:xfrm>
            <a:off x="4195329" y="1282693"/>
            <a:ext cx="3191688" cy="78281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70C0"/>
                </a:solidFill>
              </a:rPr>
              <a:t>박재철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</a:rPr>
              <a:t>님의 순자산</a:t>
            </a:r>
            <a:endParaRPr lang="en-US" altLang="ko-KR" dirty="0">
              <a:solidFill>
                <a:schemeClr val="accent3">
                  <a:lumMod val="75000"/>
                </a:schemeClr>
              </a:solidFill>
            </a:endParaRPr>
          </a:p>
          <a:p>
            <a:pPr algn="ctr"/>
            <a:r>
              <a:rPr lang="en-US" altLang="ko-KR" sz="2400" dirty="0">
                <a:solidFill>
                  <a:srgbClr val="7030A0"/>
                </a:solidFill>
              </a:rPr>
              <a:t>15,124,000</a:t>
            </a:r>
            <a:r>
              <a:rPr lang="ko-KR" altLang="en-US" sz="2400" dirty="0">
                <a:solidFill>
                  <a:schemeClr val="accent3">
                    <a:lumMod val="75000"/>
                  </a:schemeClr>
                </a:solidFill>
              </a:rPr>
              <a:t>원</a:t>
            </a:r>
            <a:endParaRPr lang="en-US" altLang="ko-KR" sz="24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DC98920-F0AA-4E80-A0B2-8C8F462E1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127" y="6062905"/>
            <a:ext cx="9533466" cy="253232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71DDD4B-9A6A-43FF-87EE-83545D7F9F22}"/>
              </a:ext>
            </a:extLst>
          </p:cNvPr>
          <p:cNvSpPr/>
          <p:nvPr/>
        </p:nvSpPr>
        <p:spPr>
          <a:xfrm>
            <a:off x="2756148" y="2886561"/>
            <a:ext cx="1195497" cy="831646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가계부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6778D89-905E-450E-B300-736D6D56C12A}"/>
              </a:ext>
            </a:extLst>
          </p:cNvPr>
          <p:cNvSpPr/>
          <p:nvPr/>
        </p:nvSpPr>
        <p:spPr>
          <a:xfrm>
            <a:off x="5329086" y="2886561"/>
            <a:ext cx="1195497" cy="831646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금융비서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552256D-9B15-4528-9319-CC6C08BA7CEF}"/>
              </a:ext>
            </a:extLst>
          </p:cNvPr>
          <p:cNvSpPr/>
          <p:nvPr/>
        </p:nvSpPr>
        <p:spPr>
          <a:xfrm>
            <a:off x="7902024" y="2886561"/>
            <a:ext cx="1195497" cy="831646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맞춤카드</a:t>
            </a:r>
          </a:p>
        </p:txBody>
      </p:sp>
      <p:sp>
        <p:nvSpPr>
          <p:cNvPr id="12" name="말풍선: 타원형 11">
            <a:extLst>
              <a:ext uri="{FF2B5EF4-FFF2-40B4-BE49-F238E27FC236}">
                <a16:creationId xmlns:a16="http://schemas.microsoft.com/office/drawing/2014/main" id="{50CE93C2-D421-42BF-9787-813FE04F4940}"/>
              </a:ext>
            </a:extLst>
          </p:cNvPr>
          <p:cNvSpPr/>
          <p:nvPr/>
        </p:nvSpPr>
        <p:spPr>
          <a:xfrm>
            <a:off x="1810871" y="3840085"/>
            <a:ext cx="1694329" cy="1272988"/>
          </a:xfrm>
          <a:prstGeom prst="wedgeEllipseCallout">
            <a:avLst>
              <a:gd name="adj1" fmla="val 46363"/>
              <a:gd name="adj2" fmla="val -44542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수입</a:t>
            </a:r>
            <a:r>
              <a:rPr lang="en-US" altLang="ko-KR" sz="1500" dirty="0">
                <a:solidFill>
                  <a:schemeClr val="tx1"/>
                </a:solidFill>
              </a:rPr>
              <a:t>,</a:t>
            </a:r>
            <a:r>
              <a:rPr lang="ko-KR" altLang="en-US" sz="1500" dirty="0">
                <a:solidFill>
                  <a:schemeClr val="tx1"/>
                </a:solidFill>
              </a:rPr>
              <a:t>지출</a:t>
            </a:r>
            <a:r>
              <a:rPr lang="en-US" altLang="ko-KR" sz="1500" dirty="0">
                <a:solidFill>
                  <a:schemeClr val="tx1"/>
                </a:solidFill>
              </a:rPr>
              <a:t>,</a:t>
            </a:r>
            <a:r>
              <a:rPr lang="ko-KR" altLang="en-US" sz="1500" dirty="0">
                <a:solidFill>
                  <a:schemeClr val="tx1"/>
                </a:solidFill>
              </a:rPr>
              <a:t>이체 내여</a:t>
            </a:r>
          </a:p>
        </p:txBody>
      </p:sp>
      <p:sp>
        <p:nvSpPr>
          <p:cNvPr id="13" name="말풍선: 타원형 12">
            <a:extLst>
              <a:ext uri="{FF2B5EF4-FFF2-40B4-BE49-F238E27FC236}">
                <a16:creationId xmlns:a16="http://schemas.microsoft.com/office/drawing/2014/main" id="{0A46EB60-0B73-425D-8CB5-D5B3C5F04262}"/>
              </a:ext>
            </a:extLst>
          </p:cNvPr>
          <p:cNvSpPr/>
          <p:nvPr/>
        </p:nvSpPr>
        <p:spPr>
          <a:xfrm>
            <a:off x="5109695" y="4031545"/>
            <a:ext cx="1694329" cy="1272988"/>
          </a:xfrm>
          <a:prstGeom prst="wedgeEllipseCallout">
            <a:avLst>
              <a:gd name="adj1" fmla="val -1256"/>
              <a:gd name="adj2" fmla="val -63556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rgbClr val="000000"/>
                </a:solidFill>
              </a:rPr>
              <a:t>한주 동안의 소비 패턴 한마디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5" name="말풍선: 타원형 14">
            <a:extLst>
              <a:ext uri="{FF2B5EF4-FFF2-40B4-BE49-F238E27FC236}">
                <a16:creationId xmlns:a16="http://schemas.microsoft.com/office/drawing/2014/main" id="{959F862D-7630-4679-9B05-EC461ACB1F76}"/>
              </a:ext>
            </a:extLst>
          </p:cNvPr>
          <p:cNvSpPr/>
          <p:nvPr/>
        </p:nvSpPr>
        <p:spPr>
          <a:xfrm>
            <a:off x="8381627" y="3991513"/>
            <a:ext cx="1694329" cy="1272988"/>
          </a:xfrm>
          <a:prstGeom prst="wedgeEllipseCallout">
            <a:avLst>
              <a:gd name="adj1" fmla="val -18716"/>
              <a:gd name="adj2" fmla="val -64964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rgbClr val="000000"/>
                </a:solidFill>
              </a:rPr>
              <a:t>항목 선택을 통한 카드 맞춤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983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40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AC14B29-EB7E-4E77-A0D8-50E7D0D10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ko-KR" altLang="en-US" sz="5400"/>
              <a:t>나만의 비서</a:t>
            </a:r>
          </a:p>
        </p:txBody>
      </p:sp>
      <p:grpSp>
        <p:nvGrpSpPr>
          <p:cNvPr id="53" name="Group 42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90CE0488-617F-463F-9BBC-9888BF982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400" dirty="0"/>
              <a:t>접속 화면</a:t>
            </a:r>
            <a:endParaRPr lang="en-US" altLang="ko-KR" sz="24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/>
              <a:t>자산 현황</a:t>
            </a:r>
            <a:endParaRPr lang="en-US" altLang="ko-KR" sz="24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/>
              <a:t>지출 내역</a:t>
            </a:r>
            <a:endParaRPr lang="en-US" altLang="ko-KR" sz="24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/>
              <a:t>상품 추천</a:t>
            </a:r>
            <a:endParaRPr lang="en-US" altLang="ko-KR" sz="24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/>
              <a:t>유통 기한 </a:t>
            </a:r>
            <a:r>
              <a:rPr lang="ko-KR" altLang="en-US" sz="2400" dirty="0" err="1"/>
              <a:t>알리미</a:t>
            </a:r>
            <a:endParaRPr lang="en-US" altLang="ko-KR" sz="24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/>
              <a:t>매장 정보 등록</a:t>
            </a:r>
          </a:p>
        </p:txBody>
      </p:sp>
    </p:spTree>
    <p:extLst>
      <p:ext uri="{BB962C8B-B14F-4D97-AF65-F5344CB8AC3E}">
        <p14:creationId xmlns:p14="http://schemas.microsoft.com/office/powerpoint/2010/main" val="325204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90CE0488-617F-463F-9BBC-9888BF982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21" y="1297376"/>
            <a:ext cx="3962431" cy="169632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처음 앱을 실행하면 나오는 화면으로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오늘의 날씨와 오늘 자신의 스케줄을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간략히 보여준다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ko-KR" altLang="en-US" sz="1800" dirty="0"/>
              <a:t>터치 시 상세한 정보를 볼 수 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AB66130-1FE9-42E7-A113-4FAF907599EE}"/>
              </a:ext>
            </a:extLst>
          </p:cNvPr>
          <p:cNvGrpSpPr/>
          <p:nvPr/>
        </p:nvGrpSpPr>
        <p:grpSpPr>
          <a:xfrm>
            <a:off x="8008131" y="190821"/>
            <a:ext cx="3740144" cy="6476355"/>
            <a:chOff x="725324" y="190822"/>
            <a:chExt cx="3944330" cy="6476355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8964A960-C305-46A8-8A73-549FF896EA79}"/>
                </a:ext>
              </a:extLst>
            </p:cNvPr>
            <p:cNvSpPr/>
            <p:nvPr/>
          </p:nvSpPr>
          <p:spPr>
            <a:xfrm>
              <a:off x="725324" y="190822"/>
              <a:ext cx="3944330" cy="6476355"/>
            </a:xfrm>
            <a:prstGeom prst="roundRect">
              <a:avLst>
                <a:gd name="adj" fmla="val 1014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56DC5CC-C435-4A35-8BD6-91E1AE6991A3}"/>
                </a:ext>
              </a:extLst>
            </p:cNvPr>
            <p:cNvSpPr/>
            <p:nvPr/>
          </p:nvSpPr>
          <p:spPr>
            <a:xfrm>
              <a:off x="861133" y="577049"/>
              <a:ext cx="3684233" cy="55307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DCED4ED-F058-4728-AACA-6B4F7987A2DC}"/>
                </a:ext>
              </a:extLst>
            </p:cNvPr>
            <p:cNvSpPr/>
            <p:nvPr/>
          </p:nvSpPr>
          <p:spPr>
            <a:xfrm>
              <a:off x="3697683" y="297050"/>
              <a:ext cx="196608" cy="17786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E072E983-AA78-41F9-8FE8-E83957ADFD40}"/>
                </a:ext>
              </a:extLst>
            </p:cNvPr>
            <p:cNvSpPr/>
            <p:nvPr/>
          </p:nvSpPr>
          <p:spPr>
            <a:xfrm>
              <a:off x="3986205" y="297050"/>
              <a:ext cx="196608" cy="17786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51971AB-AFC0-4CD7-B84E-A295D3371FBD}"/>
                </a:ext>
              </a:extLst>
            </p:cNvPr>
            <p:cNvSpPr/>
            <p:nvPr/>
          </p:nvSpPr>
          <p:spPr>
            <a:xfrm>
              <a:off x="861133" y="5788240"/>
              <a:ext cx="3684233" cy="4661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6DAD48F8-51BE-44F9-8D10-78FC00191A54}"/>
              </a:ext>
            </a:extLst>
          </p:cNvPr>
          <p:cNvGrpSpPr/>
          <p:nvPr/>
        </p:nvGrpSpPr>
        <p:grpSpPr>
          <a:xfrm>
            <a:off x="9030042" y="1297376"/>
            <a:ext cx="1696321" cy="1696321"/>
            <a:chOff x="3451462" y="1964182"/>
            <a:chExt cx="1464816" cy="1464816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E1ADE2D0-2D8C-4A10-98B1-6FB1752E7D88}"/>
                </a:ext>
              </a:extLst>
            </p:cNvPr>
            <p:cNvSpPr/>
            <p:nvPr/>
          </p:nvSpPr>
          <p:spPr>
            <a:xfrm>
              <a:off x="3451462" y="1964182"/>
              <a:ext cx="1464816" cy="146481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0" name="Picture 2" descr="날씨 아이콘 이미지 검색결과">
              <a:extLst>
                <a:ext uri="{FF2B5EF4-FFF2-40B4-BE49-F238E27FC236}">
                  <a16:creationId xmlns:a16="http://schemas.microsoft.com/office/drawing/2014/main" id="{7B9B4482-D4FC-4A70-A8D4-68DE0D3A1C5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103" t="5708" r="46240" b="81683"/>
            <a:stretch/>
          </p:blipFill>
          <p:spPr bwMode="auto">
            <a:xfrm>
              <a:off x="3875825" y="2131976"/>
              <a:ext cx="573294" cy="8646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DF0B1D04-D733-44AD-9A6F-56DE93DD67FE}"/>
              </a:ext>
            </a:extLst>
          </p:cNvPr>
          <p:cNvGrpSpPr/>
          <p:nvPr/>
        </p:nvGrpSpPr>
        <p:grpSpPr>
          <a:xfrm>
            <a:off x="8136751" y="577049"/>
            <a:ext cx="3493511" cy="466125"/>
            <a:chOff x="8136751" y="577049"/>
            <a:chExt cx="3493511" cy="466125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D6460D58-6870-4081-9979-3195BFF6D320}"/>
                </a:ext>
              </a:extLst>
            </p:cNvPr>
            <p:cNvSpPr/>
            <p:nvPr/>
          </p:nvSpPr>
          <p:spPr>
            <a:xfrm>
              <a:off x="8136751" y="577049"/>
              <a:ext cx="3493511" cy="4661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오늘의 정보</a:t>
              </a:r>
            </a:p>
          </p:txBody>
        </p: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A2782D9E-EEB0-40C4-B7D5-A27B52D8E62B}"/>
                </a:ext>
              </a:extLst>
            </p:cNvPr>
            <p:cNvGrpSpPr/>
            <p:nvPr/>
          </p:nvGrpSpPr>
          <p:grpSpPr>
            <a:xfrm>
              <a:off x="8216970" y="697805"/>
              <a:ext cx="461639" cy="213063"/>
              <a:chOff x="8216970" y="697805"/>
              <a:chExt cx="461639" cy="213063"/>
            </a:xfrm>
          </p:grpSpPr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00BCE6AF-8C30-447B-8168-D16C7157A5F5}"/>
                  </a:ext>
                </a:extLst>
              </p:cNvPr>
              <p:cNvCxnSpPr/>
              <p:nvPr/>
            </p:nvCxnSpPr>
            <p:spPr>
              <a:xfrm>
                <a:off x="8216970" y="697805"/>
                <a:ext cx="46163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>
                <a:extLst>
                  <a:ext uri="{FF2B5EF4-FFF2-40B4-BE49-F238E27FC236}">
                    <a16:creationId xmlns:a16="http://schemas.microsoft.com/office/drawing/2014/main" id="{D864A3C2-CF4C-40A5-9C32-15B62F78C311}"/>
                  </a:ext>
                </a:extLst>
              </p:cNvPr>
              <p:cNvCxnSpPr/>
              <p:nvPr/>
            </p:nvCxnSpPr>
            <p:spPr>
              <a:xfrm>
                <a:off x="8216970" y="804337"/>
                <a:ext cx="46163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D8FE7159-039C-42D0-A32F-8AE08C52E096}"/>
                  </a:ext>
                </a:extLst>
              </p:cNvPr>
              <p:cNvCxnSpPr/>
              <p:nvPr/>
            </p:nvCxnSpPr>
            <p:spPr>
              <a:xfrm>
                <a:off x="8216970" y="910868"/>
                <a:ext cx="46163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587ADD57-1F19-4916-8AE3-6C8BF7025B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3" t="12000" r="32345" b="5642"/>
          <a:stretch/>
        </p:blipFill>
        <p:spPr>
          <a:xfrm>
            <a:off x="4163007" y="1226821"/>
            <a:ext cx="3243125" cy="2251382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8738D44-DD71-4342-8EA7-EE50ABEB5B68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7406132" y="2286849"/>
            <a:ext cx="1303307" cy="65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06709B1-3B6B-4C57-B777-6D04DF2620B2}"/>
              </a:ext>
            </a:extLst>
          </p:cNvPr>
          <p:cNvSpPr txBox="1"/>
          <p:nvPr/>
        </p:nvSpPr>
        <p:spPr>
          <a:xfrm>
            <a:off x="9412210" y="2405849"/>
            <a:ext cx="120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-5 </a:t>
            </a:r>
            <a:r>
              <a:rPr lang="en-US" altLang="ko-KR" dirty="0"/>
              <a:t>/ </a:t>
            </a:r>
            <a:r>
              <a:rPr lang="en-US" altLang="ko-KR" dirty="0">
                <a:solidFill>
                  <a:srgbClr val="FF0000"/>
                </a:solidFill>
              </a:rPr>
              <a:t>12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CD4948-CB42-48D0-AFE2-FE941708BC3B}"/>
              </a:ext>
            </a:extLst>
          </p:cNvPr>
          <p:cNvSpPr txBox="1"/>
          <p:nvPr/>
        </p:nvSpPr>
        <p:spPr>
          <a:xfrm>
            <a:off x="5201549" y="324983"/>
            <a:ext cx="231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기상청 </a:t>
            </a:r>
            <a:r>
              <a:rPr lang="ko-KR" altLang="en-US" dirty="0" err="1">
                <a:solidFill>
                  <a:srgbClr val="0070C0"/>
                </a:solidFill>
              </a:rPr>
              <a:t>크롤링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EE273E-5C4B-4D79-BC48-98B7F652A73E}"/>
              </a:ext>
            </a:extLst>
          </p:cNvPr>
          <p:cNvSpPr txBox="1"/>
          <p:nvPr/>
        </p:nvSpPr>
        <p:spPr>
          <a:xfrm>
            <a:off x="4907859" y="803276"/>
            <a:ext cx="215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클릭 시 상세 정보</a:t>
            </a:r>
          </a:p>
        </p:txBody>
      </p:sp>
      <p:graphicFrame>
        <p:nvGraphicFramePr>
          <p:cNvPr id="20" name="표 20">
            <a:extLst>
              <a:ext uri="{FF2B5EF4-FFF2-40B4-BE49-F238E27FC236}">
                <a16:creationId xmlns:a16="http://schemas.microsoft.com/office/drawing/2014/main" id="{893A81F9-3ADC-4F54-888E-582848EDA8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402031"/>
              </p:ext>
            </p:extLst>
          </p:nvPr>
        </p:nvGraphicFramePr>
        <p:xfrm>
          <a:off x="2063936" y="4804751"/>
          <a:ext cx="4503499" cy="18542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43357">
                  <a:extLst>
                    <a:ext uri="{9D8B030D-6E8A-4147-A177-3AD203B41FA5}">
                      <a16:colId xmlns:a16="http://schemas.microsoft.com/office/drawing/2014/main" val="1651915111"/>
                    </a:ext>
                  </a:extLst>
                </a:gridCol>
                <a:gridCol w="643357">
                  <a:extLst>
                    <a:ext uri="{9D8B030D-6E8A-4147-A177-3AD203B41FA5}">
                      <a16:colId xmlns:a16="http://schemas.microsoft.com/office/drawing/2014/main" val="604314250"/>
                    </a:ext>
                  </a:extLst>
                </a:gridCol>
                <a:gridCol w="643357">
                  <a:extLst>
                    <a:ext uri="{9D8B030D-6E8A-4147-A177-3AD203B41FA5}">
                      <a16:colId xmlns:a16="http://schemas.microsoft.com/office/drawing/2014/main" val="2473065110"/>
                    </a:ext>
                  </a:extLst>
                </a:gridCol>
                <a:gridCol w="643357">
                  <a:extLst>
                    <a:ext uri="{9D8B030D-6E8A-4147-A177-3AD203B41FA5}">
                      <a16:colId xmlns:a16="http://schemas.microsoft.com/office/drawing/2014/main" val="739824719"/>
                    </a:ext>
                  </a:extLst>
                </a:gridCol>
                <a:gridCol w="643357">
                  <a:extLst>
                    <a:ext uri="{9D8B030D-6E8A-4147-A177-3AD203B41FA5}">
                      <a16:colId xmlns:a16="http://schemas.microsoft.com/office/drawing/2014/main" val="1375351309"/>
                    </a:ext>
                  </a:extLst>
                </a:gridCol>
                <a:gridCol w="643357">
                  <a:extLst>
                    <a:ext uri="{9D8B030D-6E8A-4147-A177-3AD203B41FA5}">
                      <a16:colId xmlns:a16="http://schemas.microsoft.com/office/drawing/2014/main" val="1693767657"/>
                    </a:ext>
                  </a:extLst>
                </a:gridCol>
                <a:gridCol w="643357">
                  <a:extLst>
                    <a:ext uri="{9D8B030D-6E8A-4147-A177-3AD203B41FA5}">
                      <a16:colId xmlns:a16="http://schemas.microsoft.com/office/drawing/2014/main" val="1514287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0070C0"/>
                          </a:solidFill>
                        </a:rPr>
                        <a:t>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97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6842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12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944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581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27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28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30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408501"/>
                  </a:ext>
                </a:extLst>
              </a:tr>
            </a:tbl>
          </a:graphicData>
        </a:graphic>
      </p:graphicFrame>
      <p:sp>
        <p:nvSpPr>
          <p:cNvPr id="73" name="TextBox 72">
            <a:extLst>
              <a:ext uri="{FF2B5EF4-FFF2-40B4-BE49-F238E27FC236}">
                <a16:creationId xmlns:a16="http://schemas.microsoft.com/office/drawing/2014/main" id="{369A522D-9A0A-46E0-95C4-6FB8C0B864D2}"/>
              </a:ext>
            </a:extLst>
          </p:cNvPr>
          <p:cNvSpPr txBox="1"/>
          <p:nvPr/>
        </p:nvSpPr>
        <p:spPr>
          <a:xfrm>
            <a:off x="3259449" y="3843979"/>
            <a:ext cx="29386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클릭 시 상세 정보</a:t>
            </a:r>
            <a:endParaRPr lang="en-US" altLang="ko-KR" dirty="0"/>
          </a:p>
          <a:p>
            <a:r>
              <a:rPr lang="ko-KR" altLang="en-US" dirty="0"/>
              <a:t>터치하여 스케줄 적기</a:t>
            </a:r>
            <a:endParaRPr lang="en-US" altLang="ko-KR" dirty="0"/>
          </a:p>
          <a:p>
            <a:r>
              <a:rPr lang="ko-KR" altLang="en-US" dirty="0"/>
              <a:t>알람 기능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744398A-AADB-466F-AC07-9E5D495B43D0}"/>
              </a:ext>
            </a:extLst>
          </p:cNvPr>
          <p:cNvSpPr/>
          <p:nvPr/>
        </p:nvSpPr>
        <p:spPr>
          <a:xfrm>
            <a:off x="8447789" y="3532416"/>
            <a:ext cx="2838847" cy="60111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70C0"/>
                </a:solidFill>
              </a:rPr>
              <a:t>2</a:t>
            </a:r>
            <a:r>
              <a:rPr lang="ko-KR" altLang="en-US" sz="2400" dirty="0">
                <a:solidFill>
                  <a:schemeClr val="accent4"/>
                </a:solidFill>
              </a:rPr>
              <a:t>월 </a:t>
            </a:r>
            <a:r>
              <a:rPr lang="en-US" altLang="ko-KR" sz="2400" dirty="0">
                <a:solidFill>
                  <a:srgbClr val="0070C0"/>
                </a:solidFill>
              </a:rPr>
              <a:t>20</a:t>
            </a:r>
            <a:r>
              <a:rPr lang="ko-KR" altLang="en-US" sz="2400" dirty="0">
                <a:solidFill>
                  <a:schemeClr val="accent4"/>
                </a:solidFill>
              </a:rPr>
              <a:t>일 </a:t>
            </a:r>
            <a:r>
              <a:rPr lang="ko-KR" altLang="en-US" sz="2400" dirty="0">
                <a:solidFill>
                  <a:srgbClr val="0070C0"/>
                </a:solidFill>
              </a:rPr>
              <a:t>화</a:t>
            </a:r>
            <a:r>
              <a:rPr lang="ko-KR" altLang="en-US" sz="2400" dirty="0">
                <a:solidFill>
                  <a:schemeClr val="accent4"/>
                </a:solidFill>
              </a:rPr>
              <a:t>요일</a:t>
            </a:r>
            <a:endParaRPr lang="en-US" altLang="ko-KR" sz="2400" dirty="0">
              <a:solidFill>
                <a:schemeClr val="accent4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06A3618-E33C-4424-BF3F-925775469919}"/>
              </a:ext>
            </a:extLst>
          </p:cNvPr>
          <p:cNvCxnSpPr/>
          <p:nvPr/>
        </p:nvCxnSpPr>
        <p:spPr>
          <a:xfrm>
            <a:off x="8611340" y="4252404"/>
            <a:ext cx="0" cy="1376039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646498F0-5D9F-4051-94D3-FF2D9DFDF9A7}"/>
              </a:ext>
            </a:extLst>
          </p:cNvPr>
          <p:cNvCxnSpPr>
            <a:cxnSpLocks/>
          </p:cNvCxnSpPr>
          <p:nvPr/>
        </p:nvCxnSpPr>
        <p:spPr>
          <a:xfrm flipH="1">
            <a:off x="8589448" y="4642965"/>
            <a:ext cx="554552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76DC3D3D-7A70-4A98-B936-CB2D4A9EE990}"/>
              </a:ext>
            </a:extLst>
          </p:cNvPr>
          <p:cNvCxnSpPr>
            <a:cxnSpLocks/>
          </p:cNvCxnSpPr>
          <p:nvPr/>
        </p:nvCxnSpPr>
        <p:spPr>
          <a:xfrm flipH="1">
            <a:off x="8589448" y="5060215"/>
            <a:ext cx="554552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1DAC755A-B361-4569-9CB9-4A4CBE1B9164}"/>
              </a:ext>
            </a:extLst>
          </p:cNvPr>
          <p:cNvCxnSpPr>
            <a:cxnSpLocks/>
          </p:cNvCxnSpPr>
          <p:nvPr/>
        </p:nvCxnSpPr>
        <p:spPr>
          <a:xfrm flipH="1">
            <a:off x="8589448" y="5450833"/>
            <a:ext cx="554552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CF0FD2C-8771-40BC-B095-559CC4217CD5}"/>
              </a:ext>
            </a:extLst>
          </p:cNvPr>
          <p:cNvSpPr txBox="1"/>
          <p:nvPr/>
        </p:nvSpPr>
        <p:spPr>
          <a:xfrm>
            <a:off x="8651208" y="4240474"/>
            <a:ext cx="2489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친구 생일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803B590-1944-4B82-B585-32874BB03876}"/>
              </a:ext>
            </a:extLst>
          </p:cNvPr>
          <p:cNvSpPr txBox="1"/>
          <p:nvPr/>
        </p:nvSpPr>
        <p:spPr>
          <a:xfrm>
            <a:off x="8651208" y="4657723"/>
            <a:ext cx="2489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7030A0"/>
                </a:solidFill>
              </a:rPr>
              <a:t>7:00 </a:t>
            </a:r>
            <a:r>
              <a:rPr lang="ko-KR" altLang="en-US" dirty="0">
                <a:solidFill>
                  <a:srgbClr val="7030A0"/>
                </a:solidFill>
              </a:rPr>
              <a:t>알람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7A54FC8-0CC5-4B93-9012-5298B25C973C}"/>
              </a:ext>
            </a:extLst>
          </p:cNvPr>
          <p:cNvSpPr txBox="1"/>
          <p:nvPr/>
        </p:nvSpPr>
        <p:spPr>
          <a:xfrm>
            <a:off x="8651208" y="5073539"/>
            <a:ext cx="2489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18:00 </a:t>
            </a:r>
            <a:r>
              <a:rPr lang="ko-KR" altLang="en-US" dirty="0">
                <a:solidFill>
                  <a:srgbClr val="0070C0"/>
                </a:solidFill>
              </a:rPr>
              <a:t>친구들 </a:t>
            </a:r>
            <a:r>
              <a:rPr lang="ko-KR" altLang="en-US" dirty="0" err="1">
                <a:solidFill>
                  <a:srgbClr val="0070C0"/>
                </a:solidFill>
              </a:rPr>
              <a:t>고기집</a:t>
            </a:r>
            <a:endParaRPr lang="ko-KR" altLang="en-US" dirty="0">
              <a:solidFill>
                <a:srgbClr val="0070C0"/>
              </a:solidFill>
            </a:endParaRP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A1458754-9FFC-4182-9387-C5839CF817DA}"/>
              </a:ext>
            </a:extLst>
          </p:cNvPr>
          <p:cNvCxnSpPr>
            <a:cxnSpLocks/>
          </p:cNvCxnSpPr>
          <p:nvPr/>
        </p:nvCxnSpPr>
        <p:spPr>
          <a:xfrm flipV="1">
            <a:off x="6614351" y="4767309"/>
            <a:ext cx="1833438" cy="646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제목 1">
            <a:extLst>
              <a:ext uri="{FF2B5EF4-FFF2-40B4-BE49-F238E27FC236}">
                <a16:creationId xmlns:a16="http://schemas.microsoft.com/office/drawing/2014/main" id="{630FB777-6CE2-4736-804B-0E2AFDD08083}"/>
              </a:ext>
            </a:extLst>
          </p:cNvPr>
          <p:cNvSpPr txBox="1">
            <a:spLocks/>
          </p:cNvSpPr>
          <p:nvPr/>
        </p:nvSpPr>
        <p:spPr>
          <a:xfrm>
            <a:off x="82721" y="110424"/>
            <a:ext cx="4183638" cy="8366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 dirty="0"/>
              <a:t>1. </a:t>
            </a:r>
            <a:r>
              <a:rPr lang="ko-KR" altLang="en-US" sz="4400" dirty="0"/>
              <a:t>접속 화면</a:t>
            </a:r>
          </a:p>
        </p:txBody>
      </p:sp>
    </p:spTree>
    <p:extLst>
      <p:ext uri="{BB962C8B-B14F-4D97-AF65-F5344CB8AC3E}">
        <p14:creationId xmlns:p14="http://schemas.microsoft.com/office/powerpoint/2010/main" val="3977589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66FEC481-E995-4F2C-A044-A0F33B3292D2}"/>
              </a:ext>
            </a:extLst>
          </p:cNvPr>
          <p:cNvGrpSpPr/>
          <p:nvPr/>
        </p:nvGrpSpPr>
        <p:grpSpPr>
          <a:xfrm>
            <a:off x="8008131" y="190821"/>
            <a:ext cx="3740144" cy="6476355"/>
            <a:chOff x="725324" y="190822"/>
            <a:chExt cx="3944330" cy="6476355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8511F272-7EF2-49E2-9631-42A88C33B8BE}"/>
                </a:ext>
              </a:extLst>
            </p:cNvPr>
            <p:cNvSpPr/>
            <p:nvPr/>
          </p:nvSpPr>
          <p:spPr>
            <a:xfrm>
              <a:off x="725324" y="190822"/>
              <a:ext cx="3944330" cy="6476355"/>
            </a:xfrm>
            <a:prstGeom prst="roundRect">
              <a:avLst>
                <a:gd name="adj" fmla="val 1014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7DAFCCB-A31B-4FF2-8B85-503D945B789F}"/>
                </a:ext>
              </a:extLst>
            </p:cNvPr>
            <p:cNvSpPr/>
            <p:nvPr/>
          </p:nvSpPr>
          <p:spPr>
            <a:xfrm>
              <a:off x="861133" y="577049"/>
              <a:ext cx="3684233" cy="55307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0E23ED16-7810-40F1-B9E0-E23D14E4F7F7}"/>
                </a:ext>
              </a:extLst>
            </p:cNvPr>
            <p:cNvSpPr/>
            <p:nvPr/>
          </p:nvSpPr>
          <p:spPr>
            <a:xfrm>
              <a:off x="3697683" y="297050"/>
              <a:ext cx="196608" cy="17786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BEBD703-ECC1-4B2C-8FE8-2BFDE2CB95B5}"/>
                </a:ext>
              </a:extLst>
            </p:cNvPr>
            <p:cNvSpPr/>
            <p:nvPr/>
          </p:nvSpPr>
          <p:spPr>
            <a:xfrm>
              <a:off x="3986205" y="297050"/>
              <a:ext cx="196608" cy="17786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8E3F0D4-AEF0-4BC3-A42E-4CC9A406AA01}"/>
                </a:ext>
              </a:extLst>
            </p:cNvPr>
            <p:cNvSpPr/>
            <p:nvPr/>
          </p:nvSpPr>
          <p:spPr>
            <a:xfrm>
              <a:off x="861133" y="5788240"/>
              <a:ext cx="3684233" cy="4661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90562A5-A59B-41E4-B6AE-6381D82AD91F}"/>
              </a:ext>
            </a:extLst>
          </p:cNvPr>
          <p:cNvGrpSpPr/>
          <p:nvPr/>
        </p:nvGrpSpPr>
        <p:grpSpPr>
          <a:xfrm>
            <a:off x="8136751" y="577049"/>
            <a:ext cx="3493511" cy="466125"/>
            <a:chOff x="8136751" y="577049"/>
            <a:chExt cx="3493511" cy="4661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0AF46D4-CFA1-4607-BF5F-1A139E12811D}"/>
                </a:ext>
              </a:extLst>
            </p:cNvPr>
            <p:cNvSpPr/>
            <p:nvPr/>
          </p:nvSpPr>
          <p:spPr>
            <a:xfrm>
              <a:off x="8136751" y="577049"/>
              <a:ext cx="3493511" cy="4661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자산 현황</a:t>
              </a: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6D4CEF53-0A6B-4430-8005-413F8D0D1293}"/>
                </a:ext>
              </a:extLst>
            </p:cNvPr>
            <p:cNvGrpSpPr/>
            <p:nvPr/>
          </p:nvGrpSpPr>
          <p:grpSpPr>
            <a:xfrm>
              <a:off x="8216970" y="697805"/>
              <a:ext cx="461639" cy="213063"/>
              <a:chOff x="8216970" y="697805"/>
              <a:chExt cx="461639" cy="213063"/>
            </a:xfrm>
          </p:grpSpPr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0CF1B93E-73BF-4110-9F00-87738FE51304}"/>
                  </a:ext>
                </a:extLst>
              </p:cNvPr>
              <p:cNvCxnSpPr/>
              <p:nvPr/>
            </p:nvCxnSpPr>
            <p:spPr>
              <a:xfrm>
                <a:off x="8216970" y="697805"/>
                <a:ext cx="46163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5C735176-255C-47F5-A963-69A027E840FA}"/>
                  </a:ext>
                </a:extLst>
              </p:cNvPr>
              <p:cNvCxnSpPr/>
              <p:nvPr/>
            </p:nvCxnSpPr>
            <p:spPr>
              <a:xfrm>
                <a:off x="8216970" y="804337"/>
                <a:ext cx="46163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D2BEFB10-C3FA-433C-A80B-2C8ADC18986D}"/>
                  </a:ext>
                </a:extLst>
              </p:cNvPr>
              <p:cNvCxnSpPr/>
              <p:nvPr/>
            </p:nvCxnSpPr>
            <p:spPr>
              <a:xfrm>
                <a:off x="8216970" y="910868"/>
                <a:ext cx="46163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F7E0F24-F240-433D-A225-F794743DC661}"/>
              </a:ext>
            </a:extLst>
          </p:cNvPr>
          <p:cNvSpPr/>
          <p:nvPr/>
        </p:nvSpPr>
        <p:spPr>
          <a:xfrm>
            <a:off x="8287139" y="1144770"/>
            <a:ext cx="3191688" cy="78281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0070C0"/>
                </a:solidFill>
              </a:rPr>
              <a:t>박재철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</a:rPr>
              <a:t>님의 순자산</a:t>
            </a:r>
            <a:endParaRPr lang="en-US" altLang="ko-KR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altLang="ko-KR" sz="2400" dirty="0">
                <a:solidFill>
                  <a:srgbClr val="7030A0"/>
                </a:solidFill>
              </a:rPr>
              <a:t>15,124,000</a:t>
            </a:r>
            <a:r>
              <a:rPr lang="ko-KR" altLang="en-US" sz="2400" dirty="0">
                <a:solidFill>
                  <a:schemeClr val="accent3">
                    <a:lumMod val="75000"/>
                  </a:schemeClr>
                </a:solidFill>
              </a:rPr>
              <a:t>원</a:t>
            </a:r>
            <a:endParaRPr lang="en-US" altLang="ko-KR" sz="2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4" name="제목 1">
            <a:extLst>
              <a:ext uri="{FF2B5EF4-FFF2-40B4-BE49-F238E27FC236}">
                <a16:creationId xmlns:a16="http://schemas.microsoft.com/office/drawing/2014/main" id="{22800135-B983-4AB0-BCA3-2E9F1C970AD3}"/>
              </a:ext>
            </a:extLst>
          </p:cNvPr>
          <p:cNvSpPr txBox="1">
            <a:spLocks/>
          </p:cNvSpPr>
          <p:nvPr/>
        </p:nvSpPr>
        <p:spPr>
          <a:xfrm>
            <a:off x="82721" y="110424"/>
            <a:ext cx="4183638" cy="8366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 dirty="0"/>
              <a:t>2. </a:t>
            </a:r>
            <a:r>
              <a:rPr lang="ko-KR" altLang="en-US" sz="4400" dirty="0"/>
              <a:t>자산 현황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280781D-C9C0-4D55-B40C-DD5278660964}"/>
              </a:ext>
            </a:extLst>
          </p:cNvPr>
          <p:cNvSpPr txBox="1"/>
          <p:nvPr/>
        </p:nvSpPr>
        <p:spPr>
          <a:xfrm>
            <a:off x="221942" y="1144770"/>
            <a:ext cx="4323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자신이 쓴 카드와 연동하여 자신의 자산을 살피고 추가로 등록한다</a:t>
            </a:r>
            <a:r>
              <a:rPr lang="en-US" altLang="ko-KR" dirty="0"/>
              <a:t>.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F383A86-F42F-4D63-A66F-35D678AF5204}"/>
              </a:ext>
            </a:extLst>
          </p:cNvPr>
          <p:cNvSpPr txBox="1"/>
          <p:nvPr/>
        </p:nvSpPr>
        <p:spPr>
          <a:xfrm>
            <a:off x="9717273" y="2220774"/>
            <a:ext cx="1794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rgbClr val="0070C0"/>
                </a:solidFill>
              </a:rPr>
              <a:t>15,124,000</a:t>
            </a:r>
            <a:r>
              <a:rPr lang="ko-KR" altLang="en-US" sz="1600" dirty="0">
                <a:solidFill>
                  <a:schemeClr val="accent3">
                    <a:lumMod val="75000"/>
                  </a:schemeClr>
                </a:solidFill>
              </a:rPr>
              <a:t>원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7908192-9BF9-40FE-A5B9-D6F158ABFEE4}"/>
              </a:ext>
            </a:extLst>
          </p:cNvPr>
          <p:cNvSpPr/>
          <p:nvPr/>
        </p:nvSpPr>
        <p:spPr>
          <a:xfrm>
            <a:off x="8280448" y="2219138"/>
            <a:ext cx="1308046" cy="32049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70C0"/>
                </a:solidFill>
              </a:rPr>
              <a:t>계좌</a:t>
            </a:r>
            <a:r>
              <a:rPr lang="en-US" altLang="ko-KR" dirty="0">
                <a:solidFill>
                  <a:srgbClr val="0070C0"/>
                </a:solidFill>
              </a:rPr>
              <a:t>/</a:t>
            </a:r>
            <a:r>
              <a:rPr lang="ko-KR" altLang="en-US" dirty="0">
                <a:solidFill>
                  <a:srgbClr val="0070C0"/>
                </a:solidFill>
              </a:rPr>
              <a:t>현금</a:t>
            </a:r>
            <a:endParaRPr lang="en-US" altLang="ko-KR" dirty="0">
              <a:solidFill>
                <a:schemeClr val="accent4"/>
              </a:solidFill>
            </a:endParaRPr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AB3B09D2-889E-457B-8793-C62B1CA18B74}"/>
              </a:ext>
            </a:extLst>
          </p:cNvPr>
          <p:cNvCxnSpPr>
            <a:cxnSpLocks/>
          </p:cNvCxnSpPr>
          <p:nvPr/>
        </p:nvCxnSpPr>
        <p:spPr>
          <a:xfrm flipH="1">
            <a:off x="8270236" y="3090413"/>
            <a:ext cx="3208591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646B8360-5918-40F3-BEB9-495059192F82}"/>
              </a:ext>
            </a:extLst>
          </p:cNvPr>
          <p:cNvSpPr/>
          <p:nvPr/>
        </p:nvSpPr>
        <p:spPr>
          <a:xfrm>
            <a:off x="8345010" y="2640467"/>
            <a:ext cx="3108736" cy="3171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accent3">
                    <a:lumMod val="75000"/>
                  </a:schemeClr>
                </a:solidFill>
              </a:rPr>
              <a:t>+ </a:t>
            </a:r>
            <a:r>
              <a:rPr lang="ko-KR" altLang="en-US" sz="1600" dirty="0">
                <a:solidFill>
                  <a:schemeClr val="accent3">
                    <a:lumMod val="75000"/>
                  </a:schemeClr>
                </a:solidFill>
              </a:rPr>
              <a:t>계좌</a:t>
            </a:r>
            <a:r>
              <a:rPr lang="en-US" altLang="ko-KR" sz="1600" dirty="0">
                <a:solidFill>
                  <a:schemeClr val="accent3">
                    <a:lumMod val="75000"/>
                  </a:schemeClr>
                </a:solidFill>
              </a:rPr>
              <a:t>/</a:t>
            </a:r>
            <a:r>
              <a:rPr lang="ko-KR" altLang="en-US" sz="1600" dirty="0">
                <a:solidFill>
                  <a:schemeClr val="accent3">
                    <a:lumMod val="75000"/>
                  </a:schemeClr>
                </a:solidFill>
              </a:rPr>
              <a:t>현금 추가</a:t>
            </a: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E53B14A2-3C9A-47A6-8AE9-F3FD0FC6628F}"/>
              </a:ext>
            </a:extLst>
          </p:cNvPr>
          <p:cNvCxnSpPr>
            <a:cxnSpLocks/>
          </p:cNvCxnSpPr>
          <p:nvPr/>
        </p:nvCxnSpPr>
        <p:spPr>
          <a:xfrm>
            <a:off x="7173157" y="2074451"/>
            <a:ext cx="1107291" cy="566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27BB796A-8C69-442E-89D1-36D6FABBA990}"/>
              </a:ext>
            </a:extLst>
          </p:cNvPr>
          <p:cNvSpPr txBox="1"/>
          <p:nvPr/>
        </p:nvSpPr>
        <p:spPr>
          <a:xfrm>
            <a:off x="5258761" y="1481825"/>
            <a:ext cx="2154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항목 클릭 시</a:t>
            </a:r>
            <a:endParaRPr lang="en-US" altLang="ko-KR" dirty="0"/>
          </a:p>
          <a:p>
            <a:r>
              <a:rPr lang="ko-KR" altLang="en-US" dirty="0"/>
              <a:t>상세 정보 표시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215726E-591E-401B-98B9-A5C44AC84049}"/>
              </a:ext>
            </a:extLst>
          </p:cNvPr>
          <p:cNvSpPr txBox="1"/>
          <p:nvPr/>
        </p:nvSpPr>
        <p:spPr>
          <a:xfrm>
            <a:off x="9717273" y="3241155"/>
            <a:ext cx="1794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rgbClr val="0070C0"/>
                </a:solidFill>
              </a:rPr>
              <a:t>0</a:t>
            </a:r>
            <a:r>
              <a:rPr lang="ko-KR" altLang="en-US" sz="1600" dirty="0">
                <a:solidFill>
                  <a:schemeClr val="accent3">
                    <a:lumMod val="75000"/>
                  </a:schemeClr>
                </a:solidFill>
              </a:rPr>
              <a:t>원</a:t>
            </a: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3FFB337C-01C6-4464-9D2D-A3D9D58FB954}"/>
              </a:ext>
            </a:extLst>
          </p:cNvPr>
          <p:cNvSpPr/>
          <p:nvPr/>
        </p:nvSpPr>
        <p:spPr>
          <a:xfrm>
            <a:off x="8280448" y="3239519"/>
            <a:ext cx="1308046" cy="32049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70C0"/>
                </a:solidFill>
              </a:rPr>
              <a:t>부동산</a:t>
            </a:r>
            <a:endParaRPr lang="en-US" altLang="ko-KR" dirty="0">
              <a:solidFill>
                <a:schemeClr val="accent4"/>
              </a:solidFill>
            </a:endParaRPr>
          </a:p>
        </p:txBody>
      </p: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5B34CB1E-9D35-43E2-AB62-6FB4B20C4953}"/>
              </a:ext>
            </a:extLst>
          </p:cNvPr>
          <p:cNvCxnSpPr>
            <a:cxnSpLocks/>
          </p:cNvCxnSpPr>
          <p:nvPr/>
        </p:nvCxnSpPr>
        <p:spPr>
          <a:xfrm flipH="1">
            <a:off x="8270236" y="4110794"/>
            <a:ext cx="3208591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DB5C3A84-0803-4EB5-B6E9-F9F9F3FD4160}"/>
              </a:ext>
            </a:extLst>
          </p:cNvPr>
          <p:cNvSpPr/>
          <p:nvPr/>
        </p:nvSpPr>
        <p:spPr>
          <a:xfrm>
            <a:off x="8345010" y="3660848"/>
            <a:ext cx="3108736" cy="3171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accent3">
                    <a:lumMod val="75000"/>
                  </a:schemeClr>
                </a:solidFill>
              </a:rPr>
              <a:t>+ </a:t>
            </a:r>
            <a:r>
              <a:rPr lang="ko-KR" altLang="en-US" sz="1600" dirty="0">
                <a:solidFill>
                  <a:schemeClr val="accent3">
                    <a:lumMod val="75000"/>
                  </a:schemeClr>
                </a:solidFill>
              </a:rPr>
              <a:t>부동산 추가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F28A2F1-7ED8-4FE3-8D76-FDA500EA9E6B}"/>
              </a:ext>
            </a:extLst>
          </p:cNvPr>
          <p:cNvSpPr txBox="1"/>
          <p:nvPr/>
        </p:nvSpPr>
        <p:spPr>
          <a:xfrm>
            <a:off x="9717273" y="4303326"/>
            <a:ext cx="1794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rgbClr val="0070C0"/>
                </a:solidFill>
              </a:rPr>
              <a:t>0</a:t>
            </a:r>
            <a:r>
              <a:rPr lang="ko-KR" altLang="en-US" sz="1600" dirty="0">
                <a:solidFill>
                  <a:schemeClr val="accent3">
                    <a:lumMod val="75000"/>
                  </a:schemeClr>
                </a:solidFill>
              </a:rPr>
              <a:t>원</a:t>
            </a: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F1EEC97C-35A8-41D7-BDE5-1CAD4B4633BA}"/>
              </a:ext>
            </a:extLst>
          </p:cNvPr>
          <p:cNvSpPr/>
          <p:nvPr/>
        </p:nvSpPr>
        <p:spPr>
          <a:xfrm>
            <a:off x="8280448" y="4301690"/>
            <a:ext cx="1308046" cy="32049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70C0"/>
                </a:solidFill>
              </a:rPr>
              <a:t>자동차</a:t>
            </a:r>
            <a:endParaRPr lang="en-US" altLang="ko-KR" dirty="0">
              <a:solidFill>
                <a:schemeClr val="accent4"/>
              </a:solidFill>
            </a:endParaRPr>
          </a:p>
        </p:txBody>
      </p: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0852F69C-74F4-4463-8489-60D3363E6D84}"/>
              </a:ext>
            </a:extLst>
          </p:cNvPr>
          <p:cNvCxnSpPr>
            <a:cxnSpLocks/>
          </p:cNvCxnSpPr>
          <p:nvPr/>
        </p:nvCxnSpPr>
        <p:spPr>
          <a:xfrm flipH="1">
            <a:off x="8270236" y="5172965"/>
            <a:ext cx="3208591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80C32F03-1C65-4B95-A83D-A640312094AF}"/>
              </a:ext>
            </a:extLst>
          </p:cNvPr>
          <p:cNvSpPr/>
          <p:nvPr/>
        </p:nvSpPr>
        <p:spPr>
          <a:xfrm>
            <a:off x="8345010" y="4723019"/>
            <a:ext cx="3108736" cy="3171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accent3">
                    <a:lumMod val="75000"/>
                  </a:schemeClr>
                </a:solidFill>
              </a:rPr>
              <a:t>+ </a:t>
            </a:r>
            <a:r>
              <a:rPr lang="ko-KR" altLang="en-US" sz="1600" dirty="0">
                <a:solidFill>
                  <a:schemeClr val="accent3">
                    <a:lumMod val="75000"/>
                  </a:schemeClr>
                </a:solidFill>
              </a:rPr>
              <a:t>자동차 추가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909276C-4F63-42D4-9AF9-7A1F5FFE7851}"/>
              </a:ext>
            </a:extLst>
          </p:cNvPr>
          <p:cNvSpPr txBox="1"/>
          <p:nvPr/>
        </p:nvSpPr>
        <p:spPr>
          <a:xfrm>
            <a:off x="9717273" y="5359494"/>
            <a:ext cx="1794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rgbClr val="0070C0"/>
                </a:solidFill>
              </a:rPr>
              <a:t>0</a:t>
            </a:r>
            <a:r>
              <a:rPr lang="ko-KR" altLang="en-US" sz="1600" dirty="0">
                <a:solidFill>
                  <a:schemeClr val="accent3">
                    <a:lumMod val="75000"/>
                  </a:schemeClr>
                </a:solidFill>
              </a:rPr>
              <a:t>원</a:t>
            </a: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ADD56C6B-71A1-4CA4-A174-A8B9DB92BE4F}"/>
              </a:ext>
            </a:extLst>
          </p:cNvPr>
          <p:cNvSpPr/>
          <p:nvPr/>
        </p:nvSpPr>
        <p:spPr>
          <a:xfrm>
            <a:off x="8280448" y="5357858"/>
            <a:ext cx="1308046" cy="32049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70C0"/>
                </a:solidFill>
              </a:rPr>
              <a:t>연금</a:t>
            </a:r>
            <a:endParaRPr lang="en-US" altLang="ko-KR" dirty="0">
              <a:solidFill>
                <a:schemeClr val="accent4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75D9ECDC-EB8E-49ED-BD89-C662E495D504}"/>
              </a:ext>
            </a:extLst>
          </p:cNvPr>
          <p:cNvSpPr txBox="1"/>
          <p:nvPr/>
        </p:nvSpPr>
        <p:spPr>
          <a:xfrm>
            <a:off x="594477" y="2526761"/>
            <a:ext cx="21545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계좌</a:t>
            </a:r>
            <a:r>
              <a:rPr lang="en-US" altLang="ko-KR" dirty="0"/>
              <a:t>/</a:t>
            </a:r>
            <a:r>
              <a:rPr lang="ko-KR" altLang="en-US" dirty="0"/>
              <a:t>현금</a:t>
            </a:r>
            <a:endParaRPr lang="en-US" altLang="ko-KR" dirty="0"/>
          </a:p>
          <a:p>
            <a:r>
              <a:rPr lang="ko-KR" altLang="en-US" dirty="0"/>
              <a:t>부동산</a:t>
            </a:r>
            <a:endParaRPr lang="en-US" altLang="ko-KR" dirty="0"/>
          </a:p>
          <a:p>
            <a:r>
              <a:rPr lang="ko-KR" altLang="en-US" dirty="0"/>
              <a:t>자동차</a:t>
            </a:r>
            <a:endParaRPr lang="en-US" altLang="ko-KR" dirty="0"/>
          </a:p>
          <a:p>
            <a:r>
              <a:rPr lang="ko-KR" altLang="en-US" dirty="0"/>
              <a:t>연금</a:t>
            </a:r>
            <a:endParaRPr lang="en-US" altLang="ko-KR" dirty="0"/>
          </a:p>
          <a:p>
            <a:r>
              <a:rPr lang="ko-KR" altLang="en-US" dirty="0"/>
              <a:t>보험</a:t>
            </a:r>
            <a:endParaRPr lang="en-US" altLang="ko-KR" dirty="0"/>
          </a:p>
          <a:p>
            <a:r>
              <a:rPr lang="ko-KR" altLang="en-US" dirty="0"/>
              <a:t>신용카드</a:t>
            </a:r>
            <a:endParaRPr lang="en-US" altLang="ko-KR" dirty="0"/>
          </a:p>
          <a:p>
            <a:r>
              <a:rPr lang="ko-KR" altLang="en-US" dirty="0"/>
              <a:t>대출</a:t>
            </a:r>
            <a:endParaRPr lang="en-US" altLang="ko-KR" dirty="0"/>
          </a:p>
          <a:p>
            <a:r>
              <a:rPr lang="ko-KR" altLang="en-US" dirty="0"/>
              <a:t>보험</a:t>
            </a:r>
            <a:endParaRPr lang="en-US" altLang="ko-KR" dirty="0"/>
          </a:p>
          <a:p>
            <a:r>
              <a:rPr lang="ko-KR" altLang="en-US" dirty="0"/>
              <a:t>건강검진</a:t>
            </a:r>
            <a:endParaRPr lang="en-US" altLang="ko-KR" dirty="0"/>
          </a:p>
          <a:p>
            <a:r>
              <a:rPr lang="ko-KR" altLang="en-US" dirty="0"/>
              <a:t>등등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0D66FAB-4150-44A6-A79C-389CF5189EEA}"/>
              </a:ext>
            </a:extLst>
          </p:cNvPr>
          <p:cNvSpPr txBox="1"/>
          <p:nvPr/>
        </p:nvSpPr>
        <p:spPr>
          <a:xfrm>
            <a:off x="3040969" y="2799600"/>
            <a:ext cx="43057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부동산 자동차 등의 가격 정보를</a:t>
            </a:r>
            <a:endParaRPr lang="en-US" altLang="ko-KR" dirty="0">
              <a:solidFill>
                <a:srgbClr val="0070C0"/>
              </a:solidFill>
            </a:endParaRPr>
          </a:p>
          <a:p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>
                <a:solidFill>
                  <a:srgbClr val="0070C0"/>
                </a:solidFill>
              </a:rPr>
              <a:t>크롤링해서 데이터를 가져올지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>
                <a:solidFill>
                  <a:srgbClr val="0070C0"/>
                </a:solidFill>
              </a:rPr>
              <a:t>서버 </a:t>
            </a:r>
            <a:r>
              <a:rPr lang="en-US" altLang="ko-KR" dirty="0">
                <a:solidFill>
                  <a:srgbClr val="0070C0"/>
                </a:solidFill>
              </a:rPr>
              <a:t>DB</a:t>
            </a:r>
            <a:r>
              <a:rPr lang="ko-KR" altLang="en-US" dirty="0">
                <a:solidFill>
                  <a:srgbClr val="0070C0"/>
                </a:solidFill>
              </a:rPr>
              <a:t>에 저장한 것을 가져올지 고민</a:t>
            </a:r>
          </a:p>
        </p:txBody>
      </p:sp>
      <p:sp>
        <p:nvSpPr>
          <p:cNvPr id="132" name="원통형 131">
            <a:extLst>
              <a:ext uri="{FF2B5EF4-FFF2-40B4-BE49-F238E27FC236}">
                <a16:creationId xmlns:a16="http://schemas.microsoft.com/office/drawing/2014/main" id="{A98E9139-AC92-4FEB-A7B8-21D318342001}"/>
              </a:ext>
            </a:extLst>
          </p:cNvPr>
          <p:cNvSpPr/>
          <p:nvPr/>
        </p:nvSpPr>
        <p:spPr>
          <a:xfrm>
            <a:off x="5008557" y="4913200"/>
            <a:ext cx="1884180" cy="121283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8DAD1ADF-486B-4376-B14D-0F1F4618E001}"/>
              </a:ext>
            </a:extLst>
          </p:cNvPr>
          <p:cNvCxnSpPr>
            <a:cxnSpLocks/>
          </p:cNvCxnSpPr>
          <p:nvPr/>
        </p:nvCxnSpPr>
        <p:spPr>
          <a:xfrm flipH="1">
            <a:off x="6861133" y="4545578"/>
            <a:ext cx="1124183" cy="450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8402C99E-AAD5-4D59-929C-3D5E355CE334}"/>
              </a:ext>
            </a:extLst>
          </p:cNvPr>
          <p:cNvSpPr txBox="1"/>
          <p:nvPr/>
        </p:nvSpPr>
        <p:spPr>
          <a:xfrm>
            <a:off x="5852082" y="4302041"/>
            <a:ext cx="138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</a:t>
            </a:r>
            <a:r>
              <a:rPr lang="ko-KR" altLang="en-US" dirty="0"/>
              <a:t>에 저장</a:t>
            </a:r>
          </a:p>
        </p:txBody>
      </p:sp>
    </p:spTree>
    <p:extLst>
      <p:ext uri="{BB962C8B-B14F-4D97-AF65-F5344CB8AC3E}">
        <p14:creationId xmlns:p14="http://schemas.microsoft.com/office/powerpoint/2010/main" val="2059248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66FEC481-E995-4F2C-A044-A0F33B3292D2}"/>
              </a:ext>
            </a:extLst>
          </p:cNvPr>
          <p:cNvGrpSpPr/>
          <p:nvPr/>
        </p:nvGrpSpPr>
        <p:grpSpPr>
          <a:xfrm>
            <a:off x="8008131" y="190821"/>
            <a:ext cx="3740144" cy="6476355"/>
            <a:chOff x="725324" y="190822"/>
            <a:chExt cx="3944330" cy="6476355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8511F272-7EF2-49E2-9631-42A88C33B8BE}"/>
                </a:ext>
              </a:extLst>
            </p:cNvPr>
            <p:cNvSpPr/>
            <p:nvPr/>
          </p:nvSpPr>
          <p:spPr>
            <a:xfrm>
              <a:off x="725324" y="190822"/>
              <a:ext cx="3944330" cy="6476355"/>
            </a:xfrm>
            <a:prstGeom prst="roundRect">
              <a:avLst>
                <a:gd name="adj" fmla="val 1014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7DAFCCB-A31B-4FF2-8B85-503D945B789F}"/>
                </a:ext>
              </a:extLst>
            </p:cNvPr>
            <p:cNvSpPr/>
            <p:nvPr/>
          </p:nvSpPr>
          <p:spPr>
            <a:xfrm>
              <a:off x="861133" y="577049"/>
              <a:ext cx="3684233" cy="55307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8E3F0D4-AEF0-4BC3-A42E-4CC9A406AA01}"/>
                </a:ext>
              </a:extLst>
            </p:cNvPr>
            <p:cNvSpPr/>
            <p:nvPr/>
          </p:nvSpPr>
          <p:spPr>
            <a:xfrm>
              <a:off x="861133" y="5788240"/>
              <a:ext cx="3684233" cy="4661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90562A5-A59B-41E4-B6AE-6381D82AD91F}"/>
              </a:ext>
            </a:extLst>
          </p:cNvPr>
          <p:cNvGrpSpPr/>
          <p:nvPr/>
        </p:nvGrpSpPr>
        <p:grpSpPr>
          <a:xfrm>
            <a:off x="8136751" y="577049"/>
            <a:ext cx="3493511" cy="466125"/>
            <a:chOff x="8136751" y="577049"/>
            <a:chExt cx="3493511" cy="4661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0AF46D4-CFA1-4607-BF5F-1A139E12811D}"/>
                </a:ext>
              </a:extLst>
            </p:cNvPr>
            <p:cNvSpPr/>
            <p:nvPr/>
          </p:nvSpPr>
          <p:spPr>
            <a:xfrm>
              <a:off x="8136751" y="577049"/>
              <a:ext cx="3493511" cy="4661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지출내역</a:t>
              </a: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6D4CEF53-0A6B-4430-8005-413F8D0D1293}"/>
                </a:ext>
              </a:extLst>
            </p:cNvPr>
            <p:cNvGrpSpPr/>
            <p:nvPr/>
          </p:nvGrpSpPr>
          <p:grpSpPr>
            <a:xfrm>
              <a:off x="8216970" y="697805"/>
              <a:ext cx="461639" cy="213063"/>
              <a:chOff x="8216970" y="697805"/>
              <a:chExt cx="461639" cy="213063"/>
            </a:xfrm>
          </p:grpSpPr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0CF1B93E-73BF-4110-9F00-87738FE51304}"/>
                  </a:ext>
                </a:extLst>
              </p:cNvPr>
              <p:cNvCxnSpPr/>
              <p:nvPr/>
            </p:nvCxnSpPr>
            <p:spPr>
              <a:xfrm>
                <a:off x="8216970" y="697805"/>
                <a:ext cx="46163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5C735176-255C-47F5-A963-69A027E840FA}"/>
                  </a:ext>
                </a:extLst>
              </p:cNvPr>
              <p:cNvCxnSpPr/>
              <p:nvPr/>
            </p:nvCxnSpPr>
            <p:spPr>
              <a:xfrm>
                <a:off x="8216970" y="804337"/>
                <a:ext cx="46163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D2BEFB10-C3FA-433C-A80B-2C8ADC18986D}"/>
                  </a:ext>
                </a:extLst>
              </p:cNvPr>
              <p:cNvCxnSpPr/>
              <p:nvPr/>
            </p:nvCxnSpPr>
            <p:spPr>
              <a:xfrm>
                <a:off x="8216970" y="910868"/>
                <a:ext cx="46163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94D3165-646E-4DE4-BA74-63FCF20D1BB0}"/>
              </a:ext>
            </a:extLst>
          </p:cNvPr>
          <p:cNvCxnSpPr>
            <a:cxnSpLocks/>
          </p:cNvCxnSpPr>
          <p:nvPr/>
        </p:nvCxnSpPr>
        <p:spPr>
          <a:xfrm>
            <a:off x="6882308" y="910868"/>
            <a:ext cx="1334662" cy="394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63662F9-FE37-4270-B83C-2F0DC9A0CC09}"/>
              </a:ext>
            </a:extLst>
          </p:cNvPr>
          <p:cNvSpPr txBox="1"/>
          <p:nvPr/>
        </p:nvSpPr>
        <p:spPr>
          <a:xfrm>
            <a:off x="5185099" y="190821"/>
            <a:ext cx="2396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설정을 누르면 펴짐</a:t>
            </a:r>
            <a:endParaRPr lang="en-US" altLang="ko-KR" dirty="0"/>
          </a:p>
          <a:p>
            <a:r>
              <a:rPr lang="ko-KR" altLang="en-US" dirty="0"/>
              <a:t>터치로 설정 변경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F7E0F24-F240-433D-A225-F794743DC661}"/>
              </a:ext>
            </a:extLst>
          </p:cNvPr>
          <p:cNvSpPr/>
          <p:nvPr/>
        </p:nvSpPr>
        <p:spPr>
          <a:xfrm>
            <a:off x="8216970" y="1144770"/>
            <a:ext cx="783143" cy="32049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0070C0"/>
                </a:solidFill>
              </a:rPr>
              <a:t>설정</a:t>
            </a:r>
            <a:endParaRPr lang="en-US" altLang="ko-KR" dirty="0">
              <a:solidFill>
                <a:schemeClr val="accent4"/>
              </a:solidFill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DD224A32-3C56-44AA-8948-96E49B21C6D3}"/>
              </a:ext>
            </a:extLst>
          </p:cNvPr>
          <p:cNvCxnSpPr>
            <a:cxnSpLocks/>
          </p:cNvCxnSpPr>
          <p:nvPr/>
        </p:nvCxnSpPr>
        <p:spPr>
          <a:xfrm>
            <a:off x="8270236" y="1536287"/>
            <a:ext cx="0" cy="1021532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646C437-328D-49EC-974F-1FEC7E12202A}"/>
              </a:ext>
            </a:extLst>
          </p:cNvPr>
          <p:cNvCxnSpPr>
            <a:cxnSpLocks/>
          </p:cNvCxnSpPr>
          <p:nvPr/>
        </p:nvCxnSpPr>
        <p:spPr>
          <a:xfrm flipH="1">
            <a:off x="8270236" y="1748843"/>
            <a:ext cx="554552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9B19FF41-B805-4C76-A5A6-E5676A1DF8C5}"/>
              </a:ext>
            </a:extLst>
          </p:cNvPr>
          <p:cNvCxnSpPr>
            <a:cxnSpLocks/>
          </p:cNvCxnSpPr>
          <p:nvPr/>
        </p:nvCxnSpPr>
        <p:spPr>
          <a:xfrm flipH="1">
            <a:off x="8270236" y="2024051"/>
            <a:ext cx="554552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FA0E655-93E3-4FB5-B7ED-3FA446942F69}"/>
              </a:ext>
            </a:extLst>
          </p:cNvPr>
          <p:cNvCxnSpPr>
            <a:cxnSpLocks/>
          </p:cNvCxnSpPr>
          <p:nvPr/>
        </p:nvCxnSpPr>
        <p:spPr>
          <a:xfrm flipH="1">
            <a:off x="8270236" y="2281503"/>
            <a:ext cx="554552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B2270E6-05F9-449A-83FE-36234AB5C2D1}"/>
              </a:ext>
            </a:extLst>
          </p:cNvPr>
          <p:cNvCxnSpPr>
            <a:cxnSpLocks/>
          </p:cNvCxnSpPr>
          <p:nvPr/>
        </p:nvCxnSpPr>
        <p:spPr>
          <a:xfrm flipH="1">
            <a:off x="8270236" y="2557819"/>
            <a:ext cx="554552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8B0926D-7BF6-4828-BA1F-8F2B5EC51755}"/>
              </a:ext>
            </a:extLst>
          </p:cNvPr>
          <p:cNvSpPr txBox="1"/>
          <p:nvPr/>
        </p:nvSpPr>
        <p:spPr>
          <a:xfrm>
            <a:off x="8270236" y="1447507"/>
            <a:ext cx="2698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2020.2.1 ~ 2020.2.20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AE4349-29DB-4B9B-B1E8-0D52324A7CDF}"/>
              </a:ext>
            </a:extLst>
          </p:cNvPr>
          <p:cNvSpPr txBox="1"/>
          <p:nvPr/>
        </p:nvSpPr>
        <p:spPr>
          <a:xfrm>
            <a:off x="8270236" y="1715677"/>
            <a:ext cx="2698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0070C0"/>
                </a:solidFill>
              </a:rPr>
              <a:t>리스트형 </a:t>
            </a:r>
            <a:r>
              <a:rPr lang="ko-KR" altLang="en-US" sz="1600" dirty="0">
                <a:solidFill>
                  <a:schemeClr val="accent3">
                    <a:lumMod val="75000"/>
                  </a:schemeClr>
                </a:solidFill>
              </a:rPr>
              <a:t>달력형 차트형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9624619-121F-4D15-8F0A-13DD2D8B6493}"/>
              </a:ext>
            </a:extLst>
          </p:cNvPr>
          <p:cNvSpPr txBox="1"/>
          <p:nvPr/>
        </p:nvSpPr>
        <p:spPr>
          <a:xfrm>
            <a:off x="8270236" y="2008798"/>
            <a:ext cx="2698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0070C0"/>
                </a:solidFill>
              </a:rPr>
              <a:t>기업 하나 </a:t>
            </a:r>
            <a:r>
              <a:rPr lang="ko-KR" altLang="en-US" sz="1600" dirty="0">
                <a:solidFill>
                  <a:schemeClr val="accent3">
                    <a:lumMod val="75000"/>
                  </a:schemeClr>
                </a:solidFill>
              </a:rPr>
              <a:t>국민 우리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70AAE0F-BED3-448B-9C92-E887AF106836}"/>
              </a:ext>
            </a:extLst>
          </p:cNvPr>
          <p:cNvSpPr txBox="1"/>
          <p:nvPr/>
        </p:nvSpPr>
        <p:spPr>
          <a:xfrm>
            <a:off x="8270236" y="2257805"/>
            <a:ext cx="2698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0070C0"/>
                </a:solidFill>
              </a:rPr>
              <a:t>지출 수입 이체</a:t>
            </a:r>
            <a:endParaRPr lang="ko-KR" altLang="en-US" sz="1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2CB2BF32-1CB1-4BF3-AD8A-A368048D9E56}"/>
              </a:ext>
            </a:extLst>
          </p:cNvPr>
          <p:cNvSpPr/>
          <p:nvPr/>
        </p:nvSpPr>
        <p:spPr>
          <a:xfrm>
            <a:off x="8270237" y="4350833"/>
            <a:ext cx="842841" cy="30404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대중교통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600CA613-81A9-4B38-BAC7-B48F099E4FB2}"/>
              </a:ext>
            </a:extLst>
          </p:cNvPr>
          <p:cNvCxnSpPr>
            <a:cxnSpLocks/>
          </p:cNvCxnSpPr>
          <p:nvPr/>
        </p:nvCxnSpPr>
        <p:spPr>
          <a:xfrm flipH="1">
            <a:off x="8270236" y="3482208"/>
            <a:ext cx="3208591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1C5067B-7E5D-4063-868B-F421573942DF}"/>
              </a:ext>
            </a:extLst>
          </p:cNvPr>
          <p:cNvCxnSpPr>
            <a:cxnSpLocks/>
          </p:cNvCxnSpPr>
          <p:nvPr/>
        </p:nvCxnSpPr>
        <p:spPr>
          <a:xfrm flipH="1">
            <a:off x="8270236" y="4278227"/>
            <a:ext cx="3208591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02558DC1-909D-4276-8150-3D5AD8CDFF17}"/>
              </a:ext>
            </a:extLst>
          </p:cNvPr>
          <p:cNvCxnSpPr>
            <a:cxnSpLocks/>
          </p:cNvCxnSpPr>
          <p:nvPr/>
        </p:nvCxnSpPr>
        <p:spPr>
          <a:xfrm flipH="1">
            <a:off x="8270236" y="5079511"/>
            <a:ext cx="3208591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C203680-5043-4BF9-8CA8-D44BB4B4D904}"/>
              </a:ext>
            </a:extLst>
          </p:cNvPr>
          <p:cNvSpPr txBox="1"/>
          <p:nvPr/>
        </p:nvSpPr>
        <p:spPr>
          <a:xfrm>
            <a:off x="9154711" y="4346698"/>
            <a:ext cx="2159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solidFill>
                  <a:srgbClr val="7030A0"/>
                </a:solidFill>
              </a:rPr>
              <a:t>체크후불교통출금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B7BB728-97FA-4AC3-B78A-B59B1FE22255}"/>
              </a:ext>
            </a:extLst>
          </p:cNvPr>
          <p:cNvSpPr txBox="1"/>
          <p:nvPr/>
        </p:nvSpPr>
        <p:spPr>
          <a:xfrm>
            <a:off x="8270235" y="4684784"/>
            <a:ext cx="842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chemeClr val="accent3">
                    <a:lumMod val="75000"/>
                  </a:schemeClr>
                </a:solidFill>
              </a:rPr>
              <a:t>기업</a:t>
            </a:r>
            <a:endParaRPr lang="ko-KR" altLang="en-US" sz="1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B6FC34F-30DB-40EA-8FEB-7BE5A211D2E4}"/>
              </a:ext>
            </a:extLst>
          </p:cNvPr>
          <p:cNvSpPr txBox="1"/>
          <p:nvPr/>
        </p:nvSpPr>
        <p:spPr>
          <a:xfrm>
            <a:off x="9154711" y="4684783"/>
            <a:ext cx="2159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-5,000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원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7B5B4909-B8A6-4CD6-94E2-5212CF3A49C2}"/>
              </a:ext>
            </a:extLst>
          </p:cNvPr>
          <p:cNvSpPr/>
          <p:nvPr/>
        </p:nvSpPr>
        <p:spPr>
          <a:xfrm>
            <a:off x="8270237" y="3561773"/>
            <a:ext cx="842841" cy="30404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음료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F58879A-856A-4D5C-A6D0-D1B464D556AA}"/>
              </a:ext>
            </a:extLst>
          </p:cNvPr>
          <p:cNvSpPr txBox="1"/>
          <p:nvPr/>
        </p:nvSpPr>
        <p:spPr>
          <a:xfrm>
            <a:off x="9154711" y="3557638"/>
            <a:ext cx="2159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solidFill>
                  <a:srgbClr val="7030A0"/>
                </a:solidFill>
              </a:rPr>
              <a:t>아이스초코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9744D77-FFB1-4789-A2C2-85EA1E6AAB2F}"/>
              </a:ext>
            </a:extLst>
          </p:cNvPr>
          <p:cNvSpPr txBox="1"/>
          <p:nvPr/>
        </p:nvSpPr>
        <p:spPr>
          <a:xfrm>
            <a:off x="8270235" y="3895724"/>
            <a:ext cx="842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</a:rPr>
              <a:t>하나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90A562F-18D1-45F8-9017-C9B043BC606A}"/>
              </a:ext>
            </a:extLst>
          </p:cNvPr>
          <p:cNvSpPr txBox="1"/>
          <p:nvPr/>
        </p:nvSpPr>
        <p:spPr>
          <a:xfrm>
            <a:off x="9154711" y="3895723"/>
            <a:ext cx="2159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-5,300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원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AFCACA50-B510-4FBC-8779-65834C86B11F}"/>
              </a:ext>
            </a:extLst>
          </p:cNvPr>
          <p:cNvSpPr/>
          <p:nvPr/>
        </p:nvSpPr>
        <p:spPr>
          <a:xfrm>
            <a:off x="8270237" y="5169742"/>
            <a:ext cx="842841" cy="304044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계좌입금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1D78F50-D2D1-4932-A1B0-2DC13915C05E}"/>
              </a:ext>
            </a:extLst>
          </p:cNvPr>
          <p:cNvSpPr txBox="1"/>
          <p:nvPr/>
        </p:nvSpPr>
        <p:spPr>
          <a:xfrm>
            <a:off x="9154711" y="5165607"/>
            <a:ext cx="2159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7030A0"/>
                </a:solidFill>
              </a:rPr>
              <a:t>엄마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2322313-D3C7-4FCF-B2E2-2E5DAFCF7447}"/>
              </a:ext>
            </a:extLst>
          </p:cNvPr>
          <p:cNvSpPr txBox="1"/>
          <p:nvPr/>
        </p:nvSpPr>
        <p:spPr>
          <a:xfrm>
            <a:off x="8270235" y="5503693"/>
            <a:ext cx="842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chemeClr val="accent3">
                    <a:lumMod val="75000"/>
                  </a:schemeClr>
                </a:solidFill>
              </a:rPr>
              <a:t>기업</a:t>
            </a:r>
            <a:endParaRPr lang="ko-KR" altLang="en-US" sz="1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F30574F-4D20-4EA5-B584-181704917119}"/>
              </a:ext>
            </a:extLst>
          </p:cNvPr>
          <p:cNvSpPr txBox="1"/>
          <p:nvPr/>
        </p:nvSpPr>
        <p:spPr>
          <a:xfrm>
            <a:off x="9154711" y="5503692"/>
            <a:ext cx="2159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0070C0"/>
                </a:solidFill>
              </a:rPr>
              <a:t>+50,000</a:t>
            </a:r>
            <a:r>
              <a:rPr lang="ko-KR" altLang="en-US" sz="1400" dirty="0">
                <a:solidFill>
                  <a:srgbClr val="0070C0"/>
                </a:solidFill>
              </a:rPr>
              <a:t>원</a:t>
            </a:r>
          </a:p>
        </p:txBody>
      </p:sp>
      <p:sp>
        <p:nvSpPr>
          <p:cNvPr id="74" name="제목 1">
            <a:extLst>
              <a:ext uri="{FF2B5EF4-FFF2-40B4-BE49-F238E27FC236}">
                <a16:creationId xmlns:a16="http://schemas.microsoft.com/office/drawing/2014/main" id="{22800135-B983-4AB0-BCA3-2E9F1C970AD3}"/>
              </a:ext>
            </a:extLst>
          </p:cNvPr>
          <p:cNvSpPr txBox="1">
            <a:spLocks/>
          </p:cNvSpPr>
          <p:nvPr/>
        </p:nvSpPr>
        <p:spPr>
          <a:xfrm>
            <a:off x="82721" y="110424"/>
            <a:ext cx="4183638" cy="8366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 dirty="0"/>
              <a:t>3. </a:t>
            </a:r>
            <a:r>
              <a:rPr lang="ko-KR" altLang="en-US" sz="4400" dirty="0"/>
              <a:t>지출 내역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280781D-C9C0-4D55-B40C-DD5278660964}"/>
              </a:ext>
            </a:extLst>
          </p:cNvPr>
          <p:cNvSpPr txBox="1"/>
          <p:nvPr/>
        </p:nvSpPr>
        <p:spPr>
          <a:xfrm>
            <a:off x="221942" y="1144770"/>
            <a:ext cx="4323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자신이 쓴 카드와 연동하여 구매내역을 자동으로 가져온다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50" name="원통형 49">
            <a:extLst>
              <a:ext uri="{FF2B5EF4-FFF2-40B4-BE49-F238E27FC236}">
                <a16:creationId xmlns:a16="http://schemas.microsoft.com/office/drawing/2014/main" id="{3E38B442-2F81-47F4-898F-1D01102AFD5B}"/>
              </a:ext>
            </a:extLst>
          </p:cNvPr>
          <p:cNvSpPr/>
          <p:nvPr/>
        </p:nvSpPr>
        <p:spPr>
          <a:xfrm>
            <a:off x="4998128" y="4598633"/>
            <a:ext cx="1884180" cy="121283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E703C047-3D93-4AE3-9094-D0EC711C21A8}"/>
              </a:ext>
            </a:extLst>
          </p:cNvPr>
          <p:cNvCxnSpPr>
            <a:cxnSpLocks/>
          </p:cNvCxnSpPr>
          <p:nvPr/>
        </p:nvCxnSpPr>
        <p:spPr>
          <a:xfrm flipH="1">
            <a:off x="6850704" y="4231011"/>
            <a:ext cx="1124183" cy="450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026AD50-6EC2-46A7-B0B1-C8539D24FDBD}"/>
              </a:ext>
            </a:extLst>
          </p:cNvPr>
          <p:cNvSpPr txBox="1"/>
          <p:nvPr/>
        </p:nvSpPr>
        <p:spPr>
          <a:xfrm>
            <a:off x="5841653" y="3987474"/>
            <a:ext cx="138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</a:t>
            </a:r>
            <a:r>
              <a:rPr lang="ko-KR" altLang="en-US" dirty="0"/>
              <a:t>에 저장</a:t>
            </a:r>
          </a:p>
        </p:txBody>
      </p:sp>
      <p:pic>
        <p:nvPicPr>
          <p:cNvPr id="3074" name="Picture 2" descr="나라사랑카드 이미지 검색결과">
            <a:extLst>
              <a:ext uri="{FF2B5EF4-FFF2-40B4-BE49-F238E27FC236}">
                <a16:creationId xmlns:a16="http://schemas.microsoft.com/office/drawing/2014/main" id="{EC894087-02D0-42DD-AEFC-9C69328DB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8581" y="1884954"/>
            <a:ext cx="1700862" cy="1076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3AC15344-B562-4783-A728-12DAA503FC4A}"/>
              </a:ext>
            </a:extLst>
          </p:cNvPr>
          <p:cNvCxnSpPr>
            <a:cxnSpLocks/>
          </p:cNvCxnSpPr>
          <p:nvPr/>
        </p:nvCxnSpPr>
        <p:spPr>
          <a:xfrm flipV="1">
            <a:off x="7066043" y="2930310"/>
            <a:ext cx="814139" cy="12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01A53DEE-5EA5-4AE6-9B4B-03DABC2C156E}"/>
              </a:ext>
            </a:extLst>
          </p:cNvPr>
          <p:cNvSpPr txBox="1"/>
          <p:nvPr/>
        </p:nvSpPr>
        <p:spPr>
          <a:xfrm>
            <a:off x="6991272" y="2302752"/>
            <a:ext cx="127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연동</a:t>
            </a:r>
          </a:p>
        </p:txBody>
      </p:sp>
      <p:pic>
        <p:nvPicPr>
          <p:cNvPr id="3076" name="Picture 4" descr="하나카드 이미지 검색결과">
            <a:extLst>
              <a:ext uri="{FF2B5EF4-FFF2-40B4-BE49-F238E27FC236}">
                <a16:creationId xmlns:a16="http://schemas.microsoft.com/office/drawing/2014/main" id="{EA7277C7-D955-46D7-8E1E-5B4152300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762" y="2507185"/>
            <a:ext cx="1703786" cy="107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원형차트 이미지 검색결과">
            <a:extLst>
              <a:ext uri="{FF2B5EF4-FFF2-40B4-BE49-F238E27FC236}">
                <a16:creationId xmlns:a16="http://schemas.microsoft.com/office/drawing/2014/main" id="{79D2AFF1-E90A-49AB-9B2A-6E6BE566C4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37" t="19616" r="25594" b="16576"/>
          <a:stretch/>
        </p:blipFill>
        <p:spPr bwMode="auto">
          <a:xfrm>
            <a:off x="221942" y="4645651"/>
            <a:ext cx="1921273" cy="190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달력 지출 이미지 검색결과">
            <a:extLst>
              <a:ext uri="{FF2B5EF4-FFF2-40B4-BE49-F238E27FC236}">
                <a16:creationId xmlns:a16="http://schemas.microsoft.com/office/drawing/2014/main" id="{8A0B6E41-091C-4174-9619-0119CE8356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4" t="6963"/>
          <a:stretch/>
        </p:blipFill>
        <p:spPr bwMode="auto">
          <a:xfrm>
            <a:off x="204765" y="1884954"/>
            <a:ext cx="4479070" cy="2570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DA1F05FF-A741-4A1F-9213-4B629148DACB}"/>
              </a:ext>
            </a:extLst>
          </p:cNvPr>
          <p:cNvSpPr txBox="1"/>
          <p:nvPr/>
        </p:nvSpPr>
        <p:spPr>
          <a:xfrm>
            <a:off x="1954050" y="4666135"/>
            <a:ext cx="2396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달력형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차트형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5013E31-78DA-4D9A-A374-5DA50B448D22}"/>
              </a:ext>
            </a:extLst>
          </p:cNvPr>
          <p:cNvSpPr txBox="1"/>
          <p:nvPr/>
        </p:nvSpPr>
        <p:spPr>
          <a:xfrm>
            <a:off x="9154711" y="3055056"/>
            <a:ext cx="235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3">
                    <a:lumMod val="75000"/>
                  </a:schemeClr>
                </a:solidFill>
              </a:rPr>
              <a:t>목표 지출까지 </a:t>
            </a:r>
            <a:r>
              <a:rPr lang="en-US" altLang="ko-KR" sz="1600" dirty="0">
                <a:solidFill>
                  <a:srgbClr val="0070C0"/>
                </a:solidFill>
              </a:rPr>
              <a:t>20,600</a:t>
            </a:r>
            <a:r>
              <a:rPr lang="ko-KR" altLang="en-US" sz="1600" dirty="0">
                <a:solidFill>
                  <a:schemeClr val="accent3">
                    <a:lumMod val="75000"/>
                  </a:schemeClr>
                </a:solidFill>
              </a:rPr>
              <a:t>원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C14834B-95E3-411B-BFDE-FF8D7B6357A3}"/>
              </a:ext>
            </a:extLst>
          </p:cNvPr>
          <p:cNvSpPr/>
          <p:nvPr/>
        </p:nvSpPr>
        <p:spPr>
          <a:xfrm>
            <a:off x="8280448" y="3053420"/>
            <a:ext cx="783143" cy="32049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2</a:t>
            </a:r>
            <a:r>
              <a:rPr lang="ko-KR" altLang="en-US" dirty="0">
                <a:solidFill>
                  <a:srgbClr val="0070C0"/>
                </a:solidFill>
              </a:rPr>
              <a:t>월</a:t>
            </a:r>
            <a:endParaRPr lang="en-US" altLang="ko-KR" dirty="0">
              <a:solidFill>
                <a:schemeClr val="accent4"/>
              </a:solidFill>
            </a:endParaRP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0FC24EB1-38BA-4557-BCDB-50E1EDEAAEE3}"/>
              </a:ext>
            </a:extLst>
          </p:cNvPr>
          <p:cNvSpPr/>
          <p:nvPr/>
        </p:nvSpPr>
        <p:spPr>
          <a:xfrm>
            <a:off x="10205401" y="2711058"/>
            <a:ext cx="1273426" cy="357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accent3">
                    <a:lumMod val="75000"/>
                  </a:schemeClr>
                </a:solidFill>
              </a:rPr>
              <a:t>예산 설정</a:t>
            </a:r>
          </a:p>
        </p:txBody>
      </p:sp>
    </p:spTree>
    <p:extLst>
      <p:ext uri="{BB962C8B-B14F-4D97-AF65-F5344CB8AC3E}">
        <p14:creationId xmlns:p14="http://schemas.microsoft.com/office/powerpoint/2010/main" val="3238056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66FEC481-E995-4F2C-A044-A0F33B3292D2}"/>
              </a:ext>
            </a:extLst>
          </p:cNvPr>
          <p:cNvGrpSpPr/>
          <p:nvPr/>
        </p:nvGrpSpPr>
        <p:grpSpPr>
          <a:xfrm>
            <a:off x="8008131" y="190821"/>
            <a:ext cx="3740144" cy="6476355"/>
            <a:chOff x="725324" y="190822"/>
            <a:chExt cx="3944330" cy="6476355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8511F272-7EF2-49E2-9631-42A88C33B8BE}"/>
                </a:ext>
              </a:extLst>
            </p:cNvPr>
            <p:cNvSpPr/>
            <p:nvPr/>
          </p:nvSpPr>
          <p:spPr>
            <a:xfrm>
              <a:off x="725324" y="190822"/>
              <a:ext cx="3944330" cy="6476355"/>
            </a:xfrm>
            <a:prstGeom prst="roundRect">
              <a:avLst>
                <a:gd name="adj" fmla="val 1014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7DAFCCB-A31B-4FF2-8B85-503D945B789F}"/>
                </a:ext>
              </a:extLst>
            </p:cNvPr>
            <p:cNvSpPr/>
            <p:nvPr/>
          </p:nvSpPr>
          <p:spPr>
            <a:xfrm>
              <a:off x="861133" y="577049"/>
              <a:ext cx="3684233" cy="55307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8E3F0D4-AEF0-4BC3-A42E-4CC9A406AA01}"/>
                </a:ext>
              </a:extLst>
            </p:cNvPr>
            <p:cNvSpPr/>
            <p:nvPr/>
          </p:nvSpPr>
          <p:spPr>
            <a:xfrm>
              <a:off x="861133" y="5788240"/>
              <a:ext cx="3684233" cy="4661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90562A5-A59B-41E4-B6AE-6381D82AD91F}"/>
              </a:ext>
            </a:extLst>
          </p:cNvPr>
          <p:cNvGrpSpPr/>
          <p:nvPr/>
        </p:nvGrpSpPr>
        <p:grpSpPr>
          <a:xfrm>
            <a:off x="8136751" y="577049"/>
            <a:ext cx="3493511" cy="466125"/>
            <a:chOff x="8136751" y="577049"/>
            <a:chExt cx="3493511" cy="4661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0AF46D4-CFA1-4607-BF5F-1A139E12811D}"/>
                </a:ext>
              </a:extLst>
            </p:cNvPr>
            <p:cNvSpPr/>
            <p:nvPr/>
          </p:nvSpPr>
          <p:spPr>
            <a:xfrm>
              <a:off x="8136751" y="577049"/>
              <a:ext cx="3493511" cy="4661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상품 추천</a:t>
              </a: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6D4CEF53-0A6B-4430-8005-413F8D0D1293}"/>
                </a:ext>
              </a:extLst>
            </p:cNvPr>
            <p:cNvGrpSpPr/>
            <p:nvPr/>
          </p:nvGrpSpPr>
          <p:grpSpPr>
            <a:xfrm>
              <a:off x="8216970" y="697805"/>
              <a:ext cx="461639" cy="213063"/>
              <a:chOff x="8216970" y="697805"/>
              <a:chExt cx="461639" cy="213063"/>
            </a:xfrm>
          </p:grpSpPr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0CF1B93E-73BF-4110-9F00-87738FE51304}"/>
                  </a:ext>
                </a:extLst>
              </p:cNvPr>
              <p:cNvCxnSpPr/>
              <p:nvPr/>
            </p:nvCxnSpPr>
            <p:spPr>
              <a:xfrm>
                <a:off x="8216970" y="697805"/>
                <a:ext cx="46163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5C735176-255C-47F5-A963-69A027E840FA}"/>
                  </a:ext>
                </a:extLst>
              </p:cNvPr>
              <p:cNvCxnSpPr/>
              <p:nvPr/>
            </p:nvCxnSpPr>
            <p:spPr>
              <a:xfrm>
                <a:off x="8216970" y="804337"/>
                <a:ext cx="46163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D2BEFB10-C3FA-433C-A80B-2C8ADC18986D}"/>
                  </a:ext>
                </a:extLst>
              </p:cNvPr>
              <p:cNvCxnSpPr/>
              <p:nvPr/>
            </p:nvCxnSpPr>
            <p:spPr>
              <a:xfrm>
                <a:off x="8216970" y="910868"/>
                <a:ext cx="46163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94D3165-646E-4DE4-BA74-63FCF20D1BB0}"/>
              </a:ext>
            </a:extLst>
          </p:cNvPr>
          <p:cNvCxnSpPr>
            <a:cxnSpLocks/>
          </p:cNvCxnSpPr>
          <p:nvPr/>
        </p:nvCxnSpPr>
        <p:spPr>
          <a:xfrm>
            <a:off x="6645918" y="2360354"/>
            <a:ext cx="1334662" cy="394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63662F9-FE37-4270-B83C-2F0DC9A0CC09}"/>
              </a:ext>
            </a:extLst>
          </p:cNvPr>
          <p:cNvSpPr txBox="1"/>
          <p:nvPr/>
        </p:nvSpPr>
        <p:spPr>
          <a:xfrm>
            <a:off x="5332691" y="821604"/>
            <a:ext cx="2396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데이터를 머신 러닝으로 분석하여 카드를 추천</a:t>
            </a:r>
          </a:p>
        </p:txBody>
      </p:sp>
      <p:sp>
        <p:nvSpPr>
          <p:cNvPr id="74" name="제목 1">
            <a:extLst>
              <a:ext uri="{FF2B5EF4-FFF2-40B4-BE49-F238E27FC236}">
                <a16:creationId xmlns:a16="http://schemas.microsoft.com/office/drawing/2014/main" id="{22800135-B983-4AB0-BCA3-2E9F1C970AD3}"/>
              </a:ext>
            </a:extLst>
          </p:cNvPr>
          <p:cNvSpPr txBox="1">
            <a:spLocks/>
          </p:cNvSpPr>
          <p:nvPr/>
        </p:nvSpPr>
        <p:spPr>
          <a:xfrm>
            <a:off x="82721" y="110424"/>
            <a:ext cx="4183638" cy="8366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 dirty="0"/>
              <a:t>4. </a:t>
            </a:r>
            <a:r>
              <a:rPr lang="ko-KR" altLang="en-US" sz="4400" dirty="0"/>
              <a:t>상품 추천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280781D-C9C0-4D55-B40C-DD5278660964}"/>
              </a:ext>
            </a:extLst>
          </p:cNvPr>
          <p:cNvSpPr txBox="1"/>
          <p:nvPr/>
        </p:nvSpPr>
        <p:spPr>
          <a:xfrm>
            <a:off x="192157" y="1155257"/>
            <a:ext cx="4323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</a:t>
            </a:r>
            <a:r>
              <a:rPr lang="ko-KR" altLang="en-US" dirty="0"/>
              <a:t>에 저장된 자산 현황과 지출 내역을 머신 러닝을 통해 분석하고 본인이 더 큰 혜택을 볼 수 있는 카드를 추천한다</a:t>
            </a:r>
            <a:r>
              <a:rPr lang="en-US" altLang="ko-KR" dirty="0"/>
              <a:t>.</a:t>
            </a:r>
          </a:p>
        </p:txBody>
      </p:sp>
      <p:sp>
        <p:nvSpPr>
          <p:cNvPr id="50" name="원통형 49">
            <a:extLst>
              <a:ext uri="{FF2B5EF4-FFF2-40B4-BE49-F238E27FC236}">
                <a16:creationId xmlns:a16="http://schemas.microsoft.com/office/drawing/2014/main" id="{3E38B442-2F81-47F4-898F-1D01102AFD5B}"/>
              </a:ext>
            </a:extLst>
          </p:cNvPr>
          <p:cNvSpPr/>
          <p:nvPr/>
        </p:nvSpPr>
        <p:spPr>
          <a:xfrm>
            <a:off x="4734187" y="1753936"/>
            <a:ext cx="1884180" cy="121283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pic>
        <p:nvPicPr>
          <p:cNvPr id="4098" name="Picture 2" descr="머신 러닝 텐서플로우 이미지 검색결과">
            <a:extLst>
              <a:ext uri="{FF2B5EF4-FFF2-40B4-BE49-F238E27FC236}">
                <a16:creationId xmlns:a16="http://schemas.microsoft.com/office/drawing/2014/main" id="{72DCA52D-2BB8-4547-9C64-747E0A88D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033" y="3044301"/>
            <a:ext cx="1884180" cy="942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F7D0A637-0B8B-4083-BBF4-29C946813E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0023437"/>
              </p:ext>
            </p:extLst>
          </p:nvPr>
        </p:nvGraphicFramePr>
        <p:xfrm>
          <a:off x="8287139" y="1190567"/>
          <a:ext cx="3130854" cy="22384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2" name="직사각형 61">
            <a:extLst>
              <a:ext uri="{FF2B5EF4-FFF2-40B4-BE49-F238E27FC236}">
                <a16:creationId xmlns:a16="http://schemas.microsoft.com/office/drawing/2014/main" id="{908B2E11-205C-410C-AA8B-595D6A5E3AFD}"/>
              </a:ext>
            </a:extLst>
          </p:cNvPr>
          <p:cNvSpPr/>
          <p:nvPr/>
        </p:nvSpPr>
        <p:spPr>
          <a:xfrm>
            <a:off x="8280447" y="3962618"/>
            <a:ext cx="3130854" cy="32049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0070C0"/>
                </a:solidFill>
              </a:rPr>
              <a:t>[NH</a:t>
            </a:r>
            <a:r>
              <a:rPr lang="ko-KR" altLang="en-US" dirty="0">
                <a:solidFill>
                  <a:srgbClr val="0070C0"/>
                </a:solidFill>
              </a:rPr>
              <a:t>농협</a:t>
            </a:r>
            <a:r>
              <a:rPr lang="en-US" altLang="ko-KR" dirty="0">
                <a:solidFill>
                  <a:srgbClr val="0070C0"/>
                </a:solidFill>
              </a:rPr>
              <a:t>] LCC </a:t>
            </a:r>
            <a:r>
              <a:rPr lang="en-US" altLang="ko-KR" dirty="0" err="1">
                <a:solidFill>
                  <a:srgbClr val="0070C0"/>
                </a:solidFill>
              </a:rPr>
              <a:t>UniMile</a:t>
            </a:r>
            <a:endParaRPr lang="en-US" altLang="ko-KR" dirty="0">
              <a:solidFill>
                <a:srgbClr val="0070C0"/>
              </a:solidFill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A8D28E4-00FA-4953-AD90-A75DF5741DD4}"/>
              </a:ext>
            </a:extLst>
          </p:cNvPr>
          <p:cNvCxnSpPr>
            <a:cxnSpLocks/>
          </p:cNvCxnSpPr>
          <p:nvPr/>
        </p:nvCxnSpPr>
        <p:spPr>
          <a:xfrm flipH="1">
            <a:off x="8270236" y="4839160"/>
            <a:ext cx="3208591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50DE40D2-3349-453E-985F-151B8F6E5ABB}"/>
              </a:ext>
            </a:extLst>
          </p:cNvPr>
          <p:cNvSpPr txBox="1"/>
          <p:nvPr/>
        </p:nvSpPr>
        <p:spPr>
          <a:xfrm>
            <a:off x="8678609" y="4412008"/>
            <a:ext cx="2833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3">
                    <a:lumMod val="75000"/>
                  </a:schemeClr>
                </a:solidFill>
              </a:rPr>
              <a:t>이러이러해서 가장 이득이다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4EB5B2F-8067-46AE-8319-BD3A727B4744}"/>
              </a:ext>
            </a:extLst>
          </p:cNvPr>
          <p:cNvSpPr/>
          <p:nvPr/>
        </p:nvSpPr>
        <p:spPr>
          <a:xfrm>
            <a:off x="8280447" y="4958481"/>
            <a:ext cx="3137546" cy="32049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0070C0"/>
                </a:solidFill>
              </a:rPr>
              <a:t>[BNK</a:t>
            </a:r>
            <a:r>
              <a:rPr lang="ko-KR" altLang="en-US" dirty="0">
                <a:solidFill>
                  <a:srgbClr val="0070C0"/>
                </a:solidFill>
              </a:rPr>
              <a:t>경남</a:t>
            </a:r>
            <a:r>
              <a:rPr lang="en-US" altLang="ko-KR" dirty="0">
                <a:solidFill>
                  <a:srgbClr val="0070C0"/>
                </a:solidFill>
              </a:rPr>
              <a:t>] </a:t>
            </a:r>
            <a:r>
              <a:rPr lang="ko-KR" altLang="en-US" dirty="0">
                <a:solidFill>
                  <a:srgbClr val="0070C0"/>
                </a:solidFill>
              </a:rPr>
              <a:t>요즘쇼핑카드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EE4A8BA-6696-484A-8590-57D730BE5A46}"/>
              </a:ext>
            </a:extLst>
          </p:cNvPr>
          <p:cNvSpPr txBox="1"/>
          <p:nvPr/>
        </p:nvSpPr>
        <p:spPr>
          <a:xfrm>
            <a:off x="8678609" y="5407871"/>
            <a:ext cx="2833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3">
                    <a:lumMod val="75000"/>
                  </a:schemeClr>
                </a:solidFill>
              </a:rPr>
              <a:t>이러이러해서 가장 이득이다</a:t>
            </a: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D1712736-D4F1-4C89-9B09-D0727C02F8BE}"/>
              </a:ext>
            </a:extLst>
          </p:cNvPr>
          <p:cNvSpPr/>
          <p:nvPr/>
        </p:nvSpPr>
        <p:spPr>
          <a:xfrm>
            <a:off x="8239828" y="3515346"/>
            <a:ext cx="1643678" cy="357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7030A0"/>
                </a:solidFill>
              </a:rPr>
              <a:t>후일 지출 계획</a:t>
            </a: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AB65F2AE-FB68-44E8-9B15-BBF9B8A19D35}"/>
              </a:ext>
            </a:extLst>
          </p:cNvPr>
          <p:cNvCxnSpPr>
            <a:cxnSpLocks/>
          </p:cNvCxnSpPr>
          <p:nvPr/>
        </p:nvCxnSpPr>
        <p:spPr>
          <a:xfrm flipV="1">
            <a:off x="6683941" y="3749236"/>
            <a:ext cx="1516174" cy="887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A4847CE1-DFF5-48D5-A0D0-92C611D2A546}"/>
              </a:ext>
            </a:extLst>
          </p:cNvPr>
          <p:cNvSpPr txBox="1"/>
          <p:nvPr/>
        </p:nvSpPr>
        <p:spPr>
          <a:xfrm>
            <a:off x="3728621" y="4588439"/>
            <a:ext cx="3138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후일 지출 계획을 </a:t>
            </a:r>
            <a:r>
              <a:rPr lang="ko-KR" altLang="en-US"/>
              <a:t>알려주어 그에 맞는 상품을 추천</a:t>
            </a:r>
            <a:endParaRPr lang="ko-KR" altLang="en-US" dirty="0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408598FA-CB09-4199-954F-7B939D75AED1}"/>
              </a:ext>
            </a:extLst>
          </p:cNvPr>
          <p:cNvSpPr/>
          <p:nvPr/>
        </p:nvSpPr>
        <p:spPr>
          <a:xfrm>
            <a:off x="249603" y="4216993"/>
            <a:ext cx="964255" cy="3017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</a:rPr>
              <a:t>음료</a:t>
            </a: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54831000-2256-4C18-BAD7-A0385E09F543}"/>
              </a:ext>
            </a:extLst>
          </p:cNvPr>
          <p:cNvSpPr/>
          <p:nvPr/>
        </p:nvSpPr>
        <p:spPr>
          <a:xfrm>
            <a:off x="1342648" y="4216993"/>
            <a:ext cx="964255" cy="3017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</a:rPr>
              <a:t>여행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B7E55089-C9F6-4200-839E-861BA76280C3}"/>
              </a:ext>
            </a:extLst>
          </p:cNvPr>
          <p:cNvSpPr/>
          <p:nvPr/>
        </p:nvSpPr>
        <p:spPr>
          <a:xfrm>
            <a:off x="2435682" y="4216993"/>
            <a:ext cx="964255" cy="3017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</a:rPr>
              <a:t>취미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04C5889C-B8E8-44ED-A87F-5EC9AEFA62CA}"/>
              </a:ext>
            </a:extLst>
          </p:cNvPr>
          <p:cNvSpPr/>
          <p:nvPr/>
        </p:nvSpPr>
        <p:spPr>
          <a:xfrm>
            <a:off x="249603" y="4588439"/>
            <a:ext cx="964255" cy="3017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</a:rPr>
              <a:t>가구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696972BE-4EE4-4706-BC4C-EE4B41B9EDD3}"/>
              </a:ext>
            </a:extLst>
          </p:cNvPr>
          <p:cNvSpPr/>
          <p:nvPr/>
        </p:nvSpPr>
        <p:spPr>
          <a:xfrm>
            <a:off x="1342648" y="4588439"/>
            <a:ext cx="964255" cy="3017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</a:rPr>
              <a:t>전자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81F6F26D-033E-42AA-A79F-C2A00C2DDF43}"/>
              </a:ext>
            </a:extLst>
          </p:cNvPr>
          <p:cNvSpPr/>
          <p:nvPr/>
        </p:nvSpPr>
        <p:spPr>
          <a:xfrm>
            <a:off x="2435682" y="4588439"/>
            <a:ext cx="964255" cy="3017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</a:rPr>
              <a:t>기타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A4A54CA8-37BF-421F-AE69-31B9C2201C0C}"/>
              </a:ext>
            </a:extLst>
          </p:cNvPr>
          <p:cNvSpPr/>
          <p:nvPr/>
        </p:nvSpPr>
        <p:spPr>
          <a:xfrm>
            <a:off x="249603" y="3845547"/>
            <a:ext cx="964255" cy="3017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0070C0"/>
                </a:solidFill>
              </a:rPr>
              <a:t>대중교통</a:t>
            </a: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51CB63D5-1DED-449B-B19A-4FED853E3036}"/>
              </a:ext>
            </a:extLst>
          </p:cNvPr>
          <p:cNvSpPr/>
          <p:nvPr/>
        </p:nvSpPr>
        <p:spPr>
          <a:xfrm>
            <a:off x="1342648" y="3845547"/>
            <a:ext cx="964255" cy="3017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</a:rPr>
              <a:t>식사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43BAC318-2272-4A49-B3FA-BDD86FBADCA0}"/>
              </a:ext>
            </a:extLst>
          </p:cNvPr>
          <p:cNvSpPr/>
          <p:nvPr/>
        </p:nvSpPr>
        <p:spPr>
          <a:xfrm>
            <a:off x="2435682" y="3845547"/>
            <a:ext cx="964255" cy="3017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</a:rPr>
              <a:t>마트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B71DFFD-D399-4EE3-9434-DE61E3A7863C}"/>
              </a:ext>
            </a:extLst>
          </p:cNvPr>
          <p:cNvSpPr txBox="1"/>
          <p:nvPr/>
        </p:nvSpPr>
        <p:spPr>
          <a:xfrm>
            <a:off x="1074198" y="4959851"/>
            <a:ext cx="2325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rgbClr val="0070C0"/>
                </a:solidFill>
              </a:rPr>
              <a:t> </a:t>
            </a:r>
            <a:r>
              <a:rPr lang="ko-KR" altLang="en-US" sz="1600" dirty="0">
                <a:solidFill>
                  <a:schemeClr val="accent3">
                    <a:lumMod val="75000"/>
                  </a:schemeClr>
                </a:solidFill>
              </a:rPr>
              <a:t>최근 지출 </a:t>
            </a:r>
            <a:r>
              <a:rPr lang="en-US" altLang="ko-KR" sz="1600" dirty="0">
                <a:solidFill>
                  <a:srgbClr val="0070C0"/>
                </a:solidFill>
              </a:rPr>
              <a:t>50,000</a:t>
            </a:r>
            <a:r>
              <a:rPr lang="ko-KR" altLang="en-US" sz="1600" dirty="0">
                <a:solidFill>
                  <a:schemeClr val="accent3">
                    <a:lumMod val="75000"/>
                  </a:schemeClr>
                </a:solidFill>
              </a:rPr>
              <a:t>원</a:t>
            </a: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402D63F3-FA45-4C4E-8D6F-5CDDF5F3ACF0}"/>
              </a:ext>
            </a:extLst>
          </p:cNvPr>
          <p:cNvSpPr/>
          <p:nvPr/>
        </p:nvSpPr>
        <p:spPr>
          <a:xfrm>
            <a:off x="249603" y="5401001"/>
            <a:ext cx="964255" cy="30174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0070C0"/>
                </a:solidFill>
              </a:rPr>
              <a:t>+ 1</a:t>
            </a:r>
            <a:r>
              <a:rPr lang="ko-KR" altLang="en-US" sz="1400" dirty="0">
                <a:solidFill>
                  <a:srgbClr val="0070C0"/>
                </a:solidFill>
              </a:rPr>
              <a:t>만</a:t>
            </a: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FAFF59B8-0037-490A-8C3A-DD0C7F0AA0E8}"/>
              </a:ext>
            </a:extLst>
          </p:cNvPr>
          <p:cNvSpPr/>
          <p:nvPr/>
        </p:nvSpPr>
        <p:spPr>
          <a:xfrm>
            <a:off x="1342637" y="5401001"/>
            <a:ext cx="964255" cy="30174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0070C0"/>
                </a:solidFill>
              </a:rPr>
              <a:t>+ 10</a:t>
            </a:r>
            <a:r>
              <a:rPr lang="ko-KR" altLang="en-US" sz="1400" dirty="0">
                <a:solidFill>
                  <a:srgbClr val="0070C0"/>
                </a:solidFill>
              </a:rPr>
              <a:t>만</a:t>
            </a: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9468E37A-FB81-44A3-9DDD-4FD0494A46F4}"/>
              </a:ext>
            </a:extLst>
          </p:cNvPr>
          <p:cNvSpPr/>
          <p:nvPr/>
        </p:nvSpPr>
        <p:spPr>
          <a:xfrm>
            <a:off x="2435671" y="5401001"/>
            <a:ext cx="964255" cy="30174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0070C0"/>
                </a:solidFill>
              </a:rPr>
              <a:t>+ 100</a:t>
            </a:r>
            <a:r>
              <a:rPr lang="ko-KR" altLang="en-US" sz="1400" dirty="0">
                <a:solidFill>
                  <a:srgbClr val="0070C0"/>
                </a:solidFill>
              </a:rPr>
              <a:t>만</a:t>
            </a: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D43F0DB0-47AA-4435-BF5C-BBC77D1A84F4}"/>
              </a:ext>
            </a:extLst>
          </p:cNvPr>
          <p:cNvSpPr/>
          <p:nvPr/>
        </p:nvSpPr>
        <p:spPr>
          <a:xfrm>
            <a:off x="249603" y="5788239"/>
            <a:ext cx="964255" cy="30174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0070C0"/>
                </a:solidFill>
              </a:rPr>
              <a:t>* 1.5</a:t>
            </a:r>
            <a:r>
              <a:rPr lang="ko-KR" altLang="en-US" sz="1400" dirty="0">
                <a:solidFill>
                  <a:srgbClr val="0070C0"/>
                </a:solidFill>
              </a:rPr>
              <a:t>배</a:t>
            </a: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02256042-383C-47EF-86A9-70852F6BC0F8}"/>
              </a:ext>
            </a:extLst>
          </p:cNvPr>
          <p:cNvSpPr/>
          <p:nvPr/>
        </p:nvSpPr>
        <p:spPr>
          <a:xfrm>
            <a:off x="1342637" y="5788239"/>
            <a:ext cx="964255" cy="30174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0070C0"/>
                </a:solidFill>
              </a:rPr>
              <a:t>* 2</a:t>
            </a:r>
            <a:r>
              <a:rPr lang="ko-KR" altLang="en-US" sz="1400" dirty="0">
                <a:solidFill>
                  <a:srgbClr val="0070C0"/>
                </a:solidFill>
              </a:rPr>
              <a:t>배</a:t>
            </a: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8EA4E754-E0ED-43E4-834F-F697B2A9680C}"/>
              </a:ext>
            </a:extLst>
          </p:cNvPr>
          <p:cNvSpPr/>
          <p:nvPr/>
        </p:nvSpPr>
        <p:spPr>
          <a:xfrm>
            <a:off x="2435671" y="5788239"/>
            <a:ext cx="964255" cy="30174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0070C0"/>
                </a:solidFill>
              </a:rPr>
              <a:t>*3</a:t>
            </a:r>
            <a:r>
              <a:rPr lang="ko-KR" altLang="en-US" sz="1400" dirty="0">
                <a:solidFill>
                  <a:srgbClr val="0070C0"/>
                </a:solidFill>
              </a:rPr>
              <a:t>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10A9AA-AFFB-4A3B-8CF5-B21001ACC5F9}"/>
              </a:ext>
            </a:extLst>
          </p:cNvPr>
          <p:cNvSpPr txBox="1"/>
          <p:nvPr/>
        </p:nvSpPr>
        <p:spPr>
          <a:xfrm>
            <a:off x="834363" y="2724569"/>
            <a:ext cx="3983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카드 데이터는 </a:t>
            </a:r>
            <a:r>
              <a:rPr lang="en-US" altLang="ko-KR" dirty="0"/>
              <a:t>DB</a:t>
            </a:r>
            <a:r>
              <a:rPr lang="ko-KR" altLang="en-US" dirty="0"/>
              <a:t>에 저장되어 있다</a:t>
            </a:r>
          </a:p>
        </p:txBody>
      </p:sp>
    </p:spTree>
    <p:extLst>
      <p:ext uri="{BB962C8B-B14F-4D97-AF65-F5344CB8AC3E}">
        <p14:creationId xmlns:p14="http://schemas.microsoft.com/office/powerpoint/2010/main" val="1174162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66FEC481-E995-4F2C-A044-A0F33B3292D2}"/>
              </a:ext>
            </a:extLst>
          </p:cNvPr>
          <p:cNvGrpSpPr/>
          <p:nvPr/>
        </p:nvGrpSpPr>
        <p:grpSpPr>
          <a:xfrm>
            <a:off x="8008131" y="190821"/>
            <a:ext cx="3740144" cy="6476355"/>
            <a:chOff x="725324" y="190822"/>
            <a:chExt cx="3944330" cy="6476355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8511F272-7EF2-49E2-9631-42A88C33B8BE}"/>
                </a:ext>
              </a:extLst>
            </p:cNvPr>
            <p:cNvSpPr/>
            <p:nvPr/>
          </p:nvSpPr>
          <p:spPr>
            <a:xfrm>
              <a:off x="725324" y="190822"/>
              <a:ext cx="3944330" cy="6476355"/>
            </a:xfrm>
            <a:prstGeom prst="roundRect">
              <a:avLst>
                <a:gd name="adj" fmla="val 1014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7DAFCCB-A31B-4FF2-8B85-503D945B789F}"/>
                </a:ext>
              </a:extLst>
            </p:cNvPr>
            <p:cNvSpPr/>
            <p:nvPr/>
          </p:nvSpPr>
          <p:spPr>
            <a:xfrm>
              <a:off x="861133" y="577049"/>
              <a:ext cx="3684233" cy="55307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8E3F0D4-AEF0-4BC3-A42E-4CC9A406AA01}"/>
                </a:ext>
              </a:extLst>
            </p:cNvPr>
            <p:cNvSpPr/>
            <p:nvPr/>
          </p:nvSpPr>
          <p:spPr>
            <a:xfrm>
              <a:off x="861133" y="5788240"/>
              <a:ext cx="3684233" cy="4661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90562A5-A59B-41E4-B6AE-6381D82AD91F}"/>
              </a:ext>
            </a:extLst>
          </p:cNvPr>
          <p:cNvGrpSpPr/>
          <p:nvPr/>
        </p:nvGrpSpPr>
        <p:grpSpPr>
          <a:xfrm>
            <a:off x="8136751" y="577049"/>
            <a:ext cx="3493511" cy="466125"/>
            <a:chOff x="8136751" y="577049"/>
            <a:chExt cx="3493511" cy="4661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0AF46D4-CFA1-4607-BF5F-1A139E12811D}"/>
                </a:ext>
              </a:extLst>
            </p:cNvPr>
            <p:cNvSpPr/>
            <p:nvPr/>
          </p:nvSpPr>
          <p:spPr>
            <a:xfrm>
              <a:off x="8136751" y="577049"/>
              <a:ext cx="3493511" cy="4661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유통기한 </a:t>
              </a:r>
              <a:r>
                <a:rPr lang="ko-KR" altLang="en-US" dirty="0" err="1"/>
                <a:t>알리미</a:t>
              </a:r>
              <a:endParaRPr lang="ko-KR" altLang="en-US" dirty="0"/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6D4CEF53-0A6B-4430-8005-413F8D0D1293}"/>
                </a:ext>
              </a:extLst>
            </p:cNvPr>
            <p:cNvGrpSpPr/>
            <p:nvPr/>
          </p:nvGrpSpPr>
          <p:grpSpPr>
            <a:xfrm>
              <a:off x="8216970" y="697805"/>
              <a:ext cx="461639" cy="213063"/>
              <a:chOff x="8216970" y="697805"/>
              <a:chExt cx="461639" cy="213063"/>
            </a:xfrm>
          </p:grpSpPr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0CF1B93E-73BF-4110-9F00-87738FE51304}"/>
                  </a:ext>
                </a:extLst>
              </p:cNvPr>
              <p:cNvCxnSpPr/>
              <p:nvPr/>
            </p:nvCxnSpPr>
            <p:spPr>
              <a:xfrm>
                <a:off x="8216970" y="697805"/>
                <a:ext cx="46163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5C735176-255C-47F5-A963-69A027E840FA}"/>
                  </a:ext>
                </a:extLst>
              </p:cNvPr>
              <p:cNvCxnSpPr/>
              <p:nvPr/>
            </p:nvCxnSpPr>
            <p:spPr>
              <a:xfrm>
                <a:off x="8216970" y="804337"/>
                <a:ext cx="46163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D2BEFB10-C3FA-433C-A80B-2C8ADC18986D}"/>
                  </a:ext>
                </a:extLst>
              </p:cNvPr>
              <p:cNvCxnSpPr/>
              <p:nvPr/>
            </p:nvCxnSpPr>
            <p:spPr>
              <a:xfrm>
                <a:off x="8216970" y="910868"/>
                <a:ext cx="46163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제목 1">
            <a:extLst>
              <a:ext uri="{FF2B5EF4-FFF2-40B4-BE49-F238E27FC236}">
                <a16:creationId xmlns:a16="http://schemas.microsoft.com/office/drawing/2014/main" id="{22800135-B983-4AB0-BCA3-2E9F1C970AD3}"/>
              </a:ext>
            </a:extLst>
          </p:cNvPr>
          <p:cNvSpPr txBox="1">
            <a:spLocks/>
          </p:cNvSpPr>
          <p:nvPr/>
        </p:nvSpPr>
        <p:spPr>
          <a:xfrm>
            <a:off x="82721" y="110424"/>
            <a:ext cx="4183638" cy="8366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 dirty="0"/>
              <a:t>5. </a:t>
            </a:r>
            <a:r>
              <a:rPr lang="ko-KR" altLang="en-US" sz="4400" dirty="0"/>
              <a:t>유통기한 </a:t>
            </a:r>
            <a:r>
              <a:rPr lang="ko-KR" altLang="en-US" sz="4400" dirty="0" err="1"/>
              <a:t>알리미</a:t>
            </a:r>
            <a:endParaRPr lang="ko-KR" altLang="en-US" sz="4400" dirty="0"/>
          </a:p>
        </p:txBody>
      </p:sp>
      <p:sp>
        <p:nvSpPr>
          <p:cNvPr id="46" name="원통형 45">
            <a:extLst>
              <a:ext uri="{FF2B5EF4-FFF2-40B4-BE49-F238E27FC236}">
                <a16:creationId xmlns:a16="http://schemas.microsoft.com/office/drawing/2014/main" id="{007A5BCA-618D-48C8-BAAA-40EFDD07F9F8}"/>
              </a:ext>
            </a:extLst>
          </p:cNvPr>
          <p:cNvSpPr/>
          <p:nvPr/>
        </p:nvSpPr>
        <p:spPr>
          <a:xfrm>
            <a:off x="4734187" y="1753936"/>
            <a:ext cx="1884180" cy="121283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EA6C6BEE-CE89-48FF-9FFA-D4B23726DCF0}"/>
              </a:ext>
            </a:extLst>
          </p:cNvPr>
          <p:cNvCxnSpPr>
            <a:cxnSpLocks/>
          </p:cNvCxnSpPr>
          <p:nvPr/>
        </p:nvCxnSpPr>
        <p:spPr>
          <a:xfrm>
            <a:off x="6645918" y="2360354"/>
            <a:ext cx="1334662" cy="394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47B1787-AC27-4391-BA3C-9CE906323CB4}"/>
              </a:ext>
            </a:extLst>
          </p:cNvPr>
          <p:cNvSpPr txBox="1"/>
          <p:nvPr/>
        </p:nvSpPr>
        <p:spPr>
          <a:xfrm>
            <a:off x="221942" y="1144770"/>
            <a:ext cx="43234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영수증을 촬영하면 </a:t>
            </a:r>
            <a:r>
              <a:rPr lang="en-US" altLang="ko-KR" dirty="0"/>
              <a:t>OCR</a:t>
            </a:r>
            <a:r>
              <a:rPr lang="ko-KR" altLang="en-US" dirty="0"/>
              <a:t>로 이미지를 문자열로 추출한 다음 상품명을 분석하여 해당하는 식품의 유통기한에 따라 저장한다</a:t>
            </a:r>
            <a:r>
              <a:rPr lang="en-US" altLang="ko-KR" dirty="0"/>
              <a:t>. </a:t>
            </a:r>
            <a:r>
              <a:rPr lang="ko-KR" altLang="en-US" dirty="0"/>
              <a:t>유통기한이 얼마 안 남은 식품을 표시한다</a:t>
            </a:r>
            <a:r>
              <a:rPr lang="en-US" altLang="ko-KR" dirty="0"/>
              <a:t>.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A50D0450-FD4C-4BB9-8A20-CF76DE33C441}"/>
              </a:ext>
            </a:extLst>
          </p:cNvPr>
          <p:cNvCxnSpPr>
            <a:cxnSpLocks/>
          </p:cNvCxnSpPr>
          <p:nvPr/>
        </p:nvCxnSpPr>
        <p:spPr>
          <a:xfrm flipH="1">
            <a:off x="8270236" y="2393168"/>
            <a:ext cx="3208591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49CF1BD0-92A1-4487-8B72-25B43BC30080}"/>
              </a:ext>
            </a:extLst>
          </p:cNvPr>
          <p:cNvSpPr/>
          <p:nvPr/>
        </p:nvSpPr>
        <p:spPr>
          <a:xfrm>
            <a:off x="8239828" y="1660839"/>
            <a:ext cx="1720918" cy="35763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0070C0"/>
                </a:solidFill>
              </a:rPr>
              <a:t>마늘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B3CFBAA-6044-4E1A-964F-BAEBC86DF65D}"/>
              </a:ext>
            </a:extLst>
          </p:cNvPr>
          <p:cNvSpPr txBox="1"/>
          <p:nvPr/>
        </p:nvSpPr>
        <p:spPr>
          <a:xfrm>
            <a:off x="8216970" y="2053363"/>
            <a:ext cx="2833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1</a:t>
            </a:r>
            <a:r>
              <a:rPr lang="ko-KR" altLang="en-US" sz="1600" dirty="0">
                <a:solidFill>
                  <a:srgbClr val="FF0000"/>
                </a:solidFill>
              </a:rPr>
              <a:t>일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2E52928E-22ED-42A1-9E24-58C5A48BC9AF}"/>
              </a:ext>
            </a:extLst>
          </p:cNvPr>
          <p:cNvSpPr/>
          <p:nvPr/>
        </p:nvSpPr>
        <p:spPr>
          <a:xfrm>
            <a:off x="10761044" y="1658376"/>
            <a:ext cx="525861" cy="30404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삭제</a:t>
            </a:r>
            <a:endParaRPr lang="ko-KR" altLang="en-US" sz="1200" b="1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A830541-248B-4FF9-92ED-9AA88E303689}"/>
              </a:ext>
            </a:extLst>
          </p:cNvPr>
          <p:cNvSpPr/>
          <p:nvPr/>
        </p:nvSpPr>
        <p:spPr>
          <a:xfrm>
            <a:off x="8280447" y="1189702"/>
            <a:ext cx="3130854" cy="32049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7030A0"/>
                </a:solidFill>
              </a:rPr>
              <a:t>유통기한 위험</a:t>
            </a:r>
            <a:endParaRPr lang="en-US" altLang="ko-KR" dirty="0">
              <a:solidFill>
                <a:srgbClr val="7030A0"/>
              </a:solidFill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DFA4A69D-C35C-49E1-B659-505F865F5FFD}"/>
              </a:ext>
            </a:extLst>
          </p:cNvPr>
          <p:cNvSpPr/>
          <p:nvPr/>
        </p:nvSpPr>
        <p:spPr>
          <a:xfrm>
            <a:off x="10117329" y="1658376"/>
            <a:ext cx="525861" cy="30404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수정</a:t>
            </a: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177D649D-0089-4D48-8F34-C98566C69D37}"/>
              </a:ext>
            </a:extLst>
          </p:cNvPr>
          <p:cNvCxnSpPr>
            <a:cxnSpLocks/>
          </p:cNvCxnSpPr>
          <p:nvPr/>
        </p:nvCxnSpPr>
        <p:spPr>
          <a:xfrm flipH="1">
            <a:off x="8270236" y="3271707"/>
            <a:ext cx="3208591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299C4F5C-E221-4898-A9BE-DDBB91DC957F}"/>
              </a:ext>
            </a:extLst>
          </p:cNvPr>
          <p:cNvSpPr/>
          <p:nvPr/>
        </p:nvSpPr>
        <p:spPr>
          <a:xfrm>
            <a:off x="8239828" y="2539378"/>
            <a:ext cx="1720918" cy="35763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0070C0"/>
                </a:solidFill>
              </a:rPr>
              <a:t>매일 우유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F6DDDAE-3EEF-4CD4-B938-DC485288E092}"/>
              </a:ext>
            </a:extLst>
          </p:cNvPr>
          <p:cNvSpPr txBox="1"/>
          <p:nvPr/>
        </p:nvSpPr>
        <p:spPr>
          <a:xfrm>
            <a:off x="8216970" y="2931902"/>
            <a:ext cx="2833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3</a:t>
            </a:r>
            <a:r>
              <a:rPr lang="ko-KR" altLang="en-US" sz="1600" dirty="0">
                <a:solidFill>
                  <a:srgbClr val="FF0000"/>
                </a:solidFill>
              </a:rPr>
              <a:t>일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0F8925BA-3C45-4305-9E1A-FB34C18D6D96}"/>
              </a:ext>
            </a:extLst>
          </p:cNvPr>
          <p:cNvSpPr/>
          <p:nvPr/>
        </p:nvSpPr>
        <p:spPr>
          <a:xfrm>
            <a:off x="10761044" y="2536915"/>
            <a:ext cx="525861" cy="30404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삭제</a:t>
            </a:r>
            <a:endParaRPr lang="ko-KR" altLang="en-US" sz="1200" b="1" dirty="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D2E59D30-22FA-44FE-BD62-3CBBE5A21695}"/>
              </a:ext>
            </a:extLst>
          </p:cNvPr>
          <p:cNvSpPr/>
          <p:nvPr/>
        </p:nvSpPr>
        <p:spPr>
          <a:xfrm>
            <a:off x="10117329" y="2536915"/>
            <a:ext cx="525861" cy="30404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수정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CDE318E7-1969-4EEF-9338-18E5574D3743}"/>
              </a:ext>
            </a:extLst>
          </p:cNvPr>
          <p:cNvCxnSpPr>
            <a:cxnSpLocks/>
          </p:cNvCxnSpPr>
          <p:nvPr/>
        </p:nvCxnSpPr>
        <p:spPr>
          <a:xfrm flipH="1">
            <a:off x="8270236" y="4125922"/>
            <a:ext cx="3208591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69E1C7C4-F561-4EA7-A96C-A412B0DECCDA}"/>
              </a:ext>
            </a:extLst>
          </p:cNvPr>
          <p:cNvSpPr/>
          <p:nvPr/>
        </p:nvSpPr>
        <p:spPr>
          <a:xfrm>
            <a:off x="8239828" y="3393593"/>
            <a:ext cx="1720918" cy="35763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rgbClr val="0070C0"/>
                </a:solidFill>
              </a:rPr>
              <a:t>고메</a:t>
            </a:r>
            <a:r>
              <a:rPr lang="ko-KR" altLang="en-US" sz="1600" dirty="0">
                <a:solidFill>
                  <a:srgbClr val="0070C0"/>
                </a:solidFill>
              </a:rPr>
              <a:t> 짬뽕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2BBBC18-CE16-4E46-9F28-48F26BC72E0A}"/>
              </a:ext>
            </a:extLst>
          </p:cNvPr>
          <p:cNvSpPr txBox="1"/>
          <p:nvPr/>
        </p:nvSpPr>
        <p:spPr>
          <a:xfrm>
            <a:off x="8216970" y="3786117"/>
            <a:ext cx="2833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5</a:t>
            </a:r>
            <a:r>
              <a:rPr lang="ko-KR" altLang="en-US" sz="1600" dirty="0">
                <a:solidFill>
                  <a:srgbClr val="FF0000"/>
                </a:solidFill>
              </a:rPr>
              <a:t>일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D61177B4-2ADD-4C23-9C02-7019144D28C8}"/>
              </a:ext>
            </a:extLst>
          </p:cNvPr>
          <p:cNvSpPr/>
          <p:nvPr/>
        </p:nvSpPr>
        <p:spPr>
          <a:xfrm>
            <a:off x="10761044" y="3391130"/>
            <a:ext cx="525861" cy="30404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삭제</a:t>
            </a:r>
            <a:endParaRPr lang="ko-KR" altLang="en-US" sz="1200" b="1" dirty="0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91D28697-E17E-4D6A-8D15-DAF6024EA84C}"/>
              </a:ext>
            </a:extLst>
          </p:cNvPr>
          <p:cNvSpPr/>
          <p:nvPr/>
        </p:nvSpPr>
        <p:spPr>
          <a:xfrm>
            <a:off x="10117329" y="3391130"/>
            <a:ext cx="525861" cy="30404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수정</a:t>
            </a: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2FA75BA4-DB43-4569-B2B8-523B9E758BF5}"/>
              </a:ext>
            </a:extLst>
          </p:cNvPr>
          <p:cNvCxnSpPr>
            <a:cxnSpLocks/>
          </p:cNvCxnSpPr>
          <p:nvPr/>
        </p:nvCxnSpPr>
        <p:spPr>
          <a:xfrm flipH="1">
            <a:off x="8270236" y="5513270"/>
            <a:ext cx="3208591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B638E3F0-B88B-4AB5-9681-B871815812E7}"/>
              </a:ext>
            </a:extLst>
          </p:cNvPr>
          <p:cNvSpPr/>
          <p:nvPr/>
        </p:nvSpPr>
        <p:spPr>
          <a:xfrm>
            <a:off x="8239828" y="4780941"/>
            <a:ext cx="1720918" cy="35763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0070C0"/>
                </a:solidFill>
              </a:rPr>
              <a:t>농심 </a:t>
            </a:r>
            <a:r>
              <a:rPr lang="ko-KR" altLang="en-US" sz="1600" dirty="0" err="1">
                <a:solidFill>
                  <a:srgbClr val="0070C0"/>
                </a:solidFill>
              </a:rPr>
              <a:t>카스테라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EF26B65-5880-4396-841F-382DBB4EE9CD}"/>
              </a:ext>
            </a:extLst>
          </p:cNvPr>
          <p:cNvSpPr txBox="1"/>
          <p:nvPr/>
        </p:nvSpPr>
        <p:spPr>
          <a:xfrm>
            <a:off x="8216970" y="5173465"/>
            <a:ext cx="2833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3">
                    <a:lumMod val="75000"/>
                  </a:schemeClr>
                </a:solidFill>
              </a:rPr>
              <a:t>10</a:t>
            </a:r>
            <a:r>
              <a:rPr lang="ko-KR" altLang="en-US" sz="1600" dirty="0">
                <a:solidFill>
                  <a:schemeClr val="accent3">
                    <a:lumMod val="75000"/>
                  </a:schemeClr>
                </a:solidFill>
              </a:rPr>
              <a:t>일</a:t>
            </a: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C81B10FC-0038-4AA9-9F0A-61281CE3BF50}"/>
              </a:ext>
            </a:extLst>
          </p:cNvPr>
          <p:cNvSpPr/>
          <p:nvPr/>
        </p:nvSpPr>
        <p:spPr>
          <a:xfrm>
            <a:off x="10761044" y="4778478"/>
            <a:ext cx="525861" cy="30404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삭제</a:t>
            </a:r>
            <a:endParaRPr lang="ko-KR" altLang="en-US" sz="1200" b="1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161E0D9-3BCF-4638-91D2-617F7C70B11D}"/>
              </a:ext>
            </a:extLst>
          </p:cNvPr>
          <p:cNvSpPr/>
          <p:nvPr/>
        </p:nvSpPr>
        <p:spPr>
          <a:xfrm>
            <a:off x="8280447" y="4309804"/>
            <a:ext cx="3130854" cy="32049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7030A0"/>
                </a:solidFill>
              </a:rPr>
              <a:t>유통기한 여유</a:t>
            </a:r>
            <a:endParaRPr lang="en-US" altLang="ko-KR" dirty="0">
              <a:solidFill>
                <a:srgbClr val="7030A0"/>
              </a:solidFill>
            </a:endParaRP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E8F38A31-9C82-4537-A3B6-4F71036CBC92}"/>
              </a:ext>
            </a:extLst>
          </p:cNvPr>
          <p:cNvSpPr/>
          <p:nvPr/>
        </p:nvSpPr>
        <p:spPr>
          <a:xfrm>
            <a:off x="10117329" y="4778478"/>
            <a:ext cx="525861" cy="30404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수정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99F459-1E49-41DE-80B7-71B73F4BCF74}"/>
              </a:ext>
            </a:extLst>
          </p:cNvPr>
          <p:cNvSpPr txBox="1"/>
          <p:nvPr/>
        </p:nvSpPr>
        <p:spPr>
          <a:xfrm>
            <a:off x="4918229" y="804337"/>
            <a:ext cx="3018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</a:t>
            </a:r>
            <a:r>
              <a:rPr lang="ko-KR" altLang="en-US" dirty="0" err="1"/>
              <a:t>식품별</a:t>
            </a:r>
            <a:r>
              <a:rPr lang="ko-KR" altLang="en-US" dirty="0"/>
              <a:t> 유통기한을 </a:t>
            </a:r>
            <a:r>
              <a:rPr lang="en-US" altLang="ko-KR" dirty="0"/>
              <a:t>DB</a:t>
            </a:r>
            <a:r>
              <a:rPr lang="ko-KR" altLang="en-US" dirty="0"/>
              <a:t>에 저장</a:t>
            </a:r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F53D6BAA-CA6C-44B8-B017-4BCF44ECE6ED}"/>
              </a:ext>
            </a:extLst>
          </p:cNvPr>
          <p:cNvCxnSpPr>
            <a:cxnSpLocks/>
          </p:cNvCxnSpPr>
          <p:nvPr/>
        </p:nvCxnSpPr>
        <p:spPr>
          <a:xfrm flipH="1">
            <a:off x="6451457" y="5070257"/>
            <a:ext cx="1765513" cy="296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C9B2962E-702A-4A44-B255-7384F8369232}"/>
              </a:ext>
            </a:extLst>
          </p:cNvPr>
          <p:cNvSpPr txBox="1"/>
          <p:nvPr/>
        </p:nvSpPr>
        <p:spPr>
          <a:xfrm>
            <a:off x="4680040" y="3960245"/>
            <a:ext cx="2396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데이터를 머신 러닝으로 </a:t>
            </a:r>
            <a:r>
              <a:rPr lang="ko-KR" altLang="en-US"/>
              <a:t>분석하여 어떤 식품인지 추측</a:t>
            </a:r>
            <a:endParaRPr lang="ko-KR" altLang="en-US" dirty="0"/>
          </a:p>
        </p:txBody>
      </p:sp>
      <p:pic>
        <p:nvPicPr>
          <p:cNvPr id="107" name="Picture 2" descr="머신 러닝 텐서플로우 이미지 검색결과">
            <a:extLst>
              <a:ext uri="{FF2B5EF4-FFF2-40B4-BE49-F238E27FC236}">
                <a16:creationId xmlns:a16="http://schemas.microsoft.com/office/drawing/2014/main" id="{D8CE0A37-DA9B-4A74-B859-089B834EC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055" y="5090886"/>
            <a:ext cx="1884180" cy="942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94C84A4D-0B69-4AC3-B7E3-95C6392D8DF4}"/>
              </a:ext>
            </a:extLst>
          </p:cNvPr>
          <p:cNvSpPr txBox="1"/>
          <p:nvPr/>
        </p:nvSpPr>
        <p:spPr>
          <a:xfrm>
            <a:off x="1649325" y="5853418"/>
            <a:ext cx="2396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머시 러닝으로 </a:t>
            </a:r>
            <a:r>
              <a:rPr lang="en-US" altLang="ko-KR" dirty="0"/>
              <a:t>OCR</a:t>
            </a:r>
            <a:r>
              <a:rPr lang="ko-KR" altLang="en-US" dirty="0"/>
              <a:t>문자 분석을 학습</a:t>
            </a:r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BF2E9F71-99DF-46DE-92EC-1AD410949B92}"/>
              </a:ext>
            </a:extLst>
          </p:cNvPr>
          <p:cNvGrpSpPr/>
          <p:nvPr/>
        </p:nvGrpSpPr>
        <p:grpSpPr>
          <a:xfrm>
            <a:off x="249289" y="2915730"/>
            <a:ext cx="1624794" cy="2813459"/>
            <a:chOff x="725324" y="190822"/>
            <a:chExt cx="3944330" cy="6476355"/>
          </a:xfrm>
        </p:grpSpPr>
        <p:sp>
          <p:nvSpPr>
            <p:cNvPr id="110" name="사각형: 둥근 모서리 109">
              <a:extLst>
                <a:ext uri="{FF2B5EF4-FFF2-40B4-BE49-F238E27FC236}">
                  <a16:creationId xmlns:a16="http://schemas.microsoft.com/office/drawing/2014/main" id="{BF305984-7D6E-49B7-9BD5-411DC3CA8561}"/>
                </a:ext>
              </a:extLst>
            </p:cNvPr>
            <p:cNvSpPr/>
            <p:nvPr/>
          </p:nvSpPr>
          <p:spPr>
            <a:xfrm>
              <a:off x="725324" y="190822"/>
              <a:ext cx="3944330" cy="6476355"/>
            </a:xfrm>
            <a:prstGeom prst="roundRect">
              <a:avLst>
                <a:gd name="adj" fmla="val 1014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9106AE0F-AD5B-446D-8302-BEA26929E1CD}"/>
                </a:ext>
              </a:extLst>
            </p:cNvPr>
            <p:cNvSpPr/>
            <p:nvPr/>
          </p:nvSpPr>
          <p:spPr>
            <a:xfrm>
              <a:off x="861133" y="577049"/>
              <a:ext cx="3684233" cy="55307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CA9CF479-72E2-4391-90C6-5CF8E95AF065}"/>
                </a:ext>
              </a:extLst>
            </p:cNvPr>
            <p:cNvSpPr/>
            <p:nvPr/>
          </p:nvSpPr>
          <p:spPr>
            <a:xfrm>
              <a:off x="3697683" y="297050"/>
              <a:ext cx="196608" cy="17786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A17516A1-77AC-4EB9-8663-05389BEDB8B6}"/>
                </a:ext>
              </a:extLst>
            </p:cNvPr>
            <p:cNvSpPr/>
            <p:nvPr/>
          </p:nvSpPr>
          <p:spPr>
            <a:xfrm>
              <a:off x="3986205" y="297050"/>
              <a:ext cx="196608" cy="17786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6BC31368-D2A1-4632-90F3-B84CCCB16D99}"/>
                </a:ext>
              </a:extLst>
            </p:cNvPr>
            <p:cNvSpPr/>
            <p:nvPr/>
          </p:nvSpPr>
          <p:spPr>
            <a:xfrm>
              <a:off x="861133" y="5788240"/>
              <a:ext cx="3684233" cy="4661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6AEF8783-F116-4386-BB21-47D0F75A4FC2}"/>
              </a:ext>
            </a:extLst>
          </p:cNvPr>
          <p:cNvGrpSpPr/>
          <p:nvPr/>
        </p:nvGrpSpPr>
        <p:grpSpPr>
          <a:xfrm>
            <a:off x="305994" y="3083515"/>
            <a:ext cx="1517651" cy="202494"/>
            <a:chOff x="8136751" y="577049"/>
            <a:chExt cx="3493511" cy="466125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BAE3A724-B2B5-449A-8427-B3D6ADE5D465}"/>
                </a:ext>
              </a:extLst>
            </p:cNvPr>
            <p:cNvSpPr/>
            <p:nvPr/>
          </p:nvSpPr>
          <p:spPr>
            <a:xfrm>
              <a:off x="8136751" y="577049"/>
              <a:ext cx="3493511" cy="4661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영수증 촬영</a:t>
              </a:r>
            </a:p>
          </p:txBody>
        </p:sp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E4976A78-8000-4E76-97A6-B196FF947FC1}"/>
                </a:ext>
              </a:extLst>
            </p:cNvPr>
            <p:cNvGrpSpPr/>
            <p:nvPr/>
          </p:nvGrpSpPr>
          <p:grpSpPr>
            <a:xfrm>
              <a:off x="8216970" y="697805"/>
              <a:ext cx="461639" cy="213063"/>
              <a:chOff x="8216970" y="697805"/>
              <a:chExt cx="461639" cy="213063"/>
            </a:xfrm>
          </p:grpSpPr>
          <p:cxnSp>
            <p:nvCxnSpPr>
              <p:cNvPr id="118" name="직선 연결선 117">
                <a:extLst>
                  <a:ext uri="{FF2B5EF4-FFF2-40B4-BE49-F238E27FC236}">
                    <a16:creationId xmlns:a16="http://schemas.microsoft.com/office/drawing/2014/main" id="{9F28F612-9EE7-4A87-BED9-632016D9FDB4}"/>
                  </a:ext>
                </a:extLst>
              </p:cNvPr>
              <p:cNvCxnSpPr/>
              <p:nvPr/>
            </p:nvCxnSpPr>
            <p:spPr>
              <a:xfrm>
                <a:off x="8216970" y="697805"/>
                <a:ext cx="46163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>
                <a:extLst>
                  <a:ext uri="{FF2B5EF4-FFF2-40B4-BE49-F238E27FC236}">
                    <a16:creationId xmlns:a16="http://schemas.microsoft.com/office/drawing/2014/main" id="{F535CABB-5989-4D24-A21A-BE7A49613D24}"/>
                  </a:ext>
                </a:extLst>
              </p:cNvPr>
              <p:cNvCxnSpPr/>
              <p:nvPr/>
            </p:nvCxnSpPr>
            <p:spPr>
              <a:xfrm>
                <a:off x="8216970" y="804337"/>
                <a:ext cx="46163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직선 연결선 119">
                <a:extLst>
                  <a:ext uri="{FF2B5EF4-FFF2-40B4-BE49-F238E27FC236}">
                    <a16:creationId xmlns:a16="http://schemas.microsoft.com/office/drawing/2014/main" id="{C1B63D75-5DE5-41AF-92D8-5AE38298DC5B}"/>
                  </a:ext>
                </a:extLst>
              </p:cNvPr>
              <p:cNvCxnSpPr/>
              <p:nvPr/>
            </p:nvCxnSpPr>
            <p:spPr>
              <a:xfrm>
                <a:off x="8216970" y="910868"/>
                <a:ext cx="46163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8194" name="Picture 2" descr="마트 영수증 이미지 검색결과">
            <a:extLst>
              <a:ext uri="{FF2B5EF4-FFF2-40B4-BE49-F238E27FC236}">
                <a16:creationId xmlns:a16="http://schemas.microsoft.com/office/drawing/2014/main" id="{8FD51A50-6DEF-40FF-9C8C-EF9EDD208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39" y="3352775"/>
            <a:ext cx="1431273" cy="175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69113400-3AD0-49B9-BCF0-BA60FCD02DFC}"/>
              </a:ext>
            </a:extLst>
          </p:cNvPr>
          <p:cNvSpPr/>
          <p:nvPr/>
        </p:nvSpPr>
        <p:spPr>
          <a:xfrm>
            <a:off x="711018" y="5033136"/>
            <a:ext cx="701335" cy="28408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촬영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3674F008-C036-400F-BBD9-26496C7B806F}"/>
              </a:ext>
            </a:extLst>
          </p:cNvPr>
          <p:cNvSpPr/>
          <p:nvPr/>
        </p:nvSpPr>
        <p:spPr>
          <a:xfrm>
            <a:off x="2032986" y="3955394"/>
            <a:ext cx="568171" cy="28050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4D5C094A-4072-4AB4-A924-317A5EBDB64B}"/>
              </a:ext>
            </a:extLst>
          </p:cNvPr>
          <p:cNvGrpSpPr/>
          <p:nvPr/>
        </p:nvGrpSpPr>
        <p:grpSpPr>
          <a:xfrm>
            <a:off x="2716276" y="2915730"/>
            <a:ext cx="1624794" cy="2813459"/>
            <a:chOff x="725324" y="190822"/>
            <a:chExt cx="3944330" cy="6476355"/>
          </a:xfrm>
        </p:grpSpPr>
        <p:sp>
          <p:nvSpPr>
            <p:cNvPr id="122" name="사각형: 둥근 모서리 121">
              <a:extLst>
                <a:ext uri="{FF2B5EF4-FFF2-40B4-BE49-F238E27FC236}">
                  <a16:creationId xmlns:a16="http://schemas.microsoft.com/office/drawing/2014/main" id="{10BC11D5-37EE-4A44-B168-ED9B4FA81DD7}"/>
                </a:ext>
              </a:extLst>
            </p:cNvPr>
            <p:cNvSpPr/>
            <p:nvPr/>
          </p:nvSpPr>
          <p:spPr>
            <a:xfrm>
              <a:off x="725324" y="190822"/>
              <a:ext cx="3944330" cy="6476355"/>
            </a:xfrm>
            <a:prstGeom prst="roundRect">
              <a:avLst>
                <a:gd name="adj" fmla="val 1014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94856BC6-3492-445B-AE72-B2EB42B6B956}"/>
                </a:ext>
              </a:extLst>
            </p:cNvPr>
            <p:cNvSpPr/>
            <p:nvPr/>
          </p:nvSpPr>
          <p:spPr>
            <a:xfrm>
              <a:off x="861133" y="577049"/>
              <a:ext cx="3684233" cy="55307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9E17BFA4-B84C-418F-B5A5-27167BA0A681}"/>
                </a:ext>
              </a:extLst>
            </p:cNvPr>
            <p:cNvSpPr/>
            <p:nvPr/>
          </p:nvSpPr>
          <p:spPr>
            <a:xfrm>
              <a:off x="3697683" y="297050"/>
              <a:ext cx="196608" cy="17786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9BD9E039-49D8-4F05-BEC6-1D00DEB674C6}"/>
                </a:ext>
              </a:extLst>
            </p:cNvPr>
            <p:cNvSpPr/>
            <p:nvPr/>
          </p:nvSpPr>
          <p:spPr>
            <a:xfrm>
              <a:off x="3986205" y="297050"/>
              <a:ext cx="196608" cy="17786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BB9092BE-CAEB-4271-864F-079834518811}"/>
                </a:ext>
              </a:extLst>
            </p:cNvPr>
            <p:cNvSpPr/>
            <p:nvPr/>
          </p:nvSpPr>
          <p:spPr>
            <a:xfrm>
              <a:off x="861133" y="5788240"/>
              <a:ext cx="3684233" cy="4661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1E83CC58-7887-4477-9F6D-631A7DB2506A}"/>
              </a:ext>
            </a:extLst>
          </p:cNvPr>
          <p:cNvGrpSpPr/>
          <p:nvPr/>
        </p:nvGrpSpPr>
        <p:grpSpPr>
          <a:xfrm>
            <a:off x="2772981" y="3083515"/>
            <a:ext cx="1517651" cy="202494"/>
            <a:chOff x="8136751" y="577049"/>
            <a:chExt cx="3493511" cy="466125"/>
          </a:xfrm>
        </p:grpSpPr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7EAE2DE9-F63A-49F4-8B22-E2087A23AC0C}"/>
                </a:ext>
              </a:extLst>
            </p:cNvPr>
            <p:cNvSpPr/>
            <p:nvPr/>
          </p:nvSpPr>
          <p:spPr>
            <a:xfrm>
              <a:off x="8136751" y="577049"/>
              <a:ext cx="3493511" cy="4661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영수증 촬영</a:t>
              </a:r>
            </a:p>
          </p:txBody>
        </p:sp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31A2FA0C-C406-480B-A7D6-1B9A8EC23747}"/>
                </a:ext>
              </a:extLst>
            </p:cNvPr>
            <p:cNvGrpSpPr/>
            <p:nvPr/>
          </p:nvGrpSpPr>
          <p:grpSpPr>
            <a:xfrm>
              <a:off x="8216970" y="697805"/>
              <a:ext cx="461639" cy="213063"/>
              <a:chOff x="8216970" y="697805"/>
              <a:chExt cx="461639" cy="213063"/>
            </a:xfrm>
          </p:grpSpPr>
          <p:cxnSp>
            <p:nvCxnSpPr>
              <p:cNvPr id="130" name="직선 연결선 129">
                <a:extLst>
                  <a:ext uri="{FF2B5EF4-FFF2-40B4-BE49-F238E27FC236}">
                    <a16:creationId xmlns:a16="http://schemas.microsoft.com/office/drawing/2014/main" id="{7D6624AE-8AB4-4C03-A8B2-F45A7ED72EF7}"/>
                  </a:ext>
                </a:extLst>
              </p:cNvPr>
              <p:cNvCxnSpPr/>
              <p:nvPr/>
            </p:nvCxnSpPr>
            <p:spPr>
              <a:xfrm>
                <a:off x="8216970" y="697805"/>
                <a:ext cx="46163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>
                <a:extLst>
                  <a:ext uri="{FF2B5EF4-FFF2-40B4-BE49-F238E27FC236}">
                    <a16:creationId xmlns:a16="http://schemas.microsoft.com/office/drawing/2014/main" id="{28B2897C-8E94-41CA-9EA1-6E5EEF52A341}"/>
                  </a:ext>
                </a:extLst>
              </p:cNvPr>
              <p:cNvCxnSpPr/>
              <p:nvPr/>
            </p:nvCxnSpPr>
            <p:spPr>
              <a:xfrm>
                <a:off x="8216970" y="804337"/>
                <a:ext cx="46163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>
                <a:extLst>
                  <a:ext uri="{FF2B5EF4-FFF2-40B4-BE49-F238E27FC236}">
                    <a16:creationId xmlns:a16="http://schemas.microsoft.com/office/drawing/2014/main" id="{56F97B11-D39C-410F-B741-BAA4E5B33300}"/>
                  </a:ext>
                </a:extLst>
              </p:cNvPr>
              <p:cNvCxnSpPr/>
              <p:nvPr/>
            </p:nvCxnSpPr>
            <p:spPr>
              <a:xfrm>
                <a:off x="8216970" y="910868"/>
                <a:ext cx="46163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082A7E93-9101-4450-B076-66891D3119EB}"/>
              </a:ext>
            </a:extLst>
          </p:cNvPr>
          <p:cNvSpPr/>
          <p:nvPr/>
        </p:nvSpPr>
        <p:spPr>
          <a:xfrm>
            <a:off x="2847541" y="3338468"/>
            <a:ext cx="577252" cy="17177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rgbClr val="0070C0"/>
                </a:solidFill>
              </a:rPr>
              <a:t>마늘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D4D21A9-8902-4317-A94D-70C3546D9F97}"/>
              </a:ext>
            </a:extLst>
          </p:cNvPr>
          <p:cNvSpPr txBox="1"/>
          <p:nvPr/>
        </p:nvSpPr>
        <p:spPr>
          <a:xfrm>
            <a:off x="2834012" y="3549957"/>
            <a:ext cx="16043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rgbClr val="00B050"/>
                </a:solidFill>
              </a:rPr>
              <a:t>21</a:t>
            </a:r>
            <a:r>
              <a:rPr lang="ko-KR" altLang="en-US" sz="1050" dirty="0">
                <a:solidFill>
                  <a:srgbClr val="00B050"/>
                </a:solidFill>
              </a:rPr>
              <a:t>일</a:t>
            </a: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0946E767-C72D-4344-A585-FFBEF8B67CB0}"/>
              </a:ext>
            </a:extLst>
          </p:cNvPr>
          <p:cNvSpPr/>
          <p:nvPr/>
        </p:nvSpPr>
        <p:spPr>
          <a:xfrm>
            <a:off x="3917740" y="3336637"/>
            <a:ext cx="338515" cy="1555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b="1"/>
              <a:t>삭제</a:t>
            </a:r>
            <a:endParaRPr lang="ko-KR" altLang="en-US" sz="700" b="1" dirty="0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2089A263-CC4C-404B-9551-2C2D0418F1C8}"/>
              </a:ext>
            </a:extLst>
          </p:cNvPr>
          <p:cNvSpPr/>
          <p:nvPr/>
        </p:nvSpPr>
        <p:spPr>
          <a:xfrm>
            <a:off x="3542647" y="3336637"/>
            <a:ext cx="338515" cy="1555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b="1" dirty="0"/>
              <a:t>수정</a:t>
            </a:r>
          </a:p>
        </p:txBody>
      </p: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18A219E4-0973-4B57-9518-3B5053EEF8DA}"/>
              </a:ext>
            </a:extLst>
          </p:cNvPr>
          <p:cNvCxnSpPr>
            <a:cxnSpLocks/>
          </p:cNvCxnSpPr>
          <p:nvPr/>
        </p:nvCxnSpPr>
        <p:spPr>
          <a:xfrm flipH="1">
            <a:off x="2908103" y="3803873"/>
            <a:ext cx="1348152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사각형: 둥근 모서리 145">
            <a:extLst>
              <a:ext uri="{FF2B5EF4-FFF2-40B4-BE49-F238E27FC236}">
                <a16:creationId xmlns:a16="http://schemas.microsoft.com/office/drawing/2014/main" id="{2699BD7F-FCFA-41AE-ABF4-7BF6835BCB14}"/>
              </a:ext>
            </a:extLst>
          </p:cNvPr>
          <p:cNvSpPr/>
          <p:nvPr/>
        </p:nvSpPr>
        <p:spPr>
          <a:xfrm>
            <a:off x="2847541" y="3913182"/>
            <a:ext cx="577252" cy="17177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rgbClr val="0070C0"/>
                </a:solidFill>
              </a:rPr>
              <a:t>라면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EF26D47-9B9B-4275-9454-F46C18B2A316}"/>
              </a:ext>
            </a:extLst>
          </p:cNvPr>
          <p:cNvSpPr txBox="1"/>
          <p:nvPr/>
        </p:nvSpPr>
        <p:spPr>
          <a:xfrm>
            <a:off x="2834012" y="4124671"/>
            <a:ext cx="16043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rgbClr val="00B050"/>
                </a:solidFill>
              </a:rPr>
              <a:t>100</a:t>
            </a:r>
            <a:r>
              <a:rPr lang="ko-KR" altLang="en-US" sz="1050" dirty="0">
                <a:solidFill>
                  <a:srgbClr val="00B050"/>
                </a:solidFill>
              </a:rPr>
              <a:t>일</a:t>
            </a:r>
          </a:p>
        </p:txBody>
      </p:sp>
      <p:sp>
        <p:nvSpPr>
          <p:cNvPr id="148" name="사각형: 둥근 모서리 147">
            <a:extLst>
              <a:ext uri="{FF2B5EF4-FFF2-40B4-BE49-F238E27FC236}">
                <a16:creationId xmlns:a16="http://schemas.microsoft.com/office/drawing/2014/main" id="{3BAA05C4-E5AE-49CE-A9CE-E0AE832B2616}"/>
              </a:ext>
            </a:extLst>
          </p:cNvPr>
          <p:cNvSpPr/>
          <p:nvPr/>
        </p:nvSpPr>
        <p:spPr>
          <a:xfrm>
            <a:off x="3917740" y="3911351"/>
            <a:ext cx="338515" cy="1555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b="1"/>
              <a:t>삭제</a:t>
            </a:r>
            <a:endParaRPr lang="ko-KR" altLang="en-US" sz="700" b="1" dirty="0"/>
          </a:p>
        </p:txBody>
      </p: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18E59FB0-1832-4948-8314-04F0DAFE5B88}"/>
              </a:ext>
            </a:extLst>
          </p:cNvPr>
          <p:cNvSpPr/>
          <p:nvPr/>
        </p:nvSpPr>
        <p:spPr>
          <a:xfrm>
            <a:off x="3542647" y="3911351"/>
            <a:ext cx="338515" cy="1555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b="1" dirty="0"/>
              <a:t>수정</a:t>
            </a:r>
          </a:p>
        </p:txBody>
      </p: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4EFD56BA-C9FC-4A6E-85A9-B549EBFA4444}"/>
              </a:ext>
            </a:extLst>
          </p:cNvPr>
          <p:cNvCxnSpPr>
            <a:cxnSpLocks/>
          </p:cNvCxnSpPr>
          <p:nvPr/>
        </p:nvCxnSpPr>
        <p:spPr>
          <a:xfrm flipH="1">
            <a:off x="2908103" y="4378587"/>
            <a:ext cx="1348152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사각형: 둥근 모서리 150">
            <a:extLst>
              <a:ext uri="{FF2B5EF4-FFF2-40B4-BE49-F238E27FC236}">
                <a16:creationId xmlns:a16="http://schemas.microsoft.com/office/drawing/2014/main" id="{C9C37825-2940-4F8F-A78D-0AD38666F42B}"/>
              </a:ext>
            </a:extLst>
          </p:cNvPr>
          <p:cNvSpPr/>
          <p:nvPr/>
        </p:nvSpPr>
        <p:spPr>
          <a:xfrm>
            <a:off x="2847541" y="4474354"/>
            <a:ext cx="577252" cy="17177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rgbClr val="0070C0"/>
                </a:solidFill>
              </a:rPr>
              <a:t>대파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38CC0236-2731-4340-8D32-C369DAB6F172}"/>
              </a:ext>
            </a:extLst>
          </p:cNvPr>
          <p:cNvSpPr txBox="1"/>
          <p:nvPr/>
        </p:nvSpPr>
        <p:spPr>
          <a:xfrm>
            <a:off x="2834012" y="4685843"/>
            <a:ext cx="16043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rgbClr val="00B050"/>
                </a:solidFill>
              </a:rPr>
              <a:t>12</a:t>
            </a:r>
            <a:r>
              <a:rPr lang="ko-KR" altLang="en-US" sz="1050" dirty="0">
                <a:solidFill>
                  <a:srgbClr val="00B050"/>
                </a:solidFill>
              </a:rPr>
              <a:t>일</a:t>
            </a:r>
          </a:p>
        </p:txBody>
      </p:sp>
      <p:sp>
        <p:nvSpPr>
          <p:cNvPr id="153" name="사각형: 둥근 모서리 152">
            <a:extLst>
              <a:ext uri="{FF2B5EF4-FFF2-40B4-BE49-F238E27FC236}">
                <a16:creationId xmlns:a16="http://schemas.microsoft.com/office/drawing/2014/main" id="{44B0EAB6-F4E9-470B-A033-3DBDE23FD686}"/>
              </a:ext>
            </a:extLst>
          </p:cNvPr>
          <p:cNvSpPr/>
          <p:nvPr/>
        </p:nvSpPr>
        <p:spPr>
          <a:xfrm>
            <a:off x="3917740" y="4472523"/>
            <a:ext cx="338515" cy="1555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b="1"/>
              <a:t>삭제</a:t>
            </a:r>
            <a:endParaRPr lang="ko-KR" altLang="en-US" sz="700" b="1" dirty="0"/>
          </a:p>
        </p:txBody>
      </p: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6FFAD0CC-D8C5-41D9-A23D-95B4A8EE5DAB}"/>
              </a:ext>
            </a:extLst>
          </p:cNvPr>
          <p:cNvSpPr/>
          <p:nvPr/>
        </p:nvSpPr>
        <p:spPr>
          <a:xfrm>
            <a:off x="3542647" y="4472523"/>
            <a:ext cx="338515" cy="1555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b="1" dirty="0"/>
              <a:t>수정</a:t>
            </a:r>
          </a:p>
        </p:txBody>
      </p: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6D756774-5955-49C4-8A14-7147BAB7F711}"/>
              </a:ext>
            </a:extLst>
          </p:cNvPr>
          <p:cNvCxnSpPr>
            <a:cxnSpLocks/>
          </p:cNvCxnSpPr>
          <p:nvPr/>
        </p:nvCxnSpPr>
        <p:spPr>
          <a:xfrm flipH="1">
            <a:off x="2908103" y="4939759"/>
            <a:ext cx="1348152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사각형: 둥근 모서리 155">
            <a:extLst>
              <a:ext uri="{FF2B5EF4-FFF2-40B4-BE49-F238E27FC236}">
                <a16:creationId xmlns:a16="http://schemas.microsoft.com/office/drawing/2014/main" id="{B791DCE3-EC57-457F-A6AF-B89EF609388D}"/>
              </a:ext>
            </a:extLst>
          </p:cNvPr>
          <p:cNvSpPr/>
          <p:nvPr/>
        </p:nvSpPr>
        <p:spPr>
          <a:xfrm>
            <a:off x="2847541" y="5042715"/>
            <a:ext cx="577252" cy="17177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rgbClr val="0070C0"/>
                </a:solidFill>
              </a:rPr>
              <a:t>술</a:t>
            </a:r>
          </a:p>
        </p:txBody>
      </p:sp>
      <p:sp>
        <p:nvSpPr>
          <p:cNvPr id="158" name="사각형: 둥근 모서리 157">
            <a:extLst>
              <a:ext uri="{FF2B5EF4-FFF2-40B4-BE49-F238E27FC236}">
                <a16:creationId xmlns:a16="http://schemas.microsoft.com/office/drawing/2014/main" id="{D775AA6A-E157-4444-98E6-6CA6BA2C6AAE}"/>
              </a:ext>
            </a:extLst>
          </p:cNvPr>
          <p:cNvSpPr/>
          <p:nvPr/>
        </p:nvSpPr>
        <p:spPr>
          <a:xfrm>
            <a:off x="3917740" y="5040884"/>
            <a:ext cx="338515" cy="1555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b="1"/>
              <a:t>삭제</a:t>
            </a:r>
            <a:endParaRPr lang="ko-KR" altLang="en-US" sz="700" b="1" dirty="0"/>
          </a:p>
        </p:txBody>
      </p:sp>
      <p:sp>
        <p:nvSpPr>
          <p:cNvPr id="159" name="사각형: 둥근 모서리 158">
            <a:extLst>
              <a:ext uri="{FF2B5EF4-FFF2-40B4-BE49-F238E27FC236}">
                <a16:creationId xmlns:a16="http://schemas.microsoft.com/office/drawing/2014/main" id="{36D5BEAB-84E4-42E9-8CEB-846B1766AEAC}"/>
              </a:ext>
            </a:extLst>
          </p:cNvPr>
          <p:cNvSpPr/>
          <p:nvPr/>
        </p:nvSpPr>
        <p:spPr>
          <a:xfrm>
            <a:off x="3542647" y="5040884"/>
            <a:ext cx="338515" cy="1555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b="1" dirty="0"/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val="2679510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66FEC481-E995-4F2C-A044-A0F33B3292D2}"/>
              </a:ext>
            </a:extLst>
          </p:cNvPr>
          <p:cNvGrpSpPr/>
          <p:nvPr/>
        </p:nvGrpSpPr>
        <p:grpSpPr>
          <a:xfrm>
            <a:off x="8019056" y="190820"/>
            <a:ext cx="3740144" cy="6476355"/>
            <a:chOff x="725324" y="190822"/>
            <a:chExt cx="3944330" cy="6476355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8511F272-7EF2-49E2-9631-42A88C33B8BE}"/>
                </a:ext>
              </a:extLst>
            </p:cNvPr>
            <p:cNvSpPr/>
            <p:nvPr/>
          </p:nvSpPr>
          <p:spPr>
            <a:xfrm>
              <a:off x="725324" y="190822"/>
              <a:ext cx="3944330" cy="6476355"/>
            </a:xfrm>
            <a:prstGeom prst="roundRect">
              <a:avLst>
                <a:gd name="adj" fmla="val 1014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7DAFCCB-A31B-4FF2-8B85-503D945B789F}"/>
                </a:ext>
              </a:extLst>
            </p:cNvPr>
            <p:cNvSpPr/>
            <p:nvPr/>
          </p:nvSpPr>
          <p:spPr>
            <a:xfrm>
              <a:off x="861133" y="577049"/>
              <a:ext cx="3684233" cy="55307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8E3F0D4-AEF0-4BC3-A42E-4CC9A406AA01}"/>
                </a:ext>
              </a:extLst>
            </p:cNvPr>
            <p:cNvSpPr/>
            <p:nvPr/>
          </p:nvSpPr>
          <p:spPr>
            <a:xfrm>
              <a:off x="861133" y="5788240"/>
              <a:ext cx="3684233" cy="4661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90562A5-A59B-41E4-B6AE-6381D82AD91F}"/>
              </a:ext>
            </a:extLst>
          </p:cNvPr>
          <p:cNvGrpSpPr/>
          <p:nvPr/>
        </p:nvGrpSpPr>
        <p:grpSpPr>
          <a:xfrm>
            <a:off x="8136751" y="577049"/>
            <a:ext cx="3493511" cy="466125"/>
            <a:chOff x="8136751" y="577049"/>
            <a:chExt cx="3493511" cy="4661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0AF46D4-CFA1-4607-BF5F-1A139E12811D}"/>
                </a:ext>
              </a:extLst>
            </p:cNvPr>
            <p:cNvSpPr/>
            <p:nvPr/>
          </p:nvSpPr>
          <p:spPr>
            <a:xfrm>
              <a:off x="8136751" y="577049"/>
              <a:ext cx="3493511" cy="4661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매장 정보 등록</a:t>
              </a: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6D4CEF53-0A6B-4430-8005-413F8D0D1293}"/>
                </a:ext>
              </a:extLst>
            </p:cNvPr>
            <p:cNvGrpSpPr/>
            <p:nvPr/>
          </p:nvGrpSpPr>
          <p:grpSpPr>
            <a:xfrm>
              <a:off x="8216970" y="697805"/>
              <a:ext cx="461639" cy="213063"/>
              <a:chOff x="8216970" y="697805"/>
              <a:chExt cx="461639" cy="213063"/>
            </a:xfrm>
          </p:grpSpPr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0CF1B93E-73BF-4110-9F00-87738FE51304}"/>
                  </a:ext>
                </a:extLst>
              </p:cNvPr>
              <p:cNvCxnSpPr/>
              <p:nvPr/>
            </p:nvCxnSpPr>
            <p:spPr>
              <a:xfrm>
                <a:off x="8216970" y="697805"/>
                <a:ext cx="46163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5C735176-255C-47F5-A963-69A027E840FA}"/>
                  </a:ext>
                </a:extLst>
              </p:cNvPr>
              <p:cNvCxnSpPr/>
              <p:nvPr/>
            </p:nvCxnSpPr>
            <p:spPr>
              <a:xfrm>
                <a:off x="8216970" y="804337"/>
                <a:ext cx="46163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D2BEFB10-C3FA-433C-A80B-2C8ADC18986D}"/>
                  </a:ext>
                </a:extLst>
              </p:cNvPr>
              <p:cNvCxnSpPr/>
              <p:nvPr/>
            </p:nvCxnSpPr>
            <p:spPr>
              <a:xfrm>
                <a:off x="8216970" y="910868"/>
                <a:ext cx="46163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제목 1">
            <a:extLst>
              <a:ext uri="{FF2B5EF4-FFF2-40B4-BE49-F238E27FC236}">
                <a16:creationId xmlns:a16="http://schemas.microsoft.com/office/drawing/2014/main" id="{22800135-B983-4AB0-BCA3-2E9F1C970AD3}"/>
              </a:ext>
            </a:extLst>
          </p:cNvPr>
          <p:cNvSpPr txBox="1">
            <a:spLocks/>
          </p:cNvSpPr>
          <p:nvPr/>
        </p:nvSpPr>
        <p:spPr>
          <a:xfrm>
            <a:off x="82721" y="110424"/>
            <a:ext cx="4183638" cy="8366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 dirty="0"/>
              <a:t>6. </a:t>
            </a:r>
            <a:r>
              <a:rPr lang="ko-KR" altLang="en-US" sz="4400" dirty="0"/>
              <a:t>매장 정보 등록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280781D-C9C0-4D55-B40C-DD5278660964}"/>
              </a:ext>
            </a:extLst>
          </p:cNvPr>
          <p:cNvSpPr txBox="1"/>
          <p:nvPr/>
        </p:nvSpPr>
        <p:spPr>
          <a:xfrm>
            <a:off x="221942" y="1144770"/>
            <a:ext cx="4660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이전에 자신이 들린 매장의 정보를 저장한 뒤</a:t>
            </a:r>
            <a:r>
              <a:rPr lang="en-US" altLang="ko-KR" dirty="0"/>
              <a:t>, </a:t>
            </a:r>
            <a:r>
              <a:rPr lang="ko-KR" altLang="en-US" dirty="0"/>
              <a:t>이에 대해 메모를 하고 언제든 볼 수 있다</a:t>
            </a:r>
            <a:r>
              <a:rPr lang="en-US" altLang="ko-KR" dirty="0"/>
              <a:t>. </a:t>
            </a: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해당 매장에 다시 들를 경우</a:t>
            </a:r>
            <a:r>
              <a:rPr lang="en-US" altLang="ko-KR" dirty="0"/>
              <a:t>, </a:t>
            </a:r>
            <a:r>
              <a:rPr lang="ko-KR" altLang="en-US" dirty="0"/>
              <a:t>자동으로 메모가 핸드폰에 나오게 한다</a:t>
            </a:r>
            <a:r>
              <a:rPr lang="en-US" altLang="ko-KR" dirty="0"/>
              <a:t>.</a:t>
            </a:r>
          </a:p>
        </p:txBody>
      </p:sp>
      <p:pic>
        <p:nvPicPr>
          <p:cNvPr id="7170" name="Picture 2" descr="구글 맵 이미지 검색결과">
            <a:extLst>
              <a:ext uri="{FF2B5EF4-FFF2-40B4-BE49-F238E27FC236}">
                <a16:creationId xmlns:a16="http://schemas.microsoft.com/office/drawing/2014/main" id="{D37ABE07-14A1-4145-9F64-CCD428E20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146" y="2345099"/>
            <a:ext cx="1872443" cy="1337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F88EA7FE-1010-4742-8FCF-6A4257F773B7}"/>
              </a:ext>
            </a:extLst>
          </p:cNvPr>
          <p:cNvCxnSpPr/>
          <p:nvPr/>
        </p:nvCxnSpPr>
        <p:spPr>
          <a:xfrm>
            <a:off x="6427433" y="2920753"/>
            <a:ext cx="15916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AC8336F-CDBF-4B25-B010-EDEDEB589EAA}"/>
              </a:ext>
            </a:extLst>
          </p:cNvPr>
          <p:cNvSpPr/>
          <p:nvPr/>
        </p:nvSpPr>
        <p:spPr>
          <a:xfrm>
            <a:off x="8280447" y="1162650"/>
            <a:ext cx="3198380" cy="32049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0070C0"/>
                </a:solidFill>
              </a:rPr>
              <a:t>2020.2.1      ~      2020.2.20</a:t>
            </a:r>
            <a:endParaRPr lang="ko-KR" altLang="en-US" dirty="0">
              <a:solidFill>
                <a:srgbClr val="0070C0"/>
              </a:solidFill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C681AAAF-9BCB-4BB1-B9D8-D292DF1F59A7}"/>
              </a:ext>
            </a:extLst>
          </p:cNvPr>
          <p:cNvCxnSpPr>
            <a:cxnSpLocks/>
          </p:cNvCxnSpPr>
          <p:nvPr/>
        </p:nvCxnSpPr>
        <p:spPr>
          <a:xfrm flipH="1">
            <a:off x="8270236" y="3108608"/>
            <a:ext cx="3208591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D62068B4-4498-45CB-9067-B8A485B640DA}"/>
              </a:ext>
            </a:extLst>
          </p:cNvPr>
          <p:cNvSpPr/>
          <p:nvPr/>
        </p:nvSpPr>
        <p:spPr>
          <a:xfrm>
            <a:off x="8239828" y="1824211"/>
            <a:ext cx="1720918" cy="35763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rgbClr val="0070C0"/>
                </a:solidFill>
              </a:rPr>
              <a:t>투썸플레이스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1D05C16C-9055-4885-ACB4-F57BA14B49DC}"/>
              </a:ext>
            </a:extLst>
          </p:cNvPr>
          <p:cNvSpPr/>
          <p:nvPr/>
        </p:nvSpPr>
        <p:spPr>
          <a:xfrm>
            <a:off x="8453451" y="2604445"/>
            <a:ext cx="2860378" cy="357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accent3">
                    <a:lumMod val="75000"/>
                  </a:schemeClr>
                </a:solidFill>
              </a:rPr>
              <a:t>+ </a:t>
            </a:r>
            <a:r>
              <a:rPr lang="ko-KR" altLang="en-US" sz="1600" dirty="0">
                <a:solidFill>
                  <a:schemeClr val="accent3">
                    <a:lumMod val="75000"/>
                  </a:schemeClr>
                </a:solidFill>
              </a:rPr>
              <a:t>메모</a:t>
            </a: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C84F87EE-3AB5-4925-8AF2-1D6365005B61}"/>
              </a:ext>
            </a:extLst>
          </p:cNvPr>
          <p:cNvCxnSpPr>
            <a:cxnSpLocks/>
          </p:cNvCxnSpPr>
          <p:nvPr/>
        </p:nvCxnSpPr>
        <p:spPr>
          <a:xfrm flipH="1">
            <a:off x="8270236" y="5422872"/>
            <a:ext cx="3208591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BD021E9D-4903-499E-A8BC-AE415FD1D1F6}"/>
              </a:ext>
            </a:extLst>
          </p:cNvPr>
          <p:cNvSpPr/>
          <p:nvPr/>
        </p:nvSpPr>
        <p:spPr>
          <a:xfrm>
            <a:off x="8239828" y="3276053"/>
            <a:ext cx="1720918" cy="35763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rgbClr val="0070C0"/>
                </a:solidFill>
              </a:rPr>
              <a:t>맘스터치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0F1151A0-6334-499D-A475-5E6B7D41C472}"/>
              </a:ext>
            </a:extLst>
          </p:cNvPr>
          <p:cNvSpPr/>
          <p:nvPr/>
        </p:nvSpPr>
        <p:spPr>
          <a:xfrm>
            <a:off x="8453451" y="4057868"/>
            <a:ext cx="2860378" cy="357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accent3">
                    <a:lumMod val="75000"/>
                  </a:schemeClr>
                </a:solidFill>
              </a:rPr>
              <a:t>싸이 버거 </a:t>
            </a:r>
            <a:r>
              <a:rPr lang="en-US" altLang="ko-KR" sz="1600" dirty="0">
                <a:solidFill>
                  <a:schemeClr val="accent3">
                    <a:lumMod val="75000"/>
                  </a:schemeClr>
                </a:solidFill>
              </a:rPr>
              <a:t>2</a:t>
            </a:r>
            <a:r>
              <a:rPr lang="ko-KR" altLang="en-US" sz="1600" dirty="0">
                <a:solidFill>
                  <a:schemeClr val="accent3">
                    <a:lumMod val="75000"/>
                  </a:schemeClr>
                </a:solidFill>
              </a:rPr>
              <a:t>개 단품 사올 것</a:t>
            </a:r>
            <a:r>
              <a:rPr lang="en-US" altLang="ko-KR" sz="1600" dirty="0">
                <a:solidFill>
                  <a:schemeClr val="accent3">
                    <a:lumMod val="75000"/>
                  </a:schemeClr>
                </a:solidFill>
              </a:rPr>
              <a:t>!</a:t>
            </a:r>
            <a:endParaRPr lang="ko-KR" altLang="en-US" sz="1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F5C83B5-CE0C-4DD5-A672-AFD00C9F7FB8}"/>
              </a:ext>
            </a:extLst>
          </p:cNvPr>
          <p:cNvSpPr txBox="1"/>
          <p:nvPr/>
        </p:nvSpPr>
        <p:spPr>
          <a:xfrm>
            <a:off x="8239828" y="3674998"/>
            <a:ext cx="2833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3">
                    <a:lumMod val="75000"/>
                  </a:schemeClr>
                </a:solidFill>
              </a:rPr>
              <a:t>서울시 창동 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E347938-9D8C-4AC2-8F4F-EA31C8D2A7BD}"/>
              </a:ext>
            </a:extLst>
          </p:cNvPr>
          <p:cNvSpPr txBox="1"/>
          <p:nvPr/>
        </p:nvSpPr>
        <p:spPr>
          <a:xfrm>
            <a:off x="8216970" y="2216735"/>
            <a:ext cx="2833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3">
                    <a:lumMod val="75000"/>
                  </a:schemeClr>
                </a:solidFill>
              </a:rPr>
              <a:t>서울시 성북구 </a:t>
            </a:r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2B3C8BB6-68E8-4774-83AD-C5FA7EBB59DE}"/>
              </a:ext>
            </a:extLst>
          </p:cNvPr>
          <p:cNvSpPr/>
          <p:nvPr/>
        </p:nvSpPr>
        <p:spPr>
          <a:xfrm>
            <a:off x="8453451" y="4496109"/>
            <a:ext cx="2860378" cy="357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accent3">
                    <a:lumMod val="75000"/>
                  </a:schemeClr>
                </a:solidFill>
              </a:rPr>
              <a:t>마살라</a:t>
            </a:r>
            <a:r>
              <a:rPr lang="ko-KR" altLang="en-US" sz="1600" dirty="0">
                <a:solidFill>
                  <a:schemeClr val="accent3">
                    <a:lumMod val="75000"/>
                  </a:schemeClr>
                </a:solidFill>
              </a:rPr>
              <a:t> 치킨은 사지 말자</a:t>
            </a:r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50858D5B-349F-44F5-884B-E36DCD3D4DC9}"/>
              </a:ext>
            </a:extLst>
          </p:cNvPr>
          <p:cNvSpPr/>
          <p:nvPr/>
        </p:nvSpPr>
        <p:spPr>
          <a:xfrm>
            <a:off x="8453451" y="4962811"/>
            <a:ext cx="2860378" cy="357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accent3">
                    <a:lumMod val="75000"/>
                  </a:schemeClr>
                </a:solidFill>
              </a:rPr>
              <a:t>+ </a:t>
            </a:r>
            <a:r>
              <a:rPr lang="ko-KR" altLang="en-US" sz="1600" dirty="0">
                <a:solidFill>
                  <a:schemeClr val="accent3">
                    <a:lumMod val="75000"/>
                  </a:schemeClr>
                </a:solidFill>
              </a:rPr>
              <a:t>메모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9F913A-4651-40B9-8CEE-A7A6D5C9D42B}"/>
              </a:ext>
            </a:extLst>
          </p:cNvPr>
          <p:cNvSpPr txBox="1"/>
          <p:nvPr/>
        </p:nvSpPr>
        <p:spPr>
          <a:xfrm>
            <a:off x="5340113" y="1872606"/>
            <a:ext cx="2614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매장 방문 시 자동 등록</a:t>
            </a:r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FD5807F4-0995-4B11-A688-AA45F642932E}"/>
              </a:ext>
            </a:extLst>
          </p:cNvPr>
          <p:cNvSpPr/>
          <p:nvPr/>
        </p:nvSpPr>
        <p:spPr>
          <a:xfrm>
            <a:off x="10761044" y="1821748"/>
            <a:ext cx="525861" cy="30404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삭제</a:t>
            </a:r>
            <a:endParaRPr lang="ko-KR" altLang="en-US" sz="1200" b="1" dirty="0"/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1D00948A-F55F-43E4-8E14-2EA75972AD7E}"/>
              </a:ext>
            </a:extLst>
          </p:cNvPr>
          <p:cNvSpPr/>
          <p:nvPr/>
        </p:nvSpPr>
        <p:spPr>
          <a:xfrm>
            <a:off x="10761044" y="3286200"/>
            <a:ext cx="525861" cy="30404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삭제</a:t>
            </a:r>
            <a:endParaRPr lang="ko-KR" altLang="en-US" sz="1200" b="1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E3C6C0E-E7C0-47A7-8764-3E712E324455}"/>
              </a:ext>
            </a:extLst>
          </p:cNvPr>
          <p:cNvSpPr txBox="1"/>
          <p:nvPr/>
        </p:nvSpPr>
        <p:spPr>
          <a:xfrm>
            <a:off x="640578" y="3197598"/>
            <a:ext cx="26145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삭제 버튼으로 매장 방문 정보 삭제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메모를 꾹 누를 시 삭제 할지 묻는 </a:t>
            </a:r>
            <a:r>
              <a:rPr lang="ko-KR" altLang="en-US" dirty="0" err="1"/>
              <a:t>메세지</a:t>
            </a:r>
            <a:endParaRPr lang="ko-KR" altLang="en-US" dirty="0"/>
          </a:p>
        </p:txBody>
      </p:sp>
      <p:sp>
        <p:nvSpPr>
          <p:cNvPr id="115" name="원통형 114">
            <a:extLst>
              <a:ext uri="{FF2B5EF4-FFF2-40B4-BE49-F238E27FC236}">
                <a16:creationId xmlns:a16="http://schemas.microsoft.com/office/drawing/2014/main" id="{5C9AE3EF-11B1-47F2-BF1D-9C1AB734373F}"/>
              </a:ext>
            </a:extLst>
          </p:cNvPr>
          <p:cNvSpPr/>
          <p:nvPr/>
        </p:nvSpPr>
        <p:spPr>
          <a:xfrm>
            <a:off x="4943213" y="5141628"/>
            <a:ext cx="1884180" cy="121283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45F9C039-553A-4178-9DC2-D8F806FA2B28}"/>
              </a:ext>
            </a:extLst>
          </p:cNvPr>
          <p:cNvCxnSpPr>
            <a:cxnSpLocks/>
          </p:cNvCxnSpPr>
          <p:nvPr/>
        </p:nvCxnSpPr>
        <p:spPr>
          <a:xfrm flipH="1">
            <a:off x="6861133" y="4972355"/>
            <a:ext cx="1124183" cy="450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1BBAAFF0-DC45-4442-9671-E6E6C0A1A197}"/>
              </a:ext>
            </a:extLst>
          </p:cNvPr>
          <p:cNvSpPr txBox="1"/>
          <p:nvPr/>
        </p:nvSpPr>
        <p:spPr>
          <a:xfrm>
            <a:off x="5852082" y="4728818"/>
            <a:ext cx="138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</a:t>
            </a:r>
            <a:r>
              <a:rPr lang="ko-KR" altLang="en-US" dirty="0"/>
              <a:t>에 저장</a:t>
            </a:r>
          </a:p>
        </p:txBody>
      </p:sp>
    </p:spTree>
    <p:extLst>
      <p:ext uri="{BB962C8B-B14F-4D97-AF65-F5344CB8AC3E}">
        <p14:creationId xmlns:p14="http://schemas.microsoft.com/office/powerpoint/2010/main" val="3013004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38A18A-5C2C-4A91-9DC9-DD8D54A31047}"/>
              </a:ext>
            </a:extLst>
          </p:cNvPr>
          <p:cNvSpPr txBox="1"/>
          <p:nvPr/>
        </p:nvSpPr>
        <p:spPr>
          <a:xfrm>
            <a:off x="488272" y="426128"/>
            <a:ext cx="901971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앱이라는 표현을 썼지만 웹을 앱처럼 보이게 꾸밀 생각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파이썬 아나콘다 </a:t>
            </a:r>
            <a:r>
              <a:rPr lang="en-US" altLang="ko-KR" dirty="0"/>
              <a:t>– </a:t>
            </a:r>
            <a:r>
              <a:rPr lang="ko-KR" altLang="en-US" dirty="0" err="1"/>
              <a:t>머신러닝</a:t>
            </a:r>
            <a:r>
              <a:rPr lang="en-US" altLang="ko-KR" dirty="0"/>
              <a:t>, </a:t>
            </a:r>
            <a:r>
              <a:rPr lang="ko-KR" altLang="en-US" dirty="0" err="1"/>
              <a:t>크롤링을</a:t>
            </a:r>
            <a:r>
              <a:rPr lang="ko-KR" altLang="en-US" dirty="0"/>
              <a:t> 위해서</a:t>
            </a:r>
            <a:r>
              <a:rPr lang="en-US" altLang="ko-KR" dirty="0"/>
              <a:t> </a:t>
            </a:r>
            <a:r>
              <a:rPr lang="ko-KR" altLang="en-US" dirty="0"/>
              <a:t>주 언어로 선택</a:t>
            </a:r>
            <a:endParaRPr lang="en-US" altLang="ko-KR" dirty="0"/>
          </a:p>
          <a:p>
            <a:r>
              <a:rPr lang="en-US" altLang="ko-KR" dirty="0"/>
              <a:t>		</a:t>
            </a:r>
            <a:r>
              <a:rPr lang="ko-KR" altLang="en-US" dirty="0"/>
              <a:t>다만 배운 적이 없어서</a:t>
            </a:r>
            <a:r>
              <a:rPr lang="en-US" altLang="ko-KR" dirty="0"/>
              <a:t>, </a:t>
            </a:r>
            <a:r>
              <a:rPr lang="ko-KR" altLang="en-US" dirty="0"/>
              <a:t>자바도 </a:t>
            </a:r>
            <a:r>
              <a:rPr lang="ko-KR" altLang="en-US" dirty="0" err="1"/>
              <a:t>텐서플로우가</a:t>
            </a:r>
            <a:r>
              <a:rPr lang="ko-KR" altLang="en-US" dirty="0"/>
              <a:t> 가능 해서 고려 중</a:t>
            </a:r>
            <a:endParaRPr lang="en-US" altLang="ko-KR" dirty="0"/>
          </a:p>
          <a:p>
            <a:r>
              <a:rPr lang="ko-KR" altLang="en-US" dirty="0" err="1"/>
              <a:t>파이썬으로</a:t>
            </a:r>
            <a:r>
              <a:rPr lang="ko-KR" altLang="en-US" dirty="0"/>
              <a:t> </a:t>
            </a:r>
            <a:r>
              <a:rPr lang="ko-KR" altLang="en-US" dirty="0" err="1"/>
              <a:t>백엔드</a:t>
            </a:r>
            <a:r>
              <a:rPr lang="ko-KR" altLang="en-US" dirty="0"/>
              <a:t> 자바로 프론트 엔드를 하는게 가장 좋음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텐서플로우</a:t>
            </a:r>
            <a:r>
              <a:rPr lang="en-US" altLang="ko-KR" dirty="0"/>
              <a:t>, </a:t>
            </a:r>
            <a:r>
              <a:rPr lang="ko-KR" altLang="en-US" dirty="0" err="1"/>
              <a:t>케라스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err="1"/>
              <a:t>머신러닝</a:t>
            </a:r>
            <a:r>
              <a:rPr lang="ko-KR" altLang="en-US" dirty="0"/>
              <a:t> 활용을 위한 오픈소스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MYSql</a:t>
            </a:r>
            <a:r>
              <a:rPr lang="en-US" altLang="ko-KR" dirty="0"/>
              <a:t> – </a:t>
            </a:r>
            <a:r>
              <a:rPr lang="ko-KR" altLang="en-US" dirty="0"/>
              <a:t>개인의 스케줄</a:t>
            </a:r>
            <a:r>
              <a:rPr lang="en-US" altLang="ko-KR" dirty="0"/>
              <a:t>, </a:t>
            </a:r>
            <a:r>
              <a:rPr lang="ko-KR" altLang="en-US" dirty="0"/>
              <a:t>자산 정보</a:t>
            </a:r>
            <a:r>
              <a:rPr lang="en-US" altLang="ko-KR" dirty="0"/>
              <a:t>, </a:t>
            </a:r>
            <a:r>
              <a:rPr lang="ko-KR" altLang="en-US" dirty="0"/>
              <a:t>지출 내역</a:t>
            </a:r>
            <a:r>
              <a:rPr lang="en-US" altLang="ko-KR" dirty="0"/>
              <a:t>, </a:t>
            </a:r>
            <a:r>
              <a:rPr lang="ko-KR" altLang="en-US" dirty="0"/>
              <a:t>매장 정보를 등록한다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AWS - </a:t>
            </a:r>
            <a:r>
              <a:rPr lang="ko-KR" altLang="en-US" dirty="0"/>
              <a:t>서버 </a:t>
            </a:r>
            <a:r>
              <a:rPr lang="en-US" altLang="ko-KR" dirty="0"/>
              <a:t>DB</a:t>
            </a:r>
            <a:r>
              <a:rPr lang="ko-KR" altLang="en-US" dirty="0"/>
              <a:t>에 카드 정보와 상품의 유통기한을 저장하고 수정한다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아파치 톰캣 </a:t>
            </a:r>
            <a:r>
              <a:rPr lang="en-US" altLang="ko-KR" dirty="0"/>
              <a:t>– </a:t>
            </a:r>
            <a:r>
              <a:rPr lang="ko-KR" altLang="en-US" dirty="0"/>
              <a:t>웹 서버 연결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구글 맵 </a:t>
            </a:r>
            <a:r>
              <a:rPr lang="en-US" altLang="ko-KR" dirty="0"/>
              <a:t>– </a:t>
            </a:r>
            <a:r>
              <a:rPr lang="ko-KR" altLang="en-US" dirty="0" err="1"/>
              <a:t>파이썬과</a:t>
            </a:r>
            <a:r>
              <a:rPr lang="ko-KR" altLang="en-US" dirty="0"/>
              <a:t> 연결 매장 정보 등록에서 위치 정보를 가져옴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Tesseract – </a:t>
            </a:r>
            <a:r>
              <a:rPr lang="ko-KR" altLang="en-US" dirty="0"/>
              <a:t>파이썬 </a:t>
            </a:r>
            <a:r>
              <a:rPr lang="en-US" altLang="ko-KR" dirty="0"/>
              <a:t>OCR</a:t>
            </a:r>
          </a:p>
        </p:txBody>
      </p:sp>
    </p:spTree>
    <p:extLst>
      <p:ext uri="{BB962C8B-B14F-4D97-AF65-F5344CB8AC3E}">
        <p14:creationId xmlns:p14="http://schemas.microsoft.com/office/powerpoint/2010/main" val="3137748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767</Words>
  <Application>Microsoft Office PowerPoint</Application>
  <PresentationFormat>와이드스크린</PresentationFormat>
  <Paragraphs>240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1번 아이디어</vt:lpstr>
      <vt:lpstr>나만의 비서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2번 아이디어</vt:lpstr>
      <vt:lpstr>개인 맞춤 카드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1번 아이디어</dc:title>
  <dc:creator>이 지영</dc:creator>
  <cp:lastModifiedBy>이 지영</cp:lastModifiedBy>
  <cp:revision>1</cp:revision>
  <dcterms:created xsi:type="dcterms:W3CDTF">2020-02-21T07:51:15Z</dcterms:created>
  <dcterms:modified xsi:type="dcterms:W3CDTF">2020-02-21T07:51:44Z</dcterms:modified>
</cp:coreProperties>
</file>