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63" r:id="rId6"/>
    <p:sldId id="260" r:id="rId7"/>
    <p:sldId id="261" r:id="rId8"/>
    <p:sldId id="270" r:id="rId9"/>
    <p:sldId id="282" r:id="rId10"/>
    <p:sldId id="283" r:id="rId11"/>
    <p:sldId id="284" r:id="rId12"/>
    <p:sldId id="285" r:id="rId13"/>
    <p:sldId id="279" r:id="rId14"/>
    <p:sldId id="264" r:id="rId15"/>
    <p:sldId id="275" r:id="rId16"/>
    <p:sldId id="280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44F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7490940000</c:v>
                </c:pt>
                <c:pt idx="1">
                  <c:v>12774620000</c:v>
                </c:pt>
                <c:pt idx="2">
                  <c:v>15514680000</c:v>
                </c:pt>
                <c:pt idx="3">
                  <c:v>10312680000</c:v>
                </c:pt>
                <c:pt idx="4">
                  <c:v>15903320000</c:v>
                </c:pt>
                <c:pt idx="5">
                  <c:v>35361670000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58-4A7D-84CE-6668D1BFC6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7015328"/>
        <c:axId val="786615712"/>
      </c:barChart>
      <c:catAx>
        <c:axId val="81701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6615712"/>
        <c:crosses val="autoZero"/>
        <c:auto val="1"/>
        <c:lblAlgn val="ctr"/>
        <c:lblOffset val="100"/>
        <c:noMultiLvlLbl val="0"/>
      </c:catAx>
      <c:valAx>
        <c:axId val="78661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7015328"/>
        <c:crosses val="autoZero"/>
        <c:crossBetween val="between"/>
        <c:dispUnits>
          <c:builtInUnit val="hundredM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ko-KR" altLang="en-US" dirty="0"/>
                    <a:t>단위 </a:t>
                  </a:r>
                  <a:r>
                    <a:rPr lang="en-US" altLang="ko-KR" dirty="0"/>
                    <a:t>(</a:t>
                  </a:r>
                  <a:r>
                    <a:rPr lang="ko-KR" altLang="en-US" dirty="0"/>
                    <a:t>억원</a:t>
                  </a:r>
                  <a:r>
                    <a:rPr lang="en-US" altLang="ko-KR" dirty="0"/>
                    <a:t>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5675</c:v>
                </c:pt>
                <c:pt idx="1">
                  <c:v>9478</c:v>
                </c:pt>
                <c:pt idx="2">
                  <c:v>11754</c:v>
                </c:pt>
                <c:pt idx="3">
                  <c:v>7813</c:v>
                </c:pt>
                <c:pt idx="4">
                  <c:v>10953</c:v>
                </c:pt>
                <c:pt idx="5">
                  <c:v>24354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58-4A7D-84CE-6668D1BFC6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7015328"/>
        <c:axId val="786615712"/>
      </c:barChart>
      <c:catAx>
        <c:axId val="81701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6615712"/>
        <c:crosses val="autoZero"/>
        <c:auto val="1"/>
        <c:lblAlgn val="ctr"/>
        <c:lblOffset val="100"/>
        <c:noMultiLvlLbl val="0"/>
      </c:catAx>
      <c:valAx>
        <c:axId val="78661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7015328"/>
        <c:crosses val="autoZero"/>
        <c:crossBetween val="between"/>
        <c:dispUnits>
          <c:builtInUnit val="hundre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ko-KR" altLang="en-US" dirty="0"/>
                    <a:t>단위</a:t>
                  </a:r>
                  <a:r>
                    <a:rPr lang="en-US" altLang="ko-KR" dirty="0"/>
                    <a:t>(</a:t>
                  </a:r>
                  <a:r>
                    <a:rPr lang="ko-KR" altLang="en-US" dirty="0"/>
                    <a:t>백명</a:t>
                  </a:r>
                  <a:r>
                    <a:rPr lang="en-US" altLang="ko-KR" dirty="0"/>
                    <a:t>)</a:t>
                  </a:r>
                  <a:endParaRPr lang="ko-KR" altLang="en-US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17024863636.363636</c:v>
                </c:pt>
                <c:pt idx="1">
                  <c:v>29033227272.727272</c:v>
                </c:pt>
                <c:pt idx="2">
                  <c:v>35260636363.63636</c:v>
                </c:pt>
                <c:pt idx="3">
                  <c:v>23437909090.909092</c:v>
                </c:pt>
                <c:pt idx="4">
                  <c:v>32858099173.553722</c:v>
                </c:pt>
                <c:pt idx="5">
                  <c:v>73061300000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58-4A7D-84CE-6668D1BFC6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7015328"/>
        <c:axId val="786615712"/>
      </c:barChart>
      <c:catAx>
        <c:axId val="81701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6615712"/>
        <c:crosses val="autoZero"/>
        <c:auto val="1"/>
        <c:lblAlgn val="ctr"/>
        <c:lblOffset val="100"/>
        <c:noMultiLvlLbl val="0"/>
      </c:catAx>
      <c:valAx>
        <c:axId val="78661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7015328"/>
        <c:crosses val="autoZero"/>
        <c:crossBetween val="between"/>
        <c:dispUnits>
          <c:builtInUnit val="hundredM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ko-KR" altLang="en-US" dirty="0"/>
                    <a:t>단위 </a:t>
                  </a:r>
                  <a:r>
                    <a:rPr lang="en-US" altLang="ko-KR" dirty="0"/>
                    <a:t>(</a:t>
                  </a:r>
                  <a:r>
                    <a:rPr lang="ko-KR" altLang="en-US" dirty="0"/>
                    <a:t>억원</a:t>
                  </a:r>
                  <a:r>
                    <a:rPr lang="en-US" altLang="ko-KR" dirty="0"/>
                    <a:t>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17024863636.363636</c:v>
                </c:pt>
                <c:pt idx="1">
                  <c:v>29033227272.727272</c:v>
                </c:pt>
                <c:pt idx="2">
                  <c:v>35260636363.63636</c:v>
                </c:pt>
                <c:pt idx="3">
                  <c:v>23437909090.909092</c:v>
                </c:pt>
                <c:pt idx="4">
                  <c:v>32858099173.553722</c:v>
                </c:pt>
                <c:pt idx="5">
                  <c:v>73061300000</c:v>
                </c:pt>
                <c:pt idx="6">
                  <c:v>92742500000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58-4A7D-84CE-6668D1BFC6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7015328"/>
        <c:axId val="786615712"/>
      </c:barChart>
      <c:catAx>
        <c:axId val="81701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6615712"/>
        <c:crosses val="autoZero"/>
        <c:auto val="1"/>
        <c:lblAlgn val="ctr"/>
        <c:lblOffset val="100"/>
        <c:noMultiLvlLbl val="0"/>
      </c:catAx>
      <c:valAx>
        <c:axId val="78661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7015328"/>
        <c:crosses val="autoZero"/>
        <c:crossBetween val="between"/>
        <c:dispUnits>
          <c:builtInUnit val="hundredM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ko-KR" altLang="en-US" dirty="0"/>
                    <a:t>단위 </a:t>
                  </a:r>
                  <a:r>
                    <a:rPr lang="en-US" altLang="ko-KR" dirty="0"/>
                    <a:t>(</a:t>
                  </a:r>
                  <a:r>
                    <a:rPr lang="ko-KR" altLang="en-US" dirty="0"/>
                    <a:t>억원</a:t>
                  </a:r>
                  <a:r>
                    <a:rPr lang="en-US" altLang="ko-KR" dirty="0"/>
                    <a:t>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475-EB1E-455F-823C-ACB83B15C1A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A485-AC0E-444C-A873-6F5C245CB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6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475-EB1E-455F-823C-ACB83B15C1A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A485-AC0E-444C-A873-6F5C245CB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9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475-EB1E-455F-823C-ACB83B15C1A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A485-AC0E-444C-A873-6F5C245CB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1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475-EB1E-455F-823C-ACB83B15C1A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A485-AC0E-444C-A873-6F5C245CB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475-EB1E-455F-823C-ACB83B15C1A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A485-AC0E-444C-A873-6F5C245CB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7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475-EB1E-455F-823C-ACB83B15C1A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A485-AC0E-444C-A873-6F5C245CB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475-EB1E-455F-823C-ACB83B15C1A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A485-AC0E-444C-A873-6F5C245CB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475-EB1E-455F-823C-ACB83B15C1A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A485-AC0E-444C-A873-6F5C245CB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1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475-EB1E-455F-823C-ACB83B15C1A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A485-AC0E-444C-A873-6F5C245CB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475-EB1E-455F-823C-ACB83B15C1A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A485-AC0E-444C-A873-6F5C245CB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475-EB1E-455F-823C-ACB83B15C1A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A485-AC0E-444C-A873-6F5C245CB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3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A475-EB1E-455F-823C-ACB83B15C1A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FA485-AC0E-444C-A873-6F5C245CB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5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2892" y="4221125"/>
            <a:ext cx="6570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강남맛집</a:t>
            </a:r>
            <a:endParaRPr lang="en-US" altLang="ko-K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r>
              <a:rPr lang="ko-KR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회사 소개서</a:t>
            </a:r>
          </a:p>
        </p:txBody>
      </p:sp>
    </p:spTree>
    <p:extLst>
      <p:ext uri="{BB962C8B-B14F-4D97-AF65-F5344CB8AC3E}">
        <p14:creationId xmlns:p14="http://schemas.microsoft.com/office/powerpoint/2010/main" val="93114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8100000">
            <a:off x="9955200" y="4485757"/>
            <a:ext cx="1887833" cy="1768992"/>
            <a:chOff x="7708605" y="1945758"/>
            <a:chExt cx="1887833" cy="1768992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708605" y="1945758"/>
              <a:ext cx="978195" cy="97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8682038" y="1945758"/>
              <a:ext cx="4762" cy="4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862736" y="2126456"/>
              <a:ext cx="733702" cy="733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682038" y="1945758"/>
              <a:ext cx="0" cy="17689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8100000">
            <a:off x="9947834" y="4485757"/>
            <a:ext cx="1887833" cy="1768992"/>
            <a:chOff x="7708605" y="1945758"/>
            <a:chExt cx="1887833" cy="1768992"/>
          </a:xfrm>
        </p:grpSpPr>
        <p:cxnSp>
          <p:nvCxnSpPr>
            <p:cNvPr id="21" name="직선 연결선 20"/>
            <p:cNvCxnSpPr/>
            <p:nvPr/>
          </p:nvCxnSpPr>
          <p:spPr>
            <a:xfrm flipV="1">
              <a:off x="7708605" y="1945758"/>
              <a:ext cx="978195" cy="97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8682038" y="1945758"/>
              <a:ext cx="4762" cy="4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8862736" y="2126456"/>
              <a:ext cx="733702" cy="733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8682038" y="1945758"/>
              <a:ext cx="0" cy="17689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7557785-B2F5-3F4A-94C3-C2E0EF553CFA}"/>
              </a:ext>
            </a:extLst>
          </p:cNvPr>
          <p:cNvSpPr txBox="1"/>
          <p:nvPr/>
        </p:nvSpPr>
        <p:spPr>
          <a:xfrm>
            <a:off x="611373" y="95018"/>
            <a:ext cx="5939056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5</a:t>
            </a:r>
            <a:r>
              <a:rPr lang="ko-KR" altLang="en-US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경영성과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70313E-2550-885A-618B-C99585C17463}"/>
              </a:ext>
            </a:extLst>
          </p:cNvPr>
          <p:cNvSpPr/>
          <p:nvPr/>
        </p:nvSpPr>
        <p:spPr>
          <a:xfrm>
            <a:off x="785939" y="808483"/>
            <a:ext cx="10022684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본사 및 각 협력 파트너사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플랫폼 공동 이용 기업들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의 추정 광고주 수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매출액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기본광고비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</a:t>
            </a:r>
            <a:endParaRPr lang="en-US" altLang="ko-KR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F1DD85-8CBF-5AA1-4A40-D6B1DBBABB42}"/>
              </a:ext>
            </a:extLst>
          </p:cNvPr>
          <p:cNvSpPr txBox="1"/>
          <p:nvPr/>
        </p:nvSpPr>
        <p:spPr>
          <a:xfrm>
            <a:off x="2694153" y="182880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추정 광고주 수</a:t>
            </a:r>
          </a:p>
        </p:txBody>
      </p:sp>
      <p:graphicFrame>
        <p:nvGraphicFramePr>
          <p:cNvPr id="36" name="차트 35">
            <a:extLst>
              <a:ext uri="{FF2B5EF4-FFF2-40B4-BE49-F238E27FC236}">
                <a16:creationId xmlns:a16="http://schemas.microsoft.com/office/drawing/2014/main" id="{3FD91A29-AC93-C971-851F-752A01C05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846796"/>
              </p:ext>
            </p:extLst>
          </p:nvPr>
        </p:nvGraphicFramePr>
        <p:xfrm>
          <a:off x="454355" y="2198133"/>
          <a:ext cx="5458875" cy="363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108AFFF-E917-51B7-E3A6-BAF2F1733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62125"/>
              </p:ext>
            </p:extLst>
          </p:nvPr>
        </p:nvGraphicFramePr>
        <p:xfrm>
          <a:off x="5901462" y="1605377"/>
          <a:ext cx="6002436" cy="3722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051">
                  <a:extLst>
                    <a:ext uri="{9D8B030D-6E8A-4147-A177-3AD203B41FA5}">
                      <a16:colId xmlns:a16="http://schemas.microsoft.com/office/drawing/2014/main" val="844632224"/>
                    </a:ext>
                  </a:extLst>
                </a:gridCol>
                <a:gridCol w="1515051">
                  <a:extLst>
                    <a:ext uri="{9D8B030D-6E8A-4147-A177-3AD203B41FA5}">
                      <a16:colId xmlns:a16="http://schemas.microsoft.com/office/drawing/2014/main" val="1919962148"/>
                    </a:ext>
                  </a:extLst>
                </a:gridCol>
                <a:gridCol w="2972334">
                  <a:extLst>
                    <a:ext uri="{9D8B030D-6E8A-4147-A177-3AD203B41FA5}">
                      <a16:colId xmlns:a16="http://schemas.microsoft.com/office/drawing/2014/main" val="2844615446"/>
                    </a:ext>
                  </a:extLst>
                </a:gridCol>
              </a:tblGrid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기본 광고비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추정 광고주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920353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5675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745440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127.7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9478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435283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155.1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11754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351986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103.1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7813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843726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145.2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10953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77881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203.5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24354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263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54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8100000">
            <a:off x="9955200" y="4485757"/>
            <a:ext cx="1887833" cy="1768992"/>
            <a:chOff x="7708605" y="1945758"/>
            <a:chExt cx="1887833" cy="1768992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708605" y="1945758"/>
              <a:ext cx="978195" cy="97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8682038" y="1945758"/>
              <a:ext cx="4762" cy="4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862736" y="2126456"/>
              <a:ext cx="733702" cy="733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682038" y="1945758"/>
              <a:ext cx="0" cy="17689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8100000">
            <a:off x="9947834" y="4485757"/>
            <a:ext cx="1887833" cy="1768992"/>
            <a:chOff x="7708605" y="1945758"/>
            <a:chExt cx="1887833" cy="1768992"/>
          </a:xfrm>
        </p:grpSpPr>
        <p:cxnSp>
          <p:nvCxnSpPr>
            <p:cNvPr id="21" name="직선 연결선 20"/>
            <p:cNvCxnSpPr/>
            <p:nvPr/>
          </p:nvCxnSpPr>
          <p:spPr>
            <a:xfrm flipV="1">
              <a:off x="7708605" y="1945758"/>
              <a:ext cx="978195" cy="97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8682038" y="1945758"/>
              <a:ext cx="4762" cy="4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8862736" y="2126456"/>
              <a:ext cx="733702" cy="733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8682038" y="1945758"/>
              <a:ext cx="0" cy="17689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7557785-B2F5-3F4A-94C3-C2E0EF553CFA}"/>
              </a:ext>
            </a:extLst>
          </p:cNvPr>
          <p:cNvSpPr txBox="1"/>
          <p:nvPr/>
        </p:nvSpPr>
        <p:spPr>
          <a:xfrm>
            <a:off x="611373" y="95018"/>
            <a:ext cx="5939056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5</a:t>
            </a:r>
            <a:r>
              <a:rPr lang="ko-KR" altLang="en-US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경영성과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70313E-2550-885A-618B-C99585C17463}"/>
              </a:ext>
            </a:extLst>
          </p:cNvPr>
          <p:cNvSpPr/>
          <p:nvPr/>
        </p:nvSpPr>
        <p:spPr>
          <a:xfrm>
            <a:off x="785939" y="808483"/>
            <a:ext cx="11094524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본사 및 각 협력 파트너사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플랫폼 공동 이용 기업들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의 추산 거래액</a:t>
            </a:r>
            <a:endParaRPr lang="en-US" altLang="ko-KR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F1DD85-8CBF-5AA1-4A40-D6B1DBBABB42}"/>
              </a:ext>
            </a:extLst>
          </p:cNvPr>
          <p:cNvSpPr txBox="1"/>
          <p:nvPr/>
        </p:nvSpPr>
        <p:spPr>
          <a:xfrm>
            <a:off x="2694153" y="18288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추산 거래액</a:t>
            </a:r>
          </a:p>
        </p:txBody>
      </p:sp>
      <p:graphicFrame>
        <p:nvGraphicFramePr>
          <p:cNvPr id="36" name="차트 35">
            <a:extLst>
              <a:ext uri="{FF2B5EF4-FFF2-40B4-BE49-F238E27FC236}">
                <a16:creationId xmlns:a16="http://schemas.microsoft.com/office/drawing/2014/main" id="{3FD91A29-AC93-C971-851F-752A01C05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129803"/>
              </p:ext>
            </p:extLst>
          </p:nvPr>
        </p:nvGraphicFramePr>
        <p:xfrm>
          <a:off x="454355" y="2198133"/>
          <a:ext cx="5458875" cy="363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108AFFF-E917-51B7-E3A6-BAF2F1733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10514"/>
              </p:ext>
            </p:extLst>
          </p:nvPr>
        </p:nvGraphicFramePr>
        <p:xfrm>
          <a:off x="5901462" y="1605377"/>
          <a:ext cx="5979001" cy="3831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321">
                  <a:extLst>
                    <a:ext uri="{9D8B030D-6E8A-4147-A177-3AD203B41FA5}">
                      <a16:colId xmlns:a16="http://schemas.microsoft.com/office/drawing/2014/main" val="844632224"/>
                    </a:ext>
                  </a:extLst>
                </a:gridCol>
                <a:gridCol w="2382340">
                  <a:extLst>
                    <a:ext uri="{9D8B030D-6E8A-4147-A177-3AD203B41FA5}">
                      <a16:colId xmlns:a16="http://schemas.microsoft.com/office/drawing/2014/main" val="2844615446"/>
                    </a:ext>
                  </a:extLst>
                </a:gridCol>
                <a:gridCol w="2382340">
                  <a:extLst>
                    <a:ext uri="{9D8B030D-6E8A-4147-A177-3AD203B41FA5}">
                      <a16:colId xmlns:a16="http://schemas.microsoft.com/office/drawing/2014/main" val="4214663391"/>
                    </a:ext>
                  </a:extLst>
                </a:gridCol>
              </a:tblGrid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추정 광고주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추산 거래액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억원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920353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5675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170.2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745440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9478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290.3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435283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11754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352.6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351986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7813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234.4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843726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10953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328.6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77881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24354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730.6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2639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7B41FC1-295C-E7EE-C7E3-925CB031B706}"/>
              </a:ext>
            </a:extLst>
          </p:cNvPr>
          <p:cNvSpPr txBox="1"/>
          <p:nvPr/>
        </p:nvSpPr>
        <p:spPr>
          <a:xfrm>
            <a:off x="611373" y="5675796"/>
            <a:ext cx="141051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추산 거래액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/>
              <a:t>각 광고주들은 </a:t>
            </a:r>
            <a:r>
              <a:rPr lang="en-US" altLang="ko-KR" dirty="0"/>
              <a:t>1</a:t>
            </a:r>
            <a:r>
              <a:rPr lang="ko-KR" altLang="en-US" dirty="0"/>
              <a:t>년 기준 평균 </a:t>
            </a:r>
            <a:r>
              <a:rPr lang="en-US" altLang="ko-KR" dirty="0"/>
              <a:t>120</a:t>
            </a:r>
            <a:r>
              <a:rPr lang="ko-KR" altLang="en-US" dirty="0"/>
              <a:t>명의 체험단을 모집하며</a:t>
            </a:r>
            <a:r>
              <a:rPr lang="en-US" altLang="ko-KR" dirty="0"/>
              <a:t>, </a:t>
            </a:r>
            <a:r>
              <a:rPr lang="ko-KR" altLang="en-US" dirty="0"/>
              <a:t>매회 제공되는 서비스의 비용은 </a:t>
            </a:r>
            <a:r>
              <a:rPr lang="en-US" altLang="ko-KR" dirty="0"/>
              <a:t>3</a:t>
            </a:r>
            <a:r>
              <a:rPr lang="ko-KR" altLang="en-US" dirty="0"/>
              <a:t>만원에서 </a:t>
            </a:r>
            <a:r>
              <a:rPr lang="en-US" altLang="ko-KR" dirty="0"/>
              <a:t>30</a:t>
            </a:r>
            <a:r>
              <a:rPr lang="ko-KR" altLang="en-US" dirty="0"/>
              <a:t>만원</a:t>
            </a:r>
            <a:r>
              <a:rPr lang="en-US" altLang="ko-KR" dirty="0"/>
              <a:t>, </a:t>
            </a:r>
            <a:r>
              <a:rPr lang="ko-KR" altLang="en-US" dirty="0"/>
              <a:t>혹은 그 이상에도 이르나</a:t>
            </a:r>
            <a:endParaRPr lang="en-US" altLang="ko-KR" dirty="0"/>
          </a:p>
          <a:p>
            <a:r>
              <a:rPr lang="ko-KR" altLang="en-US" dirty="0"/>
              <a:t>보수적인 계산을 위해 </a:t>
            </a:r>
            <a:r>
              <a:rPr lang="en-US" altLang="ko-KR" dirty="0"/>
              <a:t>100</a:t>
            </a:r>
            <a:r>
              <a:rPr lang="ko-KR" altLang="en-US" dirty="0"/>
              <a:t>명의 체험단과 </a:t>
            </a:r>
            <a:r>
              <a:rPr lang="en-US" altLang="ko-KR" dirty="0"/>
              <a:t>3</a:t>
            </a:r>
            <a:r>
              <a:rPr lang="ko-KR" altLang="en-US" dirty="0"/>
              <a:t>만원의 서비스 비용으로 계산함</a:t>
            </a:r>
            <a:endParaRPr lang="en-US" altLang="ko-KR" dirty="0"/>
          </a:p>
          <a:p>
            <a:r>
              <a:rPr lang="ko-KR" altLang="en-US" dirty="0"/>
              <a:t>추산 거래액 </a:t>
            </a:r>
            <a:r>
              <a:rPr lang="en-US" altLang="ko-KR" dirty="0"/>
              <a:t>= </a:t>
            </a:r>
            <a:r>
              <a:rPr lang="ko-KR" altLang="en-US" dirty="0">
                <a:solidFill>
                  <a:schemeClr val="tx1"/>
                </a:solidFill>
              </a:rPr>
              <a:t>추정 광고주 수 </a:t>
            </a:r>
            <a:r>
              <a:rPr lang="en-US" altLang="ko-KR" dirty="0">
                <a:solidFill>
                  <a:schemeClr val="tx1"/>
                </a:solidFill>
              </a:rPr>
              <a:t>X </a:t>
            </a:r>
            <a:r>
              <a:rPr lang="ko-KR" altLang="en-US" dirty="0">
                <a:solidFill>
                  <a:schemeClr val="tx1"/>
                </a:solidFill>
              </a:rPr>
              <a:t>체험단 </a:t>
            </a:r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명</a:t>
            </a:r>
            <a:r>
              <a:rPr lang="en-US" altLang="ko-KR" dirty="0">
                <a:solidFill>
                  <a:schemeClr val="tx1"/>
                </a:solidFill>
              </a:rPr>
              <a:t> X </a:t>
            </a:r>
            <a:r>
              <a:rPr lang="ko-KR" altLang="en-US" dirty="0">
                <a:solidFill>
                  <a:schemeClr val="tx1"/>
                </a:solidFill>
              </a:rPr>
              <a:t>최소 제공되는 서비스 비용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49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8100000">
            <a:off x="9955200" y="4485757"/>
            <a:ext cx="1887833" cy="1768992"/>
            <a:chOff x="7708605" y="1945758"/>
            <a:chExt cx="1887833" cy="1768992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708605" y="1945758"/>
              <a:ext cx="978195" cy="97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8682038" y="1945758"/>
              <a:ext cx="4762" cy="4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862736" y="2126456"/>
              <a:ext cx="733702" cy="733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682038" y="1945758"/>
              <a:ext cx="0" cy="17689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8100000">
            <a:off x="9947834" y="4485757"/>
            <a:ext cx="1887833" cy="1768992"/>
            <a:chOff x="7708605" y="1945758"/>
            <a:chExt cx="1887833" cy="1768992"/>
          </a:xfrm>
        </p:grpSpPr>
        <p:cxnSp>
          <p:nvCxnSpPr>
            <p:cNvPr id="21" name="직선 연결선 20"/>
            <p:cNvCxnSpPr/>
            <p:nvPr/>
          </p:nvCxnSpPr>
          <p:spPr>
            <a:xfrm flipV="1">
              <a:off x="7708605" y="1945758"/>
              <a:ext cx="978195" cy="97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8682038" y="1945758"/>
              <a:ext cx="4762" cy="4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8862736" y="2126456"/>
              <a:ext cx="733702" cy="733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8682038" y="1945758"/>
              <a:ext cx="0" cy="17689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7557785-B2F5-3F4A-94C3-C2E0EF553CFA}"/>
              </a:ext>
            </a:extLst>
          </p:cNvPr>
          <p:cNvSpPr txBox="1"/>
          <p:nvPr/>
        </p:nvSpPr>
        <p:spPr>
          <a:xfrm>
            <a:off x="611373" y="95018"/>
            <a:ext cx="5939056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5</a:t>
            </a:r>
            <a:r>
              <a:rPr lang="ko-KR" altLang="en-US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경영성과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70313E-2550-885A-618B-C99585C17463}"/>
              </a:ext>
            </a:extLst>
          </p:cNvPr>
          <p:cNvSpPr/>
          <p:nvPr/>
        </p:nvSpPr>
        <p:spPr>
          <a:xfrm>
            <a:off x="785939" y="808483"/>
            <a:ext cx="11094524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본사 및 각 협력 파트너사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플랫폼 공동 이용 기업들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의 추산 거래액</a:t>
            </a:r>
            <a:endParaRPr lang="en-US" altLang="ko-KR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F1DD85-8CBF-5AA1-4A40-D6B1DBBABB42}"/>
              </a:ext>
            </a:extLst>
          </p:cNvPr>
          <p:cNvSpPr txBox="1"/>
          <p:nvPr/>
        </p:nvSpPr>
        <p:spPr>
          <a:xfrm>
            <a:off x="2694153" y="18288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추산 거래액</a:t>
            </a:r>
          </a:p>
        </p:txBody>
      </p:sp>
      <p:graphicFrame>
        <p:nvGraphicFramePr>
          <p:cNvPr id="36" name="차트 35">
            <a:extLst>
              <a:ext uri="{FF2B5EF4-FFF2-40B4-BE49-F238E27FC236}">
                <a16:creationId xmlns:a16="http://schemas.microsoft.com/office/drawing/2014/main" id="{3FD91A29-AC93-C971-851F-752A01C05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909831"/>
              </p:ext>
            </p:extLst>
          </p:nvPr>
        </p:nvGraphicFramePr>
        <p:xfrm>
          <a:off x="454355" y="2198133"/>
          <a:ext cx="6096074" cy="363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108AFFF-E917-51B7-E3A6-BAF2F1733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840892"/>
              </p:ext>
            </p:extLst>
          </p:nvPr>
        </p:nvGraphicFramePr>
        <p:xfrm>
          <a:off x="6724073" y="1605377"/>
          <a:ext cx="5156388" cy="4362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50">
                  <a:extLst>
                    <a:ext uri="{9D8B030D-6E8A-4147-A177-3AD203B41FA5}">
                      <a16:colId xmlns:a16="http://schemas.microsoft.com/office/drawing/2014/main" val="844632224"/>
                    </a:ext>
                  </a:extLst>
                </a:gridCol>
                <a:gridCol w="2054569">
                  <a:extLst>
                    <a:ext uri="{9D8B030D-6E8A-4147-A177-3AD203B41FA5}">
                      <a16:colId xmlns:a16="http://schemas.microsoft.com/office/drawing/2014/main" val="2844615446"/>
                    </a:ext>
                  </a:extLst>
                </a:gridCol>
                <a:gridCol w="2054569">
                  <a:extLst>
                    <a:ext uri="{9D8B030D-6E8A-4147-A177-3AD203B41FA5}">
                      <a16:colId xmlns:a16="http://schemas.microsoft.com/office/drawing/2014/main" val="4214663391"/>
                    </a:ext>
                  </a:extLst>
                </a:gridCol>
              </a:tblGrid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추정 광고주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추산 거래액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억원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920353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5675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170.2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745440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9478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290.3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435283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11754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352.6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351986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7813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234.4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843726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10953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328.6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77881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24354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420.5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263904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2024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37755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927.4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812064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70DE4947-95A9-E3E2-65A4-789E0383F898}"/>
              </a:ext>
            </a:extLst>
          </p:cNvPr>
          <p:cNvSpPr/>
          <p:nvPr/>
        </p:nvSpPr>
        <p:spPr>
          <a:xfrm>
            <a:off x="5689600" y="2447110"/>
            <a:ext cx="730300" cy="352120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76C3FB2-7D90-0914-3CBA-622834202802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6054750" y="5968316"/>
            <a:ext cx="365150" cy="3770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62DF1-111C-874D-2235-C7FF154A18DE}"/>
              </a:ext>
            </a:extLst>
          </p:cNvPr>
          <p:cNvSpPr txBox="1"/>
          <p:nvPr/>
        </p:nvSpPr>
        <p:spPr>
          <a:xfrm>
            <a:off x="6419900" y="6253140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2024</a:t>
            </a:r>
            <a:r>
              <a:rPr lang="ko-KR" altLang="en-US" dirty="0">
                <a:solidFill>
                  <a:srgbClr val="FF0000"/>
                </a:solidFill>
              </a:rPr>
              <a:t>년 예상 추산 거래액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근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년간 성장률 참고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37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6424FF-7CDE-5A59-4790-3F9D2EB7FD21}"/>
              </a:ext>
            </a:extLst>
          </p:cNvPr>
          <p:cNvSpPr/>
          <p:nvPr/>
        </p:nvSpPr>
        <p:spPr>
          <a:xfrm>
            <a:off x="4140318" y="2973175"/>
            <a:ext cx="6096000" cy="5581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pc="3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0</a:t>
            </a:r>
            <a:r>
              <a:rPr lang="en-US" altLang="ko-KR" spc="3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</a:t>
            </a:r>
            <a:r>
              <a:rPr lang="ko-KR" altLang="en-US" spc="3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pc="3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강남맛집의</a:t>
            </a:r>
            <a:r>
              <a:rPr lang="ko-KR" altLang="en-US" spc="3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사업내용</a:t>
            </a:r>
          </a:p>
        </p:txBody>
      </p:sp>
    </p:spTree>
    <p:extLst>
      <p:ext uri="{BB962C8B-B14F-4D97-AF65-F5344CB8AC3E}">
        <p14:creationId xmlns:p14="http://schemas.microsoft.com/office/powerpoint/2010/main" val="13989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A94918-8F2D-9F36-E123-740DF25E90E5}"/>
              </a:ext>
            </a:extLst>
          </p:cNvPr>
          <p:cNvSpPr txBox="1"/>
          <p:nvPr/>
        </p:nvSpPr>
        <p:spPr>
          <a:xfrm>
            <a:off x="611373" y="95018"/>
            <a:ext cx="4380614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 </a:t>
            </a:r>
            <a:r>
              <a:rPr lang="ko-KR" altLang="en-US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주된 사업영역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4E3653-3F19-C610-987E-3644A5A1A4BB}"/>
              </a:ext>
            </a:extLst>
          </p:cNvPr>
          <p:cNvSpPr/>
          <p:nvPr/>
        </p:nvSpPr>
        <p:spPr>
          <a:xfrm>
            <a:off x="611374" y="933925"/>
            <a:ext cx="10969254" cy="5544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블로그 체험단 광고 대행</a:t>
            </a:r>
            <a:r>
              <a:rPr lang="en-US" altLang="ko-KR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ko-KR" altLang="en-US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블로그 체험단</a:t>
            </a:r>
            <a:r>
              <a:rPr lang="en-US" altLang="ko-KR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즉 </a:t>
            </a:r>
            <a:r>
              <a:rPr lang="ko-KR" altLang="en-US" sz="1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리뷰어는</a:t>
            </a:r>
            <a:r>
              <a:rPr lang="ko-KR" altLang="en-US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강남맛집의</a:t>
            </a:r>
            <a:r>
              <a:rPr lang="ko-KR" altLang="en-US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지원 및 기획 아래 제품이나 서비스를 체험하고 그에 대한 리뷰를 블로그에 작성해 기업을 홍보하는 역할을 수행합니다</a:t>
            </a:r>
            <a:r>
              <a:rPr lang="en-US" altLang="ko-KR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강남맛집은</a:t>
            </a:r>
            <a:r>
              <a:rPr lang="ko-KR" altLang="en-US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이런 다양한 분야의 블로그 체험단을 광고주와 매칭시키고</a:t>
            </a:r>
            <a:r>
              <a:rPr lang="en-US" altLang="ko-KR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모든 캠페인의 기획 및 운영을 담당합니다</a:t>
            </a:r>
            <a:r>
              <a:rPr lang="en-US" altLang="ko-KR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2) </a:t>
            </a:r>
            <a:r>
              <a:rPr lang="ko-KR" altLang="en-US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마케팅 컨설팅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강남맛집은</a:t>
            </a:r>
            <a:r>
              <a:rPr lang="ko-KR" altLang="en-US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기업이나 브랜드가 블로그와 기타 플랫폼을 효과적으로 활용할 수 있도록 컨설팅 서비스를 제공합니다</a:t>
            </a:r>
            <a:r>
              <a:rPr lang="en-US" altLang="ko-KR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블로그 마케팅 전략 수립</a:t>
            </a:r>
            <a:r>
              <a:rPr lang="en-US" altLang="ko-KR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홈페이지 제작 및 노출</a:t>
            </a:r>
            <a:r>
              <a:rPr lang="en-US" altLang="ko-KR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리뷰어와의</a:t>
            </a:r>
            <a:r>
              <a:rPr lang="ko-KR" altLang="en-US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협업 등 다양한 영역에서 전문적인 조언과 지원을 제공하여 기업과 브랜드의 마케팅 성과를 극대화합니다</a:t>
            </a:r>
            <a:r>
              <a:rPr lang="en-US" altLang="ko-KR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1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60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373" y="1090112"/>
            <a:ext cx="11201399" cy="524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1)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블로그 </a:t>
            </a: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체험단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광고 대행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: </a:t>
            </a: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강남맛집은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국내 최고 수준의 블로그 </a:t>
            </a: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체험단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회원 풀을 기반으로 </a:t>
            </a: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체험단을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모집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선정합니다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강남맛집으로 유입되는 다양한 분야의 </a:t>
            </a: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체험단을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통해 광고주의 </a:t>
            </a: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니즈에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최적화된 캠페인을 진행합니다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강남맛집은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캠페인별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기획에 따라 </a:t>
            </a: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체험단의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컨텐츠를 최적화시켜 마케팅 성과를 극대화합니다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광고주의 목표와 타겟 그룹을 고려하여 </a:t>
            </a: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체험단에게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적합한 컨텐츠를 제안하고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이를 통해 광고주의 제품이나 서비스를 효과적으로 홍보합니다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또한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체험단의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참여와 피드백을 통해 광고주에게 상세한 정보를 제공하고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이를 통해 제품 개선이나 마케팅 전략의 수정을 도와줍니다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강남맛집은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이 모든 과정에서 체험단과 광고주의 소통과 일정 관리를 담당하여 원활한 캠페인 진행이 이뤄질 수 있도록 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체험단과 광고주 간의 의사소통을 원활하게 조율하고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일정을 관리하여 캠페인이 원활하게 진행되도록 지원합니다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또한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체험단의 참여와 피드백을 관리하여 광고주에게 정확하고 신뢰할 수 있는 결과를 제공합니다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강남맛집은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블로그 체험단 광고 대행을 통해 체험단에게 다양한 체험과 혜택을 제공하여 만족도를 높이고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이를 통해 광고주의 마케팅 성과를 극대화하는 것을 목표로 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15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582B3-20B9-BB4B-F6E6-F0F8748A2ADE}"/>
              </a:ext>
            </a:extLst>
          </p:cNvPr>
          <p:cNvSpPr txBox="1"/>
          <p:nvPr/>
        </p:nvSpPr>
        <p:spPr>
          <a:xfrm>
            <a:off x="611373" y="95018"/>
            <a:ext cx="4380614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 </a:t>
            </a:r>
            <a:r>
              <a:rPr lang="ko-KR" altLang="en-US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주된 사업내용</a:t>
            </a:r>
          </a:p>
        </p:txBody>
      </p:sp>
    </p:spTree>
    <p:extLst>
      <p:ext uri="{BB962C8B-B14F-4D97-AF65-F5344CB8AC3E}">
        <p14:creationId xmlns:p14="http://schemas.microsoft.com/office/powerpoint/2010/main" val="391370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373" y="1090112"/>
            <a:ext cx="11201399" cy="4895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2)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마케팅 컨설팅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: </a:t>
            </a: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강남맛집은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기업이나 브랜드의 목표와 타겟 그룹을 고려하여 효과적인 마케팅 전략을 수립합니다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우리는 기업의 고유한 가치와 브랜드 메시지를 반영하여 컨텐츠의 주제와 방향성을 제안하고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검색 엔진 최적화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(SEO)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통해 컨텐츠의 노출을 높이는 전략을 수립합니다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강남맛집은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기업과 브랜드의 홈페이지를 제작하고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파워링크를 통한 노출 작업을 수행합니다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우리는 사용자 경험을 고려한 직관적이고 효과적인 홈페이지를 제작하며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효과적인 노출을 위해 키워드 분석과 구조 최적화 등의 작업을 수행합니다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강남맛집은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기업이나 브랜드와 관련된 </a:t>
            </a: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리뷰어와의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협업을 통해 블로그 홍보를 강화합니다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광고주의 요구에 따라 관련된 </a:t>
            </a: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인플루언서를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개별 섭외하고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원고료를 지급해 컨텐츠를 제작합니다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이를 통해 기업이나 브랜드의 홍보를 강화하고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타겟 그룹에게 더욱 효과적으로 전달할 수 있습니다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강남맛집은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기업이나 브랜드가 블로그와 기타 플랫폼을 효과적으로 활용할 수 있도록 전문적인 컨설팅 서비스를 제공합니다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우리의 전문 지식과 경험을 바탕으로 기업과 브랜드의 마케팅 성과를 극대화하는데 도움을 드릴 수 있습니다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15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582B3-20B9-BB4B-F6E6-F0F8748A2ADE}"/>
              </a:ext>
            </a:extLst>
          </p:cNvPr>
          <p:cNvSpPr txBox="1"/>
          <p:nvPr/>
        </p:nvSpPr>
        <p:spPr>
          <a:xfrm>
            <a:off x="611373" y="95018"/>
            <a:ext cx="4380614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 </a:t>
            </a:r>
            <a:r>
              <a:rPr lang="ko-KR" altLang="en-US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주된 사업내용</a:t>
            </a:r>
          </a:p>
        </p:txBody>
      </p:sp>
    </p:spTree>
    <p:extLst>
      <p:ext uri="{BB962C8B-B14F-4D97-AF65-F5344CB8AC3E}">
        <p14:creationId xmlns:p14="http://schemas.microsoft.com/office/powerpoint/2010/main" val="140106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373" y="930506"/>
            <a:ext cx="11201399" cy="524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미디어 환경과 소비의 풍경이 바뀌면서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체험단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광고 산업의 규모가 성장하고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보다 효과적으로 발전하고 있습니다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강남맛집은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이 체험단 광고 산업의 선두주자로서 업계에서 유일무이한 최신 기술 및 시스템을 도입하여 안정적이고 효과적인 서비스를 제공합니다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1)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스페셜 캠페인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도달 광고 등 </a:t>
            </a: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리뷰어를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대상으로 한 이벤트 및 프로모션을 통해 신규 회원 유치 및 광고주의 만족도 향상을 도모합니다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2) '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매출 보장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'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수익 모델을 도입하여 광고주는 더욱 안정적으로 효과적인 마케팅이 가능합니다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3)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효과적인 마케팅과 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'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매출 보장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'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이행을 위해 자금을 효율적으로 운용하여 서비스 품질 향상 및 마케팅 활동에 적극 투자합니다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4)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신기술 도입과 연구개발을 통해 더 나은 서비스 제공 및 체험단 광고 시장을 선도합니다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5) </a:t>
            </a: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리뷰어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광고주의 편의성과 사용자 경험을 향상시키기 위해 최적화된 어플리케이션을 제작하고 있습니다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강남맛집은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미디어 환경 및 소비의 변화에 발맞춰 빠르게 성장하는 체험단 광고 산업에서의 선두 주자로서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고객과 광고주에게 편의성을 제공하며 최종적으론 하나의 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IT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기업으로 발전할 것이며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지속적인 혁신과 전략적인 운영으로 안정적인 수익을 창출할 것으로 기대합니다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38E51-8097-8498-FA29-01CABA9F01FF}"/>
              </a:ext>
            </a:extLst>
          </p:cNvPr>
          <p:cNvSpPr txBox="1"/>
          <p:nvPr/>
        </p:nvSpPr>
        <p:spPr>
          <a:xfrm>
            <a:off x="611373" y="95018"/>
            <a:ext cx="4380614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 </a:t>
            </a:r>
            <a:r>
              <a:rPr lang="ko-KR" altLang="en-US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사업 계획</a:t>
            </a:r>
          </a:p>
        </p:txBody>
      </p:sp>
    </p:spTree>
    <p:extLst>
      <p:ext uri="{BB962C8B-B14F-4D97-AF65-F5344CB8AC3E}">
        <p14:creationId xmlns:p14="http://schemas.microsoft.com/office/powerpoint/2010/main" val="441944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373" y="965421"/>
            <a:ext cx="11201399" cy="454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소비자들은 다양한 광고에 노출되면서 광고에 대한 신뢰도에 더욱 </a:t>
            </a: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민감해졌습니다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소셜 미디어의 확산으로 인해 소비자들은 더 쉽게 제품 체험 후기를 공유하고 소통할 수 있게 되었고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직접적인 경험에 대한 신뢰 증대로 인해 체험단 광고에 적합한 환경이 조성되고 있습니다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이때 소비자들은 자신의 의견을 중시하며 브랜드와 소통하고 싶어하는 경향이 강화되고 있기 때문에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소비자 참여를 독려하는 체험단 광고는 브랜드와 소비자 간의 상호작용을 만들어낼 수 있습니다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또 유입량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유입 키워드 등 광고 효과를 실시간으로 측정하고 분석하는 것이 </a:t>
            </a: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가능해졌기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때문에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체험단 광고는 타 광고에 비해 정확한 마케팅 전략을 수립할 수 있습니다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체험단 광고의 시장은 이러한 요인들과 다각화된 시장으로 인해 꾸준히 성장할 것으로 예상됩니다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결과적으로 효과적인 체험단 광고 전략을 통해 브랜드 이미지를 강화하고 시장에서 경쟁 우위를 확보할 수 있을 것입니다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강남맛집은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그중에서도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가장 효과적인 체험단 광고를 제시합니다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키워드 분석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리뷰어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선별 등 신기술 도입을 도입하여 광고주의 만족도를 향상시켰고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국내에서의 성공을 발판으로 글로벌 시장으로의 확장을 목표하고 있으며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끊임없는 연구개발을 통해 기술적 혁신을 추구하고 시장을 선도하는 기업으로 성장하고 있습니다</a:t>
            </a:r>
            <a:r>
              <a:rPr lang="en-US" altLang="ko-KR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0E033-D9B5-C329-3BC5-E3D0E20D1653}"/>
              </a:ext>
            </a:extLst>
          </p:cNvPr>
          <p:cNvSpPr txBox="1"/>
          <p:nvPr/>
        </p:nvSpPr>
        <p:spPr>
          <a:xfrm>
            <a:off x="611373" y="95018"/>
            <a:ext cx="5407042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 </a:t>
            </a:r>
            <a:r>
              <a:rPr lang="ko-KR" altLang="en-US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시장 전망 및 자사 </a:t>
            </a:r>
            <a:r>
              <a:rPr lang="en-US" altLang="ko-KR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&amp; </a:t>
            </a:r>
            <a:r>
              <a:rPr lang="ko-KR" altLang="en-US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경쟁사 분석</a:t>
            </a:r>
          </a:p>
        </p:txBody>
      </p:sp>
    </p:spTree>
    <p:extLst>
      <p:ext uri="{BB962C8B-B14F-4D97-AF65-F5344CB8AC3E}">
        <p14:creationId xmlns:p14="http://schemas.microsoft.com/office/powerpoint/2010/main" val="292047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54912" y="863679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44F1"/>
                </a:solidFill>
                <a:latin typeface="Yu Gothic UI Semibold" panose="020B0700000000000000" pitchFamily="34" charset="-128"/>
              </a:rPr>
              <a:t>PRESENTATION CONTENTS</a:t>
            </a:r>
            <a:endParaRPr lang="ko-KR" altLang="en-US" dirty="0">
              <a:solidFill>
                <a:srgbClr val="0044F1"/>
              </a:solidFill>
              <a:latin typeface="Yu Gothic UI Semibold" panose="020B0700000000000000" pitchFamily="34" charset="-128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60558" y="4311524"/>
            <a:ext cx="6096000" cy="11121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pc="3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01</a:t>
            </a:r>
            <a:r>
              <a:rPr lang="ko-KR" altLang="en-US" spc="3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  </a:t>
            </a:r>
            <a:r>
              <a:rPr lang="ko-KR" altLang="en-US" spc="3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강남맛집에</a:t>
            </a:r>
            <a:r>
              <a:rPr lang="ko-KR" altLang="en-US" spc="3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대한 정보</a:t>
            </a:r>
          </a:p>
          <a:p>
            <a:pPr>
              <a:lnSpc>
                <a:spcPct val="200000"/>
              </a:lnSpc>
            </a:pPr>
            <a:r>
              <a:rPr lang="ko-KR" altLang="en-US" spc="3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02</a:t>
            </a:r>
            <a:r>
              <a:rPr lang="ko-KR" altLang="en-US" spc="3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  </a:t>
            </a:r>
            <a:r>
              <a:rPr lang="ko-KR" altLang="en-US" spc="3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강남맛집의</a:t>
            </a:r>
            <a:r>
              <a:rPr lang="ko-KR" altLang="en-US" spc="3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사업내용</a:t>
            </a:r>
          </a:p>
        </p:txBody>
      </p:sp>
    </p:spTree>
    <p:extLst>
      <p:ext uri="{BB962C8B-B14F-4D97-AF65-F5344CB8AC3E}">
        <p14:creationId xmlns:p14="http://schemas.microsoft.com/office/powerpoint/2010/main" val="29884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6424FF-7CDE-5A59-4790-3F9D2EB7FD21}"/>
              </a:ext>
            </a:extLst>
          </p:cNvPr>
          <p:cNvSpPr/>
          <p:nvPr/>
        </p:nvSpPr>
        <p:spPr>
          <a:xfrm>
            <a:off x="4140318" y="2973175"/>
            <a:ext cx="6096000" cy="5581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pc="3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01</a:t>
            </a:r>
            <a:r>
              <a:rPr lang="ko-KR" altLang="en-US" spc="3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  </a:t>
            </a:r>
            <a:r>
              <a:rPr lang="ko-KR" altLang="en-US" spc="300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강남맛집에</a:t>
            </a:r>
            <a:r>
              <a:rPr lang="ko-KR" altLang="en-US" spc="300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대한 정보</a:t>
            </a:r>
          </a:p>
        </p:txBody>
      </p:sp>
    </p:spTree>
    <p:extLst>
      <p:ext uri="{BB962C8B-B14F-4D97-AF65-F5344CB8AC3E}">
        <p14:creationId xmlns:p14="http://schemas.microsoft.com/office/powerpoint/2010/main" val="312298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373" y="933925"/>
            <a:ext cx="9014765" cy="4990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01) 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회사명  </a:t>
            </a:r>
            <a:endParaRPr lang="en-US" altLang="ko-KR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체험 주식회사 (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강남맛집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02) 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주소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서울특별시 강서구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화곡로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193, 4층 404호(화곡동, 성원빌딩)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사업자등록증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서울특별시 관악구 신림로58길 13, 7층 (신림동,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-빌딩)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본사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03) 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설립일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2014년 10월 8일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4) 대표자명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박재성</a:t>
            </a:r>
          </a:p>
        </p:txBody>
      </p:sp>
      <p:grpSp>
        <p:nvGrpSpPr>
          <p:cNvPr id="40" name="그룹 39"/>
          <p:cNvGrpSpPr/>
          <p:nvPr/>
        </p:nvGrpSpPr>
        <p:grpSpPr>
          <a:xfrm rot="8100000">
            <a:off x="9955200" y="4485757"/>
            <a:ext cx="1887833" cy="1768992"/>
            <a:chOff x="7708605" y="1945758"/>
            <a:chExt cx="1887833" cy="1768992"/>
          </a:xfrm>
        </p:grpSpPr>
        <p:cxnSp>
          <p:nvCxnSpPr>
            <p:cNvPr id="41" name="직선 연결선 40"/>
            <p:cNvCxnSpPr/>
            <p:nvPr/>
          </p:nvCxnSpPr>
          <p:spPr>
            <a:xfrm flipV="1">
              <a:off x="7708605" y="1945758"/>
              <a:ext cx="978195" cy="97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8682038" y="1945758"/>
              <a:ext cx="4762" cy="4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8862736" y="2126456"/>
              <a:ext cx="733702" cy="733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8682038" y="1945758"/>
              <a:ext cx="0" cy="17689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11373" y="95018"/>
            <a:ext cx="4380614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 </a:t>
            </a:r>
            <a:r>
              <a:rPr lang="ko-KR" altLang="en-US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회사개요</a:t>
            </a:r>
          </a:p>
        </p:txBody>
      </p:sp>
    </p:spTree>
    <p:extLst>
      <p:ext uri="{BB962C8B-B14F-4D97-AF65-F5344CB8AC3E}">
        <p14:creationId xmlns:p14="http://schemas.microsoft.com/office/powerpoint/2010/main" val="132872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8100000">
            <a:off x="9955200" y="4485757"/>
            <a:ext cx="1887833" cy="1768992"/>
            <a:chOff x="7708605" y="1945758"/>
            <a:chExt cx="1887833" cy="1768992"/>
          </a:xfrm>
        </p:grpSpPr>
        <p:cxnSp>
          <p:nvCxnSpPr>
            <p:cNvPr id="20" name="직선 연결선 19"/>
            <p:cNvCxnSpPr/>
            <p:nvPr/>
          </p:nvCxnSpPr>
          <p:spPr>
            <a:xfrm flipV="1">
              <a:off x="7708605" y="1945758"/>
              <a:ext cx="978195" cy="97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8682038" y="1945758"/>
              <a:ext cx="4762" cy="4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862736" y="2126456"/>
              <a:ext cx="733702" cy="733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8682038" y="1945758"/>
              <a:ext cx="0" cy="17689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 rot="8100000">
            <a:off x="10015767" y="4485757"/>
            <a:ext cx="1887833" cy="1768992"/>
            <a:chOff x="7708605" y="1945758"/>
            <a:chExt cx="1887833" cy="1768992"/>
          </a:xfrm>
        </p:grpSpPr>
        <p:cxnSp>
          <p:nvCxnSpPr>
            <p:cNvPr id="47" name="직선 연결선 46"/>
            <p:cNvCxnSpPr/>
            <p:nvPr/>
          </p:nvCxnSpPr>
          <p:spPr>
            <a:xfrm flipV="1">
              <a:off x="7708605" y="1945758"/>
              <a:ext cx="978195" cy="97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8682038" y="1945758"/>
              <a:ext cx="4762" cy="4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8862736" y="2126456"/>
              <a:ext cx="733702" cy="733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682038" y="1945758"/>
              <a:ext cx="0" cy="17689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1E0D61-A68D-B6CC-7A06-97BC71F0AC2D}"/>
              </a:ext>
            </a:extLst>
          </p:cNvPr>
          <p:cNvSpPr/>
          <p:nvPr/>
        </p:nvSpPr>
        <p:spPr>
          <a:xfrm>
            <a:off x="611373" y="933925"/>
            <a:ext cx="9014765" cy="443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5) 사업자번호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110111-5533511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6) 자본금</a:t>
            </a:r>
            <a:endParaRPr lang="en-US" altLang="ko-KR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20,742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만원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(2022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년 기준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</a:t>
            </a:r>
            <a:endParaRPr lang="ko-KR" altLang="en-US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7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 홈페이지</a:t>
            </a:r>
            <a:endParaRPr lang="en-US" altLang="ko-KR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https://</a:t>
            </a:r>
            <a:r>
              <a:rPr lang="ko-KR" altLang="en-US" dirty="0" err="1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강남맛집</a:t>
            </a:r>
            <a:r>
              <a:rPr lang="en-US" altLang="ko-KR" dirty="0" err="1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.net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/</a:t>
            </a:r>
            <a:endParaRPr lang="ko-KR" altLang="en-US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9) 비즈니스모델 (주요사업)</a:t>
            </a:r>
            <a:endParaRPr lang="en-US" altLang="ko-KR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블로그 체험단 광고 대행</a:t>
            </a:r>
            <a:r>
              <a:rPr lang="en-US" altLang="ko-KR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마케팅 컨설팅</a:t>
            </a:r>
            <a:endParaRPr lang="ko-KR" altLang="en-US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17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24CC0-84F0-BC9B-15BB-DDD8CFBBE413}"/>
              </a:ext>
            </a:extLst>
          </p:cNvPr>
          <p:cNvSpPr txBox="1"/>
          <p:nvPr/>
        </p:nvSpPr>
        <p:spPr>
          <a:xfrm>
            <a:off x="611373" y="95018"/>
            <a:ext cx="4380614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 </a:t>
            </a:r>
            <a:r>
              <a:rPr lang="ko-KR" altLang="en-US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경영이념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B223BD-5E6C-BB64-7095-44C1FAD29E3A}"/>
              </a:ext>
            </a:extLst>
          </p:cNvPr>
          <p:cNvSpPr/>
          <p:nvPr/>
        </p:nvSpPr>
        <p:spPr>
          <a:xfrm>
            <a:off x="611373" y="933925"/>
            <a:ext cx="9014765" cy="4817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800" b="1" spc="300" dirty="0" err="1">
                <a:solidFill>
                  <a:srgbClr val="0044F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강남맛집</a:t>
            </a:r>
            <a:r>
              <a:rPr lang="ko-KR" altLang="en-US" sz="1800" spc="3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은</a:t>
            </a:r>
            <a:r>
              <a:rPr lang="ko-KR" altLang="en-US" sz="1800" spc="3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항상 끊임없는 </a:t>
            </a:r>
            <a:r>
              <a:rPr lang="ko-KR" altLang="en-US" sz="1800" spc="300" dirty="0">
                <a:solidFill>
                  <a:srgbClr val="FF66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혁신과 창의성</a:t>
            </a:r>
            <a:r>
              <a:rPr lang="ko-KR" altLang="en-US" sz="1800" spc="3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그리고 고객의 만족을 최우선으로 생각합니다.</a:t>
            </a:r>
          </a:p>
          <a:p>
            <a:pPr>
              <a:lnSpc>
                <a:spcPct val="250000"/>
              </a:lnSpc>
            </a:pPr>
            <a:r>
              <a:rPr lang="ko-KR" altLang="en-US" sz="1800" spc="3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변화하는 시장 및 광고주의 요구와 기대를 이해하고, </a:t>
            </a:r>
            <a:endParaRPr lang="en-US" altLang="ko-KR" sz="1800" spc="3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800" spc="3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그에 맞는 새로운 아이디어와 기술을 도입해 최상의 서비스를 제공하기 위해 노력합니다. </a:t>
            </a:r>
            <a:endParaRPr lang="en-US" altLang="ko-KR" sz="1800" spc="3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800" spc="3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혁신과 변화를 통한 </a:t>
            </a:r>
            <a:r>
              <a:rPr lang="ko-KR" altLang="en-US" sz="1800" spc="3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강남맛집의</a:t>
            </a:r>
            <a:r>
              <a:rPr lang="ko-KR" altLang="en-US" sz="1800" spc="3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성공이 광고주의 성공으로 이어질 수 있도록 최선을 다하고자 합니다.</a:t>
            </a:r>
          </a:p>
        </p:txBody>
      </p:sp>
    </p:spTree>
    <p:extLst>
      <p:ext uri="{BB962C8B-B14F-4D97-AF65-F5344CB8AC3E}">
        <p14:creationId xmlns:p14="http://schemas.microsoft.com/office/powerpoint/2010/main" val="99284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66C62-CDBA-D484-60E8-981E839398D3}"/>
              </a:ext>
            </a:extLst>
          </p:cNvPr>
          <p:cNvSpPr txBox="1"/>
          <p:nvPr/>
        </p:nvSpPr>
        <p:spPr>
          <a:xfrm>
            <a:off x="611373" y="95018"/>
            <a:ext cx="4380614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 </a:t>
            </a:r>
            <a:r>
              <a:rPr lang="ko-KR" altLang="en-US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본사 조직도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21357E-5D89-7ECD-B08B-33D075A10EE8}"/>
              </a:ext>
            </a:extLst>
          </p:cNvPr>
          <p:cNvSpPr/>
          <p:nvPr/>
        </p:nvSpPr>
        <p:spPr>
          <a:xfrm>
            <a:off x="5047673" y="921789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CEO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3E40C5-6E4C-CB4A-4F74-D00D6B3CB33D}"/>
              </a:ext>
            </a:extLst>
          </p:cNvPr>
          <p:cNvSpPr/>
          <p:nvPr/>
        </p:nvSpPr>
        <p:spPr>
          <a:xfrm>
            <a:off x="2875649" y="2336205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운영본부장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8B86F-CF0B-9B56-F684-5F20068F48A4}"/>
              </a:ext>
            </a:extLst>
          </p:cNvPr>
          <p:cNvSpPr/>
          <p:nvPr/>
        </p:nvSpPr>
        <p:spPr>
          <a:xfrm>
            <a:off x="168879" y="3238879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운영본부실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11F8B3-6F49-3461-DEFF-B8E30E61D865}"/>
              </a:ext>
            </a:extLst>
          </p:cNvPr>
          <p:cNvSpPr/>
          <p:nvPr/>
        </p:nvSpPr>
        <p:spPr>
          <a:xfrm>
            <a:off x="7252284" y="1487187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감사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8A4C95-8434-0598-F148-8D0C9FE9A11C}"/>
              </a:ext>
            </a:extLst>
          </p:cNvPr>
          <p:cNvSpPr/>
          <p:nvPr/>
        </p:nvSpPr>
        <p:spPr>
          <a:xfrm>
            <a:off x="157543" y="6146198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운영지원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87F977-3C06-F93A-AF22-1EBBFBACD488}"/>
              </a:ext>
            </a:extLst>
          </p:cNvPr>
          <p:cNvSpPr/>
          <p:nvPr/>
        </p:nvSpPr>
        <p:spPr>
          <a:xfrm>
            <a:off x="2151701" y="3247014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대외협력실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78C288-3D2D-C5AE-FD24-881407B4F74D}"/>
              </a:ext>
            </a:extLst>
          </p:cNvPr>
          <p:cNvSpPr/>
          <p:nvPr/>
        </p:nvSpPr>
        <p:spPr>
          <a:xfrm>
            <a:off x="4142698" y="3238879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CX</a:t>
            </a:r>
            <a:r>
              <a:rPr lang="ko-KR" altLang="en-US" dirty="0">
                <a:solidFill>
                  <a:schemeClr val="tx1"/>
                </a:solidFill>
              </a:rPr>
              <a:t>실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39B9945-5E48-8B72-3850-BB894C2751BB}"/>
              </a:ext>
            </a:extLst>
          </p:cNvPr>
          <p:cNvCxnSpPr>
            <a:cxnSpLocks/>
          </p:cNvCxnSpPr>
          <p:nvPr/>
        </p:nvCxnSpPr>
        <p:spPr>
          <a:xfrm>
            <a:off x="5042698" y="3037987"/>
            <a:ext cx="0" cy="200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BE3FB2E-D6A3-0D2A-98F5-86D98A519094}"/>
              </a:ext>
            </a:extLst>
          </p:cNvPr>
          <p:cNvCxnSpPr>
            <a:cxnSpLocks/>
          </p:cNvCxnSpPr>
          <p:nvPr/>
        </p:nvCxnSpPr>
        <p:spPr>
          <a:xfrm>
            <a:off x="1057543" y="3025834"/>
            <a:ext cx="59996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15F937A-585C-BAD2-F39D-885575F477F0}"/>
              </a:ext>
            </a:extLst>
          </p:cNvPr>
          <p:cNvCxnSpPr>
            <a:cxnSpLocks/>
          </p:cNvCxnSpPr>
          <p:nvPr/>
        </p:nvCxnSpPr>
        <p:spPr>
          <a:xfrm flipV="1">
            <a:off x="1057543" y="3037987"/>
            <a:ext cx="0" cy="200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913D49-AF65-64C3-4761-C9C08B67651F}"/>
              </a:ext>
            </a:extLst>
          </p:cNvPr>
          <p:cNvSpPr/>
          <p:nvPr/>
        </p:nvSpPr>
        <p:spPr>
          <a:xfrm>
            <a:off x="158484" y="3979142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경영관리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CD4AA3C-ACB6-B9BF-0EBD-B25B7FE0A376}"/>
              </a:ext>
            </a:extLst>
          </p:cNvPr>
          <p:cNvCxnSpPr>
            <a:cxnSpLocks/>
          </p:cNvCxnSpPr>
          <p:nvPr/>
        </p:nvCxnSpPr>
        <p:spPr>
          <a:xfrm>
            <a:off x="5963966" y="1461789"/>
            <a:ext cx="0" cy="712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2084926-813F-D170-D062-4B3299771627}"/>
              </a:ext>
            </a:extLst>
          </p:cNvPr>
          <p:cNvCxnSpPr>
            <a:cxnSpLocks/>
          </p:cNvCxnSpPr>
          <p:nvPr/>
        </p:nvCxnSpPr>
        <p:spPr>
          <a:xfrm>
            <a:off x="5963966" y="1757187"/>
            <a:ext cx="12883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9F6FE6-5A96-0E8F-6E6C-92F580CA2198}"/>
              </a:ext>
            </a:extLst>
          </p:cNvPr>
          <p:cNvCxnSpPr>
            <a:cxnSpLocks/>
          </p:cNvCxnSpPr>
          <p:nvPr/>
        </p:nvCxnSpPr>
        <p:spPr>
          <a:xfrm>
            <a:off x="3775649" y="2876205"/>
            <a:ext cx="0" cy="149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0F22FAF-3BE1-1C93-92DE-6AE77ED7121B}"/>
              </a:ext>
            </a:extLst>
          </p:cNvPr>
          <p:cNvCxnSpPr>
            <a:cxnSpLocks/>
          </p:cNvCxnSpPr>
          <p:nvPr/>
        </p:nvCxnSpPr>
        <p:spPr>
          <a:xfrm flipV="1">
            <a:off x="1058484" y="3779507"/>
            <a:ext cx="0" cy="200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000E07-EBDA-5910-2EFA-3FF62439DB4A}"/>
              </a:ext>
            </a:extLst>
          </p:cNvPr>
          <p:cNvSpPr/>
          <p:nvPr/>
        </p:nvSpPr>
        <p:spPr>
          <a:xfrm>
            <a:off x="6157231" y="3244394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개발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775FFDA-D647-755E-E6DD-ACDEDC1BA1E6}"/>
              </a:ext>
            </a:extLst>
          </p:cNvPr>
          <p:cNvCxnSpPr>
            <a:cxnSpLocks/>
          </p:cNvCxnSpPr>
          <p:nvPr/>
        </p:nvCxnSpPr>
        <p:spPr>
          <a:xfrm>
            <a:off x="7057231" y="3026876"/>
            <a:ext cx="0" cy="200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A65B7E-5CC6-8C44-5789-DA4D575261AE}"/>
              </a:ext>
            </a:extLst>
          </p:cNvPr>
          <p:cNvSpPr/>
          <p:nvPr/>
        </p:nvSpPr>
        <p:spPr>
          <a:xfrm>
            <a:off x="4147673" y="4178148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고객지원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038F0D9-B998-371B-38B0-B3F39422BEB4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5042698" y="3778879"/>
            <a:ext cx="4975" cy="400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A97188-3149-B497-3485-C0727324D5DC}"/>
              </a:ext>
            </a:extLst>
          </p:cNvPr>
          <p:cNvSpPr/>
          <p:nvPr/>
        </p:nvSpPr>
        <p:spPr>
          <a:xfrm>
            <a:off x="4144918" y="4718148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전략기획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D0D5E5-C5F8-99A8-58C6-1ECCAE0AA12D}"/>
              </a:ext>
            </a:extLst>
          </p:cNvPr>
          <p:cNvSpPr/>
          <p:nvPr/>
        </p:nvSpPr>
        <p:spPr>
          <a:xfrm>
            <a:off x="157543" y="4519142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마케팅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48CEAE-9FF5-827E-3855-EF271844F423}"/>
              </a:ext>
            </a:extLst>
          </p:cNvPr>
          <p:cNvSpPr/>
          <p:nvPr/>
        </p:nvSpPr>
        <p:spPr>
          <a:xfrm>
            <a:off x="157543" y="5066198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0895DE-32B6-7887-F3E9-0C563F59221D}"/>
              </a:ext>
            </a:extLst>
          </p:cNvPr>
          <p:cNvSpPr/>
          <p:nvPr/>
        </p:nvSpPr>
        <p:spPr>
          <a:xfrm>
            <a:off x="157543" y="5606198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웹디자이너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8B0E89-01DF-C600-3757-B1D312BE347F}"/>
              </a:ext>
            </a:extLst>
          </p:cNvPr>
          <p:cNvSpPr/>
          <p:nvPr/>
        </p:nvSpPr>
        <p:spPr>
          <a:xfrm>
            <a:off x="6157230" y="3783136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빅데이터 분석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81F2CC-FF5D-0F39-32BD-8305E58184DE}"/>
              </a:ext>
            </a:extLst>
          </p:cNvPr>
          <p:cNvSpPr/>
          <p:nvPr/>
        </p:nvSpPr>
        <p:spPr>
          <a:xfrm>
            <a:off x="9023288" y="2332600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영업총괄이사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EB0A247-14C6-F359-AF6C-B457E4D18F7D}"/>
              </a:ext>
            </a:extLst>
          </p:cNvPr>
          <p:cNvSpPr/>
          <p:nvPr/>
        </p:nvSpPr>
        <p:spPr>
          <a:xfrm>
            <a:off x="8123288" y="3238879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F2967D-5889-B2B8-5C3F-80CDFDC34170}"/>
              </a:ext>
            </a:extLst>
          </p:cNvPr>
          <p:cNvSpPr/>
          <p:nvPr/>
        </p:nvSpPr>
        <p:spPr>
          <a:xfrm>
            <a:off x="8123288" y="3776895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47CBF14-4F6E-ABE8-42B4-FA35AED4EC93}"/>
              </a:ext>
            </a:extLst>
          </p:cNvPr>
          <p:cNvSpPr/>
          <p:nvPr/>
        </p:nvSpPr>
        <p:spPr>
          <a:xfrm>
            <a:off x="8123288" y="4323224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교육생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604383-0B2D-8C3A-8B51-281A72665F87}"/>
              </a:ext>
            </a:extLst>
          </p:cNvPr>
          <p:cNvSpPr/>
          <p:nvPr/>
        </p:nvSpPr>
        <p:spPr>
          <a:xfrm>
            <a:off x="9923288" y="3238879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파워링크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C12E41D-1DB8-5746-5630-3E14657AA494}"/>
              </a:ext>
            </a:extLst>
          </p:cNvPr>
          <p:cNvSpPr/>
          <p:nvPr/>
        </p:nvSpPr>
        <p:spPr>
          <a:xfrm>
            <a:off x="9923288" y="3776895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재계약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777259C-4CDD-1460-B834-2EE2D827BA7A}"/>
              </a:ext>
            </a:extLst>
          </p:cNvPr>
          <p:cNvSpPr/>
          <p:nvPr/>
        </p:nvSpPr>
        <p:spPr>
          <a:xfrm>
            <a:off x="9923288" y="4323224"/>
            <a:ext cx="180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직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독립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2AD622A-C98B-3F4D-F9F8-16E431C29856}"/>
              </a:ext>
            </a:extLst>
          </p:cNvPr>
          <p:cNvCxnSpPr>
            <a:cxnSpLocks/>
          </p:cNvCxnSpPr>
          <p:nvPr/>
        </p:nvCxnSpPr>
        <p:spPr>
          <a:xfrm>
            <a:off x="9923288" y="2868224"/>
            <a:ext cx="0" cy="665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60CA6D0-8AC2-B94A-4896-142D225874EC}"/>
              </a:ext>
            </a:extLst>
          </p:cNvPr>
          <p:cNvCxnSpPr>
            <a:cxnSpLocks/>
          </p:cNvCxnSpPr>
          <p:nvPr/>
        </p:nvCxnSpPr>
        <p:spPr>
          <a:xfrm>
            <a:off x="3775649" y="2167194"/>
            <a:ext cx="61493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1A809E1-86CE-74AB-1771-D9FDB8FE49F6}"/>
              </a:ext>
            </a:extLst>
          </p:cNvPr>
          <p:cNvCxnSpPr>
            <a:cxnSpLocks/>
          </p:cNvCxnSpPr>
          <p:nvPr/>
        </p:nvCxnSpPr>
        <p:spPr>
          <a:xfrm>
            <a:off x="3775649" y="2165557"/>
            <a:ext cx="0" cy="162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66CF26C-0647-A98B-AC77-F10D07E45B99}"/>
              </a:ext>
            </a:extLst>
          </p:cNvPr>
          <p:cNvCxnSpPr>
            <a:cxnSpLocks/>
          </p:cNvCxnSpPr>
          <p:nvPr/>
        </p:nvCxnSpPr>
        <p:spPr>
          <a:xfrm>
            <a:off x="9924959" y="2165557"/>
            <a:ext cx="0" cy="162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8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373" y="808483"/>
            <a:ext cx="6096000" cy="60981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지사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(4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개 지사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합정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, 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천호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, 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가산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, 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화곡</a:t>
            </a:r>
            <a:endParaRPr lang="en-US" altLang="ko-KR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협력 파트너사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(7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개 파트너사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부평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유엔아이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), 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부천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리더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), 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수원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문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), 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노원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서포터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), 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안산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리뷰인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), 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천안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  <a:r>
              <a:rPr lang="ko-KR" altLang="en-US" dirty="0" err="1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위드뷰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), 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부천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  <a:r>
              <a:rPr lang="ko-KR" altLang="en-US" dirty="0" err="1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위너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협력 파트너사 지사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(5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개 지사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수원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문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 – 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화성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, 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용인</a:t>
            </a:r>
            <a:endParaRPr lang="en-US" altLang="ko-KR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노원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서포터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– 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상봉</a:t>
            </a:r>
            <a:endParaRPr lang="en-US" altLang="ko-KR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안산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리뷰인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 – 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안양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, </a:t>
            </a:r>
            <a:r>
              <a:rPr lang="ko-KR" altLang="en-US" dirty="0" err="1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정왕</a:t>
            </a:r>
            <a:endParaRPr lang="en-US" altLang="ko-KR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D5B45-E755-4002-7CDE-175DD46AFD49}"/>
              </a:ext>
            </a:extLst>
          </p:cNvPr>
          <p:cNvSpPr txBox="1"/>
          <p:nvPr/>
        </p:nvSpPr>
        <p:spPr>
          <a:xfrm>
            <a:off x="611372" y="95018"/>
            <a:ext cx="5307289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 </a:t>
            </a:r>
            <a:r>
              <a:rPr lang="ko-KR" altLang="en-US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지사 및 주요 협력 파트너사</a:t>
            </a:r>
          </a:p>
        </p:txBody>
      </p:sp>
    </p:spTree>
    <p:extLst>
      <p:ext uri="{BB962C8B-B14F-4D97-AF65-F5344CB8AC3E}">
        <p14:creationId xmlns:p14="http://schemas.microsoft.com/office/powerpoint/2010/main" val="318781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8100000">
            <a:off x="9955200" y="4485757"/>
            <a:ext cx="1887833" cy="1768992"/>
            <a:chOff x="7708605" y="1945758"/>
            <a:chExt cx="1887833" cy="1768992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708605" y="1945758"/>
              <a:ext cx="978195" cy="97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8682038" y="1945758"/>
              <a:ext cx="4762" cy="4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862736" y="2126456"/>
              <a:ext cx="733702" cy="733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682038" y="1945758"/>
              <a:ext cx="0" cy="17689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8100000">
            <a:off x="9947834" y="4485757"/>
            <a:ext cx="1887833" cy="1768992"/>
            <a:chOff x="7708605" y="1945758"/>
            <a:chExt cx="1887833" cy="1768992"/>
          </a:xfrm>
        </p:grpSpPr>
        <p:cxnSp>
          <p:nvCxnSpPr>
            <p:cNvPr id="21" name="직선 연결선 20"/>
            <p:cNvCxnSpPr/>
            <p:nvPr/>
          </p:nvCxnSpPr>
          <p:spPr>
            <a:xfrm flipV="1">
              <a:off x="7708605" y="1945758"/>
              <a:ext cx="978195" cy="97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8682038" y="1945758"/>
              <a:ext cx="4762" cy="4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8862736" y="2126456"/>
              <a:ext cx="733702" cy="733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8682038" y="1945758"/>
              <a:ext cx="914400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8682038" y="1945758"/>
              <a:ext cx="0" cy="17689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7557785-B2F5-3F4A-94C3-C2E0EF553CFA}"/>
              </a:ext>
            </a:extLst>
          </p:cNvPr>
          <p:cNvSpPr txBox="1"/>
          <p:nvPr/>
        </p:nvSpPr>
        <p:spPr>
          <a:xfrm>
            <a:off x="611373" y="95018"/>
            <a:ext cx="5939056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5</a:t>
            </a:r>
            <a:r>
              <a:rPr lang="ko-KR" altLang="en-US" sz="24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경영성과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70313E-2550-885A-618B-C99585C17463}"/>
              </a:ext>
            </a:extLst>
          </p:cNvPr>
          <p:cNvSpPr/>
          <p:nvPr/>
        </p:nvSpPr>
        <p:spPr>
          <a:xfrm>
            <a:off x="785939" y="808483"/>
            <a:ext cx="8873450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본사 및 각 협력 파트너사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(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플랫폼 공동 이용 기업들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)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의 연결 매출액</a:t>
            </a:r>
            <a:endParaRPr lang="en-US" altLang="ko-KR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595DD-9AB6-1724-4490-E9C28BAC2DB4}"/>
              </a:ext>
            </a:extLst>
          </p:cNvPr>
          <p:cNvSpPr txBox="1"/>
          <p:nvPr/>
        </p:nvSpPr>
        <p:spPr>
          <a:xfrm>
            <a:off x="2532612" y="18288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연결 매출액</a:t>
            </a:r>
          </a:p>
        </p:txBody>
      </p:sp>
      <p:graphicFrame>
        <p:nvGraphicFramePr>
          <p:cNvPr id="31" name="차트 30">
            <a:extLst>
              <a:ext uri="{FF2B5EF4-FFF2-40B4-BE49-F238E27FC236}">
                <a16:creationId xmlns:a16="http://schemas.microsoft.com/office/drawing/2014/main" id="{640D1500-845A-7288-E600-7509B65C2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636322"/>
              </p:ext>
            </p:extLst>
          </p:nvPr>
        </p:nvGraphicFramePr>
        <p:xfrm>
          <a:off x="395412" y="2198133"/>
          <a:ext cx="5458875" cy="363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57FF19D-6B7D-A778-F314-CBB71B66F5E3}"/>
              </a:ext>
            </a:extLst>
          </p:cNvPr>
          <p:cNvSpPr txBox="1"/>
          <p:nvPr/>
        </p:nvSpPr>
        <p:spPr>
          <a:xfrm>
            <a:off x="3014133" y="6212962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코로나 장기화로 매출감소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86B497A-ADDA-BFA0-A1E8-6FD0AED4A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12989"/>
              </p:ext>
            </p:extLst>
          </p:nvPr>
        </p:nvGraphicFramePr>
        <p:xfrm>
          <a:off x="5901462" y="2114523"/>
          <a:ext cx="6002436" cy="3831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051">
                  <a:extLst>
                    <a:ext uri="{9D8B030D-6E8A-4147-A177-3AD203B41FA5}">
                      <a16:colId xmlns:a16="http://schemas.microsoft.com/office/drawing/2014/main" val="844632224"/>
                    </a:ext>
                  </a:extLst>
                </a:gridCol>
                <a:gridCol w="1515051">
                  <a:extLst>
                    <a:ext uri="{9D8B030D-6E8A-4147-A177-3AD203B41FA5}">
                      <a16:colId xmlns:a16="http://schemas.microsoft.com/office/drawing/2014/main" val="1919962148"/>
                    </a:ext>
                  </a:extLst>
                </a:gridCol>
                <a:gridCol w="2972334">
                  <a:extLst>
                    <a:ext uri="{9D8B030D-6E8A-4147-A177-3AD203B41FA5}">
                      <a16:colId xmlns:a16="http://schemas.microsoft.com/office/drawing/2014/main" val="2844615446"/>
                    </a:ext>
                  </a:extLst>
                </a:gridCol>
              </a:tblGrid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연결 매출액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억원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920353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74.9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745440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127.7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전년대비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70%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435283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155.1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코로나 사태로 성장률 둔화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351986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103.1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코로나 장기화로 매출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843726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159.0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매출액 회복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77881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353.6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전년대비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122%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263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75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1296</Words>
  <Application>Microsoft Office PowerPoint</Application>
  <PresentationFormat>와이드스크린</PresentationFormat>
  <Paragraphs>220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Yu Gothic UI Semibold</vt:lpstr>
      <vt:lpstr>나눔고딕OTF ExtraBold</vt:lpstr>
      <vt:lpstr>나눔고딕OTF Light</vt:lpstr>
      <vt:lpstr>나눔바른고딕 UltraLight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</cp:revision>
  <dcterms:created xsi:type="dcterms:W3CDTF">2024-01-29T05:58:51Z</dcterms:created>
  <dcterms:modified xsi:type="dcterms:W3CDTF">2024-01-30T01:31:04Z</dcterms:modified>
</cp:coreProperties>
</file>