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3"/>
  </p:notesMasterIdLst>
  <p:handoutMasterIdLst>
    <p:handoutMasterId r:id="rId14"/>
  </p:handoutMasterIdLst>
  <p:sldIdLst>
    <p:sldId id="326" r:id="rId2"/>
    <p:sldId id="329" r:id="rId3"/>
    <p:sldId id="359" r:id="rId4"/>
    <p:sldId id="328" r:id="rId5"/>
    <p:sldId id="352" r:id="rId6"/>
    <p:sldId id="355" r:id="rId7"/>
    <p:sldId id="358" r:id="rId8"/>
    <p:sldId id="351" r:id="rId9"/>
    <p:sldId id="361" r:id="rId10"/>
    <p:sldId id="347" r:id="rId11"/>
    <p:sldId id="353" r:id="rId1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PARCOURSUP" id="{0B896E98-F45E-4768-8620-EDDF394BE181}">
          <p14:sldIdLst>
            <p14:sldId id="326"/>
            <p14:sldId id="329"/>
            <p14:sldId id="359"/>
            <p14:sldId id="328"/>
            <p14:sldId id="352"/>
            <p14:sldId id="355"/>
            <p14:sldId id="358"/>
            <p14:sldId id="351"/>
            <p14:sldId id="361"/>
            <p14:sldId id="347"/>
            <p14:sldId id="353"/>
          </p14:sldIdLst>
        </p14:section>
      </p14:sectionLst>
    </p:ex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DA SAID" initials="HS" lastIdx="3" clrIdx="0">
    <p:extLst>
      <p:ext uri="{19B8F6BF-5375-455C-9EA6-DF929625EA0E}">
        <p15:presenceInfo xmlns:p15="http://schemas.microsoft.com/office/powerpoint/2012/main" userId="S-1-5-21-1616320312-2655828719-4280963109-8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076"/>
    <a:srgbClr val="EC1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howGuides="1">
      <p:cViewPr>
        <p:scale>
          <a:sx n="90" d="100"/>
          <a:sy n="90" d="100"/>
        </p:scale>
        <p:origin x="780" y="19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544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D897012-7FF6-704A-9088-93ACEFB22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BBEEC68-1116-A24A-AD79-7B70DE510B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C479D-4687-E740-9789-857CF0267E23}" type="datetimeFigureOut">
              <a:rPr lang="fr-FR" smtClean="0"/>
              <a:t>02/11/2021</a:t>
            </a:fld>
            <a:endParaRPr lang="fr-FR"/>
          </a:p>
        </p:txBody>
      </p:sp>
      <p:sp>
        <p:nvSpPr>
          <p:cNvPr id="4" name="Espace réservé du pied de page 3">
            <a:extLst>
              <a:ext uri="{FF2B5EF4-FFF2-40B4-BE49-F238E27FC236}">
                <a16:creationId xmlns:a16="http://schemas.microsoft.com/office/drawing/2014/main" id="{AA513078-4837-CD44-8134-B2F5EC6201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3167E4C-36F1-A146-B373-CD678EBB6C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C0D87D-3887-3549-A415-10DFF9EDA4CC}" type="slidenum">
              <a:rPr lang="fr-FR" smtClean="0"/>
              <a:t>‹N°›</a:t>
            </a:fld>
            <a:endParaRPr lang="fr-FR"/>
          </a:p>
        </p:txBody>
      </p:sp>
    </p:spTree>
    <p:extLst>
      <p:ext uri="{BB962C8B-B14F-4D97-AF65-F5344CB8AC3E}">
        <p14:creationId xmlns:p14="http://schemas.microsoft.com/office/powerpoint/2010/main" val="1409136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02/11/2021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fld id="{CD35FC20-8278-49B4-BAA7-5618786AC5BB}" type="datetime1">
              <a:rPr lang="fr-FR" smtClean="0"/>
              <a:t>02/11/2021</a:t>
            </a:fld>
            <a:endParaRPr lang="fr-FR" dirty="0"/>
          </a:p>
        </p:txBody>
      </p:sp>
      <p:sp>
        <p:nvSpPr>
          <p:cNvPr id="5" name="Espace réservé du pied de page 4"/>
          <p:cNvSpPr>
            <a:spLocks noGrp="1"/>
          </p:cNvSpPr>
          <p:nvPr>
            <p:ph type="ftr" sz="quarter" idx="11"/>
          </p:nvPr>
        </p:nvSpPr>
        <p:spPr bwMode="gray">
          <a:xfrm>
            <a:off x="720000" y="3919897"/>
            <a:ext cx="3240000" cy="900000"/>
          </a:xfrm>
          <a:prstGeom prst="rect">
            <a:avLst/>
          </a:prstGeom>
        </p:spPr>
        <p:txBody>
          <a:bodyPr anchor="b" anchorCtr="0"/>
          <a:lstStyle>
            <a:lvl1pPr>
              <a:defRPr sz="1150"/>
            </a:lvl1pPr>
          </a:lstStyle>
          <a:p>
            <a:r>
              <a:rPr lang="fr-FR" dirty="0"/>
              <a:t>Intitulé de la direction/service interministérielle</a:t>
            </a:r>
          </a:p>
        </p:txBody>
      </p:sp>
      <p:sp>
        <p:nvSpPr>
          <p:cNvPr id="6" name="Espace réservé du numéro de diapositive 5"/>
          <p:cNvSpPr>
            <a:spLocks noGrp="1"/>
          </p:cNvSpPr>
          <p:nvPr>
            <p:ph type="sldNum" sz="quarter" idx="12"/>
          </p:nvPr>
        </p:nvSpPr>
        <p:spPr bwMode="gray">
          <a:xfrm>
            <a:off x="0" y="496350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pPr/>
              <a:t>‹N°›</a:t>
            </a:fld>
            <a:endParaRPr lang="fr-FR" dirty="0"/>
          </a:p>
        </p:txBody>
      </p:sp>
      <p:sp>
        <p:nvSpPr>
          <p:cNvPr id="7" name="Titre 6"/>
          <p:cNvSpPr>
            <a:spLocks noGrp="1"/>
          </p:cNvSpPr>
          <p:nvPr>
            <p:ph type="title" hasCustomPrompt="1"/>
          </p:nvPr>
        </p:nvSpPr>
        <p:spPr bwMode="gray">
          <a:xfrm>
            <a:off x="0" y="0"/>
            <a:ext cx="180000" cy="180000"/>
          </a:xfrm>
          <a:ln>
            <a:solidFill>
              <a:schemeClr val="tx1">
                <a:alpha val="0"/>
              </a:schemeClr>
            </a:solidFill>
          </a:ln>
        </p:spPr>
        <p:txBody>
          <a:bodyPr/>
          <a:lstStyle>
            <a:lvl1pPr>
              <a:defRPr sz="100">
                <a:solidFill>
                  <a:schemeClr val="tx1">
                    <a:alpha val="0"/>
                  </a:schemeClr>
                </a:solidFill>
              </a:defRPr>
            </a:lvl1pPr>
          </a:lstStyle>
          <a:p>
            <a:r>
              <a:rPr lang="fr-FR" dirty="0"/>
              <a:t>Titre</a:t>
            </a:r>
          </a:p>
        </p:txBody>
      </p:sp>
      <p:pic>
        <p:nvPicPr>
          <p:cNvPr id="8" name="Image 7">
            <a:extLst>
              <a:ext uri="{FF2B5EF4-FFF2-40B4-BE49-F238E27FC236}">
                <a16:creationId xmlns:a16="http://schemas.microsoft.com/office/drawing/2014/main" id="{9571B293-EB6B-9149-9E08-668EB7F040F0}"/>
              </a:ext>
            </a:extLst>
          </p:cNvPr>
          <p:cNvPicPr>
            <a:picLocks noChangeAspect="1"/>
          </p:cNvPicPr>
          <p:nvPr userDrawn="1"/>
        </p:nvPicPr>
        <p:blipFill>
          <a:blip r:embed="rId2"/>
          <a:stretch>
            <a:fillRect/>
          </a:stretch>
        </p:blipFill>
        <p:spPr>
          <a:xfrm>
            <a:off x="-16829" y="0"/>
            <a:ext cx="9160828" cy="5152965"/>
          </a:xfrm>
          <a:prstGeom prst="rect">
            <a:avLst/>
          </a:prstGeom>
        </p:spPr>
      </p:pic>
    </p:spTree>
    <p:extLst>
      <p:ext uri="{BB962C8B-B14F-4D97-AF65-F5344CB8AC3E}">
        <p14:creationId xmlns:p14="http://schemas.microsoft.com/office/powerpoint/2010/main" val="343261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et sous-titr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0B3ED864-6123-8B40-8783-2DF8831D71C8}"/>
              </a:ext>
            </a:extLst>
          </p:cNvPr>
          <p:cNvPicPr>
            <a:picLocks noChangeAspect="1"/>
          </p:cNvPicPr>
          <p:nvPr userDrawn="1"/>
        </p:nvPicPr>
        <p:blipFill>
          <a:blip r:embed="rId2"/>
          <a:stretch>
            <a:fillRect/>
          </a:stretch>
        </p:blipFill>
        <p:spPr>
          <a:xfrm>
            <a:off x="-16828" y="5358"/>
            <a:ext cx="9160828" cy="5152965"/>
          </a:xfrm>
          <a:prstGeom prst="rect">
            <a:avLst/>
          </a:prstGeom>
        </p:spPr>
      </p:pic>
      <p:sp>
        <p:nvSpPr>
          <p:cNvPr id="7" name="Titre 6"/>
          <p:cNvSpPr>
            <a:spLocks noGrp="1"/>
          </p:cNvSpPr>
          <p:nvPr>
            <p:ph type="title" hasCustomPrompt="1"/>
          </p:nvPr>
        </p:nvSpPr>
        <p:spPr bwMode="gray">
          <a:xfrm>
            <a:off x="0" y="0"/>
            <a:ext cx="180000" cy="180000"/>
          </a:xfrm>
          <a:ln>
            <a:solidFill>
              <a:schemeClr val="tx1">
                <a:alpha val="0"/>
              </a:schemeClr>
            </a:solidFill>
          </a:ln>
        </p:spPr>
        <p:txBody>
          <a:bodyPr/>
          <a:lstStyle>
            <a:lvl1pPr>
              <a:defRPr sz="100">
                <a:solidFill>
                  <a:schemeClr val="tx1">
                    <a:alpha val="0"/>
                  </a:schemeClr>
                </a:solidFill>
              </a:defRPr>
            </a:lvl1pPr>
          </a:lstStyle>
          <a:p>
            <a:r>
              <a:rPr lang="fr-FR" dirty="0"/>
              <a:t>Titre</a:t>
            </a:r>
          </a:p>
        </p:txBody>
      </p:sp>
      <p:sp>
        <p:nvSpPr>
          <p:cNvPr id="2" name="Espace réservé de la date 1"/>
          <p:cNvSpPr>
            <a:spLocks noGrp="1"/>
          </p:cNvSpPr>
          <p:nvPr>
            <p:ph type="dt" sz="half" idx="10"/>
          </p:nvPr>
        </p:nvSpPr>
        <p:spPr bwMode="gray">
          <a:xfrm>
            <a:off x="6426336" y="4783500"/>
            <a:ext cx="1170000" cy="360000"/>
          </a:xfrm>
          <a:prstGeom prst="rect">
            <a:avLst/>
          </a:prstGeom>
        </p:spPr>
        <p:txBody>
          <a:bodyPr/>
          <a:lstStyle>
            <a:lvl1pPr>
              <a:defRPr/>
            </a:lvl1pPr>
          </a:lstStyle>
          <a:p>
            <a:pPr algn="r"/>
            <a:fld id="{4840C8CD-47A6-46D1-834E-8B717424291A}" type="datetime1">
              <a:rPr lang="fr-FR" cap="all" smtClean="0"/>
              <a:t>02/11/2021</a:t>
            </a:fld>
            <a:endParaRPr lang="fr-FR" cap="all" dirty="0"/>
          </a:p>
        </p:txBody>
      </p:sp>
      <p:sp>
        <p:nvSpPr>
          <p:cNvPr id="8" name="Espace réservé du numéro de diapositive 7"/>
          <p:cNvSpPr>
            <a:spLocks noGrp="1"/>
          </p:cNvSpPr>
          <p:nvPr>
            <p:ph type="sldNum" sz="quarter" idx="12"/>
          </p:nvPr>
        </p:nvSpPr>
        <p:spPr bwMode="gray">
          <a:xfrm>
            <a:off x="7596336" y="4783500"/>
            <a:ext cx="1170000" cy="360000"/>
          </a:xfrm>
          <a:prstGeom prst="rect">
            <a:avLst/>
          </a:prstGeom>
        </p:spPr>
        <p:txBody>
          <a:bodyPr/>
          <a:lstStyle>
            <a:lvl1pPr algn="r">
              <a:defRPr sz="1600">
                <a:solidFill>
                  <a:srgbClr val="FF0000"/>
                </a:solidFill>
              </a:defRPr>
            </a:lvl1pPr>
          </a:lstStyle>
          <a:p>
            <a:fld id="{733122C9-A0B9-462F-8757-0847AD287B63}" type="slidenum">
              <a:rPr lang="fr-FR" smtClean="0"/>
              <a:pPr/>
              <a:t>‹N°›</a:t>
            </a:fld>
            <a:endParaRPr lang="fr-FR" dirty="0"/>
          </a:p>
        </p:txBody>
      </p:sp>
      <p:sp>
        <p:nvSpPr>
          <p:cNvPr id="11" name="Espace réservé du texte 10"/>
          <p:cNvSpPr>
            <a:spLocks noGrp="1"/>
          </p:cNvSpPr>
          <p:nvPr>
            <p:ph type="body" sz="quarter" idx="13" hasCustomPrompt="1"/>
          </p:nvPr>
        </p:nvSpPr>
        <p:spPr bwMode="gray">
          <a:xfrm>
            <a:off x="360000" y="2346046"/>
            <a:ext cx="8424000" cy="2077200"/>
          </a:xfrm>
        </p:spPr>
        <p:txBody>
          <a:bodyPr/>
          <a:lstStyle>
            <a:lvl1pPr>
              <a:lnSpc>
                <a:spcPct val="90000"/>
              </a:lnSpc>
              <a:spcAft>
                <a:spcPts val="0"/>
              </a:spcAft>
              <a:defRPr sz="3250" b="1" cap="none" baseline="0">
                <a:solidFill>
                  <a:srgbClr val="0C5076"/>
                </a:solidFill>
              </a:defRPr>
            </a:lvl1pPr>
            <a:lvl2pPr marL="0" indent="0">
              <a:spcBef>
                <a:spcPts val="500"/>
              </a:spcBef>
              <a:spcAft>
                <a:spcPts val="0"/>
              </a:spcAft>
              <a:buNone/>
              <a:defRPr sz="1850"/>
            </a:lvl2pPr>
          </a:lstStyle>
          <a:p>
            <a:pPr lvl="0"/>
            <a:r>
              <a:rPr lang="fr-FR" dirty="0"/>
              <a:t>Titre</a:t>
            </a:r>
          </a:p>
          <a:p>
            <a:pPr lvl="1"/>
            <a:r>
              <a:rPr lang="fr-FR" dirty="0"/>
              <a:t>Sous-titre</a:t>
            </a:r>
          </a:p>
        </p:txBody>
      </p:sp>
    </p:spTree>
    <p:extLst>
      <p:ext uri="{BB962C8B-B14F-4D97-AF65-F5344CB8AC3E}">
        <p14:creationId xmlns:p14="http://schemas.microsoft.com/office/powerpoint/2010/main" val="348390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lvl1pPr>
          </a:lstStyle>
          <a:p>
            <a:r>
              <a:rPr lang="fr-FR" dirty="0"/>
              <a:t>Titre</a:t>
            </a:r>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solidFill>
                  <a:srgbClr val="EC130E"/>
                </a:solidFill>
              </a:defRPr>
            </a:lvl2pPr>
          </a:lstStyle>
          <a:p>
            <a:pPr lvl="0"/>
            <a:r>
              <a:rPr lang="fr-FR" dirty="0"/>
              <a:t>Titre 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solidFill>
                  <a:srgbClr val="EC130E"/>
                </a:solidFill>
              </a:defRPr>
            </a:lvl2pPr>
          </a:lstStyle>
          <a:p>
            <a:pPr lvl="0"/>
            <a:r>
              <a:rPr lang="fr-FR" dirty="0"/>
              <a:t>Titre 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solidFill>
                  <a:srgbClr val="EC130E"/>
                </a:solidFill>
              </a:defRPr>
            </a:lvl2pPr>
          </a:lstStyle>
          <a:p>
            <a:pPr lvl="0"/>
            <a:r>
              <a:rPr lang="fr-FR" dirty="0"/>
              <a:t>Titre de la partie</a:t>
            </a:r>
          </a:p>
          <a:p>
            <a:pPr lvl="1"/>
            <a:r>
              <a:rPr lang="fr-FR" dirty="0"/>
              <a:t>Deuxième niveau</a:t>
            </a:r>
          </a:p>
        </p:txBody>
      </p:sp>
      <p:sp>
        <p:nvSpPr>
          <p:cNvPr id="11" name="Espace réservé de la date 1">
            <a:extLst>
              <a:ext uri="{FF2B5EF4-FFF2-40B4-BE49-F238E27FC236}">
                <a16:creationId xmlns:a16="http://schemas.microsoft.com/office/drawing/2014/main" id="{FB55AB75-56F3-004E-8A4E-57EB4CAB795F}"/>
              </a:ext>
            </a:extLst>
          </p:cNvPr>
          <p:cNvSpPr>
            <a:spLocks noGrp="1"/>
          </p:cNvSpPr>
          <p:nvPr>
            <p:ph type="dt" sz="half" idx="10"/>
          </p:nvPr>
        </p:nvSpPr>
        <p:spPr bwMode="gray">
          <a:xfrm>
            <a:off x="6426336" y="4783500"/>
            <a:ext cx="1170000" cy="360000"/>
          </a:xfrm>
          <a:prstGeom prst="rect">
            <a:avLst/>
          </a:prstGeom>
        </p:spPr>
        <p:txBody>
          <a:bodyPr/>
          <a:lstStyle/>
          <a:p>
            <a:pPr algn="r"/>
            <a:fld id="{48A1FCF9-6FFD-4635-A651-75F724D18F81}" type="datetime1">
              <a:rPr lang="fr-FR" cap="all" smtClean="0"/>
              <a:t>02/11/2021</a:t>
            </a:fld>
            <a:endParaRPr lang="fr-FR" cap="all" dirty="0"/>
          </a:p>
        </p:txBody>
      </p:sp>
      <p:sp>
        <p:nvSpPr>
          <p:cNvPr id="12" name="Espace réservé du numéro de diapositive 7">
            <a:extLst>
              <a:ext uri="{FF2B5EF4-FFF2-40B4-BE49-F238E27FC236}">
                <a16:creationId xmlns:a16="http://schemas.microsoft.com/office/drawing/2014/main" id="{4527032A-C74F-2941-8AD5-E7F64BD5B044}"/>
              </a:ext>
            </a:extLst>
          </p:cNvPr>
          <p:cNvSpPr>
            <a:spLocks noGrp="1"/>
          </p:cNvSpPr>
          <p:nvPr>
            <p:ph type="sldNum" sz="quarter" idx="12"/>
          </p:nvPr>
        </p:nvSpPr>
        <p:spPr bwMode="gray">
          <a:xfrm>
            <a:off x="7596336" y="4783500"/>
            <a:ext cx="1170000" cy="360000"/>
          </a:xfrm>
          <a:prstGeom prst="rect">
            <a:avLst/>
          </a:prstGeom>
        </p:spPr>
        <p:txBody>
          <a:bodyPr/>
          <a:lstStyle>
            <a:lvl1pPr algn="r">
              <a:defRPr sz="1600">
                <a:solidFill>
                  <a:srgbClr val="FF0000"/>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64103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323528" y="915566"/>
            <a:ext cx="8442808" cy="3672408"/>
          </a:xfrm>
          <a:solidFill>
            <a:schemeClr val="bg1">
              <a:lumMod val="85000"/>
            </a:schemeClr>
          </a:solidFill>
        </p:spPr>
        <p:txBody>
          <a:bodyPr tIns="1080000" anchor="ctr" anchorCtr="0"/>
          <a:lstStyle>
            <a:lvl1pPr algn="ctr">
              <a:defRPr cap="all" baseline="0"/>
            </a:lvl1pPr>
          </a:lstStyle>
          <a:p>
            <a:r>
              <a:rPr lang="fr-FR" dirty="0"/>
              <a:t>Sélectionner l’icône pour insérer une image, </a:t>
            </a:r>
            <a:br>
              <a:rPr lang="fr-FR" dirty="0"/>
            </a:br>
            <a:r>
              <a:rPr lang="fr-FR" dirty="0"/>
              <a:t>puis disposer l’image en arrière plan </a:t>
            </a:r>
            <a:br>
              <a:rPr lang="fr-FR" dirty="0"/>
            </a:br>
            <a:r>
              <a:rPr lang="fr-FR" dirty="0"/>
              <a:t>(Sélectionner l’image avec le bouton droit de la souris / </a:t>
            </a:r>
            <a:br>
              <a:rPr lang="fr-FR" dirty="0"/>
            </a:br>
            <a:r>
              <a:rPr lang="fr-FR" dirty="0"/>
              <a:t>Mettre à l’arrière plan)</a:t>
            </a:r>
          </a:p>
        </p:txBody>
      </p:sp>
      <p:sp>
        <p:nvSpPr>
          <p:cNvPr id="2" name="Titre 1"/>
          <p:cNvSpPr>
            <a:spLocks noGrp="1"/>
          </p:cNvSpPr>
          <p:nvPr>
            <p:ph type="title" hasCustomPrompt="1"/>
          </p:nvPr>
        </p:nvSpPr>
        <p:spPr bwMode="gray">
          <a:xfrm>
            <a:off x="827585" y="915566"/>
            <a:ext cx="7560840" cy="3672408"/>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AutoNum type="arabicPeriod"/>
              <a:defRPr sz="3250"/>
            </a:lvl1pPr>
          </a:lstStyle>
          <a:p>
            <a:r>
              <a:rPr lang="fr-FR" dirty="0"/>
              <a:t>Titre</a:t>
            </a:r>
          </a:p>
        </p:txBody>
      </p:sp>
      <p:sp>
        <p:nvSpPr>
          <p:cNvPr id="7" name="Espace réservé de la date 1">
            <a:extLst>
              <a:ext uri="{FF2B5EF4-FFF2-40B4-BE49-F238E27FC236}">
                <a16:creationId xmlns:a16="http://schemas.microsoft.com/office/drawing/2014/main" id="{9748505C-3D2A-D74D-9CDB-23720A2BFF18}"/>
              </a:ext>
            </a:extLst>
          </p:cNvPr>
          <p:cNvSpPr>
            <a:spLocks noGrp="1"/>
          </p:cNvSpPr>
          <p:nvPr>
            <p:ph type="dt" sz="half" idx="10"/>
          </p:nvPr>
        </p:nvSpPr>
        <p:spPr bwMode="gray">
          <a:xfrm>
            <a:off x="6419323" y="4783500"/>
            <a:ext cx="1170000" cy="360000"/>
          </a:xfrm>
          <a:prstGeom prst="rect">
            <a:avLst/>
          </a:prstGeom>
        </p:spPr>
        <p:txBody>
          <a:bodyPr/>
          <a:lstStyle/>
          <a:p>
            <a:pPr algn="r"/>
            <a:fld id="{80708A47-EF35-45C3-8BF0-5C29E8226EDF}" type="datetime1">
              <a:rPr lang="fr-FR" cap="all" smtClean="0"/>
              <a:t>02/11/2021</a:t>
            </a:fld>
            <a:endParaRPr lang="fr-FR" cap="all" dirty="0"/>
          </a:p>
        </p:txBody>
      </p:sp>
      <p:sp>
        <p:nvSpPr>
          <p:cNvPr id="9" name="Espace réservé du numéro de diapositive 7">
            <a:extLst>
              <a:ext uri="{FF2B5EF4-FFF2-40B4-BE49-F238E27FC236}">
                <a16:creationId xmlns:a16="http://schemas.microsoft.com/office/drawing/2014/main" id="{98F10018-47D8-6540-8D30-5845FE9749F3}"/>
              </a:ext>
            </a:extLst>
          </p:cNvPr>
          <p:cNvSpPr>
            <a:spLocks noGrp="1"/>
          </p:cNvSpPr>
          <p:nvPr>
            <p:ph type="sldNum" sz="quarter" idx="12"/>
          </p:nvPr>
        </p:nvSpPr>
        <p:spPr bwMode="gray">
          <a:xfrm>
            <a:off x="7596336" y="4783500"/>
            <a:ext cx="1170000" cy="360000"/>
          </a:xfrm>
          <a:prstGeom prst="rect">
            <a:avLst/>
          </a:prstGeom>
        </p:spPr>
        <p:txBody>
          <a:bodyPr/>
          <a:lstStyle>
            <a:lvl1pPr algn="r">
              <a:defRPr sz="1600">
                <a:solidFill>
                  <a:srgbClr val="FF0000"/>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908596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textes 3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lvl1pPr>
          </a:lstStyle>
          <a:p>
            <a:r>
              <a:rPr lang="fr-FR" dirty="0"/>
              <a:t>Titre</a:t>
            </a:r>
          </a:p>
        </p:txBody>
      </p:sp>
      <p:sp>
        <p:nvSpPr>
          <p:cNvPr id="10" name="Espace réservé du texte 9"/>
          <p:cNvSpPr>
            <a:spLocks noGrp="1"/>
          </p:cNvSpPr>
          <p:nvPr>
            <p:ph type="body" sz="quarter" idx="13" hasCustomPrompt="1"/>
          </p:nvPr>
        </p:nvSpPr>
        <p:spPr bwMode="gray">
          <a:xfrm>
            <a:off x="3312000" y="180000"/>
            <a:ext cx="5472000" cy="360000"/>
          </a:xfrm>
        </p:spPr>
        <p:txBody>
          <a:bodyPr/>
          <a:lstStyle>
            <a:lvl1pPr marL="108000" indent="-108000" algn="r">
              <a:spcAft>
                <a:spcPts val="0"/>
              </a:spcAft>
              <a:buFont typeface="+mj-lt"/>
              <a:buAutoNum type="arabicPeriod"/>
              <a:defRPr sz="750" b="1"/>
            </a:lvl1pPr>
            <a:lvl2pPr marL="108000" indent="-108000" algn="r">
              <a:spcBef>
                <a:spcPts val="0"/>
              </a:spcBef>
              <a:spcAft>
                <a:spcPts val="0"/>
              </a:spcAft>
              <a:buFont typeface="+mj-lt"/>
              <a:buAutoNum type="alphaLcPeriod"/>
              <a:defRPr sz="750"/>
            </a:lvl2pPr>
          </a:lstStyle>
          <a:p>
            <a:pPr lvl="0"/>
            <a:r>
              <a:rPr lang="fr-FR" dirty="0"/>
              <a:t>Titre</a:t>
            </a:r>
          </a:p>
          <a:p>
            <a:pPr lvl="1"/>
            <a:r>
              <a:rPr lang="fr-FR" dirty="0"/>
              <a:t>Sous-titre</a:t>
            </a:r>
          </a:p>
        </p:txBody>
      </p:sp>
      <p:sp>
        <p:nvSpPr>
          <p:cNvPr id="12" name="Espace réservé du texte 11"/>
          <p:cNvSpPr>
            <a:spLocks noGrp="1"/>
          </p:cNvSpPr>
          <p:nvPr>
            <p:ph type="body" sz="quarter" idx="14" hasCustomPrompt="1"/>
          </p:nvPr>
        </p:nvSpPr>
        <p:spPr bwMode="gray">
          <a:xfrm>
            <a:off x="359999" y="1836000"/>
            <a:ext cx="2520000" cy="257400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3" name="Espace réservé du texte 11"/>
          <p:cNvSpPr>
            <a:spLocks noGrp="1"/>
          </p:cNvSpPr>
          <p:nvPr>
            <p:ph type="body" sz="quarter" idx="15" hasCustomPrompt="1"/>
          </p:nvPr>
        </p:nvSpPr>
        <p:spPr bwMode="gray">
          <a:xfrm>
            <a:off x="3312000" y="1836000"/>
            <a:ext cx="2520000" cy="257400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4" name="Espace réservé du texte 11"/>
          <p:cNvSpPr>
            <a:spLocks noGrp="1"/>
          </p:cNvSpPr>
          <p:nvPr>
            <p:ph type="body" sz="quarter" idx="16" hasCustomPrompt="1"/>
          </p:nvPr>
        </p:nvSpPr>
        <p:spPr bwMode="gray">
          <a:xfrm>
            <a:off x="6264000" y="1836000"/>
            <a:ext cx="2520000" cy="257400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1" name="Espace réservé de la date 1">
            <a:extLst>
              <a:ext uri="{FF2B5EF4-FFF2-40B4-BE49-F238E27FC236}">
                <a16:creationId xmlns:a16="http://schemas.microsoft.com/office/drawing/2014/main" id="{9F5F8F36-9414-6946-BDAE-0A76E569CDF2}"/>
              </a:ext>
            </a:extLst>
          </p:cNvPr>
          <p:cNvSpPr>
            <a:spLocks noGrp="1"/>
          </p:cNvSpPr>
          <p:nvPr>
            <p:ph type="dt" sz="half" idx="10"/>
          </p:nvPr>
        </p:nvSpPr>
        <p:spPr bwMode="gray">
          <a:xfrm>
            <a:off x="6426336" y="4783500"/>
            <a:ext cx="1170000" cy="360000"/>
          </a:xfrm>
          <a:prstGeom prst="rect">
            <a:avLst/>
          </a:prstGeom>
        </p:spPr>
        <p:txBody>
          <a:bodyPr/>
          <a:lstStyle/>
          <a:p>
            <a:pPr algn="r"/>
            <a:fld id="{74A03300-A62F-4DF5-966E-3CB9D38AC02B}" type="datetime1">
              <a:rPr lang="fr-FR" cap="all" smtClean="0"/>
              <a:t>02/11/2021</a:t>
            </a:fld>
            <a:endParaRPr lang="fr-FR" cap="all" dirty="0"/>
          </a:p>
        </p:txBody>
      </p:sp>
      <p:sp>
        <p:nvSpPr>
          <p:cNvPr id="15" name="Espace réservé du numéro de diapositive 7">
            <a:extLst>
              <a:ext uri="{FF2B5EF4-FFF2-40B4-BE49-F238E27FC236}">
                <a16:creationId xmlns:a16="http://schemas.microsoft.com/office/drawing/2014/main" id="{39B13F4C-6D78-BF47-94DF-EE7823417253}"/>
              </a:ext>
            </a:extLst>
          </p:cNvPr>
          <p:cNvSpPr>
            <a:spLocks noGrp="1"/>
          </p:cNvSpPr>
          <p:nvPr>
            <p:ph type="sldNum" sz="quarter" idx="12"/>
          </p:nvPr>
        </p:nvSpPr>
        <p:spPr bwMode="gray">
          <a:xfrm>
            <a:off x="7596336" y="4783500"/>
            <a:ext cx="1170000" cy="360000"/>
          </a:xfrm>
          <a:prstGeom prst="rect">
            <a:avLst/>
          </a:prstGeom>
        </p:spPr>
        <p:txBody>
          <a:bodyPr/>
          <a:lstStyle>
            <a:lvl1pPr algn="r">
              <a:defRPr sz="1600">
                <a:solidFill>
                  <a:srgbClr val="FF0000"/>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84045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a:xfrm>
            <a:off x="359999" y="900000"/>
            <a:ext cx="8424000" cy="720000"/>
          </a:xfrm>
        </p:spPr>
        <p:txBody>
          <a:bodyPr/>
          <a:lstStyle/>
          <a:p>
            <a:r>
              <a:rPr lang="fr-FR" noProof="0" dirty="0"/>
              <a:t>Titre</a:t>
            </a:r>
            <a:endParaRPr lang="fr-FR" dirty="0"/>
          </a:p>
        </p:txBody>
      </p:sp>
      <p:sp>
        <p:nvSpPr>
          <p:cNvPr id="9" name="Espace réservé du contenu 8"/>
          <p:cNvSpPr>
            <a:spLocks noGrp="1"/>
          </p:cNvSpPr>
          <p:nvPr>
            <p:ph sz="quarter" idx="14" hasCustomPrompt="1"/>
          </p:nvPr>
        </p:nvSpPr>
        <p:spPr bwMode="gray">
          <a:xfrm>
            <a:off x="359998" y="1836000"/>
            <a:ext cx="8424000" cy="2574000"/>
          </a:xfrm>
        </p:spPr>
        <p:txBody>
          <a:bodyPr/>
          <a:lstStyle>
            <a:lvl1pPr>
              <a:defRPr/>
            </a:lvl1pPr>
            <a:lvl2pPr>
              <a:defRPr/>
            </a:lvl2pPr>
            <a:lvl3pPr>
              <a:defRPr/>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5" name="Espace réservé du texte 9"/>
          <p:cNvSpPr>
            <a:spLocks noGrp="1"/>
          </p:cNvSpPr>
          <p:nvPr>
            <p:ph type="body" sz="quarter" idx="13" hasCustomPrompt="1"/>
          </p:nvPr>
        </p:nvSpPr>
        <p:spPr bwMode="gray">
          <a:xfrm>
            <a:off x="3312000" y="180000"/>
            <a:ext cx="5472000" cy="360000"/>
          </a:xfrm>
        </p:spPr>
        <p:txBody>
          <a:bodyPr/>
          <a:lstStyle>
            <a:lvl1pPr marL="108000" indent="-108000" algn="r">
              <a:spcAft>
                <a:spcPts val="0"/>
              </a:spcAft>
              <a:buFont typeface="+mj-lt"/>
              <a:buAutoNum type="arabicPeriod"/>
              <a:defRPr sz="750" b="1"/>
            </a:lvl1pPr>
            <a:lvl2pPr marL="108000" indent="-108000" algn="r">
              <a:spcBef>
                <a:spcPts val="0"/>
              </a:spcBef>
              <a:spcAft>
                <a:spcPts val="0"/>
              </a:spcAft>
              <a:buFont typeface="+mj-lt"/>
              <a:buAutoNum type="alphaLcPeriod"/>
              <a:defRPr sz="750"/>
            </a:lvl2pPr>
          </a:lstStyle>
          <a:p>
            <a:pPr lvl="0"/>
            <a:r>
              <a:rPr lang="fr-FR" dirty="0"/>
              <a:t>Titre</a:t>
            </a:r>
          </a:p>
          <a:p>
            <a:pPr lvl="1"/>
            <a:r>
              <a:rPr lang="fr-FR" dirty="0"/>
              <a:t>Sous-titre</a:t>
            </a:r>
          </a:p>
        </p:txBody>
      </p:sp>
      <p:sp>
        <p:nvSpPr>
          <p:cNvPr id="8" name="Espace réservé de la date 1">
            <a:extLst>
              <a:ext uri="{FF2B5EF4-FFF2-40B4-BE49-F238E27FC236}">
                <a16:creationId xmlns:a16="http://schemas.microsoft.com/office/drawing/2014/main" id="{48DF368D-0C4B-2743-8FE5-01F96D2C1253}"/>
              </a:ext>
            </a:extLst>
          </p:cNvPr>
          <p:cNvSpPr>
            <a:spLocks noGrp="1"/>
          </p:cNvSpPr>
          <p:nvPr>
            <p:ph type="dt" sz="half" idx="10"/>
          </p:nvPr>
        </p:nvSpPr>
        <p:spPr bwMode="gray">
          <a:xfrm>
            <a:off x="6426336" y="4783500"/>
            <a:ext cx="1170000" cy="360000"/>
          </a:xfrm>
          <a:prstGeom prst="rect">
            <a:avLst/>
          </a:prstGeom>
        </p:spPr>
        <p:txBody>
          <a:bodyPr/>
          <a:lstStyle/>
          <a:p>
            <a:pPr algn="r"/>
            <a:fld id="{6F42726C-76A3-45BB-9E3B-0F2EB6320166}" type="datetime1">
              <a:rPr lang="fr-FR" cap="all" smtClean="0"/>
              <a:t>02/11/2021</a:t>
            </a:fld>
            <a:endParaRPr lang="fr-FR" cap="all" dirty="0"/>
          </a:p>
        </p:txBody>
      </p:sp>
      <p:sp>
        <p:nvSpPr>
          <p:cNvPr id="10" name="Espace réservé du numéro de diapositive 7">
            <a:extLst>
              <a:ext uri="{FF2B5EF4-FFF2-40B4-BE49-F238E27FC236}">
                <a16:creationId xmlns:a16="http://schemas.microsoft.com/office/drawing/2014/main" id="{18BB1EA6-B51D-8C43-9842-1E89F403ABFA}"/>
              </a:ext>
            </a:extLst>
          </p:cNvPr>
          <p:cNvSpPr>
            <a:spLocks noGrp="1"/>
          </p:cNvSpPr>
          <p:nvPr>
            <p:ph type="sldNum" sz="quarter" idx="12"/>
          </p:nvPr>
        </p:nvSpPr>
        <p:spPr bwMode="gray">
          <a:xfrm>
            <a:off x="7596336" y="4783500"/>
            <a:ext cx="1170000" cy="360000"/>
          </a:xfrm>
          <a:prstGeom prst="rect">
            <a:avLst/>
          </a:prstGeom>
        </p:spPr>
        <p:txBody>
          <a:bodyPr/>
          <a:lstStyle>
            <a:lvl1pPr algn="r">
              <a:defRPr sz="1600">
                <a:solidFill>
                  <a:srgbClr val="FF0000"/>
                </a:solidFill>
              </a:defRPr>
            </a:lvl1pPr>
          </a:lstStyle>
          <a:p>
            <a:fld id="{733122C9-A0B9-462F-8757-0847AD287B63}"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6D15CC7-BC12-A746-B153-F1F8A3C7E677}"/>
              </a:ext>
            </a:extLst>
          </p:cNvPr>
          <p:cNvPicPr>
            <a:picLocks noChangeAspect="1"/>
          </p:cNvPicPr>
          <p:nvPr userDrawn="1"/>
        </p:nvPicPr>
        <p:blipFill>
          <a:blip r:embed="rId8"/>
          <a:stretch>
            <a:fillRect/>
          </a:stretch>
        </p:blipFill>
        <p:spPr>
          <a:xfrm>
            <a:off x="-23357" y="0"/>
            <a:ext cx="9160828" cy="5152965"/>
          </a:xfrm>
          <a:prstGeom prst="rect">
            <a:avLst/>
          </a:prstGeom>
        </p:spPr>
      </p:pic>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a:t>Titre</a:t>
            </a:r>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15" name="Espace réservé de la date 1">
            <a:extLst>
              <a:ext uri="{FF2B5EF4-FFF2-40B4-BE49-F238E27FC236}">
                <a16:creationId xmlns:a16="http://schemas.microsoft.com/office/drawing/2014/main" id="{516EDC64-47E8-C044-91BA-F715A5EFFEFD}"/>
              </a:ext>
            </a:extLst>
          </p:cNvPr>
          <p:cNvSpPr>
            <a:spLocks noGrp="1"/>
          </p:cNvSpPr>
          <p:nvPr>
            <p:ph type="dt" sz="half" idx="2"/>
          </p:nvPr>
        </p:nvSpPr>
        <p:spPr bwMode="gray">
          <a:xfrm>
            <a:off x="6426336" y="4783500"/>
            <a:ext cx="1170000" cy="360000"/>
          </a:xfrm>
          <a:prstGeom prst="rect">
            <a:avLst/>
          </a:prstGeom>
        </p:spPr>
        <p:txBody>
          <a:bodyPr/>
          <a:lstStyle>
            <a:lvl1pPr>
              <a:defRPr sz="750"/>
            </a:lvl1pPr>
          </a:lstStyle>
          <a:p>
            <a:pPr algn="r"/>
            <a:fld id="{8A1DF097-7559-4E94-9B57-B932F2611400}" type="datetime1">
              <a:rPr lang="fr-FR" cap="all" smtClean="0"/>
              <a:t>02/11/2021</a:t>
            </a:fld>
            <a:endParaRPr lang="fr-FR" cap="all" dirty="0"/>
          </a:p>
        </p:txBody>
      </p:sp>
      <p:sp>
        <p:nvSpPr>
          <p:cNvPr id="16" name="Espace réservé du numéro de diapositive 7">
            <a:extLst>
              <a:ext uri="{FF2B5EF4-FFF2-40B4-BE49-F238E27FC236}">
                <a16:creationId xmlns:a16="http://schemas.microsoft.com/office/drawing/2014/main" id="{C6D56E85-7DD2-5140-A94B-D4C7F30901C6}"/>
              </a:ext>
            </a:extLst>
          </p:cNvPr>
          <p:cNvSpPr>
            <a:spLocks noGrp="1"/>
          </p:cNvSpPr>
          <p:nvPr>
            <p:ph type="sldNum" sz="quarter" idx="4"/>
          </p:nvPr>
        </p:nvSpPr>
        <p:spPr bwMode="gray">
          <a:xfrm>
            <a:off x="7596336" y="4783500"/>
            <a:ext cx="1170000" cy="360000"/>
          </a:xfrm>
          <a:prstGeom prst="rect">
            <a:avLst/>
          </a:prstGeom>
        </p:spPr>
        <p:txBody>
          <a:bodyPr/>
          <a:lstStyle>
            <a:lvl1pPr algn="r">
              <a:defRPr sz="1600">
                <a:solidFill>
                  <a:srgbClr val="FF0000"/>
                </a:solidFill>
              </a:defRPr>
            </a:lvl1pPr>
          </a:lstStyle>
          <a:p>
            <a:fld id="{733122C9-A0B9-462F-8757-0847AD287B63}"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808" r:id="rId1"/>
    <p:sldLayoutId id="2147483812" r:id="rId2"/>
    <p:sldLayoutId id="2147483810" r:id="rId3"/>
    <p:sldLayoutId id="2147483811" r:id="rId4"/>
    <p:sldLayoutId id="2147483809" r:id="rId5"/>
    <p:sldLayoutId id="2147483798" r:id="rId6"/>
  </p:sldLayoutIdLst>
  <p:hf hdr="0"/>
  <p:txStyles>
    <p:titleStyle>
      <a:lvl1pPr algn="l" defTabSz="914400" rtl="0" eaLnBrk="1" latinLnBrk="0" hangingPunct="1">
        <a:lnSpc>
          <a:spcPct val="90000"/>
        </a:lnSpc>
        <a:spcBef>
          <a:spcPct val="0"/>
        </a:spcBef>
        <a:buNone/>
        <a:defRPr sz="2550" b="1" kern="1200">
          <a:solidFill>
            <a:srgbClr val="0C5076"/>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rgbClr val="0C5076"/>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5EC3D008-DD61-4C4F-93BD-9E371E593F35}" type="datetime1">
              <a:rPr lang="fr-FR" smtClean="0"/>
              <a:t>02/11/2021</a:t>
            </a:fld>
            <a:endParaRPr lang="fr-FR" dirty="0"/>
          </a:p>
        </p:txBody>
      </p:sp>
      <p:sp>
        <p:nvSpPr>
          <p:cNvPr id="9" name="Espace réservé du numéro de diapositive 8"/>
          <p:cNvSpPr>
            <a:spLocks noGrp="1"/>
          </p:cNvSpPr>
          <p:nvPr>
            <p:ph type="sldNum" sz="quarter" idx="12"/>
          </p:nvPr>
        </p:nvSpPr>
        <p:spPr/>
        <p:txBody>
          <a:bodyPr/>
          <a:lstStyle/>
          <a:p>
            <a:fld id="{10C140CD-8AED-46FF-A9A2-77308F3F39AE}" type="slidenum">
              <a:rPr lang="fr-FR" smtClean="0"/>
              <a:pPr/>
              <a:t>1</a:t>
            </a:fld>
            <a:endParaRPr lang="fr-FR" dirty="0"/>
          </a:p>
        </p:txBody>
      </p:sp>
      <p:sp>
        <p:nvSpPr>
          <p:cNvPr id="6" name="Titre 5"/>
          <p:cNvSpPr>
            <a:spLocks noGrp="1"/>
          </p:cNvSpPr>
          <p:nvPr>
            <p:ph type="title"/>
          </p:nvPr>
        </p:nvSpPr>
        <p:spPr/>
        <p:txBody>
          <a:bodyPr/>
          <a:lstStyle/>
          <a:p>
            <a:r>
              <a:rPr lang="fr-FR" dirty="0"/>
              <a:t>w</a:t>
            </a:r>
          </a:p>
        </p:txBody>
      </p:sp>
    </p:spTree>
    <p:extLst>
      <p:ext uri="{BB962C8B-B14F-4D97-AF65-F5344CB8AC3E}">
        <p14:creationId xmlns:p14="http://schemas.microsoft.com/office/powerpoint/2010/main" val="624296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pPr algn="r"/>
            <a:fld id="{A1E14F51-A439-4A06-B0B5-C5B7E6D6A3C4}" type="datetime1">
              <a:rPr lang="fr-FR" cap="all" smtClean="0"/>
              <a:t>02/11/2021</a:t>
            </a:fld>
            <a:endParaRPr lang="fr-FR" cap="all"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10</a:t>
            </a:fld>
            <a:endParaRPr lang="fr-FR" dirty="0"/>
          </a:p>
        </p:txBody>
      </p:sp>
      <p:pic>
        <p:nvPicPr>
          <p:cNvPr id="7" name="Image 6"/>
          <p:cNvPicPr>
            <a:picLocks noChangeAspect="1"/>
          </p:cNvPicPr>
          <p:nvPr/>
        </p:nvPicPr>
        <p:blipFill>
          <a:blip r:embed="rId2"/>
          <a:stretch>
            <a:fillRect/>
          </a:stretch>
        </p:blipFill>
        <p:spPr>
          <a:xfrm>
            <a:off x="0" y="-24780"/>
            <a:ext cx="9144000" cy="5143499"/>
          </a:xfrm>
          <a:prstGeom prst="rect">
            <a:avLst/>
          </a:prstGeom>
        </p:spPr>
      </p:pic>
    </p:spTree>
    <p:extLst>
      <p:ext uri="{BB962C8B-B14F-4D97-AF65-F5344CB8AC3E}">
        <p14:creationId xmlns:p14="http://schemas.microsoft.com/office/powerpoint/2010/main" val="1164611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1" y="771550"/>
            <a:ext cx="8424000" cy="720000"/>
          </a:xfrm>
        </p:spPr>
        <p:txBody>
          <a:bodyPr/>
          <a:lstStyle/>
          <a:p>
            <a:r>
              <a:rPr lang="fr-FR" sz="2400" dirty="0" smtClean="0"/>
              <a:t>5 CONSEILS POUR BIEN SE PRÉPARER</a:t>
            </a:r>
            <a:endParaRPr lang="fr-FR" sz="2400" dirty="0"/>
          </a:p>
        </p:txBody>
      </p:sp>
      <p:sp>
        <p:nvSpPr>
          <p:cNvPr id="3" name="Espace réservé du contenu 2"/>
          <p:cNvSpPr>
            <a:spLocks noGrp="1"/>
          </p:cNvSpPr>
          <p:nvPr>
            <p:ph sz="quarter" idx="14"/>
          </p:nvPr>
        </p:nvSpPr>
        <p:spPr>
          <a:xfrm>
            <a:off x="377869" y="1485209"/>
            <a:ext cx="8388467" cy="3651910"/>
          </a:xfrm>
        </p:spPr>
        <p:txBody>
          <a:bodyPr/>
          <a:lstStyle/>
          <a:p>
            <a:pPr marL="177800" lvl="0" indent="-177800" defTabSz="457200">
              <a:spcBef>
                <a:spcPct val="20000"/>
              </a:spcBef>
              <a:spcAft>
                <a:spcPts val="0"/>
              </a:spcAft>
              <a:buClr>
                <a:srgbClr val="FF0000"/>
              </a:buClr>
              <a:buSzPct val="100000"/>
              <a:buFont typeface="Lucida Grande"/>
              <a:buChar char="&gt;"/>
            </a:pPr>
            <a:r>
              <a:rPr lang="fr-FR" sz="1400" b="1" dirty="0">
                <a:solidFill>
                  <a:srgbClr val="ED7454"/>
                </a:solidFill>
              </a:rPr>
              <a:t>Ne pas attendre la dernière minute </a:t>
            </a:r>
            <a:r>
              <a:rPr lang="fr-FR" sz="1400" b="1" dirty="0" smtClean="0">
                <a:solidFill>
                  <a:srgbClr val="3D566E"/>
                </a:solidFill>
              </a:rPr>
              <a:t>pour s’informer et préparer </a:t>
            </a:r>
            <a:r>
              <a:rPr lang="fr-FR" sz="1400" b="1" dirty="0">
                <a:solidFill>
                  <a:srgbClr val="3D566E"/>
                </a:solidFill>
              </a:rPr>
              <a:t>son projet d’orientation</a:t>
            </a:r>
          </a:p>
          <a:p>
            <a:pPr lvl="0" defTabSz="457200">
              <a:spcBef>
                <a:spcPct val="20000"/>
              </a:spcBef>
              <a:spcAft>
                <a:spcPts val="0"/>
              </a:spcAft>
              <a:buClr>
                <a:srgbClr val="FF0000"/>
              </a:buClr>
              <a:buSzPct val="100000"/>
            </a:pPr>
            <a:endParaRPr lang="fr-FR" sz="1400" dirty="0">
              <a:solidFill>
                <a:srgbClr val="3D566E"/>
              </a:solidFill>
            </a:endParaRPr>
          </a:p>
          <a:p>
            <a:pPr marL="177800" lvl="0" indent="-177800" defTabSz="457200">
              <a:spcBef>
                <a:spcPct val="20000"/>
              </a:spcBef>
              <a:spcAft>
                <a:spcPts val="0"/>
              </a:spcAft>
              <a:buClr>
                <a:srgbClr val="FF0000"/>
              </a:buClr>
              <a:buSzPct val="100000"/>
              <a:buFont typeface="Lucida Grande"/>
              <a:buChar char="&gt;"/>
            </a:pPr>
            <a:r>
              <a:rPr lang="fr-FR" sz="1400" b="1" dirty="0">
                <a:solidFill>
                  <a:srgbClr val="ED7454"/>
                </a:solidFill>
              </a:rPr>
              <a:t>Échanger </a:t>
            </a:r>
            <a:r>
              <a:rPr lang="fr-FR" sz="1400" b="1" dirty="0">
                <a:solidFill>
                  <a:srgbClr val="3D566E"/>
                </a:solidFill>
              </a:rPr>
              <a:t>au sein de son lycée et </a:t>
            </a:r>
            <a:r>
              <a:rPr lang="fr-FR" sz="1400" b="1" dirty="0" smtClean="0">
                <a:solidFill>
                  <a:srgbClr val="3D566E"/>
                </a:solidFill>
              </a:rPr>
              <a:t>profiter des opportunités de rencontres : salons, journées portes ouvertes,…</a:t>
            </a:r>
            <a:endParaRPr lang="fr-FR" sz="1400" b="1" dirty="0">
              <a:solidFill>
                <a:srgbClr val="3D566E"/>
              </a:solidFill>
            </a:endParaRPr>
          </a:p>
          <a:p>
            <a:pPr lvl="0" defTabSz="457200">
              <a:spcBef>
                <a:spcPct val="20000"/>
              </a:spcBef>
              <a:spcAft>
                <a:spcPts val="0"/>
              </a:spcAft>
              <a:buClr>
                <a:srgbClr val="FF0000"/>
              </a:buClr>
              <a:buSzPct val="100000"/>
            </a:pPr>
            <a:endParaRPr lang="fr-FR" sz="1400" dirty="0">
              <a:solidFill>
                <a:srgbClr val="3D566E"/>
              </a:solidFill>
            </a:endParaRPr>
          </a:p>
          <a:p>
            <a:pPr marL="177800" lvl="0" indent="-177800" defTabSz="457200">
              <a:spcBef>
                <a:spcPct val="20000"/>
              </a:spcBef>
              <a:spcAft>
                <a:spcPts val="0"/>
              </a:spcAft>
              <a:buClr>
                <a:srgbClr val="FF0000"/>
              </a:buClr>
              <a:buSzPct val="100000"/>
              <a:buFont typeface="Lucida Grande"/>
              <a:buChar char="&gt;"/>
            </a:pPr>
            <a:r>
              <a:rPr lang="fr-FR" sz="1400" b="1" dirty="0">
                <a:solidFill>
                  <a:srgbClr val="ED7454"/>
                </a:solidFill>
              </a:rPr>
              <a:t>Préparer les éléments pour </a:t>
            </a:r>
            <a:r>
              <a:rPr lang="fr-FR" sz="1400" b="1" dirty="0" smtClean="0">
                <a:solidFill>
                  <a:srgbClr val="ED7454"/>
                </a:solidFill>
              </a:rPr>
              <a:t>vous </a:t>
            </a:r>
            <a:r>
              <a:rPr lang="fr-FR" sz="1400" b="1" dirty="0">
                <a:solidFill>
                  <a:srgbClr val="ED7454"/>
                </a:solidFill>
              </a:rPr>
              <a:t>inscrire </a:t>
            </a:r>
            <a:r>
              <a:rPr lang="fr-FR" sz="1400" b="1" dirty="0" smtClean="0">
                <a:solidFill>
                  <a:srgbClr val="3D566E"/>
                </a:solidFill>
              </a:rPr>
              <a:t>(à retrouver sur Parcoursup.fr </a:t>
            </a:r>
            <a:r>
              <a:rPr lang="fr-FR" sz="1400" b="1" dirty="0">
                <a:solidFill>
                  <a:srgbClr val="3D566E"/>
                </a:solidFill>
              </a:rPr>
              <a:t>à partir du 21 décembre) </a:t>
            </a:r>
            <a:r>
              <a:rPr lang="fr-FR" sz="1400" b="1" smtClean="0">
                <a:solidFill>
                  <a:srgbClr val="ED7454"/>
                </a:solidFill>
              </a:rPr>
              <a:t>et bien renseigner </a:t>
            </a:r>
            <a:r>
              <a:rPr lang="fr-FR" sz="1400" b="1" dirty="0" smtClean="0">
                <a:solidFill>
                  <a:srgbClr val="ED7454"/>
                </a:solidFill>
              </a:rPr>
              <a:t>les </a:t>
            </a:r>
            <a:r>
              <a:rPr lang="fr-FR" sz="1400" b="1" dirty="0">
                <a:solidFill>
                  <a:srgbClr val="ED7454"/>
                </a:solidFill>
              </a:rPr>
              <a:t>coordonnées </a:t>
            </a:r>
            <a:r>
              <a:rPr lang="fr-FR" sz="1400" b="1" dirty="0" smtClean="0">
                <a:solidFill>
                  <a:srgbClr val="3D566E"/>
                </a:solidFill>
              </a:rPr>
              <a:t>des représentants légaux pour un meilleur suivi</a:t>
            </a:r>
            <a:endParaRPr lang="fr-FR" sz="1400" b="1" dirty="0">
              <a:solidFill>
                <a:srgbClr val="3D566E"/>
              </a:solidFill>
            </a:endParaRPr>
          </a:p>
          <a:p>
            <a:pPr lvl="0" defTabSz="457200">
              <a:spcBef>
                <a:spcPct val="20000"/>
              </a:spcBef>
              <a:spcAft>
                <a:spcPts val="0"/>
              </a:spcAft>
              <a:buClr>
                <a:srgbClr val="FF0000"/>
              </a:buClr>
              <a:buSzPct val="100000"/>
            </a:pPr>
            <a:endParaRPr lang="fr-FR" sz="1400" dirty="0">
              <a:solidFill>
                <a:srgbClr val="3D566E"/>
              </a:solidFill>
            </a:endParaRPr>
          </a:p>
          <a:p>
            <a:pPr marL="177800" lvl="0" indent="-177800" defTabSz="457200">
              <a:spcBef>
                <a:spcPct val="20000"/>
              </a:spcBef>
              <a:spcAft>
                <a:spcPts val="0"/>
              </a:spcAft>
              <a:buClr>
                <a:srgbClr val="FF0000"/>
              </a:buClr>
              <a:buSzPct val="100000"/>
              <a:buFont typeface="Lucida Grande"/>
              <a:buChar char="&gt;"/>
            </a:pPr>
            <a:r>
              <a:rPr lang="fr-FR" sz="1400" b="1" dirty="0">
                <a:solidFill>
                  <a:srgbClr val="ED7454"/>
                </a:solidFill>
              </a:rPr>
              <a:t>Aborder sereinement la phase d’admission </a:t>
            </a:r>
            <a:r>
              <a:rPr lang="fr-FR" sz="1400" b="1" dirty="0" smtClean="0">
                <a:solidFill>
                  <a:srgbClr val="3D566E"/>
                </a:solidFill>
              </a:rPr>
              <a:t>pendant laquelle vous restez accompagné</a:t>
            </a:r>
            <a:endParaRPr lang="fr-FR" sz="1400" b="1" dirty="0">
              <a:solidFill>
                <a:srgbClr val="3D566E"/>
              </a:solidFill>
            </a:endParaRPr>
          </a:p>
          <a:p>
            <a:pPr lvl="0" defTabSz="457200">
              <a:spcBef>
                <a:spcPct val="20000"/>
              </a:spcBef>
              <a:spcAft>
                <a:spcPts val="0"/>
              </a:spcAft>
              <a:buClr>
                <a:srgbClr val="FF0000"/>
              </a:buClr>
              <a:buSzPct val="100000"/>
            </a:pPr>
            <a:endParaRPr lang="fr-FR" sz="1400" dirty="0">
              <a:solidFill>
                <a:srgbClr val="3D566E"/>
              </a:solidFill>
            </a:endParaRPr>
          </a:p>
          <a:p>
            <a:pPr marL="177800" lvl="0" indent="-177800" defTabSz="457200">
              <a:spcBef>
                <a:spcPct val="20000"/>
              </a:spcBef>
              <a:spcAft>
                <a:spcPts val="0"/>
              </a:spcAft>
              <a:buClr>
                <a:srgbClr val="FF0000"/>
              </a:buClr>
              <a:buSzPct val="100000"/>
              <a:buFont typeface="Lucida Grande"/>
              <a:buChar char="&gt;"/>
            </a:pPr>
            <a:r>
              <a:rPr lang="fr-FR" sz="1400" b="1" dirty="0">
                <a:solidFill>
                  <a:srgbClr val="ED7454"/>
                </a:solidFill>
              </a:rPr>
              <a:t>S’abonner aux comptes sociaux Parcoursup</a:t>
            </a:r>
            <a:r>
              <a:rPr lang="fr-FR" sz="1400" b="1" dirty="0" smtClean="0">
                <a:solidFill>
                  <a:srgbClr val="3D566E"/>
                </a:solidFill>
              </a:rPr>
              <a:t>: Instagram/Facebook</a:t>
            </a:r>
            <a:r>
              <a:rPr lang="fr-FR" sz="1400" dirty="0" smtClean="0">
                <a:solidFill>
                  <a:srgbClr val="3D566E"/>
                </a:solidFill>
              </a:rPr>
              <a:t> (@</a:t>
            </a:r>
            <a:r>
              <a:rPr lang="fr-FR" sz="1400" dirty="0" err="1" smtClean="0">
                <a:solidFill>
                  <a:srgbClr val="3D566E"/>
                </a:solidFill>
              </a:rPr>
              <a:t>parcoursupinfo</a:t>
            </a:r>
            <a:r>
              <a:rPr lang="fr-FR" sz="1400" dirty="0" smtClean="0">
                <a:solidFill>
                  <a:srgbClr val="3D566E"/>
                </a:solidFill>
              </a:rPr>
              <a:t>) et </a:t>
            </a:r>
            <a:r>
              <a:rPr lang="fr-FR" sz="1400" b="1" dirty="0">
                <a:solidFill>
                  <a:srgbClr val="3D566E"/>
                </a:solidFill>
              </a:rPr>
              <a:t>Twitter</a:t>
            </a:r>
            <a:r>
              <a:rPr lang="fr-FR" sz="1400" dirty="0">
                <a:solidFill>
                  <a:srgbClr val="3D566E"/>
                </a:solidFill>
              </a:rPr>
              <a:t> </a:t>
            </a:r>
            <a:r>
              <a:rPr lang="fr-FR" sz="1400" dirty="0" smtClean="0">
                <a:solidFill>
                  <a:srgbClr val="3D566E"/>
                </a:solidFill>
              </a:rPr>
              <a:t>(@</a:t>
            </a:r>
            <a:r>
              <a:rPr lang="fr-FR" sz="1400" dirty="0">
                <a:solidFill>
                  <a:srgbClr val="3D566E"/>
                </a:solidFill>
              </a:rPr>
              <a:t>parcoursup_info) </a:t>
            </a:r>
          </a:p>
        </p:txBody>
      </p:sp>
      <p:sp>
        <p:nvSpPr>
          <p:cNvPr id="5" name="Espace réservé de la date 4"/>
          <p:cNvSpPr>
            <a:spLocks noGrp="1"/>
          </p:cNvSpPr>
          <p:nvPr>
            <p:ph type="dt" sz="half" idx="10"/>
          </p:nvPr>
        </p:nvSpPr>
        <p:spPr/>
        <p:txBody>
          <a:bodyPr/>
          <a:lstStyle/>
          <a:p>
            <a:pPr algn="r"/>
            <a:fld id="{B7A676A2-1331-491E-BDE0-D0B44844A436}" type="datetime1">
              <a:rPr lang="fr-FR" cap="all" smtClean="0"/>
              <a:t>02/11/2021</a:t>
            </a:fld>
            <a:endParaRPr lang="fr-FR" cap="all"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11</a:t>
            </a:fld>
            <a:endParaRPr lang="fr-FR" dirty="0"/>
          </a:p>
        </p:txBody>
      </p:sp>
    </p:spTree>
    <p:extLst>
      <p:ext uri="{BB962C8B-B14F-4D97-AF65-F5344CB8AC3E}">
        <p14:creationId xmlns:p14="http://schemas.microsoft.com/office/powerpoint/2010/main" val="1625524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9999" y="876314"/>
            <a:ext cx="8424000" cy="720000"/>
          </a:xfrm>
        </p:spPr>
        <p:txBody>
          <a:bodyPr/>
          <a:lstStyle/>
          <a:p>
            <a:r>
              <a:rPr lang="fr-FR" sz="2400" dirty="0" smtClean="0"/>
              <a:t>LES PRINCIPES CLÉS DE PARCOURSUP</a:t>
            </a:r>
            <a:endParaRPr lang="fr-FR" sz="2400" dirty="0"/>
          </a:p>
        </p:txBody>
      </p:sp>
      <p:sp>
        <p:nvSpPr>
          <p:cNvPr id="2" name="Espace réservé de la date 1"/>
          <p:cNvSpPr>
            <a:spLocks noGrp="1"/>
          </p:cNvSpPr>
          <p:nvPr>
            <p:ph type="dt" sz="half" idx="10"/>
          </p:nvPr>
        </p:nvSpPr>
        <p:spPr/>
        <p:txBody>
          <a:bodyPr/>
          <a:lstStyle/>
          <a:p>
            <a:pPr algn="r"/>
            <a:fld id="{41D88FDF-6DE2-4AFF-8F5A-4637A89F17A3}" type="datetime1">
              <a:rPr lang="fr-FR" cap="all" smtClean="0"/>
              <a:t>02/11/2021</a:t>
            </a:fld>
            <a:endParaRPr lang="fr-FR" cap="all"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2</a:t>
            </a:fld>
            <a:endParaRPr lang="fr-FR" dirty="0"/>
          </a:p>
        </p:txBody>
      </p:sp>
      <p:sp>
        <p:nvSpPr>
          <p:cNvPr id="3" name="ZoneTexte 2"/>
          <p:cNvSpPr txBox="1"/>
          <p:nvPr/>
        </p:nvSpPr>
        <p:spPr>
          <a:xfrm flipH="1">
            <a:off x="359999" y="1419622"/>
            <a:ext cx="8028426" cy="3046988"/>
          </a:xfrm>
          <a:prstGeom prst="rect">
            <a:avLst/>
          </a:prstGeom>
          <a:noFill/>
        </p:spPr>
        <p:txBody>
          <a:bodyPr wrap="square" rtlCol="0">
            <a:spAutoFit/>
          </a:bodyPr>
          <a:lstStyle/>
          <a:p>
            <a:pPr marL="285750" lvl="0" indent="-285750" defTabSz="457200">
              <a:spcBef>
                <a:spcPts val="600"/>
              </a:spcBef>
              <a:spcAft>
                <a:spcPts val="600"/>
              </a:spcAft>
              <a:buClr>
                <a:srgbClr val="ED7454"/>
              </a:buClr>
              <a:buSzPct val="100000"/>
              <a:buFont typeface="Arial" panose="020B0604020202020204" pitchFamily="34" charset="0"/>
              <a:buChar char="•"/>
            </a:pPr>
            <a:r>
              <a:rPr lang="fr-FR" b="1" dirty="0">
                <a:solidFill>
                  <a:srgbClr val="F28E65"/>
                </a:solidFill>
              </a:rPr>
              <a:t>Un accompagnement de l’élève à chaque étape de la procédure, </a:t>
            </a:r>
            <a:r>
              <a:rPr lang="fr-FR" dirty="0">
                <a:solidFill>
                  <a:srgbClr val="3D566E"/>
                </a:solidFill>
              </a:rPr>
              <a:t>de l’élaboration de son projet d’orientation au choix de sa formation </a:t>
            </a:r>
            <a:endParaRPr lang="fr-FR" dirty="0" smtClean="0">
              <a:solidFill>
                <a:srgbClr val="3D566E"/>
              </a:solidFill>
            </a:endParaRPr>
          </a:p>
          <a:p>
            <a:pPr marL="285750" lvl="0" indent="-285750" defTabSz="457200">
              <a:spcBef>
                <a:spcPts val="600"/>
              </a:spcBef>
              <a:spcAft>
                <a:spcPts val="600"/>
              </a:spcAft>
              <a:buClr>
                <a:srgbClr val="ED7454"/>
              </a:buClr>
              <a:buSzPct val="100000"/>
              <a:buFont typeface="Arial" panose="020B0604020202020204" pitchFamily="34" charset="0"/>
              <a:buChar char="•"/>
            </a:pPr>
            <a:r>
              <a:rPr lang="fr-FR" b="1" dirty="0" smtClean="0">
                <a:solidFill>
                  <a:srgbClr val="F28E65"/>
                </a:solidFill>
              </a:rPr>
              <a:t>Des </a:t>
            </a:r>
            <a:r>
              <a:rPr lang="fr-FR" b="1" dirty="0">
                <a:solidFill>
                  <a:srgbClr val="F28E65"/>
                </a:solidFill>
              </a:rPr>
              <a:t>informations clés, </a:t>
            </a:r>
            <a:r>
              <a:rPr lang="fr-FR" dirty="0">
                <a:solidFill>
                  <a:srgbClr val="3D566E"/>
                </a:solidFill>
              </a:rPr>
              <a:t>pour mieux connaitre les formations, leurs attendus, les critères </a:t>
            </a:r>
            <a:r>
              <a:rPr lang="fr-FR" dirty="0" smtClean="0">
                <a:solidFill>
                  <a:srgbClr val="3D566E"/>
                </a:solidFill>
              </a:rPr>
              <a:t>d’examen </a:t>
            </a:r>
            <a:r>
              <a:rPr lang="fr-FR" dirty="0">
                <a:solidFill>
                  <a:srgbClr val="3D566E"/>
                </a:solidFill>
              </a:rPr>
              <a:t>des dossiers, les débouchés professionnels et faire les bons choix pour </a:t>
            </a:r>
            <a:r>
              <a:rPr lang="fr-FR" dirty="0" smtClean="0">
                <a:solidFill>
                  <a:srgbClr val="3D566E"/>
                </a:solidFill>
              </a:rPr>
              <a:t>réussir</a:t>
            </a:r>
          </a:p>
          <a:p>
            <a:pPr marL="285750" lvl="0" indent="-285750" defTabSz="457200">
              <a:spcBef>
                <a:spcPts val="600"/>
              </a:spcBef>
              <a:spcAft>
                <a:spcPts val="600"/>
              </a:spcAft>
              <a:buClr>
                <a:srgbClr val="ED7454"/>
              </a:buClr>
              <a:buSzPct val="100000"/>
              <a:buFont typeface="Arial" panose="020B0604020202020204" pitchFamily="34" charset="0"/>
              <a:buChar char="•"/>
            </a:pPr>
            <a:r>
              <a:rPr lang="fr-FR" b="1" dirty="0" smtClean="0">
                <a:solidFill>
                  <a:srgbClr val="F28E65"/>
                </a:solidFill>
              </a:rPr>
              <a:t>La </a:t>
            </a:r>
            <a:r>
              <a:rPr lang="fr-FR" b="1" dirty="0">
                <a:solidFill>
                  <a:srgbClr val="F28E65"/>
                </a:solidFill>
              </a:rPr>
              <a:t>prise en compte du profil </a:t>
            </a:r>
            <a:r>
              <a:rPr lang="fr-FR" dirty="0">
                <a:solidFill>
                  <a:srgbClr val="3D566E"/>
                </a:solidFill>
              </a:rPr>
              <a:t>de chaque lycéen et le </a:t>
            </a:r>
            <a:r>
              <a:rPr lang="fr-FR" b="1" dirty="0">
                <a:solidFill>
                  <a:srgbClr val="F28E65"/>
                </a:solidFill>
              </a:rPr>
              <a:t>dernier mot donné au candidat</a:t>
            </a:r>
            <a:r>
              <a:rPr lang="fr-FR" dirty="0">
                <a:solidFill>
                  <a:srgbClr val="3D566E"/>
                </a:solidFill>
              </a:rPr>
              <a:t> pour choisir sa formation </a:t>
            </a:r>
            <a:endParaRPr lang="fr-FR" dirty="0" smtClean="0">
              <a:solidFill>
                <a:srgbClr val="3D566E"/>
              </a:solidFill>
            </a:endParaRPr>
          </a:p>
          <a:p>
            <a:pPr marL="285750" lvl="0" indent="-285750" defTabSz="457200">
              <a:spcBef>
                <a:spcPts val="600"/>
              </a:spcBef>
              <a:spcAft>
                <a:spcPts val="600"/>
              </a:spcAft>
              <a:buClr>
                <a:srgbClr val="ED7454"/>
              </a:buClr>
              <a:buSzPct val="100000"/>
              <a:buFont typeface="Arial" panose="020B0604020202020204" pitchFamily="34" charset="0"/>
              <a:buChar char="•"/>
            </a:pPr>
            <a:r>
              <a:rPr lang="fr-FR" b="1" dirty="0">
                <a:solidFill>
                  <a:srgbClr val="F28E65"/>
                </a:solidFill>
              </a:rPr>
              <a:t>De</a:t>
            </a:r>
            <a:r>
              <a:rPr lang="fr-FR" b="1" dirty="0" smtClean="0">
                <a:solidFill>
                  <a:srgbClr val="F28E65"/>
                </a:solidFill>
              </a:rPr>
              <a:t>s </a:t>
            </a:r>
            <a:r>
              <a:rPr lang="fr-FR" b="1" dirty="0">
                <a:solidFill>
                  <a:srgbClr val="F28E65"/>
                </a:solidFill>
              </a:rPr>
              <a:t>parcours de réussite personnalisés (Oui-Si) à l’université</a:t>
            </a:r>
            <a:r>
              <a:rPr lang="fr-FR" dirty="0">
                <a:solidFill>
                  <a:srgbClr val="3D566E"/>
                </a:solidFill>
              </a:rPr>
              <a:t>, pour accompagner la réussite dans l’enseignement supérieur</a:t>
            </a:r>
          </a:p>
        </p:txBody>
      </p:sp>
    </p:spTree>
    <p:extLst>
      <p:ext uri="{BB962C8B-B14F-4D97-AF65-F5344CB8AC3E}">
        <p14:creationId xmlns:p14="http://schemas.microsoft.com/office/powerpoint/2010/main" val="308264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dirty="0" smtClean="0"/>
              <a:t>PARCOURSUP AU SERVICE DE L’ÉGALITÉ DES CHANCES</a:t>
            </a:r>
            <a:r>
              <a:rPr lang="fr-FR" dirty="0" smtClean="0"/>
              <a:t/>
            </a:r>
            <a:br>
              <a:rPr lang="fr-FR" dirty="0" smtClean="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endParaRPr lang="fr-FR" dirty="0"/>
          </a:p>
        </p:txBody>
      </p:sp>
      <p:sp>
        <p:nvSpPr>
          <p:cNvPr id="3" name="Espace réservé du contenu 2"/>
          <p:cNvSpPr>
            <a:spLocks noGrp="1"/>
          </p:cNvSpPr>
          <p:nvPr>
            <p:ph sz="quarter" idx="14"/>
          </p:nvPr>
        </p:nvSpPr>
        <p:spPr>
          <a:xfrm>
            <a:off x="328996" y="1586812"/>
            <a:ext cx="8563484" cy="3361201"/>
          </a:xfrm>
        </p:spPr>
        <p:txBody>
          <a:bodyPr/>
          <a:lstStyle/>
          <a:p>
            <a:r>
              <a:rPr lang="fr-FR" sz="1800" b="1" dirty="0">
                <a:solidFill>
                  <a:srgbClr val="EC130E"/>
                </a:solidFill>
              </a:rPr>
              <a:t>&gt;</a:t>
            </a:r>
            <a:r>
              <a:rPr lang="fr-FR" sz="1800" dirty="0">
                <a:solidFill>
                  <a:srgbClr val="EC130E"/>
                </a:solidFill>
              </a:rPr>
              <a:t> </a:t>
            </a:r>
            <a:r>
              <a:rPr lang="fr-FR" sz="1800" dirty="0" smtClean="0"/>
              <a:t>Des </a:t>
            </a:r>
            <a:r>
              <a:rPr lang="fr-FR" sz="1800" b="1" dirty="0">
                <a:solidFill>
                  <a:srgbClr val="F28E65"/>
                </a:solidFill>
              </a:rPr>
              <a:t>places sont priorisées pour les </a:t>
            </a:r>
            <a:r>
              <a:rPr lang="fr-FR" sz="1800" b="1" dirty="0" smtClean="0">
                <a:solidFill>
                  <a:srgbClr val="F28E65"/>
                </a:solidFill>
              </a:rPr>
              <a:t>lycéens boursiers </a:t>
            </a:r>
            <a:r>
              <a:rPr lang="fr-FR" sz="1800" dirty="0" smtClean="0"/>
              <a:t>dans </a:t>
            </a:r>
            <a:r>
              <a:rPr lang="fr-FR" sz="1800" dirty="0"/>
              <a:t>chaque formation, </a:t>
            </a:r>
            <a:r>
              <a:rPr lang="fr-FR" sz="1800" dirty="0" smtClean="0"/>
              <a:t>y compris les plus sélectives </a:t>
            </a:r>
          </a:p>
          <a:p>
            <a:r>
              <a:rPr lang="fr-FR" sz="1800" b="1" dirty="0">
                <a:solidFill>
                  <a:srgbClr val="EC130E"/>
                </a:solidFill>
              </a:rPr>
              <a:t>&gt; </a:t>
            </a:r>
            <a:r>
              <a:rPr lang="fr-FR" sz="1800" dirty="0" smtClean="0"/>
              <a:t>Une </a:t>
            </a:r>
            <a:r>
              <a:rPr lang="fr-FR" sz="1800" b="1" dirty="0" smtClean="0">
                <a:solidFill>
                  <a:srgbClr val="F28E65"/>
                </a:solidFill>
              </a:rPr>
              <a:t>aide financière pour les lycéens boursiers </a:t>
            </a:r>
            <a:r>
              <a:rPr lang="fr-FR" sz="1800" dirty="0"/>
              <a:t>qui s’inscrivent dans une formation en dehors de leur académie  </a:t>
            </a:r>
            <a:endParaRPr lang="fr-FR" sz="1800" dirty="0" smtClean="0"/>
          </a:p>
          <a:p>
            <a:r>
              <a:rPr lang="fr-FR" sz="1800" b="1" dirty="0">
                <a:solidFill>
                  <a:srgbClr val="EC130E"/>
                </a:solidFill>
              </a:rPr>
              <a:t>&gt; </a:t>
            </a:r>
            <a:r>
              <a:rPr lang="fr-FR" sz="1800" dirty="0"/>
              <a:t>La possibilité de faire valoir dans son dossier </a:t>
            </a:r>
            <a:r>
              <a:rPr lang="fr-FR" sz="1800" b="1" dirty="0">
                <a:solidFill>
                  <a:srgbClr val="F28E65"/>
                </a:solidFill>
              </a:rPr>
              <a:t>sa participation au dispositif « Cordées de la réussite » </a:t>
            </a:r>
          </a:p>
          <a:p>
            <a:endParaRPr lang="fr-FR" sz="1800" dirty="0" smtClean="0"/>
          </a:p>
          <a:p>
            <a:r>
              <a:rPr lang="fr-FR" sz="1800" b="1" dirty="0" smtClean="0">
                <a:solidFill>
                  <a:srgbClr val="EC130E"/>
                </a:solidFill>
              </a:rPr>
              <a:t>&gt;</a:t>
            </a:r>
            <a:r>
              <a:rPr lang="fr-FR" sz="1800" dirty="0" smtClean="0">
                <a:solidFill>
                  <a:srgbClr val="EC130E"/>
                </a:solidFill>
              </a:rPr>
              <a:t> </a:t>
            </a:r>
            <a:r>
              <a:rPr lang="fr-FR" sz="1800" dirty="0" smtClean="0"/>
              <a:t>Un </a:t>
            </a:r>
            <a:r>
              <a:rPr lang="fr-FR" sz="1800" dirty="0"/>
              <a:t>nombre de </a:t>
            </a:r>
            <a:r>
              <a:rPr lang="fr-FR" sz="1800" b="1" dirty="0">
                <a:solidFill>
                  <a:srgbClr val="F28E65"/>
                </a:solidFill>
              </a:rPr>
              <a:t>places en BTS est priorisé pour les bacheliers professionnels</a:t>
            </a:r>
            <a:endParaRPr lang="fr-FR" sz="1800" dirty="0"/>
          </a:p>
          <a:p>
            <a:pPr marL="0" lvl="2" indent="0">
              <a:buClr>
                <a:srgbClr val="FF0000"/>
              </a:buClr>
              <a:buNone/>
            </a:pPr>
            <a:r>
              <a:rPr lang="fr-FR" sz="1800" b="1" dirty="0" smtClean="0">
                <a:solidFill>
                  <a:srgbClr val="EC130E"/>
                </a:solidFill>
              </a:rPr>
              <a:t>&gt;</a:t>
            </a:r>
            <a:r>
              <a:rPr lang="fr-FR" sz="1800" dirty="0" smtClean="0">
                <a:solidFill>
                  <a:srgbClr val="EC130E"/>
                </a:solidFill>
              </a:rPr>
              <a:t> </a:t>
            </a:r>
            <a:r>
              <a:rPr lang="fr-FR" sz="1800" dirty="0" smtClean="0">
                <a:solidFill>
                  <a:srgbClr val="0C5076"/>
                </a:solidFill>
              </a:rPr>
              <a:t>Un </a:t>
            </a:r>
            <a:r>
              <a:rPr lang="fr-FR" sz="1800" dirty="0">
                <a:solidFill>
                  <a:srgbClr val="0C5076"/>
                </a:solidFill>
              </a:rPr>
              <a:t>nombre de </a:t>
            </a:r>
            <a:r>
              <a:rPr lang="fr-FR" sz="1800" b="1" dirty="0">
                <a:solidFill>
                  <a:srgbClr val="F28E65"/>
                </a:solidFill>
              </a:rPr>
              <a:t>places en B</a:t>
            </a:r>
            <a:r>
              <a:rPr lang="fr-FR" sz="1800" b="1" dirty="0" smtClean="0">
                <a:solidFill>
                  <a:srgbClr val="F28E65"/>
                </a:solidFill>
              </a:rPr>
              <a:t>UT </a:t>
            </a:r>
            <a:r>
              <a:rPr lang="fr-FR" sz="1800" b="1" dirty="0">
                <a:solidFill>
                  <a:srgbClr val="F28E65"/>
                </a:solidFill>
              </a:rPr>
              <a:t>est priorisé pour les bacheliers technologiques</a:t>
            </a:r>
          </a:p>
          <a:p>
            <a:pPr marL="180975" lvl="2">
              <a:buClr>
                <a:srgbClr val="FF0000"/>
              </a:buClr>
            </a:pPr>
            <a:endParaRPr lang="fr-FR" sz="2000" i="1" dirty="0"/>
          </a:p>
          <a:p>
            <a:endParaRPr lang="fr-FR" dirty="0"/>
          </a:p>
        </p:txBody>
      </p:sp>
      <p:sp>
        <p:nvSpPr>
          <p:cNvPr id="5" name="Espace réservé de la date 4"/>
          <p:cNvSpPr>
            <a:spLocks noGrp="1"/>
          </p:cNvSpPr>
          <p:nvPr>
            <p:ph type="dt" sz="half" idx="10"/>
          </p:nvPr>
        </p:nvSpPr>
        <p:spPr/>
        <p:txBody>
          <a:bodyPr/>
          <a:lstStyle/>
          <a:p>
            <a:pPr algn="r"/>
            <a:fld id="{06D85021-4B0F-4284-B7FE-CBAC1AD5F74C}" type="datetime1">
              <a:rPr lang="fr-FR" cap="all" smtClean="0"/>
              <a:t>02/11/2021</a:t>
            </a:fld>
            <a:endParaRPr lang="fr-FR" cap="all"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3</a:t>
            </a:fld>
            <a:endParaRPr lang="fr-FR" dirty="0"/>
          </a:p>
        </p:txBody>
      </p:sp>
    </p:spTree>
    <p:extLst>
      <p:ext uri="{BB962C8B-B14F-4D97-AF65-F5344CB8AC3E}">
        <p14:creationId xmlns:p14="http://schemas.microsoft.com/office/powerpoint/2010/main" val="3475976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6426336" y="4811410"/>
            <a:ext cx="1170000" cy="360000"/>
          </a:xfrm>
        </p:spPr>
        <p:txBody>
          <a:bodyPr/>
          <a:lstStyle/>
          <a:p>
            <a:pPr algn="r"/>
            <a:fld id="{A949B58A-420B-4881-ADE0-CDE881AF0A89}" type="datetime1">
              <a:rPr lang="fr-FR" cap="all" smtClean="0"/>
              <a:t>02/11/2021</a:t>
            </a:fld>
            <a:endParaRPr lang="fr-FR" cap="all" dirty="0"/>
          </a:p>
        </p:txBody>
      </p:sp>
      <p:sp>
        <p:nvSpPr>
          <p:cNvPr id="11" name="Espace réservé du numéro de diapositive 10"/>
          <p:cNvSpPr>
            <a:spLocks noGrp="1"/>
          </p:cNvSpPr>
          <p:nvPr>
            <p:ph type="sldNum" sz="quarter" idx="12"/>
          </p:nvPr>
        </p:nvSpPr>
        <p:spPr/>
        <p:txBody>
          <a:bodyPr/>
          <a:lstStyle/>
          <a:p>
            <a:fld id="{733122C9-A0B9-462F-8757-0847AD287B63}" type="slidenum">
              <a:rPr lang="fr-FR" smtClean="0"/>
              <a:pPr/>
              <a:t>4</a:t>
            </a:fld>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109453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pPr algn="r"/>
            <a:fld id="{CBB24556-11AB-42C2-A8FF-9BBF4A8112B4}" type="datetime1">
              <a:rPr lang="fr-FR" cap="all" smtClean="0"/>
              <a:t>02/11/2021</a:t>
            </a:fld>
            <a:endParaRPr lang="fr-FR" cap="all" dirty="0"/>
          </a:p>
        </p:txBody>
      </p:sp>
      <p:sp>
        <p:nvSpPr>
          <p:cNvPr id="8" name="Espace réservé du numéro de diapositive 7"/>
          <p:cNvSpPr>
            <a:spLocks noGrp="1"/>
          </p:cNvSpPr>
          <p:nvPr>
            <p:ph type="sldNum" sz="quarter" idx="12"/>
          </p:nvPr>
        </p:nvSpPr>
        <p:spPr/>
        <p:txBody>
          <a:bodyPr/>
          <a:lstStyle/>
          <a:p>
            <a:fld id="{733122C9-A0B9-462F-8757-0847AD287B63}" type="slidenum">
              <a:rPr lang="fr-FR" smtClean="0"/>
              <a:pPr/>
              <a:t>5</a:t>
            </a:fld>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90945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dirty="0" smtClean="0"/>
              <a:t>PRÉPARER </a:t>
            </a:r>
            <a:r>
              <a:rPr lang="fr-FR" sz="2400" dirty="0"/>
              <a:t>SON PROJET D’ORIENTATION</a:t>
            </a:r>
          </a:p>
        </p:txBody>
      </p:sp>
      <p:sp>
        <p:nvSpPr>
          <p:cNvPr id="7" name="Espace réservé de la date 6"/>
          <p:cNvSpPr>
            <a:spLocks noGrp="1"/>
          </p:cNvSpPr>
          <p:nvPr>
            <p:ph type="dt" sz="half" idx="10"/>
          </p:nvPr>
        </p:nvSpPr>
        <p:spPr/>
        <p:txBody>
          <a:bodyPr/>
          <a:lstStyle/>
          <a:p>
            <a:pPr algn="r"/>
            <a:fld id="{D3C3A5ED-7BF4-4948-A6BE-81610357B299}" type="datetime1">
              <a:rPr lang="fr-FR" cap="all" smtClean="0"/>
              <a:t>02/11/2021</a:t>
            </a:fld>
            <a:endParaRPr lang="fr-FR" cap="all" dirty="0"/>
          </a:p>
        </p:txBody>
      </p:sp>
      <p:sp>
        <p:nvSpPr>
          <p:cNvPr id="8" name="Espace réservé du numéro de diapositive 7"/>
          <p:cNvSpPr>
            <a:spLocks noGrp="1"/>
          </p:cNvSpPr>
          <p:nvPr>
            <p:ph type="sldNum" sz="quarter" idx="12"/>
          </p:nvPr>
        </p:nvSpPr>
        <p:spPr/>
        <p:txBody>
          <a:bodyPr/>
          <a:lstStyle/>
          <a:p>
            <a:fld id="{733122C9-A0B9-462F-8757-0847AD287B63}" type="slidenum">
              <a:rPr lang="fr-FR" smtClean="0"/>
              <a:pPr/>
              <a:t>6</a:t>
            </a:fld>
            <a:endParaRPr lang="fr-FR" dirty="0"/>
          </a:p>
        </p:txBody>
      </p:sp>
      <p:pic>
        <p:nvPicPr>
          <p:cNvPr id="13" name="Image 12"/>
          <p:cNvPicPr>
            <a:picLocks noChangeAspect="1"/>
          </p:cNvPicPr>
          <p:nvPr/>
        </p:nvPicPr>
        <p:blipFill>
          <a:blip r:embed="rId2"/>
          <a:stretch>
            <a:fillRect/>
          </a:stretch>
        </p:blipFill>
        <p:spPr>
          <a:xfrm>
            <a:off x="4585625" y="1620000"/>
            <a:ext cx="4104454" cy="1821771"/>
          </a:xfrm>
          <a:prstGeom prst="rect">
            <a:avLst/>
          </a:prstGeom>
        </p:spPr>
      </p:pic>
      <p:sp>
        <p:nvSpPr>
          <p:cNvPr id="14" name="ZoneTexte 13"/>
          <p:cNvSpPr txBox="1"/>
          <p:nvPr/>
        </p:nvSpPr>
        <p:spPr>
          <a:xfrm>
            <a:off x="359999" y="3854211"/>
            <a:ext cx="4022454" cy="646331"/>
          </a:xfrm>
          <a:prstGeom prst="rect">
            <a:avLst/>
          </a:prstGeom>
          <a:noFill/>
        </p:spPr>
        <p:txBody>
          <a:bodyPr wrap="square" rtlCol="0">
            <a:spAutoFit/>
          </a:bodyPr>
          <a:lstStyle/>
          <a:p>
            <a:r>
              <a:rPr lang="fr-FR" b="1" dirty="0" smtClean="0">
                <a:solidFill>
                  <a:srgbClr val="F28E65"/>
                </a:solidFill>
              </a:rPr>
              <a:t>Terminales2021-2022</a:t>
            </a:r>
            <a:r>
              <a:rPr lang="fr-FR" dirty="0" smtClean="0">
                <a:solidFill>
                  <a:srgbClr val="0C5076"/>
                </a:solidFill>
              </a:rPr>
              <a:t>.fr : infos sur les filières, les formations, les métiers </a:t>
            </a:r>
            <a:endParaRPr lang="fr-FR" dirty="0">
              <a:solidFill>
                <a:srgbClr val="0C5076"/>
              </a:solidFill>
            </a:endParaRPr>
          </a:p>
        </p:txBody>
      </p:sp>
      <p:sp>
        <p:nvSpPr>
          <p:cNvPr id="15" name="ZoneTexte 14"/>
          <p:cNvSpPr txBox="1"/>
          <p:nvPr/>
        </p:nvSpPr>
        <p:spPr>
          <a:xfrm flipH="1">
            <a:off x="4679545" y="3829018"/>
            <a:ext cx="4086791" cy="646331"/>
          </a:xfrm>
          <a:prstGeom prst="rect">
            <a:avLst/>
          </a:prstGeom>
          <a:noFill/>
        </p:spPr>
        <p:txBody>
          <a:bodyPr wrap="square" rtlCol="0">
            <a:spAutoFit/>
          </a:bodyPr>
          <a:lstStyle/>
          <a:p>
            <a:r>
              <a:rPr lang="fr-FR" b="1" dirty="0">
                <a:solidFill>
                  <a:srgbClr val="F28E65"/>
                </a:solidFill>
              </a:rPr>
              <a:t>Parcoursup.fr </a:t>
            </a:r>
            <a:r>
              <a:rPr lang="fr-FR" dirty="0" smtClean="0">
                <a:solidFill>
                  <a:srgbClr val="0C5076"/>
                </a:solidFill>
              </a:rPr>
              <a:t>: </a:t>
            </a:r>
            <a:r>
              <a:rPr lang="fr-FR" b="1" dirty="0" smtClean="0">
                <a:solidFill>
                  <a:srgbClr val="0C5076"/>
                </a:solidFill>
              </a:rPr>
              <a:t>plus de 19 </a:t>
            </a:r>
            <a:r>
              <a:rPr lang="fr-FR" b="1" dirty="0">
                <a:solidFill>
                  <a:srgbClr val="0C5076"/>
                </a:solidFill>
              </a:rPr>
              <a:t>5</a:t>
            </a:r>
            <a:r>
              <a:rPr lang="fr-FR" b="1" dirty="0" smtClean="0">
                <a:solidFill>
                  <a:srgbClr val="0C5076"/>
                </a:solidFill>
              </a:rPr>
              <a:t>00 fiches de formations détaillées</a:t>
            </a:r>
            <a:endParaRPr lang="fr-FR" dirty="0">
              <a:solidFill>
                <a:srgbClr val="0C5076"/>
              </a:solidFill>
            </a:endParaRPr>
          </a:p>
        </p:txBody>
      </p:sp>
      <p:pic>
        <p:nvPicPr>
          <p:cNvPr id="3" name="Image 2"/>
          <p:cNvPicPr>
            <a:picLocks noChangeAspect="1"/>
          </p:cNvPicPr>
          <p:nvPr/>
        </p:nvPicPr>
        <p:blipFill>
          <a:blip r:embed="rId3"/>
          <a:stretch>
            <a:fillRect/>
          </a:stretch>
        </p:blipFill>
        <p:spPr>
          <a:xfrm>
            <a:off x="539552" y="1336367"/>
            <a:ext cx="3491921" cy="2420327"/>
          </a:xfrm>
          <a:prstGeom prst="rect">
            <a:avLst/>
          </a:prstGeom>
        </p:spPr>
      </p:pic>
    </p:spTree>
    <p:extLst>
      <p:ext uri="{BB962C8B-B14F-4D97-AF65-F5344CB8AC3E}">
        <p14:creationId xmlns:p14="http://schemas.microsoft.com/office/powerpoint/2010/main" val="4112357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7874" y="843558"/>
            <a:ext cx="8388462" cy="519622"/>
          </a:xfrm>
        </p:spPr>
        <p:txBody>
          <a:bodyPr/>
          <a:lstStyle/>
          <a:p>
            <a:r>
              <a:rPr lang="fr-FR" sz="2400" dirty="0" smtClean="0"/>
              <a:t>LES FORMATIONS ACCESSIBLES VIA PARCOURSUP </a:t>
            </a:r>
            <a:endParaRPr lang="fr-FR" sz="2400" dirty="0"/>
          </a:p>
        </p:txBody>
      </p:sp>
      <p:sp>
        <p:nvSpPr>
          <p:cNvPr id="7" name="Espace réservé de la date 6"/>
          <p:cNvSpPr>
            <a:spLocks noGrp="1"/>
          </p:cNvSpPr>
          <p:nvPr>
            <p:ph type="dt" sz="half" idx="10"/>
          </p:nvPr>
        </p:nvSpPr>
        <p:spPr/>
        <p:txBody>
          <a:bodyPr/>
          <a:lstStyle/>
          <a:p>
            <a:pPr algn="r"/>
            <a:fld id="{74A03300-A62F-4DF5-966E-3CB9D38AC02B}" type="datetime1">
              <a:rPr lang="fr-FR" cap="all" smtClean="0"/>
              <a:t>02/11/2021</a:t>
            </a:fld>
            <a:endParaRPr lang="fr-FR" cap="all" dirty="0"/>
          </a:p>
        </p:txBody>
      </p:sp>
      <p:sp>
        <p:nvSpPr>
          <p:cNvPr id="8" name="Espace réservé du numéro de diapositive 7"/>
          <p:cNvSpPr>
            <a:spLocks noGrp="1"/>
          </p:cNvSpPr>
          <p:nvPr>
            <p:ph type="sldNum" sz="quarter" idx="12"/>
          </p:nvPr>
        </p:nvSpPr>
        <p:spPr/>
        <p:txBody>
          <a:bodyPr/>
          <a:lstStyle/>
          <a:p>
            <a:fld id="{733122C9-A0B9-462F-8757-0847AD287B63}" type="slidenum">
              <a:rPr lang="fr-FR" smtClean="0"/>
              <a:pPr/>
              <a:t>7</a:t>
            </a:fld>
            <a:endParaRPr lang="fr-FR" dirty="0"/>
          </a:p>
        </p:txBody>
      </p:sp>
      <p:sp>
        <p:nvSpPr>
          <p:cNvPr id="9" name="Espace réservé du contenu 2"/>
          <p:cNvSpPr txBox="1">
            <a:spLocks/>
          </p:cNvSpPr>
          <p:nvPr/>
        </p:nvSpPr>
        <p:spPr bwMode="gray">
          <a:xfrm>
            <a:off x="280330" y="1368009"/>
            <a:ext cx="8583550" cy="36004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rgbClr val="0C5076"/>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b="1" dirty="0" smtClean="0">
                <a:solidFill>
                  <a:srgbClr val="F28E65"/>
                </a:solidFill>
              </a:rPr>
              <a:t>Parmi les 19 </a:t>
            </a:r>
            <a:r>
              <a:rPr lang="fr-FR" sz="1400" b="1" dirty="0">
                <a:solidFill>
                  <a:srgbClr val="F28E65"/>
                </a:solidFill>
              </a:rPr>
              <a:t>5</a:t>
            </a:r>
            <a:r>
              <a:rPr lang="fr-FR" sz="1400" b="1" dirty="0" smtClean="0">
                <a:solidFill>
                  <a:srgbClr val="F28E65"/>
                </a:solidFill>
              </a:rPr>
              <a:t>00 formations dispensant de diplômes reconnus par l’Etat, y compris des formations en apprentissage, disponibles via le moteur de recherche de formation, on distingue  :</a:t>
            </a:r>
          </a:p>
          <a:p>
            <a:endParaRPr lang="fr-FR" sz="1200" b="1" dirty="0" smtClean="0">
              <a:solidFill>
                <a:srgbClr val="F28E65"/>
              </a:solidFill>
            </a:endParaRPr>
          </a:p>
          <a:p>
            <a:pPr marL="171450" indent="-171450">
              <a:buFont typeface="Arial" pitchFamily="34" charset="0"/>
              <a:buChar char="•"/>
            </a:pPr>
            <a:r>
              <a:rPr lang="fr-FR" sz="1200" b="1" dirty="0" smtClean="0">
                <a:solidFill>
                  <a:srgbClr val="F28E65"/>
                </a:solidFill>
              </a:rPr>
              <a:t>Des formations non sélectives </a:t>
            </a:r>
            <a:r>
              <a:rPr lang="fr-FR" sz="1200" dirty="0" smtClean="0"/>
              <a:t>: les différentes licences et les parcours d’accès aux études de santé (PASS)</a:t>
            </a:r>
          </a:p>
          <a:p>
            <a:pPr>
              <a:spcAft>
                <a:spcPts val="0"/>
              </a:spcAft>
            </a:pPr>
            <a:endParaRPr lang="fr-FR" sz="1200" dirty="0" smtClean="0"/>
          </a:p>
          <a:p>
            <a:pPr marL="171450" indent="-171450">
              <a:spcAft>
                <a:spcPts val="0"/>
              </a:spcAft>
              <a:buFont typeface="Arial" pitchFamily="34" charset="0"/>
              <a:buChar char="•"/>
            </a:pPr>
            <a:r>
              <a:rPr lang="fr-FR" sz="1200" b="1" dirty="0" smtClean="0">
                <a:solidFill>
                  <a:srgbClr val="F28E65"/>
                </a:solidFill>
              </a:rPr>
              <a:t>Des formations sélectives </a:t>
            </a:r>
            <a:r>
              <a:rPr lang="fr-FR" sz="1200" b="1" dirty="0" smtClean="0"/>
              <a:t>: </a:t>
            </a:r>
            <a:r>
              <a:rPr lang="fr-FR" sz="1200" dirty="0" smtClean="0"/>
              <a:t>classes prépa, BTS, BUT (Bachelor universitaire de technologie ), formations en soins infirmiers (en IFSI) et autres formations paramédicales, formations en travail social (en EFTS), écoles d’ingénieur, de commerce et de management, Sciences Po/ Instituts d’Etudes Politiques, formations en apprentissage, écoles vétérinaires, formations aux métiers de la culture, du sport…</a:t>
            </a:r>
          </a:p>
          <a:p>
            <a:pPr>
              <a:spcAft>
                <a:spcPts val="0"/>
              </a:spcAft>
            </a:pPr>
            <a:endParaRPr lang="fr-FR" sz="1200" dirty="0" smtClean="0"/>
          </a:p>
          <a:p>
            <a:pPr marL="171450" indent="-171450">
              <a:buFont typeface="Arial" pitchFamily="34" charset="0"/>
              <a:buChar char="•"/>
            </a:pPr>
            <a:r>
              <a:rPr lang="fr-FR" sz="1200" b="1" dirty="0" smtClean="0">
                <a:solidFill>
                  <a:srgbClr val="F28E65"/>
                </a:solidFill>
              </a:rPr>
              <a:t>Des </a:t>
            </a:r>
            <a:r>
              <a:rPr lang="fr-FR" sz="1200" b="1" dirty="0">
                <a:solidFill>
                  <a:srgbClr val="F28E65"/>
                </a:solidFill>
              </a:rPr>
              <a:t>informations </a:t>
            </a:r>
            <a:r>
              <a:rPr lang="fr-FR" sz="1200" b="1" u="sng" dirty="0" smtClean="0">
                <a:solidFill>
                  <a:srgbClr val="F28E65"/>
                </a:solidFill>
              </a:rPr>
              <a:t>utiles</a:t>
            </a:r>
            <a:r>
              <a:rPr lang="fr-FR" sz="1200" b="1" dirty="0" smtClean="0">
                <a:solidFill>
                  <a:srgbClr val="F28E65"/>
                </a:solidFill>
              </a:rPr>
              <a:t> à </a:t>
            </a:r>
            <a:r>
              <a:rPr lang="fr-FR" sz="1200" b="1" dirty="0">
                <a:solidFill>
                  <a:srgbClr val="F28E65"/>
                </a:solidFill>
              </a:rPr>
              <a:t>consulter sur la fiche formation </a:t>
            </a:r>
            <a:r>
              <a:rPr lang="fr-FR" sz="1200" dirty="0"/>
              <a:t>:  le statut de l’établissement </a:t>
            </a:r>
            <a:r>
              <a:rPr lang="fr-FR" sz="1200" dirty="0" smtClean="0"/>
              <a:t>(public/privé ) ; la nature de la formation (sélective /non sélective) ; les frais de scolarité ; les débouchés professionnels et possibilités de poursuite d’études    </a:t>
            </a:r>
            <a:endParaRPr lang="fr-FR" sz="1200" dirty="0"/>
          </a:p>
          <a:p>
            <a:endParaRPr lang="fr-FR" sz="1600" dirty="0" smtClean="0"/>
          </a:p>
          <a:p>
            <a:endParaRPr lang="fr-FR" sz="1100" dirty="0" smtClean="0"/>
          </a:p>
          <a:p>
            <a:endParaRPr lang="fr-FR" dirty="0"/>
          </a:p>
        </p:txBody>
      </p:sp>
      <p:sp>
        <p:nvSpPr>
          <p:cNvPr id="10" name="Rectangle 9"/>
          <p:cNvSpPr/>
          <p:nvPr/>
        </p:nvSpPr>
        <p:spPr>
          <a:xfrm>
            <a:off x="800569" y="3990169"/>
            <a:ext cx="7543072" cy="618240"/>
          </a:xfrm>
          <a:prstGeom prst="rect">
            <a:avLst/>
          </a:prstGeom>
          <a:noFill/>
          <a:ln>
            <a:solidFill>
              <a:srgbClr val="0C50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fr-FR" sz="1200" dirty="0">
                <a:solidFill>
                  <a:srgbClr val="0C5076"/>
                </a:solidFill>
              </a:rPr>
              <a:t>Quelques rares formations privées ne sont pas présentes sur Parcoursup &gt; </a:t>
            </a:r>
            <a:r>
              <a:rPr lang="fr-FR" sz="1200" dirty="0" smtClean="0">
                <a:solidFill>
                  <a:srgbClr val="0C5076"/>
                </a:solidFill>
              </a:rPr>
              <a:t>prendre contact avec les établissements pour connaitre les </a:t>
            </a:r>
            <a:r>
              <a:rPr lang="fr-FR" sz="1200" dirty="0">
                <a:solidFill>
                  <a:srgbClr val="0C5076"/>
                </a:solidFill>
              </a:rPr>
              <a:t>modalités de </a:t>
            </a:r>
            <a:r>
              <a:rPr lang="fr-FR" sz="1200" dirty="0" smtClean="0">
                <a:solidFill>
                  <a:srgbClr val="0C5076"/>
                </a:solidFill>
              </a:rPr>
              <a:t>candidature</a:t>
            </a:r>
            <a:endParaRPr lang="fr-FR" sz="1200" dirty="0">
              <a:solidFill>
                <a:srgbClr val="0C5076"/>
              </a:solidFill>
            </a:endParaRPr>
          </a:p>
        </p:txBody>
      </p:sp>
    </p:spTree>
    <p:extLst>
      <p:ext uri="{BB962C8B-B14F-4D97-AF65-F5344CB8AC3E}">
        <p14:creationId xmlns:p14="http://schemas.microsoft.com/office/powerpoint/2010/main" val="190016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pPr algn="r"/>
            <a:fld id="{3EA4F1D0-C459-40F7-A30E-A27AAD6826B6}" type="datetime1">
              <a:rPr lang="fr-FR" cap="all" smtClean="0"/>
              <a:t>02/11/2021</a:t>
            </a:fld>
            <a:endParaRPr lang="fr-FR" cap="all" dirty="0"/>
          </a:p>
        </p:txBody>
      </p:sp>
      <p:sp>
        <p:nvSpPr>
          <p:cNvPr id="8" name="Espace réservé du numéro de diapositive 7"/>
          <p:cNvSpPr>
            <a:spLocks noGrp="1"/>
          </p:cNvSpPr>
          <p:nvPr>
            <p:ph type="sldNum" sz="quarter" idx="12"/>
          </p:nvPr>
        </p:nvSpPr>
        <p:spPr/>
        <p:txBody>
          <a:bodyPr/>
          <a:lstStyle/>
          <a:p>
            <a:fld id="{733122C9-A0B9-462F-8757-0847AD287B63}" type="slidenum">
              <a:rPr lang="fr-FR" smtClean="0"/>
              <a:pPr/>
              <a:t>8</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867933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000" y="857122"/>
            <a:ext cx="8406337" cy="778524"/>
          </a:xfrm>
        </p:spPr>
        <p:txBody>
          <a:bodyPr/>
          <a:lstStyle/>
          <a:p>
            <a:r>
              <a:rPr lang="fr-FR" sz="2400" dirty="0"/>
              <a:t>LES ÉLÉMENTS DU DOSSIER TRANSMIS À CHAQUE FORMATION</a:t>
            </a:r>
          </a:p>
        </p:txBody>
      </p:sp>
      <p:sp>
        <p:nvSpPr>
          <p:cNvPr id="4" name="Espace réservé du texte 3"/>
          <p:cNvSpPr>
            <a:spLocks noGrp="1"/>
          </p:cNvSpPr>
          <p:nvPr>
            <p:ph type="body" sz="quarter" idx="14"/>
          </p:nvPr>
        </p:nvSpPr>
        <p:spPr>
          <a:xfrm>
            <a:off x="360000" y="1678524"/>
            <a:ext cx="3707945" cy="2947500"/>
          </a:xfrm>
        </p:spPr>
        <p:txBody>
          <a:bodyPr/>
          <a:lstStyle/>
          <a:p>
            <a:pPr marL="177796" indent="-177796" defTabSz="457189">
              <a:spcBef>
                <a:spcPct val="20000"/>
              </a:spcBef>
              <a:spcAft>
                <a:spcPts val="0"/>
              </a:spcAft>
              <a:buClr>
                <a:srgbClr val="FF0000"/>
              </a:buClr>
              <a:buSzPct val="100000"/>
              <a:buFont typeface="Lucida Grande"/>
              <a:buChar char="&gt;"/>
              <a:defRPr/>
            </a:pPr>
            <a:r>
              <a:rPr lang="fr-FR" sz="2000" b="1" dirty="0">
                <a:solidFill>
                  <a:srgbClr val="F28E65"/>
                </a:solidFill>
              </a:rPr>
              <a:t>le projet de formation motivé</a:t>
            </a:r>
          </a:p>
          <a:p>
            <a:pPr marL="177796" indent="-177796" defTabSz="457189">
              <a:spcBef>
                <a:spcPct val="20000"/>
              </a:spcBef>
              <a:spcAft>
                <a:spcPts val="0"/>
              </a:spcAft>
              <a:buClr>
                <a:srgbClr val="FF0000"/>
              </a:buClr>
              <a:buSzPct val="100000"/>
              <a:buFont typeface="Lucida Grande"/>
              <a:buChar char="&gt;"/>
              <a:defRPr/>
            </a:pPr>
            <a:r>
              <a:rPr lang="fr-FR" sz="2000" dirty="0">
                <a:solidFill>
                  <a:srgbClr val="3D566E"/>
                </a:solidFill>
              </a:rPr>
              <a:t> </a:t>
            </a:r>
            <a:r>
              <a:rPr lang="fr-FR" sz="2000" b="1" dirty="0">
                <a:solidFill>
                  <a:srgbClr val="F28E65"/>
                </a:solidFill>
              </a:rPr>
              <a:t>les pièces complémentaires </a:t>
            </a:r>
            <a:r>
              <a:rPr lang="fr-FR" sz="2000" dirty="0">
                <a:solidFill>
                  <a:srgbClr val="3D566E"/>
                </a:solidFill>
              </a:rPr>
              <a:t>demandées par certaines formations</a:t>
            </a:r>
          </a:p>
          <a:p>
            <a:pPr marL="177796" indent="-177796" defTabSz="457189">
              <a:spcBef>
                <a:spcPct val="20000"/>
              </a:spcBef>
              <a:spcAft>
                <a:spcPts val="0"/>
              </a:spcAft>
              <a:buClr>
                <a:srgbClr val="FF0000"/>
              </a:buClr>
              <a:buSzPct val="100000"/>
              <a:buFont typeface="Lucida Grande"/>
              <a:buChar char="&gt;"/>
              <a:defRPr/>
            </a:pPr>
            <a:r>
              <a:rPr lang="fr-FR" sz="2000" b="1" dirty="0">
                <a:solidFill>
                  <a:srgbClr val="F28E65"/>
                </a:solidFill>
              </a:rPr>
              <a:t>la rubrique « Activités et centres d’intérêt »</a:t>
            </a:r>
            <a:r>
              <a:rPr lang="fr-FR" sz="2000" dirty="0">
                <a:solidFill>
                  <a:srgbClr val="3D566E"/>
                </a:solidFill>
              </a:rPr>
              <a:t>, si elle a été renseignée </a:t>
            </a:r>
          </a:p>
          <a:p>
            <a:pPr marL="177796" indent="-177796" defTabSz="457189">
              <a:spcBef>
                <a:spcPct val="20000"/>
              </a:spcBef>
              <a:spcAft>
                <a:spcPts val="0"/>
              </a:spcAft>
              <a:buClr>
                <a:srgbClr val="FF0000"/>
              </a:buClr>
              <a:buSzPct val="100000"/>
              <a:buFont typeface="Lucida Grande"/>
              <a:buChar char="&gt;"/>
              <a:defRPr/>
            </a:pPr>
            <a:r>
              <a:rPr lang="fr-FR" sz="2000" b="1" dirty="0">
                <a:solidFill>
                  <a:srgbClr val="F28E65"/>
                </a:solidFill>
              </a:rPr>
              <a:t>la fiche Avenir </a:t>
            </a:r>
            <a:r>
              <a:rPr lang="fr-FR" sz="2000" dirty="0">
                <a:solidFill>
                  <a:srgbClr val="3D566E"/>
                </a:solidFill>
              </a:rPr>
              <a:t>renseignée par le lycée </a:t>
            </a:r>
          </a:p>
          <a:p>
            <a:pPr marL="177796" indent="-177796" defTabSz="457189">
              <a:spcBef>
                <a:spcPct val="20000"/>
              </a:spcBef>
              <a:spcAft>
                <a:spcPts val="0"/>
              </a:spcAft>
              <a:buClr>
                <a:srgbClr val="FF0000"/>
              </a:buClr>
              <a:buSzPct val="100000"/>
              <a:buFont typeface="Lucida Grande"/>
              <a:buChar char="&gt;"/>
              <a:defRPr/>
            </a:pPr>
            <a:endParaRPr lang="fr-FR" sz="2000" dirty="0">
              <a:solidFill>
                <a:srgbClr val="3D566E"/>
              </a:solidFill>
              <a:latin typeface="Calibri"/>
            </a:endParaRPr>
          </a:p>
          <a:p>
            <a:pPr marL="177796" indent="-177796" defTabSz="457189">
              <a:spcBef>
                <a:spcPct val="20000"/>
              </a:spcBef>
              <a:spcAft>
                <a:spcPts val="0"/>
              </a:spcAft>
              <a:buClr>
                <a:srgbClr val="FF0000"/>
              </a:buClr>
              <a:buSzPct val="100000"/>
              <a:buFont typeface="Lucida Grande"/>
              <a:buChar char="&gt;"/>
              <a:defRPr/>
            </a:pPr>
            <a:endParaRPr lang="fr-FR" sz="2000" dirty="0">
              <a:solidFill>
                <a:srgbClr val="3D566E"/>
              </a:solidFill>
              <a:latin typeface="Calibri"/>
            </a:endParaRPr>
          </a:p>
          <a:p>
            <a:endParaRPr lang="fr-FR" dirty="0"/>
          </a:p>
        </p:txBody>
      </p:sp>
      <p:sp>
        <p:nvSpPr>
          <p:cNvPr id="6" name="Espace réservé du texte 5"/>
          <p:cNvSpPr>
            <a:spLocks noGrp="1"/>
          </p:cNvSpPr>
          <p:nvPr>
            <p:ph type="body" sz="quarter" idx="16"/>
          </p:nvPr>
        </p:nvSpPr>
        <p:spPr>
          <a:xfrm>
            <a:off x="4320336" y="1678524"/>
            <a:ext cx="4212000" cy="3197482"/>
          </a:xfrm>
        </p:spPr>
        <p:txBody>
          <a:bodyPr/>
          <a:lstStyle/>
          <a:p>
            <a:pPr marL="177796" indent="-177796" defTabSz="457189">
              <a:spcBef>
                <a:spcPct val="20000"/>
              </a:spcBef>
              <a:spcAft>
                <a:spcPts val="0"/>
              </a:spcAft>
              <a:buClr>
                <a:srgbClr val="FF0000"/>
              </a:buClr>
              <a:buSzPct val="100000"/>
              <a:buFont typeface="Lucida Grande"/>
              <a:buChar char="&gt;"/>
              <a:defRPr/>
            </a:pPr>
            <a:r>
              <a:rPr lang="fr-FR" sz="2000" b="1" dirty="0">
                <a:solidFill>
                  <a:srgbClr val="F28E65"/>
                </a:solidFill>
              </a:rPr>
              <a:t>Bulletins scolaires et notes du baccalauréat </a:t>
            </a:r>
            <a:r>
              <a:rPr lang="fr-FR" sz="2000" b="1" dirty="0">
                <a:solidFill>
                  <a:srgbClr val="3D566E"/>
                </a:solidFill>
              </a:rPr>
              <a:t>: </a:t>
            </a:r>
          </a:p>
          <a:p>
            <a:pPr lvl="1"/>
            <a:r>
              <a:rPr lang="fr-FR" sz="1500" b="1" dirty="0">
                <a:solidFill>
                  <a:srgbClr val="3D566E"/>
                </a:solidFill>
              </a:rPr>
              <a:t>Année de première </a:t>
            </a:r>
            <a:r>
              <a:rPr lang="fr-FR" sz="1500" dirty="0">
                <a:solidFill>
                  <a:srgbClr val="3D566E"/>
                </a:solidFill>
              </a:rPr>
              <a:t>: bulletins </a:t>
            </a:r>
            <a:r>
              <a:rPr lang="fr-FR" sz="1500" dirty="0">
                <a:solidFill>
                  <a:srgbClr val="3D566E"/>
                </a:solidFill>
              </a:rPr>
              <a:t>scolaires et les notes des épreuves </a:t>
            </a:r>
            <a:r>
              <a:rPr lang="fr-FR" sz="1500" dirty="0">
                <a:solidFill>
                  <a:srgbClr val="3D566E"/>
                </a:solidFill>
              </a:rPr>
              <a:t>anticipées de </a:t>
            </a:r>
            <a:r>
              <a:rPr lang="fr-FR" sz="1500" dirty="0">
                <a:solidFill>
                  <a:srgbClr val="3D566E"/>
                </a:solidFill>
              </a:rPr>
              <a:t>français </a:t>
            </a:r>
            <a:r>
              <a:rPr lang="fr-FR" sz="1500" dirty="0">
                <a:solidFill>
                  <a:srgbClr val="3D566E"/>
                </a:solidFill>
              </a:rPr>
              <a:t>(pour les lycéens généraux et technologiques</a:t>
            </a:r>
            <a:r>
              <a:rPr lang="fr-FR" sz="1500" dirty="0">
                <a:solidFill>
                  <a:srgbClr val="3D566E"/>
                </a:solidFill>
              </a:rPr>
              <a:t>)</a:t>
            </a:r>
            <a:endParaRPr lang="fr-FR" sz="1500" dirty="0">
              <a:solidFill>
                <a:srgbClr val="3D566E"/>
              </a:solidFill>
            </a:endParaRPr>
          </a:p>
          <a:p>
            <a:pPr lvl="1"/>
            <a:r>
              <a:rPr lang="fr-FR" sz="1500" b="1" dirty="0">
                <a:solidFill>
                  <a:srgbClr val="3D566E"/>
                </a:solidFill>
              </a:rPr>
              <a:t>Année de terminale </a:t>
            </a:r>
            <a:r>
              <a:rPr lang="fr-FR" sz="1500" dirty="0">
                <a:solidFill>
                  <a:srgbClr val="3D566E"/>
                </a:solidFill>
              </a:rPr>
              <a:t>: bulletins scolaires des 1er et 2e </a:t>
            </a:r>
            <a:r>
              <a:rPr lang="fr-FR" sz="1500" dirty="0">
                <a:solidFill>
                  <a:srgbClr val="3D566E"/>
                </a:solidFill>
              </a:rPr>
              <a:t>trimestres (ou 1</a:t>
            </a:r>
            <a:r>
              <a:rPr lang="fr-FR" sz="1500" baseline="30000" dirty="0">
                <a:solidFill>
                  <a:srgbClr val="3D566E"/>
                </a:solidFill>
              </a:rPr>
              <a:t>er</a:t>
            </a:r>
            <a:r>
              <a:rPr lang="fr-FR" sz="1500" dirty="0">
                <a:solidFill>
                  <a:srgbClr val="3D566E"/>
                </a:solidFill>
              </a:rPr>
              <a:t> semestre), </a:t>
            </a:r>
            <a:r>
              <a:rPr lang="fr-FR" sz="1500" dirty="0">
                <a:solidFill>
                  <a:srgbClr val="3D566E"/>
                </a:solidFill>
              </a:rPr>
              <a:t>notes des épreuves finales </a:t>
            </a:r>
            <a:r>
              <a:rPr lang="fr-FR" sz="1500" dirty="0">
                <a:solidFill>
                  <a:srgbClr val="3D566E"/>
                </a:solidFill>
              </a:rPr>
              <a:t>des deux enseignements </a:t>
            </a:r>
            <a:r>
              <a:rPr lang="fr-FR" sz="1500" dirty="0">
                <a:solidFill>
                  <a:srgbClr val="3D566E"/>
                </a:solidFill>
              </a:rPr>
              <a:t>de spécialité suivis en classe de terminale </a:t>
            </a:r>
            <a:r>
              <a:rPr lang="fr-FR" sz="1500" dirty="0">
                <a:solidFill>
                  <a:srgbClr val="3D566E"/>
                </a:solidFill>
              </a:rPr>
              <a:t>(pour les lycéens généraux et technologiques)</a:t>
            </a:r>
          </a:p>
          <a:p>
            <a:pPr lvl="1"/>
            <a:endParaRPr lang="fr-FR" sz="1600" dirty="0">
              <a:solidFill>
                <a:srgbClr val="3D566E"/>
              </a:solidFill>
            </a:endParaRPr>
          </a:p>
          <a:p>
            <a:pPr defTabSz="457189">
              <a:spcBef>
                <a:spcPct val="20000"/>
              </a:spcBef>
              <a:spcAft>
                <a:spcPts val="0"/>
              </a:spcAft>
              <a:buClr>
                <a:srgbClr val="FF0000"/>
              </a:buClr>
              <a:buSzPct val="100000"/>
              <a:defRPr/>
            </a:pPr>
            <a:endParaRPr lang="fr-FR" dirty="0"/>
          </a:p>
        </p:txBody>
      </p:sp>
      <p:sp>
        <p:nvSpPr>
          <p:cNvPr id="7" name="Espace réservé de la date 6"/>
          <p:cNvSpPr>
            <a:spLocks noGrp="1"/>
          </p:cNvSpPr>
          <p:nvPr>
            <p:ph type="dt" sz="half" idx="10"/>
          </p:nvPr>
        </p:nvSpPr>
        <p:spPr/>
        <p:txBody>
          <a:bodyPr/>
          <a:lstStyle/>
          <a:p>
            <a:pPr algn="r" defTabSz="914378"/>
            <a:fld id="{820849E3-7600-42FA-8728-1373D67660D1}" type="datetime1">
              <a:rPr lang="fr-FR" cap="all">
                <a:solidFill>
                  <a:srgbClr val="000000"/>
                </a:solidFill>
                <a:latin typeface="Arial"/>
              </a:rPr>
              <a:pPr algn="r" defTabSz="914378"/>
              <a:t>02/11/2021</a:t>
            </a:fld>
            <a:endParaRPr lang="fr-FR" cap="all" dirty="0">
              <a:solidFill>
                <a:srgbClr val="000000"/>
              </a:solidFill>
              <a:latin typeface="Arial"/>
            </a:endParaRPr>
          </a:p>
        </p:txBody>
      </p:sp>
      <p:sp>
        <p:nvSpPr>
          <p:cNvPr id="8" name="Espace réservé du numéro de diapositive 7"/>
          <p:cNvSpPr>
            <a:spLocks noGrp="1"/>
          </p:cNvSpPr>
          <p:nvPr>
            <p:ph type="sldNum" sz="quarter" idx="12"/>
          </p:nvPr>
        </p:nvSpPr>
        <p:spPr/>
        <p:txBody>
          <a:bodyPr/>
          <a:lstStyle/>
          <a:p>
            <a:pPr defTabSz="914378"/>
            <a:fld id="{733122C9-A0B9-462F-8757-0847AD287B63}" type="slidenum">
              <a:rPr lang="fr-FR">
                <a:latin typeface="Arial"/>
              </a:rPr>
              <a:pPr defTabSz="914378"/>
              <a:t>9</a:t>
            </a:fld>
            <a:endParaRPr lang="fr-FR" dirty="0">
              <a:latin typeface="Arial"/>
            </a:endParaRPr>
          </a:p>
        </p:txBody>
      </p:sp>
    </p:spTree>
    <p:extLst>
      <p:ext uri="{BB962C8B-B14F-4D97-AF65-F5344CB8AC3E}">
        <p14:creationId xmlns:p14="http://schemas.microsoft.com/office/powerpoint/2010/main" val="2454577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Personnalisé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 id="{8FCDB1F8-448A-9B4E-9E75-912673BA5B96}" vid="{365F31D6-8738-E34B-8C61-30CB0CD3BB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2547</TotalTime>
  <Words>628</Words>
  <Application>Microsoft Office PowerPoint</Application>
  <PresentationFormat>Affichage à l'écran (16:9)</PresentationFormat>
  <Paragraphs>67</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Lucida Grande</vt:lpstr>
      <vt:lpstr>OPÉRATEURS</vt:lpstr>
      <vt:lpstr>w</vt:lpstr>
      <vt:lpstr>LES PRINCIPES CLÉS DE PARCOURSUP</vt:lpstr>
      <vt:lpstr>PARCOURSUP AU SERVICE DE L’ÉGALITÉ DES CHANCES     </vt:lpstr>
      <vt:lpstr>Présentation PowerPoint</vt:lpstr>
      <vt:lpstr>Présentation PowerPoint</vt:lpstr>
      <vt:lpstr>PRÉPARER SON PROJET D’ORIENTATION</vt:lpstr>
      <vt:lpstr>LES FORMATIONS ACCESSIBLES VIA PARCOURSUP </vt:lpstr>
      <vt:lpstr>Présentation PowerPoint</vt:lpstr>
      <vt:lpstr>LES ÉLÉMENTS DU DOSSIER TRANSMIS À CHAQUE FORMATION</vt:lpstr>
      <vt:lpstr>Présentation PowerPoint</vt:lpstr>
      <vt:lpstr>5 CONSEILS POUR BIEN SE PRÉPARER</vt:lpstr>
    </vt:vector>
  </TitlesOfParts>
  <Manager>Client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dc:title>
  <dc:subject>Client</dc:subject>
  <dc:creator>Microsoft Office User</dc:creator>
  <cp:lastModifiedBy>HOUDA SAID</cp:lastModifiedBy>
  <cp:revision>73</cp:revision>
  <dcterms:created xsi:type="dcterms:W3CDTF">2020-10-27T08:44:50Z</dcterms:created>
  <dcterms:modified xsi:type="dcterms:W3CDTF">2021-11-02T15:29:10Z</dcterms:modified>
</cp:coreProperties>
</file>