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6" r:id="rId5"/>
    <p:sldId id="259" r:id="rId6"/>
    <p:sldId id="261" r:id="rId7"/>
    <p:sldId id="260" r:id="rId8"/>
    <p:sldId id="263" r:id="rId9"/>
    <p:sldId id="265" r:id="rId10"/>
    <p:sldId id="281" r:id="rId11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2" autoAdjust="0"/>
    <p:restoredTop sz="94660"/>
  </p:normalViewPr>
  <p:slideViewPr>
    <p:cSldViewPr>
      <p:cViewPr varScale="1">
        <p:scale>
          <a:sx n="84" d="100"/>
          <a:sy n="84" d="100"/>
        </p:scale>
        <p:origin x="-1906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575" cy="511175"/>
          </a:xfrm>
          <a:prstGeom prst="rect">
            <a:avLst/>
          </a:prstGeom>
        </p:spPr>
        <p:txBody>
          <a:bodyPr vert="horz" lIns="91421" tIns="45710" rIns="91421" bIns="4571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2"/>
            <a:ext cx="3076575" cy="511175"/>
          </a:xfrm>
          <a:prstGeom prst="rect">
            <a:avLst/>
          </a:prstGeom>
        </p:spPr>
        <p:txBody>
          <a:bodyPr vert="horz" lIns="91421" tIns="45710" rIns="91421" bIns="45710" rtlCol="0"/>
          <a:lstStyle>
            <a:lvl1pPr algn="r">
              <a:defRPr sz="1200"/>
            </a:lvl1pPr>
          </a:lstStyle>
          <a:p>
            <a:fld id="{1A0C0A59-E0F8-4A5B-846D-05D1F3A26817}" type="datetimeFigureOut">
              <a:rPr lang="fr-FR" smtClean="0"/>
              <a:t>19/02/2012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721853"/>
            <a:ext cx="3076575" cy="511175"/>
          </a:xfrm>
          <a:prstGeom prst="rect">
            <a:avLst/>
          </a:prstGeom>
        </p:spPr>
        <p:txBody>
          <a:bodyPr vert="horz" lIns="91421" tIns="45710" rIns="91421" bIns="4571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3"/>
            <a:ext cx="3076575" cy="511175"/>
          </a:xfrm>
          <a:prstGeom prst="rect">
            <a:avLst/>
          </a:prstGeom>
        </p:spPr>
        <p:txBody>
          <a:bodyPr vert="horz" lIns="91421" tIns="45710" rIns="91421" bIns="45710" rtlCol="0" anchor="b"/>
          <a:lstStyle>
            <a:lvl1pPr algn="r">
              <a:defRPr sz="1200"/>
            </a:lvl1pPr>
          </a:lstStyle>
          <a:p>
            <a:fld id="{4B976439-4141-4D20-83E0-F59F9ECE2A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261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036" cy="511650"/>
          </a:xfrm>
          <a:prstGeom prst="rect">
            <a:avLst/>
          </a:prstGeom>
        </p:spPr>
        <p:txBody>
          <a:bodyPr vert="horz" lIns="93881" tIns="46940" rIns="93881" bIns="4694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626" y="0"/>
            <a:ext cx="3076036" cy="511650"/>
          </a:xfrm>
          <a:prstGeom prst="rect">
            <a:avLst/>
          </a:prstGeom>
        </p:spPr>
        <p:txBody>
          <a:bodyPr vert="horz" lIns="93881" tIns="46940" rIns="93881" bIns="46940" rtlCol="0"/>
          <a:lstStyle>
            <a:lvl1pPr algn="r">
              <a:defRPr sz="1200"/>
            </a:lvl1pPr>
          </a:lstStyle>
          <a:p>
            <a:fld id="{D2C8017F-EFFE-46F5-9A54-6E2E42EA9EBF}" type="datetimeFigureOut">
              <a:rPr lang="fr-FR" smtClean="0"/>
              <a:t>19/02/2012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881" tIns="46940" rIns="93881" bIns="4694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03" y="4861482"/>
            <a:ext cx="5680096" cy="4604844"/>
          </a:xfrm>
          <a:prstGeom prst="rect">
            <a:avLst/>
          </a:prstGeom>
        </p:spPr>
        <p:txBody>
          <a:bodyPr vert="horz" lIns="93881" tIns="46940" rIns="93881" bIns="4694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339"/>
            <a:ext cx="3076036" cy="511649"/>
          </a:xfrm>
          <a:prstGeom prst="rect">
            <a:avLst/>
          </a:prstGeom>
        </p:spPr>
        <p:txBody>
          <a:bodyPr vert="horz" lIns="93881" tIns="46940" rIns="93881" bIns="4694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626" y="9721339"/>
            <a:ext cx="3076036" cy="511649"/>
          </a:xfrm>
          <a:prstGeom prst="rect">
            <a:avLst/>
          </a:prstGeom>
        </p:spPr>
        <p:txBody>
          <a:bodyPr vert="horz" lIns="93881" tIns="46940" rIns="93881" bIns="46940" rtlCol="0" anchor="b"/>
          <a:lstStyle>
            <a:lvl1pPr algn="r">
              <a:defRPr sz="1200"/>
            </a:lvl1pPr>
          </a:lstStyle>
          <a:p>
            <a:fld id="{0DAAB24D-D2CC-45D6-B31D-3817681A8B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947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19/02/2012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l.univ-lille1.fr/~wegrzyno/portail/API1/Doc/TP/TP-Tableaux/New_Animation_Sieve_of_Eratosthenes.gif" TargetMode="External"/><Relationship Id="rId2" Type="http://schemas.openxmlformats.org/officeDocument/2006/relationships/hyperlink" Target="http://www.fil.univ-lille1.fr/~wegrzyno/portail/API1/Doc/TP/TP-Tableaux/tp-tableaux00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-lipn.univ-paris13.fr/~boudes/amilweb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ww-lipn.univ-paris13.fr/~boudes/spip.php?rubrique2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2.lifl.fr/~mailliet/isn/archi/amil/amilweb.zip" TargetMode="External"/><Relationship Id="rId4" Type="http://schemas.openxmlformats.org/officeDocument/2006/relationships/hyperlink" Target="http://www2.lifl.fr/~mailliet/isn/archi/ami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6600" dirty="0" smtClean="0"/>
              <a:t>ARCHITECTURE</a:t>
            </a:r>
            <a:endParaRPr lang="fr-FR" sz="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ISN 2012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6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33664" y="1052736"/>
            <a:ext cx="4114800" cy="5544616"/>
          </a:xfr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spcAft>
                <a:spcPts val="0"/>
              </a:spcAft>
            </a:pPr>
            <a:r>
              <a:rPr lang="fr-FR" dirty="0"/>
              <a:t>Le crible </a:t>
            </a:r>
            <a:r>
              <a:rPr lang="fr-FR" dirty="0" smtClean="0"/>
              <a:t>d’</a:t>
            </a:r>
            <a:r>
              <a:rPr lang="fr-FR" dirty="0" err="1" smtClean="0"/>
              <a:t>Eratosthene</a:t>
            </a:r>
            <a:endParaRPr lang="fr-FR" dirty="0" smtClean="0"/>
          </a:p>
          <a:p>
            <a:pPr>
              <a:spcAft>
                <a:spcPts val="0"/>
              </a:spcAft>
            </a:pPr>
            <a:r>
              <a:rPr lang="fr-FR" sz="1600" b="0" dirty="0" err="1"/>
              <a:t>Eratosthene</a:t>
            </a:r>
            <a:r>
              <a:rPr lang="fr-FR" sz="1600" b="0" dirty="0"/>
              <a:t> , mathématicien grec du IIIème siècle avant JC, a établi une méthode connue sous le nom de crible d’</a:t>
            </a:r>
            <a:r>
              <a:rPr lang="fr-FR" sz="1600" b="0" dirty="0" err="1"/>
              <a:t>Eratosthene</a:t>
            </a:r>
            <a:r>
              <a:rPr lang="fr-FR" sz="1600" b="0" dirty="0"/>
              <a:t> permettant de déterminer par exclusion tous les nombres premiers</a:t>
            </a:r>
            <a:r>
              <a:rPr lang="fr-FR" sz="1600" b="0" dirty="0" smtClean="0"/>
              <a:t>.</a:t>
            </a:r>
          </a:p>
          <a:p>
            <a:pPr>
              <a:spcAft>
                <a:spcPts val="0"/>
              </a:spcAft>
            </a:pPr>
            <a:r>
              <a:rPr lang="fr-FR" sz="1600" b="0" dirty="0">
                <a:solidFill>
                  <a:srgbClr val="000000"/>
                </a:solidFill>
              </a:rPr>
              <a:t>Cette méthode consiste à lister tous les nombres entiers depuis 2 jusqu’à une valeur limite n que l’on se fixe, puis à barrer successivement ces nombres </a:t>
            </a:r>
          </a:p>
          <a:p>
            <a:pPr>
              <a:spcAft>
                <a:spcPts val="0"/>
              </a:spcAft>
            </a:pPr>
            <a:endParaRPr lang="fr-FR" sz="1600" b="0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fr-FR" sz="1600" b="0" dirty="0">
                <a:solidFill>
                  <a:srgbClr val="000000"/>
                </a:solidFill>
              </a:rPr>
              <a:t>L’algorithme procède par élimination : il s’agit de supprimer d’une table tous les multiples des entiers de 2 à n, n étant un entier que l’on se fixe.</a:t>
            </a:r>
          </a:p>
          <a:p>
            <a:pPr>
              <a:spcAft>
                <a:spcPts val="0"/>
              </a:spcAft>
            </a:pPr>
            <a:endParaRPr lang="fr-FR" sz="1600" b="0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fr-FR" sz="1600" b="0" dirty="0">
                <a:solidFill>
                  <a:srgbClr val="000000"/>
                </a:solidFill>
              </a:rPr>
              <a:t>On commence par les multiples de 2, puis à chaque fois on raye les multiples du plus petit entier restant jusqu’à ce que le carré de celui-ci soit supérieur au plus grand entier de la liste.</a:t>
            </a:r>
          </a:p>
          <a:p>
            <a:pPr>
              <a:spcAft>
                <a:spcPts val="0"/>
              </a:spcAft>
            </a:pPr>
            <a:endParaRPr lang="fr-FR" sz="1600" b="0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fr-FR" sz="1600" b="0" dirty="0">
                <a:solidFill>
                  <a:srgbClr val="000000"/>
                </a:solidFill>
              </a:rPr>
              <a:t>On peut s’arrêter lorsque le carré du plus petit entier est </a:t>
            </a:r>
            <a:r>
              <a:rPr lang="fr-FR" sz="1600" b="0" dirty="0" smtClean="0">
                <a:solidFill>
                  <a:srgbClr val="000000"/>
                </a:solidFill>
              </a:rPr>
              <a:t>supérieur au </a:t>
            </a:r>
            <a:r>
              <a:rPr lang="fr-FR" sz="1600" b="0" dirty="0">
                <a:solidFill>
                  <a:srgbClr val="000000"/>
                </a:solidFill>
              </a:rPr>
              <a:t>plus grand entier, car dans ce cas, s’il existait des non-premiers, ils auraient déjà été rayés précédemment.</a:t>
            </a:r>
          </a:p>
          <a:p>
            <a:pPr>
              <a:spcAft>
                <a:spcPts val="0"/>
              </a:spcAft>
            </a:pPr>
            <a:endParaRPr lang="fr-FR" sz="1600" b="0" dirty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</a:pPr>
            <a:r>
              <a:rPr lang="fr-FR" sz="1600" b="0" dirty="0">
                <a:solidFill>
                  <a:srgbClr val="000000"/>
                </a:solidFill>
              </a:rPr>
              <a:t>À la fin du processus, tous les entiers qui n’ont pas été rayés sont les nombres premiers inférieurs à n.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3635896" y="1268760"/>
            <a:ext cx="1080120" cy="38884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683994"/>
          </a:xfrm>
        </p:spPr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13184" y="1052736"/>
            <a:ext cx="41148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fr-FR" dirty="0"/>
              <a:t>Exercice </a:t>
            </a:r>
            <a:r>
              <a:rPr lang="fr-FR" dirty="0" smtClean="0"/>
              <a:t>14 : </a:t>
            </a:r>
            <a:endParaRPr lang="fr-FR" dirty="0"/>
          </a:p>
          <a:p>
            <a:pPr algn="just">
              <a:spcBef>
                <a:spcPts val="0"/>
              </a:spcBef>
            </a:pPr>
            <a:r>
              <a:rPr lang="fr-FR" sz="1600" b="0" dirty="0" smtClean="0"/>
              <a:t>Ecrire un programme qui partant de trois données entrées en mémoire (v, d, l) va mettre v </a:t>
            </a:r>
            <a:r>
              <a:rPr lang="fr-FR" sz="1600" b="0" dirty="0"/>
              <a:t>en mémoire à partir de l'adresse d et ce pour l adresses </a:t>
            </a:r>
            <a:r>
              <a:rPr lang="fr-FR" sz="1600" b="0" dirty="0" smtClean="0"/>
              <a:t>consécutives.</a:t>
            </a:r>
          </a:p>
          <a:p>
            <a:pPr>
              <a:spcAft>
                <a:spcPts val="0"/>
              </a:spcAft>
            </a:pPr>
            <a:r>
              <a:rPr lang="fr-FR" dirty="0"/>
              <a:t>Exercice </a:t>
            </a:r>
            <a:r>
              <a:rPr lang="fr-FR" dirty="0" smtClean="0"/>
              <a:t>15 </a:t>
            </a:r>
            <a:r>
              <a:rPr lang="fr-FR" dirty="0"/>
              <a:t>: </a:t>
            </a:r>
          </a:p>
          <a:p>
            <a:pPr algn="just">
              <a:spcBef>
                <a:spcPts val="0"/>
              </a:spcBef>
            </a:pPr>
            <a:r>
              <a:rPr lang="fr-FR" sz="1600" b="0" dirty="0"/>
              <a:t>Ecrire un programme qui partant de trois données entrées en mémoire (v, d, l) va mettre </a:t>
            </a:r>
            <a:r>
              <a:rPr lang="fr-FR" sz="1600" b="0" dirty="0" smtClean="0"/>
              <a:t>1 </a:t>
            </a:r>
            <a:r>
              <a:rPr lang="fr-FR" sz="1600" b="0" dirty="0"/>
              <a:t>en mémoire à partir de l'adresse d et ce pour l adresses consécutives.</a:t>
            </a:r>
            <a:br>
              <a:rPr lang="fr-FR" sz="1600" b="0" dirty="0"/>
            </a:br>
            <a:r>
              <a:rPr lang="fr-FR" sz="1600" b="0" dirty="0"/>
              <a:t>mettre 0 dans les adresses en d+2v,d+3v...</a:t>
            </a:r>
            <a:r>
              <a:rPr lang="fr-FR" sz="1600" b="0" dirty="0" err="1" smtClean="0"/>
              <a:t>d+iv</a:t>
            </a:r>
            <a:r>
              <a:rPr lang="fr-FR" sz="1600" b="0" dirty="0" smtClean="0"/>
              <a:t>.</a:t>
            </a:r>
          </a:p>
          <a:p>
            <a:pPr>
              <a:spcAft>
                <a:spcPts val="0"/>
              </a:spcAft>
            </a:pPr>
            <a:r>
              <a:rPr lang="fr-FR" dirty="0"/>
              <a:t>Exercice </a:t>
            </a:r>
            <a:r>
              <a:rPr lang="fr-FR" dirty="0" smtClean="0"/>
              <a:t>16 </a:t>
            </a:r>
            <a:r>
              <a:rPr lang="fr-FR" dirty="0"/>
              <a:t>: </a:t>
            </a:r>
          </a:p>
          <a:p>
            <a:pPr algn="just">
              <a:spcBef>
                <a:spcPts val="0"/>
              </a:spcBef>
            </a:pPr>
            <a:r>
              <a:rPr lang="fr-FR" sz="1600" b="0" dirty="0" smtClean="0"/>
              <a:t>En se servant des 2 exercices précédents</a:t>
            </a:r>
            <a:r>
              <a:rPr lang="fr-FR" sz="1600" b="0" dirty="0"/>
              <a:t>, </a:t>
            </a:r>
            <a:r>
              <a:rPr lang="fr-FR" sz="1600" b="0" dirty="0" smtClean="0"/>
              <a:t>programmer </a:t>
            </a:r>
            <a:r>
              <a:rPr lang="fr-FR" sz="1600" b="0" dirty="0"/>
              <a:t>le crible </a:t>
            </a:r>
            <a:r>
              <a:rPr lang="fr-FR" sz="1600" b="0" dirty="0" smtClean="0"/>
              <a:t>d'</a:t>
            </a:r>
            <a:r>
              <a:rPr lang="fr-FR" sz="1600" b="0" dirty="0" err="1" smtClean="0"/>
              <a:t>Eratostène</a:t>
            </a:r>
            <a:r>
              <a:rPr lang="fr-FR" sz="1600" b="0" dirty="0" smtClean="0"/>
              <a:t>.</a:t>
            </a:r>
          </a:p>
          <a:p>
            <a:pPr algn="just">
              <a:spcBef>
                <a:spcPts val="0"/>
              </a:spcBef>
            </a:pPr>
            <a:r>
              <a:rPr lang="fr-FR" sz="1200" u="sng" dirty="0">
                <a:hlinkClick r:id="rId2"/>
              </a:rPr>
              <a:t>http://www.fil.univ-lille1.fr/~</a:t>
            </a:r>
            <a:r>
              <a:rPr lang="fr-FR" sz="1200" u="sng" dirty="0" smtClean="0">
                <a:hlinkClick r:id="rId2"/>
              </a:rPr>
              <a:t>wegrzyno/portail/API1/Doc/TP/TP-Tableaux/tp-tableaux002.html </a:t>
            </a:r>
            <a:r>
              <a:rPr lang="fr-FR" sz="1200" b="0" dirty="0" smtClean="0">
                <a:hlinkClick r:id="rId2"/>
              </a:rPr>
              <a:t> </a:t>
            </a:r>
            <a:endParaRPr lang="fr-FR" sz="1200" b="0" dirty="0" smtClean="0"/>
          </a:p>
          <a:p>
            <a:pPr algn="just">
              <a:spcBef>
                <a:spcPts val="0"/>
              </a:spcBef>
            </a:pPr>
            <a:r>
              <a:rPr lang="fr-FR" sz="1200" u="sng" dirty="0">
                <a:hlinkClick r:id="rId3"/>
              </a:rPr>
              <a:t>http://www.fil.univ-lille1.fr/~</a:t>
            </a:r>
            <a:r>
              <a:rPr lang="fr-FR" sz="1200" u="sng" dirty="0" smtClean="0">
                <a:hlinkClick r:id="rId3"/>
              </a:rPr>
              <a:t>wegrzyno/portail/API1/Doc/TP/TP-Tableaux/New_Animation_Sieve_of_Eratosthenes.gif</a:t>
            </a:r>
            <a:r>
              <a:rPr lang="fr-FR" sz="1200" dirty="0" smtClean="0">
                <a:hlinkClick r:id="rId3"/>
              </a:rPr>
              <a:t> </a:t>
            </a:r>
            <a:r>
              <a:rPr lang="fr-FR" sz="1200" dirty="0" smtClean="0"/>
              <a:t>(pour l’animation)</a:t>
            </a:r>
            <a:endParaRPr lang="fr-FR" sz="1200" b="0" dirty="0"/>
          </a:p>
          <a:p>
            <a:pPr algn="just">
              <a:spcBef>
                <a:spcPts val="0"/>
              </a:spcBef>
            </a:pPr>
            <a:endParaRPr lang="fr-FR" sz="1600" b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499992" y="908720"/>
            <a:ext cx="0" cy="5616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76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683994"/>
          </a:xfrm>
        </p:spPr>
        <p:txBody>
          <a:bodyPr/>
          <a:lstStyle/>
          <a:p>
            <a:r>
              <a:rPr lang="fr-FR" dirty="0" smtClean="0"/>
              <a:t>Mini assembleur utilisé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052736"/>
            <a:ext cx="8219256" cy="5073427"/>
          </a:xfrm>
        </p:spPr>
        <p:txBody>
          <a:bodyPr/>
          <a:lstStyle/>
          <a:p>
            <a:r>
              <a:rPr lang="fr-FR" dirty="0" smtClean="0"/>
              <a:t>AMIL </a:t>
            </a:r>
            <a:r>
              <a:rPr lang="fr-FR" dirty="0"/>
              <a:t>: </a:t>
            </a:r>
            <a:r>
              <a:rPr lang="fr-FR" sz="1800" dirty="0">
                <a:hlinkClick r:id="rId2"/>
              </a:rPr>
              <a:t>http://www-lipn.univ-paris13.fr/~</a:t>
            </a:r>
            <a:r>
              <a:rPr lang="fr-FR" sz="1800" dirty="0" smtClean="0">
                <a:hlinkClick r:id="rId2"/>
              </a:rPr>
              <a:t>boudes/spip.php?rubrique27</a:t>
            </a:r>
            <a:r>
              <a:rPr lang="fr-FR" sz="1800" dirty="0" smtClean="0"/>
              <a:t> </a:t>
            </a:r>
          </a:p>
          <a:p>
            <a:r>
              <a:rPr lang="fr-FR" sz="1800" dirty="0" smtClean="0"/>
              <a:t>Version </a:t>
            </a:r>
            <a:r>
              <a:rPr lang="fr-FR" sz="1800" dirty="0"/>
              <a:t>WEB : </a:t>
            </a:r>
            <a:r>
              <a:rPr lang="fr-FR" sz="1800" dirty="0">
                <a:hlinkClick r:id="rId3"/>
              </a:rPr>
              <a:t>http://www-lipn.univ-paris13.fr/~boudes/amilweb</a:t>
            </a:r>
            <a:r>
              <a:rPr lang="fr-FR" sz="1800" dirty="0" smtClean="0">
                <a:hlinkClick r:id="rId3"/>
              </a:rPr>
              <a:t>/</a:t>
            </a:r>
            <a:r>
              <a:rPr lang="fr-FR" sz="1800" dirty="0" smtClean="0"/>
              <a:t> </a:t>
            </a:r>
            <a:endParaRPr lang="fr-FR" sz="1800" dirty="0"/>
          </a:p>
          <a:p>
            <a:r>
              <a:rPr lang="fr-FR" sz="1800" dirty="0"/>
              <a:t>Version Améliorée : </a:t>
            </a:r>
            <a:r>
              <a:rPr lang="fr-FR" sz="1800" dirty="0">
                <a:hlinkClick r:id="rId4"/>
              </a:rPr>
              <a:t>http://www2.lifl.fr/~mailliet/isn/archi/amil</a:t>
            </a:r>
            <a:r>
              <a:rPr lang="fr-FR" sz="1800" dirty="0" smtClean="0">
                <a:hlinkClick r:id="rId4"/>
              </a:rPr>
              <a:t>/</a:t>
            </a:r>
            <a:r>
              <a:rPr lang="fr-FR" sz="1800" dirty="0" smtClean="0"/>
              <a:t> </a:t>
            </a:r>
            <a:endParaRPr lang="fr-FR" sz="1800" dirty="0"/>
          </a:p>
          <a:p>
            <a:r>
              <a:rPr lang="fr-FR" sz="1800" dirty="0" smtClean="0"/>
              <a:t>Version ZIP : </a:t>
            </a:r>
            <a:r>
              <a:rPr lang="fr-FR" sz="1800" u="sng" dirty="0">
                <a:hlinkClick r:id="rId5"/>
              </a:rPr>
              <a:t>http://www2.lifl.fr/~</a:t>
            </a:r>
            <a:r>
              <a:rPr lang="fr-FR" sz="1800" u="sng" dirty="0" smtClean="0">
                <a:hlinkClick r:id="rId5"/>
              </a:rPr>
              <a:t>mailliet/isn/archi/amil/amilweb.zip</a:t>
            </a:r>
            <a:r>
              <a:rPr lang="fr-FR" sz="1800" u="sng" dirty="0" smtClean="0"/>
              <a:t> </a:t>
            </a:r>
            <a:endParaRPr lang="fr-FR" sz="1800" dirty="0" smtClean="0"/>
          </a:p>
          <a:p>
            <a:r>
              <a:rPr lang="fr-FR" sz="1800" dirty="0" smtClean="0"/>
              <a:t>Version Linux utilisant GTK : </a:t>
            </a:r>
          </a:p>
          <a:p>
            <a:endParaRPr lang="fr-FR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25822" y="3140968"/>
            <a:ext cx="4326298" cy="338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12160" y="3140968"/>
            <a:ext cx="1551155" cy="338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11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683994"/>
          </a:xfrm>
        </p:spPr>
        <p:txBody>
          <a:bodyPr/>
          <a:lstStyle/>
          <a:p>
            <a:r>
              <a:rPr lang="fr-FR" dirty="0" smtClean="0"/>
              <a:t>Jeu d’Instructions (initial)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582465"/>
              </p:ext>
            </p:extLst>
          </p:nvPr>
        </p:nvGraphicFramePr>
        <p:xfrm>
          <a:off x="328337" y="978993"/>
          <a:ext cx="8334926" cy="5474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335"/>
                <a:gridCol w="4752528"/>
                <a:gridCol w="2291063"/>
              </a:tblGrid>
              <a:tr h="27168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Mnémonique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détail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action</a:t>
                      </a:r>
                    </a:p>
                  </a:txBody>
                  <a:tcPr/>
                </a:tc>
              </a:tr>
              <a:tr h="27168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stop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Arrête l’exécution du programme.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/>
                </a:tc>
              </a:tr>
              <a:tr h="271687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noop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N’effectue aucune opération.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 smtClean="0"/>
                    </a:p>
                  </a:txBody>
                  <a:tcPr/>
                </a:tc>
              </a:tr>
              <a:tr h="27168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saut 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Met le compteur ordinal à la valeur i.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PC ← i</a:t>
                      </a:r>
                      <a:endParaRPr lang="fr-FR" sz="1400" dirty="0"/>
                    </a:p>
                  </a:txBody>
                  <a:tcPr/>
                </a:tc>
              </a:tr>
              <a:tr h="547938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sautpos</a:t>
                      </a:r>
                      <a:r>
                        <a:rPr lang="fr-FR" sz="1400" dirty="0" smtClean="0"/>
                        <a:t> ri j 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dirty="0" smtClean="0"/>
                        <a:t>Si la valeur contenue dans le registre i est positive ou nulle, met le 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compteur</a:t>
                      </a:r>
                      <a:r>
                        <a:rPr lang="fr-FR" sz="1400" dirty="0" smtClean="0"/>
                        <a:t> ordinal à la valeur j.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dirty="0" smtClean="0"/>
                        <a:t>si ri ≥ 0 PC ← j sinon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400" dirty="0" smtClean="0"/>
                        <a:t>PC ← PC+1</a:t>
                      </a:r>
                      <a:endParaRPr lang="fr-FR" sz="1400" dirty="0"/>
                    </a:p>
                  </a:txBody>
                  <a:tcPr/>
                </a:tc>
              </a:tr>
              <a:tr h="27168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valeur x ri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Initialise le registre i avec la valeur 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ri ← x</a:t>
                      </a:r>
                    </a:p>
                  </a:txBody>
                  <a:tcPr/>
                </a:tc>
              </a:tr>
              <a:tr h="46186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lecture i </a:t>
                      </a:r>
                      <a:r>
                        <a:rPr lang="fr-FR" sz="1400" dirty="0" err="1" smtClean="0"/>
                        <a:t>rj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Charge, dans le registre j, le contenu de la mémoire d’adresse i.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 ← men(i)</a:t>
                      </a:r>
                      <a:endParaRPr lang="fr-FR" sz="1400" dirty="0"/>
                    </a:p>
                  </a:txBody>
                  <a:tcPr/>
                </a:tc>
              </a:tr>
              <a:tr h="461867">
                <a:tc>
                  <a:txBody>
                    <a:bodyPr/>
                    <a:lstStyle/>
                    <a:p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lecture *ri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rj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Charge, dans le registre j, le contenu de la mémoire dont l’adresse est la valeur du registre i.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 ← men(ri)</a:t>
                      </a:r>
                      <a:endParaRPr lang="fr-FR" sz="1400" dirty="0"/>
                    </a:p>
                  </a:txBody>
                  <a:tcPr/>
                </a:tc>
              </a:tr>
              <a:tr h="385587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ecriture</a:t>
                      </a:r>
                      <a:r>
                        <a:rPr lang="fr-FR" sz="1400" dirty="0" smtClean="0"/>
                        <a:t> ri j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Écrit le contenu du registre i dans la mémoire d’adresse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ri → men(j)</a:t>
                      </a:r>
                    </a:p>
                  </a:txBody>
                  <a:tcPr/>
                </a:tc>
              </a:tr>
              <a:tr h="461867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ecriture</a:t>
                      </a:r>
                      <a:r>
                        <a:rPr lang="fr-FR" sz="1400" dirty="0" smtClean="0"/>
                        <a:t> ri *</a:t>
                      </a:r>
                      <a:r>
                        <a:rPr lang="fr-FR" sz="1400" dirty="0" err="1" smtClean="0"/>
                        <a:t>rj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Écrit le contenu du registre i dans la mémoire dont l’adresse est la valeur du registre j.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ri → men(</a:t>
                      </a:r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)</a:t>
                      </a:r>
                      <a:endParaRPr lang="fr-FR" sz="1400" dirty="0"/>
                    </a:p>
                  </a:txBody>
                  <a:tcPr/>
                </a:tc>
              </a:tr>
              <a:tr h="271687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inverse ri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Inverse le signe du contenu du registre 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ri ← − ri</a:t>
                      </a:r>
                      <a:endParaRPr lang="fr-FR" sz="1400" dirty="0"/>
                    </a:p>
                  </a:txBody>
                  <a:tcPr/>
                </a:tc>
              </a:tr>
              <a:tr h="271687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add</a:t>
                      </a:r>
                      <a:r>
                        <a:rPr lang="fr-FR" sz="1400" dirty="0" smtClean="0"/>
                        <a:t> x </a:t>
                      </a:r>
                      <a:r>
                        <a:rPr lang="fr-FR" sz="1400" dirty="0" err="1" smtClean="0"/>
                        <a:t>rj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Ajoute x au contenu du registre j.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ri ← ri + x</a:t>
                      </a:r>
                      <a:endParaRPr lang="fr-FR" sz="1400" dirty="0"/>
                    </a:p>
                  </a:txBody>
                  <a:tcPr/>
                </a:tc>
              </a:tr>
              <a:tr h="271687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add</a:t>
                      </a:r>
                      <a:r>
                        <a:rPr lang="fr-FR" sz="1400" dirty="0" smtClean="0"/>
                        <a:t> ri </a:t>
                      </a:r>
                      <a:r>
                        <a:rPr lang="fr-FR" sz="1400" dirty="0" err="1" smtClean="0"/>
                        <a:t>rj</a:t>
                      </a:r>
                      <a:endParaRPr lang="fr-F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Ajoute la valeur du registre i à celle du registre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 ← </a:t>
                      </a:r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 + ri</a:t>
                      </a:r>
                    </a:p>
                  </a:txBody>
                  <a:tcPr/>
                </a:tc>
              </a:tr>
              <a:tr h="547938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soustr</a:t>
                      </a:r>
                      <a:r>
                        <a:rPr lang="fr-FR" sz="1400" dirty="0" smtClean="0"/>
                        <a:t>, </a:t>
                      </a:r>
                      <a:r>
                        <a:rPr lang="fr-FR" sz="1400" dirty="0" err="1" smtClean="0"/>
                        <a:t>mult</a:t>
                      </a:r>
                      <a:r>
                        <a:rPr lang="fr-FR" sz="1400" dirty="0" smtClean="0"/>
                        <a:t>, div, et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Même syntaxe que pour </a:t>
                      </a:r>
                      <a:r>
                        <a:rPr lang="fr-FR" sz="1400" dirty="0" err="1" smtClean="0"/>
                        <a:t>add</a:t>
                      </a:r>
                      <a:r>
                        <a:rPr lang="fr-FR" sz="1400" dirty="0" smtClean="0"/>
                        <a:t> mais pour la soustraction, multiplication, la division entière, le et bit à bit.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 ← </a:t>
                      </a:r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 (-,*, /, and) ri   ou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ri ← ri (*, /, and) x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1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075240" cy="683994"/>
          </a:xfrm>
        </p:spPr>
        <p:txBody>
          <a:bodyPr/>
          <a:lstStyle/>
          <a:p>
            <a:r>
              <a:rPr lang="fr-FR" dirty="0" smtClean="0"/>
              <a:t>Jeu d’Instructions (ajout)</a:t>
            </a: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338721"/>
              </p:ext>
            </p:extLst>
          </p:nvPr>
        </p:nvGraphicFramePr>
        <p:xfrm>
          <a:off x="328337" y="978993"/>
          <a:ext cx="8334926" cy="3505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291335"/>
                <a:gridCol w="4752528"/>
                <a:gridCol w="2291063"/>
              </a:tblGrid>
              <a:tr h="16143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Mnémonique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détail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action</a:t>
                      </a:r>
                    </a:p>
                  </a:txBody>
                  <a:tcPr/>
                </a:tc>
              </a:tr>
              <a:tr h="161438">
                <a:tc>
                  <a:txBody>
                    <a:bodyPr/>
                    <a:lstStyle/>
                    <a:p>
                      <a:r>
                        <a:rPr lang="fr-FR" sz="1400" smtClean="0"/>
                        <a:t>lecture </a:t>
                      </a:r>
                      <a:r>
                        <a:rPr lang="fr-FR" sz="1400" dirty="0" smtClean="0"/>
                        <a:t>ri </a:t>
                      </a:r>
                      <a:r>
                        <a:rPr lang="fr-FR" sz="1400" dirty="0" err="1" smtClean="0"/>
                        <a:t>rj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Écrit le contenu du registre i dans le registre j.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 ← ri</a:t>
                      </a:r>
                      <a:endParaRPr lang="fr-FR" sz="1400" dirty="0"/>
                    </a:p>
                  </a:txBody>
                  <a:tcPr/>
                </a:tc>
              </a:tr>
              <a:tr h="161438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sautnul</a:t>
                      </a:r>
                      <a:r>
                        <a:rPr lang="fr-FR" sz="1400" dirty="0" smtClean="0"/>
                        <a:t> ri j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Si la valeur contenue dans le registre i est nulle, met le compteur ordinal à la valeur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si ri = 0 PC ← j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sinon PC ← PC+1</a:t>
                      </a:r>
                      <a:endParaRPr lang="fr-FR" sz="1400" dirty="0" smtClean="0"/>
                    </a:p>
                  </a:txBody>
                  <a:tcPr/>
                </a:tc>
              </a:tr>
              <a:tr h="161438"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sautnonnul</a:t>
                      </a:r>
                      <a:r>
                        <a:rPr lang="fr-FR" sz="1400" dirty="0" smtClean="0"/>
                        <a:t> ri j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Si la valeur contenue dans le registre i est non nulle, met le compteur ordinal à la valeur j.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si ri ≠ 0 PC ← j </a:t>
                      </a:r>
                    </a:p>
                    <a:p>
                      <a:r>
                        <a:rPr lang="it-IT" sz="1400" dirty="0" smtClean="0"/>
                        <a:t>sinon PC ← PC+1</a:t>
                      </a:r>
                      <a:endParaRPr lang="fr-FR" sz="1400" dirty="0"/>
                    </a:p>
                  </a:txBody>
                  <a:tcPr/>
                </a:tc>
              </a:tr>
              <a:tr h="290216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appel 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dirty="0" smtClean="0"/>
                        <a:t>Appel de sous-programme à l'adresse 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fr-FR" sz="1400" dirty="0" smtClean="0"/>
                        <a:t>PC ← i ( l'adresse de retour est empilée)</a:t>
                      </a:r>
                      <a:endParaRPr lang="fr-FR" sz="1400" dirty="0"/>
                    </a:p>
                  </a:txBody>
                  <a:tcPr/>
                </a:tc>
              </a:tr>
              <a:tr h="161438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retour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retour de procédure à l'appelant.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smtClean="0"/>
                        <a:t>PC ← (haut de pile)</a:t>
                      </a:r>
                    </a:p>
                  </a:txBody>
                  <a:tcPr/>
                </a:tc>
              </a:tr>
              <a:tr h="244629"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empiler ri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Place la valeur contenue dans le registre i en haut de la pile (la même pile que pour les adresses).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ri → </a:t>
                      </a:r>
                      <a:r>
                        <a:rPr lang="fr-FR" sz="1400" dirty="0" err="1" smtClean="0"/>
                        <a:t>Haut_de_Pile</a:t>
                      </a:r>
                      <a:endParaRPr lang="fr-FR" sz="1400" dirty="0"/>
                    </a:p>
                  </a:txBody>
                  <a:tcPr/>
                </a:tc>
              </a:tr>
              <a:tr h="244629">
                <a:tc>
                  <a:txBody>
                    <a:bodyPr/>
                    <a:lstStyle/>
                    <a:p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depiler</a:t>
                      </a:r>
                      <a:r>
                        <a:rPr lang="fr-FR" sz="1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4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rj</a:t>
                      </a:r>
                      <a:endParaRPr lang="fr-F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smtClean="0"/>
                        <a:t>Place la valeur en haut de la pile (la même pile que pour les adresses) dans le registre </a:t>
                      </a:r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.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/>
                        <a:t>rj</a:t>
                      </a:r>
                      <a:r>
                        <a:rPr lang="fr-FR" sz="1400" dirty="0" smtClean="0"/>
                        <a:t> ← </a:t>
                      </a:r>
                      <a:r>
                        <a:rPr lang="fr-FR" sz="1400" dirty="0" err="1" smtClean="0"/>
                        <a:t>Haut_de_Pile</a:t>
                      </a:r>
                      <a:endParaRPr lang="fr-F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97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683994"/>
          </a:xfrm>
        </p:spPr>
        <p:txBody>
          <a:bodyPr/>
          <a:lstStyle/>
          <a:p>
            <a:r>
              <a:rPr lang="fr-FR" dirty="0" smtClean="0"/>
              <a:t>Convention d’écriture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64088" y="1052736"/>
            <a:ext cx="3312368" cy="504056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Pour écrire vos programmes, utiliser GEDIT (ou Notepad++ sous </a:t>
            </a:r>
            <a:r>
              <a:rPr lang="fr-FR" dirty="0"/>
              <a:t>W</a:t>
            </a:r>
            <a:r>
              <a:rPr lang="fr-FR" dirty="0" smtClean="0"/>
              <a:t>indows).</a:t>
            </a:r>
          </a:p>
          <a:p>
            <a:r>
              <a:rPr lang="fr-FR" sz="1800" dirty="0" smtClean="0"/>
              <a:t>Dans les préférences de GEDIT cocher ‘Afficher les numéros de ligne’.</a:t>
            </a:r>
          </a:p>
          <a:p>
            <a:r>
              <a:rPr lang="fr-FR" sz="1800" dirty="0" smtClean="0"/>
              <a:t>Chaque numéro de ligne correspond à une adresse mémoire (une instruction avec ses données).</a:t>
            </a:r>
          </a:p>
          <a:p>
            <a:r>
              <a:rPr lang="fr-FR" sz="1800" dirty="0"/>
              <a:t>Chaque programme se termine par l’instruction ‘</a:t>
            </a:r>
            <a:r>
              <a:rPr lang="fr-FR" sz="1800" dirty="0">
                <a:solidFill>
                  <a:srgbClr val="0070C0"/>
                </a:solidFill>
              </a:rPr>
              <a:t>stop</a:t>
            </a:r>
            <a:r>
              <a:rPr lang="fr-FR" sz="1800" dirty="0"/>
              <a:t>’.</a:t>
            </a:r>
          </a:p>
          <a:p>
            <a:r>
              <a:rPr lang="fr-FR" sz="1800" dirty="0" smtClean="0"/>
              <a:t>Les instructions d’un programme sont consécutives (jusqu’au ‘</a:t>
            </a:r>
            <a:r>
              <a:rPr lang="fr-FR" sz="1800" dirty="0" smtClean="0">
                <a:solidFill>
                  <a:srgbClr val="0070C0"/>
                </a:solidFill>
              </a:rPr>
              <a:t>stop</a:t>
            </a:r>
            <a:r>
              <a:rPr lang="fr-FR" sz="1800" dirty="0" smtClean="0"/>
              <a:t>’).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2" t="7366" r="51495" b="21673"/>
          <a:stretch/>
        </p:blipFill>
        <p:spPr bwMode="auto">
          <a:xfrm>
            <a:off x="251520" y="1412776"/>
            <a:ext cx="4841856" cy="443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06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683994"/>
          </a:xfrm>
        </p:spPr>
        <p:txBody>
          <a:bodyPr/>
          <a:lstStyle/>
          <a:p>
            <a:r>
              <a:rPr lang="fr-FR" dirty="0" smtClean="0"/>
              <a:t>Convention d’écriture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63888" y="1340768"/>
            <a:ext cx="5256584" cy="5184576"/>
          </a:xfrm>
        </p:spPr>
        <p:txBody>
          <a:bodyPr>
            <a:normAutofit/>
          </a:bodyPr>
          <a:lstStyle/>
          <a:p>
            <a:r>
              <a:rPr lang="fr-FR" dirty="0"/>
              <a:t>C</a:t>
            </a:r>
            <a:r>
              <a:rPr lang="fr-FR" dirty="0" smtClean="0"/>
              <a:t>e programme </a:t>
            </a:r>
            <a:r>
              <a:rPr lang="fr-FR" sz="1000" dirty="0" smtClean="0"/>
              <a:t>(fort intéressant) </a:t>
            </a:r>
            <a:r>
              <a:rPr lang="fr-FR" dirty="0" smtClean="0"/>
              <a:t>est composé :</a:t>
            </a:r>
          </a:p>
          <a:p>
            <a:pPr marL="800100" lvl="1" indent="-342900"/>
            <a:r>
              <a:rPr lang="fr-FR" dirty="0" smtClean="0"/>
              <a:t>De 14 lignes</a:t>
            </a:r>
          </a:p>
          <a:p>
            <a:pPr marL="800100" lvl="1" indent="-342900" algn="just"/>
            <a:r>
              <a:rPr lang="fr-FR" dirty="0" smtClean="0"/>
              <a:t>Les lignes de 1 à 8 contiennent les instructions du programme.</a:t>
            </a:r>
          </a:p>
          <a:p>
            <a:pPr marL="800100" lvl="1" indent="-342900" algn="just"/>
            <a:r>
              <a:rPr lang="fr-FR" dirty="0" smtClean="0"/>
              <a:t>Les lignes de 9 à 14 sont des cases mémoires que vous pouvez utiliser et modifier.</a:t>
            </a:r>
          </a:p>
          <a:p>
            <a:pPr marL="800100" lvl="1" indent="-342900" algn="just"/>
            <a:r>
              <a:rPr lang="fr-FR" dirty="0" smtClean="0"/>
              <a:t>Par convention les lignes comprenant un nombre </a:t>
            </a:r>
            <a:r>
              <a:rPr lang="fr-FR" dirty="0"/>
              <a:t>(11 et 12</a:t>
            </a:r>
            <a:r>
              <a:rPr lang="fr-FR" dirty="0" smtClean="0"/>
              <a:t>) sont en entrée (saisie du clavier, mais rien n’empêche de les modifier), les lignes comprenant un ? (9,10,13,14) sont en sortie (moniteur). 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6" t="13581" r="74243" b="25106"/>
          <a:stretch/>
        </p:blipFill>
        <p:spPr bwMode="auto">
          <a:xfrm>
            <a:off x="323528" y="1181545"/>
            <a:ext cx="3168352" cy="5539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692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683994"/>
          </a:xfrm>
        </p:spPr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052736"/>
            <a:ext cx="4114800" cy="5544616"/>
          </a:xfrm>
          <a:ln>
            <a:noFill/>
          </a:ln>
        </p:spPr>
        <p:txBody>
          <a:bodyPr>
            <a:normAutofit lnSpcReduction="10000"/>
          </a:bodyPr>
          <a:lstStyle/>
          <a:p>
            <a:pPr>
              <a:spcAft>
                <a:spcPts val="0"/>
              </a:spcAft>
            </a:pPr>
            <a:r>
              <a:rPr lang="fr-FR" dirty="0" smtClean="0"/>
              <a:t>Exercice 1 :</a:t>
            </a:r>
          </a:p>
          <a:p>
            <a:pPr algn="just">
              <a:spcBef>
                <a:spcPts val="0"/>
              </a:spcBef>
            </a:pPr>
            <a:r>
              <a:rPr lang="fr-FR" sz="1600" b="0" dirty="0" smtClean="0"/>
              <a:t>Ecrire un programme qui lit un nombre en entrée et le restitue en sortie.</a:t>
            </a:r>
          </a:p>
          <a:p>
            <a:r>
              <a:rPr lang="fr-FR" dirty="0"/>
              <a:t>Exercice 2 </a:t>
            </a:r>
            <a:r>
              <a:rPr lang="fr-FR" dirty="0" smtClean="0"/>
              <a:t>:</a:t>
            </a:r>
          </a:p>
          <a:p>
            <a:pPr algn="just">
              <a:spcBef>
                <a:spcPts val="0"/>
              </a:spcBef>
            </a:pPr>
            <a:r>
              <a:rPr lang="fr-FR" sz="1600" b="0" dirty="0" smtClean="0"/>
              <a:t>Lire dans </a:t>
            </a:r>
            <a:r>
              <a:rPr lang="fr-FR" sz="1600" b="0" dirty="0"/>
              <a:t>l’ordre la valeur de ‘a’, ‘b’ et ‘x</a:t>
            </a:r>
            <a:r>
              <a:rPr lang="fr-FR" sz="1600" b="0" dirty="0" smtClean="0"/>
              <a:t>’, et rendre ensuite le résultat y = </a:t>
            </a:r>
            <a:r>
              <a:rPr lang="fr-FR" sz="1600" b="0" dirty="0" err="1" smtClean="0"/>
              <a:t>ax</a:t>
            </a:r>
            <a:r>
              <a:rPr lang="fr-FR" sz="1600" b="0" dirty="0" smtClean="0"/>
              <a:t> +b. </a:t>
            </a:r>
            <a:endParaRPr lang="fr-FR" sz="1600" b="0" dirty="0"/>
          </a:p>
          <a:p>
            <a:r>
              <a:rPr lang="fr-FR" dirty="0"/>
              <a:t>Exercice </a:t>
            </a:r>
            <a:r>
              <a:rPr lang="fr-FR" dirty="0" smtClean="0"/>
              <a:t>3 (simulation du if) </a:t>
            </a:r>
            <a:r>
              <a:rPr lang="fr-FR" dirty="0"/>
              <a:t>:</a:t>
            </a:r>
          </a:p>
          <a:p>
            <a:pPr algn="just">
              <a:spcBef>
                <a:spcPts val="0"/>
              </a:spcBef>
            </a:pPr>
            <a:r>
              <a:rPr lang="fr-FR" sz="1600" b="0" dirty="0" smtClean="0"/>
              <a:t>Ecrire </a:t>
            </a:r>
            <a:r>
              <a:rPr lang="fr-FR" sz="1600" b="0" dirty="0" smtClean="0"/>
              <a:t>3 (x) </a:t>
            </a:r>
            <a:r>
              <a:rPr lang="fr-FR" sz="1600" b="0" dirty="0" smtClean="0"/>
              <a:t>à l’emplacement mémoire 12, lire un nombre placé en mémoire 10, si ce nombre est plus </a:t>
            </a:r>
            <a:r>
              <a:rPr lang="fr-FR" sz="1600" b="0" dirty="0" smtClean="0"/>
              <a:t>grand ou égal à 3 (x) </a:t>
            </a:r>
            <a:r>
              <a:rPr lang="fr-FR" sz="1600" b="0" dirty="0" smtClean="0"/>
              <a:t>l’écrire à l’emplacement mémoire où le </a:t>
            </a:r>
            <a:r>
              <a:rPr lang="fr-FR" sz="1600" b="0" dirty="0" smtClean="0"/>
              <a:t>3 (x) est </a:t>
            </a:r>
            <a:r>
              <a:rPr lang="fr-FR" sz="1600" b="0" dirty="0" smtClean="0"/>
              <a:t>écrit.</a:t>
            </a:r>
          </a:p>
          <a:p>
            <a:r>
              <a:rPr lang="fr-FR" dirty="0"/>
              <a:t>Exercice </a:t>
            </a:r>
            <a:r>
              <a:rPr lang="fr-FR" dirty="0" smtClean="0"/>
              <a:t>4 (if / </a:t>
            </a:r>
            <a:r>
              <a:rPr lang="fr-FR" dirty="0" err="1" smtClean="0"/>
              <a:t>else</a:t>
            </a:r>
            <a:r>
              <a:rPr lang="fr-FR" dirty="0" smtClean="0"/>
              <a:t>) </a:t>
            </a:r>
            <a:r>
              <a:rPr lang="fr-FR" dirty="0"/>
              <a:t>:</a:t>
            </a:r>
          </a:p>
          <a:p>
            <a:pPr algn="just">
              <a:spcBef>
                <a:spcPts val="0"/>
              </a:spcBef>
            </a:pPr>
            <a:r>
              <a:rPr lang="fr-FR" sz="1600" b="0" dirty="0"/>
              <a:t>Ecrire le </a:t>
            </a:r>
            <a:r>
              <a:rPr lang="fr-FR" sz="1600" b="0" dirty="0" smtClean="0"/>
              <a:t>même programme mais qui répond 0 (faux) ou 1 </a:t>
            </a:r>
            <a:r>
              <a:rPr lang="fr-FR" sz="1600" b="0" dirty="0" smtClean="0"/>
              <a:t>(vrai) </a:t>
            </a:r>
            <a:r>
              <a:rPr lang="fr-FR" sz="1600" b="0" dirty="0" smtClean="0"/>
              <a:t>à la condition. Tester ce </a:t>
            </a:r>
            <a:r>
              <a:rPr lang="fr-FR" sz="1600" b="0" dirty="0" err="1" smtClean="0"/>
              <a:t>pg</a:t>
            </a:r>
            <a:r>
              <a:rPr lang="fr-FR" sz="1600" b="0" dirty="0" smtClean="0"/>
              <a:t> avec la valeur 3, cela répond t-il à l’exigence de l’exo3 ? Corriger le problème en utilisant les instructions étendues d’AMIL.</a:t>
            </a:r>
            <a:endParaRPr lang="fr-FR" sz="1600" b="0" dirty="0"/>
          </a:p>
          <a:p>
            <a:endParaRPr lang="fr-FR" sz="1600" b="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561656" y="1052736"/>
            <a:ext cx="41148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fr-FR" dirty="0"/>
              <a:t>Exercice </a:t>
            </a:r>
            <a:r>
              <a:rPr lang="fr-FR" dirty="0" smtClean="0"/>
              <a:t>5 : (Tant Que, tableau)</a:t>
            </a:r>
            <a:endParaRPr lang="fr-FR" dirty="0"/>
          </a:p>
          <a:p>
            <a:pPr algn="just">
              <a:spcBef>
                <a:spcPts val="0"/>
              </a:spcBef>
            </a:pPr>
            <a:r>
              <a:rPr lang="fr-FR" sz="1600" b="0" dirty="0"/>
              <a:t>Ecrire un </a:t>
            </a:r>
            <a:r>
              <a:rPr lang="fr-FR" sz="1600" b="0" dirty="0" smtClean="0"/>
              <a:t>programme qui, lit l’adresse i du premier indice d’un tableau (i est donc donné) de longueur quelconque, qui contient une suite de nombre positif et qui se termine par un nombre négatif, chaque valeur de </a:t>
            </a:r>
            <a:r>
              <a:rPr lang="fr-FR" sz="1600" b="0" dirty="0" err="1" smtClean="0"/>
              <a:t>mem</a:t>
            </a:r>
            <a:r>
              <a:rPr lang="fr-FR" sz="1600" b="0" dirty="0" smtClean="0"/>
              <a:t>(x) étant recopiée en sortie (sauf le nb négatif).</a:t>
            </a:r>
            <a:endParaRPr lang="fr-FR" sz="1600" b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499992" y="908720"/>
            <a:ext cx="0" cy="5616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23528" y="764704"/>
            <a:ext cx="41044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solidFill>
                  <a:schemeClr val="accent3"/>
                </a:solidFill>
              </a:rPr>
              <a:t>Les exos de 1 à 4 sont à faire avec le jeu d’instructions initial d’AMIL</a:t>
            </a:r>
            <a:endParaRPr lang="fr-FR" sz="1000" i="1" dirty="0">
              <a:solidFill>
                <a:schemeClr val="accent3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5220072" y="3717032"/>
            <a:ext cx="792088" cy="229293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 = 20</a:t>
            </a:r>
          </a:p>
          <a:p>
            <a:pPr algn="ctr"/>
            <a:r>
              <a:rPr lang="fr-FR" sz="1100" dirty="0" smtClean="0"/>
              <a:t>P</a:t>
            </a:r>
          </a:p>
          <a:p>
            <a:pPr algn="ctr"/>
            <a:r>
              <a:rPr lang="fr-FR" sz="1100" dirty="0" smtClean="0"/>
              <a:t>R</a:t>
            </a:r>
          </a:p>
          <a:p>
            <a:pPr algn="ctr"/>
            <a:r>
              <a:rPr lang="fr-FR" sz="1100" dirty="0" smtClean="0"/>
              <a:t>O</a:t>
            </a:r>
          </a:p>
          <a:p>
            <a:pPr algn="ctr"/>
            <a:r>
              <a:rPr lang="fr-FR" sz="1100" dirty="0" smtClean="0"/>
              <a:t>G</a:t>
            </a:r>
            <a:endParaRPr lang="fr-FR" sz="1100" dirty="0"/>
          </a:p>
          <a:p>
            <a:r>
              <a:rPr lang="fr-FR" sz="1100" dirty="0" smtClean="0"/>
              <a:t>Stop</a:t>
            </a:r>
          </a:p>
          <a:p>
            <a:endParaRPr lang="fr-FR" sz="1100" dirty="0"/>
          </a:p>
          <a:p>
            <a:r>
              <a:rPr lang="fr-FR" sz="1100" dirty="0" smtClean="0"/>
              <a:t>L20 : 12</a:t>
            </a:r>
          </a:p>
          <a:p>
            <a:r>
              <a:rPr lang="fr-FR" sz="1100" dirty="0" smtClean="0"/>
              <a:t>L21 : 5</a:t>
            </a:r>
          </a:p>
          <a:p>
            <a:r>
              <a:rPr lang="fr-FR" sz="1100" dirty="0" smtClean="0"/>
              <a:t>L22 : 15</a:t>
            </a:r>
          </a:p>
          <a:p>
            <a:r>
              <a:rPr lang="fr-FR" sz="1100" dirty="0" smtClean="0"/>
              <a:t>L23 : 6</a:t>
            </a:r>
          </a:p>
          <a:p>
            <a:r>
              <a:rPr lang="fr-FR" sz="1100" dirty="0" smtClean="0"/>
              <a:t>L24 : 85</a:t>
            </a:r>
          </a:p>
          <a:p>
            <a:r>
              <a:rPr lang="fr-FR" sz="1100" dirty="0" smtClean="0"/>
              <a:t>L25 : -1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164288" y="3172820"/>
            <a:ext cx="792088" cy="3308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 = 20</a:t>
            </a:r>
          </a:p>
          <a:p>
            <a:pPr algn="ctr"/>
            <a:r>
              <a:rPr lang="fr-FR" sz="1100" dirty="0" smtClean="0"/>
              <a:t>P</a:t>
            </a:r>
          </a:p>
          <a:p>
            <a:pPr algn="ctr"/>
            <a:r>
              <a:rPr lang="fr-FR" sz="1100" dirty="0" smtClean="0"/>
              <a:t>R</a:t>
            </a:r>
          </a:p>
          <a:p>
            <a:pPr algn="ctr"/>
            <a:r>
              <a:rPr lang="fr-FR" sz="1100" dirty="0" smtClean="0"/>
              <a:t>O</a:t>
            </a:r>
          </a:p>
          <a:p>
            <a:pPr algn="ctr"/>
            <a:r>
              <a:rPr lang="fr-FR" sz="1100" dirty="0" smtClean="0"/>
              <a:t>G</a:t>
            </a:r>
            <a:endParaRPr lang="fr-FR" sz="1100" dirty="0"/>
          </a:p>
          <a:p>
            <a:r>
              <a:rPr lang="fr-FR" sz="1100" dirty="0" smtClean="0"/>
              <a:t>Stop</a:t>
            </a:r>
          </a:p>
          <a:p>
            <a:endParaRPr lang="fr-FR" sz="1100" dirty="0"/>
          </a:p>
          <a:p>
            <a:r>
              <a:rPr lang="fr-FR" sz="1100" dirty="0" smtClean="0"/>
              <a:t>L20 : 12</a:t>
            </a:r>
          </a:p>
          <a:p>
            <a:r>
              <a:rPr lang="fr-FR" sz="1100" dirty="0" smtClean="0"/>
              <a:t>L21 : 5</a:t>
            </a:r>
          </a:p>
          <a:p>
            <a:r>
              <a:rPr lang="fr-FR" sz="1100" dirty="0" smtClean="0"/>
              <a:t>L22 : 15</a:t>
            </a:r>
          </a:p>
          <a:p>
            <a:r>
              <a:rPr lang="fr-FR" sz="1100" dirty="0" smtClean="0"/>
              <a:t>L23 : 6</a:t>
            </a:r>
          </a:p>
          <a:p>
            <a:r>
              <a:rPr lang="fr-FR" sz="1100" dirty="0" smtClean="0"/>
              <a:t>L24 : 85</a:t>
            </a:r>
          </a:p>
          <a:p>
            <a:r>
              <a:rPr lang="fr-FR" sz="1100" dirty="0" smtClean="0"/>
              <a:t>L25 : -1</a:t>
            </a:r>
            <a:endParaRPr lang="fr-FR" sz="1100" dirty="0"/>
          </a:p>
          <a:p>
            <a:endParaRPr lang="fr-FR" sz="1100" dirty="0" smtClean="0"/>
          </a:p>
          <a:p>
            <a:r>
              <a:rPr lang="fr-FR" sz="1100" dirty="0" smtClean="0"/>
              <a:t>L30 </a:t>
            </a:r>
            <a:r>
              <a:rPr lang="fr-FR" sz="1100" dirty="0"/>
              <a:t>: 12</a:t>
            </a:r>
          </a:p>
          <a:p>
            <a:r>
              <a:rPr lang="fr-FR" sz="1100" dirty="0" smtClean="0"/>
              <a:t>L31 </a:t>
            </a:r>
            <a:r>
              <a:rPr lang="fr-FR" sz="1100" dirty="0"/>
              <a:t>: 5</a:t>
            </a:r>
          </a:p>
          <a:p>
            <a:r>
              <a:rPr lang="fr-FR" sz="1100" dirty="0" smtClean="0"/>
              <a:t>L32 </a:t>
            </a:r>
            <a:r>
              <a:rPr lang="fr-FR" sz="1100" dirty="0"/>
              <a:t>: </a:t>
            </a:r>
            <a:r>
              <a:rPr lang="fr-FR" sz="1100" dirty="0" smtClean="0"/>
              <a:t>15</a:t>
            </a:r>
            <a:endParaRPr lang="fr-FR" sz="1100" dirty="0"/>
          </a:p>
          <a:p>
            <a:r>
              <a:rPr lang="fr-FR" sz="1100" dirty="0" smtClean="0"/>
              <a:t>L33 </a:t>
            </a:r>
            <a:r>
              <a:rPr lang="fr-FR" sz="1100" dirty="0"/>
              <a:t>: 6</a:t>
            </a:r>
          </a:p>
          <a:p>
            <a:r>
              <a:rPr lang="fr-FR" sz="1100" dirty="0" smtClean="0"/>
              <a:t>L34 </a:t>
            </a:r>
            <a:r>
              <a:rPr lang="fr-FR" sz="1100" dirty="0"/>
              <a:t>: </a:t>
            </a:r>
            <a:r>
              <a:rPr lang="fr-FR" sz="1100" dirty="0" smtClean="0"/>
              <a:t>85</a:t>
            </a:r>
            <a:endParaRPr lang="fr-FR" sz="1100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6228184" y="4863499"/>
            <a:ext cx="720080" cy="0"/>
          </a:xfrm>
          <a:prstGeom prst="straightConnector1">
            <a:avLst/>
          </a:prstGeom>
          <a:ln w="41275" cap="sq" cmpd="dbl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8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4716016" y="4638615"/>
            <a:ext cx="39604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solidFill>
                  <a:schemeClr val="accent3"/>
                </a:solidFill>
              </a:rPr>
              <a:t>Rappel (ou pas) ; l’algorithme du tri à bulles est le suivant.</a:t>
            </a:r>
          </a:p>
          <a:p>
            <a:r>
              <a:rPr lang="fr-FR" sz="1000" i="1" dirty="0" smtClean="0">
                <a:solidFill>
                  <a:schemeClr val="accent3"/>
                </a:solidFill>
              </a:rPr>
              <a:t>PRODECURE </a:t>
            </a:r>
            <a:r>
              <a:rPr lang="fr-FR" sz="1000" i="1" dirty="0" err="1">
                <a:solidFill>
                  <a:schemeClr val="accent3"/>
                </a:solidFill>
              </a:rPr>
              <a:t>Tri_bulle</a:t>
            </a:r>
            <a:r>
              <a:rPr lang="fr-FR" sz="1000" i="1" dirty="0">
                <a:solidFill>
                  <a:schemeClr val="accent3"/>
                </a:solidFill>
              </a:rPr>
              <a:t> (Tableau a[1:n</a:t>
            </a:r>
            <a:r>
              <a:rPr lang="fr-FR" sz="1000" i="1" dirty="0" smtClean="0">
                <a:solidFill>
                  <a:schemeClr val="accent3"/>
                </a:solidFill>
              </a:rPr>
              <a:t>])</a:t>
            </a:r>
            <a:endParaRPr lang="fr-FR" sz="1000" i="1" dirty="0">
              <a:solidFill>
                <a:schemeClr val="accent3"/>
              </a:solidFill>
            </a:endParaRPr>
          </a:p>
          <a:p>
            <a:r>
              <a:rPr lang="fr-FR" sz="1000" i="1" dirty="0">
                <a:solidFill>
                  <a:schemeClr val="accent3"/>
                </a:solidFill>
              </a:rPr>
              <a:t> </a:t>
            </a:r>
            <a:r>
              <a:rPr lang="fr-FR" sz="1000" i="1" dirty="0" err="1">
                <a:solidFill>
                  <a:schemeClr val="accent3"/>
                </a:solidFill>
              </a:rPr>
              <a:t>Booleen</a:t>
            </a:r>
            <a:r>
              <a:rPr lang="fr-FR" sz="1000" i="1" dirty="0">
                <a:solidFill>
                  <a:schemeClr val="accent3"/>
                </a:solidFill>
              </a:rPr>
              <a:t> </a:t>
            </a:r>
            <a:r>
              <a:rPr lang="fr-FR" sz="1000" i="1" dirty="0" smtClean="0">
                <a:solidFill>
                  <a:schemeClr val="accent3"/>
                </a:solidFill>
              </a:rPr>
              <a:t> </a:t>
            </a:r>
            <a:r>
              <a:rPr lang="fr-FR" sz="1000" i="1" dirty="0" err="1" smtClean="0">
                <a:solidFill>
                  <a:schemeClr val="accent3"/>
                </a:solidFill>
              </a:rPr>
              <a:t>permut</a:t>
            </a:r>
            <a:r>
              <a:rPr lang="fr-FR" sz="1000" i="1" dirty="0" smtClean="0">
                <a:solidFill>
                  <a:schemeClr val="accent3"/>
                </a:solidFill>
              </a:rPr>
              <a:t>  = VRAI;</a:t>
            </a:r>
            <a:endParaRPr lang="fr-FR" sz="1000" i="1" dirty="0">
              <a:solidFill>
                <a:schemeClr val="accent3"/>
              </a:solidFill>
            </a:endParaRPr>
          </a:p>
          <a:p>
            <a:r>
              <a:rPr lang="fr-FR" sz="1000" i="1" dirty="0" smtClean="0">
                <a:solidFill>
                  <a:schemeClr val="accent3"/>
                </a:solidFill>
              </a:rPr>
              <a:t> </a:t>
            </a:r>
            <a:r>
              <a:rPr lang="fr-FR" sz="1000" i="1" dirty="0">
                <a:solidFill>
                  <a:schemeClr val="accent3"/>
                </a:solidFill>
              </a:rPr>
              <a:t>TANT QUE </a:t>
            </a:r>
            <a:r>
              <a:rPr lang="fr-FR" sz="1000" i="1" dirty="0" err="1">
                <a:solidFill>
                  <a:schemeClr val="accent3"/>
                </a:solidFill>
              </a:rPr>
              <a:t>permut</a:t>
            </a:r>
            <a:r>
              <a:rPr lang="fr-FR" sz="1000" i="1" dirty="0">
                <a:solidFill>
                  <a:schemeClr val="accent3"/>
                </a:solidFill>
              </a:rPr>
              <a:t> = </a:t>
            </a:r>
            <a:r>
              <a:rPr lang="fr-FR" sz="1000" i="1" dirty="0" smtClean="0">
                <a:solidFill>
                  <a:schemeClr val="accent3"/>
                </a:solidFill>
              </a:rPr>
              <a:t>VRAI</a:t>
            </a:r>
          </a:p>
          <a:p>
            <a:r>
              <a:rPr lang="fr-FR" sz="1000" i="1" dirty="0" smtClean="0">
                <a:solidFill>
                  <a:schemeClr val="accent3"/>
                </a:solidFill>
              </a:rPr>
              <a:t>       </a:t>
            </a:r>
            <a:r>
              <a:rPr lang="fr-FR" sz="1000" i="1" dirty="0" err="1" smtClean="0">
                <a:solidFill>
                  <a:schemeClr val="accent3"/>
                </a:solidFill>
              </a:rPr>
              <a:t>permut</a:t>
            </a:r>
            <a:r>
              <a:rPr lang="fr-FR" sz="1000" i="1" dirty="0" smtClean="0">
                <a:solidFill>
                  <a:schemeClr val="accent3"/>
                </a:solidFill>
              </a:rPr>
              <a:t> </a:t>
            </a:r>
            <a:r>
              <a:rPr lang="fr-FR" sz="1000" i="1" dirty="0">
                <a:solidFill>
                  <a:schemeClr val="accent3"/>
                </a:solidFill>
              </a:rPr>
              <a:t>= FAUX</a:t>
            </a:r>
          </a:p>
          <a:p>
            <a:r>
              <a:rPr lang="fr-FR" sz="1000" i="1" dirty="0">
                <a:solidFill>
                  <a:schemeClr val="accent3"/>
                </a:solidFill>
              </a:rPr>
              <a:t>    </a:t>
            </a:r>
            <a:r>
              <a:rPr lang="fr-FR" sz="1000" i="1" dirty="0" smtClean="0">
                <a:solidFill>
                  <a:schemeClr val="accent3"/>
                </a:solidFill>
              </a:rPr>
              <a:t>   POUR </a:t>
            </a:r>
            <a:r>
              <a:rPr lang="fr-FR" sz="1000" i="1" dirty="0">
                <a:solidFill>
                  <a:schemeClr val="accent3"/>
                </a:solidFill>
              </a:rPr>
              <a:t>i VARIANT DE 1 à N-1 FAIRE</a:t>
            </a:r>
          </a:p>
          <a:p>
            <a:r>
              <a:rPr lang="fr-FR" sz="1000" i="1" dirty="0">
                <a:solidFill>
                  <a:schemeClr val="accent3"/>
                </a:solidFill>
              </a:rPr>
              <a:t>        </a:t>
            </a:r>
            <a:r>
              <a:rPr lang="fr-FR" sz="1000" i="1" dirty="0" smtClean="0">
                <a:solidFill>
                  <a:schemeClr val="accent3"/>
                </a:solidFill>
              </a:rPr>
              <a:t>   SI </a:t>
            </a:r>
            <a:r>
              <a:rPr lang="fr-FR" sz="1000" i="1" dirty="0">
                <a:solidFill>
                  <a:schemeClr val="accent3"/>
                </a:solidFill>
              </a:rPr>
              <a:t>a[i] &gt; a[i+1] </a:t>
            </a:r>
            <a:r>
              <a:rPr lang="fr-FR" sz="1000" i="1" dirty="0" smtClean="0">
                <a:solidFill>
                  <a:schemeClr val="accent3"/>
                </a:solidFill>
              </a:rPr>
              <a:t>ALORS</a:t>
            </a:r>
            <a:r>
              <a:rPr lang="fr-FR" sz="1000" i="1" dirty="0">
                <a:solidFill>
                  <a:schemeClr val="accent3"/>
                </a:solidFill>
              </a:rPr>
              <a:t>		</a:t>
            </a:r>
            <a:endParaRPr lang="fr-FR" sz="1000" i="1" dirty="0" smtClean="0">
              <a:solidFill>
                <a:schemeClr val="accent3"/>
              </a:solidFill>
            </a:endParaRPr>
          </a:p>
          <a:p>
            <a:r>
              <a:rPr lang="fr-FR" sz="1000" i="1" dirty="0">
                <a:solidFill>
                  <a:schemeClr val="accent3"/>
                </a:solidFill>
              </a:rPr>
              <a:t> </a:t>
            </a:r>
            <a:r>
              <a:rPr lang="fr-FR" sz="1000" i="1" dirty="0" smtClean="0">
                <a:solidFill>
                  <a:schemeClr val="accent3"/>
                </a:solidFill>
              </a:rPr>
              <a:t>              </a:t>
            </a:r>
            <a:r>
              <a:rPr lang="fr-FR" sz="1000" i="1" dirty="0" err="1" smtClean="0">
                <a:solidFill>
                  <a:schemeClr val="accent3"/>
                </a:solidFill>
              </a:rPr>
              <a:t>echanger</a:t>
            </a:r>
            <a:r>
              <a:rPr lang="fr-FR" sz="1000" i="1" dirty="0" smtClean="0">
                <a:solidFill>
                  <a:schemeClr val="accent3"/>
                </a:solidFill>
              </a:rPr>
              <a:t> </a:t>
            </a:r>
            <a:r>
              <a:rPr lang="fr-FR" sz="1000" i="1" dirty="0">
                <a:solidFill>
                  <a:schemeClr val="accent3"/>
                </a:solidFill>
              </a:rPr>
              <a:t>a[i] et a[i+1]</a:t>
            </a:r>
          </a:p>
          <a:p>
            <a:r>
              <a:rPr lang="fr-FR" sz="1000" i="1" dirty="0">
                <a:solidFill>
                  <a:schemeClr val="accent3"/>
                </a:solidFill>
              </a:rPr>
              <a:t> </a:t>
            </a:r>
            <a:r>
              <a:rPr lang="fr-FR" sz="1000" i="1" dirty="0" smtClean="0">
                <a:solidFill>
                  <a:schemeClr val="accent3"/>
                </a:solidFill>
              </a:rPr>
              <a:t>              </a:t>
            </a:r>
            <a:r>
              <a:rPr lang="fr-FR" sz="1000" i="1" dirty="0" err="1" smtClean="0">
                <a:solidFill>
                  <a:schemeClr val="accent3"/>
                </a:solidFill>
              </a:rPr>
              <a:t>permut</a:t>
            </a:r>
            <a:r>
              <a:rPr lang="fr-FR" sz="1000" i="1" dirty="0" smtClean="0">
                <a:solidFill>
                  <a:schemeClr val="accent3"/>
                </a:solidFill>
              </a:rPr>
              <a:t> </a:t>
            </a:r>
            <a:r>
              <a:rPr lang="fr-FR" sz="1000" i="1" dirty="0">
                <a:solidFill>
                  <a:schemeClr val="accent3"/>
                </a:solidFill>
              </a:rPr>
              <a:t>= VRAI</a:t>
            </a:r>
          </a:p>
          <a:p>
            <a:r>
              <a:rPr lang="fr-FR" sz="1000" i="1" dirty="0" smtClean="0">
                <a:solidFill>
                  <a:schemeClr val="accent3"/>
                </a:solidFill>
              </a:rPr>
              <a:t>           FIN </a:t>
            </a:r>
            <a:r>
              <a:rPr lang="fr-FR" sz="1000" i="1" dirty="0">
                <a:solidFill>
                  <a:schemeClr val="accent3"/>
                </a:solidFill>
              </a:rPr>
              <a:t>SI</a:t>
            </a:r>
          </a:p>
          <a:p>
            <a:r>
              <a:rPr lang="fr-FR" sz="1000" i="1" dirty="0" smtClean="0">
                <a:solidFill>
                  <a:schemeClr val="accent3"/>
                </a:solidFill>
              </a:rPr>
              <a:t>        FIN </a:t>
            </a:r>
            <a:r>
              <a:rPr lang="fr-FR" sz="1000" i="1" dirty="0">
                <a:solidFill>
                  <a:schemeClr val="accent3"/>
                </a:solidFill>
              </a:rPr>
              <a:t>POUR</a:t>
            </a:r>
          </a:p>
          <a:p>
            <a:r>
              <a:rPr lang="fr-FR" sz="1000" i="1" dirty="0" smtClean="0">
                <a:solidFill>
                  <a:schemeClr val="accent3"/>
                </a:solidFill>
              </a:rPr>
              <a:t>   FIN TANT QUE</a:t>
            </a:r>
            <a:endParaRPr lang="fr-FR" sz="1000" i="1" dirty="0">
              <a:solidFill>
                <a:schemeClr val="accent3"/>
              </a:solidFill>
            </a:endParaRPr>
          </a:p>
          <a:p>
            <a:r>
              <a:rPr lang="fr-FR" sz="1000" i="1" dirty="0">
                <a:solidFill>
                  <a:schemeClr val="accent3"/>
                </a:solidFill>
              </a:rPr>
              <a:t>FIN PROCEDURE</a:t>
            </a:r>
          </a:p>
          <a:p>
            <a:endParaRPr lang="fr-FR" sz="1000" i="1" dirty="0">
              <a:solidFill>
                <a:schemeClr val="accent3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683994"/>
          </a:xfrm>
        </p:spPr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33664" y="908720"/>
            <a:ext cx="4114800" cy="5688632"/>
          </a:xfrm>
          <a:ln>
            <a:noFill/>
          </a:ln>
        </p:spPr>
        <p:txBody>
          <a:bodyPr/>
          <a:lstStyle/>
          <a:p>
            <a:pPr>
              <a:spcAft>
                <a:spcPts val="0"/>
              </a:spcAft>
            </a:pPr>
            <a:r>
              <a:rPr lang="fr-FR" dirty="0" smtClean="0"/>
              <a:t>Exercice 7 :</a:t>
            </a:r>
          </a:p>
          <a:p>
            <a:pPr>
              <a:spcAft>
                <a:spcPts val="0"/>
              </a:spcAft>
            </a:pPr>
            <a:r>
              <a:rPr lang="fr-FR" sz="1600" b="0" dirty="0"/>
              <a:t>mettre 2 valeurs dans r0 et r1 et échanger leur </a:t>
            </a:r>
            <a:r>
              <a:rPr lang="fr-FR" sz="1600" b="0" dirty="0" smtClean="0"/>
              <a:t>valeurs en </a:t>
            </a:r>
            <a:r>
              <a:rPr lang="fr-FR" sz="1600" b="0" dirty="0"/>
              <a:t>se servant de </a:t>
            </a:r>
            <a:r>
              <a:rPr lang="fr-FR" sz="1600" b="0" dirty="0" smtClean="0"/>
              <a:t>r2 , puis  </a:t>
            </a:r>
            <a:r>
              <a:rPr lang="fr-FR" sz="1600" b="0" dirty="0"/>
              <a:t>en se servant de la mémoire au lieu de </a:t>
            </a:r>
            <a:r>
              <a:rPr lang="fr-FR" sz="1600" b="0" dirty="0" smtClean="0"/>
              <a:t>r2, puis de </a:t>
            </a:r>
            <a:r>
              <a:rPr lang="fr-FR" sz="1600" b="0" dirty="0"/>
              <a:t>la </a:t>
            </a:r>
            <a:r>
              <a:rPr lang="fr-FR" sz="1600" b="0" dirty="0" smtClean="0"/>
              <a:t>pile.</a:t>
            </a:r>
            <a:endParaRPr lang="fr-FR" sz="1600" b="0" dirty="0"/>
          </a:p>
          <a:p>
            <a:pPr>
              <a:spcAft>
                <a:spcPts val="0"/>
              </a:spcAft>
            </a:pPr>
            <a:r>
              <a:rPr lang="fr-FR" sz="1600" b="0" dirty="0"/>
              <a:t>E</a:t>
            </a:r>
            <a:r>
              <a:rPr lang="fr-FR" sz="1600" b="0" dirty="0" smtClean="0"/>
              <a:t>changer </a:t>
            </a:r>
            <a:r>
              <a:rPr lang="fr-FR" sz="1600" b="0" dirty="0"/>
              <a:t>2 valeurs en mémoire sans transférer ces valeurs dans les registres (r0 et r1) mais grâce à leurs </a:t>
            </a:r>
            <a:r>
              <a:rPr lang="fr-FR" sz="1600" b="0" dirty="0" smtClean="0"/>
              <a:t>adresses.</a:t>
            </a:r>
            <a:endParaRPr lang="fr-FR" sz="1600" b="0" dirty="0"/>
          </a:p>
          <a:p>
            <a:pPr>
              <a:spcAft>
                <a:spcPts val="0"/>
              </a:spcAft>
            </a:pPr>
            <a:r>
              <a:rPr lang="fr-FR" sz="1600" b="0" dirty="0" smtClean="0"/>
              <a:t>Refaire les mêmes exercices, mais n’échangez que si la première valeur est supérieure à la seconde.</a:t>
            </a:r>
            <a:endParaRPr lang="fr-FR" sz="1600" b="0" dirty="0"/>
          </a:p>
          <a:p>
            <a:pPr>
              <a:spcAft>
                <a:spcPts val="0"/>
              </a:spcAft>
            </a:pPr>
            <a:r>
              <a:rPr lang="fr-FR" dirty="0" smtClean="0"/>
              <a:t>Exercice </a:t>
            </a:r>
            <a:r>
              <a:rPr lang="fr-FR" dirty="0"/>
              <a:t>8</a:t>
            </a:r>
            <a:r>
              <a:rPr lang="fr-FR" dirty="0" smtClean="0"/>
              <a:t> : (tri à bulles)</a:t>
            </a:r>
          </a:p>
          <a:p>
            <a:pPr algn="just">
              <a:spcBef>
                <a:spcPts val="0"/>
              </a:spcBef>
            </a:pPr>
            <a:r>
              <a:rPr lang="fr-FR" sz="1600" b="0" dirty="0" smtClean="0"/>
              <a:t>Ecrire un programme de tri à bulles effectuant le résultat suivant :</a:t>
            </a:r>
            <a:endParaRPr lang="fr-FR" sz="1600" b="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13184" y="1052736"/>
            <a:ext cx="41148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fr-FR" dirty="0"/>
              <a:t>Exercice 6</a:t>
            </a:r>
            <a:r>
              <a:rPr lang="fr-FR" dirty="0" smtClean="0"/>
              <a:t> : (pour, tableau)</a:t>
            </a:r>
            <a:endParaRPr lang="fr-FR" dirty="0"/>
          </a:p>
          <a:p>
            <a:pPr algn="just">
              <a:spcBef>
                <a:spcPts val="0"/>
              </a:spcBef>
            </a:pPr>
            <a:r>
              <a:rPr lang="fr-FR" sz="1600" b="0" dirty="0"/>
              <a:t>Ecrire </a:t>
            </a:r>
            <a:r>
              <a:rPr lang="fr-FR" sz="1600" b="0" dirty="0" smtClean="0"/>
              <a:t>le même programme mais cette fois l’indice de fin est connu (le -1 n’a plus lieu d’exister)</a:t>
            </a:r>
            <a:endParaRPr lang="fr-FR" sz="1600" b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499992" y="908720"/>
            <a:ext cx="0" cy="5616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36004" y="5373216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 smtClean="0">
                <a:solidFill>
                  <a:schemeClr val="accent3"/>
                </a:solidFill>
              </a:rPr>
              <a:t>Rappel : réalisation d’un ‘pour’ à l’aide d’un ‘Tant Que’ :</a:t>
            </a:r>
          </a:p>
          <a:p>
            <a:r>
              <a:rPr lang="fr-FR" sz="1000" i="1" dirty="0">
                <a:solidFill>
                  <a:schemeClr val="accent3"/>
                </a:solidFill>
              </a:rPr>
              <a:t>f</a:t>
            </a:r>
            <a:r>
              <a:rPr lang="fr-FR" sz="1000" i="1" dirty="0" smtClean="0">
                <a:solidFill>
                  <a:schemeClr val="accent3"/>
                </a:solidFill>
              </a:rPr>
              <a:t>or (i = 1 ; i &lt; 9 ; i++) { suite instructions} peut être remplacé par :</a:t>
            </a:r>
          </a:p>
          <a:p>
            <a:endParaRPr lang="fr-FR" sz="1000" i="1" dirty="0">
              <a:solidFill>
                <a:schemeClr val="accent3"/>
              </a:solidFill>
            </a:endParaRPr>
          </a:p>
          <a:p>
            <a:r>
              <a:rPr lang="fr-FR" sz="1000" i="1" dirty="0" smtClean="0">
                <a:solidFill>
                  <a:schemeClr val="accent3"/>
                </a:solidFill>
              </a:rPr>
              <a:t>i= 1</a:t>
            </a:r>
          </a:p>
          <a:p>
            <a:r>
              <a:rPr lang="fr-FR" sz="1000" i="1" dirty="0" smtClean="0">
                <a:solidFill>
                  <a:schemeClr val="accent3"/>
                </a:solidFill>
              </a:rPr>
              <a:t>TQ ( i  &lt; 9 )  {</a:t>
            </a:r>
          </a:p>
          <a:p>
            <a:r>
              <a:rPr lang="fr-FR" sz="1000" i="1" dirty="0" smtClean="0">
                <a:solidFill>
                  <a:schemeClr val="accent3"/>
                </a:solidFill>
              </a:rPr>
              <a:t>      la même suite d’instructions</a:t>
            </a:r>
          </a:p>
          <a:p>
            <a:r>
              <a:rPr lang="fr-FR" sz="1000" i="1" dirty="0">
                <a:solidFill>
                  <a:schemeClr val="accent3"/>
                </a:solidFill>
              </a:rPr>
              <a:t> </a:t>
            </a:r>
            <a:r>
              <a:rPr lang="fr-FR" sz="1000" i="1" dirty="0" smtClean="0">
                <a:solidFill>
                  <a:schemeClr val="accent3"/>
                </a:solidFill>
              </a:rPr>
              <a:t>     i++</a:t>
            </a:r>
          </a:p>
          <a:p>
            <a:r>
              <a:rPr lang="fr-FR" sz="1000" i="1" dirty="0">
                <a:solidFill>
                  <a:schemeClr val="accent3"/>
                </a:solidFill>
              </a:rPr>
              <a:t>}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920080" y="2536822"/>
            <a:ext cx="792088" cy="229293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 = 20</a:t>
            </a:r>
          </a:p>
          <a:p>
            <a:r>
              <a:rPr lang="fr-FR" sz="1100" dirty="0" smtClean="0"/>
              <a:t>j= = 24</a:t>
            </a:r>
          </a:p>
          <a:p>
            <a:pPr algn="ctr"/>
            <a:r>
              <a:rPr lang="fr-FR" sz="1100" dirty="0" smtClean="0"/>
              <a:t>P</a:t>
            </a:r>
          </a:p>
          <a:p>
            <a:pPr algn="ctr"/>
            <a:r>
              <a:rPr lang="fr-FR" sz="1100" dirty="0" smtClean="0"/>
              <a:t>R</a:t>
            </a:r>
          </a:p>
          <a:p>
            <a:pPr algn="ctr"/>
            <a:r>
              <a:rPr lang="fr-FR" sz="1100" dirty="0" smtClean="0"/>
              <a:t>O</a:t>
            </a:r>
          </a:p>
          <a:p>
            <a:pPr algn="ctr"/>
            <a:r>
              <a:rPr lang="fr-FR" sz="1100" dirty="0" smtClean="0"/>
              <a:t>G</a:t>
            </a:r>
            <a:endParaRPr lang="fr-FR" sz="1100" dirty="0"/>
          </a:p>
          <a:p>
            <a:r>
              <a:rPr lang="fr-FR" sz="1100" dirty="0" smtClean="0"/>
              <a:t>Stop</a:t>
            </a:r>
          </a:p>
          <a:p>
            <a:endParaRPr lang="fr-FR" sz="1100" dirty="0"/>
          </a:p>
          <a:p>
            <a:r>
              <a:rPr lang="fr-FR" sz="1100" dirty="0" smtClean="0"/>
              <a:t>L20 : 12</a:t>
            </a:r>
          </a:p>
          <a:p>
            <a:r>
              <a:rPr lang="fr-FR" sz="1100" dirty="0" smtClean="0"/>
              <a:t>L21 : 5</a:t>
            </a:r>
          </a:p>
          <a:p>
            <a:r>
              <a:rPr lang="fr-FR" sz="1100" dirty="0" smtClean="0"/>
              <a:t>L22 : 15</a:t>
            </a:r>
          </a:p>
          <a:p>
            <a:r>
              <a:rPr lang="fr-FR" sz="1100" dirty="0" smtClean="0"/>
              <a:t>L23 : 6</a:t>
            </a:r>
          </a:p>
          <a:p>
            <a:r>
              <a:rPr lang="fr-FR" sz="1100" dirty="0" smtClean="0"/>
              <a:t>L24 : 85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64296" y="1992610"/>
            <a:ext cx="792088" cy="33085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I = 20</a:t>
            </a:r>
          </a:p>
          <a:p>
            <a:r>
              <a:rPr lang="fr-FR" sz="1100" dirty="0" smtClean="0"/>
              <a:t>J = 24</a:t>
            </a:r>
          </a:p>
          <a:p>
            <a:pPr algn="ctr"/>
            <a:r>
              <a:rPr lang="fr-FR" sz="1100" dirty="0" smtClean="0"/>
              <a:t>P</a:t>
            </a:r>
          </a:p>
          <a:p>
            <a:pPr algn="ctr"/>
            <a:r>
              <a:rPr lang="fr-FR" sz="1100" dirty="0" smtClean="0"/>
              <a:t>R</a:t>
            </a:r>
          </a:p>
          <a:p>
            <a:pPr algn="ctr"/>
            <a:r>
              <a:rPr lang="fr-FR" sz="1100" dirty="0" smtClean="0"/>
              <a:t>O</a:t>
            </a:r>
          </a:p>
          <a:p>
            <a:pPr algn="ctr"/>
            <a:r>
              <a:rPr lang="fr-FR" sz="1100" dirty="0" smtClean="0"/>
              <a:t>G</a:t>
            </a:r>
            <a:endParaRPr lang="fr-FR" sz="1100" dirty="0"/>
          </a:p>
          <a:p>
            <a:r>
              <a:rPr lang="fr-FR" sz="1100" dirty="0" smtClean="0"/>
              <a:t>Stop</a:t>
            </a:r>
          </a:p>
          <a:p>
            <a:endParaRPr lang="fr-FR" sz="1100" dirty="0"/>
          </a:p>
          <a:p>
            <a:r>
              <a:rPr lang="fr-FR" sz="1100" dirty="0" smtClean="0"/>
              <a:t>L20 : 12</a:t>
            </a:r>
          </a:p>
          <a:p>
            <a:r>
              <a:rPr lang="fr-FR" sz="1100" dirty="0" smtClean="0"/>
              <a:t>L21 : 5</a:t>
            </a:r>
          </a:p>
          <a:p>
            <a:r>
              <a:rPr lang="fr-FR" sz="1100" dirty="0" smtClean="0"/>
              <a:t>L22 : 15</a:t>
            </a:r>
          </a:p>
          <a:p>
            <a:r>
              <a:rPr lang="fr-FR" sz="1100" dirty="0" smtClean="0"/>
              <a:t>L23 : 6</a:t>
            </a:r>
          </a:p>
          <a:p>
            <a:r>
              <a:rPr lang="fr-FR" sz="1100" dirty="0" smtClean="0"/>
              <a:t>L24 : 85</a:t>
            </a:r>
            <a:endParaRPr lang="fr-FR" sz="1100" dirty="0"/>
          </a:p>
          <a:p>
            <a:endParaRPr lang="fr-FR" sz="1100" dirty="0" smtClean="0"/>
          </a:p>
          <a:p>
            <a:r>
              <a:rPr lang="fr-FR" sz="1100" dirty="0" smtClean="0"/>
              <a:t>L30 </a:t>
            </a:r>
            <a:r>
              <a:rPr lang="fr-FR" sz="1100" dirty="0"/>
              <a:t>: 12</a:t>
            </a:r>
          </a:p>
          <a:p>
            <a:r>
              <a:rPr lang="fr-FR" sz="1100" dirty="0" smtClean="0"/>
              <a:t>L31 </a:t>
            </a:r>
            <a:r>
              <a:rPr lang="fr-FR" sz="1100" dirty="0"/>
              <a:t>: 5</a:t>
            </a:r>
          </a:p>
          <a:p>
            <a:r>
              <a:rPr lang="fr-FR" sz="1100" dirty="0" smtClean="0"/>
              <a:t>L32 </a:t>
            </a:r>
            <a:r>
              <a:rPr lang="fr-FR" sz="1100" dirty="0"/>
              <a:t>: </a:t>
            </a:r>
            <a:r>
              <a:rPr lang="fr-FR" sz="1100" dirty="0" smtClean="0"/>
              <a:t>15</a:t>
            </a:r>
            <a:endParaRPr lang="fr-FR" sz="1100" dirty="0"/>
          </a:p>
          <a:p>
            <a:r>
              <a:rPr lang="fr-FR" sz="1100" dirty="0" smtClean="0"/>
              <a:t>L33 </a:t>
            </a:r>
            <a:r>
              <a:rPr lang="fr-FR" sz="1100" dirty="0"/>
              <a:t>: 6</a:t>
            </a:r>
          </a:p>
          <a:p>
            <a:r>
              <a:rPr lang="fr-FR" sz="1100" dirty="0" smtClean="0"/>
              <a:t>L34 </a:t>
            </a:r>
            <a:r>
              <a:rPr lang="fr-FR" sz="1100" dirty="0"/>
              <a:t>: </a:t>
            </a:r>
            <a:r>
              <a:rPr lang="fr-FR" sz="1100" dirty="0" smtClean="0"/>
              <a:t>85</a:t>
            </a:r>
            <a:endParaRPr lang="fr-FR" sz="1100" dirty="0"/>
          </a:p>
        </p:txBody>
      </p:sp>
      <p:cxnSp>
        <p:nvCxnSpPr>
          <p:cNvPr id="11" name="Connecteur droit avec flèche 10"/>
          <p:cNvCxnSpPr/>
          <p:nvPr/>
        </p:nvCxnSpPr>
        <p:spPr>
          <a:xfrm>
            <a:off x="1928192" y="3683289"/>
            <a:ext cx="720080" cy="0"/>
          </a:xfrm>
          <a:prstGeom prst="straightConnector1">
            <a:avLst/>
          </a:prstGeom>
          <a:ln w="41275" cap="sq" cmpd="dbl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100392" y="4434497"/>
            <a:ext cx="792088" cy="93871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L20 : 12</a:t>
            </a:r>
          </a:p>
          <a:p>
            <a:r>
              <a:rPr lang="fr-FR" sz="1100" dirty="0" smtClean="0"/>
              <a:t>L21 : 5</a:t>
            </a:r>
          </a:p>
          <a:p>
            <a:r>
              <a:rPr lang="fr-FR" sz="1100" dirty="0" smtClean="0"/>
              <a:t>L22 : 15</a:t>
            </a:r>
          </a:p>
          <a:p>
            <a:r>
              <a:rPr lang="fr-FR" sz="1100" dirty="0" smtClean="0"/>
              <a:t>L23 : 6</a:t>
            </a:r>
          </a:p>
          <a:p>
            <a:r>
              <a:rPr lang="fr-FR" sz="1100" dirty="0" smtClean="0"/>
              <a:t>L24 : 85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100392" y="5802649"/>
            <a:ext cx="792088" cy="938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L30 </a:t>
            </a:r>
            <a:r>
              <a:rPr lang="fr-FR" sz="1100" dirty="0"/>
              <a:t>: 5</a:t>
            </a:r>
          </a:p>
          <a:p>
            <a:r>
              <a:rPr lang="fr-FR" sz="1100" dirty="0" smtClean="0"/>
              <a:t>L31 </a:t>
            </a:r>
            <a:r>
              <a:rPr lang="fr-FR" sz="1100" dirty="0"/>
              <a:t>: </a:t>
            </a:r>
            <a:r>
              <a:rPr lang="fr-FR" sz="1100" dirty="0" smtClean="0"/>
              <a:t>6</a:t>
            </a:r>
            <a:endParaRPr lang="fr-FR" sz="1100" dirty="0"/>
          </a:p>
          <a:p>
            <a:r>
              <a:rPr lang="fr-FR" sz="1100" dirty="0" smtClean="0"/>
              <a:t>L32 </a:t>
            </a:r>
            <a:r>
              <a:rPr lang="fr-FR" sz="1100" dirty="0"/>
              <a:t>: 12</a:t>
            </a:r>
          </a:p>
          <a:p>
            <a:r>
              <a:rPr lang="fr-FR" sz="1100" dirty="0" smtClean="0"/>
              <a:t>L33 </a:t>
            </a:r>
            <a:r>
              <a:rPr lang="fr-FR" sz="1100" dirty="0"/>
              <a:t>: </a:t>
            </a:r>
            <a:r>
              <a:rPr lang="fr-FR" sz="1100" dirty="0" smtClean="0"/>
              <a:t>15</a:t>
            </a:r>
            <a:endParaRPr lang="fr-FR" sz="1100" dirty="0"/>
          </a:p>
          <a:p>
            <a:r>
              <a:rPr lang="fr-FR" sz="1100" dirty="0" smtClean="0"/>
              <a:t>L34 </a:t>
            </a:r>
            <a:r>
              <a:rPr lang="fr-FR" sz="1100" dirty="0"/>
              <a:t>: </a:t>
            </a:r>
            <a:r>
              <a:rPr lang="fr-FR" sz="1100" dirty="0" smtClean="0"/>
              <a:t>85</a:t>
            </a:r>
            <a:endParaRPr lang="fr-FR" sz="1100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8460432" y="5373216"/>
            <a:ext cx="1" cy="432048"/>
          </a:xfrm>
          <a:prstGeom prst="straightConnector1">
            <a:avLst/>
          </a:prstGeom>
          <a:ln w="41275" cap="sq" cmpd="dbl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1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931224" cy="683994"/>
          </a:xfrm>
        </p:spPr>
        <p:txBody>
          <a:bodyPr/>
          <a:lstStyle/>
          <a:p>
            <a:r>
              <a:rPr lang="fr-FR" dirty="0" smtClean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33664" y="1052736"/>
            <a:ext cx="4114800" cy="5544616"/>
          </a:xfrm>
          <a:ln>
            <a:noFill/>
          </a:ln>
        </p:spPr>
        <p:txBody>
          <a:bodyPr/>
          <a:lstStyle/>
          <a:p>
            <a:pPr>
              <a:spcAft>
                <a:spcPts val="0"/>
              </a:spcAft>
            </a:pPr>
            <a:r>
              <a:rPr lang="fr-FR" dirty="0" smtClean="0"/>
              <a:t>Exercice 11 : </a:t>
            </a:r>
          </a:p>
          <a:p>
            <a:pPr algn="just">
              <a:spcBef>
                <a:spcPts val="0"/>
              </a:spcBef>
            </a:pPr>
            <a:r>
              <a:rPr lang="fr-FR" sz="1600" b="0" dirty="0"/>
              <a:t>Sachant que PGCD(</a:t>
            </a:r>
            <a:r>
              <a:rPr lang="fr-FR" sz="1600" b="0" dirty="0" err="1"/>
              <a:t>a,b</a:t>
            </a:r>
            <a:r>
              <a:rPr lang="fr-FR" sz="1600" b="0" dirty="0"/>
              <a:t>)*PPCM(</a:t>
            </a:r>
            <a:r>
              <a:rPr lang="fr-FR" sz="1600" b="0" dirty="0" err="1"/>
              <a:t>a,b</a:t>
            </a:r>
            <a:r>
              <a:rPr lang="fr-FR" sz="1600" b="0" dirty="0"/>
              <a:t>)=</a:t>
            </a:r>
            <a:r>
              <a:rPr lang="fr-FR" sz="1600" b="0" dirty="0" smtClean="0"/>
              <a:t>a*b, écrire un programme (ou ajouter au </a:t>
            </a:r>
            <a:r>
              <a:rPr lang="fr-FR" sz="1600" b="0" dirty="0" err="1" smtClean="0"/>
              <a:t>pg</a:t>
            </a:r>
            <a:r>
              <a:rPr lang="fr-FR" sz="1600" b="0" dirty="0" smtClean="0"/>
              <a:t> précédent) qui rend le PPCM de 2 </a:t>
            </a:r>
            <a:r>
              <a:rPr lang="fr-FR" sz="1600" b="0" dirty="0" err="1" smtClean="0"/>
              <a:t>nbs</a:t>
            </a:r>
            <a:r>
              <a:rPr lang="fr-FR" sz="1600" b="0" dirty="0" smtClean="0"/>
              <a:t> a </a:t>
            </a:r>
            <a:r>
              <a:rPr lang="fr-FR" sz="1600" b="0" dirty="0"/>
              <a:t>e</a:t>
            </a:r>
            <a:r>
              <a:rPr lang="fr-FR" sz="1600" b="0" dirty="0" smtClean="0"/>
              <a:t>t b.</a:t>
            </a:r>
          </a:p>
          <a:p>
            <a:pPr lvl="0"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</a:rPr>
              <a:t>Exercice </a:t>
            </a:r>
            <a:r>
              <a:rPr lang="fr-FR" dirty="0" smtClean="0">
                <a:solidFill>
                  <a:srgbClr val="000000"/>
                </a:solidFill>
              </a:rPr>
              <a:t>12 </a:t>
            </a:r>
            <a:r>
              <a:rPr lang="fr-FR" dirty="0">
                <a:solidFill>
                  <a:srgbClr val="000000"/>
                </a:solidFill>
              </a:rPr>
              <a:t>: </a:t>
            </a:r>
            <a:r>
              <a:rPr lang="fr-FR" dirty="0" smtClean="0">
                <a:solidFill>
                  <a:srgbClr val="000000"/>
                </a:solidFill>
              </a:rPr>
              <a:t>sous-programmes</a:t>
            </a:r>
            <a:endParaRPr lang="fr-FR" dirty="0">
              <a:solidFill>
                <a:srgbClr val="000000"/>
              </a:solidFill>
            </a:endParaRPr>
          </a:p>
          <a:p>
            <a:pPr lvl="0" algn="just">
              <a:spcBef>
                <a:spcPts val="0"/>
              </a:spcBef>
            </a:pPr>
            <a:r>
              <a:rPr lang="fr-FR" sz="1600" b="0" dirty="0" smtClean="0">
                <a:solidFill>
                  <a:srgbClr val="000000"/>
                </a:solidFill>
              </a:rPr>
              <a:t>Ecrire un programme comprenant un sous programme capable de retourner y=2x+3. Essayez-le avec au moins 3 valeurs de x que vous lirez en intercalant une série aléatoire de « </a:t>
            </a:r>
            <a:r>
              <a:rPr lang="fr-FR" sz="1600" b="0" dirty="0" err="1" smtClean="0">
                <a:solidFill>
                  <a:srgbClr val="000000"/>
                </a:solidFill>
              </a:rPr>
              <a:t>noop</a:t>
            </a:r>
            <a:r>
              <a:rPr lang="fr-FR" sz="1600" b="0" dirty="0" smtClean="0">
                <a:solidFill>
                  <a:srgbClr val="000000"/>
                </a:solidFill>
              </a:rPr>
              <a:t> ».</a:t>
            </a:r>
          </a:p>
          <a:p>
            <a:pPr lvl="0">
              <a:spcAft>
                <a:spcPts val="0"/>
              </a:spcAft>
            </a:pPr>
            <a:r>
              <a:rPr lang="fr-FR" dirty="0">
                <a:solidFill>
                  <a:srgbClr val="000000"/>
                </a:solidFill>
              </a:rPr>
              <a:t>Exercice </a:t>
            </a:r>
            <a:r>
              <a:rPr lang="fr-FR" dirty="0" smtClean="0">
                <a:solidFill>
                  <a:srgbClr val="000000"/>
                </a:solidFill>
              </a:rPr>
              <a:t>13 </a:t>
            </a:r>
            <a:r>
              <a:rPr lang="fr-FR" dirty="0">
                <a:solidFill>
                  <a:srgbClr val="000000"/>
                </a:solidFill>
              </a:rPr>
              <a:t>: </a:t>
            </a:r>
            <a:r>
              <a:rPr lang="fr-FR" dirty="0" smtClean="0">
                <a:solidFill>
                  <a:srgbClr val="000000"/>
                </a:solidFill>
              </a:rPr>
              <a:t>factorielle </a:t>
            </a:r>
            <a:endParaRPr lang="fr-FR" dirty="0">
              <a:solidFill>
                <a:srgbClr val="000000"/>
              </a:solidFill>
            </a:endParaRPr>
          </a:p>
          <a:p>
            <a:pPr lvl="0" algn="just">
              <a:spcBef>
                <a:spcPts val="0"/>
              </a:spcBef>
            </a:pPr>
            <a:r>
              <a:rPr lang="fr-FR" sz="1600" b="0" dirty="0">
                <a:solidFill>
                  <a:srgbClr val="000000"/>
                </a:solidFill>
              </a:rPr>
              <a:t>Ecrire </a:t>
            </a:r>
            <a:r>
              <a:rPr lang="fr-FR" sz="1600" b="0" dirty="0" smtClean="0">
                <a:solidFill>
                  <a:srgbClr val="000000"/>
                </a:solidFill>
              </a:rPr>
              <a:t>un programme calculant n! (n étant donné en mémoire) par la méthode récursive.</a:t>
            </a:r>
            <a:endParaRPr lang="fr-FR" sz="1600" b="0" dirty="0">
              <a:solidFill>
                <a:srgbClr val="000000"/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13184" y="1052736"/>
            <a:ext cx="4114800" cy="5544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fr-FR" dirty="0"/>
              <a:t>Exercice </a:t>
            </a:r>
            <a:r>
              <a:rPr lang="fr-FR" dirty="0" smtClean="0"/>
              <a:t>9 : </a:t>
            </a:r>
            <a:endParaRPr lang="fr-FR" dirty="0"/>
          </a:p>
          <a:p>
            <a:pPr algn="just">
              <a:spcBef>
                <a:spcPts val="0"/>
              </a:spcBef>
            </a:pPr>
            <a:r>
              <a:rPr lang="fr-FR" sz="1600" b="0" dirty="0"/>
              <a:t>Ecrire </a:t>
            </a:r>
            <a:r>
              <a:rPr lang="fr-FR" sz="1600" b="0" dirty="0" smtClean="0"/>
              <a:t>un programme lisant </a:t>
            </a:r>
            <a:r>
              <a:rPr lang="fr-FR" sz="1600" b="0" dirty="0" smtClean="0"/>
              <a:t>deux nombres a et b, remplaçant a par b dans le cas où a &lt; b et retournant a, b et a </a:t>
            </a:r>
            <a:r>
              <a:rPr lang="fr-FR" sz="1600" b="0" dirty="0" err="1" smtClean="0"/>
              <a:t>mod</a:t>
            </a:r>
            <a:r>
              <a:rPr lang="fr-FR" sz="1600" b="0" dirty="0" smtClean="0"/>
              <a:t> b (reste de la division entière de a par b).</a:t>
            </a:r>
          </a:p>
          <a:p>
            <a:pPr>
              <a:spcAft>
                <a:spcPts val="0"/>
              </a:spcAft>
            </a:pPr>
            <a:r>
              <a:rPr lang="fr-FR" dirty="0"/>
              <a:t>Exercice </a:t>
            </a:r>
            <a:r>
              <a:rPr lang="fr-FR" dirty="0" smtClean="0"/>
              <a:t>10 </a:t>
            </a:r>
            <a:r>
              <a:rPr lang="fr-FR" dirty="0"/>
              <a:t>: </a:t>
            </a:r>
            <a:r>
              <a:rPr lang="fr-FR" dirty="0" smtClean="0"/>
              <a:t>PGCD de 2 </a:t>
            </a:r>
            <a:r>
              <a:rPr lang="fr-FR" dirty="0" err="1" smtClean="0"/>
              <a:t>nbs</a:t>
            </a:r>
            <a:endParaRPr lang="fr-FR" dirty="0"/>
          </a:p>
          <a:p>
            <a:pPr algn="just">
              <a:spcBef>
                <a:spcPts val="0"/>
              </a:spcBef>
            </a:pPr>
            <a:r>
              <a:rPr lang="fr-FR" sz="1600" b="0" dirty="0" smtClean="0"/>
              <a:t>Ecrire un programme qui retourne le PGCD de </a:t>
            </a:r>
            <a:r>
              <a:rPr lang="fr-FR" sz="1600" b="0" dirty="0"/>
              <a:t>2 nombres (Algorithme d'Euclide).</a:t>
            </a:r>
            <a:endParaRPr lang="fr-FR" sz="1600" b="0" dirty="0" smtClean="0"/>
          </a:p>
          <a:p>
            <a:pPr algn="just">
              <a:spcBef>
                <a:spcPts val="0"/>
              </a:spcBef>
            </a:pPr>
            <a:endParaRPr lang="fr-FR" sz="1600" b="0" dirty="0"/>
          </a:p>
        </p:txBody>
      </p:sp>
      <p:cxnSp>
        <p:nvCxnSpPr>
          <p:cNvPr id="6" name="Connecteur droit 5"/>
          <p:cNvCxnSpPr/>
          <p:nvPr/>
        </p:nvCxnSpPr>
        <p:spPr>
          <a:xfrm>
            <a:off x="4499992" y="908720"/>
            <a:ext cx="0" cy="56166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18" y="3356992"/>
            <a:ext cx="398145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290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el">
  <a:themeElements>
    <a:clrScheme name="Essentie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e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e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2685</TotalTime>
  <Words>1680</Words>
  <Application>Microsoft Office PowerPoint</Application>
  <PresentationFormat>Affichage à l'écran (4:3)</PresentationFormat>
  <Paragraphs>237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Essentiel</vt:lpstr>
      <vt:lpstr>ARCHITECTURE</vt:lpstr>
      <vt:lpstr>Mini assembleur utilisé</vt:lpstr>
      <vt:lpstr>Jeu d’Instructions (initial)</vt:lpstr>
      <vt:lpstr>Jeu d’Instructions (ajout)</vt:lpstr>
      <vt:lpstr>Convention d’écriture</vt:lpstr>
      <vt:lpstr>Convention d’écriture</vt:lpstr>
      <vt:lpstr>exercices</vt:lpstr>
      <vt:lpstr>exercices</vt:lpstr>
      <vt:lpstr>exercices</vt:lpstr>
      <vt:lpstr>exercices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jfp</dc:creator>
  <cp:lastModifiedBy>jfp</cp:lastModifiedBy>
  <cp:revision>82</cp:revision>
  <cp:lastPrinted>2012-02-19T17:35:52Z</cp:lastPrinted>
  <dcterms:created xsi:type="dcterms:W3CDTF">2012-02-09T10:06:03Z</dcterms:created>
  <dcterms:modified xsi:type="dcterms:W3CDTF">2012-02-19T19:20:21Z</dcterms:modified>
</cp:coreProperties>
</file>