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8" r:id="rId3"/>
    <p:sldId id="271" r:id="rId4"/>
    <p:sldId id="283" r:id="rId5"/>
    <p:sldId id="284" r:id="rId6"/>
    <p:sldId id="270" r:id="rId7"/>
    <p:sldId id="275" r:id="rId8"/>
    <p:sldId id="282" r:id="rId9"/>
    <p:sldId id="280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69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1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</p:sldIdLst>
  <p:sldSz cx="9144000" cy="6858000" type="screen4x3"/>
  <p:notesSz cx="6877050" cy="100028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0260" cy="499599"/>
          </a:xfrm>
          <a:prstGeom prst="rect">
            <a:avLst/>
          </a:prstGeom>
        </p:spPr>
        <p:txBody>
          <a:bodyPr vert="horz" lIns="89044" tIns="44522" rIns="89044" bIns="4452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95253" y="0"/>
            <a:ext cx="2980260" cy="499599"/>
          </a:xfrm>
          <a:prstGeom prst="rect">
            <a:avLst/>
          </a:prstGeom>
        </p:spPr>
        <p:txBody>
          <a:bodyPr vert="horz" lIns="89044" tIns="44522" rIns="89044" bIns="44522" rtlCol="0"/>
          <a:lstStyle>
            <a:lvl1pPr algn="r">
              <a:defRPr sz="1200"/>
            </a:lvl1pPr>
          </a:lstStyle>
          <a:p>
            <a:fld id="{1A0C0A59-E0F8-4A5B-846D-05D1F3A26817}" type="datetimeFigureOut">
              <a:rPr lang="fr-FR" smtClean="0"/>
              <a:t>19/02/2012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501688"/>
            <a:ext cx="2980260" cy="499599"/>
          </a:xfrm>
          <a:prstGeom prst="rect">
            <a:avLst/>
          </a:prstGeom>
        </p:spPr>
        <p:txBody>
          <a:bodyPr vert="horz" lIns="89044" tIns="44522" rIns="89044" bIns="4452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95253" y="9501688"/>
            <a:ext cx="2980260" cy="499599"/>
          </a:xfrm>
          <a:prstGeom prst="rect">
            <a:avLst/>
          </a:prstGeom>
        </p:spPr>
        <p:txBody>
          <a:bodyPr vert="horz" lIns="89044" tIns="44522" rIns="89044" bIns="44522" rtlCol="0" anchor="b"/>
          <a:lstStyle>
            <a:lvl1pPr algn="r">
              <a:defRPr sz="1200"/>
            </a:lvl1pPr>
          </a:lstStyle>
          <a:p>
            <a:fld id="{4B976439-4141-4D20-83E0-F59F9ECE2A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6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8017F-EFFE-46F5-9A54-6E2E42EA9EBF}" type="datetimeFigureOut">
              <a:rPr lang="fr-FR" smtClean="0"/>
              <a:t>19/02/2012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51388"/>
            <a:ext cx="5502275" cy="45005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01188"/>
            <a:ext cx="297973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5725" y="9501188"/>
            <a:ext cx="297973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AB24D-D2CC-45D6-B31D-3817681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4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B24D-D2CC-45D6-B31D-3817681A8B3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1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lipn.univ-paris13.fr/~boudes/amilweb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www-lipn.univ-paris13.fr/~boudes/spip.php?rubrique2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www2.lifl.fr/~mailliet/isn/archi/amil/amilweb.zip" TargetMode="External"/><Relationship Id="rId4" Type="http://schemas.openxmlformats.org/officeDocument/2006/relationships/hyperlink" Target="http://www2.lifl.fr/~mailliet/isn/archi/amil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l.univ-lille1.fr/~wegrzyno/portail/API1/Doc/TP/TP-Tableaux/New_Animation_Sieve_of_Eratosthenes.gif" TargetMode="External"/><Relationship Id="rId2" Type="http://schemas.openxmlformats.org/officeDocument/2006/relationships/hyperlink" Target="http://www.fil.univ-lille1.fr/~wegrzyno/portail/API1/Doc/TP/TP-Tableaux/tp-tableaux00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ARCHITECTURE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ISN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6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8568952" cy="900018"/>
          </a:xfrm>
        </p:spPr>
        <p:txBody>
          <a:bodyPr>
            <a:normAutofit/>
          </a:bodyPr>
          <a:lstStyle/>
          <a:p>
            <a:r>
              <a:rPr lang="fr-FR" dirty="0"/>
              <a:t>Les bus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4248472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b="0" dirty="0"/>
              <a:t>Un bus est un ensemble de fils qui assure la transmission du même type d’information. </a:t>
            </a:r>
            <a:r>
              <a:rPr lang="fr-FR" b="0" dirty="0" smtClean="0"/>
              <a:t>On retrouve </a:t>
            </a:r>
            <a:r>
              <a:rPr lang="fr-FR" b="0" dirty="0"/>
              <a:t>trois types de bus véhiculant des informations en parallèle dans un système de </a:t>
            </a:r>
            <a:r>
              <a:rPr lang="fr-FR" b="0" dirty="0" smtClean="0"/>
              <a:t>traitement programmé </a:t>
            </a:r>
            <a:r>
              <a:rPr lang="fr-FR" b="0" dirty="0"/>
              <a:t>de l’information :</a:t>
            </a:r>
          </a:p>
          <a:p>
            <a:pPr marL="800100" lvl="1" indent="-342900" algn="just"/>
            <a:r>
              <a:rPr lang="fr-FR" dirty="0" smtClean="0">
                <a:latin typeface="Arial,Bold"/>
              </a:rPr>
              <a:t>un </a:t>
            </a:r>
            <a:r>
              <a:rPr lang="fr-FR" dirty="0">
                <a:latin typeface="Arial,Bold"/>
              </a:rPr>
              <a:t>bus de données </a:t>
            </a:r>
            <a:r>
              <a:rPr lang="fr-FR" b="0" dirty="0"/>
              <a:t>: bidirectionnel qui assure le transfert </a:t>
            </a:r>
            <a:r>
              <a:rPr lang="fr-FR" b="0" dirty="0" smtClean="0"/>
              <a:t>des  informations </a:t>
            </a:r>
            <a:r>
              <a:rPr lang="fr-FR" b="0" dirty="0"/>
              <a:t>entre le microprocesseur et son environnement, et inversement. Son nombre de </a:t>
            </a:r>
            <a:r>
              <a:rPr lang="fr-FR" b="0" dirty="0" smtClean="0"/>
              <a:t>lignes est </a:t>
            </a:r>
            <a:r>
              <a:rPr lang="fr-FR" b="0" dirty="0"/>
              <a:t>égal à la capacité de traitement du microprocesseur.</a:t>
            </a:r>
          </a:p>
          <a:p>
            <a:pPr marL="800100" lvl="1" indent="-342900" algn="just"/>
            <a:r>
              <a:rPr lang="fr-FR" dirty="0" smtClean="0">
                <a:latin typeface="Arial,Bold"/>
              </a:rPr>
              <a:t>un </a:t>
            </a:r>
            <a:r>
              <a:rPr lang="fr-FR" dirty="0">
                <a:latin typeface="Arial,Bold"/>
              </a:rPr>
              <a:t>bus d'adresses</a:t>
            </a:r>
            <a:r>
              <a:rPr lang="fr-FR" b="0" dirty="0"/>
              <a:t>: unidirectionnel qui permet la sélection </a:t>
            </a:r>
            <a:r>
              <a:rPr lang="fr-FR" b="0" dirty="0" smtClean="0"/>
              <a:t>des informations </a:t>
            </a:r>
            <a:r>
              <a:rPr lang="fr-FR" b="0" dirty="0"/>
              <a:t>à traiter dans un </a:t>
            </a:r>
            <a:r>
              <a:rPr lang="fr-FR" b="0" i="1" dirty="0">
                <a:latin typeface="Arial,Italic"/>
              </a:rPr>
              <a:t>espace mémoire </a:t>
            </a:r>
            <a:r>
              <a:rPr lang="fr-FR" b="0" dirty="0"/>
              <a:t>(ou </a:t>
            </a:r>
            <a:r>
              <a:rPr lang="fr-FR" b="0" i="1" dirty="0">
                <a:latin typeface="Arial,Italic"/>
              </a:rPr>
              <a:t>espace adressable</a:t>
            </a:r>
            <a:r>
              <a:rPr lang="fr-FR" b="0" dirty="0"/>
              <a:t>) </a:t>
            </a:r>
            <a:endParaRPr lang="fr-FR" b="0" dirty="0" smtClean="0"/>
          </a:p>
          <a:p>
            <a:pPr marL="800100" lvl="1" indent="-342900" algn="just"/>
            <a:r>
              <a:rPr lang="fr-FR" dirty="0" smtClean="0">
                <a:latin typeface="Arial,Bold"/>
              </a:rPr>
              <a:t>un </a:t>
            </a:r>
            <a:r>
              <a:rPr lang="fr-FR" dirty="0">
                <a:latin typeface="Arial,Bold"/>
              </a:rPr>
              <a:t>bus de commande</a:t>
            </a:r>
            <a:r>
              <a:rPr lang="fr-FR" b="0" dirty="0"/>
              <a:t>: constitué par quelques conducteurs qui </a:t>
            </a:r>
            <a:r>
              <a:rPr lang="fr-FR" b="0" dirty="0" smtClean="0"/>
              <a:t>assurent la </a:t>
            </a:r>
            <a:r>
              <a:rPr lang="fr-FR" b="0" dirty="0"/>
              <a:t>synchronisation des flux d'informations sur les bus des données et des adresses.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6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8568952" cy="900018"/>
          </a:xfrm>
        </p:spPr>
        <p:txBody>
          <a:bodyPr>
            <a:normAutofit/>
          </a:bodyPr>
          <a:lstStyle/>
          <a:p>
            <a:r>
              <a:rPr lang="fr-FR" dirty="0"/>
              <a:t>Les bus</a:t>
            </a:r>
          </a:p>
        </p:txBody>
      </p:sp>
      <p:pic>
        <p:nvPicPr>
          <p:cNvPr id="4101" name="Picture 5" descr="C:\Users\jfp\AppData\Local\Temp\Rar$DI85.432\cpusche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484784"/>
            <a:ext cx="765685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0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8568952" cy="900018"/>
          </a:xfrm>
        </p:spPr>
        <p:txBody>
          <a:bodyPr>
            <a:normAutofit/>
          </a:bodyPr>
          <a:lstStyle/>
          <a:p>
            <a:r>
              <a:rPr lang="fr-FR" dirty="0" smtClean="0"/>
              <a:t>Le décodage d’adresses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4248472"/>
          </a:xfrm>
        </p:spPr>
        <p:txBody>
          <a:bodyPr>
            <a:normAutofit/>
          </a:bodyPr>
          <a:lstStyle/>
          <a:p>
            <a:pPr algn="just"/>
            <a:endParaRPr lang="fr-FR" dirty="0"/>
          </a:p>
        </p:txBody>
      </p:sp>
      <p:pic>
        <p:nvPicPr>
          <p:cNvPr id="5122" name="Picture 2" descr="D:\jfp\Documents\ISN\architecture\decodeur adresse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19" y="1714714"/>
            <a:ext cx="7504762" cy="34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8568952" cy="900018"/>
          </a:xfrm>
        </p:spPr>
        <p:txBody>
          <a:bodyPr>
            <a:normAutofit/>
          </a:bodyPr>
          <a:lstStyle/>
          <a:p>
            <a:r>
              <a:rPr lang="fr-FR" dirty="0" smtClean="0"/>
              <a:t>Le décodage d’adresses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4248472"/>
          </a:xfrm>
        </p:spPr>
        <p:txBody>
          <a:bodyPr>
            <a:normAutofit/>
          </a:bodyPr>
          <a:lstStyle/>
          <a:p>
            <a:pPr algn="just"/>
            <a:endParaRPr lang="fr-FR" dirty="0"/>
          </a:p>
        </p:txBody>
      </p:sp>
      <p:pic>
        <p:nvPicPr>
          <p:cNvPr id="6146" name="Picture 2" descr="D:\jfp\Documents\ISN\architecture\decodeur adresse\Capture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80" y="1657571"/>
            <a:ext cx="7695239" cy="3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8568952" cy="900018"/>
          </a:xfrm>
        </p:spPr>
        <p:txBody>
          <a:bodyPr>
            <a:normAutofit/>
          </a:bodyPr>
          <a:lstStyle/>
          <a:p>
            <a:r>
              <a:rPr lang="fr-FR" dirty="0" smtClean="0"/>
              <a:t>Le décodage d’adresses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4248472"/>
          </a:xfrm>
        </p:spPr>
        <p:txBody>
          <a:bodyPr>
            <a:normAutofit/>
          </a:bodyPr>
          <a:lstStyle/>
          <a:p>
            <a:pPr algn="just"/>
            <a:endParaRPr lang="fr-FR" dirty="0"/>
          </a:p>
        </p:txBody>
      </p:sp>
      <p:pic>
        <p:nvPicPr>
          <p:cNvPr id="7170" name="Picture 2" descr="D:\jfp\Documents\ISN\architecture\decodeur adresse\Capture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20" y="1651222"/>
            <a:ext cx="6730159" cy="355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6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8568952" cy="900018"/>
          </a:xfrm>
        </p:spPr>
        <p:txBody>
          <a:bodyPr>
            <a:normAutofit/>
          </a:bodyPr>
          <a:lstStyle/>
          <a:p>
            <a:r>
              <a:rPr lang="fr-FR" dirty="0" smtClean="0"/>
              <a:t>Le décodage d’adresses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4248472"/>
          </a:xfrm>
        </p:spPr>
        <p:txBody>
          <a:bodyPr>
            <a:normAutofit/>
          </a:bodyPr>
          <a:lstStyle/>
          <a:p>
            <a:pPr algn="just"/>
            <a:endParaRPr lang="fr-FR" dirty="0"/>
          </a:p>
        </p:txBody>
      </p:sp>
      <p:pic>
        <p:nvPicPr>
          <p:cNvPr id="8194" name="Picture 2" descr="C:\Users\jfp\AppData\Local\Temp\Rar$DI35.432\Capture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3" y="1625825"/>
            <a:ext cx="7898413" cy="36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5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8568952" cy="900018"/>
          </a:xfrm>
        </p:spPr>
        <p:txBody>
          <a:bodyPr>
            <a:normAutofit/>
          </a:bodyPr>
          <a:lstStyle/>
          <a:p>
            <a:r>
              <a:rPr lang="fr-FR" dirty="0" smtClean="0"/>
              <a:t>Le décodage d’adresses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4248472"/>
          </a:xfrm>
        </p:spPr>
        <p:txBody>
          <a:bodyPr>
            <a:normAutofit/>
          </a:bodyPr>
          <a:lstStyle/>
          <a:p>
            <a:pPr algn="just"/>
            <a:endParaRPr lang="fr-FR" dirty="0"/>
          </a:p>
        </p:txBody>
      </p:sp>
      <p:pic>
        <p:nvPicPr>
          <p:cNvPr id="13314" name="Picture 2" descr="C:\Users\jfp\AppData\Local\Temp\Rar$DI01.137\Capture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3" y="1625825"/>
            <a:ext cx="8050794" cy="36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/>
          </a:bodyPr>
          <a:lstStyle/>
          <a:p>
            <a:r>
              <a:rPr lang="fr-FR" dirty="0" smtClean="0"/>
              <a:t>L’unité centrale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19256" cy="4824536"/>
          </a:xfrm>
        </p:spPr>
        <p:txBody>
          <a:bodyPr/>
          <a:lstStyle/>
          <a:p>
            <a:pPr algn="just"/>
            <a:r>
              <a:rPr lang="fr-FR" b="0" dirty="0"/>
              <a:t>Elle est composée par le microprocesseur qui est chargé d’interpréter et d’exécuter </a:t>
            </a:r>
            <a:r>
              <a:rPr lang="fr-FR" b="0" dirty="0" smtClean="0"/>
              <a:t>les instructions </a:t>
            </a:r>
            <a:r>
              <a:rPr lang="fr-FR" b="0" dirty="0"/>
              <a:t>d’un programme, de lire ou de sauvegarder les résultats dans la mémoire et </a:t>
            </a:r>
            <a:r>
              <a:rPr lang="fr-FR" b="0" dirty="0" smtClean="0"/>
              <a:t>de communiquer </a:t>
            </a:r>
            <a:r>
              <a:rPr lang="fr-FR" b="0" dirty="0"/>
              <a:t>avec les unités d’échange. Toutes les activités du microprocesseur sont cadencées </a:t>
            </a:r>
            <a:r>
              <a:rPr lang="fr-FR" b="0" dirty="0" smtClean="0"/>
              <a:t>par une </a:t>
            </a:r>
            <a:r>
              <a:rPr lang="fr-FR" b="0" dirty="0"/>
              <a:t>horloge.</a:t>
            </a:r>
          </a:p>
          <a:p>
            <a:r>
              <a:rPr lang="fr-FR" b="0" dirty="0"/>
              <a:t>On caractérise le microprocesseur par :</a:t>
            </a:r>
          </a:p>
          <a:p>
            <a:pPr marL="800100" lvl="1" indent="-342900"/>
            <a:r>
              <a:rPr lang="fr-FR" b="0" dirty="0" smtClean="0"/>
              <a:t>sa </a:t>
            </a:r>
            <a:r>
              <a:rPr lang="fr-FR" b="0" dirty="0"/>
              <a:t>fréquence </a:t>
            </a:r>
            <a:r>
              <a:rPr lang="fr-FR" b="0" dirty="0" smtClean="0"/>
              <a:t>d’horloge.</a:t>
            </a:r>
            <a:endParaRPr lang="fr-FR" b="0" dirty="0"/>
          </a:p>
          <a:p>
            <a:pPr marL="800100" lvl="1" indent="-342900"/>
            <a:r>
              <a:rPr lang="fr-FR" b="0" dirty="0" smtClean="0"/>
              <a:t>le </a:t>
            </a:r>
            <a:r>
              <a:rPr lang="fr-FR" b="0" dirty="0"/>
              <a:t>nombre d’instructions par secondes qu’il est capable d’exécuter : en </a:t>
            </a:r>
            <a:r>
              <a:rPr lang="fr-FR" b="1" dirty="0"/>
              <a:t>MIPS</a:t>
            </a:r>
          </a:p>
          <a:p>
            <a:pPr marL="800100" lvl="1" indent="-342900"/>
            <a:r>
              <a:rPr lang="fr-FR" b="0" dirty="0" smtClean="0"/>
              <a:t>la </a:t>
            </a:r>
            <a:r>
              <a:rPr lang="fr-FR" b="0" dirty="0"/>
              <a:t>taille des données qu’il est capable de traiter : en </a:t>
            </a:r>
            <a:r>
              <a:rPr lang="fr-FR" b="1" dirty="0"/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31669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6734"/>
            <a:ext cx="8291264" cy="9000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Architecture de base d’un microprocesseur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365104"/>
            <a:ext cx="8219256" cy="2088232"/>
          </a:xfrm>
        </p:spPr>
        <p:txBody>
          <a:bodyPr>
            <a:normAutofit lnSpcReduction="10000"/>
          </a:bodyPr>
          <a:lstStyle/>
          <a:p>
            <a:r>
              <a:rPr lang="fr-FR" b="0" dirty="0"/>
              <a:t>Un microprocesseur est construit autour de deux éléments principaux </a:t>
            </a:r>
            <a:r>
              <a:rPr lang="fr-FR" b="0" dirty="0" smtClean="0"/>
              <a:t>:</a:t>
            </a:r>
          </a:p>
          <a:p>
            <a:pPr marL="800100" lvl="1" indent="-342900"/>
            <a:r>
              <a:rPr lang="fr-FR" b="0" dirty="0" smtClean="0"/>
              <a:t>Une </a:t>
            </a:r>
            <a:r>
              <a:rPr lang="fr-FR" b="0" dirty="0"/>
              <a:t>unité de commande</a:t>
            </a:r>
          </a:p>
          <a:p>
            <a:pPr marL="800100" lvl="1" indent="-342900"/>
            <a:r>
              <a:rPr lang="fr-FR" b="0" dirty="0" smtClean="0"/>
              <a:t>Une </a:t>
            </a:r>
            <a:r>
              <a:rPr lang="fr-FR" b="0" dirty="0"/>
              <a:t>unité de traitement</a:t>
            </a:r>
          </a:p>
          <a:p>
            <a:r>
              <a:rPr lang="fr-FR" b="0" dirty="0"/>
              <a:t>associés à des registres </a:t>
            </a:r>
            <a:r>
              <a:rPr lang="fr-FR" b="0" dirty="0" smtClean="0"/>
              <a:t>chargés </a:t>
            </a:r>
            <a:r>
              <a:rPr lang="fr-FR" b="0" dirty="0"/>
              <a:t>de stocker les différentes informations à traiter. Ces trois </a:t>
            </a:r>
            <a:r>
              <a:rPr lang="fr-FR" b="0" dirty="0" smtClean="0"/>
              <a:t>éléments sont </a:t>
            </a:r>
            <a:r>
              <a:rPr lang="fr-FR" b="0" dirty="0"/>
              <a:t>reliés entre eux par des bus interne permettant les échanges d’informations.</a:t>
            </a:r>
            <a:endParaRPr lang="fr-F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89" y="1196752"/>
            <a:ext cx="5799807" cy="313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2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68742"/>
            <a:ext cx="8291264" cy="9000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Architecture </a:t>
            </a:r>
            <a:r>
              <a:rPr lang="fr-FR" b="1" dirty="0" smtClean="0"/>
              <a:t>détaillée </a:t>
            </a:r>
            <a:r>
              <a:rPr lang="fr-FR" b="1" dirty="0"/>
              <a:t>d’un microprocesseur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" y="1316856"/>
            <a:ext cx="8749565" cy="484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 fontScale="90000"/>
          </a:bodyPr>
          <a:lstStyle/>
          <a:p>
            <a:r>
              <a:rPr lang="fr-FR" dirty="0"/>
              <a:t>vue schématique de l'architecture de Von Neumann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32859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b="0" dirty="0"/>
              <a:t>Les différents organes du système sont reliés par des voies de communication appelées </a:t>
            </a:r>
            <a:r>
              <a:rPr lang="fr-FR" dirty="0"/>
              <a:t>bus</a:t>
            </a:r>
            <a:r>
              <a:rPr lang="fr-FR" b="0" dirty="0"/>
              <a:t>.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899592" y="1268760"/>
            <a:ext cx="1656184" cy="1368152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Unité</a:t>
            </a: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centrale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491880" y="1268760"/>
            <a:ext cx="1656184" cy="1368152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Mémoires</a:t>
            </a: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principales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6084168" y="1253007"/>
            <a:ext cx="1656184" cy="1368152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Interfaces</a:t>
            </a: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E/S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2" y="3068960"/>
            <a:ext cx="6840760" cy="2160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BUS</a:t>
            </a: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Double flèche verticale 7"/>
          <p:cNvSpPr/>
          <p:nvPr/>
        </p:nvSpPr>
        <p:spPr>
          <a:xfrm>
            <a:off x="1619672" y="2708920"/>
            <a:ext cx="108012" cy="288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ouble flèche verticale 8"/>
          <p:cNvSpPr/>
          <p:nvPr/>
        </p:nvSpPr>
        <p:spPr>
          <a:xfrm>
            <a:off x="4265966" y="2708920"/>
            <a:ext cx="108012" cy="288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Double flèche verticale 9"/>
          <p:cNvSpPr/>
          <p:nvPr/>
        </p:nvSpPr>
        <p:spPr>
          <a:xfrm>
            <a:off x="6917083" y="2708920"/>
            <a:ext cx="108012" cy="288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44090"/>
            <a:ext cx="2880320" cy="27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084168" y="4725144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même architecture vue par Wikipédia (la notion de bus est moins présente).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0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/>
          </a:bodyPr>
          <a:lstStyle/>
          <a:p>
            <a:r>
              <a:rPr lang="fr-FR" b="1" dirty="0"/>
              <a:t>L’unité de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328592"/>
          </a:xfrm>
        </p:spPr>
        <p:txBody>
          <a:bodyPr>
            <a:normAutofit lnSpcReduction="10000"/>
          </a:bodyPr>
          <a:lstStyle/>
          <a:p>
            <a:r>
              <a:rPr lang="fr-FR" b="0" dirty="0"/>
              <a:t>Elle permet de séquencer le déroulement des instructions. Elle effectue la recherche </a:t>
            </a:r>
            <a:r>
              <a:rPr lang="fr-FR" b="0" dirty="0" smtClean="0"/>
              <a:t>en mémoire </a:t>
            </a:r>
            <a:r>
              <a:rPr lang="fr-FR" b="0" dirty="0"/>
              <a:t>de l'instruction. Comme chaque instruction est codée sous forme binaire, elle en assure </a:t>
            </a:r>
            <a:r>
              <a:rPr lang="fr-FR" b="0" dirty="0" smtClean="0"/>
              <a:t>le décodage </a:t>
            </a:r>
            <a:r>
              <a:rPr lang="fr-FR" b="0" dirty="0"/>
              <a:t>pour enfin réaliser son exécution puis effectue la préparation de l'instruction suivante. </a:t>
            </a:r>
            <a:r>
              <a:rPr lang="fr-FR" b="0" dirty="0" smtClean="0"/>
              <a:t>Pour cela</a:t>
            </a:r>
            <a:r>
              <a:rPr lang="fr-FR" b="0" dirty="0"/>
              <a:t>, elle est composée par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b="0" dirty="0" smtClean="0"/>
              <a:t> </a:t>
            </a:r>
            <a:r>
              <a:rPr lang="fr-FR" dirty="0"/>
              <a:t>le compteur de programme </a:t>
            </a:r>
            <a:r>
              <a:rPr lang="fr-FR" b="0" dirty="0"/>
              <a:t>constitué par un registre dont le contenu est initialisé </a:t>
            </a:r>
            <a:r>
              <a:rPr lang="fr-FR" b="0" dirty="0" smtClean="0"/>
              <a:t>avec l'adresse </a:t>
            </a:r>
            <a:r>
              <a:rPr lang="fr-FR" b="0" dirty="0"/>
              <a:t>de la première instruction du programme. Il contient toujours l’adresse </a:t>
            </a:r>
            <a:r>
              <a:rPr lang="fr-FR" b="0" dirty="0" smtClean="0"/>
              <a:t>de l’instruction </a:t>
            </a:r>
            <a:r>
              <a:rPr lang="fr-FR" b="0" dirty="0"/>
              <a:t>à </a:t>
            </a:r>
            <a:r>
              <a:rPr lang="fr-FR" b="0" dirty="0" smtClean="0"/>
              <a:t>exécuter.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le registre d'instruction et le décodeur d'instruction : </a:t>
            </a:r>
            <a:r>
              <a:rPr lang="fr-FR" b="0" dirty="0" smtClean="0"/>
              <a:t>chacune des instructions à exécuter est </a:t>
            </a:r>
            <a:r>
              <a:rPr lang="fr-FR" b="0" dirty="0"/>
              <a:t>rangée dans le registre instruction puis est décodée par le décodeur </a:t>
            </a:r>
            <a:r>
              <a:rPr lang="fr-FR" b="0" dirty="0" smtClean="0"/>
              <a:t>d’instruction.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Bloc </a:t>
            </a:r>
            <a:r>
              <a:rPr lang="fr-FR" dirty="0"/>
              <a:t>logique de commande (ou séquenceur) : </a:t>
            </a:r>
            <a:r>
              <a:rPr lang="fr-FR" b="0" dirty="0"/>
              <a:t>Il organise l'exécution des instructions </a:t>
            </a:r>
            <a:r>
              <a:rPr lang="fr-FR" b="0" dirty="0" smtClean="0"/>
              <a:t>au rythme </a:t>
            </a:r>
            <a:r>
              <a:rPr lang="fr-FR" b="0" dirty="0"/>
              <a:t>d’une horloge. Il élabore tous les signaux de synchronisation internes ou externes (</a:t>
            </a:r>
            <a:r>
              <a:rPr lang="fr-FR" b="0" dirty="0" smtClean="0"/>
              <a:t>bus de </a:t>
            </a:r>
            <a:r>
              <a:rPr lang="fr-FR" b="0" dirty="0"/>
              <a:t>commande) du </a:t>
            </a:r>
            <a:r>
              <a:rPr lang="fr-FR" b="0" dirty="0" smtClean="0"/>
              <a:t>microprocesseur </a:t>
            </a:r>
            <a:r>
              <a:rPr lang="fr-FR" b="0" dirty="0"/>
              <a:t>en fonction des divers signaux de commande </a:t>
            </a:r>
            <a:r>
              <a:rPr lang="fr-FR" b="0" dirty="0" smtClean="0"/>
              <a:t>provenant du </a:t>
            </a:r>
            <a:r>
              <a:rPr lang="fr-FR" b="0" dirty="0"/>
              <a:t>décodeur d’instruction ou du registre d’état par exemple</a:t>
            </a:r>
            <a:r>
              <a:rPr lang="fr-FR" b="0" dirty="0" smtClean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621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/>
          </a:bodyPr>
          <a:lstStyle/>
          <a:p>
            <a:r>
              <a:rPr lang="fr-FR" b="1" dirty="0"/>
              <a:t>L’unité de 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328592"/>
          </a:xfrm>
        </p:spPr>
        <p:txBody>
          <a:bodyPr>
            <a:normAutofit fontScale="92500" lnSpcReduction="20000"/>
          </a:bodyPr>
          <a:lstStyle/>
          <a:p>
            <a:r>
              <a:rPr lang="fr-FR" b="0" dirty="0"/>
              <a:t>C’est le </a:t>
            </a:r>
            <a:r>
              <a:rPr lang="fr-FR" b="0" dirty="0" smtClean="0"/>
              <a:t>cœur </a:t>
            </a:r>
            <a:r>
              <a:rPr lang="fr-FR" b="0" dirty="0"/>
              <a:t>du microprocesseur. Elle regroupe les circuits qui assurent les </a:t>
            </a:r>
            <a:r>
              <a:rPr lang="fr-FR" b="0" dirty="0" smtClean="0"/>
              <a:t>traitements nécessaires à </a:t>
            </a:r>
            <a:r>
              <a:rPr lang="fr-FR" b="0" dirty="0"/>
              <a:t>l'exécution des instructions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L’Unité </a:t>
            </a:r>
            <a:r>
              <a:rPr lang="fr-FR" dirty="0"/>
              <a:t>Arithmétique et Logique (UAL) </a:t>
            </a:r>
            <a:r>
              <a:rPr lang="fr-FR" b="0" dirty="0"/>
              <a:t>est un circuit complexe qui assure les </a:t>
            </a:r>
            <a:r>
              <a:rPr lang="fr-FR" b="0" dirty="0" smtClean="0"/>
              <a:t>fonctions logiques </a:t>
            </a:r>
            <a:r>
              <a:rPr lang="fr-FR" b="0" dirty="0"/>
              <a:t>(ET, OU, Comparaison, Décalage , etc…) ou arithmétique (Addition, soustraction).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Le </a:t>
            </a:r>
            <a:r>
              <a:rPr lang="fr-FR" dirty="0"/>
              <a:t>registre d'état </a:t>
            </a:r>
            <a:r>
              <a:rPr lang="fr-FR" b="0" dirty="0"/>
              <a:t>est généralement composé de 8 bits à considérer individuellement. </a:t>
            </a:r>
            <a:r>
              <a:rPr lang="fr-FR" b="0" dirty="0" smtClean="0"/>
              <a:t>Chacun de </a:t>
            </a:r>
            <a:r>
              <a:rPr lang="fr-FR" b="0" dirty="0"/>
              <a:t>ces bits est un indicateur dont l'état dépend du résultat de la dernière opération </a:t>
            </a:r>
            <a:r>
              <a:rPr lang="fr-FR" b="0" dirty="0" smtClean="0"/>
              <a:t>effectuée par </a:t>
            </a:r>
            <a:r>
              <a:rPr lang="fr-FR" b="0" dirty="0"/>
              <a:t>l’UAL. On les appelle </a:t>
            </a:r>
            <a:r>
              <a:rPr lang="fr-FR" b="0" i="1" dirty="0"/>
              <a:t>indicateur d’état </a:t>
            </a:r>
            <a:r>
              <a:rPr lang="fr-FR" b="0" dirty="0"/>
              <a:t>ou </a:t>
            </a:r>
            <a:r>
              <a:rPr lang="fr-FR" b="0" i="1" dirty="0"/>
              <a:t>flag </a:t>
            </a:r>
            <a:r>
              <a:rPr lang="fr-FR" b="0" dirty="0"/>
              <a:t>ou </a:t>
            </a:r>
            <a:r>
              <a:rPr lang="fr-FR" b="0" i="1" dirty="0"/>
              <a:t>drapeaux</a:t>
            </a:r>
            <a:r>
              <a:rPr lang="fr-FR" b="0" dirty="0"/>
              <a:t>. Dans un programme </a:t>
            </a:r>
            <a:r>
              <a:rPr lang="fr-FR" b="0" dirty="0" smtClean="0"/>
              <a:t>le résultat </a:t>
            </a:r>
            <a:r>
              <a:rPr lang="fr-FR" b="0" dirty="0"/>
              <a:t>du test de leur état conditionne souvent le déroulement de la suite du programme. </a:t>
            </a:r>
            <a:r>
              <a:rPr lang="fr-FR" b="0" dirty="0" smtClean="0"/>
              <a:t>On peut </a:t>
            </a:r>
            <a:r>
              <a:rPr lang="fr-FR" b="0" dirty="0"/>
              <a:t>citer par exemple les indicateurs de :</a:t>
            </a:r>
          </a:p>
          <a:p>
            <a:pPr marL="800100" lvl="1" indent="-342900"/>
            <a:r>
              <a:rPr lang="fr-FR" b="0" dirty="0" smtClean="0"/>
              <a:t>retenue </a:t>
            </a:r>
            <a:r>
              <a:rPr lang="fr-FR" dirty="0"/>
              <a:t>(carry : C</a:t>
            </a:r>
            <a:r>
              <a:rPr lang="fr-FR" dirty="0" smtClean="0"/>
              <a:t>) </a:t>
            </a:r>
            <a:r>
              <a:rPr lang="fr-FR" b="0" dirty="0" smtClean="0"/>
              <a:t>signe </a:t>
            </a:r>
            <a:r>
              <a:rPr lang="fr-FR" dirty="0"/>
              <a:t>(</a:t>
            </a:r>
            <a:r>
              <a:rPr lang="fr-FR" dirty="0" err="1"/>
              <a:t>Sign</a:t>
            </a:r>
            <a:r>
              <a:rPr lang="fr-FR" dirty="0"/>
              <a:t> : S)</a:t>
            </a:r>
          </a:p>
          <a:p>
            <a:pPr marL="800100" lvl="1" indent="-342900"/>
            <a:r>
              <a:rPr lang="fr-FR" b="0" dirty="0" smtClean="0"/>
              <a:t>débordement </a:t>
            </a:r>
            <a:r>
              <a:rPr lang="fr-FR" dirty="0"/>
              <a:t>(</a:t>
            </a:r>
            <a:r>
              <a:rPr lang="fr-FR" dirty="0" err="1"/>
              <a:t>overflow</a:t>
            </a:r>
            <a:r>
              <a:rPr lang="fr-FR" dirty="0"/>
              <a:t> : OV ou V)</a:t>
            </a:r>
          </a:p>
          <a:p>
            <a:pPr marL="800100" lvl="1" indent="-342900"/>
            <a:r>
              <a:rPr lang="fr-FR" b="0" dirty="0" smtClean="0"/>
              <a:t>zéro </a:t>
            </a:r>
            <a:r>
              <a:rPr lang="fr-FR" dirty="0"/>
              <a:t>(Z)</a:t>
            </a:r>
          </a:p>
          <a:p>
            <a:pPr marL="800100" lvl="1" indent="-342900"/>
            <a:r>
              <a:rPr lang="fr-FR" b="0" dirty="0" smtClean="0"/>
              <a:t>parité </a:t>
            </a:r>
            <a:r>
              <a:rPr lang="fr-FR" dirty="0"/>
              <a:t>(</a:t>
            </a:r>
            <a:r>
              <a:rPr lang="fr-FR" dirty="0" err="1"/>
              <a:t>Parity</a:t>
            </a:r>
            <a:r>
              <a:rPr lang="fr-FR" dirty="0"/>
              <a:t> : P)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Les </a:t>
            </a:r>
            <a:r>
              <a:rPr lang="fr-FR" dirty="0"/>
              <a:t>accumulateurs </a:t>
            </a:r>
            <a:r>
              <a:rPr lang="fr-FR" b="0" dirty="0"/>
              <a:t>sont des registres de travail qui servent à stocker une opérande au </a:t>
            </a:r>
            <a:r>
              <a:rPr lang="fr-FR" b="0" dirty="0" smtClean="0"/>
              <a:t>début d'une </a:t>
            </a:r>
            <a:r>
              <a:rPr lang="fr-FR" b="0" dirty="0"/>
              <a:t>opération arithmétique et le résultat à la fin de l'opération.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09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Cycle d’exécution d’une </a:t>
            </a:r>
            <a:r>
              <a:rPr lang="fr-FR" b="1" dirty="0" smtClean="0"/>
              <a:t>instruction (phase 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20072" y="1196752"/>
            <a:ext cx="3672408" cy="5256584"/>
          </a:xfrm>
        </p:spPr>
        <p:txBody>
          <a:bodyPr>
            <a:normAutofit lnSpcReduction="10000"/>
          </a:bodyPr>
          <a:lstStyle/>
          <a:p>
            <a:r>
              <a:rPr lang="fr-FR" b="0" i="1" dirty="0" smtClean="0"/>
              <a:t>Recherche </a:t>
            </a:r>
            <a:r>
              <a:rPr lang="fr-FR" b="0" i="1" dirty="0"/>
              <a:t>de l'instruction à traiter</a:t>
            </a:r>
          </a:p>
          <a:p>
            <a:r>
              <a:rPr lang="fr-FR" b="0" dirty="0"/>
              <a:t>1. Le PC contient l'adresse de l'instruction suivante du programme. Cette valeur est placée sur </a:t>
            </a:r>
            <a:r>
              <a:rPr lang="fr-FR" b="0" dirty="0" smtClean="0"/>
              <a:t>le bus </a:t>
            </a:r>
            <a:r>
              <a:rPr lang="fr-FR" b="0" dirty="0"/>
              <a:t>d'adresses par l'unité de commande qui émet un ordre de lecture.</a:t>
            </a:r>
          </a:p>
          <a:p>
            <a:r>
              <a:rPr lang="fr-FR" b="0" dirty="0"/>
              <a:t>2. Au bout d'un certain temps (temps d'accès à la mémoire), le contenu de la case </a:t>
            </a:r>
            <a:r>
              <a:rPr lang="fr-FR" b="0" dirty="0" smtClean="0"/>
              <a:t>mémoire sélectionnée </a:t>
            </a:r>
            <a:r>
              <a:rPr lang="fr-FR" b="0" dirty="0"/>
              <a:t>est disponible sur le bus des données.</a:t>
            </a:r>
          </a:p>
          <a:p>
            <a:r>
              <a:rPr lang="fr-FR" b="0" dirty="0"/>
              <a:t>3. L'instruction est stockée dans le registre instruction du processeur.</a:t>
            </a:r>
            <a:endParaRPr lang="fr-F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00808"/>
            <a:ext cx="527511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9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Cycle d’exécution d’une </a:t>
            </a:r>
            <a:r>
              <a:rPr lang="fr-FR" b="1" dirty="0" smtClean="0"/>
              <a:t>instruction (phase 2)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5220072" y="1196752"/>
            <a:ext cx="3672408" cy="5256584"/>
          </a:xfrm>
        </p:spPr>
        <p:txBody>
          <a:bodyPr>
            <a:normAutofit fontScale="77500" lnSpcReduction="20000"/>
          </a:bodyPr>
          <a:lstStyle/>
          <a:p>
            <a:r>
              <a:rPr lang="fr-FR" b="0" i="1" dirty="0"/>
              <a:t>Décodage de l’instruction et recherche de l'opérande</a:t>
            </a:r>
          </a:p>
          <a:p>
            <a:r>
              <a:rPr lang="fr-FR" b="0" dirty="0"/>
              <a:t>Le registre d'instruction contient maintenant le premier mot de l'instruction qui peut être codée </a:t>
            </a:r>
            <a:r>
              <a:rPr lang="fr-FR" b="0" dirty="0" smtClean="0"/>
              <a:t>sur plusieurs </a:t>
            </a:r>
            <a:r>
              <a:rPr lang="fr-FR" b="0" dirty="0"/>
              <a:t>mots. Ce premier mot contient le code opératoire qui définit la nature de l'opération </a:t>
            </a:r>
            <a:r>
              <a:rPr lang="fr-FR" b="0" dirty="0" smtClean="0"/>
              <a:t>à effectuer </a:t>
            </a:r>
            <a:r>
              <a:rPr lang="fr-FR" b="0" dirty="0"/>
              <a:t>(addition, rotation,...) et le nombre de mots de l'instruction.</a:t>
            </a:r>
          </a:p>
          <a:p>
            <a:r>
              <a:rPr lang="fr-FR" b="0" dirty="0"/>
              <a:t>1. L'unité de commande transforme </a:t>
            </a:r>
            <a:r>
              <a:rPr lang="fr-FR" b="0" dirty="0" smtClean="0"/>
              <a:t>l'instruction </a:t>
            </a:r>
            <a:r>
              <a:rPr lang="fr-FR" b="0" dirty="0"/>
              <a:t>en une suite de </a:t>
            </a:r>
            <a:r>
              <a:rPr lang="fr-FR" b="0" dirty="0" smtClean="0"/>
              <a:t>commandes élémentaires nécessaires </a:t>
            </a:r>
            <a:r>
              <a:rPr lang="fr-FR" b="0" dirty="0"/>
              <a:t>au traitement de l'instruction.</a:t>
            </a:r>
          </a:p>
          <a:p>
            <a:r>
              <a:rPr lang="fr-FR" b="0" dirty="0"/>
              <a:t>2. Si l'instruction nécessite une donnée en provenance de la mémoire, l'unité de commande</a:t>
            </a:r>
          </a:p>
          <a:p>
            <a:r>
              <a:rPr lang="fr-FR" b="0" dirty="0"/>
              <a:t>récupère sa valeur sur le bus de données.</a:t>
            </a:r>
          </a:p>
          <a:p>
            <a:r>
              <a:rPr lang="fr-FR" b="0" dirty="0"/>
              <a:t>3. L’opérande est stockée dans un registre.</a:t>
            </a:r>
            <a:endParaRPr lang="fr-F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518457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9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6734"/>
            <a:ext cx="8291264" cy="9000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Cycle d’exécution d’une </a:t>
            </a:r>
            <a:r>
              <a:rPr lang="fr-FR" b="1" dirty="0" smtClean="0"/>
              <a:t>instruction (phase 3)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580112" y="1988840"/>
            <a:ext cx="3168352" cy="2736304"/>
          </a:xfrm>
        </p:spPr>
        <p:txBody>
          <a:bodyPr>
            <a:normAutofit fontScale="92500" lnSpcReduction="20000"/>
          </a:bodyPr>
          <a:lstStyle/>
          <a:p>
            <a:r>
              <a:rPr lang="fr-FR" b="0" i="1" dirty="0"/>
              <a:t>Exécution de l'instruction</a:t>
            </a:r>
          </a:p>
          <a:p>
            <a:r>
              <a:rPr lang="fr-FR" b="0" dirty="0"/>
              <a:t>1. Le </a:t>
            </a:r>
            <a:r>
              <a:rPr lang="fr-FR" b="0" dirty="0" err="1"/>
              <a:t>micro-programme</a:t>
            </a:r>
            <a:r>
              <a:rPr lang="fr-FR" b="0" dirty="0"/>
              <a:t> </a:t>
            </a:r>
            <a:r>
              <a:rPr lang="fr-FR" b="0" dirty="0" smtClean="0"/>
              <a:t>réalisant </a:t>
            </a:r>
            <a:r>
              <a:rPr lang="fr-FR" b="0" dirty="0"/>
              <a:t>l'instruction est exécuté.</a:t>
            </a:r>
          </a:p>
          <a:p>
            <a:r>
              <a:rPr lang="fr-FR" b="0" dirty="0"/>
              <a:t>2. Les drapeaux sont positionnés (</a:t>
            </a:r>
            <a:r>
              <a:rPr lang="fr-FR" b="0" i="1" dirty="0"/>
              <a:t>registre d'état</a:t>
            </a:r>
            <a:r>
              <a:rPr lang="fr-FR" b="0" dirty="0"/>
              <a:t>).</a:t>
            </a:r>
          </a:p>
          <a:p>
            <a:r>
              <a:rPr lang="fr-FR" b="0" dirty="0"/>
              <a:t>3. L'unité de commande positionne le PC pour l'instruction suivante.</a:t>
            </a:r>
            <a:endParaRPr lang="fr-F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561662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9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/>
          </a:bodyPr>
          <a:lstStyle/>
          <a:p>
            <a:r>
              <a:rPr lang="fr-FR" b="1" dirty="0"/>
              <a:t>Jeu d’instructions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24744"/>
            <a:ext cx="8424936" cy="5328592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Il décrit l’ensemble des opérations élémentaires que </a:t>
            </a:r>
            <a:r>
              <a:rPr lang="fr-FR" dirty="0" smtClean="0"/>
              <a:t>le microprocesseur </a:t>
            </a:r>
            <a:r>
              <a:rPr lang="fr-FR" dirty="0"/>
              <a:t>pourra exécuter</a:t>
            </a:r>
            <a:r>
              <a:rPr lang="fr-FR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Les instructions que l’on retrouve dans chaque microprocesseur peuvent être classées en </a:t>
            </a:r>
            <a:r>
              <a:rPr lang="fr-FR" dirty="0" smtClean="0"/>
              <a:t>4 groupes :</a:t>
            </a:r>
          </a:p>
          <a:p>
            <a:pPr marL="800100" lvl="1" indent="-342900"/>
            <a:r>
              <a:rPr lang="fr-FR" b="1" dirty="0" smtClean="0"/>
              <a:t>Transfert de données </a:t>
            </a:r>
            <a:r>
              <a:rPr lang="fr-FR" b="0" dirty="0" smtClean="0"/>
              <a:t>pour charger ou sauver en mémoire, effectuer des transferts de registre à registre, etc…</a:t>
            </a:r>
          </a:p>
          <a:p>
            <a:pPr marL="800100" lvl="1" indent="-342900"/>
            <a:r>
              <a:rPr lang="fr-FR" b="1" dirty="0" smtClean="0"/>
              <a:t>Opérations </a:t>
            </a:r>
            <a:r>
              <a:rPr lang="fr-FR" b="1" dirty="0"/>
              <a:t>arithmétiques </a:t>
            </a:r>
            <a:r>
              <a:rPr lang="fr-FR" b="0" dirty="0"/>
              <a:t>: addition, soustraction, division, </a:t>
            </a:r>
            <a:r>
              <a:rPr lang="fr-FR" b="0" dirty="0" smtClean="0"/>
              <a:t>multiplication</a:t>
            </a:r>
            <a:endParaRPr lang="fr-FR" b="0" dirty="0"/>
          </a:p>
          <a:p>
            <a:pPr marL="800100" lvl="1" indent="-342900"/>
            <a:r>
              <a:rPr lang="fr-FR" b="1" dirty="0" smtClean="0"/>
              <a:t>Opérations </a:t>
            </a:r>
            <a:r>
              <a:rPr lang="fr-FR" b="1" dirty="0"/>
              <a:t>logiques </a:t>
            </a:r>
            <a:r>
              <a:rPr lang="fr-FR" dirty="0"/>
              <a:t>: </a:t>
            </a:r>
            <a:r>
              <a:rPr lang="fr-FR" b="0" dirty="0"/>
              <a:t>ET, OU, NON, NAND, comparaison, test, etc…</a:t>
            </a:r>
          </a:p>
          <a:p>
            <a:pPr marL="800100" lvl="1" indent="-342900"/>
            <a:r>
              <a:rPr lang="fr-FR" b="1" dirty="0" smtClean="0"/>
              <a:t>Contrôle </a:t>
            </a:r>
            <a:r>
              <a:rPr lang="fr-FR" b="1" dirty="0"/>
              <a:t>de séquence </a:t>
            </a:r>
            <a:r>
              <a:rPr lang="fr-FR" dirty="0"/>
              <a:t>: </a:t>
            </a:r>
            <a:r>
              <a:rPr lang="fr-FR" b="0" dirty="0"/>
              <a:t>branchement, test, etc</a:t>
            </a:r>
            <a:r>
              <a:rPr lang="fr-FR" b="0" dirty="0" smtClean="0"/>
              <a:t>…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b="1" dirty="0"/>
              <a:t>Chaque instruction nécessite un certain nombre de cycles d’horloges pour </a:t>
            </a:r>
            <a:r>
              <a:rPr lang="fr-FR" b="1" dirty="0" smtClean="0"/>
              <a:t>s’effectuer : c’est le </a:t>
            </a:r>
            <a:r>
              <a:rPr lang="fr-FR" b="1" u="sng" dirty="0" smtClean="0"/>
              <a:t>temps </a:t>
            </a:r>
            <a:r>
              <a:rPr lang="fr-FR" u="sng" dirty="0" smtClean="0"/>
              <a:t>d’exécution</a:t>
            </a:r>
            <a:r>
              <a:rPr lang="fr-FR" dirty="0" smtClean="0"/>
              <a:t>. Il est dépendant de la complexité de l’instruction.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250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/>
          </a:bodyPr>
          <a:lstStyle/>
          <a:p>
            <a:r>
              <a:rPr lang="fr-FR" b="1" dirty="0"/>
              <a:t>Jeu </a:t>
            </a:r>
            <a:r>
              <a:rPr lang="fr-FR" b="1" dirty="0" smtClean="0"/>
              <a:t>d’instructions : 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24744"/>
            <a:ext cx="8424936" cy="33843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Les instructions et leurs opérandes (paramètres) sont stockés en mémoire principale. La </a:t>
            </a:r>
            <a:r>
              <a:rPr lang="fr-FR" dirty="0" smtClean="0"/>
              <a:t>taille totale </a:t>
            </a:r>
            <a:r>
              <a:rPr lang="fr-FR" dirty="0"/>
              <a:t>d’une instruction (nombre de bits nécessaires pour la représenter en mémoire) dépend du </a:t>
            </a:r>
            <a:r>
              <a:rPr lang="fr-FR" dirty="0" smtClean="0"/>
              <a:t>type d’instruction </a:t>
            </a:r>
            <a:r>
              <a:rPr lang="fr-FR" dirty="0"/>
              <a:t>et aussi du type </a:t>
            </a:r>
            <a:r>
              <a:rPr lang="fr-FR" dirty="0" smtClean="0"/>
              <a:t>d’opérande. </a:t>
            </a:r>
            <a:r>
              <a:rPr lang="fr-FR" dirty="0"/>
              <a:t>Une instruction est composée de </a:t>
            </a:r>
            <a:r>
              <a:rPr lang="fr-FR" dirty="0" smtClean="0"/>
              <a:t>deux champs :</a:t>
            </a:r>
          </a:p>
          <a:p>
            <a:pPr marL="800100" lvl="1" indent="-342900"/>
            <a:r>
              <a:rPr lang="fr-FR" b="1" dirty="0"/>
              <a:t>L</a:t>
            </a:r>
            <a:r>
              <a:rPr lang="fr-FR" b="1" dirty="0" smtClean="0"/>
              <a:t>e </a:t>
            </a:r>
            <a:r>
              <a:rPr lang="fr-FR" b="1" dirty="0"/>
              <a:t>code instruction</a:t>
            </a:r>
            <a:r>
              <a:rPr lang="fr-FR" b="0" dirty="0"/>
              <a:t>, qui indique au processeur quelle instruction réaliser</a:t>
            </a:r>
          </a:p>
          <a:p>
            <a:pPr marL="800100" lvl="1" indent="-342900"/>
            <a:r>
              <a:rPr lang="fr-FR" b="1" dirty="0" smtClean="0"/>
              <a:t>Le </a:t>
            </a:r>
            <a:r>
              <a:rPr lang="fr-FR" b="1" dirty="0"/>
              <a:t>champ opérande</a:t>
            </a:r>
            <a:r>
              <a:rPr lang="fr-FR" dirty="0"/>
              <a:t> </a:t>
            </a:r>
            <a:r>
              <a:rPr lang="fr-FR" b="0" dirty="0"/>
              <a:t>qui contient la donnée, ou la référence à une donnée </a:t>
            </a:r>
            <a:r>
              <a:rPr lang="fr-FR" b="0" dirty="0" smtClean="0"/>
              <a:t>en mémoire </a:t>
            </a:r>
            <a:r>
              <a:rPr lang="fr-FR" b="0" dirty="0"/>
              <a:t>(son adresse).</a:t>
            </a:r>
            <a:endParaRPr lang="fr-F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37112"/>
            <a:ext cx="50387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4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/>
          </a:bodyPr>
          <a:lstStyle/>
          <a:p>
            <a:r>
              <a:rPr lang="fr-FR" b="1" dirty="0"/>
              <a:t>Langage de programmation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4124835" cy="3168352"/>
          </a:xfrm>
        </p:spPr>
        <p:txBody>
          <a:bodyPr>
            <a:normAutofit/>
          </a:bodyPr>
          <a:lstStyle/>
          <a:p>
            <a:r>
              <a:rPr lang="fr-FR" b="0" dirty="0"/>
              <a:t>Le langage </a:t>
            </a:r>
            <a:r>
              <a:rPr lang="fr-FR" dirty="0"/>
              <a:t>machine </a:t>
            </a:r>
            <a:r>
              <a:rPr lang="fr-FR" b="0" dirty="0"/>
              <a:t>est </a:t>
            </a:r>
            <a:r>
              <a:rPr lang="fr-FR" b="0" dirty="0" smtClean="0"/>
              <a:t>le langage compris </a:t>
            </a:r>
            <a:r>
              <a:rPr lang="fr-FR" b="0" dirty="0"/>
              <a:t>par le microprocesseur</a:t>
            </a:r>
            <a:r>
              <a:rPr lang="fr-FR" b="0" dirty="0" smtClean="0"/>
              <a:t>.</a:t>
            </a:r>
          </a:p>
          <a:p>
            <a:r>
              <a:rPr lang="fr-FR" b="0" dirty="0"/>
              <a:t>Le langage </a:t>
            </a:r>
            <a:r>
              <a:rPr lang="fr-FR" dirty="0"/>
              <a:t>assembleur </a:t>
            </a:r>
            <a:r>
              <a:rPr lang="fr-FR" b="0" dirty="0"/>
              <a:t>est le </a:t>
            </a:r>
            <a:r>
              <a:rPr lang="fr-FR" b="0" dirty="0" smtClean="0"/>
              <a:t>langage le </a:t>
            </a:r>
            <a:r>
              <a:rPr lang="fr-FR" b="0" dirty="0"/>
              <a:t>plus « proche » du langage machine. Il </a:t>
            </a:r>
            <a:r>
              <a:rPr lang="fr-FR" b="0" dirty="0" smtClean="0"/>
              <a:t>est composé par </a:t>
            </a:r>
            <a:r>
              <a:rPr lang="fr-FR" b="0" dirty="0"/>
              <a:t>des instructions en </a:t>
            </a:r>
            <a:r>
              <a:rPr lang="fr-FR" b="0" dirty="0" smtClean="0"/>
              <a:t>général assez </a:t>
            </a:r>
            <a:r>
              <a:rPr lang="fr-FR" b="0" dirty="0"/>
              <a:t>rudimentaires que l’on </a:t>
            </a:r>
            <a:r>
              <a:rPr lang="fr-FR" b="0" dirty="0" smtClean="0"/>
              <a:t>appelle des </a:t>
            </a:r>
            <a:r>
              <a:rPr lang="fr-FR" dirty="0" smtClean="0"/>
              <a:t>mnémoniques</a:t>
            </a:r>
            <a:r>
              <a:rPr lang="fr-FR" b="0" dirty="0" smtClean="0"/>
              <a:t>.</a:t>
            </a:r>
          </a:p>
          <a:p>
            <a:endParaRPr lang="fr-F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39" y="980728"/>
            <a:ext cx="4704074" cy="299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1088"/>
            <a:ext cx="8674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6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224726"/>
            <a:ext cx="8291264" cy="90001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Améliorations de l’architecture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784976" cy="5184576"/>
          </a:xfrm>
        </p:spPr>
        <p:txBody>
          <a:bodyPr>
            <a:normAutofit/>
          </a:bodyPr>
          <a:lstStyle/>
          <a:p>
            <a:r>
              <a:rPr lang="fr-FR" b="1" dirty="0" smtClean="0"/>
              <a:t>BUT : 		</a:t>
            </a:r>
            <a:r>
              <a:rPr lang="fr-FR" b="0" dirty="0"/>
              <a:t>- Diminuer le temps d’exécution d’un programme.</a:t>
            </a:r>
          </a:p>
          <a:p>
            <a:r>
              <a:rPr lang="fr-FR" dirty="0" smtClean="0"/>
              <a:t>COMMENT :	</a:t>
            </a:r>
            <a:r>
              <a:rPr lang="fr-FR" b="0" dirty="0"/>
              <a:t>- </a:t>
            </a:r>
            <a:r>
              <a:rPr lang="fr-FR" b="0" dirty="0" smtClean="0"/>
              <a:t>Augmenter  </a:t>
            </a:r>
            <a:r>
              <a:rPr lang="fr-FR" b="0" dirty="0"/>
              <a:t>la fréquence de </a:t>
            </a:r>
            <a:r>
              <a:rPr lang="fr-FR" b="0" dirty="0" smtClean="0"/>
              <a:t>l’horloge</a:t>
            </a:r>
          </a:p>
          <a:p>
            <a:r>
              <a:rPr lang="fr-FR" b="0" dirty="0" smtClean="0"/>
              <a:t>			- </a:t>
            </a:r>
            <a:r>
              <a:rPr lang="fr-FR" b="0" dirty="0" smtClean="0">
                <a:solidFill>
                  <a:srgbClr val="FF0000"/>
                </a:solidFill>
              </a:rPr>
              <a:t>Augmentation de la température.</a:t>
            </a:r>
          </a:p>
          <a:p>
            <a:r>
              <a:rPr lang="fr-FR" b="0" dirty="0"/>
              <a:t>	</a:t>
            </a:r>
            <a:r>
              <a:rPr lang="fr-FR" b="0" dirty="0" smtClean="0"/>
              <a:t>			- </a:t>
            </a:r>
            <a:r>
              <a:rPr lang="fr-FR" b="0" dirty="0" smtClean="0">
                <a:solidFill>
                  <a:srgbClr val="00B050"/>
                </a:solidFill>
              </a:rPr>
              <a:t>Augmenter la taille du refroidisseur.</a:t>
            </a:r>
          </a:p>
          <a:p>
            <a:r>
              <a:rPr lang="fr-FR" b="0" dirty="0"/>
              <a:t>	</a:t>
            </a:r>
            <a:r>
              <a:rPr lang="fr-FR" b="0" dirty="0" smtClean="0"/>
              <a:t>			- </a:t>
            </a:r>
            <a:r>
              <a:rPr lang="fr-FR" b="0" dirty="0" smtClean="0">
                <a:solidFill>
                  <a:srgbClr val="00B050"/>
                </a:solidFill>
              </a:rPr>
              <a:t>Diminuer la tension d’alimentation.</a:t>
            </a:r>
          </a:p>
          <a:p>
            <a:r>
              <a:rPr lang="fr-FR" b="0" dirty="0" smtClean="0"/>
              <a:t>		</a:t>
            </a:r>
          </a:p>
          <a:p>
            <a:r>
              <a:rPr lang="fr-FR" b="0" dirty="0"/>
              <a:t>	</a:t>
            </a:r>
            <a:r>
              <a:rPr lang="fr-FR" b="0" dirty="0" smtClean="0"/>
              <a:t>	- </a:t>
            </a:r>
            <a:r>
              <a:rPr lang="fr-FR" b="0" dirty="0"/>
              <a:t>D</a:t>
            </a:r>
            <a:r>
              <a:rPr lang="fr-FR" b="0" dirty="0" smtClean="0"/>
              <a:t>iminuer </a:t>
            </a:r>
            <a:r>
              <a:rPr lang="fr-FR" b="0" dirty="0"/>
              <a:t>le nombre moyen de cycles d’horloge </a:t>
            </a:r>
            <a:r>
              <a:rPr lang="fr-FR" b="0" dirty="0" smtClean="0"/>
              <a:t>nécessaire </a:t>
            </a:r>
            <a:r>
              <a:rPr lang="fr-FR" b="0" dirty="0"/>
              <a:t>à l’exécution d’une </a:t>
            </a:r>
            <a:r>
              <a:rPr lang="fr-FR" b="0" dirty="0" smtClean="0"/>
              <a:t>instruction :</a:t>
            </a:r>
          </a:p>
          <a:p>
            <a:r>
              <a:rPr lang="fr-FR" b="0" dirty="0"/>
              <a:t>	</a:t>
            </a:r>
            <a:r>
              <a:rPr lang="fr-FR" b="0" dirty="0" smtClean="0"/>
              <a:t>		</a:t>
            </a:r>
            <a:r>
              <a:rPr lang="fr-FR" b="0" dirty="0">
                <a:solidFill>
                  <a:srgbClr val="00B050"/>
                </a:solidFill>
              </a:rPr>
              <a:t>- Optimiser le compilateur dans un langage de haut niveau (voir diapositive précédente).</a:t>
            </a:r>
          </a:p>
          <a:p>
            <a:r>
              <a:rPr lang="fr-FR" b="0" dirty="0">
                <a:solidFill>
                  <a:srgbClr val="00B050"/>
                </a:solidFill>
              </a:rPr>
              <a:t>			- Utiliser une architecture de microprocesseur qui réduise le nombre de cycles par instruction.</a:t>
            </a:r>
          </a:p>
          <a:p>
            <a:endParaRPr lang="fr-FR" b="0" dirty="0"/>
          </a:p>
          <a:p>
            <a:endParaRPr lang="fr-FR" b="0" dirty="0" smtClean="0"/>
          </a:p>
          <a:p>
            <a:endParaRPr lang="fr-F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6" y="2132856"/>
            <a:ext cx="2416324" cy="1812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1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224726"/>
            <a:ext cx="8291264" cy="756002"/>
          </a:xfrm>
        </p:spPr>
        <p:txBody>
          <a:bodyPr>
            <a:normAutofit/>
          </a:bodyPr>
          <a:lstStyle/>
          <a:p>
            <a:r>
              <a:rPr lang="fr-FR" b="1" dirty="0"/>
              <a:t>Architecture 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544616"/>
          </a:xfrm>
        </p:spPr>
        <p:txBody>
          <a:bodyPr>
            <a:normAutofit/>
          </a:bodyPr>
          <a:lstStyle/>
          <a:p>
            <a:r>
              <a:rPr lang="fr-FR" sz="1600" dirty="0" smtClean="0"/>
              <a:t>Principe : </a:t>
            </a:r>
            <a:r>
              <a:rPr lang="fr-FR" sz="1600" b="0" dirty="0" smtClean="0"/>
              <a:t>dés qu’une étape d’instruction est terminée, on en entame une autre. chaque instruction met le même temps d’exécution mais le débit est considérablement augmenté.</a:t>
            </a:r>
            <a:endParaRPr lang="fr-FR" sz="1600" b="0" dirty="0"/>
          </a:p>
          <a:p>
            <a:endParaRPr lang="fr-FR" b="0" dirty="0" smtClean="0"/>
          </a:p>
          <a:p>
            <a:endParaRPr lang="fr-F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672083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8568952" cy="900018"/>
          </a:xfrm>
        </p:spPr>
        <p:txBody>
          <a:bodyPr>
            <a:normAutofit fontScale="90000"/>
          </a:bodyPr>
          <a:lstStyle/>
          <a:p>
            <a:r>
              <a:rPr lang="fr-FR" dirty="0"/>
              <a:t>Les interfaces </a:t>
            </a:r>
            <a:r>
              <a:rPr lang="fr-FR" dirty="0" smtClean="0"/>
              <a:t>D’entrées/sorties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19256" cy="4536504"/>
          </a:xfrm>
        </p:spPr>
        <p:txBody>
          <a:bodyPr/>
          <a:lstStyle/>
          <a:p>
            <a:pPr algn="just"/>
            <a:r>
              <a:rPr lang="fr-FR" b="0" dirty="0" smtClean="0"/>
              <a:t>Elles permettent d’assurer la communication entre le microprocesseur et les périphériques. (capteur, clavier, moniteur ou afficheur, imprimante, modem, etc…).</a:t>
            </a:r>
          </a:p>
          <a:p>
            <a:pPr algn="just"/>
            <a:endParaRPr lang="fr-FR" b="0" dirty="0"/>
          </a:p>
          <a:p>
            <a:pPr algn="just"/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996952"/>
            <a:ext cx="874395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8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4624"/>
            <a:ext cx="8291264" cy="756002"/>
          </a:xfrm>
        </p:spPr>
        <p:txBody>
          <a:bodyPr>
            <a:normAutofit/>
          </a:bodyPr>
          <a:lstStyle/>
          <a:p>
            <a:r>
              <a:rPr lang="fr-FR" b="1" dirty="0" smtClean="0"/>
              <a:t>Problème du </a:t>
            </a:r>
            <a:r>
              <a:rPr lang="fr-FR" b="1" dirty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764704"/>
            <a:ext cx="8784976" cy="3960440"/>
          </a:xfrm>
        </p:spPr>
        <p:txBody>
          <a:bodyPr>
            <a:normAutofit fontScale="85000" lnSpcReduction="10000"/>
          </a:bodyPr>
          <a:lstStyle/>
          <a:p>
            <a:r>
              <a:rPr lang="fr-FR" b="0" dirty="0"/>
              <a:t>P</a:t>
            </a:r>
            <a:r>
              <a:rPr lang="fr-FR" b="0" dirty="0" smtClean="0"/>
              <a:t>lus </a:t>
            </a:r>
            <a:r>
              <a:rPr lang="fr-FR" b="0" dirty="0"/>
              <a:t>le pipeline est long</a:t>
            </a:r>
            <a:r>
              <a:rPr lang="fr-FR" b="0" dirty="0" smtClean="0"/>
              <a:t>, plus </a:t>
            </a:r>
            <a:r>
              <a:rPr lang="fr-FR" b="0" dirty="0"/>
              <a:t>le nombre de cas où il n’est pas possible d’atteindre la performance maximale est élevé</a:t>
            </a:r>
            <a:r>
              <a:rPr lang="fr-FR" b="0" dirty="0" smtClean="0"/>
              <a:t>. </a:t>
            </a:r>
            <a:r>
              <a:rPr lang="fr-FR" b="0" dirty="0"/>
              <a:t>Il </a:t>
            </a:r>
            <a:r>
              <a:rPr lang="fr-FR" b="0" dirty="0" smtClean="0"/>
              <a:t>existe 3 </a:t>
            </a:r>
            <a:r>
              <a:rPr lang="fr-FR" b="0" dirty="0"/>
              <a:t>principaux </a:t>
            </a:r>
            <a:r>
              <a:rPr lang="fr-FR" b="0" dirty="0" smtClean="0"/>
              <a:t>cas, appelés </a:t>
            </a:r>
            <a:r>
              <a:rPr lang="fr-FR" dirty="0" smtClean="0"/>
              <a:t>aléas</a:t>
            </a:r>
            <a:r>
              <a:rPr lang="fr-FR" b="0" dirty="0" smtClean="0"/>
              <a:t>,  </a:t>
            </a:r>
            <a:r>
              <a:rPr lang="fr-FR" b="0" dirty="0"/>
              <a:t>où la performance d’un processeur </a:t>
            </a:r>
            <a:r>
              <a:rPr lang="fr-FR" b="0" dirty="0" err="1"/>
              <a:t>pipeliné</a:t>
            </a:r>
            <a:r>
              <a:rPr lang="fr-FR" b="0" dirty="0"/>
              <a:t> peut être </a:t>
            </a:r>
            <a:r>
              <a:rPr lang="fr-FR" b="0" dirty="0" smtClean="0"/>
              <a:t>dégradée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aléa </a:t>
            </a:r>
            <a:r>
              <a:rPr lang="fr-FR" dirty="0"/>
              <a:t>structurel </a:t>
            </a:r>
            <a:r>
              <a:rPr lang="fr-FR" b="0" dirty="0"/>
              <a:t>qui correspond au cas où deux instructions ont besoin d’utiliser </a:t>
            </a:r>
            <a:r>
              <a:rPr lang="fr-FR" b="0" dirty="0" smtClean="0"/>
              <a:t>la même </a:t>
            </a:r>
            <a:r>
              <a:rPr lang="fr-FR" b="0" dirty="0"/>
              <a:t>ressource du </a:t>
            </a:r>
            <a:r>
              <a:rPr lang="fr-FR" b="0" dirty="0" smtClean="0"/>
              <a:t>processeur,</a:t>
            </a:r>
            <a:endParaRPr lang="fr-FR" b="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aléa </a:t>
            </a:r>
            <a:r>
              <a:rPr lang="fr-FR" dirty="0"/>
              <a:t>de données </a:t>
            </a:r>
            <a:r>
              <a:rPr lang="fr-FR" b="0" dirty="0"/>
              <a:t>qui intervient lorsqu’une instruction produit un résultat et </a:t>
            </a:r>
            <a:r>
              <a:rPr lang="fr-FR" b="0" dirty="0" smtClean="0"/>
              <a:t>que l’instruction </a:t>
            </a:r>
            <a:r>
              <a:rPr lang="fr-FR" b="0" dirty="0"/>
              <a:t>suivante utilise ce résultat avant qu’il n’ait pu être écrit dans </a:t>
            </a:r>
            <a:r>
              <a:rPr lang="fr-FR" b="0" dirty="0" smtClean="0"/>
              <a:t>un registre</a:t>
            </a:r>
            <a:r>
              <a:rPr lang="fr-FR" b="0" dirty="0"/>
              <a:t>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aléa </a:t>
            </a:r>
            <a:r>
              <a:rPr lang="fr-FR" dirty="0"/>
              <a:t>de contrôle </a:t>
            </a:r>
            <a:r>
              <a:rPr lang="fr-FR" b="0" dirty="0"/>
              <a:t>qui se produit </a:t>
            </a:r>
            <a:r>
              <a:rPr lang="fr-FR" b="0" dirty="0" smtClean="0"/>
              <a:t>éventuellement chaque </a:t>
            </a:r>
            <a:r>
              <a:rPr lang="fr-FR" b="0" dirty="0"/>
              <a:t>fois qu’une instruction de </a:t>
            </a:r>
            <a:r>
              <a:rPr lang="fr-FR" b="0" dirty="0" smtClean="0"/>
              <a:t>branchement est </a:t>
            </a:r>
            <a:r>
              <a:rPr lang="fr-FR" b="0" dirty="0"/>
              <a:t>exécutée</a:t>
            </a:r>
            <a:r>
              <a:rPr lang="fr-FR" b="0" dirty="0" smtClean="0"/>
              <a:t>. </a:t>
            </a:r>
          </a:p>
          <a:p>
            <a:r>
              <a:rPr lang="fr-FR" b="0" dirty="0" smtClean="0"/>
              <a:t>Lorsqu’un </a:t>
            </a:r>
            <a:r>
              <a:rPr lang="fr-FR" b="0" dirty="0"/>
              <a:t>aléa se produit, cela signifie qu’une instruction ne peut continuer à </a:t>
            </a:r>
            <a:r>
              <a:rPr lang="fr-FR" b="0" dirty="0" smtClean="0"/>
              <a:t>progresser dans le </a:t>
            </a:r>
            <a:r>
              <a:rPr lang="fr-FR" b="0" dirty="0"/>
              <a:t>pipeline. </a:t>
            </a:r>
            <a:r>
              <a:rPr lang="fr-FR" b="0" dirty="0" smtClean="0"/>
              <a:t>Les étages </a:t>
            </a:r>
            <a:r>
              <a:rPr lang="fr-FR" b="0" dirty="0"/>
              <a:t>vacants du pipeline sont appelés des « </a:t>
            </a:r>
            <a:r>
              <a:rPr lang="fr-FR" b="0" dirty="0" smtClean="0"/>
              <a:t>bulles </a:t>
            </a:r>
            <a:r>
              <a:rPr lang="fr-FR" b="0" dirty="0"/>
              <a:t>» de pipeline, en pratique une bulle </a:t>
            </a:r>
            <a:r>
              <a:rPr lang="fr-FR" b="0" dirty="0" smtClean="0"/>
              <a:t>correspond en </a:t>
            </a:r>
            <a:r>
              <a:rPr lang="fr-FR" b="0" dirty="0"/>
              <a:t>fait à une instruction NOP (No </a:t>
            </a:r>
            <a:r>
              <a:rPr lang="fr-FR" b="0" dirty="0" err="1"/>
              <a:t>OPeration</a:t>
            </a:r>
            <a:r>
              <a:rPr lang="fr-FR" b="0" dirty="0"/>
              <a:t>) émise à la place de l’instruction </a:t>
            </a:r>
            <a:r>
              <a:rPr lang="fr-FR" b="0" dirty="0" smtClean="0"/>
              <a:t>bloquée.</a:t>
            </a:r>
            <a:endParaRPr lang="fr-F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7406977" cy="206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6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/>
          </a:bodyPr>
          <a:lstStyle/>
          <a:p>
            <a:r>
              <a:rPr lang="fr-FR" b="1" dirty="0"/>
              <a:t>Notion de cache mémoire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24743"/>
            <a:ext cx="8424936" cy="3672409"/>
          </a:xfrm>
        </p:spPr>
        <p:txBody>
          <a:bodyPr>
            <a:normAutofit fontScale="92500" lnSpcReduction="10000"/>
          </a:bodyPr>
          <a:lstStyle/>
          <a:p>
            <a:r>
              <a:rPr lang="fr-FR" b="0" dirty="0"/>
              <a:t>le temps de cycle processeur décroît plus vite que le temps </a:t>
            </a:r>
            <a:r>
              <a:rPr lang="fr-FR" b="0" dirty="0" smtClean="0"/>
              <a:t>d’accès mémoire </a:t>
            </a:r>
            <a:r>
              <a:rPr lang="fr-FR" b="0" dirty="0"/>
              <a:t>entraînant un goulot d’étranglement</a:t>
            </a:r>
            <a:r>
              <a:rPr lang="fr-FR" b="0" dirty="0" smtClean="0"/>
              <a:t>.</a:t>
            </a:r>
          </a:p>
          <a:p>
            <a:r>
              <a:rPr lang="fr-FR" b="0" dirty="0"/>
              <a:t>Le principe de cache est très simple : le microprocesseur n’a pas conscience de sa </a:t>
            </a:r>
            <a:r>
              <a:rPr lang="fr-FR" b="0" dirty="0" smtClean="0"/>
              <a:t>présence et </a:t>
            </a:r>
            <a:r>
              <a:rPr lang="fr-FR" b="0" dirty="0"/>
              <a:t>lui envoie toutes ses requêtes comme s’il </a:t>
            </a:r>
            <a:r>
              <a:rPr lang="fr-FR" b="0" dirty="0" smtClean="0"/>
              <a:t>s’agissait </a:t>
            </a:r>
            <a:r>
              <a:rPr lang="fr-FR" b="0" dirty="0"/>
              <a:t>de la mémoire principale </a:t>
            </a:r>
            <a:r>
              <a:rPr lang="fr-FR" b="0" dirty="0" smtClean="0"/>
              <a:t>:</a:t>
            </a:r>
          </a:p>
          <a:p>
            <a:r>
              <a:rPr lang="fr-FR" b="0" dirty="0" smtClean="0"/>
              <a:t>Soit </a:t>
            </a:r>
            <a:r>
              <a:rPr lang="fr-FR" b="0" dirty="0"/>
              <a:t>la donnée ou l’instruction requise est présente dans le cache et elle est alors </a:t>
            </a:r>
            <a:r>
              <a:rPr lang="fr-FR" b="0" dirty="0" smtClean="0"/>
              <a:t>envoyée directement </a:t>
            </a:r>
            <a:r>
              <a:rPr lang="fr-FR" b="0" dirty="0"/>
              <a:t>au microprocesseur. On parle de </a:t>
            </a:r>
            <a:r>
              <a:rPr lang="fr-FR" dirty="0"/>
              <a:t>succès </a:t>
            </a:r>
            <a:r>
              <a:rPr lang="fr-FR" b="0" dirty="0"/>
              <a:t>de cache. (a)</a:t>
            </a:r>
          </a:p>
          <a:p>
            <a:r>
              <a:rPr lang="fr-FR" b="0" dirty="0" smtClean="0"/>
              <a:t>soit </a:t>
            </a:r>
            <a:r>
              <a:rPr lang="fr-FR" b="0" dirty="0"/>
              <a:t>la donnée ou l’instruction n’est pas dans le cache, et le contrôleur de cache </a:t>
            </a:r>
            <a:r>
              <a:rPr lang="fr-FR" b="0" dirty="0" smtClean="0"/>
              <a:t>envoie alors </a:t>
            </a:r>
            <a:r>
              <a:rPr lang="fr-FR" b="0" dirty="0"/>
              <a:t>une requête à la mémoire principale. Une fois l’information récupérée, il la </a:t>
            </a:r>
            <a:r>
              <a:rPr lang="fr-FR" b="0" dirty="0" smtClean="0"/>
              <a:t>renvoie au </a:t>
            </a:r>
            <a:r>
              <a:rPr lang="fr-FR" b="0" dirty="0"/>
              <a:t>microprocesseur tout en la stockant dans le cache. On parle de </a:t>
            </a:r>
            <a:r>
              <a:rPr lang="fr-FR" dirty="0"/>
              <a:t>défaut </a:t>
            </a:r>
            <a:r>
              <a:rPr lang="fr-FR" b="0" dirty="0"/>
              <a:t>de cache. (b)</a:t>
            </a:r>
            <a:endParaRPr lang="fr-FR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3" y="4725144"/>
            <a:ext cx="387858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725145"/>
            <a:ext cx="404725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8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Architecture </a:t>
            </a:r>
            <a:r>
              <a:rPr lang="fr-FR" b="1" dirty="0" err="1"/>
              <a:t>superscalaire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7"/>
            <a:ext cx="8424936" cy="2448272"/>
          </a:xfrm>
        </p:spPr>
        <p:txBody>
          <a:bodyPr>
            <a:normAutofit fontScale="85000" lnSpcReduction="20000"/>
          </a:bodyPr>
          <a:lstStyle/>
          <a:p>
            <a:r>
              <a:rPr lang="fr-FR" b="0" dirty="0"/>
              <a:t>Une autre façon de gagner en performance est d’exécuter plusieurs </a:t>
            </a:r>
            <a:r>
              <a:rPr lang="fr-FR" b="0" dirty="0" smtClean="0"/>
              <a:t>instructions </a:t>
            </a:r>
            <a:r>
              <a:rPr lang="fr-FR" b="0" dirty="0"/>
              <a:t>en </a:t>
            </a:r>
            <a:r>
              <a:rPr lang="fr-FR" b="0" dirty="0" smtClean="0"/>
              <a:t>même temps</a:t>
            </a:r>
            <a:r>
              <a:rPr lang="fr-FR" b="0" dirty="0"/>
              <a:t>. L'approche </a:t>
            </a:r>
            <a:r>
              <a:rPr lang="fr-FR" b="0" dirty="0" err="1"/>
              <a:t>superscalaire</a:t>
            </a:r>
            <a:r>
              <a:rPr lang="fr-FR" b="0" dirty="0"/>
              <a:t> consiste à doter le microprocesseur de plusieurs unités de </a:t>
            </a:r>
            <a:r>
              <a:rPr lang="fr-FR" b="0" dirty="0" smtClean="0"/>
              <a:t>traitement travaillant </a:t>
            </a:r>
            <a:r>
              <a:rPr lang="fr-FR" b="0" dirty="0"/>
              <a:t>en parallèle. Les instructions sont alors réparties entre les différentes unités d'exécution. </a:t>
            </a:r>
            <a:r>
              <a:rPr lang="fr-FR" b="0" dirty="0" smtClean="0"/>
              <a:t>Il faut </a:t>
            </a:r>
            <a:r>
              <a:rPr lang="fr-FR" b="0" dirty="0"/>
              <a:t>donc pouvoir soutenir un flot important d’instructions et pour cela disposer d’un cache performant</a:t>
            </a:r>
            <a:r>
              <a:rPr lang="fr-FR" b="0" dirty="0" smtClean="0"/>
              <a:t>.</a:t>
            </a:r>
          </a:p>
          <a:p>
            <a:r>
              <a:rPr lang="fr-FR" b="0" dirty="0" smtClean="0"/>
              <a:t>On distingue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b="0" dirty="0"/>
              <a:t>La technologie </a:t>
            </a:r>
            <a:r>
              <a:rPr lang="fr-FR" dirty="0" err="1" smtClean="0"/>
              <a:t>HyperThreading</a:t>
            </a:r>
            <a:r>
              <a:rPr lang="fr-FR" b="0" dirty="0" smtClean="0"/>
              <a:t> : plusieurs unités logiques dans une unité physique.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b="0" dirty="0" smtClean="0"/>
              <a:t>La technologie </a:t>
            </a:r>
            <a:r>
              <a:rPr lang="fr-FR" dirty="0" smtClean="0"/>
              <a:t>multi-cœur</a:t>
            </a:r>
            <a:r>
              <a:rPr lang="fr-FR" b="0" dirty="0" smtClean="0"/>
              <a:t>  : plusieurs unités physiques.</a:t>
            </a:r>
            <a:endParaRPr lang="fr-F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" y="3717032"/>
            <a:ext cx="80618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9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Architecture pipeline et </a:t>
            </a:r>
            <a:r>
              <a:rPr lang="fr-FR" b="1" dirty="0" err="1"/>
              <a:t>superscalaire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7"/>
            <a:ext cx="8424936" cy="936103"/>
          </a:xfrm>
        </p:spPr>
        <p:txBody>
          <a:bodyPr>
            <a:normAutofit/>
          </a:bodyPr>
          <a:lstStyle/>
          <a:p>
            <a:r>
              <a:rPr lang="fr-FR" b="0" dirty="0"/>
              <a:t>Le principe </a:t>
            </a:r>
            <a:r>
              <a:rPr lang="fr-FR" b="0"/>
              <a:t>est </a:t>
            </a:r>
            <a:r>
              <a:rPr lang="fr-FR" b="0" smtClean="0"/>
              <a:t>d’exécuter </a:t>
            </a:r>
            <a:r>
              <a:rPr lang="fr-FR" b="0" dirty="0"/>
              <a:t>les instructions de façon </a:t>
            </a:r>
            <a:r>
              <a:rPr lang="fr-FR" b="0" dirty="0" err="1"/>
              <a:t>pipelinée</a:t>
            </a:r>
            <a:r>
              <a:rPr lang="fr-FR" b="0" dirty="0"/>
              <a:t> dans chacune des unités </a:t>
            </a:r>
            <a:r>
              <a:rPr lang="fr-FR" b="0" dirty="0" smtClean="0"/>
              <a:t>de traitement </a:t>
            </a:r>
            <a:r>
              <a:rPr lang="fr-FR" b="0" dirty="0"/>
              <a:t>travaillant en parallèle.</a:t>
            </a:r>
            <a:endParaRPr lang="fr-F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91931"/>
            <a:ext cx="7344816" cy="485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6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3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Mini assembleur utilisé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19256" cy="5073427"/>
          </a:xfrm>
        </p:spPr>
        <p:txBody>
          <a:bodyPr/>
          <a:lstStyle/>
          <a:p>
            <a:r>
              <a:rPr lang="fr-FR" dirty="0" smtClean="0"/>
              <a:t>AMIL </a:t>
            </a:r>
            <a:r>
              <a:rPr lang="fr-FR" dirty="0"/>
              <a:t>: </a:t>
            </a:r>
            <a:r>
              <a:rPr lang="fr-FR" sz="1800" dirty="0">
                <a:hlinkClick r:id="rId2"/>
              </a:rPr>
              <a:t>http://www-lipn.univ-paris13.fr/~</a:t>
            </a:r>
            <a:r>
              <a:rPr lang="fr-FR" sz="1800" dirty="0" smtClean="0">
                <a:hlinkClick r:id="rId2"/>
              </a:rPr>
              <a:t>boudes/spip.php?rubrique27</a:t>
            </a:r>
            <a:r>
              <a:rPr lang="fr-FR" sz="1800" dirty="0" smtClean="0"/>
              <a:t> </a:t>
            </a:r>
          </a:p>
          <a:p>
            <a:r>
              <a:rPr lang="fr-FR" sz="1800" dirty="0" smtClean="0"/>
              <a:t>Version </a:t>
            </a:r>
            <a:r>
              <a:rPr lang="fr-FR" sz="1800" dirty="0"/>
              <a:t>WEB : </a:t>
            </a:r>
            <a:r>
              <a:rPr lang="fr-FR" sz="1800" dirty="0">
                <a:hlinkClick r:id="rId3"/>
              </a:rPr>
              <a:t>http://www-lipn.univ-paris13.fr/~boudes/amilweb</a:t>
            </a:r>
            <a:r>
              <a:rPr lang="fr-FR" sz="1800" dirty="0" smtClean="0">
                <a:hlinkClick r:id="rId3"/>
              </a:rPr>
              <a:t>/</a:t>
            </a:r>
            <a:r>
              <a:rPr lang="fr-FR" sz="1800" dirty="0" smtClean="0"/>
              <a:t> </a:t>
            </a:r>
            <a:endParaRPr lang="fr-FR" sz="1800" dirty="0"/>
          </a:p>
          <a:p>
            <a:r>
              <a:rPr lang="fr-FR" sz="1800" dirty="0"/>
              <a:t>Version Améliorée : </a:t>
            </a:r>
            <a:r>
              <a:rPr lang="fr-FR" sz="1800" dirty="0">
                <a:hlinkClick r:id="rId4"/>
              </a:rPr>
              <a:t>http://www2.lifl.fr/~mailliet/isn/archi/amil</a:t>
            </a:r>
            <a:r>
              <a:rPr lang="fr-FR" sz="1800" dirty="0" smtClean="0">
                <a:hlinkClick r:id="rId4"/>
              </a:rPr>
              <a:t>/</a:t>
            </a:r>
            <a:r>
              <a:rPr lang="fr-FR" sz="1800" dirty="0" smtClean="0"/>
              <a:t> </a:t>
            </a:r>
            <a:endParaRPr lang="fr-FR" sz="1800" dirty="0"/>
          </a:p>
          <a:p>
            <a:r>
              <a:rPr lang="fr-FR" sz="1800" dirty="0" smtClean="0"/>
              <a:t>Version ZIP : </a:t>
            </a:r>
            <a:r>
              <a:rPr lang="fr-FR" sz="1800" u="sng" dirty="0">
                <a:hlinkClick r:id="rId5"/>
              </a:rPr>
              <a:t>http://www2.lifl.fr/~</a:t>
            </a:r>
            <a:r>
              <a:rPr lang="fr-FR" sz="1800" u="sng" dirty="0" smtClean="0">
                <a:hlinkClick r:id="rId5"/>
              </a:rPr>
              <a:t>mailliet/isn/archi/amil/amilweb.zip</a:t>
            </a:r>
            <a:r>
              <a:rPr lang="fr-FR" sz="1800" u="sng" dirty="0" smtClean="0"/>
              <a:t> </a:t>
            </a:r>
            <a:endParaRPr lang="fr-FR" sz="1800" dirty="0" smtClean="0"/>
          </a:p>
          <a:p>
            <a:r>
              <a:rPr lang="fr-FR" sz="1800" dirty="0" smtClean="0"/>
              <a:t>Version Linux utilisant GTK : </a:t>
            </a:r>
          </a:p>
          <a:p>
            <a:endParaRPr lang="fr-F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25822" y="3140968"/>
            <a:ext cx="4326298" cy="338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2160" y="3140968"/>
            <a:ext cx="1551155" cy="338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2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683994"/>
          </a:xfrm>
        </p:spPr>
        <p:txBody>
          <a:bodyPr/>
          <a:lstStyle/>
          <a:p>
            <a:r>
              <a:rPr lang="fr-FR" dirty="0" smtClean="0"/>
              <a:t>Jeu d’Instructions (initial)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7305"/>
              </p:ext>
            </p:extLst>
          </p:nvPr>
        </p:nvGraphicFramePr>
        <p:xfrm>
          <a:off x="328337" y="978993"/>
          <a:ext cx="8334926" cy="5474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35"/>
                <a:gridCol w="4752528"/>
                <a:gridCol w="2291063"/>
              </a:tblGrid>
              <a:tr h="27168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Mnémonique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détail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action</a:t>
                      </a:r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stop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Arrête l’exécution du programme.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noop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N’effectue aucune opération.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saut 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Met le compteur ordinal à la valeur i.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PC ← i</a:t>
                      </a:r>
                      <a:endParaRPr lang="fr-FR" sz="1400" dirty="0"/>
                    </a:p>
                  </a:txBody>
                  <a:tcPr/>
                </a:tc>
              </a:tr>
              <a:tr h="547938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sautpos</a:t>
                      </a:r>
                      <a:r>
                        <a:rPr lang="fr-FR" sz="1400" dirty="0" smtClean="0"/>
                        <a:t> ri j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dirty="0" smtClean="0"/>
                        <a:t>Si la valeur contenue dans le registre i est positive ou nulle, met le 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compteur</a:t>
                      </a:r>
                      <a:r>
                        <a:rPr lang="fr-FR" sz="1400" dirty="0" smtClean="0"/>
                        <a:t> ordinal à la valeur j.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dirty="0" smtClean="0"/>
                        <a:t>si ri ≥ 0 PC ← j sinon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dirty="0" smtClean="0"/>
                        <a:t>PC ← PC+1</a:t>
                      </a:r>
                      <a:endParaRPr lang="fr-FR" sz="1400" dirty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valeur x ri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Initialise le registre i avec la valeur 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ri ← x</a:t>
                      </a:r>
                    </a:p>
                  </a:txBody>
                  <a:tcPr/>
                </a:tc>
              </a:tr>
              <a:tr h="46186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lecture i </a:t>
                      </a:r>
                      <a:r>
                        <a:rPr lang="fr-FR" sz="1400" dirty="0" err="1" smtClean="0"/>
                        <a:t>rj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Charge, dans le registre j, le contenu de la mémoire d’adresse i.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men(i)</a:t>
                      </a:r>
                      <a:endParaRPr lang="fr-FR" sz="1400" dirty="0"/>
                    </a:p>
                  </a:txBody>
                  <a:tcPr/>
                </a:tc>
              </a:tr>
              <a:tr h="461867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 *ri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rj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Charge, dans le registre j, le contenu de la mémoire dont l’adresse est la valeur du registre i.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men(ri)</a:t>
                      </a:r>
                      <a:endParaRPr lang="fr-FR" sz="1400" dirty="0"/>
                    </a:p>
                  </a:txBody>
                  <a:tcPr/>
                </a:tc>
              </a:tr>
              <a:tr h="385587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ecriture</a:t>
                      </a:r>
                      <a:r>
                        <a:rPr lang="fr-FR" sz="1400" dirty="0" smtClean="0"/>
                        <a:t> ri 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Écrit le contenu du registre i dans la mémoire d’adresse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ri → men(j)</a:t>
                      </a:r>
                    </a:p>
                  </a:txBody>
                  <a:tcPr/>
                </a:tc>
              </a:tr>
              <a:tr h="461867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ecriture</a:t>
                      </a:r>
                      <a:r>
                        <a:rPr lang="fr-FR" sz="1400" dirty="0" smtClean="0"/>
                        <a:t> ri *</a:t>
                      </a:r>
                      <a:r>
                        <a:rPr lang="fr-FR" sz="1400" dirty="0" err="1" smtClean="0"/>
                        <a:t>rj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Écrit le contenu du registre i dans la mémoire dont l’adresse est la valeur du registre j.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ri → men(</a:t>
                      </a:r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inverse ri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Inverse le signe du contenu du registre 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ri ← − ri</a:t>
                      </a:r>
                      <a:endParaRPr lang="fr-FR" sz="1400" dirty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add</a:t>
                      </a:r>
                      <a:r>
                        <a:rPr lang="fr-FR" sz="1400" dirty="0" smtClean="0"/>
                        <a:t> x </a:t>
                      </a:r>
                      <a:r>
                        <a:rPr lang="fr-FR" sz="1400" dirty="0" err="1" smtClean="0"/>
                        <a:t>rj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Ajoute x au contenu du registre j.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ri ← ri + x</a:t>
                      </a:r>
                      <a:endParaRPr lang="fr-FR" sz="1400" dirty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add</a:t>
                      </a:r>
                      <a:r>
                        <a:rPr lang="fr-FR" sz="1400" dirty="0" smtClean="0"/>
                        <a:t> ri </a:t>
                      </a:r>
                      <a:r>
                        <a:rPr lang="fr-FR" sz="1400" dirty="0" err="1" smtClean="0"/>
                        <a:t>rj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Ajoute la valeur du registre i à celle du registre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</a:t>
                      </a:r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+ ri</a:t>
                      </a:r>
                    </a:p>
                  </a:txBody>
                  <a:tcPr/>
                </a:tc>
              </a:tr>
              <a:tr h="547938">
                <a:tc>
                  <a:txBody>
                    <a:bodyPr/>
                    <a:lstStyle/>
                    <a:p>
                      <a:r>
                        <a:rPr lang="fr-FR" sz="1400" smtClean="0"/>
                        <a:t>soustr, </a:t>
                      </a:r>
                      <a:r>
                        <a:rPr lang="fr-FR" sz="1400" dirty="0" err="1" smtClean="0"/>
                        <a:t>mult</a:t>
                      </a:r>
                      <a:r>
                        <a:rPr lang="fr-FR" sz="1400" dirty="0" smtClean="0"/>
                        <a:t>, div, et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Même syntaxe que pour </a:t>
                      </a:r>
                      <a:r>
                        <a:rPr lang="fr-FR" sz="1400" dirty="0" err="1" smtClean="0"/>
                        <a:t>add</a:t>
                      </a:r>
                      <a:r>
                        <a:rPr lang="fr-FR" sz="1400" dirty="0" smtClean="0"/>
                        <a:t> mais pour la soustraction, multiplication, la division entière, le et bit à bit.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</a:t>
                      </a:r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(-,*, /, and) ri   ou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ri ← ri (*, /, and)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683994"/>
          </a:xfrm>
        </p:spPr>
        <p:txBody>
          <a:bodyPr/>
          <a:lstStyle/>
          <a:p>
            <a:r>
              <a:rPr lang="fr-FR" dirty="0" smtClean="0"/>
              <a:t>Jeu d’Instructions (ajout)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70706"/>
              </p:ext>
            </p:extLst>
          </p:nvPr>
        </p:nvGraphicFramePr>
        <p:xfrm>
          <a:off x="328337" y="978993"/>
          <a:ext cx="8334926" cy="3505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1335"/>
                <a:gridCol w="4752528"/>
                <a:gridCol w="2291063"/>
              </a:tblGrid>
              <a:tr h="16143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Mnémonique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détail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action</a:t>
                      </a:r>
                    </a:p>
                  </a:txBody>
                  <a:tcPr/>
                </a:tc>
              </a:tr>
              <a:tr h="161438">
                <a:tc>
                  <a:txBody>
                    <a:bodyPr/>
                    <a:lstStyle/>
                    <a:p>
                      <a:r>
                        <a:rPr lang="fr-FR" sz="1400" smtClean="0"/>
                        <a:t>lecture </a:t>
                      </a:r>
                      <a:r>
                        <a:rPr lang="fr-FR" sz="1400" dirty="0" smtClean="0"/>
                        <a:t>ri </a:t>
                      </a:r>
                      <a:r>
                        <a:rPr lang="fr-FR" sz="1400" dirty="0" err="1" smtClean="0"/>
                        <a:t>rj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Écrit le contenu du registre i dans le registre j.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ri</a:t>
                      </a:r>
                      <a:endParaRPr lang="fr-FR" sz="1400" dirty="0"/>
                    </a:p>
                  </a:txBody>
                  <a:tcPr/>
                </a:tc>
              </a:tr>
              <a:tr h="161438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sautnul</a:t>
                      </a:r>
                      <a:r>
                        <a:rPr lang="fr-FR" sz="1400" dirty="0" smtClean="0"/>
                        <a:t> ri 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Si la valeur contenue dans le registre i est nulle, met le compteur ordinal à la valeur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si ri = 0 PC ← j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sinon PC ← PC+1</a:t>
                      </a:r>
                      <a:endParaRPr lang="fr-FR" sz="1400" dirty="0" smtClean="0"/>
                    </a:p>
                  </a:txBody>
                  <a:tcPr/>
                </a:tc>
              </a:tr>
              <a:tr h="161438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sautnonnul</a:t>
                      </a:r>
                      <a:r>
                        <a:rPr lang="fr-FR" sz="1400" dirty="0" smtClean="0"/>
                        <a:t> ri 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Si la valeur contenue dans le registre i est non nulle, met le compteur ordinal à la valeur j.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si ri ≠ 0 PC ← j </a:t>
                      </a:r>
                    </a:p>
                    <a:p>
                      <a:r>
                        <a:rPr lang="it-IT" sz="1400" dirty="0" smtClean="0"/>
                        <a:t>sinon PC ← PC+1</a:t>
                      </a:r>
                      <a:endParaRPr lang="fr-FR" sz="1400" dirty="0"/>
                    </a:p>
                  </a:txBody>
                  <a:tcPr/>
                </a:tc>
              </a:tr>
              <a:tr h="29021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appel 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dirty="0" smtClean="0"/>
                        <a:t>Appel de sous-programme à l'adresse 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dirty="0" smtClean="0"/>
                        <a:t>PC ← i ( l'adresse de retour est empilée)</a:t>
                      </a:r>
                      <a:endParaRPr lang="fr-FR" sz="1400" dirty="0"/>
                    </a:p>
                  </a:txBody>
                  <a:tcPr/>
                </a:tc>
              </a:tr>
              <a:tr h="16143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retour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retour de procédure à l'appelant.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PC ← (haut de pile)</a:t>
                      </a:r>
                    </a:p>
                  </a:txBody>
                  <a:tcPr/>
                </a:tc>
              </a:tr>
              <a:tr h="24462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empiler ri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Place la valeur contenue dans le registre i en haut de la pile (la même pile que pour les adresses).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ri → </a:t>
                      </a:r>
                      <a:r>
                        <a:rPr lang="fr-FR" sz="1400" dirty="0" err="1" smtClean="0"/>
                        <a:t>Haut_de_Pile</a:t>
                      </a:r>
                      <a:endParaRPr lang="fr-FR" sz="1400" dirty="0"/>
                    </a:p>
                  </a:txBody>
                  <a:tcPr/>
                </a:tc>
              </a:tr>
              <a:tr h="244629">
                <a:tc>
                  <a:txBody>
                    <a:bodyPr/>
                    <a:lstStyle/>
                    <a:p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depiler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rj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Place la valeur en haut de la pile (la même pile que pour les adresses) dans le registre </a:t>
                      </a:r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</a:t>
                      </a:r>
                      <a:r>
                        <a:rPr lang="fr-FR" sz="1400" dirty="0" err="1" smtClean="0"/>
                        <a:t>Haut_de_Pile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6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Convention d’écriture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64088" y="1052736"/>
            <a:ext cx="3312368" cy="504056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Pour écrire vos programmes, utiliser GEDIT (ou Notepad++ sous </a:t>
            </a:r>
            <a:r>
              <a:rPr lang="fr-FR" dirty="0"/>
              <a:t>W</a:t>
            </a:r>
            <a:r>
              <a:rPr lang="fr-FR" dirty="0" smtClean="0"/>
              <a:t>indows).</a:t>
            </a:r>
          </a:p>
          <a:p>
            <a:r>
              <a:rPr lang="fr-FR" sz="1800" dirty="0" smtClean="0"/>
              <a:t>Dans les préférences de GEDIT cocher ‘Afficher les numéros de ligne’.</a:t>
            </a:r>
          </a:p>
          <a:p>
            <a:r>
              <a:rPr lang="fr-FR" sz="1800" dirty="0" smtClean="0"/>
              <a:t>Chaque numéro de ligne correspond à une adresse mémoire (une instruction avec ses données).</a:t>
            </a:r>
          </a:p>
          <a:p>
            <a:r>
              <a:rPr lang="fr-FR" sz="1800" dirty="0"/>
              <a:t>Chaque programme se termine par l’instruction ‘</a:t>
            </a:r>
            <a:r>
              <a:rPr lang="fr-FR" sz="1800" dirty="0">
                <a:solidFill>
                  <a:srgbClr val="0070C0"/>
                </a:solidFill>
              </a:rPr>
              <a:t>stop</a:t>
            </a:r>
            <a:r>
              <a:rPr lang="fr-FR" sz="1800" dirty="0"/>
              <a:t>’.</a:t>
            </a:r>
          </a:p>
          <a:p>
            <a:r>
              <a:rPr lang="fr-FR" sz="1800" dirty="0" smtClean="0"/>
              <a:t>Les instructions d’un programme sont consécutives (jusqu’au ‘</a:t>
            </a:r>
            <a:r>
              <a:rPr lang="fr-FR" sz="1800" dirty="0" smtClean="0">
                <a:solidFill>
                  <a:srgbClr val="0070C0"/>
                </a:solidFill>
              </a:rPr>
              <a:t>stop</a:t>
            </a:r>
            <a:r>
              <a:rPr lang="fr-FR" sz="1800" dirty="0" smtClean="0"/>
              <a:t>’).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7366" r="51495" b="21673"/>
          <a:stretch/>
        </p:blipFill>
        <p:spPr bwMode="auto">
          <a:xfrm>
            <a:off x="251520" y="1412776"/>
            <a:ext cx="4841856" cy="44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1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Convention d’écriture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1340768"/>
            <a:ext cx="5256584" cy="5184576"/>
          </a:xfrm>
        </p:spPr>
        <p:txBody>
          <a:bodyPr>
            <a:normAutofit/>
          </a:bodyPr>
          <a:lstStyle/>
          <a:p>
            <a:r>
              <a:rPr lang="fr-FR" dirty="0"/>
              <a:t>C</a:t>
            </a:r>
            <a:r>
              <a:rPr lang="fr-FR" dirty="0" smtClean="0"/>
              <a:t>e programme </a:t>
            </a:r>
            <a:r>
              <a:rPr lang="fr-FR" sz="1000" dirty="0" smtClean="0"/>
              <a:t>(fort intéressant) </a:t>
            </a:r>
            <a:r>
              <a:rPr lang="fr-FR" dirty="0" smtClean="0"/>
              <a:t>est composé :</a:t>
            </a:r>
          </a:p>
          <a:p>
            <a:pPr marL="800100" lvl="1" indent="-342900"/>
            <a:r>
              <a:rPr lang="fr-FR" dirty="0" smtClean="0"/>
              <a:t>De 14 lignes</a:t>
            </a:r>
          </a:p>
          <a:p>
            <a:pPr marL="800100" lvl="1" indent="-342900" algn="just"/>
            <a:r>
              <a:rPr lang="fr-FR" dirty="0" smtClean="0"/>
              <a:t>Les lignes de 1 à 8 contiennent les instructions du programme.</a:t>
            </a:r>
          </a:p>
          <a:p>
            <a:pPr marL="800100" lvl="1" indent="-342900" algn="just"/>
            <a:r>
              <a:rPr lang="fr-FR" dirty="0" smtClean="0"/>
              <a:t>Les lignes de 9 à 14 sont des cases mémoires que vous pouvez utiliser et modifier.</a:t>
            </a:r>
          </a:p>
          <a:p>
            <a:pPr marL="800100" lvl="1" indent="-342900" algn="just"/>
            <a:r>
              <a:rPr lang="fr-FR" dirty="0" smtClean="0"/>
              <a:t>Par convention les lignes comprenant un nombre </a:t>
            </a:r>
            <a:r>
              <a:rPr lang="fr-FR" dirty="0"/>
              <a:t>(11 et 12</a:t>
            </a:r>
            <a:r>
              <a:rPr lang="fr-FR" dirty="0" smtClean="0"/>
              <a:t>) sont en entrée (saisie du clavier, mais rien n’empêche de les modifier), les lignes comprenant un ? (9,10,13,14) sont en sortie (moniteur). 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3581" r="74243" b="25106"/>
          <a:stretch/>
        </p:blipFill>
        <p:spPr bwMode="auto">
          <a:xfrm>
            <a:off x="323528" y="1181545"/>
            <a:ext cx="3168352" cy="553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8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8568952" cy="900018"/>
          </a:xfrm>
        </p:spPr>
        <p:txBody>
          <a:bodyPr>
            <a:normAutofit/>
          </a:bodyPr>
          <a:lstStyle/>
          <a:p>
            <a:r>
              <a:rPr lang="fr-FR" b="1" dirty="0"/>
              <a:t>Interface parallèle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68552"/>
          </a:xfrm>
        </p:spPr>
        <p:txBody>
          <a:bodyPr/>
          <a:lstStyle/>
          <a:p>
            <a:pPr algn="just"/>
            <a:endParaRPr lang="fr-FR" b="0" dirty="0" smtClean="0"/>
          </a:p>
          <a:p>
            <a:pPr algn="just"/>
            <a:endParaRPr lang="fr-FR" b="0" dirty="0"/>
          </a:p>
          <a:p>
            <a:pPr algn="just"/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38225"/>
            <a:ext cx="4752528" cy="325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1520" y="4365104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type d'interface (PIO : </a:t>
            </a:r>
            <a:r>
              <a:rPr lang="fr-FR" dirty="0" err="1"/>
              <a:t>Parallel</a:t>
            </a:r>
            <a:r>
              <a:rPr lang="fr-FR" dirty="0"/>
              <a:t> Input Output) permet de connecter </a:t>
            </a:r>
            <a:r>
              <a:rPr lang="fr-FR" dirty="0" smtClean="0"/>
              <a:t>habituellement </a:t>
            </a:r>
            <a:r>
              <a:rPr lang="fr-FR" dirty="0"/>
              <a:t>une imprimante, une mémoire de masse externe, une commande de moteur, etc...</a:t>
            </a:r>
          </a:p>
          <a:p>
            <a:r>
              <a:rPr lang="fr-FR" dirty="0" smtClean="0"/>
              <a:t>Les </a:t>
            </a:r>
            <a:r>
              <a:rPr lang="fr-FR" dirty="0"/>
              <a:t>"n" bits de la donnée à transmettre entre le système et le périphérique sont envoyés simultanément</a:t>
            </a:r>
            <a:r>
              <a:rPr lang="fr-FR" dirty="0" smtClean="0"/>
              <a:t>. Le </a:t>
            </a:r>
            <a:r>
              <a:rPr lang="fr-FR" dirty="0"/>
              <a:t>câble de </a:t>
            </a:r>
            <a:r>
              <a:rPr lang="fr-FR" dirty="0" smtClean="0"/>
              <a:t>transmission nécessite </a:t>
            </a:r>
            <a:r>
              <a:rPr lang="fr-FR" dirty="0"/>
              <a:t>un </a:t>
            </a:r>
            <a:r>
              <a:rPr lang="fr-FR" dirty="0" smtClean="0"/>
              <a:t>nombre important </a:t>
            </a:r>
            <a:r>
              <a:rPr lang="fr-FR" dirty="0"/>
              <a:t>de </a:t>
            </a:r>
            <a:r>
              <a:rPr lang="fr-FR" dirty="0" smtClean="0"/>
              <a:t>conducteurs  (n bits </a:t>
            </a:r>
            <a:r>
              <a:rPr lang="fr-FR" dirty="0"/>
              <a:t>+ la masse + des lignes de contrôle).</a:t>
            </a:r>
          </a:p>
          <a:p>
            <a:r>
              <a:rPr lang="fr-FR" dirty="0"/>
              <a:t>Le temps de </a:t>
            </a:r>
            <a:r>
              <a:rPr lang="fr-FR" dirty="0" smtClean="0"/>
              <a:t>transmission d'un </a:t>
            </a:r>
            <a:r>
              <a:rPr lang="fr-FR" dirty="0"/>
              <a:t>mot est très court, </a:t>
            </a:r>
            <a:r>
              <a:rPr lang="fr-FR" dirty="0" smtClean="0"/>
              <a:t>mais ne </a:t>
            </a:r>
            <a:r>
              <a:rPr lang="fr-FR" dirty="0"/>
              <a:t>permet pas de couvrir des distances très </a:t>
            </a:r>
            <a:r>
              <a:rPr lang="fr-FR" dirty="0" smtClean="0"/>
              <a:t>importantes.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2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052736"/>
            <a:ext cx="4114800" cy="5544616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fr-FR" dirty="0" smtClean="0"/>
              <a:t>Exercice 1 :</a:t>
            </a:r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Ecrire un programme qui lit un nombre en entrée et le restitue en sortie.</a:t>
            </a:r>
          </a:p>
          <a:p>
            <a:r>
              <a:rPr lang="fr-FR" dirty="0"/>
              <a:t>Exercice 2 </a:t>
            </a:r>
            <a:r>
              <a:rPr lang="fr-FR" dirty="0" smtClean="0"/>
              <a:t>:</a:t>
            </a:r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Lire dans </a:t>
            </a:r>
            <a:r>
              <a:rPr lang="fr-FR" sz="1600" b="0" dirty="0"/>
              <a:t>l’ordre la valeur de ‘a’, ‘b’ et ‘x</a:t>
            </a:r>
            <a:r>
              <a:rPr lang="fr-FR" sz="1600" b="0" dirty="0" smtClean="0"/>
              <a:t>’, et rendre ensuite le résultat y = </a:t>
            </a:r>
            <a:r>
              <a:rPr lang="fr-FR" sz="1600" b="0" dirty="0" err="1" smtClean="0"/>
              <a:t>ax</a:t>
            </a:r>
            <a:r>
              <a:rPr lang="fr-FR" sz="1600" b="0" dirty="0" smtClean="0"/>
              <a:t> +b. </a:t>
            </a:r>
            <a:endParaRPr lang="fr-FR" sz="1600" b="0" dirty="0"/>
          </a:p>
          <a:p>
            <a:r>
              <a:rPr lang="fr-FR" dirty="0"/>
              <a:t>Exercice </a:t>
            </a:r>
            <a:r>
              <a:rPr lang="fr-FR" dirty="0" smtClean="0"/>
              <a:t>3 (simulation du if) </a:t>
            </a:r>
            <a:r>
              <a:rPr lang="fr-FR" dirty="0"/>
              <a:t>:</a:t>
            </a:r>
          </a:p>
          <a:p>
            <a:pPr algn="just">
              <a:spcBef>
                <a:spcPts val="0"/>
              </a:spcBef>
            </a:pPr>
            <a:r>
              <a:rPr lang="fr-FR" sz="1600" b="0" dirty="0"/>
              <a:t>Ecrire 3 (x) à l’emplacement mémoire 12, lire un nombre placé en mémoire 10, si ce nombre est plus grand ou égal à 3 (x) l’écrire à l’emplacement mémoire où le 3 (x) est écrit.</a:t>
            </a:r>
          </a:p>
          <a:p>
            <a:r>
              <a:rPr lang="fr-FR" dirty="0" smtClean="0"/>
              <a:t>Exercice </a:t>
            </a:r>
            <a:r>
              <a:rPr lang="fr-FR" dirty="0" smtClean="0"/>
              <a:t>4 (if / </a:t>
            </a:r>
            <a:r>
              <a:rPr lang="fr-FR" dirty="0" err="1" smtClean="0"/>
              <a:t>else</a:t>
            </a:r>
            <a:r>
              <a:rPr lang="fr-FR" dirty="0" smtClean="0"/>
              <a:t>) </a:t>
            </a:r>
            <a:r>
              <a:rPr lang="fr-FR" dirty="0"/>
              <a:t>:</a:t>
            </a:r>
          </a:p>
          <a:p>
            <a:pPr algn="just">
              <a:spcBef>
                <a:spcPts val="0"/>
              </a:spcBef>
            </a:pPr>
            <a:r>
              <a:rPr lang="fr-FR" sz="1600" b="0" dirty="0"/>
              <a:t>Ecrire le </a:t>
            </a:r>
            <a:r>
              <a:rPr lang="fr-FR" sz="1600" b="0" dirty="0" smtClean="0"/>
              <a:t>même programme mais qui répond 0 (faux) ou 1 </a:t>
            </a:r>
            <a:r>
              <a:rPr lang="fr-FR" sz="1600" b="0" dirty="0" smtClean="0"/>
              <a:t>(vrai) </a:t>
            </a:r>
            <a:r>
              <a:rPr lang="fr-FR" sz="1600" b="0" dirty="0" smtClean="0"/>
              <a:t>à la condition. Tester ce </a:t>
            </a:r>
            <a:r>
              <a:rPr lang="fr-FR" sz="1600" b="0" dirty="0" err="1" smtClean="0"/>
              <a:t>pg</a:t>
            </a:r>
            <a:r>
              <a:rPr lang="fr-FR" sz="1600" b="0" dirty="0" smtClean="0"/>
              <a:t> avec la valeur 3, cela répond t-il à l’exigence de l’exo3 ? Corriger le problème en utilisant les instructions étendues d’AMIL.</a:t>
            </a:r>
            <a:endParaRPr lang="fr-FR" sz="1600" b="0" dirty="0"/>
          </a:p>
          <a:p>
            <a:endParaRPr lang="fr-FR" sz="1600" b="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61656" y="1052736"/>
            <a:ext cx="4114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5 : (Tant Que, tableau)</a:t>
            </a:r>
            <a:endParaRPr lang="fr-FR" dirty="0"/>
          </a:p>
          <a:p>
            <a:pPr algn="just">
              <a:spcBef>
                <a:spcPts val="0"/>
              </a:spcBef>
            </a:pPr>
            <a:r>
              <a:rPr lang="fr-FR" sz="1600" b="0" dirty="0"/>
              <a:t>Ecrire un </a:t>
            </a:r>
            <a:r>
              <a:rPr lang="fr-FR" sz="1600" b="0" dirty="0" smtClean="0"/>
              <a:t>programme qui, lit l’adresse i du premier indice d’un tableau (i est donc donné) de longueur quelconque, qui contient une suite de nombre positif et qui se termine par un nombre négatif, chaque valeur de </a:t>
            </a:r>
            <a:r>
              <a:rPr lang="fr-FR" sz="1600" b="0" dirty="0" err="1" smtClean="0"/>
              <a:t>mem</a:t>
            </a:r>
            <a:r>
              <a:rPr lang="fr-FR" sz="1600" b="0" dirty="0" smtClean="0"/>
              <a:t>(x) étant recopiée en sortie (sauf le nb négatif).</a:t>
            </a:r>
            <a:endParaRPr lang="fr-FR" sz="1600" b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499992" y="908720"/>
            <a:ext cx="0" cy="5616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23528" y="764704"/>
            <a:ext cx="410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olidFill>
                  <a:schemeClr val="accent3"/>
                </a:solidFill>
              </a:rPr>
              <a:t>Les exos de 1 à 4 sont à faire avec le jeu d’instructions initial d’AMIL</a:t>
            </a:r>
            <a:endParaRPr lang="fr-FR" sz="1000" i="1" dirty="0">
              <a:solidFill>
                <a:schemeClr val="accent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20072" y="3717032"/>
            <a:ext cx="792088" cy="22929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 = 20</a:t>
            </a:r>
          </a:p>
          <a:p>
            <a:pPr algn="ctr"/>
            <a:r>
              <a:rPr lang="fr-FR" sz="1100" dirty="0" smtClean="0"/>
              <a:t>P</a:t>
            </a:r>
          </a:p>
          <a:p>
            <a:pPr algn="ctr"/>
            <a:r>
              <a:rPr lang="fr-FR" sz="1100" dirty="0" smtClean="0"/>
              <a:t>R</a:t>
            </a:r>
          </a:p>
          <a:p>
            <a:pPr algn="ctr"/>
            <a:r>
              <a:rPr lang="fr-FR" sz="1100" dirty="0" smtClean="0"/>
              <a:t>O</a:t>
            </a:r>
          </a:p>
          <a:p>
            <a:pPr algn="ctr"/>
            <a:r>
              <a:rPr lang="fr-FR" sz="1100" dirty="0" smtClean="0"/>
              <a:t>G</a:t>
            </a:r>
            <a:endParaRPr lang="fr-FR" sz="1100" dirty="0"/>
          </a:p>
          <a:p>
            <a:r>
              <a:rPr lang="fr-FR" sz="1100" dirty="0" smtClean="0"/>
              <a:t>Stop</a:t>
            </a:r>
          </a:p>
          <a:p>
            <a:endParaRPr lang="fr-FR" sz="1100" dirty="0"/>
          </a:p>
          <a:p>
            <a:r>
              <a:rPr lang="fr-FR" sz="1100" dirty="0" smtClean="0"/>
              <a:t>L20 : 12</a:t>
            </a:r>
          </a:p>
          <a:p>
            <a:r>
              <a:rPr lang="fr-FR" sz="1100" dirty="0" smtClean="0"/>
              <a:t>L21 : 5</a:t>
            </a:r>
          </a:p>
          <a:p>
            <a:r>
              <a:rPr lang="fr-FR" sz="1100" dirty="0" smtClean="0"/>
              <a:t>L22 : 15</a:t>
            </a:r>
          </a:p>
          <a:p>
            <a:r>
              <a:rPr lang="fr-FR" sz="1100" dirty="0" smtClean="0"/>
              <a:t>L23 : 6</a:t>
            </a:r>
          </a:p>
          <a:p>
            <a:r>
              <a:rPr lang="fr-FR" sz="1100" dirty="0" smtClean="0"/>
              <a:t>L24 : 85</a:t>
            </a:r>
          </a:p>
          <a:p>
            <a:r>
              <a:rPr lang="fr-FR" sz="1100" dirty="0" smtClean="0"/>
              <a:t>L25 : -1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164288" y="3172820"/>
            <a:ext cx="792088" cy="330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 = 20</a:t>
            </a:r>
          </a:p>
          <a:p>
            <a:pPr algn="ctr"/>
            <a:r>
              <a:rPr lang="fr-FR" sz="1100" dirty="0" smtClean="0"/>
              <a:t>P</a:t>
            </a:r>
          </a:p>
          <a:p>
            <a:pPr algn="ctr"/>
            <a:r>
              <a:rPr lang="fr-FR" sz="1100" dirty="0" smtClean="0"/>
              <a:t>R</a:t>
            </a:r>
          </a:p>
          <a:p>
            <a:pPr algn="ctr"/>
            <a:r>
              <a:rPr lang="fr-FR" sz="1100" dirty="0" smtClean="0"/>
              <a:t>O</a:t>
            </a:r>
          </a:p>
          <a:p>
            <a:pPr algn="ctr"/>
            <a:r>
              <a:rPr lang="fr-FR" sz="1100" dirty="0" smtClean="0"/>
              <a:t>G</a:t>
            </a:r>
            <a:endParaRPr lang="fr-FR" sz="1100" dirty="0"/>
          </a:p>
          <a:p>
            <a:r>
              <a:rPr lang="fr-FR" sz="1100" dirty="0" smtClean="0"/>
              <a:t>Stop</a:t>
            </a:r>
          </a:p>
          <a:p>
            <a:endParaRPr lang="fr-FR" sz="1100" dirty="0"/>
          </a:p>
          <a:p>
            <a:r>
              <a:rPr lang="fr-FR" sz="1100" dirty="0" smtClean="0"/>
              <a:t>L20 : 12</a:t>
            </a:r>
          </a:p>
          <a:p>
            <a:r>
              <a:rPr lang="fr-FR" sz="1100" dirty="0" smtClean="0"/>
              <a:t>L21 : 5</a:t>
            </a:r>
          </a:p>
          <a:p>
            <a:r>
              <a:rPr lang="fr-FR" sz="1100" dirty="0" smtClean="0"/>
              <a:t>L22 : 15</a:t>
            </a:r>
          </a:p>
          <a:p>
            <a:r>
              <a:rPr lang="fr-FR" sz="1100" dirty="0" smtClean="0"/>
              <a:t>L23 : 6</a:t>
            </a:r>
          </a:p>
          <a:p>
            <a:r>
              <a:rPr lang="fr-FR" sz="1100" dirty="0" smtClean="0"/>
              <a:t>L24 : 85</a:t>
            </a:r>
          </a:p>
          <a:p>
            <a:r>
              <a:rPr lang="fr-FR" sz="1100" dirty="0" smtClean="0"/>
              <a:t>L25 : -1</a:t>
            </a:r>
            <a:endParaRPr lang="fr-FR" sz="1100" dirty="0"/>
          </a:p>
          <a:p>
            <a:endParaRPr lang="fr-FR" sz="1100" dirty="0" smtClean="0"/>
          </a:p>
          <a:p>
            <a:r>
              <a:rPr lang="fr-FR" sz="1100" dirty="0" smtClean="0"/>
              <a:t>L30 </a:t>
            </a:r>
            <a:r>
              <a:rPr lang="fr-FR" sz="1100" dirty="0"/>
              <a:t>: 12</a:t>
            </a:r>
          </a:p>
          <a:p>
            <a:r>
              <a:rPr lang="fr-FR" sz="1100" dirty="0" smtClean="0"/>
              <a:t>L31 </a:t>
            </a:r>
            <a:r>
              <a:rPr lang="fr-FR" sz="1100" dirty="0"/>
              <a:t>: 5</a:t>
            </a:r>
          </a:p>
          <a:p>
            <a:r>
              <a:rPr lang="fr-FR" sz="1100" dirty="0" smtClean="0"/>
              <a:t>L32 </a:t>
            </a:r>
            <a:r>
              <a:rPr lang="fr-FR" sz="1100" dirty="0"/>
              <a:t>: </a:t>
            </a:r>
            <a:r>
              <a:rPr lang="fr-FR" sz="1100" dirty="0" smtClean="0"/>
              <a:t>15</a:t>
            </a:r>
            <a:endParaRPr lang="fr-FR" sz="1100" dirty="0"/>
          </a:p>
          <a:p>
            <a:r>
              <a:rPr lang="fr-FR" sz="1100" dirty="0" smtClean="0"/>
              <a:t>L33 </a:t>
            </a:r>
            <a:r>
              <a:rPr lang="fr-FR" sz="1100" dirty="0"/>
              <a:t>: 6</a:t>
            </a:r>
          </a:p>
          <a:p>
            <a:r>
              <a:rPr lang="fr-FR" sz="1100" dirty="0" smtClean="0"/>
              <a:t>L34 </a:t>
            </a:r>
            <a:r>
              <a:rPr lang="fr-FR" sz="1100" dirty="0"/>
              <a:t>: </a:t>
            </a:r>
            <a:r>
              <a:rPr lang="fr-FR" sz="1100" dirty="0" smtClean="0"/>
              <a:t>85</a:t>
            </a:r>
            <a:endParaRPr lang="fr-FR" sz="11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228184" y="4863499"/>
            <a:ext cx="720080" cy="0"/>
          </a:xfrm>
          <a:prstGeom prst="straightConnector1">
            <a:avLst/>
          </a:prstGeom>
          <a:ln w="41275" cap="sq" cmpd="dbl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4716016" y="4638615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olidFill>
                  <a:schemeClr val="accent3"/>
                </a:solidFill>
              </a:rPr>
              <a:t>Rappel (ou pas) ; l’algorithme du tri à bulles est le suivant.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PRODECURE </a:t>
            </a:r>
            <a:r>
              <a:rPr lang="fr-FR" sz="1000" i="1" dirty="0" err="1">
                <a:solidFill>
                  <a:schemeClr val="accent3"/>
                </a:solidFill>
              </a:rPr>
              <a:t>Tri_bulle</a:t>
            </a:r>
            <a:r>
              <a:rPr lang="fr-FR" sz="1000" i="1" dirty="0">
                <a:solidFill>
                  <a:schemeClr val="accent3"/>
                </a:solidFill>
              </a:rPr>
              <a:t> (Tableau a[1:n</a:t>
            </a:r>
            <a:r>
              <a:rPr lang="fr-FR" sz="1000" i="1" dirty="0" smtClean="0">
                <a:solidFill>
                  <a:schemeClr val="accent3"/>
                </a:solidFill>
              </a:rPr>
              <a:t>])</a:t>
            </a:r>
            <a:endParaRPr lang="fr-FR" sz="1000" i="1" dirty="0">
              <a:solidFill>
                <a:schemeClr val="accent3"/>
              </a:solidFill>
            </a:endParaRPr>
          </a:p>
          <a:p>
            <a:r>
              <a:rPr lang="fr-FR" sz="1000" i="1" dirty="0">
                <a:solidFill>
                  <a:schemeClr val="accent3"/>
                </a:solidFill>
              </a:rPr>
              <a:t> </a:t>
            </a:r>
            <a:r>
              <a:rPr lang="fr-FR" sz="1000" i="1" dirty="0" err="1">
                <a:solidFill>
                  <a:schemeClr val="accent3"/>
                </a:solidFill>
              </a:rPr>
              <a:t>Booleen</a:t>
            </a:r>
            <a:r>
              <a:rPr lang="fr-FR" sz="1000" i="1" dirty="0">
                <a:solidFill>
                  <a:schemeClr val="accent3"/>
                </a:solidFill>
              </a:rPr>
              <a:t> </a:t>
            </a:r>
            <a:r>
              <a:rPr lang="fr-FR" sz="1000" i="1" dirty="0" smtClean="0">
                <a:solidFill>
                  <a:schemeClr val="accent3"/>
                </a:solidFill>
              </a:rPr>
              <a:t> </a:t>
            </a:r>
            <a:r>
              <a:rPr lang="fr-FR" sz="1000" i="1" dirty="0" err="1" smtClean="0">
                <a:solidFill>
                  <a:schemeClr val="accent3"/>
                </a:solidFill>
              </a:rPr>
              <a:t>permut</a:t>
            </a:r>
            <a:r>
              <a:rPr lang="fr-FR" sz="1000" i="1" dirty="0" smtClean="0">
                <a:solidFill>
                  <a:schemeClr val="accent3"/>
                </a:solidFill>
              </a:rPr>
              <a:t>  = VRAI;</a:t>
            </a:r>
            <a:endParaRPr lang="fr-FR" sz="1000" i="1" dirty="0">
              <a:solidFill>
                <a:schemeClr val="accent3"/>
              </a:solidFill>
            </a:endParaRPr>
          </a:p>
          <a:p>
            <a:r>
              <a:rPr lang="fr-FR" sz="1000" i="1" dirty="0" smtClean="0">
                <a:solidFill>
                  <a:schemeClr val="accent3"/>
                </a:solidFill>
              </a:rPr>
              <a:t> </a:t>
            </a:r>
            <a:r>
              <a:rPr lang="fr-FR" sz="1000" i="1" dirty="0">
                <a:solidFill>
                  <a:schemeClr val="accent3"/>
                </a:solidFill>
              </a:rPr>
              <a:t>TANT QUE </a:t>
            </a:r>
            <a:r>
              <a:rPr lang="fr-FR" sz="1000" i="1" dirty="0" err="1">
                <a:solidFill>
                  <a:schemeClr val="accent3"/>
                </a:solidFill>
              </a:rPr>
              <a:t>permut</a:t>
            </a:r>
            <a:r>
              <a:rPr lang="fr-FR" sz="1000" i="1" dirty="0">
                <a:solidFill>
                  <a:schemeClr val="accent3"/>
                </a:solidFill>
              </a:rPr>
              <a:t> = </a:t>
            </a:r>
            <a:r>
              <a:rPr lang="fr-FR" sz="1000" i="1" dirty="0" smtClean="0">
                <a:solidFill>
                  <a:schemeClr val="accent3"/>
                </a:solidFill>
              </a:rPr>
              <a:t>VRAI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       </a:t>
            </a:r>
            <a:r>
              <a:rPr lang="fr-FR" sz="1000" i="1" dirty="0" err="1" smtClean="0">
                <a:solidFill>
                  <a:schemeClr val="accent3"/>
                </a:solidFill>
              </a:rPr>
              <a:t>permut</a:t>
            </a:r>
            <a:r>
              <a:rPr lang="fr-FR" sz="1000" i="1" dirty="0" smtClean="0">
                <a:solidFill>
                  <a:schemeClr val="accent3"/>
                </a:solidFill>
              </a:rPr>
              <a:t> </a:t>
            </a:r>
            <a:r>
              <a:rPr lang="fr-FR" sz="1000" i="1" dirty="0">
                <a:solidFill>
                  <a:schemeClr val="accent3"/>
                </a:solidFill>
              </a:rPr>
              <a:t>= FAUX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    </a:t>
            </a:r>
            <a:r>
              <a:rPr lang="fr-FR" sz="1000" i="1" dirty="0" smtClean="0">
                <a:solidFill>
                  <a:schemeClr val="accent3"/>
                </a:solidFill>
              </a:rPr>
              <a:t>   POUR </a:t>
            </a:r>
            <a:r>
              <a:rPr lang="fr-FR" sz="1000" i="1" dirty="0">
                <a:solidFill>
                  <a:schemeClr val="accent3"/>
                </a:solidFill>
              </a:rPr>
              <a:t>i VARIANT DE 1 à N-1 FAIRE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        </a:t>
            </a:r>
            <a:r>
              <a:rPr lang="fr-FR" sz="1000" i="1" dirty="0" smtClean="0">
                <a:solidFill>
                  <a:schemeClr val="accent3"/>
                </a:solidFill>
              </a:rPr>
              <a:t>   SI </a:t>
            </a:r>
            <a:r>
              <a:rPr lang="fr-FR" sz="1000" i="1" dirty="0">
                <a:solidFill>
                  <a:schemeClr val="accent3"/>
                </a:solidFill>
              </a:rPr>
              <a:t>a[i] &gt; a[i+1] </a:t>
            </a:r>
            <a:r>
              <a:rPr lang="fr-FR" sz="1000" i="1" dirty="0" smtClean="0">
                <a:solidFill>
                  <a:schemeClr val="accent3"/>
                </a:solidFill>
              </a:rPr>
              <a:t>ALORS</a:t>
            </a:r>
            <a:r>
              <a:rPr lang="fr-FR" sz="1000" i="1" dirty="0">
                <a:solidFill>
                  <a:schemeClr val="accent3"/>
                </a:solidFill>
              </a:rPr>
              <a:t>		</a:t>
            </a:r>
            <a:endParaRPr lang="fr-FR" sz="1000" i="1" dirty="0" smtClean="0">
              <a:solidFill>
                <a:schemeClr val="accent3"/>
              </a:solidFill>
            </a:endParaRPr>
          </a:p>
          <a:p>
            <a:r>
              <a:rPr lang="fr-FR" sz="1000" i="1" dirty="0">
                <a:solidFill>
                  <a:schemeClr val="accent3"/>
                </a:solidFill>
              </a:rPr>
              <a:t> </a:t>
            </a:r>
            <a:r>
              <a:rPr lang="fr-FR" sz="1000" i="1" dirty="0" smtClean="0">
                <a:solidFill>
                  <a:schemeClr val="accent3"/>
                </a:solidFill>
              </a:rPr>
              <a:t>              </a:t>
            </a:r>
            <a:r>
              <a:rPr lang="fr-FR" sz="1000" i="1" dirty="0" err="1" smtClean="0">
                <a:solidFill>
                  <a:schemeClr val="accent3"/>
                </a:solidFill>
              </a:rPr>
              <a:t>echanger</a:t>
            </a:r>
            <a:r>
              <a:rPr lang="fr-FR" sz="1000" i="1" dirty="0" smtClean="0">
                <a:solidFill>
                  <a:schemeClr val="accent3"/>
                </a:solidFill>
              </a:rPr>
              <a:t> </a:t>
            </a:r>
            <a:r>
              <a:rPr lang="fr-FR" sz="1000" i="1" dirty="0">
                <a:solidFill>
                  <a:schemeClr val="accent3"/>
                </a:solidFill>
              </a:rPr>
              <a:t>a[i] et a[i+1]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 </a:t>
            </a:r>
            <a:r>
              <a:rPr lang="fr-FR" sz="1000" i="1" dirty="0" smtClean="0">
                <a:solidFill>
                  <a:schemeClr val="accent3"/>
                </a:solidFill>
              </a:rPr>
              <a:t>              </a:t>
            </a:r>
            <a:r>
              <a:rPr lang="fr-FR" sz="1000" i="1" dirty="0" err="1" smtClean="0">
                <a:solidFill>
                  <a:schemeClr val="accent3"/>
                </a:solidFill>
              </a:rPr>
              <a:t>permut</a:t>
            </a:r>
            <a:r>
              <a:rPr lang="fr-FR" sz="1000" i="1" dirty="0" smtClean="0">
                <a:solidFill>
                  <a:schemeClr val="accent3"/>
                </a:solidFill>
              </a:rPr>
              <a:t> </a:t>
            </a:r>
            <a:r>
              <a:rPr lang="fr-FR" sz="1000" i="1" dirty="0">
                <a:solidFill>
                  <a:schemeClr val="accent3"/>
                </a:solidFill>
              </a:rPr>
              <a:t>= VRAI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           FIN </a:t>
            </a:r>
            <a:r>
              <a:rPr lang="fr-FR" sz="1000" i="1" dirty="0">
                <a:solidFill>
                  <a:schemeClr val="accent3"/>
                </a:solidFill>
              </a:rPr>
              <a:t>SI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        FIN </a:t>
            </a:r>
            <a:r>
              <a:rPr lang="fr-FR" sz="1000" i="1" dirty="0">
                <a:solidFill>
                  <a:schemeClr val="accent3"/>
                </a:solidFill>
              </a:rPr>
              <a:t>POUR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   FIN TANT QUE</a:t>
            </a:r>
            <a:endParaRPr lang="fr-FR" sz="1000" i="1" dirty="0">
              <a:solidFill>
                <a:schemeClr val="accent3"/>
              </a:solidFill>
            </a:endParaRPr>
          </a:p>
          <a:p>
            <a:r>
              <a:rPr lang="fr-FR" sz="1000" i="1" dirty="0">
                <a:solidFill>
                  <a:schemeClr val="accent3"/>
                </a:solidFill>
              </a:rPr>
              <a:t>FIN PROCEDURE</a:t>
            </a:r>
          </a:p>
          <a:p>
            <a:endParaRPr lang="fr-FR" sz="1000" i="1" dirty="0">
              <a:solidFill>
                <a:schemeClr val="accent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33664" y="908720"/>
            <a:ext cx="4114800" cy="5688632"/>
          </a:xfrm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dirty="0" smtClean="0"/>
              <a:t>Exercice 7 :</a:t>
            </a:r>
          </a:p>
          <a:p>
            <a:pPr>
              <a:spcAft>
                <a:spcPts val="0"/>
              </a:spcAft>
            </a:pPr>
            <a:r>
              <a:rPr lang="fr-FR" sz="1600" b="0" dirty="0"/>
              <a:t>mettre 2 valeurs dans r0 et r1 et échanger leur </a:t>
            </a:r>
            <a:r>
              <a:rPr lang="fr-FR" sz="1600" b="0" dirty="0" smtClean="0"/>
              <a:t>valeurs en </a:t>
            </a:r>
            <a:r>
              <a:rPr lang="fr-FR" sz="1600" b="0" dirty="0"/>
              <a:t>se servant de </a:t>
            </a:r>
            <a:r>
              <a:rPr lang="fr-FR" sz="1600" b="0" dirty="0" smtClean="0"/>
              <a:t>r2 , puis  </a:t>
            </a:r>
            <a:r>
              <a:rPr lang="fr-FR" sz="1600" b="0" dirty="0"/>
              <a:t>en se servant de la mémoire au lieu de </a:t>
            </a:r>
            <a:r>
              <a:rPr lang="fr-FR" sz="1600" b="0" dirty="0" smtClean="0"/>
              <a:t>r2, puis de </a:t>
            </a:r>
            <a:r>
              <a:rPr lang="fr-FR" sz="1600" b="0" dirty="0"/>
              <a:t>la </a:t>
            </a:r>
            <a:r>
              <a:rPr lang="fr-FR" sz="1600" b="0" dirty="0" smtClean="0"/>
              <a:t>pile.</a:t>
            </a:r>
            <a:endParaRPr lang="fr-FR" sz="1600" b="0" dirty="0"/>
          </a:p>
          <a:p>
            <a:pPr>
              <a:spcAft>
                <a:spcPts val="0"/>
              </a:spcAft>
            </a:pPr>
            <a:r>
              <a:rPr lang="fr-FR" sz="1600" b="0" dirty="0"/>
              <a:t>E</a:t>
            </a:r>
            <a:r>
              <a:rPr lang="fr-FR" sz="1600" b="0" dirty="0" smtClean="0"/>
              <a:t>changer </a:t>
            </a:r>
            <a:r>
              <a:rPr lang="fr-FR" sz="1600" b="0" dirty="0"/>
              <a:t>2 valeurs en mémoire sans transférer ces valeurs dans les registres (r0 et r1) mais grâce à leurs </a:t>
            </a:r>
            <a:r>
              <a:rPr lang="fr-FR" sz="1600" b="0" dirty="0" smtClean="0"/>
              <a:t>adresses.</a:t>
            </a:r>
            <a:endParaRPr lang="fr-FR" sz="1600" b="0" dirty="0"/>
          </a:p>
          <a:p>
            <a:pPr>
              <a:spcAft>
                <a:spcPts val="0"/>
              </a:spcAft>
            </a:pPr>
            <a:r>
              <a:rPr lang="fr-FR" sz="1600" b="0" dirty="0" smtClean="0"/>
              <a:t>Refaire les mêmes exercices, mais n’échangez que si la première valeur est supérieure à la seconde.</a:t>
            </a:r>
            <a:endParaRPr lang="fr-FR" sz="1600" b="0" dirty="0"/>
          </a:p>
          <a:p>
            <a:pPr>
              <a:spcAft>
                <a:spcPts val="0"/>
              </a:spcAft>
            </a:pPr>
            <a:r>
              <a:rPr lang="fr-FR" dirty="0" smtClean="0"/>
              <a:t>Exercice </a:t>
            </a:r>
            <a:r>
              <a:rPr lang="fr-FR" dirty="0"/>
              <a:t>8</a:t>
            </a:r>
            <a:r>
              <a:rPr lang="fr-FR" dirty="0" smtClean="0"/>
              <a:t> : (tri à bulles)</a:t>
            </a:r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Ecrire un programme de tri à bulles effectuant le résultat suivant :</a:t>
            </a:r>
            <a:endParaRPr lang="fr-FR" sz="1600" b="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13184" y="1052736"/>
            <a:ext cx="4114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fr-FR" dirty="0"/>
              <a:t>Exercice 6</a:t>
            </a:r>
            <a:r>
              <a:rPr lang="fr-FR" dirty="0" smtClean="0"/>
              <a:t> : (pour, tableau)</a:t>
            </a:r>
            <a:endParaRPr lang="fr-FR" dirty="0"/>
          </a:p>
          <a:p>
            <a:pPr algn="just">
              <a:spcBef>
                <a:spcPts val="0"/>
              </a:spcBef>
            </a:pPr>
            <a:r>
              <a:rPr lang="fr-FR" sz="1600" b="0" dirty="0"/>
              <a:t>Ecrire </a:t>
            </a:r>
            <a:r>
              <a:rPr lang="fr-FR" sz="1600" b="0" dirty="0" smtClean="0"/>
              <a:t>le même programme mais cette fois l’indice de fin est connu (le -1 n’a plus lieu d’exister)</a:t>
            </a:r>
            <a:endParaRPr lang="fr-FR" sz="1600" b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499992" y="908720"/>
            <a:ext cx="0" cy="5616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36004" y="5373216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olidFill>
                  <a:schemeClr val="accent3"/>
                </a:solidFill>
              </a:rPr>
              <a:t>Rappel : réalisation d’un ‘pour’ à l’aide d’un ‘Tant Que’ :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f</a:t>
            </a:r>
            <a:r>
              <a:rPr lang="fr-FR" sz="1000" i="1" dirty="0" smtClean="0">
                <a:solidFill>
                  <a:schemeClr val="accent3"/>
                </a:solidFill>
              </a:rPr>
              <a:t>or (i = 1 ; i &lt; 9 ; i++) { suite instructions} peut être remplacé par :</a:t>
            </a:r>
          </a:p>
          <a:p>
            <a:endParaRPr lang="fr-FR" sz="1000" i="1" dirty="0">
              <a:solidFill>
                <a:schemeClr val="accent3"/>
              </a:solidFill>
            </a:endParaRPr>
          </a:p>
          <a:p>
            <a:r>
              <a:rPr lang="fr-FR" sz="1000" i="1" dirty="0" smtClean="0">
                <a:solidFill>
                  <a:schemeClr val="accent3"/>
                </a:solidFill>
              </a:rPr>
              <a:t>i= 1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TQ ( i  &lt; 9 )  {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      la même suite d’instructions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 </a:t>
            </a:r>
            <a:r>
              <a:rPr lang="fr-FR" sz="1000" i="1" dirty="0" smtClean="0">
                <a:solidFill>
                  <a:schemeClr val="accent3"/>
                </a:solidFill>
              </a:rPr>
              <a:t>     i++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}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20080" y="2536822"/>
            <a:ext cx="792088" cy="22929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 = 20</a:t>
            </a:r>
          </a:p>
          <a:p>
            <a:r>
              <a:rPr lang="fr-FR" sz="1100" dirty="0" smtClean="0"/>
              <a:t>j= = 24</a:t>
            </a:r>
          </a:p>
          <a:p>
            <a:pPr algn="ctr"/>
            <a:r>
              <a:rPr lang="fr-FR" sz="1100" dirty="0" smtClean="0"/>
              <a:t>P</a:t>
            </a:r>
          </a:p>
          <a:p>
            <a:pPr algn="ctr"/>
            <a:r>
              <a:rPr lang="fr-FR" sz="1100" dirty="0" smtClean="0"/>
              <a:t>R</a:t>
            </a:r>
          </a:p>
          <a:p>
            <a:pPr algn="ctr"/>
            <a:r>
              <a:rPr lang="fr-FR" sz="1100" dirty="0" smtClean="0"/>
              <a:t>O</a:t>
            </a:r>
          </a:p>
          <a:p>
            <a:pPr algn="ctr"/>
            <a:r>
              <a:rPr lang="fr-FR" sz="1100" dirty="0" smtClean="0"/>
              <a:t>G</a:t>
            </a:r>
            <a:endParaRPr lang="fr-FR" sz="1100" dirty="0"/>
          </a:p>
          <a:p>
            <a:r>
              <a:rPr lang="fr-FR" sz="1100" dirty="0" smtClean="0"/>
              <a:t>Stop</a:t>
            </a:r>
          </a:p>
          <a:p>
            <a:endParaRPr lang="fr-FR" sz="1100" dirty="0"/>
          </a:p>
          <a:p>
            <a:r>
              <a:rPr lang="fr-FR" sz="1100" dirty="0" smtClean="0"/>
              <a:t>L20 : 12</a:t>
            </a:r>
          </a:p>
          <a:p>
            <a:r>
              <a:rPr lang="fr-FR" sz="1100" dirty="0" smtClean="0"/>
              <a:t>L21 : 5</a:t>
            </a:r>
          </a:p>
          <a:p>
            <a:r>
              <a:rPr lang="fr-FR" sz="1100" dirty="0" smtClean="0"/>
              <a:t>L22 : 15</a:t>
            </a:r>
          </a:p>
          <a:p>
            <a:r>
              <a:rPr lang="fr-FR" sz="1100" dirty="0" smtClean="0"/>
              <a:t>L23 : 6</a:t>
            </a:r>
          </a:p>
          <a:p>
            <a:r>
              <a:rPr lang="fr-FR" sz="1100" dirty="0" smtClean="0"/>
              <a:t>L24 : 85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64296" y="1992610"/>
            <a:ext cx="792088" cy="330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 = 20</a:t>
            </a:r>
          </a:p>
          <a:p>
            <a:r>
              <a:rPr lang="fr-FR" sz="1100" dirty="0" smtClean="0"/>
              <a:t>J = 24</a:t>
            </a:r>
          </a:p>
          <a:p>
            <a:pPr algn="ctr"/>
            <a:r>
              <a:rPr lang="fr-FR" sz="1100" dirty="0" smtClean="0"/>
              <a:t>P</a:t>
            </a:r>
          </a:p>
          <a:p>
            <a:pPr algn="ctr"/>
            <a:r>
              <a:rPr lang="fr-FR" sz="1100" dirty="0" smtClean="0"/>
              <a:t>R</a:t>
            </a:r>
          </a:p>
          <a:p>
            <a:pPr algn="ctr"/>
            <a:r>
              <a:rPr lang="fr-FR" sz="1100" dirty="0" smtClean="0"/>
              <a:t>O</a:t>
            </a:r>
          </a:p>
          <a:p>
            <a:pPr algn="ctr"/>
            <a:r>
              <a:rPr lang="fr-FR" sz="1100" dirty="0" smtClean="0"/>
              <a:t>G</a:t>
            </a:r>
            <a:endParaRPr lang="fr-FR" sz="1100" dirty="0"/>
          </a:p>
          <a:p>
            <a:r>
              <a:rPr lang="fr-FR" sz="1100" dirty="0" smtClean="0"/>
              <a:t>Stop</a:t>
            </a:r>
          </a:p>
          <a:p>
            <a:endParaRPr lang="fr-FR" sz="1100" dirty="0"/>
          </a:p>
          <a:p>
            <a:r>
              <a:rPr lang="fr-FR" sz="1100" dirty="0" smtClean="0"/>
              <a:t>L20 : 12</a:t>
            </a:r>
          </a:p>
          <a:p>
            <a:r>
              <a:rPr lang="fr-FR" sz="1100" dirty="0" smtClean="0"/>
              <a:t>L21 : 5</a:t>
            </a:r>
          </a:p>
          <a:p>
            <a:r>
              <a:rPr lang="fr-FR" sz="1100" dirty="0" smtClean="0"/>
              <a:t>L22 : 15</a:t>
            </a:r>
          </a:p>
          <a:p>
            <a:r>
              <a:rPr lang="fr-FR" sz="1100" dirty="0" smtClean="0"/>
              <a:t>L23 : 6</a:t>
            </a:r>
          </a:p>
          <a:p>
            <a:r>
              <a:rPr lang="fr-FR" sz="1100" dirty="0" smtClean="0"/>
              <a:t>L24 : 85</a:t>
            </a:r>
            <a:endParaRPr lang="fr-FR" sz="1100" dirty="0"/>
          </a:p>
          <a:p>
            <a:endParaRPr lang="fr-FR" sz="1100" dirty="0" smtClean="0"/>
          </a:p>
          <a:p>
            <a:r>
              <a:rPr lang="fr-FR" sz="1100" dirty="0" smtClean="0"/>
              <a:t>L30 </a:t>
            </a:r>
            <a:r>
              <a:rPr lang="fr-FR" sz="1100" dirty="0"/>
              <a:t>: 12</a:t>
            </a:r>
          </a:p>
          <a:p>
            <a:r>
              <a:rPr lang="fr-FR" sz="1100" dirty="0" smtClean="0"/>
              <a:t>L31 </a:t>
            </a:r>
            <a:r>
              <a:rPr lang="fr-FR" sz="1100" dirty="0"/>
              <a:t>: 5</a:t>
            </a:r>
          </a:p>
          <a:p>
            <a:r>
              <a:rPr lang="fr-FR" sz="1100" dirty="0" smtClean="0"/>
              <a:t>L32 </a:t>
            </a:r>
            <a:r>
              <a:rPr lang="fr-FR" sz="1100" dirty="0"/>
              <a:t>: </a:t>
            </a:r>
            <a:r>
              <a:rPr lang="fr-FR" sz="1100" dirty="0" smtClean="0"/>
              <a:t>15</a:t>
            </a:r>
            <a:endParaRPr lang="fr-FR" sz="1100" dirty="0"/>
          </a:p>
          <a:p>
            <a:r>
              <a:rPr lang="fr-FR" sz="1100" dirty="0" smtClean="0"/>
              <a:t>L33 </a:t>
            </a:r>
            <a:r>
              <a:rPr lang="fr-FR" sz="1100" dirty="0"/>
              <a:t>: 6</a:t>
            </a:r>
          </a:p>
          <a:p>
            <a:r>
              <a:rPr lang="fr-FR" sz="1100" dirty="0" smtClean="0"/>
              <a:t>L34 </a:t>
            </a:r>
            <a:r>
              <a:rPr lang="fr-FR" sz="1100" dirty="0"/>
              <a:t>: </a:t>
            </a:r>
            <a:r>
              <a:rPr lang="fr-FR" sz="1100" dirty="0" smtClean="0"/>
              <a:t>85</a:t>
            </a:r>
            <a:endParaRPr lang="fr-FR" sz="11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928192" y="3683289"/>
            <a:ext cx="720080" cy="0"/>
          </a:xfrm>
          <a:prstGeom prst="straightConnector1">
            <a:avLst/>
          </a:prstGeom>
          <a:ln w="41275" cap="sq" cmpd="dbl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100392" y="4434497"/>
            <a:ext cx="792088" cy="9387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L20 : 12</a:t>
            </a:r>
          </a:p>
          <a:p>
            <a:r>
              <a:rPr lang="fr-FR" sz="1100" dirty="0" smtClean="0"/>
              <a:t>L21 : 5</a:t>
            </a:r>
          </a:p>
          <a:p>
            <a:r>
              <a:rPr lang="fr-FR" sz="1100" dirty="0" smtClean="0"/>
              <a:t>L22 : 15</a:t>
            </a:r>
          </a:p>
          <a:p>
            <a:r>
              <a:rPr lang="fr-FR" sz="1100" dirty="0" smtClean="0"/>
              <a:t>L23 : 6</a:t>
            </a:r>
          </a:p>
          <a:p>
            <a:r>
              <a:rPr lang="fr-FR" sz="1100" dirty="0" smtClean="0"/>
              <a:t>L24 : 85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100392" y="5802649"/>
            <a:ext cx="792088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L30 </a:t>
            </a:r>
            <a:r>
              <a:rPr lang="fr-FR" sz="1100" dirty="0"/>
              <a:t>: 5</a:t>
            </a:r>
          </a:p>
          <a:p>
            <a:r>
              <a:rPr lang="fr-FR" sz="1100" dirty="0" smtClean="0"/>
              <a:t>L31 </a:t>
            </a:r>
            <a:r>
              <a:rPr lang="fr-FR" sz="1100" dirty="0"/>
              <a:t>: </a:t>
            </a:r>
            <a:r>
              <a:rPr lang="fr-FR" sz="1100" dirty="0" smtClean="0"/>
              <a:t>6</a:t>
            </a:r>
            <a:endParaRPr lang="fr-FR" sz="1100" dirty="0"/>
          </a:p>
          <a:p>
            <a:r>
              <a:rPr lang="fr-FR" sz="1100" dirty="0" smtClean="0"/>
              <a:t>L32 </a:t>
            </a:r>
            <a:r>
              <a:rPr lang="fr-FR" sz="1100" dirty="0"/>
              <a:t>: 12</a:t>
            </a:r>
          </a:p>
          <a:p>
            <a:r>
              <a:rPr lang="fr-FR" sz="1100" dirty="0" smtClean="0"/>
              <a:t>L33 </a:t>
            </a:r>
            <a:r>
              <a:rPr lang="fr-FR" sz="1100" dirty="0"/>
              <a:t>: </a:t>
            </a:r>
            <a:r>
              <a:rPr lang="fr-FR" sz="1100" dirty="0" smtClean="0"/>
              <a:t>15</a:t>
            </a:r>
            <a:endParaRPr lang="fr-FR" sz="1100" dirty="0"/>
          </a:p>
          <a:p>
            <a:r>
              <a:rPr lang="fr-FR" sz="1100" dirty="0" smtClean="0"/>
              <a:t>L34 </a:t>
            </a:r>
            <a:r>
              <a:rPr lang="fr-FR" sz="1100" dirty="0"/>
              <a:t>: </a:t>
            </a:r>
            <a:r>
              <a:rPr lang="fr-FR" sz="1100" dirty="0" smtClean="0"/>
              <a:t>85</a:t>
            </a:r>
            <a:endParaRPr lang="fr-FR" sz="11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8460432" y="5373216"/>
            <a:ext cx="1" cy="432048"/>
          </a:xfrm>
          <a:prstGeom prst="straightConnector1">
            <a:avLst/>
          </a:prstGeom>
          <a:ln w="41275" cap="sq" cmpd="dbl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33664" y="1052736"/>
            <a:ext cx="4114800" cy="5544616"/>
          </a:xfrm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dirty="0" smtClean="0"/>
              <a:t>Exercice 11 : </a:t>
            </a:r>
          </a:p>
          <a:p>
            <a:pPr algn="just">
              <a:spcBef>
                <a:spcPts val="0"/>
              </a:spcBef>
            </a:pPr>
            <a:r>
              <a:rPr lang="fr-FR" sz="1600" b="0" dirty="0"/>
              <a:t>Sachant que PGCD(</a:t>
            </a:r>
            <a:r>
              <a:rPr lang="fr-FR" sz="1600" b="0" dirty="0" err="1"/>
              <a:t>a,b</a:t>
            </a:r>
            <a:r>
              <a:rPr lang="fr-FR" sz="1600" b="0" dirty="0"/>
              <a:t>)*PPCM(</a:t>
            </a:r>
            <a:r>
              <a:rPr lang="fr-FR" sz="1600" b="0" dirty="0" err="1"/>
              <a:t>a,b</a:t>
            </a:r>
            <a:r>
              <a:rPr lang="fr-FR" sz="1600" b="0" dirty="0"/>
              <a:t>)=</a:t>
            </a:r>
            <a:r>
              <a:rPr lang="fr-FR" sz="1600" b="0" dirty="0" smtClean="0"/>
              <a:t>a*b, écrire un programme (ou ajouter au </a:t>
            </a:r>
            <a:r>
              <a:rPr lang="fr-FR" sz="1600" b="0" dirty="0" err="1" smtClean="0"/>
              <a:t>pg</a:t>
            </a:r>
            <a:r>
              <a:rPr lang="fr-FR" sz="1600" b="0" dirty="0" smtClean="0"/>
              <a:t> précédent) qui rend le PPCM de 2 </a:t>
            </a:r>
            <a:r>
              <a:rPr lang="fr-FR" sz="1600" b="0" dirty="0" err="1" smtClean="0"/>
              <a:t>nbs</a:t>
            </a:r>
            <a:r>
              <a:rPr lang="fr-FR" sz="1600" b="0" dirty="0" smtClean="0"/>
              <a:t> a </a:t>
            </a:r>
            <a:r>
              <a:rPr lang="fr-FR" sz="1600" b="0" dirty="0"/>
              <a:t>e</a:t>
            </a:r>
            <a:r>
              <a:rPr lang="fr-FR" sz="1600" b="0" dirty="0" smtClean="0"/>
              <a:t>t b.</a:t>
            </a:r>
          </a:p>
          <a:p>
            <a:pPr lvl="0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</a:rPr>
              <a:t>Exercice </a:t>
            </a:r>
            <a:r>
              <a:rPr lang="fr-FR" dirty="0" smtClean="0">
                <a:solidFill>
                  <a:srgbClr val="000000"/>
                </a:solidFill>
              </a:rPr>
              <a:t>12 </a:t>
            </a:r>
            <a:r>
              <a:rPr lang="fr-FR" dirty="0">
                <a:solidFill>
                  <a:srgbClr val="000000"/>
                </a:solidFill>
              </a:rPr>
              <a:t>: </a:t>
            </a:r>
            <a:r>
              <a:rPr lang="fr-FR" dirty="0" smtClean="0">
                <a:solidFill>
                  <a:srgbClr val="000000"/>
                </a:solidFill>
              </a:rPr>
              <a:t>sous-programmes</a:t>
            </a:r>
            <a:endParaRPr lang="fr-FR" dirty="0">
              <a:solidFill>
                <a:srgbClr val="000000"/>
              </a:solidFill>
            </a:endParaRPr>
          </a:p>
          <a:p>
            <a:pPr lvl="0" algn="just">
              <a:spcBef>
                <a:spcPts val="0"/>
              </a:spcBef>
            </a:pPr>
            <a:r>
              <a:rPr lang="fr-FR" sz="1600" b="0" dirty="0" smtClean="0">
                <a:solidFill>
                  <a:srgbClr val="000000"/>
                </a:solidFill>
              </a:rPr>
              <a:t>Ecrire un programme comprenant un sous programme capable de retourner y=2x+3. Essayez-le avec au moins 3 valeurs de x que vous lirez en intercalant une série aléatoire de « </a:t>
            </a:r>
            <a:r>
              <a:rPr lang="fr-FR" sz="1600" b="0" dirty="0" err="1" smtClean="0">
                <a:solidFill>
                  <a:srgbClr val="000000"/>
                </a:solidFill>
              </a:rPr>
              <a:t>noop</a:t>
            </a:r>
            <a:r>
              <a:rPr lang="fr-FR" sz="1600" b="0" dirty="0" smtClean="0">
                <a:solidFill>
                  <a:srgbClr val="000000"/>
                </a:solidFill>
              </a:rPr>
              <a:t> ».</a:t>
            </a:r>
          </a:p>
          <a:p>
            <a:pPr lvl="0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</a:rPr>
              <a:t>Exercice </a:t>
            </a:r>
            <a:r>
              <a:rPr lang="fr-FR" dirty="0" smtClean="0">
                <a:solidFill>
                  <a:srgbClr val="000000"/>
                </a:solidFill>
              </a:rPr>
              <a:t>13 </a:t>
            </a:r>
            <a:r>
              <a:rPr lang="fr-FR" dirty="0">
                <a:solidFill>
                  <a:srgbClr val="000000"/>
                </a:solidFill>
              </a:rPr>
              <a:t>: </a:t>
            </a:r>
            <a:r>
              <a:rPr lang="fr-FR" dirty="0" smtClean="0">
                <a:solidFill>
                  <a:srgbClr val="000000"/>
                </a:solidFill>
              </a:rPr>
              <a:t>factorielle </a:t>
            </a:r>
            <a:endParaRPr lang="fr-FR" dirty="0">
              <a:solidFill>
                <a:srgbClr val="000000"/>
              </a:solidFill>
            </a:endParaRPr>
          </a:p>
          <a:p>
            <a:pPr lvl="0" algn="just">
              <a:spcBef>
                <a:spcPts val="0"/>
              </a:spcBef>
            </a:pPr>
            <a:r>
              <a:rPr lang="fr-FR" sz="1600" b="0" dirty="0">
                <a:solidFill>
                  <a:srgbClr val="000000"/>
                </a:solidFill>
              </a:rPr>
              <a:t>Ecrire </a:t>
            </a:r>
            <a:r>
              <a:rPr lang="fr-FR" sz="1600" b="0" dirty="0" smtClean="0">
                <a:solidFill>
                  <a:srgbClr val="000000"/>
                </a:solidFill>
              </a:rPr>
              <a:t>un programme calculant n! (n étant donné en mémoire) par la méthode récursive.</a:t>
            </a:r>
            <a:endParaRPr lang="fr-FR" sz="1600" b="0" dirty="0">
              <a:solidFill>
                <a:srgbClr val="00000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13184" y="1052736"/>
            <a:ext cx="4114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9 : </a:t>
            </a:r>
            <a:endParaRPr lang="fr-FR" dirty="0"/>
          </a:p>
          <a:p>
            <a:pPr algn="just">
              <a:spcBef>
                <a:spcPts val="0"/>
              </a:spcBef>
            </a:pPr>
            <a:r>
              <a:rPr lang="fr-FR" sz="1600" b="0" dirty="0"/>
              <a:t>Ecrire </a:t>
            </a:r>
            <a:r>
              <a:rPr lang="fr-FR" sz="1600" b="0" dirty="0" smtClean="0"/>
              <a:t>un programme lisant </a:t>
            </a:r>
            <a:r>
              <a:rPr lang="fr-FR" sz="1600" b="0" dirty="0" smtClean="0"/>
              <a:t>deux nombres a et b, remplaçant a par b dans le cas où a &lt; b et retournant a, b et a </a:t>
            </a:r>
            <a:r>
              <a:rPr lang="fr-FR" sz="1600" b="0" dirty="0" err="1" smtClean="0"/>
              <a:t>mod</a:t>
            </a:r>
            <a:r>
              <a:rPr lang="fr-FR" sz="1600" b="0" dirty="0" smtClean="0"/>
              <a:t> b (reste de la division entière de a par b).</a:t>
            </a:r>
          </a:p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10 </a:t>
            </a:r>
            <a:r>
              <a:rPr lang="fr-FR" dirty="0"/>
              <a:t>: </a:t>
            </a:r>
            <a:r>
              <a:rPr lang="fr-FR" dirty="0" smtClean="0"/>
              <a:t>PGCD de 2 </a:t>
            </a:r>
            <a:r>
              <a:rPr lang="fr-FR" dirty="0" err="1" smtClean="0"/>
              <a:t>nbs</a:t>
            </a:r>
            <a:endParaRPr lang="fr-FR" dirty="0"/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Ecrire un programme qui retourne le PGCD de </a:t>
            </a:r>
            <a:r>
              <a:rPr lang="fr-FR" sz="1600" b="0" dirty="0"/>
              <a:t>2 nombres (Algorithme d'Euclide).</a:t>
            </a:r>
            <a:endParaRPr lang="fr-FR" sz="1600" b="0" dirty="0" smtClean="0"/>
          </a:p>
          <a:p>
            <a:pPr algn="just">
              <a:spcBef>
                <a:spcPts val="0"/>
              </a:spcBef>
            </a:pPr>
            <a:endParaRPr lang="fr-FR" sz="1600" b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499992" y="908720"/>
            <a:ext cx="0" cy="5616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8" y="3356992"/>
            <a:ext cx="39814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2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33664" y="1052736"/>
            <a:ext cx="4114800" cy="5544616"/>
          </a:xfr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spcAft>
                <a:spcPts val="0"/>
              </a:spcAft>
            </a:pPr>
            <a:r>
              <a:rPr lang="fr-FR" dirty="0"/>
              <a:t>Le crible </a:t>
            </a:r>
            <a:r>
              <a:rPr lang="fr-FR" dirty="0" smtClean="0"/>
              <a:t>d’</a:t>
            </a:r>
            <a:r>
              <a:rPr lang="fr-FR" dirty="0" err="1" smtClean="0"/>
              <a:t>Eratosthene</a:t>
            </a:r>
            <a:endParaRPr lang="fr-FR" dirty="0" smtClean="0"/>
          </a:p>
          <a:p>
            <a:pPr>
              <a:spcAft>
                <a:spcPts val="0"/>
              </a:spcAft>
            </a:pPr>
            <a:r>
              <a:rPr lang="fr-FR" sz="1600" b="0" dirty="0" err="1"/>
              <a:t>Eratosthene</a:t>
            </a:r>
            <a:r>
              <a:rPr lang="fr-FR" sz="1600" b="0" dirty="0"/>
              <a:t> , mathématicien grec du IIIème siècle avant JC, a établi une méthode connue sous le nom de crible d’</a:t>
            </a:r>
            <a:r>
              <a:rPr lang="fr-FR" sz="1600" b="0" dirty="0" err="1"/>
              <a:t>Eratosthene</a:t>
            </a:r>
            <a:r>
              <a:rPr lang="fr-FR" sz="1600" b="0" dirty="0"/>
              <a:t> permettant de déterminer par exclusion tous les nombres premiers</a:t>
            </a:r>
            <a:r>
              <a:rPr lang="fr-FR" sz="1600" b="0" dirty="0" smtClean="0"/>
              <a:t>.</a:t>
            </a:r>
          </a:p>
          <a:p>
            <a:pPr>
              <a:spcAft>
                <a:spcPts val="0"/>
              </a:spcAft>
            </a:pPr>
            <a:r>
              <a:rPr lang="fr-FR" sz="1600" b="0" dirty="0">
                <a:solidFill>
                  <a:srgbClr val="000000"/>
                </a:solidFill>
              </a:rPr>
              <a:t>Cette méthode consiste à lister tous les nombres entiers depuis 2 jusqu’à une valeur limite n que l’on se fixe, puis à barrer successivement ces nombres </a:t>
            </a:r>
          </a:p>
          <a:p>
            <a:pPr>
              <a:spcAft>
                <a:spcPts val="0"/>
              </a:spcAft>
            </a:pPr>
            <a:endParaRPr lang="fr-FR" sz="1600" b="0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fr-FR" sz="1600" b="0" dirty="0">
                <a:solidFill>
                  <a:srgbClr val="000000"/>
                </a:solidFill>
              </a:rPr>
              <a:t>L’algorithme procède par élimination : il s’agit de supprimer d’une table tous les multiples des entiers de 2 à n, n étant un entier que l’on se fixe.</a:t>
            </a:r>
          </a:p>
          <a:p>
            <a:pPr>
              <a:spcAft>
                <a:spcPts val="0"/>
              </a:spcAft>
            </a:pPr>
            <a:endParaRPr lang="fr-FR" sz="1600" b="0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fr-FR" sz="1600" b="0" dirty="0">
                <a:solidFill>
                  <a:srgbClr val="000000"/>
                </a:solidFill>
              </a:rPr>
              <a:t>On commence par les multiples de 2, puis à chaque fois on raye les multiples du plus petit entier restant jusqu’à ce que le carré de celui-ci soit supérieur au plus grand entier de la liste.</a:t>
            </a:r>
          </a:p>
          <a:p>
            <a:pPr>
              <a:spcAft>
                <a:spcPts val="0"/>
              </a:spcAft>
            </a:pPr>
            <a:endParaRPr lang="fr-FR" sz="1600" b="0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fr-FR" sz="1600" b="0" dirty="0">
                <a:solidFill>
                  <a:srgbClr val="000000"/>
                </a:solidFill>
              </a:rPr>
              <a:t>On peut s’arrêter lorsque le carré du plus petit entier est </a:t>
            </a:r>
            <a:r>
              <a:rPr lang="fr-FR" sz="1600" b="0" dirty="0" smtClean="0">
                <a:solidFill>
                  <a:srgbClr val="000000"/>
                </a:solidFill>
              </a:rPr>
              <a:t>supérieur au </a:t>
            </a:r>
            <a:r>
              <a:rPr lang="fr-FR" sz="1600" b="0" dirty="0">
                <a:solidFill>
                  <a:srgbClr val="000000"/>
                </a:solidFill>
              </a:rPr>
              <a:t>plus grand entier, car dans ce cas, s’il existait des non-premiers, ils auraient déjà été rayés précédemment.</a:t>
            </a:r>
          </a:p>
          <a:p>
            <a:pPr>
              <a:spcAft>
                <a:spcPts val="0"/>
              </a:spcAft>
            </a:pPr>
            <a:endParaRPr lang="fr-FR" sz="1600" b="0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fr-FR" sz="1600" b="0" dirty="0">
                <a:solidFill>
                  <a:srgbClr val="000000"/>
                </a:solidFill>
              </a:rPr>
              <a:t>À la fin du processus, tous les entiers qui n’ont pas été rayés sont les nombres premiers inférieurs à n.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35896" y="1268760"/>
            <a:ext cx="1080120" cy="38884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13184" y="1052736"/>
            <a:ext cx="4114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14 : </a:t>
            </a:r>
            <a:endParaRPr lang="fr-FR" dirty="0"/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Ecrire un programme qui partant de trois données entrées en mémoire (v, d, l) va mettre v </a:t>
            </a:r>
            <a:r>
              <a:rPr lang="fr-FR" sz="1600" b="0" dirty="0"/>
              <a:t>en mémoire à partir de l'adresse d et ce pour l adresses </a:t>
            </a:r>
            <a:r>
              <a:rPr lang="fr-FR" sz="1600" b="0" dirty="0" smtClean="0"/>
              <a:t>consécutives.</a:t>
            </a:r>
          </a:p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15 </a:t>
            </a:r>
            <a:r>
              <a:rPr lang="fr-FR" dirty="0"/>
              <a:t>: </a:t>
            </a:r>
          </a:p>
          <a:p>
            <a:pPr algn="just">
              <a:spcBef>
                <a:spcPts val="0"/>
              </a:spcBef>
            </a:pPr>
            <a:r>
              <a:rPr lang="fr-FR" sz="1600" b="0" dirty="0"/>
              <a:t>Ecrire un programme qui partant de trois données entrées en mémoire (v, d, l) va mettre </a:t>
            </a:r>
            <a:r>
              <a:rPr lang="fr-FR" sz="1600" b="0" dirty="0" smtClean="0"/>
              <a:t>1 </a:t>
            </a:r>
            <a:r>
              <a:rPr lang="fr-FR" sz="1600" b="0" dirty="0"/>
              <a:t>en mémoire à partir de l'adresse d et ce pour l adresses consécutives.</a:t>
            </a:r>
            <a:br>
              <a:rPr lang="fr-FR" sz="1600" b="0" dirty="0"/>
            </a:br>
            <a:r>
              <a:rPr lang="fr-FR" sz="1600" b="0" dirty="0"/>
              <a:t>mettre 0 dans les adresses en d+2v,d+3v...</a:t>
            </a:r>
            <a:r>
              <a:rPr lang="fr-FR" sz="1600" b="0" dirty="0" err="1" smtClean="0"/>
              <a:t>d+iv</a:t>
            </a:r>
            <a:r>
              <a:rPr lang="fr-FR" sz="1600" b="0" dirty="0" smtClean="0"/>
              <a:t>.</a:t>
            </a:r>
          </a:p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16 </a:t>
            </a:r>
            <a:r>
              <a:rPr lang="fr-FR" dirty="0"/>
              <a:t>: </a:t>
            </a:r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En se servant des 2 exercices précédents</a:t>
            </a:r>
            <a:r>
              <a:rPr lang="fr-FR" sz="1600" b="0" dirty="0"/>
              <a:t>, </a:t>
            </a:r>
            <a:r>
              <a:rPr lang="fr-FR" sz="1600" b="0" dirty="0" smtClean="0"/>
              <a:t>programmer </a:t>
            </a:r>
            <a:r>
              <a:rPr lang="fr-FR" sz="1600" b="0" dirty="0"/>
              <a:t>le crible </a:t>
            </a:r>
            <a:r>
              <a:rPr lang="fr-FR" sz="1600" b="0" dirty="0" smtClean="0"/>
              <a:t>d'</a:t>
            </a:r>
            <a:r>
              <a:rPr lang="fr-FR" sz="1600" b="0" dirty="0" err="1" smtClean="0"/>
              <a:t>Eratostène</a:t>
            </a:r>
            <a:r>
              <a:rPr lang="fr-FR" sz="1600" b="0" dirty="0" smtClean="0"/>
              <a:t>.</a:t>
            </a:r>
          </a:p>
          <a:p>
            <a:pPr algn="just">
              <a:spcBef>
                <a:spcPts val="0"/>
              </a:spcBef>
            </a:pPr>
            <a:r>
              <a:rPr lang="fr-FR" sz="1200" u="sng" dirty="0">
                <a:hlinkClick r:id="rId2"/>
              </a:rPr>
              <a:t>http://www.fil.univ-lille1.fr/~</a:t>
            </a:r>
            <a:r>
              <a:rPr lang="fr-FR" sz="1200" u="sng" dirty="0" smtClean="0">
                <a:hlinkClick r:id="rId2"/>
              </a:rPr>
              <a:t>wegrzyno/portail/API1/Doc/TP/TP-Tableaux/tp-tableaux002.html </a:t>
            </a:r>
            <a:r>
              <a:rPr lang="fr-FR" sz="1200" b="0" dirty="0" smtClean="0">
                <a:hlinkClick r:id="rId2"/>
              </a:rPr>
              <a:t> </a:t>
            </a:r>
            <a:endParaRPr lang="fr-FR" sz="1200" b="0" dirty="0" smtClean="0"/>
          </a:p>
          <a:p>
            <a:pPr algn="just">
              <a:spcBef>
                <a:spcPts val="0"/>
              </a:spcBef>
            </a:pPr>
            <a:r>
              <a:rPr lang="fr-FR" sz="1200" u="sng" dirty="0">
                <a:hlinkClick r:id="rId3"/>
              </a:rPr>
              <a:t>http://www.fil.univ-lille1.fr/~</a:t>
            </a:r>
            <a:r>
              <a:rPr lang="fr-FR" sz="1200" u="sng" dirty="0" smtClean="0">
                <a:hlinkClick r:id="rId3"/>
              </a:rPr>
              <a:t>wegrzyno/portail/API1/Doc/TP/TP-Tableaux/New_Animation_Sieve_of_Eratosthenes.gif</a:t>
            </a:r>
            <a:r>
              <a:rPr lang="fr-FR" sz="1200" dirty="0" smtClean="0">
                <a:hlinkClick r:id="rId3"/>
              </a:rPr>
              <a:t> </a:t>
            </a:r>
            <a:r>
              <a:rPr lang="fr-FR" sz="1200" dirty="0" smtClean="0"/>
              <a:t>(pour l’animation)</a:t>
            </a:r>
            <a:endParaRPr lang="fr-FR" sz="1200" b="0" dirty="0"/>
          </a:p>
          <a:p>
            <a:pPr algn="just">
              <a:spcBef>
                <a:spcPts val="0"/>
              </a:spcBef>
            </a:pPr>
            <a:endParaRPr lang="fr-FR" sz="1600" b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499992" y="908720"/>
            <a:ext cx="0" cy="5616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8568952" cy="900018"/>
          </a:xfrm>
        </p:spPr>
        <p:txBody>
          <a:bodyPr>
            <a:normAutofit/>
          </a:bodyPr>
          <a:lstStyle/>
          <a:p>
            <a:r>
              <a:rPr lang="fr-FR" b="1" dirty="0"/>
              <a:t>Interface </a:t>
            </a:r>
            <a:r>
              <a:rPr lang="fr-FR" b="1" dirty="0" smtClean="0"/>
              <a:t>Série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68552"/>
          </a:xfrm>
        </p:spPr>
        <p:txBody>
          <a:bodyPr/>
          <a:lstStyle/>
          <a:p>
            <a:pPr algn="just"/>
            <a:endParaRPr lang="fr-FR" b="0" dirty="0" smtClean="0"/>
          </a:p>
          <a:p>
            <a:pPr algn="just"/>
            <a:endParaRPr lang="fr-FR" b="0" dirty="0"/>
          </a:p>
          <a:p>
            <a:pPr algn="just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4869160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"n" bits de la donnée à transmettre entre le système et le périphérique sont envoyés les uns après les autres (en série). Le câble de transmission nécessite un nombre réduit de conducteurs: </a:t>
            </a:r>
            <a:r>
              <a:rPr lang="fr-FR" dirty="0" err="1"/>
              <a:t>Tx</a:t>
            </a:r>
            <a:r>
              <a:rPr lang="fr-FR" dirty="0"/>
              <a:t> transmission, </a:t>
            </a:r>
            <a:r>
              <a:rPr lang="fr-FR" dirty="0" err="1"/>
              <a:t>Rx</a:t>
            </a:r>
            <a:r>
              <a:rPr lang="fr-FR" dirty="0"/>
              <a:t> réception, la masse + des lignes de contrôle (3 fils minimum). Le temps de transmission d'un mot est plus important (10 fois plus) qu'une liaison parallèle, mais permet de couvrir des distances importantes.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99876"/>
            <a:ext cx="6308471" cy="386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6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/>
          </a:bodyPr>
          <a:lstStyle/>
          <a:p>
            <a:r>
              <a:rPr lang="fr-FR" dirty="0"/>
              <a:t>La </a:t>
            </a:r>
            <a:r>
              <a:rPr lang="fr-FR" dirty="0" smtClean="0"/>
              <a:t>mémoire principale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824536"/>
          </a:xfrm>
        </p:spPr>
        <p:txBody>
          <a:bodyPr>
            <a:normAutofit/>
          </a:bodyPr>
          <a:lstStyle/>
          <a:p>
            <a:r>
              <a:rPr lang="fr-FR" dirty="0"/>
              <a:t>Elle contient les instructions du ou des programmes en cours d’exécution et les </a:t>
            </a:r>
            <a:r>
              <a:rPr lang="fr-FR" dirty="0" smtClean="0"/>
              <a:t>données associées </a:t>
            </a:r>
            <a:r>
              <a:rPr lang="fr-FR" dirty="0"/>
              <a:t>à ce programme. </a:t>
            </a:r>
            <a:endParaRPr lang="fr-FR" dirty="0" smtClean="0"/>
          </a:p>
          <a:p>
            <a:r>
              <a:rPr lang="fr-FR" b="0" dirty="0" smtClean="0"/>
              <a:t>Physiquement</a:t>
            </a:r>
            <a:r>
              <a:rPr lang="fr-FR" b="0" dirty="0"/>
              <a:t>, elle se décompose souvent en :</a:t>
            </a:r>
          </a:p>
          <a:p>
            <a:pPr marL="800100" lvl="1" indent="-342900"/>
            <a:r>
              <a:rPr lang="fr-FR" b="0" dirty="0" smtClean="0"/>
              <a:t>une </a:t>
            </a:r>
            <a:r>
              <a:rPr lang="fr-FR" b="0" dirty="0"/>
              <a:t>mémoire morte ( </a:t>
            </a:r>
            <a:r>
              <a:rPr lang="fr-FR" dirty="0"/>
              <a:t>ROM </a:t>
            </a:r>
            <a:r>
              <a:rPr lang="fr-FR" b="0" dirty="0"/>
              <a:t>= Read </a:t>
            </a:r>
            <a:r>
              <a:rPr lang="fr-FR" b="0" dirty="0" err="1"/>
              <a:t>Only</a:t>
            </a:r>
            <a:r>
              <a:rPr lang="fr-FR" b="0" dirty="0"/>
              <a:t> Memory ) chargée de stocker </a:t>
            </a:r>
            <a:r>
              <a:rPr lang="fr-FR" b="0" dirty="0" smtClean="0"/>
              <a:t>le programme</a:t>
            </a:r>
            <a:r>
              <a:rPr lang="fr-FR" b="0" dirty="0"/>
              <a:t>. C’est une mémoire à lecture seule.</a:t>
            </a:r>
          </a:p>
          <a:p>
            <a:pPr marL="800100" lvl="1" indent="-342900"/>
            <a:r>
              <a:rPr lang="fr-FR" b="0" dirty="0" smtClean="0"/>
              <a:t>une </a:t>
            </a:r>
            <a:r>
              <a:rPr lang="fr-FR" b="0" dirty="0"/>
              <a:t>mémoire vive ( </a:t>
            </a:r>
            <a:r>
              <a:rPr lang="fr-FR" dirty="0"/>
              <a:t>RAM </a:t>
            </a:r>
            <a:r>
              <a:rPr lang="fr-FR" b="0" dirty="0"/>
              <a:t>= </a:t>
            </a:r>
            <a:r>
              <a:rPr lang="fr-FR" b="0" dirty="0" err="1"/>
              <a:t>Random</a:t>
            </a:r>
            <a:r>
              <a:rPr lang="fr-FR" b="0" dirty="0"/>
              <a:t> Access Memory ) chargée de stocker </a:t>
            </a:r>
            <a:r>
              <a:rPr lang="fr-FR" b="0" dirty="0" smtClean="0"/>
              <a:t>les données </a:t>
            </a:r>
            <a:r>
              <a:rPr lang="fr-FR" b="0" dirty="0"/>
              <a:t>intermédiaires ou les résultats de calculs. On peut lire ou écrire </a:t>
            </a:r>
            <a:r>
              <a:rPr lang="fr-FR" b="0" dirty="0" smtClean="0"/>
              <a:t>des données </a:t>
            </a:r>
            <a:r>
              <a:rPr lang="fr-FR" b="0" dirty="0"/>
              <a:t>dedans, ces données sont perdues à la mise hors tension.</a:t>
            </a:r>
          </a:p>
          <a:p>
            <a:endParaRPr lang="fr-FR" b="0" dirty="0" smtClean="0"/>
          </a:p>
          <a:p>
            <a:r>
              <a:rPr lang="fr-FR" sz="1600" b="0" i="1" dirty="0" smtClean="0"/>
              <a:t>Remarque : Les </a:t>
            </a:r>
            <a:r>
              <a:rPr lang="fr-FR" sz="1600" b="0" i="1" dirty="0"/>
              <a:t>disques durs, disquettes, CDROM, etc… sont des périphériques de stockage et sont </a:t>
            </a:r>
            <a:r>
              <a:rPr lang="fr-FR" sz="1600" b="0" i="1" dirty="0" smtClean="0"/>
              <a:t>considérés comme </a:t>
            </a:r>
            <a:r>
              <a:rPr lang="fr-FR" sz="1600" b="0" i="1" dirty="0"/>
              <a:t>des mémoires secondaires.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3983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d’une mémoire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824536"/>
          </a:xfrm>
        </p:spPr>
        <p:txBody>
          <a:bodyPr>
            <a:normAutofit/>
          </a:bodyPr>
          <a:lstStyle/>
          <a:p>
            <a:pPr algn="just"/>
            <a:r>
              <a:rPr lang="fr-FR" sz="1600" b="0" dirty="0" smtClean="0"/>
              <a:t>Une mémoire peut être vue comme une armoire où chaque tiroir contient une et une seule </a:t>
            </a:r>
            <a:r>
              <a:rPr lang="fr-FR" sz="1600" dirty="0" smtClean="0"/>
              <a:t>donnée</a:t>
            </a:r>
            <a:r>
              <a:rPr lang="fr-FR" sz="1600" b="0" dirty="0" smtClean="0"/>
              <a:t>. </a:t>
            </a:r>
          </a:p>
          <a:p>
            <a:pPr algn="just"/>
            <a:r>
              <a:rPr lang="fr-FR" sz="1600" b="0" dirty="0" smtClean="0"/>
              <a:t>Chaque tiroir est repéré par une </a:t>
            </a:r>
            <a:r>
              <a:rPr lang="fr-FR" sz="1600" dirty="0" smtClean="0"/>
              <a:t>adresse</a:t>
            </a:r>
            <a:r>
              <a:rPr lang="fr-FR" sz="1600" b="0" dirty="0" smtClean="0"/>
              <a:t>.</a:t>
            </a:r>
          </a:p>
          <a:p>
            <a:pPr algn="just"/>
            <a:r>
              <a:rPr lang="fr-FR" sz="1600" b="0" dirty="0"/>
              <a:t>Le </a:t>
            </a:r>
            <a:r>
              <a:rPr lang="fr-FR" sz="1600" b="0" dirty="0" smtClean="0"/>
              <a:t>nombre de </a:t>
            </a:r>
            <a:r>
              <a:rPr lang="fr-FR" sz="1600" b="0" dirty="0"/>
              <a:t>fils d’adresses d’un boîtier mémoire définit donc le nombre de cases mémoire que comprend </a:t>
            </a:r>
            <a:r>
              <a:rPr lang="fr-FR" sz="1600" b="0" dirty="0" smtClean="0"/>
              <a:t>le boîtier</a:t>
            </a:r>
            <a:r>
              <a:rPr lang="fr-FR" sz="1600" b="0" dirty="0"/>
              <a:t>. Le nombre de fils de données définit la taille des données que l’on peut sauvegarder </a:t>
            </a:r>
            <a:r>
              <a:rPr lang="fr-FR" sz="1600" b="0" dirty="0" smtClean="0"/>
              <a:t>dans chaque </a:t>
            </a:r>
            <a:r>
              <a:rPr lang="fr-FR" sz="1600" b="0" dirty="0"/>
              <a:t>case mémoire</a:t>
            </a:r>
            <a:r>
              <a:rPr lang="fr-FR" sz="1600" b="0" dirty="0" smtClean="0"/>
              <a:t>.</a:t>
            </a:r>
          </a:p>
          <a:p>
            <a:pPr algn="just"/>
            <a:r>
              <a:rPr lang="fr-FR" sz="1600" b="0" dirty="0"/>
              <a:t>En plus du bus d’adresses et du bus de données, un boîtier mémoire comprend une entrée </a:t>
            </a:r>
            <a:r>
              <a:rPr lang="fr-FR" sz="1600" b="0" dirty="0" smtClean="0"/>
              <a:t>de commande </a:t>
            </a:r>
            <a:r>
              <a:rPr lang="fr-FR" sz="1600" b="0" dirty="0"/>
              <a:t>qui permet de définir le type d’action que l’on effectue avec la mémoire (lecture/écriture) </a:t>
            </a:r>
            <a:r>
              <a:rPr lang="fr-FR" sz="1600" b="0" dirty="0" smtClean="0"/>
              <a:t>et une </a:t>
            </a:r>
            <a:r>
              <a:rPr lang="fr-FR" sz="1600" b="0" dirty="0"/>
              <a:t>entrée de sélection qui permet de mettre les entrées/sorties du boîtier en haute impédance</a:t>
            </a:r>
            <a:r>
              <a:rPr lang="fr-FR" sz="1600" b="0" dirty="0" smtClean="0"/>
              <a:t>.</a:t>
            </a:r>
          </a:p>
          <a:p>
            <a:pPr algn="just"/>
            <a:endParaRPr lang="fr-FR" sz="16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81474"/>
            <a:ext cx="6497567" cy="18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5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90001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Différents type de mémoires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824536"/>
          </a:xfrm>
        </p:spPr>
        <p:txBody>
          <a:bodyPr>
            <a:normAutofit/>
          </a:bodyPr>
          <a:lstStyle/>
          <a:p>
            <a:endParaRPr lang="fr-FR" sz="1600" i="1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05882"/>
              </p:ext>
            </p:extLst>
          </p:nvPr>
        </p:nvGraphicFramePr>
        <p:xfrm>
          <a:off x="1100906" y="1066800"/>
          <a:ext cx="6999486" cy="557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4" imgW="5936040" imgH="4724280" progId="">
                  <p:embed/>
                </p:oleObj>
              </mc:Choice>
              <mc:Fallback>
                <p:oleObj r:id="rId4" imgW="5936040" imgH="4724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0906" y="1066800"/>
                        <a:ext cx="6999486" cy="557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cteur droit avec flèche 5"/>
          <p:cNvCxnSpPr/>
          <p:nvPr/>
        </p:nvCxnSpPr>
        <p:spPr>
          <a:xfrm>
            <a:off x="4860032" y="6093296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491880" y="63093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Flash EPROM </a:t>
            </a:r>
            <a:r>
              <a:rPr lang="fr-FR" dirty="0" err="1" smtClean="0"/>
              <a:t>nand</a:t>
            </a:r>
            <a:r>
              <a:rPr lang="fr-FR" dirty="0" smtClean="0"/>
              <a:t>/</a:t>
            </a:r>
            <a:r>
              <a:rPr lang="fr-FR" dirty="0" err="1" smtClean="0"/>
              <a:t>nor</a:t>
            </a:r>
            <a:endParaRPr lang="fr-FR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1346076" cy="144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72008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Notion de </a:t>
            </a:r>
            <a:r>
              <a:rPr lang="en-US" b="1" i="1" dirty="0" err="1" smtClean="0"/>
              <a:t>hiérarchie</a:t>
            </a:r>
            <a:r>
              <a:rPr lang="en-US" b="1" i="1" dirty="0" smtClean="0"/>
              <a:t> </a:t>
            </a:r>
            <a:r>
              <a:rPr lang="en-US" b="1" i="1" dirty="0" err="1"/>
              <a:t>mémoire</a:t>
            </a:r>
            <a:endParaRPr lang="fr-F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365" y="984849"/>
            <a:ext cx="3979827" cy="273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126" y="908720"/>
            <a:ext cx="29219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616" y="908720"/>
            <a:ext cx="29219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788024" y="112474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 400 o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4980776" y="162880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 dirty="0" err="1"/>
              <a:t>ko</a:t>
            </a:r>
            <a:r>
              <a:rPr lang="en-US" sz="1200" dirty="0"/>
              <a:t> à 4 Mo </a:t>
            </a:r>
            <a:r>
              <a:rPr lang="en-US" sz="1200" dirty="0" err="1"/>
              <a:t>suivant</a:t>
            </a:r>
            <a:r>
              <a:rPr lang="en-US" sz="1200" dirty="0"/>
              <a:t> les </a:t>
            </a:r>
            <a:r>
              <a:rPr lang="en-US" sz="1200" dirty="0" err="1"/>
              <a:t>niveaux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652120" y="21743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 à … Go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889119" y="27089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 à 16 </a:t>
            </a:r>
            <a:r>
              <a:rPr lang="en-US" sz="1200" dirty="0"/>
              <a:t>M</a:t>
            </a:r>
            <a:r>
              <a:rPr lang="en-US" sz="1200" dirty="0" smtClean="0"/>
              <a:t>o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156176" y="32129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de 1To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627784" y="112637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 ns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339752" y="17211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5 ns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907704" y="227687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 ns</a:t>
            </a:r>
            <a:endParaRPr lang="fr-FR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267350" y="325334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5 </a:t>
            </a:r>
            <a:r>
              <a:rPr lang="en-US" sz="1200" dirty="0" err="1" smtClean="0"/>
              <a:t>ms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779912" y="13460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registre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580316" y="1819086"/>
            <a:ext cx="142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Mémoire</a:t>
            </a:r>
            <a:r>
              <a:rPr lang="en-US" sz="1200" dirty="0" smtClean="0"/>
              <a:t> cache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08308" y="2315168"/>
            <a:ext cx="156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</a:t>
            </a:r>
            <a:r>
              <a:rPr lang="en-US" sz="1200" dirty="0" err="1" smtClean="0"/>
              <a:t>Mémoire</a:t>
            </a:r>
            <a:r>
              <a:rPr lang="en-US" sz="1200" dirty="0" smtClean="0"/>
              <a:t> </a:t>
            </a:r>
            <a:r>
              <a:rPr lang="en-US" sz="1200" dirty="0" err="1" smtClean="0"/>
              <a:t>principale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580316" y="2780928"/>
            <a:ext cx="149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Mémoire</a:t>
            </a:r>
            <a:r>
              <a:rPr lang="en-US" sz="1200" dirty="0" smtClean="0"/>
              <a:t> </a:t>
            </a:r>
            <a:r>
              <a:rPr lang="en-US" sz="1200" dirty="0" err="1" smtClean="0"/>
              <a:t>d’appui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347864" y="3272480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Mémoire</a:t>
            </a:r>
            <a:r>
              <a:rPr lang="en-US" sz="1200" dirty="0" smtClean="0"/>
              <a:t> de masse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7503" y="3717032"/>
            <a:ext cx="2960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Les </a:t>
            </a:r>
            <a:r>
              <a:rPr lang="en-US" sz="1400" b="1" dirty="0" err="1"/>
              <a:t>registres</a:t>
            </a:r>
            <a:r>
              <a:rPr lang="en-US" sz="1400" b="1" dirty="0"/>
              <a:t> </a:t>
            </a:r>
            <a:r>
              <a:rPr lang="en-US" sz="1400" dirty="0" err="1"/>
              <a:t>sont</a:t>
            </a:r>
            <a:r>
              <a:rPr lang="en-US" sz="1400" dirty="0"/>
              <a:t> les </a:t>
            </a:r>
            <a:r>
              <a:rPr lang="en-US" sz="1400" dirty="0" err="1"/>
              <a:t>éléments</a:t>
            </a:r>
            <a:r>
              <a:rPr lang="en-US" sz="1400" dirty="0"/>
              <a:t> de </a:t>
            </a:r>
            <a:r>
              <a:rPr lang="en-US" sz="1400" dirty="0" err="1"/>
              <a:t>mémoire</a:t>
            </a:r>
            <a:r>
              <a:rPr lang="en-US" sz="1400" dirty="0"/>
              <a:t> les plus </a:t>
            </a:r>
            <a:r>
              <a:rPr lang="en-US" sz="1400" dirty="0" err="1"/>
              <a:t>rapides</a:t>
            </a:r>
            <a:r>
              <a:rPr lang="en-US" sz="1400" dirty="0"/>
              <a:t>. </a:t>
            </a:r>
            <a:r>
              <a:rPr lang="en-US" sz="1400" dirty="0" err="1"/>
              <a:t>Ils</a:t>
            </a:r>
            <a:r>
              <a:rPr lang="en-US" sz="1400" dirty="0"/>
              <a:t> </a:t>
            </a:r>
            <a:r>
              <a:rPr lang="en-US" sz="1400" dirty="0" err="1"/>
              <a:t>sont</a:t>
            </a:r>
            <a:r>
              <a:rPr lang="en-US" sz="1400" dirty="0"/>
              <a:t> </a:t>
            </a:r>
            <a:r>
              <a:rPr lang="en-US" sz="1400" dirty="0" err="1"/>
              <a:t>situés</a:t>
            </a:r>
            <a:r>
              <a:rPr lang="en-US" sz="1400" dirty="0"/>
              <a:t> au </a:t>
            </a:r>
            <a:r>
              <a:rPr lang="en-US" sz="1400" dirty="0" err="1"/>
              <a:t>niveau</a:t>
            </a:r>
            <a:r>
              <a:rPr lang="en-US" sz="1400" dirty="0"/>
              <a:t> </a:t>
            </a:r>
            <a:r>
              <a:rPr lang="en-US" sz="1400" dirty="0" smtClean="0"/>
              <a:t>du </a:t>
            </a:r>
            <a:r>
              <a:rPr lang="en-US" sz="1400" dirty="0" err="1" smtClean="0"/>
              <a:t>processeur</a:t>
            </a:r>
            <a:r>
              <a:rPr lang="en-US" sz="1400" dirty="0" smtClean="0"/>
              <a:t> </a:t>
            </a:r>
            <a:r>
              <a:rPr lang="en-US" sz="1400" dirty="0"/>
              <a:t>et </a:t>
            </a:r>
            <a:r>
              <a:rPr lang="en-US" sz="1400" dirty="0" err="1"/>
              <a:t>servent</a:t>
            </a:r>
            <a:r>
              <a:rPr lang="en-US" sz="1400" dirty="0"/>
              <a:t> au </a:t>
            </a:r>
            <a:r>
              <a:rPr lang="en-US" sz="1400" dirty="0" err="1"/>
              <a:t>stockage</a:t>
            </a:r>
            <a:r>
              <a:rPr lang="en-US" sz="1400" dirty="0"/>
              <a:t> des </a:t>
            </a:r>
            <a:r>
              <a:rPr lang="en-US" sz="1400" dirty="0" err="1"/>
              <a:t>opérandes</a:t>
            </a:r>
            <a:r>
              <a:rPr lang="en-US" sz="1400" dirty="0"/>
              <a:t> et des </a:t>
            </a:r>
            <a:r>
              <a:rPr lang="en-US" sz="1400" dirty="0" err="1"/>
              <a:t>résultats</a:t>
            </a:r>
            <a:r>
              <a:rPr lang="en-US" sz="1400" dirty="0"/>
              <a:t> </a:t>
            </a:r>
            <a:r>
              <a:rPr lang="en-US" sz="1400" dirty="0" err="1"/>
              <a:t>intermédiaires</a:t>
            </a:r>
            <a:r>
              <a:rPr lang="en-US" sz="1400" dirty="0" smtClean="0"/>
              <a:t>.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139575" y="3771617"/>
            <a:ext cx="29445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 </a:t>
            </a:r>
            <a:r>
              <a:rPr lang="en-US" sz="1400" b="1" dirty="0" err="1"/>
              <a:t>mémoire</a:t>
            </a:r>
            <a:r>
              <a:rPr lang="en-US" sz="1400" b="1" dirty="0"/>
              <a:t> cache </a:t>
            </a:r>
            <a:r>
              <a:rPr lang="en-US" sz="1400" dirty="0" err="1"/>
              <a:t>est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</a:t>
            </a:r>
            <a:r>
              <a:rPr lang="en-US" sz="1400" dirty="0" err="1"/>
              <a:t>mémoire</a:t>
            </a:r>
            <a:r>
              <a:rPr lang="en-US" sz="1400" dirty="0"/>
              <a:t> </a:t>
            </a:r>
            <a:r>
              <a:rPr lang="en-US" sz="1400" dirty="0" err="1"/>
              <a:t>rapide</a:t>
            </a:r>
            <a:r>
              <a:rPr lang="en-US" sz="1400" dirty="0"/>
              <a:t> de </a:t>
            </a:r>
            <a:r>
              <a:rPr lang="en-US" sz="1400" dirty="0" err="1"/>
              <a:t>faible</a:t>
            </a:r>
            <a:r>
              <a:rPr lang="en-US" sz="1400" dirty="0"/>
              <a:t> </a:t>
            </a:r>
            <a:r>
              <a:rPr lang="en-US" sz="1400" dirty="0" err="1"/>
              <a:t>capacité</a:t>
            </a:r>
            <a:r>
              <a:rPr lang="en-US" sz="1400" dirty="0"/>
              <a:t> </a:t>
            </a:r>
            <a:r>
              <a:rPr lang="en-US" sz="1400" dirty="0" err="1"/>
              <a:t>destinée</a:t>
            </a:r>
            <a:r>
              <a:rPr lang="en-US" sz="1400" dirty="0"/>
              <a:t> à </a:t>
            </a:r>
            <a:r>
              <a:rPr lang="en-US" sz="1400" dirty="0" err="1"/>
              <a:t>accélérer</a:t>
            </a:r>
            <a:r>
              <a:rPr lang="en-US" sz="1400" dirty="0"/>
              <a:t> </a:t>
            </a:r>
            <a:r>
              <a:rPr lang="en-US" sz="1400" dirty="0" err="1"/>
              <a:t>l’accès</a:t>
            </a:r>
            <a:r>
              <a:rPr lang="en-US" sz="1400" dirty="0"/>
              <a:t> à</a:t>
            </a:r>
            <a:endParaRPr lang="fr-FR" sz="1400" dirty="0"/>
          </a:p>
          <a:p>
            <a:r>
              <a:rPr lang="en-US" sz="1400" dirty="0"/>
              <a:t>la </a:t>
            </a:r>
            <a:r>
              <a:rPr lang="en-US" sz="1400" dirty="0" err="1"/>
              <a:t>mémoire</a:t>
            </a:r>
            <a:r>
              <a:rPr lang="en-US" sz="1400" dirty="0"/>
              <a:t> </a:t>
            </a:r>
            <a:r>
              <a:rPr lang="en-US" sz="1400" dirty="0" err="1"/>
              <a:t>centrale</a:t>
            </a:r>
            <a:r>
              <a:rPr lang="en-US" sz="1400" dirty="0"/>
              <a:t> en </a:t>
            </a:r>
            <a:r>
              <a:rPr lang="en-US" sz="1400" dirty="0" err="1"/>
              <a:t>stockant</a:t>
            </a:r>
            <a:r>
              <a:rPr lang="en-US" sz="1400" dirty="0"/>
              <a:t> les </a:t>
            </a:r>
            <a:r>
              <a:rPr lang="en-US" sz="1400" dirty="0" err="1"/>
              <a:t>données</a:t>
            </a:r>
            <a:r>
              <a:rPr lang="en-US" sz="1400" dirty="0"/>
              <a:t> les plus </a:t>
            </a:r>
            <a:r>
              <a:rPr lang="en-US" sz="1400" dirty="0" err="1"/>
              <a:t>utilisées</a:t>
            </a:r>
            <a:r>
              <a:rPr lang="en-US" sz="1400" dirty="0"/>
              <a:t>.</a:t>
            </a:r>
            <a:endParaRPr lang="fr-FR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6156176" y="3727332"/>
            <a:ext cx="2736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 </a:t>
            </a:r>
            <a:r>
              <a:rPr lang="en-US" sz="1400" b="1" dirty="0" err="1"/>
              <a:t>mémoire</a:t>
            </a:r>
            <a:r>
              <a:rPr lang="en-US" sz="1400" b="1" dirty="0"/>
              <a:t> </a:t>
            </a:r>
            <a:r>
              <a:rPr lang="en-US" sz="1400" b="1" dirty="0" err="1"/>
              <a:t>principale</a:t>
            </a:r>
            <a:r>
              <a:rPr lang="en-US" sz="1400" b="1" dirty="0"/>
              <a:t>  </a:t>
            </a:r>
            <a:r>
              <a:rPr lang="en-US" sz="1400" dirty="0" err="1"/>
              <a:t>est</a:t>
            </a:r>
            <a:r>
              <a:rPr lang="en-US" sz="1400" dirty="0"/>
              <a:t> </a:t>
            </a:r>
            <a:r>
              <a:rPr lang="en-US" sz="1400" dirty="0" err="1"/>
              <a:t>l’organe</a:t>
            </a:r>
            <a:r>
              <a:rPr lang="en-US" sz="1400" dirty="0"/>
              <a:t> principal de </a:t>
            </a:r>
            <a:r>
              <a:rPr lang="en-US" sz="1400" dirty="0" err="1"/>
              <a:t>rangement</a:t>
            </a:r>
            <a:r>
              <a:rPr lang="en-US" sz="1400" dirty="0"/>
              <a:t> des </a:t>
            </a:r>
            <a:r>
              <a:rPr lang="en-US" sz="1400" dirty="0" err="1"/>
              <a:t>informations</a:t>
            </a:r>
            <a:r>
              <a:rPr lang="en-US" sz="1400" dirty="0"/>
              <a:t>. Elle </a:t>
            </a:r>
            <a:r>
              <a:rPr lang="en-US" sz="1400" dirty="0" err="1"/>
              <a:t>contient</a:t>
            </a:r>
            <a:endParaRPr lang="fr-FR" sz="1400" dirty="0"/>
          </a:p>
          <a:p>
            <a:r>
              <a:rPr lang="en-US" sz="1400" dirty="0"/>
              <a:t>les  </a:t>
            </a:r>
            <a:r>
              <a:rPr lang="en-US" sz="1400" dirty="0" err="1"/>
              <a:t>programmes</a:t>
            </a:r>
            <a:r>
              <a:rPr lang="en-US" sz="1400" dirty="0"/>
              <a:t>  (instructions  et  </a:t>
            </a:r>
            <a:r>
              <a:rPr lang="en-US" sz="1400" dirty="0" err="1"/>
              <a:t>données</a:t>
            </a:r>
            <a:r>
              <a:rPr lang="en-US" sz="1400" dirty="0"/>
              <a:t>)  et  </a:t>
            </a:r>
            <a:r>
              <a:rPr lang="en-US" sz="1400" dirty="0" err="1"/>
              <a:t>est</a:t>
            </a:r>
            <a:r>
              <a:rPr lang="en-US" sz="1400" dirty="0"/>
              <a:t>  plus  </a:t>
            </a:r>
            <a:r>
              <a:rPr lang="en-US" sz="1400" dirty="0" err="1"/>
              <a:t>lente</a:t>
            </a:r>
            <a:r>
              <a:rPr lang="en-US" sz="1400" dirty="0"/>
              <a:t>  </a:t>
            </a:r>
            <a:r>
              <a:rPr lang="en-US" sz="1400" dirty="0" err="1"/>
              <a:t>que</a:t>
            </a:r>
            <a:r>
              <a:rPr lang="en-US" sz="1400" dirty="0"/>
              <a:t>  les  </a:t>
            </a:r>
            <a:r>
              <a:rPr lang="en-US" sz="1400" dirty="0" err="1"/>
              <a:t>deux</a:t>
            </a:r>
            <a:r>
              <a:rPr lang="en-US" sz="1400" dirty="0"/>
              <a:t>  </a:t>
            </a:r>
            <a:r>
              <a:rPr lang="en-US" sz="1400" dirty="0" err="1"/>
              <a:t>mémoires</a:t>
            </a:r>
            <a:r>
              <a:rPr lang="en-US" sz="1400" dirty="0"/>
              <a:t> </a:t>
            </a:r>
            <a:r>
              <a:rPr lang="en-US" sz="1400" dirty="0" err="1"/>
              <a:t>précédentes</a:t>
            </a:r>
            <a:r>
              <a:rPr lang="en-US" sz="1400" dirty="0"/>
              <a:t>.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71777" y="5327770"/>
            <a:ext cx="2960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  </a:t>
            </a:r>
            <a:r>
              <a:rPr lang="en-US" sz="1400" b="1" dirty="0" err="1"/>
              <a:t>mémoire</a:t>
            </a:r>
            <a:r>
              <a:rPr lang="en-US" sz="1400" b="1" dirty="0"/>
              <a:t>  </a:t>
            </a:r>
            <a:r>
              <a:rPr lang="en-US" sz="1400" b="1" dirty="0" err="1"/>
              <a:t>d’appui</a:t>
            </a:r>
            <a:r>
              <a:rPr lang="en-US" sz="1400" b="1" dirty="0"/>
              <a:t>  </a:t>
            </a:r>
            <a:r>
              <a:rPr lang="en-US" sz="1400" dirty="0" err="1"/>
              <a:t>sert</a:t>
            </a:r>
            <a:r>
              <a:rPr lang="en-US" sz="1400" dirty="0"/>
              <a:t>  de  </a:t>
            </a:r>
            <a:r>
              <a:rPr lang="en-US" sz="1400" dirty="0" err="1"/>
              <a:t>mémoire</a:t>
            </a:r>
            <a:r>
              <a:rPr lang="en-US" sz="1400" dirty="0"/>
              <a:t>  </a:t>
            </a:r>
            <a:r>
              <a:rPr lang="en-US" sz="1400" dirty="0" err="1"/>
              <a:t>intermédiaire</a:t>
            </a:r>
            <a:r>
              <a:rPr lang="en-US" sz="1400" dirty="0"/>
              <a:t>  entre  la  </a:t>
            </a:r>
            <a:r>
              <a:rPr lang="en-US" sz="1400" dirty="0" err="1"/>
              <a:t>mémoire</a:t>
            </a:r>
            <a:r>
              <a:rPr lang="en-US" sz="1400" dirty="0"/>
              <a:t>  </a:t>
            </a:r>
            <a:r>
              <a:rPr lang="en-US" sz="1400" dirty="0" err="1"/>
              <a:t>centrale</a:t>
            </a:r>
            <a:r>
              <a:rPr lang="en-US" sz="1400" dirty="0"/>
              <a:t>  et  les</a:t>
            </a:r>
            <a:endParaRPr lang="fr-FR" sz="1400" dirty="0"/>
          </a:p>
          <a:p>
            <a:r>
              <a:rPr lang="en-US" sz="1400" dirty="0" err="1"/>
              <a:t>mémoires</a:t>
            </a:r>
            <a:r>
              <a:rPr lang="en-US" sz="1400" dirty="0"/>
              <a:t> de masse. Elle </a:t>
            </a:r>
            <a:r>
              <a:rPr lang="en-US" sz="1400" dirty="0" err="1"/>
              <a:t>joue</a:t>
            </a:r>
            <a:r>
              <a:rPr lang="en-US" sz="1400" dirty="0"/>
              <a:t> le </a:t>
            </a:r>
            <a:r>
              <a:rPr lang="en-US" sz="1400" dirty="0" err="1"/>
              <a:t>même</a:t>
            </a:r>
            <a:r>
              <a:rPr lang="en-US" sz="1400" dirty="0"/>
              <a:t> </a:t>
            </a:r>
            <a:r>
              <a:rPr lang="en-US" sz="1400" dirty="0" err="1"/>
              <a:t>rôle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la </a:t>
            </a:r>
            <a:r>
              <a:rPr lang="en-US" sz="1400" dirty="0" err="1"/>
              <a:t>mémoire</a:t>
            </a:r>
            <a:r>
              <a:rPr lang="en-US" sz="1400" dirty="0"/>
              <a:t> cache.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307992" y="5327770"/>
            <a:ext cx="3589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 </a:t>
            </a:r>
            <a:r>
              <a:rPr lang="en-US" sz="1400" b="1" dirty="0" err="1"/>
              <a:t>mémoire</a:t>
            </a:r>
            <a:r>
              <a:rPr lang="en-US" sz="1400" b="1" dirty="0"/>
              <a:t> de masse </a:t>
            </a:r>
            <a:r>
              <a:rPr lang="en-US" sz="1400" dirty="0" err="1"/>
              <a:t>est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</a:t>
            </a:r>
            <a:r>
              <a:rPr lang="en-US" sz="1400" dirty="0" err="1"/>
              <a:t>mémoire</a:t>
            </a:r>
            <a:r>
              <a:rPr lang="en-US" sz="1400" dirty="0"/>
              <a:t> </a:t>
            </a:r>
            <a:r>
              <a:rPr lang="en-US" sz="1400" dirty="0" err="1"/>
              <a:t>périphérique</a:t>
            </a:r>
            <a:r>
              <a:rPr lang="en-US" sz="1400" dirty="0"/>
              <a:t> de </a:t>
            </a:r>
            <a:r>
              <a:rPr lang="en-US" sz="1400" dirty="0" err="1"/>
              <a:t>grande</a:t>
            </a:r>
            <a:r>
              <a:rPr lang="en-US" sz="1400" dirty="0"/>
              <a:t> </a:t>
            </a:r>
            <a:r>
              <a:rPr lang="en-US" sz="1400" dirty="0" err="1"/>
              <a:t>capacité</a:t>
            </a:r>
            <a:r>
              <a:rPr lang="en-US" sz="1400" dirty="0"/>
              <a:t> </a:t>
            </a:r>
            <a:r>
              <a:rPr lang="en-US" sz="1400" dirty="0" err="1"/>
              <a:t>utilisée</a:t>
            </a:r>
            <a:r>
              <a:rPr lang="en-US" sz="1400" dirty="0"/>
              <a:t> pour </a:t>
            </a:r>
            <a:r>
              <a:rPr lang="en-US" sz="1400" dirty="0" smtClean="0"/>
              <a:t>le </a:t>
            </a:r>
            <a:r>
              <a:rPr lang="en-US" sz="1400" dirty="0" err="1" smtClean="0"/>
              <a:t>stockage</a:t>
            </a:r>
            <a:r>
              <a:rPr lang="en-US" sz="1400" dirty="0" smtClean="0"/>
              <a:t> </a:t>
            </a:r>
            <a:r>
              <a:rPr lang="en-US" sz="1400" dirty="0"/>
              <a:t>permanent </a:t>
            </a:r>
            <a:r>
              <a:rPr lang="en-US" sz="1400" dirty="0" err="1"/>
              <a:t>ou</a:t>
            </a:r>
            <a:r>
              <a:rPr lang="en-US" sz="1400" dirty="0"/>
              <a:t> la </a:t>
            </a:r>
            <a:r>
              <a:rPr lang="en-US" sz="1400" dirty="0" err="1"/>
              <a:t>sauvegarde</a:t>
            </a:r>
            <a:r>
              <a:rPr lang="en-US" sz="1400" dirty="0"/>
              <a:t> des </a:t>
            </a:r>
            <a:r>
              <a:rPr lang="en-US" sz="1400" dirty="0" err="1"/>
              <a:t>informations</a:t>
            </a:r>
            <a:r>
              <a:rPr lang="en-US" sz="1400" dirty="0"/>
              <a:t>. Elle </a:t>
            </a:r>
            <a:r>
              <a:rPr lang="en-US" sz="1400" dirty="0" err="1"/>
              <a:t>utilise</a:t>
            </a:r>
            <a:r>
              <a:rPr lang="en-US" sz="1400" dirty="0"/>
              <a:t> pour </a:t>
            </a:r>
            <a:r>
              <a:rPr lang="en-US" sz="1400" dirty="0" err="1"/>
              <a:t>cela</a:t>
            </a:r>
            <a:r>
              <a:rPr lang="en-US" sz="1400" dirty="0"/>
              <a:t> des supports </a:t>
            </a:r>
            <a:r>
              <a:rPr lang="en-US" sz="1400" dirty="0" err="1" smtClean="0"/>
              <a:t>magnétiques</a:t>
            </a:r>
            <a:r>
              <a:rPr lang="en-US" sz="1400" dirty="0" smtClean="0"/>
              <a:t> </a:t>
            </a:r>
            <a:r>
              <a:rPr lang="en-US" sz="1400" dirty="0" err="1"/>
              <a:t>ou</a:t>
            </a:r>
            <a:r>
              <a:rPr lang="en-US" sz="1400" dirty="0"/>
              <a:t> </a:t>
            </a:r>
            <a:r>
              <a:rPr lang="en-US" sz="1400" dirty="0" err="1" smtClean="0"/>
              <a:t>optiques</a:t>
            </a:r>
            <a:r>
              <a:rPr lang="en-US" sz="1400" dirty="0" smtClean="0"/>
              <a:t>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253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4083</TotalTime>
  <Words>3955</Words>
  <Application>Microsoft Office PowerPoint</Application>
  <PresentationFormat>Affichage à l'écran (4:3)</PresentationFormat>
  <Paragraphs>432</Paragraphs>
  <Slides>43</Slides>
  <Notes>32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Essentiel</vt:lpstr>
      <vt:lpstr>ARCHITECTURE</vt:lpstr>
      <vt:lpstr>vue schématique de l'architecture de Von Neumann</vt:lpstr>
      <vt:lpstr>Les interfaces D’entrées/sorties</vt:lpstr>
      <vt:lpstr>Interface parallèle</vt:lpstr>
      <vt:lpstr>Interface Série</vt:lpstr>
      <vt:lpstr>La mémoire principale</vt:lpstr>
      <vt:lpstr>Organisation d’une mémoire</vt:lpstr>
      <vt:lpstr>Différents type de mémoires</vt:lpstr>
      <vt:lpstr>Notion de hiérarchie mémoire</vt:lpstr>
      <vt:lpstr>Les bus</vt:lpstr>
      <vt:lpstr>Les bus</vt:lpstr>
      <vt:lpstr>Le décodage d’adresses</vt:lpstr>
      <vt:lpstr>Le décodage d’adresses</vt:lpstr>
      <vt:lpstr>Le décodage d’adresses</vt:lpstr>
      <vt:lpstr>Le décodage d’adresses</vt:lpstr>
      <vt:lpstr>Le décodage d’adresses</vt:lpstr>
      <vt:lpstr>L’unité centrale</vt:lpstr>
      <vt:lpstr>Architecture de base d’un microprocesseur</vt:lpstr>
      <vt:lpstr>Architecture détaillée d’un microprocesseur</vt:lpstr>
      <vt:lpstr>L’unité de commande</vt:lpstr>
      <vt:lpstr>L’unité de traitement</vt:lpstr>
      <vt:lpstr>Cycle d’exécution d’une instruction (phase 1)</vt:lpstr>
      <vt:lpstr>Cycle d’exécution d’une instruction (phase 2)</vt:lpstr>
      <vt:lpstr>Cycle d’exécution d’une instruction (phase 3)</vt:lpstr>
      <vt:lpstr>Jeu d’instructions</vt:lpstr>
      <vt:lpstr>Jeu d’instructions : codage</vt:lpstr>
      <vt:lpstr>Langage de programmation</vt:lpstr>
      <vt:lpstr>Améliorations de l’architecture de base</vt:lpstr>
      <vt:lpstr>Architecture pipeline</vt:lpstr>
      <vt:lpstr>Problème du pipeline</vt:lpstr>
      <vt:lpstr>Notion de cache mémoire</vt:lpstr>
      <vt:lpstr>Architecture superscalaire</vt:lpstr>
      <vt:lpstr>Architecture pipeline et superscalaire</vt:lpstr>
      <vt:lpstr>EXERCICES</vt:lpstr>
      <vt:lpstr>Mini assembleur utilisé</vt:lpstr>
      <vt:lpstr>Jeu d’Instructions (initial)</vt:lpstr>
      <vt:lpstr>Jeu d’Instructions (ajout)</vt:lpstr>
      <vt:lpstr>Convention d’écriture</vt:lpstr>
      <vt:lpstr>Convention d’écriture</vt:lpstr>
      <vt:lpstr>exercices</vt:lpstr>
      <vt:lpstr>exercices</vt:lpstr>
      <vt:lpstr>exercices</vt:lpstr>
      <vt:lpstr>exercices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jfp</dc:creator>
  <cp:lastModifiedBy>jfp</cp:lastModifiedBy>
  <cp:revision>119</cp:revision>
  <cp:lastPrinted>2012-02-12T09:59:05Z</cp:lastPrinted>
  <dcterms:created xsi:type="dcterms:W3CDTF">2012-02-09T10:06:03Z</dcterms:created>
  <dcterms:modified xsi:type="dcterms:W3CDTF">2012-02-19T19:19:21Z</dcterms:modified>
</cp:coreProperties>
</file>