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0" r:id="rId4"/>
    <p:sldId id="263" r:id="rId5"/>
    <p:sldId id="262" r:id="rId6"/>
    <p:sldId id="264" r:id="rId7"/>
    <p:sldId id="267" r:id="rId8"/>
    <p:sldId id="306" r:id="rId9"/>
    <p:sldId id="257" r:id="rId10"/>
    <p:sldId id="261" r:id="rId11"/>
    <p:sldId id="259" r:id="rId12"/>
    <p:sldId id="25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65A8D-9865-497E-9D19-801E16D73999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09117-0337-43D2-8192-6A190D5D9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48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……</a:t>
            </a:r>
          </a:p>
          <a:p>
            <a:r>
              <a:rPr lang="zh-CN" altLang="en-US" dirty="0"/>
              <a:t>即，电感电势是源电流</a:t>
            </a:r>
            <a:r>
              <a:rPr lang="en-US" altLang="zh-CN" dirty="0" err="1"/>
              <a:t>i</a:t>
            </a:r>
            <a:r>
              <a:rPr lang="zh-CN" altLang="en-US" dirty="0"/>
              <a:t>在目标导体段</a:t>
            </a:r>
            <a:r>
              <a:rPr lang="en-US" altLang="zh-CN" dirty="0"/>
              <a:t>L</a:t>
            </a:r>
            <a:r>
              <a:rPr lang="zh-CN" altLang="en-US" dirty="0"/>
              <a:t>上的矢量磁位的积分。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r>
              <a:rPr lang="zh-CN" altLang="en-US" dirty="0"/>
              <a:t>也就是说，只要根据空间中的电流分布定义了空间中的矢量磁位</a:t>
            </a:r>
            <a:endParaRPr lang="en-US" altLang="zh-CN" dirty="0"/>
          </a:p>
          <a:p>
            <a:r>
              <a:rPr lang="zh-CN" altLang="en-US" dirty="0"/>
              <a:t>就能够计算出各个电流路径之间的互感和自感。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872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BF27E-30B0-CBBD-57C0-3A2B6C710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4DF394-B043-871B-5CBD-5F54646C4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1E5A4-5729-D0D6-2DAD-220DFECB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C829A-5655-016C-E498-25FBDA47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2B161-1EAB-C9F3-65FA-924A4832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9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A2A9F-25FC-4273-A26D-6E1A90AA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7B2843-8A64-11C1-BA8E-DC91F6405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22FF6-44E6-1959-2FB8-BA123B87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F63EF-4013-DE67-03AE-36556A90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136DE-48AB-905D-BEA1-39092409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7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51CB38-FBFD-5ADC-9365-84CB4D93B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FCC832-E4BB-DE2D-8FB1-E5FCE6856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6B725-6433-C00F-AB9F-D173F9EF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F038C-0006-864C-6CA5-DFEE27F6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EBF1D-1E9E-F3F4-D1E7-6BB7663E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204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62560" y="5836146"/>
            <a:ext cx="11850473" cy="50124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953815" y="520614"/>
            <a:ext cx="8572500" cy="36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zh-CN" altLang="en-US" sz="2400" b="1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页标题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62560" y="517849"/>
            <a:ext cx="487680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863600" y="505035"/>
            <a:ext cx="0" cy="369332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F0A4D1-ADD0-4076-94C6-4D94ADA8F2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2167" y="45145"/>
            <a:ext cx="9033933" cy="365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节标题</a:t>
            </a:r>
            <a:r>
              <a:rPr lang="en-US" altLang="zh-CN" dirty="0"/>
              <a:t>-</a:t>
            </a:r>
            <a:r>
              <a:rPr lang="zh-CN" altLang="en-US" dirty="0"/>
              <a:t>副标题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41C53F-39AC-464D-BA39-FE23BAB6890B}"/>
              </a:ext>
            </a:extLst>
          </p:cNvPr>
          <p:cNvSpPr/>
          <p:nvPr userDrawn="1"/>
        </p:nvSpPr>
        <p:spPr>
          <a:xfrm>
            <a:off x="650241" y="6452882"/>
            <a:ext cx="55226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REBCO</a:t>
            </a:r>
            <a:r>
              <a:rPr lang="zh-CN" altLang="en-US" sz="1600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无绝缘内插磁体的电</a:t>
            </a:r>
            <a:r>
              <a:rPr lang="en-US" altLang="zh-CN" sz="1600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600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热</a:t>
            </a:r>
            <a:r>
              <a:rPr lang="en-US" altLang="zh-CN" sz="1600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600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磁耦合特性及保护方法研究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351ACD3-D7BC-4BB8-B19A-287FFB8CF2E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62557" y="998159"/>
            <a:ext cx="11850473" cy="1314040"/>
          </a:xfrm>
          <a:prstGeom prst="rect">
            <a:avLst/>
          </a:prstGeom>
        </p:spPr>
        <p:txBody>
          <a:bodyPr anchor="ctr"/>
          <a:lstStyle>
            <a:lvl1pPr marL="0" indent="0" algn="just">
              <a:lnSpc>
                <a:spcPct val="120000"/>
              </a:lnSpc>
              <a:spcBef>
                <a:spcPts val="0"/>
              </a:spcBef>
              <a:buNone/>
              <a:defRPr sz="2000" b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841FEF-D405-4872-890F-834994A5984F}"/>
              </a:ext>
            </a:extLst>
          </p:cNvPr>
          <p:cNvSpPr txBox="1"/>
          <p:nvPr userDrawn="1"/>
        </p:nvSpPr>
        <p:spPr>
          <a:xfrm>
            <a:off x="11658991" y="6468271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B8D84-D0E2-455D-B662-77CC6CA85651}" type="slidenum">
              <a:rPr lang="zh-CN" altLang="en-US" sz="1400" smtClean="0"/>
              <a:t>‹#›</a:t>
            </a:fld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679857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4AAD0-E255-1DB4-F9F3-54BDF2B5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1E79C-2614-8F7C-3821-F8D36D272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F296C-6DEC-716B-0111-785131EC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E4E2A-6A9E-81A2-AF3C-E7043253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B8D7D-186F-ABB1-9249-BE265E97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1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955BA-2830-0A39-13BA-47983EF7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5FEDD9-03A5-800E-F23A-AE3BF6002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A0E75-620B-ED97-575A-B5124ED1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CD858-A0D8-33E5-9C09-BC961651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B27AA-B7ED-1C0A-AECE-D9A97F8A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5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90451-8C77-8365-2B04-A848C4C3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BD83A-3F49-D992-951A-7CA9B5715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E7CF9A-8454-9C51-E884-3A6A8698E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8412B7-AFEC-FE01-C505-D9D36126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8754A-6CAF-24E1-007F-3B679E3F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6A9544-BEF3-0EE8-758D-A16F0102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03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9FC29-1367-A282-53B7-DB94296A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5E26F4-8CAE-693C-8899-9443B2AAE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E13FF1-D655-69E7-20E0-1C2228AEF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EFE1E1-14D5-D756-4418-7E7FF99AC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2AC705-2DB9-F27E-E5E5-31C5E1E14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A6B14E-9FDF-5FA2-938A-82C029B6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8A8CC9-865D-2640-D619-20D61045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227F98-F47E-C892-7D53-45376744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23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7EC3F-1E2A-9B87-B701-A92C3139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A729B1-E174-351A-A3FB-71684AA6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EDEF68-61D0-6426-DFFB-8415F2E6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F8ABE4-6567-8630-67CB-1B786145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97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494A02-9D99-6497-FE47-6699C55B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58D7BA-187E-ABCB-2CF0-62C31BE5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B07A8F-50A3-802F-DC84-FB60ECB7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09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BFE73-D6F0-1803-1E85-5248D04D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B143E-B9D8-D211-915A-FBEED1F4C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25112E-9150-EA50-BF08-B0B2A34EF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CB07EF-7038-28B3-E5D4-130CB0BC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4324B-A70C-621D-18BD-E802B8EE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536C08-C2E1-D452-E485-738FCD1D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9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B20D8-9E01-0B7F-DE0B-11C61E4E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225737-9B79-0C79-170A-407BF872B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DC1C00-7511-0568-9905-A4E0B8EC0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95AFC5-1238-00E0-DF2A-05727812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0D98D-0050-248B-8D6A-178F1079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F16F16-61E5-60D4-DB38-2385A6CA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05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E1BC07-7884-305B-D1DC-4F1D11CF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A620F9-8488-197B-4E23-CCA3CFD4A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5B5D9-9DD8-43AF-098B-09B619A31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381E8C-75EC-4E41-AB04-421C19888D14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CD46F-7382-3046-D65C-F8F68D4EB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E14D66-6113-3004-200E-D5CEFFE2B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94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05F3B-5C52-F8D1-B1A7-D3F0714E0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基于电路网格模型的电流仿真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E0A2F0-8D9A-6CA3-709A-B03BD3D1B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370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2E89FCC8-1A3F-8309-DB6E-FC173C6E52AB}"/>
              </a:ext>
            </a:extLst>
          </p:cNvPr>
          <p:cNvSpPr txBox="1">
            <a:spLocks/>
          </p:cNvSpPr>
          <p:nvPr/>
        </p:nvSpPr>
        <p:spPr>
          <a:xfrm>
            <a:off x="1017113" y="383454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电路网格模型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B688B9E-5AE7-3B8B-D8B1-D752B71E7AB3}"/>
              </a:ext>
            </a:extLst>
          </p:cNvPr>
          <p:cNvSpPr txBox="1">
            <a:spLocks/>
          </p:cNvSpPr>
          <p:nvPr/>
        </p:nvSpPr>
        <p:spPr>
          <a:xfrm>
            <a:off x="423669" y="860999"/>
            <a:ext cx="8887855" cy="8364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在电路网格模型中，每匝分为几个弧段，这些弧段具有各自的电感，环向电阻和径向电阻。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4EB9C0-AE13-E578-EFBB-72BF1A3297F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370" y="2587285"/>
            <a:ext cx="2837815" cy="20386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CD287D-271C-B852-BF04-B9C22FF524B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694" y="2037123"/>
            <a:ext cx="3012278" cy="2908736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BFE63174-7144-5AD1-857E-41C674FDA2AE}"/>
              </a:ext>
            </a:extLst>
          </p:cNvPr>
          <p:cNvSpPr/>
          <p:nvPr/>
        </p:nvSpPr>
        <p:spPr>
          <a:xfrm>
            <a:off x="4403964" y="3099247"/>
            <a:ext cx="889228" cy="76400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DA9519-34A1-D755-36F9-5423F7C2FDF7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01" y="1582820"/>
            <a:ext cx="1965292" cy="1972226"/>
          </a:xfrm>
          <a:prstGeom prst="rect">
            <a:avLst/>
          </a:prstGeom>
          <a:ln w="28575"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9402A6E-A429-04F4-37F1-BB1044864699}"/>
              </a:ext>
            </a:extLst>
          </p:cNvPr>
          <p:cNvPicPr/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516" y="4358050"/>
            <a:ext cx="2289597" cy="1821356"/>
          </a:xfrm>
          <a:prstGeom prst="rect">
            <a:avLst/>
          </a:prstGeom>
          <a:ln w="28575">
            <a:noFill/>
          </a:ln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AA2E2C92-4416-7CF6-0356-079F5A49DFA8}"/>
              </a:ext>
            </a:extLst>
          </p:cNvPr>
          <p:cNvSpPr/>
          <p:nvPr/>
        </p:nvSpPr>
        <p:spPr>
          <a:xfrm rot="19690375">
            <a:off x="7921991" y="2519670"/>
            <a:ext cx="1353115" cy="415897"/>
          </a:xfrm>
          <a:prstGeom prst="rightArrow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842B2FB1-D035-B210-62EA-8546D4FF11FB}"/>
              </a:ext>
            </a:extLst>
          </p:cNvPr>
          <p:cNvSpPr/>
          <p:nvPr/>
        </p:nvSpPr>
        <p:spPr>
          <a:xfrm rot="12339021" flipH="1">
            <a:off x="7583025" y="4511415"/>
            <a:ext cx="1621581" cy="415897"/>
          </a:xfrm>
          <a:prstGeom prst="rightArrow">
            <a:avLst/>
          </a:pr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C3FB3C1-9D62-FEE8-2294-FC1EA345E2D2}"/>
              </a:ext>
            </a:extLst>
          </p:cNvPr>
          <p:cNvSpPr/>
          <p:nvPr/>
        </p:nvSpPr>
        <p:spPr>
          <a:xfrm>
            <a:off x="9403303" y="1589272"/>
            <a:ext cx="1965292" cy="19960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C0DA22-7F62-2D1E-EF97-8EA9F77052FF}"/>
              </a:ext>
            </a:extLst>
          </p:cNvPr>
          <p:cNvSpPr/>
          <p:nvPr/>
        </p:nvSpPr>
        <p:spPr>
          <a:xfrm>
            <a:off x="9493105" y="4270715"/>
            <a:ext cx="1965292" cy="1996026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L 形 14">
            <a:extLst>
              <a:ext uri="{FF2B5EF4-FFF2-40B4-BE49-F238E27FC236}">
                <a16:creationId xmlns:a16="http://schemas.microsoft.com/office/drawing/2014/main" id="{2624735F-453A-7A6D-23F7-7BB97B3B4683}"/>
              </a:ext>
            </a:extLst>
          </p:cNvPr>
          <p:cNvSpPr/>
          <p:nvPr/>
        </p:nvSpPr>
        <p:spPr>
          <a:xfrm>
            <a:off x="6159765" y="3050724"/>
            <a:ext cx="1162942" cy="1119352"/>
          </a:xfrm>
          <a:prstGeom prst="corner">
            <a:avLst>
              <a:gd name="adj1" fmla="val 30282"/>
              <a:gd name="adj2" fmla="val 22536"/>
            </a:avLst>
          </a:prstGeom>
          <a:solidFill>
            <a:srgbClr val="4472C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19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图示&#10;&#10;描述已自动生成">
            <a:extLst>
              <a:ext uri="{FF2B5EF4-FFF2-40B4-BE49-F238E27FC236}">
                <a16:creationId xmlns:a16="http://schemas.microsoft.com/office/drawing/2014/main" id="{14FF21DA-11C5-08CD-A47F-411918E38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7" y="1318614"/>
            <a:ext cx="11994745" cy="4220771"/>
          </a:xfrm>
        </p:spPr>
      </p:pic>
    </p:spTree>
    <p:extLst>
      <p:ext uri="{BB962C8B-B14F-4D97-AF65-F5344CB8AC3E}">
        <p14:creationId xmlns:p14="http://schemas.microsoft.com/office/powerpoint/2010/main" val="119859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示, 示意图&#10;&#10;描述已自动生成">
            <a:extLst>
              <a:ext uri="{FF2B5EF4-FFF2-40B4-BE49-F238E27FC236}">
                <a16:creationId xmlns:a16="http://schemas.microsoft.com/office/drawing/2014/main" id="{88305353-1C5F-EC33-DD95-A3D94AF86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55" y="344442"/>
            <a:ext cx="10374489" cy="6169116"/>
          </a:xfrm>
        </p:spPr>
      </p:pic>
    </p:spTree>
    <p:extLst>
      <p:ext uri="{BB962C8B-B14F-4D97-AF65-F5344CB8AC3E}">
        <p14:creationId xmlns:p14="http://schemas.microsoft.com/office/powerpoint/2010/main" val="230520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人, 室内, 桌子, 男人&#10;&#10;描述已自动生成">
            <a:extLst>
              <a:ext uri="{FF2B5EF4-FFF2-40B4-BE49-F238E27FC236}">
                <a16:creationId xmlns:a16="http://schemas.microsoft.com/office/drawing/2014/main" id="{3892DBB9-F86A-9153-D5A4-236B98B00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0" y="1751842"/>
            <a:ext cx="3078662" cy="2308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人在切蛋糕&#10;&#10;低可信度描述已自动生成">
            <a:extLst>
              <a:ext uri="{FF2B5EF4-FFF2-40B4-BE49-F238E27FC236}">
                <a16:creationId xmlns:a16="http://schemas.microsoft.com/office/drawing/2014/main" id="{0924C8F0-206F-23CB-AECA-6D8DE9CA58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05"/>
          <a:stretch/>
        </p:blipFill>
        <p:spPr>
          <a:xfrm>
            <a:off x="3841901" y="1749435"/>
            <a:ext cx="3829434" cy="230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玻璃柜台上放着广告&#10;&#10;描述已自动生成">
            <a:extLst>
              <a:ext uri="{FF2B5EF4-FFF2-40B4-BE49-F238E27FC236}">
                <a16:creationId xmlns:a16="http://schemas.microsoft.com/office/drawing/2014/main" id="{4815803C-F10C-E003-0109-6C86214F62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3" b="23576"/>
          <a:stretch/>
        </p:blipFill>
        <p:spPr>
          <a:xfrm>
            <a:off x="7928006" y="1861458"/>
            <a:ext cx="3829435" cy="1915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8EA2FBE-1C59-FAC3-60CC-B78BA62893AA}"/>
              </a:ext>
            </a:extLst>
          </p:cNvPr>
          <p:cNvSpPr txBox="1"/>
          <p:nvPr/>
        </p:nvSpPr>
        <p:spPr>
          <a:xfrm>
            <a:off x="1385075" y="4501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双饼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12BB9B-525F-C881-B564-EBB38DAACAB4}"/>
              </a:ext>
            </a:extLst>
          </p:cNvPr>
          <p:cNvSpPr txBox="1"/>
          <p:nvPr/>
        </p:nvSpPr>
        <p:spPr>
          <a:xfrm>
            <a:off x="5449669" y="45011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单个线圈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AB7DDF-5913-7E5D-623F-B82ED8EA423F}"/>
              </a:ext>
            </a:extLst>
          </p:cNvPr>
          <p:cNvSpPr txBox="1"/>
          <p:nvPr/>
        </p:nvSpPr>
        <p:spPr>
          <a:xfrm>
            <a:off x="9421930" y="45054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多个线圈</a:t>
            </a:r>
          </a:p>
        </p:txBody>
      </p:sp>
      <p:sp>
        <p:nvSpPr>
          <p:cNvPr id="13" name="标题 2">
            <a:extLst>
              <a:ext uri="{FF2B5EF4-FFF2-40B4-BE49-F238E27FC236}">
                <a16:creationId xmlns:a16="http://schemas.microsoft.com/office/drawing/2014/main" id="{AF6AF43D-5B4F-4ECF-09E2-96313E259346}"/>
              </a:ext>
            </a:extLst>
          </p:cNvPr>
          <p:cNvSpPr txBox="1">
            <a:spLocks/>
          </p:cNvSpPr>
          <p:nvPr/>
        </p:nvSpPr>
        <p:spPr>
          <a:xfrm>
            <a:off x="642209" y="480369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涞水高温超导磁体构成</a:t>
            </a:r>
          </a:p>
        </p:txBody>
      </p:sp>
    </p:spTree>
    <p:extLst>
      <p:ext uri="{BB962C8B-B14F-4D97-AF65-F5344CB8AC3E}">
        <p14:creationId xmlns:p14="http://schemas.microsoft.com/office/powerpoint/2010/main" val="191867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05EB30FE-B5CE-BAB3-9EAC-C00A31D99402}"/>
              </a:ext>
            </a:extLst>
          </p:cNvPr>
          <p:cNvSpPr txBox="1">
            <a:spLocks/>
          </p:cNvSpPr>
          <p:nvPr/>
        </p:nvSpPr>
        <p:spPr>
          <a:xfrm>
            <a:off x="542106" y="424874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简化电路模型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DC329BF-154F-32B7-5EFB-9DBC34998FB3}"/>
              </a:ext>
            </a:extLst>
          </p:cNvPr>
          <p:cNvSpPr txBox="1">
            <a:spLocks/>
          </p:cNvSpPr>
          <p:nvPr/>
        </p:nvSpPr>
        <p:spPr>
          <a:xfrm>
            <a:off x="1594582" y="988534"/>
            <a:ext cx="8887855" cy="9094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线圈的一匝或几匝被视为一个单元：这些单元具有相应的电感和电阻特性，与其他单元通过电感、温度和磁场耦合，单元与单元之间是串联关系。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B7E4950-57EA-5251-8666-739238C9EB5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82" y="2317689"/>
            <a:ext cx="3258236" cy="38029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6F48F6A-3880-4D67-CDFA-778C723A4B56}"/>
              </a:ext>
            </a:extLst>
          </p:cNvPr>
          <p:cNvSpPr txBox="1"/>
          <p:nvPr/>
        </p:nvSpPr>
        <p:spPr>
          <a:xfrm>
            <a:off x="5419825" y="2089374"/>
            <a:ext cx="5040000" cy="39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/>
              <a:t>每个单元的总电流是控制电流，因此：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4C9053-24DD-6A98-97C4-C6068E7318FE}"/>
              </a:ext>
            </a:extLst>
          </p:cNvPr>
          <p:cNvSpPr txBox="1"/>
          <p:nvPr/>
        </p:nvSpPr>
        <p:spPr>
          <a:xfrm>
            <a:off x="5419825" y="4598920"/>
            <a:ext cx="5040000" cy="139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既不能反映环向上的电流差异，也不能反映轴向上的电流分布。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dirty="0"/>
              <a:t>概括性的描述整个磁体的状态，为重点部位的仿真分析提供基础。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FB39F4A-63AA-E2DC-8F13-363A07ECBAA8}"/>
                  </a:ext>
                </a:extLst>
              </p:cNvPr>
              <p:cNvSpPr txBox="1"/>
              <p:nvPr/>
            </p:nvSpPr>
            <p:spPr>
              <a:xfrm>
                <a:off x="5419825" y="2617081"/>
                <a:ext cx="5040000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𝐈</m:t>
                          </m:r>
                        </m:num>
                        <m:den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FB39F4A-63AA-E2DC-8F13-363A07ECB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825" y="2617081"/>
                <a:ext cx="5040000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E01DB0E3-0564-5878-1597-D29C731FF0E0}"/>
              </a:ext>
            </a:extLst>
          </p:cNvPr>
          <p:cNvSpPr/>
          <p:nvPr/>
        </p:nvSpPr>
        <p:spPr>
          <a:xfrm>
            <a:off x="5675095" y="3615387"/>
            <a:ext cx="571499" cy="465601"/>
          </a:xfrm>
          <a:prstGeom prst="wedgeRectCallout">
            <a:avLst>
              <a:gd name="adj1" fmla="val 55531"/>
              <a:gd name="adj2" fmla="val -16254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互感矩阵</a:t>
            </a: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AD5932CF-1215-F4F4-8EB8-AF278C7DBEA4}"/>
              </a:ext>
            </a:extLst>
          </p:cNvPr>
          <p:cNvSpPr/>
          <p:nvPr/>
        </p:nvSpPr>
        <p:spPr>
          <a:xfrm>
            <a:off x="6280200" y="3421704"/>
            <a:ext cx="1055371" cy="465601"/>
          </a:xfrm>
          <a:prstGeom prst="wedgeRectCallout">
            <a:avLst>
              <a:gd name="adj1" fmla="val -9904"/>
              <a:gd name="adj2" fmla="val -938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待求解电流向量</a:t>
            </a:r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260C1539-59A5-E713-17AF-B0C534A60B4F}"/>
              </a:ext>
            </a:extLst>
          </p:cNvPr>
          <p:cNvSpPr/>
          <p:nvPr/>
        </p:nvSpPr>
        <p:spPr>
          <a:xfrm>
            <a:off x="7409551" y="4002131"/>
            <a:ext cx="571499" cy="465601"/>
          </a:xfrm>
          <a:prstGeom prst="wedgeRectCallout">
            <a:avLst>
              <a:gd name="adj1" fmla="val -40469"/>
              <a:gd name="adj2" fmla="val -23291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超导电压</a:t>
            </a:r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5268C90B-88BD-D069-8CC7-5FAE701B8BE4}"/>
              </a:ext>
            </a:extLst>
          </p:cNvPr>
          <p:cNvSpPr/>
          <p:nvPr/>
        </p:nvSpPr>
        <p:spPr>
          <a:xfrm>
            <a:off x="8030894" y="3571969"/>
            <a:ext cx="571499" cy="465601"/>
          </a:xfrm>
          <a:prstGeom prst="wedgeRectCallout">
            <a:avLst>
              <a:gd name="adj1" fmla="val -31136"/>
              <a:gd name="adj2" fmla="val -13472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径向电阻</a:t>
            </a:r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3599A5B3-6EC1-4232-324D-F874D56F6024}"/>
              </a:ext>
            </a:extLst>
          </p:cNvPr>
          <p:cNvSpPr/>
          <p:nvPr/>
        </p:nvSpPr>
        <p:spPr>
          <a:xfrm>
            <a:off x="9677353" y="3464979"/>
            <a:ext cx="571499" cy="465601"/>
          </a:xfrm>
          <a:prstGeom prst="wedgeRectCallout">
            <a:avLst>
              <a:gd name="adj1" fmla="val -101803"/>
              <a:gd name="adj2" fmla="val -13636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环向分流</a:t>
            </a:r>
          </a:p>
        </p:txBody>
      </p:sp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2564F259-ED3D-F29A-21DD-305DA2A7313F}"/>
              </a:ext>
            </a:extLst>
          </p:cNvPr>
          <p:cNvSpPr/>
          <p:nvPr/>
        </p:nvSpPr>
        <p:spPr>
          <a:xfrm>
            <a:off x="8855076" y="3481001"/>
            <a:ext cx="571499" cy="465601"/>
          </a:xfrm>
          <a:prstGeom prst="wedgeRectCallout">
            <a:avLst>
              <a:gd name="adj1" fmla="val -97803"/>
              <a:gd name="adj2" fmla="val -1314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控制电流</a:t>
            </a:r>
          </a:p>
        </p:txBody>
      </p:sp>
    </p:spTree>
    <p:extLst>
      <p:ext uri="{BB962C8B-B14F-4D97-AF65-F5344CB8AC3E}">
        <p14:creationId xmlns:p14="http://schemas.microsoft.com/office/powerpoint/2010/main" val="237979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759B282E-0848-4275-3854-B250191590B4}"/>
              </a:ext>
            </a:extLst>
          </p:cNvPr>
          <p:cNvSpPr txBox="1">
            <a:spLocks/>
          </p:cNvSpPr>
          <p:nvPr/>
        </p:nvSpPr>
        <p:spPr>
          <a:xfrm>
            <a:off x="642209" y="480369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方程构成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FE218D5-F682-EA19-B50F-F0DCCA7EAB4A}"/>
              </a:ext>
            </a:extLst>
          </p:cNvPr>
          <p:cNvSpPr txBox="1">
            <a:spLocks/>
          </p:cNvSpPr>
          <p:nvPr/>
        </p:nvSpPr>
        <p:spPr>
          <a:xfrm>
            <a:off x="1547568" y="1995566"/>
            <a:ext cx="8280000" cy="10986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模型的核心方程是径向通路与环向通路二者的分流，电感通路与电阻通路二者的分流，通过时域有限差分可以将方程组抽象为：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223C754-F67B-EB4A-D4F0-281A8C99D7E7}"/>
                  </a:ext>
                </a:extLst>
              </p:cNvPr>
              <p:cNvSpPr txBox="1"/>
              <p:nvPr/>
            </p:nvSpPr>
            <p:spPr>
              <a:xfrm>
                <a:off x="1547568" y="3253405"/>
                <a:ext cx="8280000" cy="610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smtClean="0">
                          <a:latin typeface="Cambria Math" panose="02040503050406030204" pitchFamily="18" charset="0"/>
                        </a:rPr>
                        <m:t>𝐌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𝐈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  <m: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223C754-F67B-EB4A-D4F0-281A8C99D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68" y="3253405"/>
                <a:ext cx="8280000" cy="6108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EA9EE4-92BF-AC6D-7667-86FC191454B0}"/>
                  </a:ext>
                </a:extLst>
              </p:cNvPr>
              <p:cNvSpPr txBox="1"/>
              <p:nvPr/>
            </p:nvSpPr>
            <p:spPr>
              <a:xfrm>
                <a:off x="1547568" y="4579165"/>
                <a:ext cx="8280000" cy="880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1−1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1−2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1−3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2−1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2−2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2−3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3−1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3−2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3−3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EA9EE4-92BF-AC6D-7667-86FC19145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68" y="4579165"/>
                <a:ext cx="8280000" cy="880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42368BD-08B5-648D-CF8D-E4F9D495CE5D}"/>
                  </a:ext>
                </a:extLst>
              </p:cNvPr>
              <p:cNvSpPr txBox="1"/>
              <p:nvPr/>
            </p:nvSpPr>
            <p:spPr>
              <a:xfrm>
                <a:off x="1547568" y="4023462"/>
                <a:ext cx="8280000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dirty="0"/>
                  <a:t>其中，互感矩阵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zh-CN" altLang="en-US" dirty="0"/>
                  <a:t>的构成为：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42368BD-08B5-648D-CF8D-E4F9D495C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68" y="4023462"/>
                <a:ext cx="8280000" cy="396519"/>
              </a:xfrm>
              <a:prstGeom prst="rect">
                <a:avLst/>
              </a:prstGeom>
              <a:blipFill>
                <a:blip r:embed="rId4"/>
                <a:stretch>
                  <a:fillRect l="-663" b="-2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51FE3E8-9FBA-33BC-6288-E86EBFB0F661}"/>
                  </a:ext>
                </a:extLst>
              </p:cNvPr>
              <p:cNvSpPr txBox="1"/>
              <p:nvPr/>
            </p:nvSpPr>
            <p:spPr>
              <a:xfrm>
                <a:off x="1547568" y="5618785"/>
                <a:ext cx="828000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知道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dirty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是对称矩阵，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zh-CN" altLang="en-US" dirty="0"/>
                  <a:t>也是对称矩阵，这与该矩阵的物理意义是一致的。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51FE3E8-9FBA-33BC-6288-E86EBFB0F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68" y="5618785"/>
                <a:ext cx="8280000" cy="391646"/>
              </a:xfrm>
              <a:prstGeom prst="rect">
                <a:avLst/>
              </a:prstGeom>
              <a:blipFill>
                <a:blip r:embed="rId5"/>
                <a:stretch>
                  <a:fillRect l="-663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FA33F2F8-59C1-10E3-B1CD-87E4A7E95C0D}"/>
              </a:ext>
            </a:extLst>
          </p:cNvPr>
          <p:cNvSpPr txBox="1"/>
          <p:nvPr/>
        </p:nvSpPr>
        <p:spPr>
          <a:xfrm>
            <a:off x="1547568" y="1190051"/>
            <a:ext cx="828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磁场、温度导致的临界电流的变化、磁通变化导致的互感耦合、直接的电气连接构成了模型中元素之间相互作用的全部关系。</a:t>
            </a:r>
          </a:p>
        </p:txBody>
      </p:sp>
    </p:spTree>
    <p:extLst>
      <p:ext uri="{BB962C8B-B14F-4D97-AF65-F5344CB8AC3E}">
        <p14:creationId xmlns:p14="http://schemas.microsoft.com/office/powerpoint/2010/main" val="16508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A9441097-2998-E835-0D3C-05DB2EC763F9}"/>
              </a:ext>
            </a:extLst>
          </p:cNvPr>
          <p:cNvSpPr txBox="1">
            <a:spLocks/>
          </p:cNvSpPr>
          <p:nvPr/>
        </p:nvSpPr>
        <p:spPr>
          <a:xfrm>
            <a:off x="916529" y="440522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磁场耦合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1D2125-07E1-989F-D27F-B947BD4641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2786" y="1197623"/>
                <a:ext cx="8640000" cy="153220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温度和磁场与线圈的电流在模型中的耦合，主要是源于它们与</a:t>
                </a:r>
                <a:r>
                  <a:rPr lang="en-US" altLang="zh-CN" dirty="0"/>
                  <a:t>REBCO</a:t>
                </a:r>
                <a:r>
                  <a:rPr lang="zh-CN" altLang="en-US" dirty="0"/>
                  <a:t>带材临界电流的关系</a:t>
                </a:r>
                <a:r>
                  <a:rPr lang="en-US" altLang="zh-CN" dirty="0"/>
                  <a:t>: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𝑐𝑇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𝑐𝐵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1D2125-07E1-989F-D27F-B947BD464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86" y="1197623"/>
                <a:ext cx="8640000" cy="1532207"/>
              </a:xfrm>
              <a:prstGeom prst="rect">
                <a:avLst/>
              </a:prstGeom>
              <a:blipFill>
                <a:blip r:embed="rId2"/>
                <a:stretch>
                  <a:fillRect l="-1269" t="-7143" r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1B35215-5FDD-6636-1EF9-3E669BE09F5A}"/>
                  </a:ext>
                </a:extLst>
              </p:cNvPr>
              <p:cNvSpPr txBox="1"/>
              <p:nvPr/>
            </p:nvSpPr>
            <p:spPr>
              <a:xfrm>
                <a:off x="1482786" y="3014011"/>
                <a:ext cx="8640000" cy="1080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dirty="0"/>
                  <a:t>在已知各位置电流的情况下，根据毕奥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萨伐尔的定律可以计算出每个位置的磁场：</a:t>
                </a:r>
                <a:endParaRPr lang="en-US" altLang="zh-CN" dirty="0"/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𝐼𝑑𝑙</m:t>
                          </m:r>
                          <m:r>
                            <a:rPr lang="zh-CN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1B35215-5FDD-6636-1EF9-3E669BE09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86" y="3014011"/>
                <a:ext cx="8640000" cy="1080552"/>
              </a:xfrm>
              <a:prstGeom prst="rect">
                <a:avLst/>
              </a:prstGeom>
              <a:blipFill>
                <a:blip r:embed="rId3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96A3D9D4-384C-DD76-4766-B27999CB79DA}"/>
              </a:ext>
            </a:extLst>
          </p:cNvPr>
          <p:cNvSpPr txBox="1"/>
          <p:nvPr/>
        </p:nvSpPr>
        <p:spPr>
          <a:xfrm>
            <a:off x="1482786" y="4656563"/>
            <a:ext cx="8640000" cy="139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/>
              <a:t>计算磁场时模型只考虑了环向电流，而没有考虑径向电流</a:t>
            </a:r>
            <a:endParaRPr lang="en-US" altLang="zh-CN" dirty="0"/>
          </a:p>
          <a:p>
            <a:pPr marL="342900" indent="-342900" algn="l">
              <a:lnSpc>
                <a:spcPct val="120000"/>
              </a:lnSpc>
              <a:buAutoNum type="arabicPeriod"/>
            </a:pPr>
            <a:r>
              <a:rPr lang="zh-CN" altLang="en-US" dirty="0"/>
              <a:t>在正常励磁过程中产生的径向电流很小</a:t>
            </a:r>
            <a:endParaRPr lang="en-US" altLang="zh-CN" dirty="0"/>
          </a:p>
          <a:p>
            <a:pPr marL="342900" indent="-342900" algn="l">
              <a:lnSpc>
                <a:spcPct val="120000"/>
              </a:lnSpc>
              <a:buAutoNum type="arabicPeriod"/>
            </a:pPr>
            <a:r>
              <a:rPr lang="zh-CN" altLang="en-US" dirty="0"/>
              <a:t>径向电流的流向与导线表面垂直，所以径向电流产生的磁场对线圈临界电流的影响比较小。</a:t>
            </a:r>
          </a:p>
        </p:txBody>
      </p:sp>
    </p:spTree>
    <p:extLst>
      <p:ext uri="{BB962C8B-B14F-4D97-AF65-F5344CB8AC3E}">
        <p14:creationId xmlns:p14="http://schemas.microsoft.com/office/powerpoint/2010/main" val="320925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4CD952CA-9D07-45D8-E8D8-39F872D810D3}"/>
              </a:ext>
            </a:extLst>
          </p:cNvPr>
          <p:cNvSpPr txBox="1">
            <a:spLocks/>
          </p:cNvSpPr>
          <p:nvPr/>
        </p:nvSpPr>
        <p:spPr>
          <a:xfrm>
            <a:off x="831407" y="403010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仿真流程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FEDE3C8-03B7-0EAD-ACF2-A058A448B581}"/>
              </a:ext>
            </a:extLst>
          </p:cNvPr>
          <p:cNvSpPr/>
          <p:nvPr/>
        </p:nvSpPr>
        <p:spPr>
          <a:xfrm>
            <a:off x="5191734" y="612054"/>
            <a:ext cx="1779943" cy="3265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 dirty="0">
                <a:effectLst/>
                <a:latin typeface="+mn-ea"/>
                <a:cs typeface="宋体" panose="02010600030101010101" pitchFamily="2" charset="-122"/>
              </a:rPr>
              <a:t>构建运算环境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4A85126-B19B-C99B-2742-21372787E73C}"/>
              </a:ext>
            </a:extLst>
          </p:cNvPr>
          <p:cNvGrpSpPr/>
          <p:nvPr/>
        </p:nvGrpSpPr>
        <p:grpSpPr>
          <a:xfrm>
            <a:off x="3636513" y="1045963"/>
            <a:ext cx="4886485" cy="734735"/>
            <a:chOff x="381662" y="652007"/>
            <a:chExt cx="4564049" cy="97801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821D6D4F-88BB-A8BA-7726-91410384CE48}"/>
                </a:ext>
              </a:extLst>
            </p:cNvPr>
            <p:cNvSpPr/>
            <p:nvPr/>
          </p:nvSpPr>
          <p:spPr>
            <a:xfrm>
              <a:off x="381662" y="652007"/>
              <a:ext cx="4564049" cy="97801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effectLst/>
                  <a:latin typeface="+mn-ea"/>
                  <a:cs typeface="宋体" panose="02010600030101010101" pitchFamily="2" charset="-122"/>
                </a:rPr>
                <a:t>导入数据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0AAA220-2B0B-82C9-57C4-85736E89C95E}"/>
                </a:ext>
              </a:extLst>
            </p:cNvPr>
            <p:cNvSpPr/>
            <p:nvPr/>
          </p:nvSpPr>
          <p:spPr>
            <a:xfrm>
              <a:off x="609892" y="1122782"/>
              <a:ext cx="1356323" cy="434731"/>
            </a:xfrm>
            <a:prstGeom prst="roundRect">
              <a:avLst/>
            </a:prstGeom>
            <a:solidFill>
              <a:srgbClr val="4472C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chemeClr val="bg1"/>
                  </a:solidFill>
                  <a:effectLst/>
                  <a:latin typeface="+mn-ea"/>
                  <a:cs typeface="宋体" panose="02010600030101010101" pitchFamily="2" charset="-122"/>
                </a:rPr>
                <a:t>互感矩阵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32B0F3E4-6C4B-DB2E-8C9D-43EFA1DCB49D}"/>
                </a:ext>
              </a:extLst>
            </p:cNvPr>
            <p:cNvSpPr/>
            <p:nvPr/>
          </p:nvSpPr>
          <p:spPr>
            <a:xfrm>
              <a:off x="1997384" y="1122782"/>
              <a:ext cx="1356323" cy="434731"/>
            </a:xfrm>
            <a:prstGeom prst="roundRect">
              <a:avLst/>
            </a:prstGeom>
            <a:solidFill>
              <a:srgbClr val="4472C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kern="100" dirty="0">
                  <a:solidFill>
                    <a:schemeClr val="bg1"/>
                  </a:solidFill>
                  <a:effectLst/>
                  <a:latin typeface="+mn-ea"/>
                  <a:cs typeface="宋体" panose="02010600030101010101" pitchFamily="2" charset="-122"/>
                </a:rPr>
                <a:t>温度</a:t>
              </a:r>
              <a:r>
                <a:rPr lang="zh-CN" sz="1200" kern="100" dirty="0">
                  <a:solidFill>
                    <a:schemeClr val="bg1"/>
                  </a:solidFill>
                  <a:effectLst/>
                  <a:latin typeface="+mn-ea"/>
                  <a:cs typeface="宋体" panose="02010600030101010101" pitchFamily="2" charset="-122"/>
                </a:rPr>
                <a:t>矩阵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6E6F0D7-D1D0-2F43-F06E-B40B05783201}"/>
                </a:ext>
              </a:extLst>
            </p:cNvPr>
            <p:cNvSpPr/>
            <p:nvPr/>
          </p:nvSpPr>
          <p:spPr>
            <a:xfrm>
              <a:off x="3385135" y="1122782"/>
              <a:ext cx="1356323" cy="434731"/>
            </a:xfrm>
            <a:prstGeom prst="roundRect">
              <a:avLst/>
            </a:prstGeom>
            <a:solidFill>
              <a:srgbClr val="4472C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chemeClr val="bg1"/>
                  </a:solidFill>
                  <a:effectLst/>
                  <a:latin typeface="+mn-ea"/>
                  <a:cs typeface="宋体" panose="02010600030101010101" pitchFamily="2" charset="-122"/>
                </a:rPr>
                <a:t>磁场计算矩阵</a:t>
              </a:r>
            </a:p>
          </p:txBody>
        </p:sp>
      </p:grpSp>
      <p:sp>
        <p:nvSpPr>
          <p:cNvPr id="11" name="菱形 10">
            <a:extLst>
              <a:ext uri="{FF2B5EF4-FFF2-40B4-BE49-F238E27FC236}">
                <a16:creationId xmlns:a16="http://schemas.microsoft.com/office/drawing/2014/main" id="{0BB66C34-9612-E3F0-DB0F-7D7863FE2CB1}"/>
              </a:ext>
            </a:extLst>
          </p:cNvPr>
          <p:cNvSpPr/>
          <p:nvPr/>
        </p:nvSpPr>
        <p:spPr>
          <a:xfrm>
            <a:off x="4695439" y="2782991"/>
            <a:ext cx="2750794" cy="517557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kern="100" dirty="0">
                <a:latin typeface="+mn-ea"/>
                <a:cs typeface="宋体" panose="02010600030101010101" pitchFamily="2" charset="-122"/>
              </a:rPr>
              <a:t>继续求解？</a:t>
            </a:r>
            <a:endParaRPr lang="zh-CN" sz="1200" kern="100" dirty="0"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8190ECE-D57A-2454-C557-5026D32F47F9}"/>
              </a:ext>
            </a:extLst>
          </p:cNvPr>
          <p:cNvSpPr/>
          <p:nvPr/>
        </p:nvSpPr>
        <p:spPr>
          <a:xfrm>
            <a:off x="5185003" y="3501101"/>
            <a:ext cx="1779943" cy="326593"/>
          </a:xfrm>
          <a:prstGeom prst="roundRect">
            <a:avLst/>
          </a:prstGeom>
          <a:solidFill>
            <a:srgbClr val="4472C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solidFill>
                  <a:schemeClr val="bg1"/>
                </a:solidFill>
                <a:effectLst/>
                <a:latin typeface="+mn-ea"/>
                <a:cs typeface="宋体" panose="02010600030101010101" pitchFamily="2" charset="-122"/>
              </a:rPr>
              <a:t>计算结果预测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688B767-6B71-B216-29BE-23A0C4F5CB19}"/>
              </a:ext>
            </a:extLst>
          </p:cNvPr>
          <p:cNvSpPr/>
          <p:nvPr/>
        </p:nvSpPr>
        <p:spPr>
          <a:xfrm>
            <a:off x="4879038" y="3956785"/>
            <a:ext cx="2381744" cy="32659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solidFill>
                  <a:schemeClr val="bg1"/>
                </a:solidFill>
                <a:effectLst/>
                <a:latin typeface="+mn-ea"/>
                <a:cs typeface="宋体" panose="02010600030101010101" pitchFamily="2" charset="-122"/>
              </a:rPr>
              <a:t>系数、常数矩阵构建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6A0FA16-D7C7-4859-DC3F-D616AFBA643F}"/>
              </a:ext>
            </a:extLst>
          </p:cNvPr>
          <p:cNvSpPr/>
          <p:nvPr/>
        </p:nvSpPr>
        <p:spPr>
          <a:xfrm>
            <a:off x="5184428" y="4420969"/>
            <a:ext cx="1779943" cy="32659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solidFill>
                  <a:schemeClr val="bg1"/>
                </a:solidFill>
                <a:effectLst/>
                <a:latin typeface="+mn-ea"/>
                <a:cs typeface="宋体" panose="02010600030101010101" pitchFamily="2" charset="-122"/>
              </a:rPr>
              <a:t>方程求解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196844-A52E-63F9-FA7F-C314DE5FF0CE}"/>
              </a:ext>
            </a:extLst>
          </p:cNvPr>
          <p:cNvSpPr/>
          <p:nvPr/>
        </p:nvSpPr>
        <p:spPr>
          <a:xfrm>
            <a:off x="5222921" y="5677894"/>
            <a:ext cx="1779943" cy="3265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 dirty="0">
                <a:effectLst/>
                <a:latin typeface="+mn-ea"/>
                <a:cs typeface="宋体" panose="02010600030101010101" pitchFamily="2" charset="-122"/>
              </a:rPr>
              <a:t>结束循环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DC8CA0D-12E5-3BDC-1480-9BC5AC90D49C}"/>
              </a:ext>
            </a:extLst>
          </p:cNvPr>
          <p:cNvGrpSpPr/>
          <p:nvPr/>
        </p:nvGrpSpPr>
        <p:grpSpPr>
          <a:xfrm>
            <a:off x="3630188" y="1915924"/>
            <a:ext cx="4885480" cy="734652"/>
            <a:chOff x="0" y="0"/>
            <a:chExt cx="4564049" cy="97801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8B709576-E931-E157-9204-AED027FF1D78}"/>
                </a:ext>
              </a:extLst>
            </p:cNvPr>
            <p:cNvSpPr/>
            <p:nvPr/>
          </p:nvSpPr>
          <p:spPr>
            <a:xfrm>
              <a:off x="0" y="0"/>
              <a:ext cx="4564049" cy="97801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数据预处理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007D8D8-C9A7-3777-85CE-0E0D05BA3192}"/>
                </a:ext>
              </a:extLst>
            </p:cNvPr>
            <p:cNvSpPr/>
            <p:nvPr/>
          </p:nvSpPr>
          <p:spPr>
            <a:xfrm>
              <a:off x="228230" y="460640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初始化变量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682940D8-251B-D870-7298-DE8C5370A2F5}"/>
                </a:ext>
              </a:extLst>
            </p:cNvPr>
            <p:cNvSpPr/>
            <p:nvPr/>
          </p:nvSpPr>
          <p:spPr>
            <a:xfrm>
              <a:off x="1615722" y="460640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effectLst/>
                  <a:latin typeface="+mn-ea"/>
                  <a:cs typeface="宋体" panose="02010600030101010101" pitchFamily="2" charset="-122"/>
                </a:rPr>
                <a:t>矩阵拼接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8725D605-9035-B3BC-FA49-F5C07792B5AB}"/>
                </a:ext>
              </a:extLst>
            </p:cNvPr>
            <p:cNvSpPr/>
            <p:nvPr/>
          </p:nvSpPr>
          <p:spPr>
            <a:xfrm>
              <a:off x="3003473" y="460640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初始化记录文件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DEBC38D-E406-EDB3-D8AB-DA5194E21D0B}"/>
              </a:ext>
            </a:extLst>
          </p:cNvPr>
          <p:cNvGrpSpPr/>
          <p:nvPr/>
        </p:nvGrpSpPr>
        <p:grpSpPr>
          <a:xfrm>
            <a:off x="3631217" y="4843264"/>
            <a:ext cx="4884800" cy="789156"/>
            <a:chOff x="0" y="-1"/>
            <a:chExt cx="4564049" cy="1050568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03E874BD-F8DB-CA26-ADC0-9173F0AF9D25}"/>
                </a:ext>
              </a:extLst>
            </p:cNvPr>
            <p:cNvSpPr/>
            <p:nvPr/>
          </p:nvSpPr>
          <p:spPr>
            <a:xfrm>
              <a:off x="0" y="-1"/>
              <a:ext cx="4564049" cy="1050568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effectLst/>
                  <a:latin typeface="+mn-ea"/>
                  <a:cs typeface="宋体" panose="02010600030101010101" pitchFamily="2" charset="-122"/>
                </a:rPr>
                <a:t>本轮计算结束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ACF55AF-8B2D-E435-268F-42538F63BD29}"/>
                </a:ext>
              </a:extLst>
            </p:cNvPr>
            <p:cNvSpPr/>
            <p:nvPr/>
          </p:nvSpPr>
          <p:spPr>
            <a:xfrm>
              <a:off x="228230" y="521505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effectLst/>
                  <a:latin typeface="+mn-ea"/>
                  <a:cs typeface="宋体" panose="02010600030101010101" pitchFamily="2" charset="-122"/>
                </a:rPr>
                <a:t>显示计算结果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33AB18C4-A57C-91CE-3A3D-77960E258E64}"/>
                </a:ext>
              </a:extLst>
            </p:cNvPr>
            <p:cNvSpPr/>
            <p:nvPr/>
          </p:nvSpPr>
          <p:spPr>
            <a:xfrm>
              <a:off x="1615722" y="521505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显示计算时长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BC179A88-D612-656C-632E-B25E85D591AD}"/>
                </a:ext>
              </a:extLst>
            </p:cNvPr>
            <p:cNvSpPr/>
            <p:nvPr/>
          </p:nvSpPr>
          <p:spPr>
            <a:xfrm>
              <a:off x="3003473" y="521505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记录数据</a:t>
              </a:r>
            </a:p>
          </p:txBody>
        </p: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E02FB0C-AF38-C010-6F0D-DCBB7098E42E}"/>
              </a:ext>
            </a:extLst>
          </p:cNvPr>
          <p:cNvSpPr/>
          <p:nvPr/>
        </p:nvSpPr>
        <p:spPr>
          <a:xfrm>
            <a:off x="5223719" y="6158320"/>
            <a:ext cx="1779196" cy="3263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 dirty="0">
                <a:effectLst/>
                <a:latin typeface="+mn-ea"/>
                <a:cs typeface="宋体" panose="02010600030101010101" pitchFamily="2" charset="-122"/>
              </a:rPr>
              <a:t>数据</a:t>
            </a:r>
            <a:r>
              <a:rPr lang="zh-CN" altLang="en-US" sz="1200" kern="100" dirty="0">
                <a:effectLst/>
                <a:latin typeface="+mn-ea"/>
                <a:cs typeface="宋体" panose="02010600030101010101" pitchFamily="2" charset="-122"/>
              </a:rPr>
              <a:t>存档</a:t>
            </a:r>
            <a:endParaRPr lang="zh-CN" sz="1200" kern="100" dirty="0">
              <a:effectLst/>
              <a:latin typeface="+mn-ea"/>
              <a:cs typeface="宋体" panose="02010600030101010101" pitchFamily="2" charset="-122"/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E9EC1E1-AFC8-1D1C-50A8-EA51F8554F2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6027074" y="991331"/>
            <a:ext cx="107316" cy="1950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7CBE4CA-9AD3-CE91-33BD-BB881506B730}"/>
              </a:ext>
            </a:extLst>
          </p:cNvPr>
          <p:cNvCxnSpPr>
            <a:endCxn id="17" idx="0"/>
          </p:cNvCxnSpPr>
          <p:nvPr/>
        </p:nvCxnSpPr>
        <p:spPr>
          <a:xfrm rot="16200000" flipH="1">
            <a:off x="6005080" y="1847999"/>
            <a:ext cx="135218" cy="478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BD2D8F05-D1D7-B273-6742-BEE547179E84}"/>
              </a:ext>
            </a:extLst>
          </p:cNvPr>
          <p:cNvCxnSpPr>
            <a:endCxn id="11" idx="0"/>
          </p:cNvCxnSpPr>
          <p:nvPr/>
        </p:nvCxnSpPr>
        <p:spPr>
          <a:xfrm rot="5400000">
            <a:off x="6005440" y="2715856"/>
            <a:ext cx="132408" cy="1615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E345495-8BE4-93FA-EF40-081BC1BDF46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070836" y="3300548"/>
            <a:ext cx="4139" cy="20055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0867267-7813-594E-1856-6C099646EA73}"/>
              </a:ext>
            </a:extLst>
          </p:cNvPr>
          <p:cNvCxnSpPr>
            <a:endCxn id="13" idx="0"/>
          </p:cNvCxnSpPr>
          <p:nvPr/>
        </p:nvCxnSpPr>
        <p:spPr>
          <a:xfrm flipH="1">
            <a:off x="6069910" y="3827154"/>
            <a:ext cx="5066" cy="12963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F1296FC-C454-48E2-EDB1-B3C9E1634179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069910" y="4283361"/>
            <a:ext cx="4490" cy="13760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E74DB9C-C433-4163-2D48-29086F332063}"/>
              </a:ext>
            </a:extLst>
          </p:cNvPr>
          <p:cNvCxnSpPr>
            <a:stCxn id="15" idx="2"/>
            <a:endCxn id="26" idx="0"/>
          </p:cNvCxnSpPr>
          <p:nvPr/>
        </p:nvCxnSpPr>
        <p:spPr>
          <a:xfrm>
            <a:off x="6112893" y="6004187"/>
            <a:ext cx="424" cy="15382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998E0B0-C4CA-B418-3216-86927369970D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6073617" y="4747562"/>
            <a:ext cx="783" cy="9570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67E7C894-747F-9E56-84D4-3D96B8C0EBE7}"/>
              </a:ext>
            </a:extLst>
          </p:cNvPr>
          <p:cNvCxnSpPr>
            <a:stCxn id="11" idx="3"/>
            <a:endCxn id="15" idx="3"/>
          </p:cNvCxnSpPr>
          <p:nvPr/>
        </p:nvCxnSpPr>
        <p:spPr>
          <a:xfrm flipH="1">
            <a:off x="7002864" y="3041632"/>
            <a:ext cx="443369" cy="2799267"/>
          </a:xfrm>
          <a:prstGeom prst="bentConnector3">
            <a:avLst>
              <a:gd name="adj1" fmla="val -289123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E217D928-C392-C01A-F17C-3B2BFAE8B7A1}"/>
              </a:ext>
            </a:extLst>
          </p:cNvPr>
          <p:cNvCxnSpPr>
            <a:cxnSpLocks/>
            <a:stCxn id="22" idx="1"/>
            <a:endCxn id="11" idx="1"/>
          </p:cNvCxnSpPr>
          <p:nvPr/>
        </p:nvCxnSpPr>
        <p:spPr>
          <a:xfrm rot="10800000" flipH="1">
            <a:off x="3631217" y="3041770"/>
            <a:ext cx="1064222" cy="2196072"/>
          </a:xfrm>
          <a:prstGeom prst="bentConnector3">
            <a:avLst>
              <a:gd name="adj1" fmla="val -2148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文本框 80">
            <a:extLst>
              <a:ext uri="{FF2B5EF4-FFF2-40B4-BE49-F238E27FC236}">
                <a16:creationId xmlns:a16="http://schemas.microsoft.com/office/drawing/2014/main" id="{3CF99D1A-2D0C-F477-B8EF-C62B7D632C74}"/>
              </a:ext>
            </a:extLst>
          </p:cNvPr>
          <p:cNvSpPr txBox="1"/>
          <p:nvPr/>
        </p:nvSpPr>
        <p:spPr>
          <a:xfrm>
            <a:off x="5995469" y="3257195"/>
            <a:ext cx="424699" cy="205654"/>
          </a:xfrm>
          <a:prstGeom prst="rect">
            <a:avLst/>
          </a:prstGeom>
          <a:noFill/>
          <a:ln w="190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effectLst/>
                <a:latin typeface="+mn-ea"/>
                <a:cs typeface="宋体" panose="02010600030101010101" pitchFamily="2" charset="-122"/>
              </a:rPr>
              <a:t>是</a:t>
            </a:r>
          </a:p>
        </p:txBody>
      </p:sp>
      <p:sp>
        <p:nvSpPr>
          <p:cNvPr id="38" name="文本框 82">
            <a:extLst>
              <a:ext uri="{FF2B5EF4-FFF2-40B4-BE49-F238E27FC236}">
                <a16:creationId xmlns:a16="http://schemas.microsoft.com/office/drawing/2014/main" id="{FCC13B6E-5201-7BE7-5756-B362CF54D251}"/>
              </a:ext>
            </a:extLst>
          </p:cNvPr>
          <p:cNvSpPr txBox="1"/>
          <p:nvPr/>
        </p:nvSpPr>
        <p:spPr>
          <a:xfrm>
            <a:off x="8347768" y="4112570"/>
            <a:ext cx="366445" cy="258128"/>
          </a:xfrm>
          <a:prstGeom prst="rect">
            <a:avLst/>
          </a:prstGeom>
          <a:noFill/>
          <a:ln w="19050">
            <a:noFill/>
          </a:ln>
        </p:spPr>
        <p:txBody>
          <a:bodyPr rot="0" spcFirstLastPara="0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effectLst/>
                <a:latin typeface="+mn-ea"/>
                <a:cs typeface="宋体" panose="02010600030101010101" pitchFamily="2" charset="-122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228688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8D5FA53-0DF6-2087-9D6C-29FD3F7F9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269" y="1341512"/>
            <a:ext cx="5909719" cy="5151363"/>
          </a:xfrm>
        </p:spPr>
      </p:pic>
      <p:sp>
        <p:nvSpPr>
          <p:cNvPr id="13" name="标题 2">
            <a:extLst>
              <a:ext uri="{FF2B5EF4-FFF2-40B4-BE49-F238E27FC236}">
                <a16:creationId xmlns:a16="http://schemas.microsoft.com/office/drawing/2014/main" id="{B3538889-BC7F-9F29-D215-87368EB6859A}"/>
              </a:ext>
            </a:extLst>
          </p:cNvPr>
          <p:cNvSpPr txBox="1">
            <a:spLocks/>
          </p:cNvSpPr>
          <p:nvPr/>
        </p:nvSpPr>
        <p:spPr>
          <a:xfrm>
            <a:off x="642209" y="480369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仿真结果</a:t>
            </a:r>
          </a:p>
        </p:txBody>
      </p:sp>
    </p:spTree>
    <p:extLst>
      <p:ext uri="{BB962C8B-B14F-4D97-AF65-F5344CB8AC3E}">
        <p14:creationId xmlns:p14="http://schemas.microsoft.com/office/powerpoint/2010/main" val="361590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8D66DEC-EA44-4B04-8912-D7EBC5EE2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等效电路中电流元素的互感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EB7F580-22CC-42C3-AD41-1F4046465106}"/>
                  </a:ext>
                </a:extLst>
              </p:cNvPr>
              <p:cNvSpPr txBox="1"/>
              <p:nvPr/>
            </p:nvSpPr>
            <p:spPr>
              <a:xfrm>
                <a:off x="4606358" y="1323413"/>
                <a:ext cx="5927417" cy="1476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根据集总电路理论，导体段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的电感电势是源电流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在目标导体段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上的矢量磁位的积分：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b="1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𝒋</m:t>
                          </m:r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𝑑𝑙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EB7F580-22CC-42C3-AD41-1F4046465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358" y="1323413"/>
                <a:ext cx="5927417" cy="1476879"/>
              </a:xfrm>
              <a:prstGeom prst="rect">
                <a:avLst/>
              </a:prstGeom>
              <a:blipFill>
                <a:blip r:embed="rId3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892FBF-E243-4748-BDAA-9AD1CA27841D}"/>
                  </a:ext>
                </a:extLst>
              </p:cNvPr>
              <p:cNvSpPr txBox="1"/>
              <p:nvPr/>
            </p:nvSpPr>
            <p:spPr>
              <a:xfrm>
                <a:off x="4566397" y="3148450"/>
                <a:ext cx="5927416" cy="1123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采用洛伦兹规范解得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在空间中的矢量磁位：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’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nary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altLang="zh-CN" b="1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zh-CN" b="1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𝒋</m:t>
                      </m:r>
                      <m:r>
                        <m:rPr>
                          <m:nor/>
                        </m:rP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d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892FBF-E243-4748-BDAA-9AD1CA278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397" y="3148450"/>
                <a:ext cx="5927416" cy="1123897"/>
              </a:xfrm>
              <a:prstGeom prst="rect">
                <a:avLst/>
              </a:prstGeom>
              <a:blipFill>
                <a:blip r:embed="rId4"/>
                <a:stretch>
                  <a:fillRect l="-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柱体 6">
            <a:extLst>
              <a:ext uri="{FF2B5EF4-FFF2-40B4-BE49-F238E27FC236}">
                <a16:creationId xmlns:a16="http://schemas.microsoft.com/office/drawing/2014/main" id="{F9FF3268-7013-453C-9CD5-408BB60C3280}"/>
              </a:ext>
            </a:extLst>
          </p:cNvPr>
          <p:cNvSpPr/>
          <p:nvPr/>
        </p:nvSpPr>
        <p:spPr>
          <a:xfrm rot="8449829">
            <a:off x="2487675" y="3042298"/>
            <a:ext cx="217221" cy="1555286"/>
          </a:xfrm>
          <a:prstGeom prst="can">
            <a:avLst>
              <a:gd name="adj" fmla="val 57881"/>
            </a:avLst>
          </a:prstGeom>
          <a:solidFill>
            <a:srgbClr val="C00000">
              <a:alpha val="6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" name="圆柱体 7">
            <a:extLst>
              <a:ext uri="{FF2B5EF4-FFF2-40B4-BE49-F238E27FC236}">
                <a16:creationId xmlns:a16="http://schemas.microsoft.com/office/drawing/2014/main" id="{711684FC-D634-4D02-BCDD-B1BAA0F14136}"/>
              </a:ext>
            </a:extLst>
          </p:cNvPr>
          <p:cNvSpPr/>
          <p:nvPr/>
        </p:nvSpPr>
        <p:spPr>
          <a:xfrm rot="6455695">
            <a:off x="2907573" y="1543027"/>
            <a:ext cx="140334" cy="1943159"/>
          </a:xfrm>
          <a:prstGeom prst="can">
            <a:avLst>
              <a:gd name="adj" fmla="val 3354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0E3C874-82A2-4C71-B60D-1DD29E3228EE}"/>
              </a:ext>
            </a:extLst>
          </p:cNvPr>
          <p:cNvCxnSpPr>
            <a:cxnSpLocks/>
          </p:cNvCxnSpPr>
          <p:nvPr/>
        </p:nvCxnSpPr>
        <p:spPr>
          <a:xfrm flipH="1" flipV="1">
            <a:off x="2216298" y="3733005"/>
            <a:ext cx="379986" cy="4294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5EFC5D2-ADD2-4BAC-A09D-72BB4670077F}"/>
              </a:ext>
            </a:extLst>
          </p:cNvPr>
          <p:cNvCxnSpPr/>
          <p:nvPr/>
        </p:nvCxnSpPr>
        <p:spPr>
          <a:xfrm>
            <a:off x="3258938" y="2404377"/>
            <a:ext cx="360981" cy="1130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628674E-B79E-4830-9D00-775F20C8E183}"/>
                  </a:ext>
                </a:extLst>
              </p:cNvPr>
              <p:cNvSpPr txBox="1"/>
              <p:nvPr/>
            </p:nvSpPr>
            <p:spPr>
              <a:xfrm>
                <a:off x="2596284" y="3205669"/>
                <a:ext cx="4546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2000" i="1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628674E-B79E-4830-9D00-775F20C8E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84" y="3205669"/>
                <a:ext cx="45467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54875EE-4581-4581-9D12-19CA4849BA54}"/>
                  </a:ext>
                </a:extLst>
              </p:cNvPr>
              <p:cNvSpPr txBox="1"/>
              <p:nvPr/>
            </p:nvSpPr>
            <p:spPr>
              <a:xfrm>
                <a:off x="2149466" y="2347197"/>
                <a:ext cx="3967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zh-CN" sz="2000" i="1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54875EE-4581-4581-9D12-19CA4849B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466" y="2347197"/>
                <a:ext cx="39671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AC793750-43A3-485B-94FB-1B029DAF2FB3}"/>
              </a:ext>
            </a:extLst>
          </p:cNvPr>
          <p:cNvSpPr txBox="1"/>
          <p:nvPr/>
        </p:nvSpPr>
        <p:spPr>
          <a:xfrm>
            <a:off x="3439427" y="1992146"/>
            <a:ext cx="251992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1" i="1" dirty="0"/>
              <a:t>j</a:t>
            </a:r>
            <a:endParaRPr lang="zh-CN" altLang="en-US" sz="2000" b="1" i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CAD3B3F-324F-4C77-A0B8-85F4CB0E24CD}"/>
              </a:ext>
            </a:extLst>
          </p:cNvPr>
          <p:cNvSpPr txBox="1"/>
          <p:nvPr/>
        </p:nvSpPr>
        <p:spPr>
          <a:xfrm>
            <a:off x="2053912" y="3876843"/>
            <a:ext cx="242374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i="1" dirty="0" err="1"/>
              <a:t>i</a:t>
            </a:r>
            <a:endParaRPr lang="zh-CN" altLang="en-US" sz="2000" i="1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62B60CE-0D49-4A3F-8ACA-A08625331130}"/>
              </a:ext>
            </a:extLst>
          </p:cNvPr>
          <p:cNvCxnSpPr>
            <a:cxnSpLocks/>
          </p:cNvCxnSpPr>
          <p:nvPr/>
        </p:nvCxnSpPr>
        <p:spPr>
          <a:xfrm flipH="1">
            <a:off x="2909804" y="2643875"/>
            <a:ext cx="473178" cy="166238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B0EEAF67-2576-4ACD-BA86-C9BC32499895}"/>
                  </a:ext>
                </a:extLst>
              </p:cNvPr>
              <p:cNvSpPr txBox="1"/>
              <p:nvPr/>
            </p:nvSpPr>
            <p:spPr>
              <a:xfrm>
                <a:off x="3215937" y="3048679"/>
                <a:ext cx="784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kern="10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altLang="zh-CN" i="1" kern="10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kern="10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altLang="zh-CN" b="1" i="1" kern="10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4472C4"/>
                  </a:solidFill>
                </a:endParaRPr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B0EEAF67-2576-4ACD-BA86-C9BC32499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937" y="3048679"/>
                <a:ext cx="784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A697A35-EF46-4AAD-ACF1-8D0CA6FCAACE}"/>
              </a:ext>
            </a:extLst>
          </p:cNvPr>
          <p:cNvCxnSpPr>
            <a:cxnSpLocks/>
          </p:cNvCxnSpPr>
          <p:nvPr/>
        </p:nvCxnSpPr>
        <p:spPr>
          <a:xfrm flipH="1">
            <a:off x="2159608" y="2631571"/>
            <a:ext cx="1223374" cy="709652"/>
          </a:xfrm>
          <a:prstGeom prst="straightConnector1">
            <a:avLst/>
          </a:prstGeom>
          <a:ln w="19050"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9E8CF03-59D6-498A-916A-2B570D394A87}"/>
                  </a:ext>
                </a:extLst>
              </p:cNvPr>
              <p:cNvSpPr txBox="1"/>
              <p:nvPr/>
            </p:nvSpPr>
            <p:spPr>
              <a:xfrm>
                <a:off x="4555201" y="4683788"/>
                <a:ext cx="6250429" cy="1144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dirty="0"/>
                  <a:t>如果认为源电流</a:t>
                </a:r>
                <a:r>
                  <a:rPr lang="en-US" altLang="zh-CN" b="1" i="1" dirty="0"/>
                  <a:t>j</a:t>
                </a:r>
                <a:r>
                  <a:rPr lang="zh-CN" altLang="en-US" dirty="0"/>
                  <a:t>具有空间上的唯一性，可以将互感表示为：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’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nary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en-US" altLang="zh-CN" b="1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m:rPr>
                              <m:nor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𝑙𝑑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9E8CF03-59D6-498A-916A-2B570D394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201" y="4683788"/>
                <a:ext cx="6250429" cy="1144480"/>
              </a:xfrm>
              <a:prstGeom prst="rect">
                <a:avLst/>
              </a:prstGeom>
              <a:blipFill>
                <a:blip r:embed="rId8"/>
                <a:stretch>
                  <a:fillRect l="-780" r="-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620CB9-E496-189A-EE41-D270A21598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38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F1D787-E645-B85B-501A-F9F6A81D9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1958" y="1206339"/>
            <a:ext cx="6814363" cy="5507281"/>
          </a:xfrm>
        </p:spPr>
      </p:pic>
      <p:sp>
        <p:nvSpPr>
          <p:cNvPr id="2" name="标题 2">
            <a:extLst>
              <a:ext uri="{FF2B5EF4-FFF2-40B4-BE49-F238E27FC236}">
                <a16:creationId xmlns:a16="http://schemas.microsoft.com/office/drawing/2014/main" id="{0080AE6A-E6E8-C4E6-D216-930B1852FB97}"/>
              </a:ext>
            </a:extLst>
          </p:cNvPr>
          <p:cNvSpPr txBox="1">
            <a:spLocks/>
          </p:cNvSpPr>
          <p:nvPr/>
        </p:nvSpPr>
        <p:spPr>
          <a:xfrm>
            <a:off x="642209" y="480369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互感关系</a:t>
            </a:r>
          </a:p>
        </p:txBody>
      </p:sp>
    </p:spTree>
    <p:extLst>
      <p:ext uri="{BB962C8B-B14F-4D97-AF65-F5344CB8AC3E}">
        <p14:creationId xmlns:p14="http://schemas.microsoft.com/office/powerpoint/2010/main" val="104435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596</Words>
  <Application>Microsoft Office PowerPoint</Application>
  <PresentationFormat>宽屏</PresentationFormat>
  <Paragraphs>77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 Light</vt:lpstr>
      <vt:lpstr>Arial</vt:lpstr>
      <vt:lpstr>Cambria Math</vt:lpstr>
      <vt:lpstr>等线</vt:lpstr>
      <vt:lpstr>Office 主题​​</vt:lpstr>
      <vt:lpstr>基于电路网格模型的电流仿真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等效电路中电流元素的互感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朗 秦</dc:creator>
  <cp:lastModifiedBy>朗 秦</cp:lastModifiedBy>
  <cp:revision>13</cp:revision>
  <dcterms:created xsi:type="dcterms:W3CDTF">2024-07-30T02:50:00Z</dcterms:created>
  <dcterms:modified xsi:type="dcterms:W3CDTF">2024-08-05T06:04:11Z</dcterms:modified>
</cp:coreProperties>
</file>