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3" r:id="rId5"/>
    <p:sldId id="267" r:id="rId6"/>
    <p:sldId id="257" r:id="rId7"/>
    <p:sldId id="261" r:id="rId8"/>
    <p:sldId id="259" r:id="rId9"/>
    <p:sldId id="258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F27E-30B0-CBBD-57C0-3A2B6C71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DF394-B043-871B-5CBD-5F54646C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E5A4-5729-D0D6-2DAD-220DFEC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C829A-5655-016C-E498-25FBDA4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B161-1EAB-C9F3-65FA-924A4832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2A9F-25FC-4273-A26D-6E1A90A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2843-8A64-11C1-BA8E-DC91F640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2FF6-44E6-1959-2FB8-BA123B8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63EF-4013-DE67-03AE-36556A9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36DE-48AB-905D-BEA1-3909240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1CB38-FBFD-5ADC-9365-84CB4D93B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CC832-E4BB-DE2D-8FB1-E5FCE685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6B725-6433-C00F-AB9F-D173F9EF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038C-0006-864C-6CA5-DFEE27F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BF1D-1E9E-F3F4-D1E7-6BB7663E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AAD0-E255-1DB4-F9F3-54BDF2B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1E79C-2614-8F7C-3821-F8D36D2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296C-6DEC-716B-0111-785131E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E4E2A-6A9E-81A2-AF3C-E704325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8D7D-186F-ABB1-9249-BE265E9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55BA-2830-0A39-13BA-47983EF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FEDD9-03A5-800E-F23A-AE3BF600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0E75-620B-ED97-575A-B5124ED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CD858-A0D8-33E5-9C09-BC96165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27AA-B7ED-1C0A-AECE-D9A97F8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0451-8C77-8365-2B04-A848C4C3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BD83A-3F49-D992-951A-7CA9B5715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7CF9A-8454-9C51-E884-3A6A8698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412B7-AFEC-FE01-C505-D9D36126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8754A-6CAF-24E1-007F-3B679E3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9544-BEF3-0EE8-758D-A16F010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C29-1367-A282-53B7-DB94296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E26F4-8CAE-693C-8899-9443B2AA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13FF1-D655-69E7-20E0-1C2228AE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E1E1-14D5-D756-4418-7E7FF99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AC705-2DB9-F27E-E5E5-31C5E1E14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6B14E-9FDF-5FA2-938A-82C029B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A8CC9-865D-2640-D619-20D6104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27F98-F47E-C892-7D53-45376744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EC3F-1E2A-9B87-B701-A92C313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729B1-E174-351A-A3FB-71684AA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DEF68-61D0-6426-DFFB-8415F2E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8ABE4-6567-8630-67CB-1B78614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4A02-9D99-6497-FE47-6699C55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8D7BA-187E-ABCB-2CF0-62C31BE5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07A8F-50A3-802F-DC84-FB60ECB7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FE73-D6F0-1803-1E85-5248D04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B143E-B9D8-D211-915A-FBEED1F4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5112E-9150-EA50-BF08-B0B2A34E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B07EF-7038-28B3-E5D4-130CB0BC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4324B-A70C-621D-18BD-E802B8E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36C08-C2E1-D452-E485-738FCD1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20D8-9E01-0B7F-DE0B-11C61E4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25737-9B79-0C79-170A-407BF872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C1C00-7511-0568-9905-A4E0B8EC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5AFC5-1238-00E0-DF2A-0572781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0D98D-0050-248B-8D6A-178F107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16F16-61E5-60D4-DB38-2385A6C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1BC07-7884-305B-D1DC-4F1D11CF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620F9-8488-197B-4E23-CCA3CFD4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B5D9-9DD8-43AF-098B-09B619A3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D46F-7382-3046-D65C-F8F68D4E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4D66-6113-3004-200E-D5CEFFE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5F3B-5C52-F8D1-B1A7-D3F0714E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基于电路网格模型的电流仿真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0A2F0-8D9A-6CA3-709A-B03BD3D1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9441097-2998-E835-0D3C-05DB2EC763F9}"/>
              </a:ext>
            </a:extLst>
          </p:cNvPr>
          <p:cNvSpPr txBox="1">
            <a:spLocks/>
          </p:cNvSpPr>
          <p:nvPr/>
        </p:nvSpPr>
        <p:spPr>
          <a:xfrm>
            <a:off x="916529" y="440522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磁场耦合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温度和磁场与线圈的电流在模型中的耦合，主要是源于它们与</a:t>
                </a:r>
                <a:r>
                  <a:rPr lang="en-US" altLang="zh-CN" dirty="0"/>
                  <a:t>REBCO</a:t>
                </a:r>
                <a:r>
                  <a:rPr lang="zh-CN" altLang="en-US" dirty="0"/>
                  <a:t>带材临界电流的关系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𝑐𝑇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𝑐𝐵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  <a:blipFill>
                <a:blip r:embed="rId2"/>
                <a:stretch>
                  <a:fillRect l="-1269" t="-7143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/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在已知各位置电流的情况下，根据毕奥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萨伐尔的定律可以计算出每个位置的磁场：</a:t>
                </a:r>
                <a:endParaRPr lang="en-US" altLang="zh-CN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𝐼𝑑𝑙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A3D9D4-384C-DD76-4766-B27999CB79DA}"/>
              </a:ext>
            </a:extLst>
          </p:cNvPr>
          <p:cNvSpPr txBox="1"/>
          <p:nvPr/>
        </p:nvSpPr>
        <p:spPr>
          <a:xfrm>
            <a:off x="1482786" y="4656563"/>
            <a:ext cx="86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计算磁场时模型只考虑了环向电流，而没有考虑径向电流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在正常励磁过程中产生的径向电流很小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径向电流的流向与导线表面垂直，所以径向电流产生的磁场对线圈临界电流的影响比较小。</a:t>
            </a:r>
          </a:p>
        </p:txBody>
      </p:sp>
    </p:spTree>
    <p:extLst>
      <p:ext uri="{BB962C8B-B14F-4D97-AF65-F5344CB8AC3E}">
        <p14:creationId xmlns:p14="http://schemas.microsoft.com/office/powerpoint/2010/main" val="3209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4CD952CA-9D07-45D8-E8D8-39F872D810D3}"/>
              </a:ext>
            </a:extLst>
          </p:cNvPr>
          <p:cNvSpPr txBox="1">
            <a:spLocks/>
          </p:cNvSpPr>
          <p:nvPr/>
        </p:nvSpPr>
        <p:spPr>
          <a:xfrm>
            <a:off x="831407" y="403010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EDE3C8-03B7-0EAD-ACF2-A058A448B581}"/>
              </a:ext>
            </a:extLst>
          </p:cNvPr>
          <p:cNvSpPr/>
          <p:nvPr/>
        </p:nvSpPr>
        <p:spPr>
          <a:xfrm>
            <a:off x="5191734" y="61205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构建运算环境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A85126-B19B-C99B-2742-21372787E73C}"/>
              </a:ext>
            </a:extLst>
          </p:cNvPr>
          <p:cNvGrpSpPr/>
          <p:nvPr/>
        </p:nvGrpSpPr>
        <p:grpSpPr>
          <a:xfrm>
            <a:off x="3636513" y="1045963"/>
            <a:ext cx="4886485" cy="734735"/>
            <a:chOff x="381662" y="652007"/>
            <a:chExt cx="4564049" cy="97801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21D6D4F-88BB-A8BA-7726-91410384CE48}"/>
                </a:ext>
              </a:extLst>
            </p:cNvPr>
            <p:cNvSpPr/>
            <p:nvPr/>
          </p:nvSpPr>
          <p:spPr>
            <a:xfrm>
              <a:off x="381662" y="652007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导入数据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AAA220-2B0B-82C9-57C4-85736E89C95E}"/>
                </a:ext>
              </a:extLst>
            </p:cNvPr>
            <p:cNvSpPr/>
            <p:nvPr/>
          </p:nvSpPr>
          <p:spPr>
            <a:xfrm>
              <a:off x="609892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互感矩阵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2B0F3E4-6C4B-DB2E-8C9D-43EFA1DCB49D}"/>
                </a:ext>
              </a:extLst>
            </p:cNvPr>
            <p:cNvSpPr/>
            <p:nvPr/>
          </p:nvSpPr>
          <p:spPr>
            <a:xfrm>
              <a:off x="1997384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热传导矩阵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6E6F0D7-D1D0-2F43-F06E-B40B05783201}"/>
                </a:ext>
              </a:extLst>
            </p:cNvPr>
            <p:cNvSpPr/>
            <p:nvPr/>
          </p:nvSpPr>
          <p:spPr>
            <a:xfrm>
              <a:off x="3385135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磁场计算矩阵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0BB66C34-9612-E3F0-DB0F-7D7863FE2CB1}"/>
              </a:ext>
            </a:extLst>
          </p:cNvPr>
          <p:cNvSpPr/>
          <p:nvPr/>
        </p:nvSpPr>
        <p:spPr>
          <a:xfrm>
            <a:off x="4695439" y="2782991"/>
            <a:ext cx="2750794" cy="51755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宋体" panose="02010600030101010101" pitchFamily="2" charset="-122"/>
              </a:rPr>
              <a:t>继续求解？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190ECE-D57A-2454-C557-5026D32F47F9}"/>
              </a:ext>
            </a:extLst>
          </p:cNvPr>
          <p:cNvSpPr/>
          <p:nvPr/>
        </p:nvSpPr>
        <p:spPr>
          <a:xfrm>
            <a:off x="5185003" y="3501101"/>
            <a:ext cx="1779943" cy="326593"/>
          </a:xfrm>
          <a:prstGeom prst="roundRect">
            <a:avLst/>
          </a:prstGeom>
          <a:solidFill>
            <a:srgbClr val="4472C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计算结果预测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88B767-6B71-B216-29BE-23A0C4F5CB19}"/>
              </a:ext>
            </a:extLst>
          </p:cNvPr>
          <p:cNvSpPr/>
          <p:nvPr/>
        </p:nvSpPr>
        <p:spPr>
          <a:xfrm>
            <a:off x="4879038" y="3956785"/>
            <a:ext cx="2381744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系数、常数矩阵构建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A0FA16-D7C7-4859-DC3F-D616AFBA643F}"/>
              </a:ext>
            </a:extLst>
          </p:cNvPr>
          <p:cNvSpPr/>
          <p:nvPr/>
        </p:nvSpPr>
        <p:spPr>
          <a:xfrm>
            <a:off x="5184428" y="4420969"/>
            <a:ext cx="1779943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方程求解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96844-A52E-63F9-FA7F-C314DE5FF0CE}"/>
              </a:ext>
            </a:extLst>
          </p:cNvPr>
          <p:cNvSpPr/>
          <p:nvPr/>
        </p:nvSpPr>
        <p:spPr>
          <a:xfrm>
            <a:off x="5222921" y="567789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结束循环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C8CA0D-12E5-3BDC-1480-9BC5AC90D49C}"/>
              </a:ext>
            </a:extLst>
          </p:cNvPr>
          <p:cNvGrpSpPr/>
          <p:nvPr/>
        </p:nvGrpSpPr>
        <p:grpSpPr>
          <a:xfrm>
            <a:off x="3630188" y="1915924"/>
            <a:ext cx="4885480" cy="734652"/>
            <a:chOff x="0" y="0"/>
            <a:chExt cx="4564049" cy="9780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B709576-E931-E157-9204-AED027FF1D78}"/>
                </a:ext>
              </a:extLst>
            </p:cNvPr>
            <p:cNvSpPr/>
            <p:nvPr/>
          </p:nvSpPr>
          <p:spPr>
            <a:xfrm>
              <a:off x="0" y="0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数据预处理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007D8D8-C9A7-3777-85CE-0E0D05BA3192}"/>
                </a:ext>
              </a:extLst>
            </p:cNvPr>
            <p:cNvSpPr/>
            <p:nvPr/>
          </p:nvSpPr>
          <p:spPr>
            <a:xfrm>
              <a:off x="228230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初始化变量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82940D8-251B-D870-7298-DE8C5370A2F5}"/>
                </a:ext>
              </a:extLst>
            </p:cNvPr>
            <p:cNvSpPr/>
            <p:nvPr/>
          </p:nvSpPr>
          <p:spPr>
            <a:xfrm>
              <a:off x="1615722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矩阵拼接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725D605-9035-B3BC-FA49-F5C07792B5AB}"/>
                </a:ext>
              </a:extLst>
            </p:cNvPr>
            <p:cNvSpPr/>
            <p:nvPr/>
          </p:nvSpPr>
          <p:spPr>
            <a:xfrm>
              <a:off x="3003473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初始化记录文件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EBC38D-E406-EDB3-D8AB-DA5194E21D0B}"/>
              </a:ext>
            </a:extLst>
          </p:cNvPr>
          <p:cNvGrpSpPr/>
          <p:nvPr/>
        </p:nvGrpSpPr>
        <p:grpSpPr>
          <a:xfrm>
            <a:off x="3631217" y="4843264"/>
            <a:ext cx="4884800" cy="789156"/>
            <a:chOff x="0" y="-1"/>
            <a:chExt cx="4564049" cy="105056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3E874BD-F8DB-CA26-ADC0-9173F0AF9D25}"/>
                </a:ext>
              </a:extLst>
            </p:cNvPr>
            <p:cNvSpPr/>
            <p:nvPr/>
          </p:nvSpPr>
          <p:spPr>
            <a:xfrm>
              <a:off x="0" y="-1"/>
              <a:ext cx="4564049" cy="105056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本轮计算结束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CF55AF-8B2D-E435-268F-42538F63BD29}"/>
                </a:ext>
              </a:extLst>
            </p:cNvPr>
            <p:cNvSpPr/>
            <p:nvPr/>
          </p:nvSpPr>
          <p:spPr>
            <a:xfrm>
              <a:off x="228230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显示计算结果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3AB18C4-A57C-91CE-3A3D-77960E258E64}"/>
                </a:ext>
              </a:extLst>
            </p:cNvPr>
            <p:cNvSpPr/>
            <p:nvPr/>
          </p:nvSpPr>
          <p:spPr>
            <a:xfrm>
              <a:off x="1615722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显示计算时长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C179A88-D612-656C-632E-B25E85D591AD}"/>
                </a:ext>
              </a:extLst>
            </p:cNvPr>
            <p:cNvSpPr/>
            <p:nvPr/>
          </p:nvSpPr>
          <p:spPr>
            <a:xfrm>
              <a:off x="3003473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记录数据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2FB0C-AF38-C010-6F0D-DCBB7098E42E}"/>
              </a:ext>
            </a:extLst>
          </p:cNvPr>
          <p:cNvSpPr/>
          <p:nvPr/>
        </p:nvSpPr>
        <p:spPr>
          <a:xfrm>
            <a:off x="5223719" y="6158320"/>
            <a:ext cx="1779196" cy="3263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数据</a:t>
            </a:r>
            <a:r>
              <a:rPr lang="zh-CN" altLang="en-US" sz="1200" kern="100" dirty="0">
                <a:effectLst/>
                <a:latin typeface="+mn-ea"/>
                <a:cs typeface="宋体" panose="02010600030101010101" pitchFamily="2" charset="-122"/>
              </a:rPr>
              <a:t>存档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E9EC1E1-AFC8-1D1C-50A8-EA51F8554F2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027074" y="991331"/>
            <a:ext cx="107316" cy="1950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CBE4CA-9AD3-CE91-33BD-BB881506B73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005080" y="1847999"/>
            <a:ext cx="135218" cy="47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D2D8F05-D1D7-B273-6742-BEE547179E84}"/>
              </a:ext>
            </a:extLst>
          </p:cNvPr>
          <p:cNvCxnSpPr>
            <a:endCxn id="11" idx="0"/>
          </p:cNvCxnSpPr>
          <p:nvPr/>
        </p:nvCxnSpPr>
        <p:spPr>
          <a:xfrm rot="5400000">
            <a:off x="6005440" y="2715856"/>
            <a:ext cx="132408" cy="1615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345495-8BE4-93FA-EF40-081BC1BDF46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70836" y="3300548"/>
            <a:ext cx="4139" cy="2005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867267-7813-594E-1856-6C099646EA73}"/>
              </a:ext>
            </a:extLst>
          </p:cNvPr>
          <p:cNvCxnSpPr>
            <a:endCxn id="13" idx="0"/>
          </p:cNvCxnSpPr>
          <p:nvPr/>
        </p:nvCxnSpPr>
        <p:spPr>
          <a:xfrm flipH="1">
            <a:off x="6069910" y="3827154"/>
            <a:ext cx="5066" cy="1296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1296FC-C454-48E2-EDB1-B3C9E163417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69910" y="4283361"/>
            <a:ext cx="4490" cy="1376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74DB9C-C433-4163-2D48-29086F332063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112893" y="6004187"/>
            <a:ext cx="424" cy="1538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8E0B0-C4CA-B418-3216-86927369970D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073617" y="4747562"/>
            <a:ext cx="783" cy="957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7E7C894-747F-9E56-84D4-3D96B8C0EBE7}"/>
              </a:ext>
            </a:extLst>
          </p:cNvPr>
          <p:cNvCxnSpPr>
            <a:stCxn id="11" idx="3"/>
            <a:endCxn id="15" idx="3"/>
          </p:cNvCxnSpPr>
          <p:nvPr/>
        </p:nvCxnSpPr>
        <p:spPr>
          <a:xfrm flipH="1">
            <a:off x="7002864" y="3041632"/>
            <a:ext cx="443369" cy="2799267"/>
          </a:xfrm>
          <a:prstGeom prst="bentConnector3">
            <a:avLst>
              <a:gd name="adj1" fmla="val -289123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217D928-C392-C01A-F17C-3B2BFAE8B7A1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>
            <a:off x="3631217" y="3041770"/>
            <a:ext cx="1064222" cy="2196072"/>
          </a:xfrm>
          <a:prstGeom prst="bentConnector3">
            <a:avLst>
              <a:gd name="adj1" fmla="val -2148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80">
            <a:extLst>
              <a:ext uri="{FF2B5EF4-FFF2-40B4-BE49-F238E27FC236}">
                <a16:creationId xmlns:a16="http://schemas.microsoft.com/office/drawing/2014/main" id="{3CF99D1A-2D0C-F477-B8EF-C62B7D632C74}"/>
              </a:ext>
            </a:extLst>
          </p:cNvPr>
          <p:cNvSpPr txBox="1"/>
          <p:nvPr/>
        </p:nvSpPr>
        <p:spPr>
          <a:xfrm>
            <a:off x="5995469" y="3257195"/>
            <a:ext cx="424699" cy="20565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是</a:t>
            </a:r>
          </a:p>
        </p:txBody>
      </p:sp>
      <p:sp>
        <p:nvSpPr>
          <p:cNvPr id="38" name="文本框 82">
            <a:extLst>
              <a:ext uri="{FF2B5EF4-FFF2-40B4-BE49-F238E27FC236}">
                <a16:creationId xmlns:a16="http://schemas.microsoft.com/office/drawing/2014/main" id="{FCC13B6E-5201-7BE7-5756-B362CF54D251}"/>
              </a:ext>
            </a:extLst>
          </p:cNvPr>
          <p:cNvSpPr txBox="1"/>
          <p:nvPr/>
        </p:nvSpPr>
        <p:spPr>
          <a:xfrm>
            <a:off x="8347768" y="4112570"/>
            <a:ext cx="366445" cy="25812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8688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B557136-0BE8-1596-75FD-F32DBFB375F8}"/>
              </a:ext>
            </a:extLst>
          </p:cNvPr>
          <p:cNvSpPr txBox="1">
            <a:spLocks/>
          </p:cNvSpPr>
          <p:nvPr/>
        </p:nvSpPr>
        <p:spPr>
          <a:xfrm>
            <a:off x="1006334" y="531953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结果对比与分析</a:t>
            </a:r>
          </a:p>
        </p:txBody>
      </p:sp>
      <p:grpSp>
        <p:nvGrpSpPr>
          <p:cNvPr id="5" name="画布 233">
            <a:extLst>
              <a:ext uri="{FF2B5EF4-FFF2-40B4-BE49-F238E27FC236}">
                <a16:creationId xmlns:a16="http://schemas.microsoft.com/office/drawing/2014/main" id="{8D6C11A3-DA5C-4797-0354-1A1D13561E5B}"/>
              </a:ext>
            </a:extLst>
          </p:cNvPr>
          <p:cNvGrpSpPr/>
          <p:nvPr/>
        </p:nvGrpSpPr>
        <p:grpSpPr>
          <a:xfrm>
            <a:off x="1006334" y="2065860"/>
            <a:ext cx="8972704" cy="3794400"/>
            <a:chOff x="0" y="0"/>
            <a:chExt cx="5278120" cy="223202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061CF8-5EBC-AD8A-9301-AFDA4D6CFB54}"/>
                </a:ext>
              </a:extLst>
            </p:cNvPr>
            <p:cNvSpPr/>
            <p:nvPr/>
          </p:nvSpPr>
          <p:spPr>
            <a:xfrm>
              <a:off x="0" y="0"/>
              <a:ext cx="5278120" cy="223202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BF60CFF-5C00-CDC4-8863-65D734E6C40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59275"/>
              <a:ext cx="2610000" cy="197220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D5729F6-CBA3-A15D-8C29-31226C49501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8120" y="158892"/>
              <a:ext cx="2610000" cy="197157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1CBDE83-9D24-0D6D-5A3B-19918BB5B6F4}"/>
              </a:ext>
            </a:extLst>
          </p:cNvPr>
          <p:cNvSpPr txBox="1"/>
          <p:nvPr/>
        </p:nvSpPr>
        <p:spPr>
          <a:xfrm>
            <a:off x="1364043" y="1218135"/>
            <a:ext cx="8342134" cy="75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/>
              <a:t>当工作电流以恒定速率增加时，电压先升高后稳定，当工作电流稳定在</a:t>
            </a:r>
            <a:r>
              <a:rPr lang="en-US" altLang="zh-CN"/>
              <a:t>120 A</a:t>
            </a:r>
            <a:r>
              <a:rPr lang="zh-CN" altLang="en-US"/>
              <a:t>时，电压立即下降。模拟和实验结果在电压变化和磁场变化方面非常吻合。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3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人, 室内, 桌子, 男人&#10;&#10;描述已自动生成">
            <a:extLst>
              <a:ext uri="{FF2B5EF4-FFF2-40B4-BE49-F238E27FC236}">
                <a16:creationId xmlns:a16="http://schemas.microsoft.com/office/drawing/2014/main" id="{3892DBB9-F86A-9153-D5A4-236B98B0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0" y="1120906"/>
            <a:ext cx="3078662" cy="230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人在切蛋糕&#10;&#10;低可信度描述已自动生成">
            <a:extLst>
              <a:ext uri="{FF2B5EF4-FFF2-40B4-BE49-F238E27FC236}">
                <a16:creationId xmlns:a16="http://schemas.microsoft.com/office/drawing/2014/main" id="{0924C8F0-206F-23CB-AECA-6D8DE9CA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5"/>
          <a:stretch/>
        </p:blipFill>
        <p:spPr>
          <a:xfrm>
            <a:off x="3841901" y="1118499"/>
            <a:ext cx="3829434" cy="230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玻璃柜台上放着广告&#10;&#10;描述已自动生成">
            <a:extLst>
              <a:ext uri="{FF2B5EF4-FFF2-40B4-BE49-F238E27FC236}">
                <a16:creationId xmlns:a16="http://schemas.microsoft.com/office/drawing/2014/main" id="{4815803C-F10C-E003-0109-6C86214F6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b="23576"/>
          <a:stretch/>
        </p:blipFill>
        <p:spPr>
          <a:xfrm>
            <a:off x="7928006" y="1230522"/>
            <a:ext cx="3829435" cy="191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EA2FBE-1C59-FAC3-60CC-B78BA62893AA}"/>
              </a:ext>
            </a:extLst>
          </p:cNvPr>
          <p:cNvSpPr txBox="1"/>
          <p:nvPr/>
        </p:nvSpPr>
        <p:spPr>
          <a:xfrm>
            <a:off x="1385075" y="3870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12BB9B-525F-C881-B564-EBB38DAACAB4}"/>
              </a:ext>
            </a:extLst>
          </p:cNvPr>
          <p:cNvSpPr txBox="1"/>
          <p:nvPr/>
        </p:nvSpPr>
        <p:spPr>
          <a:xfrm>
            <a:off x="5449669" y="38701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单个线圈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AB7DDF-5913-7E5D-623F-B82ED8EA423F}"/>
              </a:ext>
            </a:extLst>
          </p:cNvPr>
          <p:cNvSpPr txBox="1"/>
          <p:nvPr/>
        </p:nvSpPr>
        <p:spPr>
          <a:xfrm>
            <a:off x="9421930" y="3874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多个线圈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AF6AF43D-5B4F-4ECF-09E2-96313E259346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涞水高温超导磁体构成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2B2AA4-46F3-23D2-B4C1-EFBAE9A8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69" y="4155066"/>
            <a:ext cx="4255542" cy="248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5EB30FE-B5CE-BAB3-9EAC-C00A31D99402}"/>
              </a:ext>
            </a:extLst>
          </p:cNvPr>
          <p:cNvSpPr txBox="1">
            <a:spLocks/>
          </p:cNvSpPr>
          <p:nvPr/>
        </p:nvSpPr>
        <p:spPr>
          <a:xfrm>
            <a:off x="542106" y="42487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简化电路模型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329BF-154F-32B7-5EFB-9DBC34998FB3}"/>
              </a:ext>
            </a:extLst>
          </p:cNvPr>
          <p:cNvSpPr txBox="1">
            <a:spLocks/>
          </p:cNvSpPr>
          <p:nvPr/>
        </p:nvSpPr>
        <p:spPr>
          <a:xfrm>
            <a:off x="1594582" y="988534"/>
            <a:ext cx="8887855" cy="909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线圈的一匝或几匝被视为一个单元：这些单元具有相应的电感和电阻特性，与其他单元通过电感、温度和磁场耦合，单元与单元之间是串联关系。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7E4950-57EA-5251-8666-739238C9E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2" y="2317689"/>
            <a:ext cx="3258236" cy="380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48F6A-3880-4D67-CDFA-778C723A4B56}"/>
              </a:ext>
            </a:extLst>
          </p:cNvPr>
          <p:cNvSpPr txBox="1"/>
          <p:nvPr/>
        </p:nvSpPr>
        <p:spPr>
          <a:xfrm>
            <a:off x="5419825" y="2089374"/>
            <a:ext cx="5040000" cy="3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每个单元的总电流是控制电流，因此：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4C9053-24DD-6A98-97C4-C6068E7318FE}"/>
              </a:ext>
            </a:extLst>
          </p:cNvPr>
          <p:cNvSpPr txBox="1"/>
          <p:nvPr/>
        </p:nvSpPr>
        <p:spPr>
          <a:xfrm>
            <a:off x="5419825" y="4598920"/>
            <a:ext cx="50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既不能反映环向上的电流差异，也不能反映轴向上的电流分布。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/>
              <a:t>概括性的描述整个磁体的状态，为重点部位的仿真分析提供基础。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/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num>
                        <m:den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01DB0E3-0564-5878-1597-D29C731FF0E0}"/>
              </a:ext>
            </a:extLst>
          </p:cNvPr>
          <p:cNvSpPr/>
          <p:nvPr/>
        </p:nvSpPr>
        <p:spPr>
          <a:xfrm>
            <a:off x="5675095" y="3615387"/>
            <a:ext cx="571499" cy="465601"/>
          </a:xfrm>
          <a:prstGeom prst="wedgeRectCallout">
            <a:avLst>
              <a:gd name="adj1" fmla="val 55531"/>
              <a:gd name="adj2" fmla="val -1625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互感矩阵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D5932CF-1215-F4F4-8EB8-AF278C7DBEA4}"/>
              </a:ext>
            </a:extLst>
          </p:cNvPr>
          <p:cNvSpPr/>
          <p:nvPr/>
        </p:nvSpPr>
        <p:spPr>
          <a:xfrm>
            <a:off x="6280200" y="3421704"/>
            <a:ext cx="1055371" cy="465601"/>
          </a:xfrm>
          <a:prstGeom prst="wedgeRectCallout">
            <a:avLst>
              <a:gd name="adj1" fmla="val -9904"/>
              <a:gd name="adj2" fmla="val -938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待求解电流向量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260C1539-59A5-E713-17AF-B0C534A60B4F}"/>
              </a:ext>
            </a:extLst>
          </p:cNvPr>
          <p:cNvSpPr/>
          <p:nvPr/>
        </p:nvSpPr>
        <p:spPr>
          <a:xfrm>
            <a:off x="7409551" y="4002131"/>
            <a:ext cx="571499" cy="465601"/>
          </a:xfrm>
          <a:prstGeom prst="wedgeRectCallout">
            <a:avLst>
              <a:gd name="adj1" fmla="val -40469"/>
              <a:gd name="adj2" fmla="val -2329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超导电压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5268C90B-88BD-D069-8CC7-5FAE701B8BE4}"/>
              </a:ext>
            </a:extLst>
          </p:cNvPr>
          <p:cNvSpPr/>
          <p:nvPr/>
        </p:nvSpPr>
        <p:spPr>
          <a:xfrm>
            <a:off x="8030894" y="3571969"/>
            <a:ext cx="571499" cy="465601"/>
          </a:xfrm>
          <a:prstGeom prst="wedgeRectCallout">
            <a:avLst>
              <a:gd name="adj1" fmla="val -31136"/>
              <a:gd name="adj2" fmla="val -1347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径向电阻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599A5B3-6EC1-4232-324D-F874D56F6024}"/>
              </a:ext>
            </a:extLst>
          </p:cNvPr>
          <p:cNvSpPr/>
          <p:nvPr/>
        </p:nvSpPr>
        <p:spPr>
          <a:xfrm>
            <a:off x="9677353" y="3464979"/>
            <a:ext cx="571499" cy="465601"/>
          </a:xfrm>
          <a:prstGeom prst="wedgeRectCallout">
            <a:avLst>
              <a:gd name="adj1" fmla="val -101803"/>
              <a:gd name="adj2" fmla="val -1363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环向分流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564F259-ED3D-F29A-21DD-305DA2A7313F}"/>
              </a:ext>
            </a:extLst>
          </p:cNvPr>
          <p:cNvSpPr/>
          <p:nvPr/>
        </p:nvSpPr>
        <p:spPr>
          <a:xfrm>
            <a:off x="8855076" y="3481001"/>
            <a:ext cx="571499" cy="465601"/>
          </a:xfrm>
          <a:prstGeom prst="wedgeRectCallout">
            <a:avLst>
              <a:gd name="adj1" fmla="val -97803"/>
              <a:gd name="adj2" fmla="val -1314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控制电流</a:t>
            </a:r>
          </a:p>
        </p:txBody>
      </p:sp>
    </p:spTree>
    <p:extLst>
      <p:ext uri="{BB962C8B-B14F-4D97-AF65-F5344CB8AC3E}">
        <p14:creationId xmlns:p14="http://schemas.microsoft.com/office/powerpoint/2010/main" val="23797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59B282E-0848-4275-3854-B250191590B4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方程构成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E218D5-F682-EA19-B50F-F0DCCA7EAB4A}"/>
              </a:ext>
            </a:extLst>
          </p:cNvPr>
          <p:cNvSpPr txBox="1">
            <a:spLocks/>
          </p:cNvSpPr>
          <p:nvPr/>
        </p:nvSpPr>
        <p:spPr>
          <a:xfrm>
            <a:off x="1547568" y="1995566"/>
            <a:ext cx="8280000" cy="1098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模型的核心方程是径向通路与环向通路二者的分流，电感通路与电阻通路二者的分流，通过时域有限差分可以将方程组抽象为：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/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/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/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其中，互感矩阵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的构成为：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blipFill>
                <a:blip r:embed="rId4"/>
                <a:stretch>
                  <a:fillRect l="-663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/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是对称矩阵，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也是对称矩阵，这与该矩阵的物理意义是一致的。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blipFill>
                <a:blip r:embed="rId5"/>
                <a:stretch>
                  <a:fillRect l="-663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33F2F8-59C1-10E3-B1CD-87E4A7E95C0D}"/>
              </a:ext>
            </a:extLst>
          </p:cNvPr>
          <p:cNvSpPr txBox="1"/>
          <p:nvPr/>
        </p:nvSpPr>
        <p:spPr>
          <a:xfrm>
            <a:off x="1547568" y="1190051"/>
            <a:ext cx="828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磁场、温度导致的临界电流的变化、磁通变化导致的互感耦合、直接的电气连接构成了模型中元素之间相互作用的全部关系。</a:t>
            </a:r>
          </a:p>
        </p:txBody>
      </p:sp>
    </p:spTree>
    <p:extLst>
      <p:ext uri="{BB962C8B-B14F-4D97-AF65-F5344CB8AC3E}">
        <p14:creationId xmlns:p14="http://schemas.microsoft.com/office/powerpoint/2010/main" val="1650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8D5FA53-0DF6-2087-9D6C-29FD3F7F9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269" y="1341512"/>
            <a:ext cx="5909719" cy="5151363"/>
          </a:xfrm>
        </p:spPr>
      </p:pic>
      <p:sp>
        <p:nvSpPr>
          <p:cNvPr id="13" name="标题 2">
            <a:extLst>
              <a:ext uri="{FF2B5EF4-FFF2-40B4-BE49-F238E27FC236}">
                <a16:creationId xmlns:a16="http://schemas.microsoft.com/office/drawing/2014/main" id="{B3538889-BC7F-9F29-D215-87368EB6859A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仿真结果</a:t>
            </a:r>
          </a:p>
        </p:txBody>
      </p:sp>
    </p:spTree>
    <p:extLst>
      <p:ext uri="{BB962C8B-B14F-4D97-AF65-F5344CB8AC3E}">
        <p14:creationId xmlns:p14="http://schemas.microsoft.com/office/powerpoint/2010/main" val="361590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1D787-E645-B85B-501A-F9F6A81D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958" y="1206339"/>
            <a:ext cx="6814363" cy="5507281"/>
          </a:xfr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0080AE6A-E6E8-C4E6-D216-930B1852FB97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互感关系</a:t>
            </a:r>
          </a:p>
        </p:txBody>
      </p:sp>
    </p:spTree>
    <p:extLst>
      <p:ext uri="{BB962C8B-B14F-4D97-AF65-F5344CB8AC3E}">
        <p14:creationId xmlns:p14="http://schemas.microsoft.com/office/powerpoint/2010/main" val="104435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E89FCC8-1A3F-8309-DB6E-FC173C6E52AB}"/>
              </a:ext>
            </a:extLst>
          </p:cNvPr>
          <p:cNvSpPr txBox="1">
            <a:spLocks/>
          </p:cNvSpPr>
          <p:nvPr/>
        </p:nvSpPr>
        <p:spPr>
          <a:xfrm>
            <a:off x="1017113" y="38345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电路网格模型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688B9E-5AE7-3B8B-D8B1-D752B71E7AB3}"/>
              </a:ext>
            </a:extLst>
          </p:cNvPr>
          <p:cNvSpPr txBox="1">
            <a:spLocks/>
          </p:cNvSpPr>
          <p:nvPr/>
        </p:nvSpPr>
        <p:spPr>
          <a:xfrm>
            <a:off x="423669" y="860999"/>
            <a:ext cx="8887855" cy="836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在电路网格模型中，每匝分为几个弧段，这些弧段具有各自的电感，环向电阻和径向电阻。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EB9C0-AE13-E578-EFBB-72BF1A3297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70" y="2587285"/>
            <a:ext cx="2837815" cy="2038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D287D-271C-B852-BF04-B9C22FF524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94" y="2037123"/>
            <a:ext cx="3012278" cy="290873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FE63174-7144-5AD1-857E-41C674FDA2AE}"/>
              </a:ext>
            </a:extLst>
          </p:cNvPr>
          <p:cNvSpPr/>
          <p:nvPr/>
        </p:nvSpPr>
        <p:spPr>
          <a:xfrm>
            <a:off x="4403964" y="3099247"/>
            <a:ext cx="889228" cy="7640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A9519-34A1-D755-36F9-5423F7C2FDF7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01" y="1582820"/>
            <a:ext cx="1965292" cy="1972226"/>
          </a:xfrm>
          <a:prstGeom prst="rect">
            <a:avLst/>
          </a:prstGeom>
          <a:ln w="2857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402A6E-A429-04F4-37F1-BB1044864699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16" y="4358050"/>
            <a:ext cx="2289597" cy="1821356"/>
          </a:xfrm>
          <a:prstGeom prst="rect">
            <a:avLst/>
          </a:prstGeom>
          <a:ln w="28575">
            <a:noFill/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A2E2C92-4416-7CF6-0356-079F5A49DFA8}"/>
              </a:ext>
            </a:extLst>
          </p:cNvPr>
          <p:cNvSpPr/>
          <p:nvPr/>
        </p:nvSpPr>
        <p:spPr>
          <a:xfrm rot="19690375">
            <a:off x="7921991" y="2519670"/>
            <a:ext cx="1353115" cy="415897"/>
          </a:xfrm>
          <a:prstGeom prst="rightArrow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42B2FB1-D035-B210-62EA-8546D4FF11FB}"/>
              </a:ext>
            </a:extLst>
          </p:cNvPr>
          <p:cNvSpPr/>
          <p:nvPr/>
        </p:nvSpPr>
        <p:spPr>
          <a:xfrm rot="12339021" flipH="1">
            <a:off x="7583025" y="4511415"/>
            <a:ext cx="1621581" cy="415897"/>
          </a:xfrm>
          <a:prstGeom prst="rightArrow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3FB3C1-9D62-FEE8-2294-FC1EA345E2D2}"/>
              </a:ext>
            </a:extLst>
          </p:cNvPr>
          <p:cNvSpPr/>
          <p:nvPr/>
        </p:nvSpPr>
        <p:spPr>
          <a:xfrm>
            <a:off x="9403303" y="1589272"/>
            <a:ext cx="1965292" cy="1996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C0DA22-7F62-2D1E-EF97-8EA9F77052FF}"/>
              </a:ext>
            </a:extLst>
          </p:cNvPr>
          <p:cNvSpPr/>
          <p:nvPr/>
        </p:nvSpPr>
        <p:spPr>
          <a:xfrm>
            <a:off x="9493105" y="4270715"/>
            <a:ext cx="1965292" cy="199602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2624735F-453A-7A6D-23F7-7BB97B3B4683}"/>
              </a:ext>
            </a:extLst>
          </p:cNvPr>
          <p:cNvSpPr/>
          <p:nvPr/>
        </p:nvSpPr>
        <p:spPr>
          <a:xfrm>
            <a:off x="6159765" y="3050724"/>
            <a:ext cx="1162942" cy="1119352"/>
          </a:xfrm>
          <a:prstGeom prst="corner">
            <a:avLst>
              <a:gd name="adj1" fmla="val 30282"/>
              <a:gd name="adj2" fmla="val 22536"/>
            </a:avLst>
          </a:pr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14FF21DA-11C5-08CD-A47F-411918E3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" y="1318614"/>
            <a:ext cx="11994745" cy="4220771"/>
          </a:xfrm>
        </p:spPr>
      </p:pic>
    </p:spTree>
    <p:extLst>
      <p:ext uri="{BB962C8B-B14F-4D97-AF65-F5344CB8AC3E}">
        <p14:creationId xmlns:p14="http://schemas.microsoft.com/office/powerpoint/2010/main" val="119859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88305353-1C5F-EC33-DD95-A3D94AF8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" y="344442"/>
            <a:ext cx="10374489" cy="6169116"/>
          </a:xfrm>
        </p:spPr>
      </p:pic>
    </p:spTree>
    <p:extLst>
      <p:ext uri="{BB962C8B-B14F-4D97-AF65-F5344CB8AC3E}">
        <p14:creationId xmlns:p14="http://schemas.microsoft.com/office/powerpoint/2010/main" val="230520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503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基于电路网格模型的电流仿真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朗 秦</dc:creator>
  <cp:lastModifiedBy>朗 秦</cp:lastModifiedBy>
  <cp:revision>10</cp:revision>
  <dcterms:created xsi:type="dcterms:W3CDTF">2024-07-30T02:50:00Z</dcterms:created>
  <dcterms:modified xsi:type="dcterms:W3CDTF">2024-07-30T07:54:43Z</dcterms:modified>
</cp:coreProperties>
</file>