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193"/>
  </p:handoutMasterIdLst>
  <p:sldIdLst>
    <p:sldId id="274" r:id="rId3"/>
    <p:sldId id="275" r:id="rId4"/>
    <p:sldId id="403" r:id="rId5"/>
    <p:sldId id="276" r:id="rId6"/>
    <p:sldId id="277" r:id="rId7"/>
    <p:sldId id="278" r:id="rId8"/>
    <p:sldId id="279" r:id="rId9"/>
    <p:sldId id="280" r:id="rId10"/>
    <p:sldId id="281" r:id="rId11"/>
    <p:sldId id="415" r:id="rId12"/>
    <p:sldId id="416" r:id="rId13"/>
    <p:sldId id="282" r:id="rId14"/>
    <p:sldId id="1587" r:id="rId15"/>
    <p:sldId id="283" r:id="rId16"/>
    <p:sldId id="284" r:id="rId17"/>
    <p:sldId id="410" r:id="rId18"/>
    <p:sldId id="285" r:id="rId19"/>
    <p:sldId id="286" r:id="rId20"/>
    <p:sldId id="417" r:id="rId21"/>
    <p:sldId id="418" r:id="rId22"/>
    <p:sldId id="419" r:id="rId23"/>
    <p:sldId id="1005" r:id="rId24"/>
    <p:sldId id="1751" r:id="rId26"/>
    <p:sldId id="1909" r:id="rId27"/>
    <p:sldId id="1910" r:id="rId28"/>
    <p:sldId id="1911" r:id="rId29"/>
    <p:sldId id="287" r:id="rId30"/>
    <p:sldId id="1007" r:id="rId31"/>
    <p:sldId id="1912" r:id="rId32"/>
    <p:sldId id="1006" r:id="rId33"/>
    <p:sldId id="289" r:id="rId34"/>
    <p:sldId id="290" r:id="rId35"/>
    <p:sldId id="291" r:id="rId36"/>
    <p:sldId id="292" r:id="rId37"/>
    <p:sldId id="293" r:id="rId38"/>
    <p:sldId id="294" r:id="rId39"/>
    <p:sldId id="295" r:id="rId40"/>
    <p:sldId id="1752" r:id="rId41"/>
    <p:sldId id="1756" r:id="rId42"/>
    <p:sldId id="1757" r:id="rId43"/>
    <p:sldId id="1758" r:id="rId44"/>
    <p:sldId id="297" r:id="rId45"/>
    <p:sldId id="565" r:id="rId46"/>
    <p:sldId id="1265" r:id="rId47"/>
    <p:sldId id="299" r:id="rId48"/>
    <p:sldId id="440" r:id="rId49"/>
    <p:sldId id="300" r:id="rId50"/>
    <p:sldId id="411" r:id="rId51"/>
    <p:sldId id="301" r:id="rId52"/>
    <p:sldId id="1913" r:id="rId53"/>
    <p:sldId id="1914" r:id="rId54"/>
    <p:sldId id="1915" r:id="rId55"/>
    <p:sldId id="302" r:id="rId56"/>
    <p:sldId id="303" r:id="rId57"/>
    <p:sldId id="304" r:id="rId58"/>
    <p:sldId id="386" r:id="rId59"/>
    <p:sldId id="305" r:id="rId60"/>
    <p:sldId id="306" r:id="rId61"/>
    <p:sldId id="1918" r:id="rId62"/>
    <p:sldId id="1917" r:id="rId63"/>
    <p:sldId id="307" r:id="rId64"/>
    <p:sldId id="308" r:id="rId65"/>
    <p:sldId id="309" r:id="rId66"/>
    <p:sldId id="310" r:id="rId67"/>
    <p:sldId id="311" r:id="rId68"/>
    <p:sldId id="412" r:id="rId69"/>
    <p:sldId id="312" r:id="rId70"/>
    <p:sldId id="1267" r:id="rId71"/>
    <p:sldId id="1269" r:id="rId72"/>
    <p:sldId id="1270" r:id="rId73"/>
    <p:sldId id="404" r:id="rId74"/>
    <p:sldId id="314" r:id="rId75"/>
    <p:sldId id="315" r:id="rId76"/>
    <p:sldId id="693" r:id="rId77"/>
    <p:sldId id="695" r:id="rId78"/>
    <p:sldId id="696" r:id="rId79"/>
    <p:sldId id="318" r:id="rId80"/>
    <p:sldId id="319" r:id="rId81"/>
    <p:sldId id="1155" r:id="rId82"/>
    <p:sldId id="320" r:id="rId83"/>
    <p:sldId id="321" r:id="rId84"/>
    <p:sldId id="1271" r:id="rId85"/>
    <p:sldId id="322" r:id="rId86"/>
    <p:sldId id="323" r:id="rId87"/>
    <p:sldId id="324" r:id="rId88"/>
    <p:sldId id="325" r:id="rId89"/>
    <p:sldId id="326" r:id="rId90"/>
    <p:sldId id="327" r:id="rId91"/>
    <p:sldId id="328" r:id="rId92"/>
    <p:sldId id="329" r:id="rId93"/>
    <p:sldId id="330" r:id="rId94"/>
    <p:sldId id="331" r:id="rId95"/>
    <p:sldId id="332" r:id="rId96"/>
    <p:sldId id="333" r:id="rId97"/>
    <p:sldId id="388" r:id="rId98"/>
    <p:sldId id="390" r:id="rId99"/>
    <p:sldId id="391" r:id="rId100"/>
    <p:sldId id="387" r:id="rId101"/>
    <p:sldId id="334" r:id="rId102"/>
    <p:sldId id="335" r:id="rId103"/>
    <p:sldId id="865" r:id="rId104"/>
    <p:sldId id="336" r:id="rId105"/>
    <p:sldId id="392" r:id="rId106"/>
    <p:sldId id="337" r:id="rId107"/>
    <p:sldId id="338" r:id="rId108"/>
    <p:sldId id="1919" r:id="rId109"/>
    <p:sldId id="393" r:id="rId110"/>
    <p:sldId id="345" r:id="rId111"/>
    <p:sldId id="2148" r:id="rId112"/>
    <p:sldId id="413" r:id="rId113"/>
    <p:sldId id="420" r:id="rId114"/>
    <p:sldId id="340" r:id="rId115"/>
    <p:sldId id="1485" r:id="rId116"/>
    <p:sldId id="341" r:id="rId117"/>
    <p:sldId id="342" r:id="rId118"/>
    <p:sldId id="1156" r:id="rId119"/>
    <p:sldId id="344" r:id="rId120"/>
    <p:sldId id="422" r:id="rId121"/>
    <p:sldId id="2075" r:id="rId122"/>
    <p:sldId id="346" r:id="rId123"/>
    <p:sldId id="347" r:id="rId124"/>
    <p:sldId id="800" r:id="rId125"/>
    <p:sldId id="405" r:id="rId126"/>
    <p:sldId id="407" r:id="rId127"/>
    <p:sldId id="408" r:id="rId128"/>
    <p:sldId id="409" r:id="rId129"/>
    <p:sldId id="348" r:id="rId130"/>
    <p:sldId id="349" r:id="rId131"/>
    <p:sldId id="350" r:id="rId132"/>
    <p:sldId id="351" r:id="rId133"/>
    <p:sldId id="352" r:id="rId134"/>
    <p:sldId id="353" r:id="rId135"/>
    <p:sldId id="354" r:id="rId136"/>
    <p:sldId id="948" r:id="rId137"/>
    <p:sldId id="949" r:id="rId138"/>
    <p:sldId id="950" r:id="rId139"/>
    <p:sldId id="951" r:id="rId140"/>
    <p:sldId id="355" r:id="rId141"/>
    <p:sldId id="395" r:id="rId142"/>
    <p:sldId id="356" r:id="rId143"/>
    <p:sldId id="2149" r:id="rId144"/>
    <p:sldId id="357" r:id="rId145"/>
    <p:sldId id="358" r:id="rId146"/>
    <p:sldId id="396" r:id="rId147"/>
    <p:sldId id="359" r:id="rId148"/>
    <p:sldId id="360" r:id="rId149"/>
    <p:sldId id="361" r:id="rId150"/>
    <p:sldId id="362" r:id="rId151"/>
    <p:sldId id="421" r:id="rId152"/>
    <p:sldId id="367" r:id="rId153"/>
    <p:sldId id="423" r:id="rId154"/>
    <p:sldId id="425" r:id="rId155"/>
    <p:sldId id="424" r:id="rId156"/>
    <p:sldId id="368" r:id="rId157"/>
    <p:sldId id="426" r:id="rId158"/>
    <p:sldId id="427" r:id="rId159"/>
    <p:sldId id="369" r:id="rId160"/>
    <p:sldId id="428" r:id="rId161"/>
    <p:sldId id="429" r:id="rId162"/>
    <p:sldId id="370" r:id="rId163"/>
    <p:sldId id="371" r:id="rId164"/>
    <p:sldId id="430" r:id="rId165"/>
    <p:sldId id="431" r:id="rId166"/>
    <p:sldId id="372" r:id="rId167"/>
    <p:sldId id="373" r:id="rId168"/>
    <p:sldId id="1561" r:id="rId169"/>
    <p:sldId id="374" r:id="rId170"/>
    <p:sldId id="375" r:id="rId171"/>
    <p:sldId id="432" r:id="rId172"/>
    <p:sldId id="433" r:id="rId173"/>
    <p:sldId id="376" r:id="rId174"/>
    <p:sldId id="434" r:id="rId175"/>
    <p:sldId id="377" r:id="rId176"/>
    <p:sldId id="435" r:id="rId177"/>
    <p:sldId id="378" r:id="rId178"/>
    <p:sldId id="379" r:id="rId179"/>
    <p:sldId id="397" r:id="rId180"/>
    <p:sldId id="380" r:id="rId181"/>
    <p:sldId id="381" r:id="rId182"/>
    <p:sldId id="439" r:id="rId183"/>
    <p:sldId id="441" r:id="rId184"/>
    <p:sldId id="438" r:id="rId185"/>
    <p:sldId id="436" r:id="rId186"/>
    <p:sldId id="382" r:id="rId187"/>
    <p:sldId id="398" r:id="rId188"/>
    <p:sldId id="399" r:id="rId189"/>
    <p:sldId id="400" r:id="rId190"/>
    <p:sldId id="401" r:id="rId191"/>
    <p:sldId id="1263" r:id="rId19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00CC"/>
    <a:srgbClr val="FF33CC"/>
    <a:srgbClr val="FFCC99"/>
    <a:srgbClr val="CCFF33"/>
    <a:srgbClr val="99FF33"/>
    <a:srgbClr val="FFFF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73"/>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6" Type="http://schemas.openxmlformats.org/officeDocument/2006/relationships/tableStyles" Target="tableStyles.xml"/><Relationship Id="rId195" Type="http://schemas.openxmlformats.org/officeDocument/2006/relationships/viewProps" Target="viewProps.xml"/><Relationship Id="rId194" Type="http://schemas.openxmlformats.org/officeDocument/2006/relationships/presProps" Target="presProps.xml"/><Relationship Id="rId193" Type="http://schemas.openxmlformats.org/officeDocument/2006/relationships/handoutMaster" Target="handoutMasters/handoutMaster1.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p:cNvSpPr>
          <p:nvPr>
            <p:ph type="sldImg"/>
          </p:nvPr>
        </p:nvSpPr>
        <p:spPr/>
      </p:sp>
      <p:sp>
        <p:nvSpPr>
          <p:cNvPr id="25602" name="文本占位符 2"/>
          <p:cNvSpPr>
            <a:spLocks noGrp="1"/>
          </p:cNvSpPr>
          <p:nvPr>
            <p:ph type="body"/>
          </p:nvPr>
        </p:nvSpPr>
        <p:spPr/>
        <p:txBody>
          <a:bodyPr anchor="ctr"/>
          <a:p>
            <a:pPr lvl="0" indent="0"/>
            <a:r>
              <a:rPr lang="zh-CN" altLang="zh-CN">
                <a:ea typeface="宋体" panose="02010600030101010101" pitchFamily="2" charset="-122"/>
              </a:rPr>
              <a:t>什么样的二维表才能被称为是一个</a:t>
            </a:r>
            <a:r>
              <a:rPr lang="en-US" altLang="zh-CN">
                <a:ea typeface="宋体" panose="02010600030101010101" pitchFamily="2" charset="-122"/>
              </a:rPr>
              <a:t>‘</a:t>
            </a:r>
            <a:r>
              <a:rPr lang="zh-CN" altLang="en-US">
                <a:ea typeface="宋体" panose="02010600030101010101" pitchFamily="2" charset="-122"/>
              </a:rPr>
              <a:t>关系</a:t>
            </a:r>
            <a:r>
              <a:rPr lang="en-US" altLang="zh-CN">
                <a:ea typeface="宋体" panose="02010600030101010101" pitchFamily="2" charset="-122"/>
              </a:rPr>
              <a:t>’</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p:cNvSpPr>
          <p:nvPr>
            <p:ph type="sldImg"/>
          </p:nvPr>
        </p:nvSpPr>
        <p:spPr/>
      </p:sp>
      <p:sp>
        <p:nvSpPr>
          <p:cNvPr id="40962" name="文本占位符 2"/>
          <p:cNvSpPr>
            <a:spLocks noGrp="1"/>
          </p:cNvSpPr>
          <p:nvPr>
            <p:ph type="body"/>
          </p:nvPr>
        </p:nvSpPr>
        <p:spPr/>
        <p:txBody>
          <a:bodyPr anchor="ctr"/>
          <a:p>
            <a:pPr lvl="0" indent="0"/>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p:cNvSpPr>
          <p:nvPr>
            <p:ph type="sldImg"/>
          </p:nvPr>
        </p:nvSpPr>
        <p:spPr/>
      </p:sp>
      <p:sp>
        <p:nvSpPr>
          <p:cNvPr id="45058" name="文本占位符 2"/>
          <p:cNvSpPr>
            <a:spLocks noGrp="1"/>
          </p:cNvSpPr>
          <p:nvPr>
            <p:ph type="body"/>
          </p:nvPr>
        </p:nvSpPr>
        <p:spPr/>
        <p:txBody>
          <a:bodyPr anchor="ctr"/>
          <a:p>
            <a:pPr lvl="0" indent="0"/>
            <a:r>
              <a:rPr lang="zh-CN" altLang="en-US">
                <a:ea typeface="宋体" panose="02010600030101010101" pitchFamily="2" charset="-122"/>
              </a:rPr>
              <a:t>以</a:t>
            </a:r>
            <a:r>
              <a:rPr lang="en-US" altLang="zh-CN"/>
              <a:t>AB</a:t>
            </a:r>
            <a:r>
              <a:rPr lang="zh-CN" altLang="en-US">
                <a:ea typeface="宋体" panose="02010600030101010101" pitchFamily="2" charset="-122"/>
              </a:rPr>
              <a:t>属性组合为例</a:t>
            </a:r>
            <a:endParaRPr lang="zh-CN" altLang="en-US">
              <a:ea typeface="宋体" panose="02010600030101010101" pitchFamily="2" charset="-122"/>
            </a:endParaRPr>
          </a:p>
          <a:p>
            <a:pPr lvl="0" indent="0"/>
            <a:r>
              <a:rPr lang="zh-CN" altLang="en-US">
                <a:ea typeface="宋体" panose="02010600030101010101" pitchFamily="2" charset="-122"/>
              </a:rPr>
              <a:t>在该关系中，对于任意的两个元组，他们要么在属性</a:t>
            </a:r>
            <a:r>
              <a:rPr lang="en-US" altLang="zh-CN"/>
              <a:t>A</a:t>
            </a:r>
            <a:r>
              <a:rPr lang="zh-CN" altLang="en-US">
                <a:ea typeface="宋体" panose="02010600030101010101" pitchFamily="2" charset="-122"/>
              </a:rPr>
              <a:t>上的取值不同，要么在属性</a:t>
            </a:r>
            <a:r>
              <a:rPr lang="en-US" altLang="zh-CN"/>
              <a:t>B</a:t>
            </a:r>
            <a:r>
              <a:rPr lang="zh-CN" altLang="en-US">
                <a:ea typeface="宋体" panose="02010600030101010101" pitchFamily="2" charset="-122"/>
              </a:rPr>
              <a:t>上的取值不同，因而他们在</a:t>
            </a:r>
            <a:r>
              <a:rPr lang="en-US" altLang="zh-CN"/>
              <a:t>AB</a:t>
            </a:r>
            <a:r>
              <a:rPr lang="zh-CN" altLang="en-US">
                <a:ea typeface="宋体" panose="02010600030101010101" pitchFamily="2" charset="-122"/>
              </a:rPr>
              <a:t>属性集上的取值肯定是不一样的。因而</a:t>
            </a:r>
            <a:r>
              <a:rPr lang="en-US" altLang="zh-CN"/>
              <a:t>‘AB’</a:t>
            </a:r>
            <a:r>
              <a:rPr lang="zh-CN" altLang="en-US">
                <a:ea typeface="宋体" panose="02010600030101010101" pitchFamily="2" charset="-122"/>
              </a:rPr>
              <a:t>属性组合满足关键字定义中的</a:t>
            </a:r>
            <a:r>
              <a:rPr lang="en-US" altLang="zh-CN"/>
              <a:t>property 1</a:t>
            </a:r>
            <a:r>
              <a:rPr lang="zh-CN" altLang="zh-CN">
                <a:ea typeface="宋体" panose="02010600030101010101" pitchFamily="2" charset="-122"/>
              </a:rPr>
              <a:t>。另外，由于单个的属性</a:t>
            </a:r>
            <a:r>
              <a:rPr lang="en-US" altLang="zh-CN"/>
              <a:t>A</a:t>
            </a:r>
            <a:r>
              <a:rPr lang="zh-CN" altLang="en-US">
                <a:ea typeface="宋体" panose="02010600030101010101" pitchFamily="2" charset="-122"/>
              </a:rPr>
              <a:t>或属性</a:t>
            </a:r>
            <a:r>
              <a:rPr lang="en-US" altLang="zh-CN"/>
              <a:t>B</a:t>
            </a:r>
            <a:r>
              <a:rPr lang="zh-CN" altLang="en-US">
                <a:ea typeface="宋体" panose="02010600030101010101" pitchFamily="2" charset="-122"/>
              </a:rPr>
              <a:t>都不具备</a:t>
            </a:r>
            <a:r>
              <a:rPr lang="en-US" altLang="zh-CN"/>
              <a:t>property 1</a:t>
            </a:r>
            <a:r>
              <a:rPr lang="zh-CN" altLang="en-US">
                <a:ea typeface="宋体" panose="02010600030101010101" pitchFamily="2" charset="-122"/>
              </a:rPr>
              <a:t>，因而属性集</a:t>
            </a:r>
            <a:r>
              <a:rPr lang="en-US" altLang="zh-CN"/>
              <a:t>AB</a:t>
            </a:r>
            <a:r>
              <a:rPr lang="zh-CN" altLang="en-US">
                <a:ea typeface="宋体" panose="02010600030101010101" pitchFamily="2" charset="-122"/>
              </a:rPr>
              <a:t>也满足条件</a:t>
            </a:r>
            <a:r>
              <a:rPr lang="en-US" altLang="zh-CN"/>
              <a:t>property 2</a:t>
            </a:r>
            <a:r>
              <a:rPr lang="zh-CN" altLang="en-US">
                <a:ea typeface="宋体" panose="02010600030101010101" pitchFamily="2" charset="-122"/>
              </a:rPr>
              <a:t>，因此，</a:t>
            </a:r>
            <a:r>
              <a:rPr lang="en-US" altLang="zh-CN"/>
              <a:t>‘AB’</a:t>
            </a:r>
            <a:r>
              <a:rPr lang="zh-CN" altLang="en-US">
                <a:ea typeface="宋体" panose="02010600030101010101" pitchFamily="2" charset="-122"/>
              </a:rPr>
              <a:t>是该关系的一个关键字。</a:t>
            </a:r>
            <a:endParaRPr lang="zh-CN" altLang="en-US">
              <a:ea typeface="宋体" panose="02010600030101010101" pitchFamily="2" charset="-122"/>
            </a:endParaRPr>
          </a:p>
          <a:p>
            <a:pPr lvl="0" indent="0"/>
            <a:r>
              <a:rPr lang="zh-CN" altLang="en-US">
                <a:ea typeface="宋体" panose="02010600030101010101" pitchFamily="2" charset="-122"/>
              </a:rPr>
              <a:t>同理，我们也可证明，</a:t>
            </a:r>
            <a:r>
              <a:rPr lang="en-US" altLang="zh-CN"/>
              <a:t>AC</a:t>
            </a:r>
            <a:r>
              <a:rPr lang="zh-CN" altLang="en-US">
                <a:ea typeface="宋体" panose="02010600030101010101" pitchFamily="2" charset="-122"/>
              </a:rPr>
              <a:t>和</a:t>
            </a:r>
            <a:r>
              <a:rPr lang="en-US" altLang="zh-CN"/>
              <a:t>BC</a:t>
            </a:r>
            <a:r>
              <a:rPr lang="zh-CN" altLang="en-US">
                <a:ea typeface="宋体" panose="02010600030101010101" pitchFamily="2" charset="-122"/>
              </a:rPr>
              <a:t>也都是该关系的关键字。</a:t>
            </a:r>
            <a:endParaRPr lang="zh-CN" altLang="en-US">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p:cNvSpPr>
          <p:nvPr>
            <p:ph type="sldImg"/>
          </p:nvPr>
        </p:nvSpPr>
        <p:spPr/>
      </p:sp>
      <p:sp>
        <p:nvSpPr>
          <p:cNvPr id="47106" name="文本占位符 2"/>
          <p:cNvSpPr>
            <a:spLocks noGrp="1"/>
          </p:cNvSpPr>
          <p:nvPr>
            <p:ph type="body"/>
          </p:nvPr>
        </p:nvSpPr>
        <p:spPr/>
        <p:txBody>
          <a:bodyPr anchor="ctr"/>
          <a:p>
            <a:pPr lvl="0" indent="0"/>
            <a:r>
              <a:rPr lang="zh-CN" altLang="en-US">
                <a:ea typeface="宋体" panose="02010600030101010101" pitchFamily="2" charset="-122"/>
              </a:rPr>
              <a:t>对于有</a:t>
            </a:r>
            <a:r>
              <a:rPr lang="en-US" altLang="zh-CN"/>
              <a:t>3</a:t>
            </a:r>
            <a:r>
              <a:rPr lang="zh-CN" altLang="en-US">
                <a:ea typeface="宋体" panose="02010600030101010101" pitchFamily="2" charset="-122"/>
              </a:rPr>
              <a:t>个或更多个属性组成的属性集合，其中肯定真包含着属性</a:t>
            </a:r>
            <a:r>
              <a:rPr lang="en-US" altLang="zh-CN"/>
              <a:t>D</a:t>
            </a:r>
            <a:r>
              <a:rPr lang="zh-CN" altLang="en-US">
                <a:ea typeface="宋体" panose="02010600030101010101" pitchFamily="2" charset="-122"/>
              </a:rPr>
              <a:t>，或者真包含着</a:t>
            </a:r>
            <a:r>
              <a:rPr lang="en-US" altLang="zh-CN"/>
              <a:t>AB</a:t>
            </a:r>
            <a:r>
              <a:rPr lang="zh-CN" altLang="en-US">
                <a:ea typeface="宋体" panose="02010600030101010101" pitchFamily="2" charset="-122"/>
              </a:rPr>
              <a:t>、</a:t>
            </a:r>
            <a:r>
              <a:rPr lang="en-US" altLang="zh-CN"/>
              <a:t>AC</a:t>
            </a:r>
            <a:r>
              <a:rPr lang="zh-CN" altLang="en-US">
                <a:ea typeface="宋体" panose="02010600030101010101" pitchFamily="2" charset="-122"/>
              </a:rPr>
              <a:t>或者</a:t>
            </a:r>
            <a:r>
              <a:rPr lang="en-US" altLang="zh-CN"/>
              <a:t>BC</a:t>
            </a:r>
            <a:r>
              <a:rPr lang="zh-CN" altLang="en-US">
                <a:ea typeface="宋体" panose="02010600030101010101" pitchFamily="2" charset="-122"/>
              </a:rPr>
              <a:t>中的一个，因而该属性集合不可能满足定义中的</a:t>
            </a:r>
            <a:r>
              <a:rPr lang="en-US" altLang="zh-CN"/>
              <a:t>property 2</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要判断一个</a:t>
            </a:r>
            <a:r>
              <a:rPr lang="en-US" altLang="zh-CN"/>
              <a:t>agent</a:t>
            </a:r>
            <a:r>
              <a:rPr lang="zh-CN" altLang="en-US"/>
              <a:t>是否满足查询要求，可以将该</a:t>
            </a:r>
            <a:r>
              <a:rPr lang="en-US" altLang="zh-CN"/>
              <a:t>agent</a:t>
            </a:r>
            <a:r>
              <a:rPr lang="zh-CN" altLang="en-US"/>
              <a:t>元组在</a:t>
            </a:r>
            <a:r>
              <a:rPr lang="en-US" altLang="zh-CN"/>
              <a:t>percent</a:t>
            </a:r>
            <a:r>
              <a:rPr lang="zh-CN" altLang="en-US"/>
              <a:t>属性上的取值代入条件表达式中进行计算，如果计算结果为</a:t>
            </a:r>
            <a:r>
              <a:rPr lang="en-US" altLang="zh-CN"/>
              <a:t>true</a:t>
            </a:r>
            <a:r>
              <a:rPr lang="zh-CN" altLang="en-US"/>
              <a:t>，那么该客户就是满足条件的客户，其元组将作为该查询的结果元组返回；如果计算结果是</a:t>
            </a:r>
            <a:r>
              <a:rPr lang="en-US" altLang="zh-CN"/>
              <a:t>false</a:t>
            </a:r>
            <a:r>
              <a:rPr lang="zh-CN" altLang="en-US"/>
              <a:t>，那么该</a:t>
            </a:r>
            <a:r>
              <a:rPr lang="en-US" altLang="zh-CN"/>
              <a:t>agent</a:t>
            </a:r>
            <a:r>
              <a:rPr lang="zh-CN" altLang="en-US"/>
              <a:t>就不满足查询条件，其元组将不会出现在返回的结果集合中。</a:t>
            </a:r>
            <a:endParaRPr lang="zh-CN" altLang="en-US"/>
          </a:p>
          <a:p>
            <a:r>
              <a:rPr lang="zh-CN" altLang="en-US"/>
              <a:t>作为</a:t>
            </a:r>
            <a:r>
              <a:rPr lang="en-US" altLang="zh-CN"/>
              <a:t>unknown</a:t>
            </a:r>
            <a:r>
              <a:rPr lang="zh-CN" altLang="en-US"/>
              <a:t>的空值，不管与什么值进行比较运算，其结果都是</a:t>
            </a:r>
            <a:r>
              <a:rPr lang="en-US" altLang="zh-CN"/>
              <a:t>false</a:t>
            </a:r>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相容表的判定方法：</a:t>
            </a:r>
            <a:r>
              <a:rPr lang="en-US" altLang="zh-CN"/>
              <a:t>1</a:t>
            </a:r>
            <a:r>
              <a:rPr lang="zh-CN" altLang="en-US"/>
              <a:t>）两个关系有相同数量的属性；</a:t>
            </a:r>
            <a:r>
              <a:rPr lang="en-US" altLang="zh-CN"/>
              <a:t>2</a:t>
            </a:r>
            <a:r>
              <a:rPr lang="zh-CN" altLang="en-US"/>
              <a:t>）可以在两个关系的属性之间建立一一对应，且对应的属性应该具有相同的</a:t>
            </a:r>
            <a:r>
              <a:rPr lang="en-US" altLang="zh-CN"/>
              <a:t>domain</a:t>
            </a:r>
            <a:r>
              <a:rPr lang="zh-CN" altLang="en-US"/>
              <a:t>和</a:t>
            </a:r>
            <a:r>
              <a:rPr lang="en-US" altLang="zh-CN"/>
              <a:t>meaning</a:t>
            </a:r>
            <a:r>
              <a:rPr lang="zh-CN" altLang="zh-CN"/>
              <a:t>；</a:t>
            </a:r>
            <a:r>
              <a:rPr lang="en-US" altLang="zh-CN"/>
              <a:t>3</a:t>
            </a:r>
            <a:r>
              <a:rPr lang="zh-CN" altLang="en-US"/>
              <a:t>）在关系代数这样的理论模型中，常用的假设是：同名的属性具有相同的</a:t>
            </a:r>
            <a:r>
              <a:rPr lang="en-US" altLang="zh-CN"/>
              <a:t>domain</a:t>
            </a:r>
            <a:r>
              <a:rPr lang="zh-CN" altLang="en-US"/>
              <a:t>和</a:t>
            </a:r>
            <a:r>
              <a:rPr lang="en-US" altLang="zh-CN"/>
              <a:t>meaning</a:t>
            </a:r>
            <a:r>
              <a:rPr lang="zh-CN" altLang="en-US"/>
              <a:t>；</a:t>
            </a:r>
            <a:r>
              <a:rPr lang="en-US" altLang="zh-CN"/>
              <a:t>4</a:t>
            </a:r>
            <a:r>
              <a:rPr lang="zh-CN" altLang="en-US"/>
              <a:t>）由于</a:t>
            </a:r>
            <a:r>
              <a:rPr lang="en-US" altLang="zh-CN"/>
              <a:t>column name</a:t>
            </a:r>
            <a:r>
              <a:rPr lang="zh-CN" altLang="en-US"/>
              <a:t>只是作为关系中属性的表示符号，因此，我们也可以通过对关系中的属性进行换名来达到如下的目标：同名的属性都具有相同的</a:t>
            </a:r>
            <a:r>
              <a:rPr lang="en-US" altLang="zh-CN">
                <a:sym typeface="+mn-ea"/>
              </a:rPr>
              <a:t>domain</a:t>
            </a:r>
            <a:r>
              <a:rPr lang="zh-CN" altLang="en-US">
                <a:sym typeface="+mn-ea"/>
              </a:rPr>
              <a:t>和</a:t>
            </a:r>
            <a:r>
              <a:rPr lang="en-US" altLang="zh-CN">
                <a:sym typeface="+mn-ea"/>
              </a:rPr>
              <a:t>meaning</a:t>
            </a:r>
            <a:r>
              <a:rPr lang="zh-CN" altLang="en-US">
                <a:sym typeface="+mn-ea"/>
              </a:rPr>
              <a:t>，而不同名的属性则是有着不同的</a:t>
            </a:r>
            <a:r>
              <a:rPr lang="en-US" altLang="zh-CN">
                <a:sym typeface="+mn-ea"/>
              </a:rPr>
              <a:t>domain</a:t>
            </a:r>
            <a:r>
              <a:rPr lang="zh-CN" altLang="en-US">
                <a:sym typeface="+mn-ea"/>
              </a:rPr>
              <a:t>或者不同的</a:t>
            </a:r>
            <a:r>
              <a:rPr lang="en-US" altLang="zh-CN">
                <a:sym typeface="+mn-ea"/>
              </a:rPr>
              <a:t>meaning</a:t>
            </a:r>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两个关系具有相同个数的属性，且对应的同名属性都具有相同的</a:t>
            </a:r>
            <a:r>
              <a:rPr lang="en-US" altLang="zh-CN"/>
              <a:t>domain</a:t>
            </a:r>
            <a:r>
              <a:rPr lang="zh-CN" altLang="en-US"/>
              <a:t>和</a:t>
            </a:r>
            <a:r>
              <a:rPr lang="en-US" altLang="zh-CN"/>
              <a:t>meaning</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虽然两个关系具有完全相同的关系模式，但无法做到</a:t>
            </a:r>
            <a:r>
              <a:rPr lang="en-US" altLang="zh-CN">
                <a:sym typeface="+mn-ea"/>
              </a:rPr>
              <a:t>“</a:t>
            </a:r>
            <a:r>
              <a:rPr lang="zh-CN" altLang="en-US">
                <a:sym typeface="+mn-ea"/>
              </a:rPr>
              <a:t>在他们的属性之间建立起一一对应的关系，且对应的属性之间都具有相同的</a:t>
            </a:r>
            <a:r>
              <a:rPr lang="en-US" altLang="zh-CN">
                <a:sym typeface="+mn-ea"/>
              </a:rPr>
              <a:t>domain</a:t>
            </a:r>
            <a:r>
              <a:rPr lang="zh-CN" altLang="en-US">
                <a:sym typeface="+mn-ea"/>
              </a:rPr>
              <a:t>和</a:t>
            </a:r>
            <a:r>
              <a:rPr lang="en-US" altLang="zh-CN">
                <a:sym typeface="+mn-ea"/>
              </a:rPr>
              <a:t>meaning”</a:t>
            </a:r>
            <a:r>
              <a:rPr lang="zh-CN" altLang="en-US">
                <a:sym typeface="+mn-ea"/>
              </a:rPr>
              <a:t>（这里可以通过元组上的属性值来判断一个属性的</a:t>
            </a:r>
            <a:r>
              <a:rPr lang="en-US" altLang="zh-CN">
                <a:sym typeface="+mn-ea"/>
              </a:rPr>
              <a:t>domain</a:t>
            </a:r>
            <a:r>
              <a:rPr lang="zh-CN" altLang="en-US">
                <a:sym typeface="+mn-ea"/>
              </a:rPr>
              <a:t>）</a:t>
            </a:r>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可以通过对属性进行换名（</a:t>
            </a:r>
            <a:r>
              <a:rPr lang="en-US" altLang="zh-CN"/>
              <a:t>D &lt;==&gt; C</a:t>
            </a:r>
            <a:r>
              <a:rPr lang="zh-CN" altLang="en-US"/>
              <a:t>）来进行判断</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属性个数不同，不可能是</a:t>
            </a:r>
            <a:r>
              <a:rPr lang="en-US" altLang="zh-CN"/>
              <a:t>Compatible Table</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p:cNvSpPr>
          <p:nvPr>
            <p:ph type="sldImg"/>
          </p:nvPr>
        </p:nvSpPr>
        <p:spPr/>
      </p:sp>
      <p:sp>
        <p:nvSpPr>
          <p:cNvPr id="28674" name="文本占位符 2"/>
          <p:cNvSpPr>
            <a:spLocks noGrp="1"/>
          </p:cNvSpPr>
          <p:nvPr>
            <p:ph type="body"/>
          </p:nvPr>
        </p:nvSpPr>
        <p:spPr/>
        <p:txBody>
          <a:bodyPr anchor="ctr"/>
          <a:p>
            <a:pPr lvl="0" indent="0"/>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属性在表中的排列次序不同，不影响对是不是</a:t>
            </a:r>
            <a:r>
              <a:rPr lang="en-US" altLang="zh-CN"/>
              <a:t>Compatible Table</a:t>
            </a:r>
            <a:r>
              <a:rPr lang="zh-CN" altLang="en-US"/>
              <a:t>的判断</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p:cNvSpPr>
          <p:nvPr>
            <p:ph type="sldImg"/>
          </p:nvPr>
        </p:nvSpPr>
        <p:spPr/>
      </p:sp>
      <p:sp>
        <p:nvSpPr>
          <p:cNvPr id="79874" name="文本占位符 2"/>
          <p:cNvSpPr>
            <a:spLocks noGrp="1"/>
          </p:cNvSpPr>
          <p:nvPr>
            <p:ph type="body"/>
          </p:nvPr>
        </p:nvSpPr>
        <p:spPr/>
        <p:txBody>
          <a:bodyPr anchor="ctr"/>
          <a:p>
            <a:pPr lvl="0" indent="0"/>
            <a:r>
              <a:rPr lang="zh-CN" altLang="en-US">
                <a:ea typeface="宋体" panose="02010600030101010101" pitchFamily="2" charset="-122"/>
              </a:rPr>
              <a:t>可以利用</a:t>
            </a:r>
            <a:r>
              <a:rPr lang="en-US" altLang="zh-CN"/>
              <a:t>‘</a:t>
            </a:r>
            <a:r>
              <a:rPr lang="zh-CN" altLang="en-US">
                <a:ea typeface="宋体" panose="02010600030101010101" pitchFamily="2" charset="-122"/>
              </a:rPr>
              <a:t>赋值</a:t>
            </a:r>
            <a:r>
              <a:rPr lang="en-US" altLang="zh-CN"/>
              <a:t>’</a:t>
            </a:r>
            <a:r>
              <a:rPr lang="zh-CN" altLang="en-US">
                <a:ea typeface="宋体" panose="02010600030101010101" pitchFamily="2" charset="-122"/>
              </a:rPr>
              <a:t>运算创建临时的中间关系：</a:t>
            </a:r>
            <a:r>
              <a:rPr lang="en-US" altLang="zh-CN"/>
              <a:t>1</a:t>
            </a:r>
            <a:r>
              <a:rPr lang="zh-CN" altLang="en-US">
                <a:ea typeface="宋体" panose="02010600030101010101" pitchFamily="2" charset="-122"/>
              </a:rPr>
              <a:t>）可以用已有的关系创建中间关系；</a:t>
            </a:r>
            <a:r>
              <a:rPr lang="en-US" altLang="zh-CN"/>
              <a:t>2</a:t>
            </a:r>
            <a:r>
              <a:rPr lang="zh-CN" altLang="en-US">
                <a:ea typeface="宋体" panose="02010600030101010101" pitchFamily="2" charset="-122"/>
              </a:rPr>
              <a:t>）可以用一个关系代数表达式的计算结果创建中间关系。</a:t>
            </a:r>
            <a:endParaRPr lang="zh-CN" altLang="en-US">
              <a:ea typeface="宋体" panose="02010600030101010101" pitchFamily="2" charset="-122"/>
            </a:endParaRPr>
          </a:p>
          <a:p>
            <a:pPr lvl="0" indent="0"/>
            <a:r>
              <a:rPr lang="zh-CN" altLang="en-US">
                <a:ea typeface="宋体" panose="02010600030101010101" pitchFamily="2" charset="-122"/>
              </a:rPr>
              <a:t>中间关系有关系名，并且可以定义新的属性名和调整属性的排列次序。</a:t>
            </a:r>
            <a:endParaRPr lang="zh-CN" altLang="en-US">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p:cNvSpPr>
          <p:nvPr>
            <p:ph type="sldImg"/>
          </p:nvPr>
        </p:nvSpPr>
        <p:spPr/>
      </p:sp>
      <p:sp>
        <p:nvSpPr>
          <p:cNvPr id="100354" name="文本占位符 2"/>
          <p:cNvSpPr>
            <a:spLocks noGrp="1"/>
          </p:cNvSpPr>
          <p:nvPr>
            <p:ph type="body"/>
          </p:nvPr>
        </p:nvSpPr>
        <p:spPr/>
        <p:txBody>
          <a:bodyPr anchor="ctr"/>
          <a:p>
            <a:pPr lvl="0" indent="0"/>
            <a:r>
              <a:rPr lang="zh-CN" altLang="en-US">
                <a:ea typeface="宋体" panose="02010600030101010101" pitchFamily="2" charset="-122"/>
              </a:rPr>
              <a:t>在中间结果关系</a:t>
            </a:r>
            <a:r>
              <a:rPr lang="en-US" altLang="zh-CN"/>
              <a:t>PAIRS</a:t>
            </a:r>
            <a:r>
              <a:rPr lang="zh-CN" altLang="en-US">
                <a:ea typeface="宋体" panose="02010600030101010101" pitchFamily="2" charset="-122"/>
              </a:rPr>
              <a:t>中，存在一些没有意义或语义冗余的元组。</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p:cNvSpPr>
          <p:nvPr>
            <p:ph type="sldImg"/>
          </p:nvPr>
        </p:nvSpPr>
        <p:spPr/>
      </p:sp>
      <p:sp>
        <p:nvSpPr>
          <p:cNvPr id="102402" name="文本占位符 2"/>
          <p:cNvSpPr>
            <a:spLocks noGrp="1"/>
          </p:cNvSpPr>
          <p:nvPr>
            <p:ph type="body"/>
          </p:nvPr>
        </p:nvSpPr>
        <p:spPr/>
        <p:txBody>
          <a:bodyPr anchor="ctr"/>
          <a:p>
            <a:pPr lvl="0" indent="0"/>
            <a:r>
              <a:rPr lang="zh-CN" altLang="en-US">
                <a:ea typeface="宋体" panose="02010600030101010101" pitchFamily="2" charset="-122"/>
              </a:rPr>
              <a:t>通过添加选择条件</a:t>
            </a:r>
            <a:r>
              <a:rPr lang="en-US" altLang="zh-CN"/>
              <a:t>‘L.aid&lt;M.aid’</a:t>
            </a:r>
            <a:r>
              <a:rPr lang="zh-CN" altLang="en-US">
                <a:ea typeface="宋体" panose="02010600030101010101" pitchFamily="2" charset="-122"/>
              </a:rPr>
              <a:t>，可以过滤掉那些无意义或者冗余的中间结果。</a:t>
            </a:r>
            <a:endParaRPr lang="zh-CN" altLang="en-US">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P3</a:t>
            </a:r>
            <a:r>
              <a:rPr lang="zh-CN" altLang="zh-CN"/>
              <a:t>只是返回两者都位于</a:t>
            </a:r>
            <a:r>
              <a:rPr lang="en-US" altLang="zh-CN"/>
              <a:t>New York</a:t>
            </a:r>
            <a:r>
              <a:rPr lang="zh-CN" altLang="en-US"/>
              <a:t>的供应商</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p:cNvSpPr>
          <p:nvPr>
            <p:ph type="sldImg"/>
          </p:nvPr>
        </p:nvSpPr>
        <p:spPr/>
      </p:sp>
      <p:sp>
        <p:nvSpPr>
          <p:cNvPr id="106498" name="文本占位符 2"/>
          <p:cNvSpPr>
            <a:spLocks noGrp="1"/>
          </p:cNvSpPr>
          <p:nvPr>
            <p:ph type="body"/>
          </p:nvPr>
        </p:nvSpPr>
        <p:spPr/>
        <p:txBody>
          <a:bodyPr anchor="ctr"/>
          <a:p>
            <a:pPr lvl="0" indent="0"/>
            <a:r>
              <a:rPr lang="zh-CN" altLang="zh-CN">
                <a:ea typeface="宋体" panose="02010600030101010101" pitchFamily="2" charset="-122"/>
              </a:rPr>
              <a:t>为了简化表示，用单个首字母来作为各个关系的关系名。</a:t>
            </a:r>
            <a:endParaRPr lang="zh-CN" altLang="zh-CN">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p:cNvSpPr>
          <p:nvPr>
            <p:ph type="sldImg"/>
          </p:nvPr>
        </p:nvSpPr>
        <p:spPr/>
      </p:sp>
      <p:sp>
        <p:nvSpPr>
          <p:cNvPr id="108546" name="文本占位符 2"/>
          <p:cNvSpPr>
            <a:spLocks noGrp="1"/>
          </p:cNvSpPr>
          <p:nvPr>
            <p:ph type="body"/>
          </p:nvPr>
        </p:nvSpPr>
        <p:spPr/>
        <p:txBody>
          <a:bodyPr anchor="ctr"/>
          <a:p>
            <a:pPr lvl="0" indent="0"/>
            <a:r>
              <a:rPr lang="zh-CN" altLang="en-US">
                <a:ea typeface="宋体" panose="02010600030101010101" pitchFamily="2" charset="-122"/>
              </a:rPr>
              <a:t>两个中间关系</a:t>
            </a:r>
            <a:r>
              <a:rPr lang="en-US" altLang="zh-CN"/>
              <a:t>R1</a:t>
            </a:r>
            <a:r>
              <a:rPr lang="zh-CN" altLang="en-US">
                <a:ea typeface="宋体" panose="02010600030101010101" pitchFamily="2" charset="-122"/>
              </a:rPr>
              <a:t>和</a:t>
            </a:r>
            <a:r>
              <a:rPr lang="en-US" altLang="zh-CN"/>
              <a:t>R2</a:t>
            </a:r>
            <a:r>
              <a:rPr lang="zh-CN" altLang="en-US">
                <a:ea typeface="宋体" panose="02010600030101010101" pitchFamily="2" charset="-122"/>
              </a:rPr>
              <a:t>的</a:t>
            </a:r>
            <a:r>
              <a:rPr lang="en-US" altLang="zh-CN"/>
              <a:t>Heading</a:t>
            </a:r>
            <a:r>
              <a:rPr lang="zh-CN" altLang="en-US">
                <a:ea typeface="宋体" panose="02010600030101010101" pitchFamily="2" charset="-122"/>
              </a:rPr>
              <a:t>不一样！</a:t>
            </a:r>
            <a:endParaRPr lang="zh-CN" altLang="en-US">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p:cNvSpPr>
          <p:nvPr>
            <p:ph type="sldImg"/>
          </p:nvPr>
        </p:nvSpPr>
        <p:spPr/>
      </p:sp>
      <p:sp>
        <p:nvSpPr>
          <p:cNvPr id="110594" name="文本占位符 2"/>
          <p:cNvSpPr>
            <a:spLocks noGrp="1"/>
          </p:cNvSpPr>
          <p:nvPr>
            <p:ph type="body"/>
          </p:nvPr>
        </p:nvSpPr>
        <p:spPr/>
        <p:txBody>
          <a:bodyPr anchor="ctr"/>
          <a:p>
            <a:pPr lvl="0" indent="0"/>
            <a:r>
              <a:rPr lang="zh-CN" altLang="en-US">
                <a:ea typeface="宋体" panose="02010600030101010101" pitchFamily="2" charset="-122"/>
              </a:rPr>
              <a:t>在步骤</a:t>
            </a:r>
            <a:r>
              <a:rPr lang="en-US" altLang="zh-CN"/>
              <a:t>2</a:t>
            </a:r>
            <a:r>
              <a:rPr lang="zh-CN" altLang="en-US">
                <a:ea typeface="宋体" panose="02010600030101010101" pitchFamily="2" charset="-122"/>
              </a:rPr>
              <a:t>中，只有中间表</a:t>
            </a:r>
            <a:r>
              <a:rPr lang="en-US" altLang="zh-CN"/>
              <a:t>T</a:t>
            </a:r>
            <a:r>
              <a:rPr lang="zh-CN" altLang="en-US">
                <a:ea typeface="宋体" panose="02010600030101010101" pitchFamily="2" charset="-122"/>
              </a:rPr>
              <a:t>，表名</a:t>
            </a:r>
            <a:r>
              <a:rPr lang="en-US" altLang="zh-CN"/>
              <a:t>C</a:t>
            </a:r>
            <a:r>
              <a:rPr lang="zh-CN" altLang="en-US">
                <a:ea typeface="宋体" panose="02010600030101010101" pitchFamily="2" charset="-122"/>
              </a:rPr>
              <a:t>和</a:t>
            </a:r>
            <a:r>
              <a:rPr lang="en-US" altLang="zh-CN"/>
              <a:t>A</a:t>
            </a:r>
            <a:r>
              <a:rPr lang="zh-CN" altLang="en-US">
                <a:ea typeface="宋体" panose="02010600030101010101" pitchFamily="2" charset="-122"/>
              </a:rPr>
              <a:t>都是非法的。</a:t>
            </a:r>
            <a:endParaRPr lang="zh-CN" altLang="en-US">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有两种表示方法：先执行两个关系的笛卡尔乘积合并，再执行元组选择查询；或者先在一个关系上执行元组选择查询，然后再用查询的结果关系与订单关系进行笛卡尔乘积合并</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p:cNvSpPr>
          <p:nvPr>
            <p:ph type="sldImg"/>
          </p:nvPr>
        </p:nvSpPr>
        <p:spPr/>
      </p:sp>
      <p:sp>
        <p:nvSpPr>
          <p:cNvPr id="28674" name="文本占位符 2"/>
          <p:cNvSpPr>
            <a:spLocks noGrp="1"/>
          </p:cNvSpPr>
          <p:nvPr>
            <p:ph type="body"/>
          </p:nvPr>
        </p:nvSpPr>
        <p:spPr/>
        <p:txBody>
          <a:bodyPr anchor="ctr"/>
          <a:p>
            <a:pPr lvl="0" indent="0"/>
            <a:endParaRPr lang="zh-CN" altLang="en-US">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困难在于：</a:t>
            </a:r>
            <a:r>
              <a:rPr lang="en-US" altLang="zh-CN" b="1">
                <a:solidFill>
                  <a:schemeClr val="accent2"/>
                </a:solidFill>
                <a:cs typeface="微软雅黑" panose="020B0503020204020204" charset="-122"/>
                <a:sym typeface="+mn-ea"/>
              </a:rPr>
              <a:t>k.discnt &lt;= c.discnt </a:t>
            </a:r>
            <a:r>
              <a:rPr lang="zh-CN" altLang="en-US" b="1">
                <a:solidFill>
                  <a:schemeClr val="accent2"/>
                </a:solidFill>
                <a:cs typeface="微软雅黑" panose="020B0503020204020204" charset="-122"/>
                <a:sym typeface="+mn-ea"/>
              </a:rPr>
              <a:t>只是表示客户</a:t>
            </a:r>
            <a:r>
              <a:rPr lang="en-US" altLang="zh-CN" b="1">
                <a:solidFill>
                  <a:schemeClr val="accent2"/>
                </a:solidFill>
                <a:cs typeface="微软雅黑" panose="020B0503020204020204" charset="-122"/>
                <a:sym typeface="+mn-ea"/>
              </a:rPr>
              <a:t>k</a:t>
            </a:r>
            <a:r>
              <a:rPr lang="zh-CN" altLang="en-US" b="1">
                <a:solidFill>
                  <a:schemeClr val="accent2"/>
                </a:solidFill>
                <a:cs typeface="微软雅黑" panose="020B0503020204020204" charset="-122"/>
                <a:sym typeface="+mn-ea"/>
              </a:rPr>
              <a:t>和</a:t>
            </a:r>
            <a:r>
              <a:rPr lang="en-US" altLang="zh-CN" b="1">
                <a:solidFill>
                  <a:schemeClr val="accent2"/>
                </a:solidFill>
                <a:cs typeface="微软雅黑" panose="020B0503020204020204" charset="-122"/>
                <a:sym typeface="+mn-ea"/>
              </a:rPr>
              <a:t>c</a:t>
            </a:r>
            <a:r>
              <a:rPr lang="zh-CN" altLang="en-US" b="1">
                <a:solidFill>
                  <a:schemeClr val="accent2"/>
                </a:solidFill>
                <a:cs typeface="微软雅黑" panose="020B0503020204020204" charset="-122"/>
                <a:sym typeface="+mn-ea"/>
              </a:rPr>
              <a:t>的折扣比较，而不能表示所有的客户</a:t>
            </a:r>
            <a:r>
              <a:rPr lang="en-US" altLang="zh-CN" b="1">
                <a:solidFill>
                  <a:schemeClr val="accent2"/>
                </a:solidFill>
                <a:cs typeface="微软雅黑" panose="020B0503020204020204" charset="-122"/>
                <a:sym typeface="+mn-ea"/>
              </a:rPr>
              <a:t>k</a:t>
            </a:r>
            <a:r>
              <a:rPr lang="zh-CN" altLang="en-US" b="1">
                <a:solidFill>
                  <a:schemeClr val="accent2"/>
                </a:solidFill>
                <a:cs typeface="微软雅黑" panose="020B0503020204020204" charset="-122"/>
                <a:sym typeface="+mn-ea"/>
              </a:rPr>
              <a:t>和客户</a:t>
            </a:r>
            <a:r>
              <a:rPr lang="en-US" altLang="zh-CN" b="1">
                <a:solidFill>
                  <a:schemeClr val="accent2"/>
                </a:solidFill>
                <a:cs typeface="微软雅黑" panose="020B0503020204020204" charset="-122"/>
                <a:sym typeface="+mn-ea"/>
              </a:rPr>
              <a:t>c</a:t>
            </a:r>
            <a:r>
              <a:rPr lang="zh-CN" altLang="en-US" b="1">
                <a:solidFill>
                  <a:schemeClr val="accent2"/>
                </a:solidFill>
                <a:cs typeface="微软雅黑" panose="020B0503020204020204" charset="-122"/>
                <a:sym typeface="+mn-ea"/>
              </a:rPr>
              <a:t>的折扣比较。活着说，要确认客户</a:t>
            </a:r>
            <a:r>
              <a:rPr lang="en-US" altLang="zh-CN" b="1">
                <a:solidFill>
                  <a:schemeClr val="accent2"/>
                </a:solidFill>
                <a:cs typeface="微软雅黑" panose="020B0503020204020204" charset="-122"/>
                <a:sym typeface="+mn-ea"/>
              </a:rPr>
              <a:t>c</a:t>
            </a:r>
            <a:r>
              <a:rPr lang="zh-CN" altLang="en-US" b="1">
                <a:solidFill>
                  <a:schemeClr val="accent2"/>
                </a:solidFill>
                <a:cs typeface="微软雅黑" panose="020B0503020204020204" charset="-122"/>
                <a:sym typeface="+mn-ea"/>
              </a:rPr>
              <a:t>满足查询条件（即折扣最高），需要对于</a:t>
            </a:r>
            <a:r>
              <a:rPr lang="en-US" altLang="zh-CN" b="1">
                <a:solidFill>
                  <a:schemeClr val="accent2"/>
                </a:solidFill>
                <a:cs typeface="微软雅黑" panose="020B0503020204020204" charset="-122"/>
                <a:sym typeface="+mn-ea"/>
              </a:rPr>
              <a:t>customers</a:t>
            </a:r>
            <a:r>
              <a:rPr lang="zh-CN" altLang="en-US" b="1">
                <a:solidFill>
                  <a:schemeClr val="accent2"/>
                </a:solidFill>
                <a:cs typeface="微软雅黑" panose="020B0503020204020204" charset="-122"/>
                <a:sym typeface="+mn-ea"/>
              </a:rPr>
              <a:t>表中的每一个客户</a:t>
            </a:r>
            <a:r>
              <a:rPr lang="en-US" altLang="zh-CN" b="1">
                <a:solidFill>
                  <a:schemeClr val="accent2"/>
                </a:solidFill>
                <a:cs typeface="微软雅黑" panose="020B0503020204020204" charset="-122"/>
                <a:sym typeface="+mn-ea"/>
              </a:rPr>
              <a:t>k</a:t>
            </a:r>
            <a:r>
              <a:rPr lang="zh-CN" altLang="en-US" b="1">
                <a:solidFill>
                  <a:schemeClr val="accent2"/>
                </a:solidFill>
                <a:cs typeface="微软雅黑" panose="020B0503020204020204" charset="-122"/>
                <a:sym typeface="+mn-ea"/>
              </a:rPr>
              <a:t>，都有 </a:t>
            </a:r>
            <a:r>
              <a:rPr lang="en-US" altLang="zh-CN" b="1">
                <a:solidFill>
                  <a:schemeClr val="accent2"/>
                </a:solidFill>
                <a:cs typeface="微软雅黑" panose="020B0503020204020204" charset="-122"/>
                <a:sym typeface="+mn-ea"/>
              </a:rPr>
              <a:t>k.discnt &lt;= c.discnt</a:t>
            </a:r>
            <a:r>
              <a:rPr lang="zh-CN" altLang="en-US" b="1">
                <a:solidFill>
                  <a:schemeClr val="accent2"/>
                </a:solidFill>
                <a:cs typeface="微软雅黑" panose="020B0503020204020204" charset="-122"/>
                <a:sym typeface="+mn-ea"/>
              </a:rPr>
              <a:t>，而关系代数中没有提供这样的比较运算</a:t>
            </a:r>
            <a:endParaRPr lang="zh-CN" altLang="en-US" b="1">
              <a:solidFill>
                <a:schemeClr val="accent2"/>
              </a:solidFill>
              <a:cs typeface="微软雅黑" panose="020B0503020204020204" charset="-122"/>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思路：</a:t>
            </a:r>
            <a:endParaRPr lang="zh-CN" altLang="en-US"/>
          </a:p>
          <a:p>
            <a:r>
              <a:rPr lang="en-US" altLang="zh-CN"/>
              <a:t>1</a:t>
            </a:r>
            <a:r>
              <a:rPr lang="zh-CN" altLang="en-US"/>
              <a:t>）将所有客户划分为不相交的两个子集：</a:t>
            </a:r>
            <a:r>
              <a:rPr lang="en-US" altLang="zh-CN"/>
              <a:t>‘</a:t>
            </a:r>
            <a:r>
              <a:rPr lang="zh-CN" altLang="en-US"/>
              <a:t>折扣最高的客户集合</a:t>
            </a:r>
            <a:r>
              <a:rPr lang="en-US" altLang="zh-CN"/>
              <a:t>M’</a:t>
            </a:r>
            <a:r>
              <a:rPr lang="zh-CN" altLang="en-US"/>
              <a:t>和</a:t>
            </a:r>
            <a:r>
              <a:rPr lang="en-US" altLang="zh-CN"/>
              <a:t>‘</a:t>
            </a:r>
            <a:r>
              <a:rPr lang="zh-CN" altLang="en-US"/>
              <a:t>折扣不是最高的客户集合</a:t>
            </a:r>
            <a:r>
              <a:rPr lang="en-US" altLang="zh-CN"/>
              <a:t>N’</a:t>
            </a:r>
            <a:endParaRPr lang="zh-CN" altLang="en-US"/>
          </a:p>
          <a:p>
            <a:r>
              <a:rPr lang="en-US" altLang="zh-CN"/>
              <a:t>2</a:t>
            </a:r>
            <a:r>
              <a:rPr lang="zh-CN" altLang="en-US"/>
              <a:t>）用所有客户构成的集合（即</a:t>
            </a:r>
            <a:r>
              <a:rPr lang="en-US" altLang="zh-CN"/>
              <a:t>R1</a:t>
            </a:r>
            <a:r>
              <a:rPr lang="zh-CN" altLang="en-US"/>
              <a:t>）减去</a:t>
            </a:r>
            <a:r>
              <a:rPr lang="en-US" altLang="zh-CN"/>
              <a:t>‘</a:t>
            </a:r>
            <a:r>
              <a:rPr lang="zh-CN" altLang="en-US"/>
              <a:t>折扣不是最高的客户集合</a:t>
            </a:r>
            <a:r>
              <a:rPr lang="en-US" altLang="zh-CN"/>
              <a:t>N’</a:t>
            </a:r>
            <a:r>
              <a:rPr lang="zh-CN" altLang="en-US"/>
              <a:t>（即</a:t>
            </a:r>
            <a:r>
              <a:rPr lang="en-US" altLang="zh-CN"/>
              <a:t>R2</a:t>
            </a:r>
            <a:r>
              <a:rPr lang="zh-CN" altLang="en-US"/>
              <a:t>），可以获得折扣最高的客户集合（</a:t>
            </a:r>
            <a:r>
              <a:rPr lang="en-US" altLang="zh-CN"/>
              <a:t>T</a:t>
            </a:r>
            <a:r>
              <a:rPr lang="zh-CN" altLang="en-US"/>
              <a:t>）</a:t>
            </a:r>
            <a:endParaRPr lang="zh-CN" altLang="en-US"/>
          </a:p>
          <a:p>
            <a:r>
              <a:rPr lang="en-US" altLang="zh-CN"/>
              <a:t>3</a:t>
            </a:r>
            <a:r>
              <a:rPr lang="zh-CN" altLang="en-US"/>
              <a:t>）该查询在任何时候都能返回当前</a:t>
            </a:r>
            <a:r>
              <a:rPr lang="en-US" altLang="zh-CN"/>
              <a:t>customers</a:t>
            </a:r>
            <a:r>
              <a:rPr lang="zh-CN" altLang="en-US"/>
              <a:t>表中折扣最高的顾客！</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join</a:t>
            </a:r>
            <a:r>
              <a:rPr lang="zh-CN" altLang="zh-CN"/>
              <a:t>运算结果关系的关系模式</a:t>
            </a:r>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R</a:t>
            </a:r>
            <a:r>
              <a:rPr lang="en-US" altLang="zh-CN">
                <a:latin typeface="微软雅黑" panose="020B0503020204020204" charset="-122"/>
                <a:ea typeface="微软雅黑" panose="020B0503020204020204" charset="-122"/>
              </a:rPr>
              <a:t>∞S </a:t>
            </a:r>
            <a:r>
              <a:rPr lang="zh-CN" altLang="en-US">
                <a:latin typeface="微软雅黑" panose="020B0503020204020204" charset="-122"/>
                <a:ea typeface="微软雅黑" panose="020B0503020204020204" charset="-122"/>
              </a:rPr>
              <a:t>结果关系中的元组生成过程（伪代码）</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在笛卡尔乘积运算中，不需要中间的</a:t>
            </a:r>
            <a:r>
              <a:rPr lang="en-US" altLang="zh-CN">
                <a:latin typeface="微软雅黑" panose="020B0503020204020204" charset="-122"/>
                <a:ea typeface="微软雅黑" panose="020B0503020204020204" charset="-122"/>
              </a:rPr>
              <a:t>IF</a:t>
            </a:r>
            <a:r>
              <a:rPr lang="zh-CN" altLang="en-US">
                <a:latin typeface="微软雅黑" panose="020B0503020204020204" charset="-122"/>
                <a:ea typeface="微软雅黑" panose="020B0503020204020204" charset="-122"/>
              </a:rPr>
              <a:t>条件检查，每一个</a:t>
            </a:r>
            <a:r>
              <a:rPr lang="en-US" altLang="zh-CN">
                <a:latin typeface="微软雅黑" panose="020B0503020204020204" charset="-122"/>
                <a:ea typeface="微软雅黑" panose="020B0503020204020204" charset="-122"/>
              </a:rPr>
              <a:t>u</a:t>
            </a:r>
            <a:r>
              <a:rPr lang="zh-CN" altLang="en-US">
                <a:latin typeface="微软雅黑" panose="020B0503020204020204" charset="-122"/>
                <a:ea typeface="微软雅黑" panose="020B0503020204020204" charset="-122"/>
              </a:rPr>
              <a:t>和</a:t>
            </a:r>
            <a:r>
              <a:rPr lang="en-US" altLang="zh-CN">
                <a:latin typeface="微软雅黑" panose="020B0503020204020204" charset="-122"/>
                <a:ea typeface="微软雅黑" panose="020B0503020204020204" charset="-122"/>
              </a:rPr>
              <a:t>v</a:t>
            </a:r>
            <a:r>
              <a:rPr lang="zh-CN" altLang="en-US">
                <a:latin typeface="微软雅黑" panose="020B0503020204020204" charset="-122"/>
                <a:ea typeface="微软雅黑" panose="020B0503020204020204" charset="-122"/>
              </a:rPr>
              <a:t>都可以合并得到一条笛卡尔乘积的结果元组！</a:t>
            </a:r>
            <a:endParaRPr lang="zh-CN" altLang="en-US">
              <a:latin typeface="微软雅黑" panose="020B0503020204020204" charset="-122"/>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T2</a:t>
            </a:r>
            <a:r>
              <a:rPr lang="zh-CN" altLang="en-US"/>
              <a:t>增加了一个要求</a:t>
            </a:r>
            <a:r>
              <a:rPr lang="en-US" altLang="zh-CN"/>
              <a:t>“</a:t>
            </a:r>
            <a:r>
              <a:rPr lang="zh-CN" altLang="en-US"/>
              <a:t>客户和商品必须是位于同一个城市</a:t>
            </a:r>
            <a:r>
              <a:rPr lang="en-US" altLang="zh-CN"/>
              <a:t>”</a:t>
            </a:r>
            <a:r>
              <a:rPr lang="zh-CN" altLang="en-US"/>
              <a:t>，这也是为什么在</a:t>
            </a:r>
            <a:r>
              <a:rPr lang="en-US" altLang="zh-CN"/>
              <a:t>T1</a:t>
            </a:r>
            <a:r>
              <a:rPr lang="zh-CN" altLang="en-US"/>
              <a:t>中要预先对关系</a:t>
            </a:r>
            <a:r>
              <a:rPr lang="en-US" altLang="zh-CN"/>
              <a:t>P</a:t>
            </a:r>
            <a:r>
              <a:rPr lang="zh-CN" altLang="en-US"/>
              <a:t>进行投影操作</a:t>
            </a:r>
            <a:r>
              <a:rPr lang="en-US" altLang="zh-CN"/>
              <a:t>[pid]</a:t>
            </a:r>
            <a:r>
              <a:rPr lang="zh-CN" altLang="en-US"/>
              <a:t>的原因！</a:t>
            </a:r>
            <a:endParaRPr lang="zh-CN" altLang="en-US"/>
          </a:p>
          <a:p>
            <a:r>
              <a:rPr lang="zh-CN" altLang="en-US"/>
              <a:t>目的就是在与关系</a:t>
            </a:r>
            <a:r>
              <a:rPr lang="en-US" altLang="zh-CN"/>
              <a:t>C</a:t>
            </a:r>
            <a:r>
              <a:rPr lang="zh-CN" altLang="en-US"/>
              <a:t>进行</a:t>
            </a:r>
            <a:r>
              <a:rPr lang="en-US" altLang="zh-CN"/>
              <a:t>join</a:t>
            </a:r>
            <a:r>
              <a:rPr lang="zh-CN" altLang="en-US"/>
              <a:t>运算前，先通过投影运算过滤掉其中的某个同名的</a:t>
            </a:r>
            <a:r>
              <a:rPr lang="en-US" altLang="zh-CN"/>
              <a:t>city</a:t>
            </a:r>
            <a:r>
              <a:rPr lang="zh-CN" altLang="en-US"/>
              <a:t>属性。</a:t>
            </a:r>
            <a:endParaRPr lang="zh-CN" altLang="en-US"/>
          </a:p>
          <a:p>
            <a:r>
              <a:rPr lang="zh-CN" altLang="en-US"/>
              <a:t>当然了，如果不使用</a:t>
            </a:r>
            <a:r>
              <a:rPr lang="en-US" altLang="zh-CN"/>
              <a:t>join</a:t>
            </a:r>
            <a:r>
              <a:rPr lang="zh-CN" altLang="en-US"/>
              <a:t>运算，改为使用</a:t>
            </a:r>
            <a:r>
              <a:rPr lang="en-US" altLang="zh-CN"/>
              <a:t>product</a:t>
            </a:r>
            <a:r>
              <a:rPr lang="zh-CN" altLang="en-US"/>
              <a:t>运算来合并关系</a:t>
            </a:r>
            <a:r>
              <a:rPr lang="en-US" altLang="zh-CN"/>
              <a:t>P</a:t>
            </a:r>
            <a:r>
              <a:rPr lang="zh-CN" altLang="en-US"/>
              <a:t>和</a:t>
            </a:r>
            <a:r>
              <a:rPr lang="en-US" altLang="zh-CN"/>
              <a:t>C</a:t>
            </a:r>
            <a:r>
              <a:rPr lang="zh-CN" altLang="en-US"/>
              <a:t>，则不需要这样的投影运算，但需要添加选择运算 </a:t>
            </a:r>
            <a:r>
              <a:rPr lang="en-US" altLang="zh-CN"/>
              <a:t>where O.cid=C.cid and O.pid=P.pid</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b="1">
                <a:solidFill>
                  <a:srgbClr val="FF0000"/>
                </a:solidFill>
                <a:latin typeface="Arial" panose="020B0604020202020204" pitchFamily="34" charset="0"/>
                <a:sym typeface="Symbol" panose="05050102010706020507" pitchFamily="2" charset="2"/>
              </a:rPr>
              <a:t>需要仔细检查每一步中间计算结果的关系模式，确保后续所有计算步骤的可执行！</a:t>
            </a:r>
            <a:endParaRPr lang="zh-CN" altLang="en-US" b="1">
              <a:solidFill>
                <a:srgbClr val="FF0000"/>
              </a:solidFill>
              <a:latin typeface="Arial" panose="020B0604020202020204" pitchFamily="34" charset="0"/>
              <a:sym typeface="Symbol" panose="05050102010706020507" pitchFamily="2" charset="2"/>
            </a:endParaRPr>
          </a:p>
          <a:p>
            <a:r>
              <a:rPr lang="en-US" altLang="zh-CN"/>
              <a:t>T1</a:t>
            </a:r>
            <a:r>
              <a:rPr lang="zh-CN" altLang="zh-CN"/>
              <a:t>是正确的，</a:t>
            </a:r>
            <a:r>
              <a:rPr lang="en-US" altLang="zh-CN"/>
              <a:t>T2</a:t>
            </a:r>
            <a:r>
              <a:rPr lang="zh-CN" altLang="en-US"/>
              <a:t>和</a:t>
            </a:r>
            <a:r>
              <a:rPr lang="en-US" altLang="zh-CN"/>
              <a:t>T3</a:t>
            </a:r>
            <a:r>
              <a:rPr lang="zh-CN" altLang="en-US"/>
              <a:t>的结果语义与题目要求不符（要求商品和客户位于同一个城市中），</a:t>
            </a:r>
            <a:r>
              <a:rPr lang="en-US" altLang="zh-CN"/>
              <a:t>T4</a:t>
            </a:r>
            <a:r>
              <a:rPr lang="zh-CN" altLang="en-US"/>
              <a:t>是错误的（在</a:t>
            </a:r>
            <a:r>
              <a:rPr lang="en-US" altLang="zh-CN"/>
              <a:t>join</a:t>
            </a:r>
            <a:r>
              <a:rPr lang="zh-CN" altLang="en-US"/>
              <a:t>运算的中间结果中，已经没有了属性</a:t>
            </a:r>
            <a:r>
              <a:rPr lang="en-US" altLang="zh-CN"/>
              <a:t>price</a:t>
            </a:r>
            <a:r>
              <a:rPr lang="zh-CN" altLang="en-US"/>
              <a:t>）</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联接运算和除法运算的对比</a:t>
            </a: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两个运算符的结果元组的生成方法（采用不同的描述方法）</a:t>
            </a: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在上一个例子中，我们在被除数关系</a:t>
            </a:r>
            <a:r>
              <a:rPr lang="en-US" altLang="zh-CN"/>
              <a:t>R</a:t>
            </a:r>
            <a:r>
              <a:rPr lang="zh-CN" altLang="en-US"/>
              <a:t>中添加一条新的元组</a:t>
            </a:r>
            <a:r>
              <a:rPr lang="en-US" altLang="zh-CN"/>
              <a:t>(a2,b2,c2)</a:t>
            </a:r>
            <a:r>
              <a:rPr lang="zh-CN" altLang="zh-CN"/>
              <a:t>，然后重新执行这三个除法运算，可以看出，他们结果集的关系是：</a:t>
            </a:r>
            <a:endParaRPr lang="zh-CN" altLang="zh-CN"/>
          </a:p>
          <a:p>
            <a:r>
              <a:rPr lang="en-US" altLang="zh-CN"/>
              <a:t>T3 = T1 </a:t>
            </a:r>
            <a:r>
              <a:rPr lang="en-US" altLang="zh-CN">
                <a:latin typeface="微软雅黑" panose="020B0503020204020204" charset="-122"/>
                <a:ea typeface="微软雅黑" panose="020B0503020204020204" charset="-122"/>
              </a:rPr>
              <a:t>∩ T2</a:t>
            </a:r>
            <a:endParaRPr lang="en-US" altLang="zh-CN">
              <a:latin typeface="微软雅黑" panose="020B0503020204020204" charset="-122"/>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p:cNvSpPr>
          <p:nvPr>
            <p:ph type="sldImg"/>
          </p:nvPr>
        </p:nvSpPr>
        <p:spPr/>
      </p:sp>
      <p:sp>
        <p:nvSpPr>
          <p:cNvPr id="28674" name="文本占位符 2"/>
          <p:cNvSpPr>
            <a:spLocks noGrp="1"/>
          </p:cNvSpPr>
          <p:nvPr>
            <p:ph type="body"/>
          </p:nvPr>
        </p:nvSpPr>
        <p:spPr/>
        <p:txBody>
          <a:bodyPr anchor="ctr"/>
          <a:p>
            <a:pPr lvl="0" indent="0"/>
            <a:endParaRPr lang="zh-CN" altLang="en-US">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为什么要定义</a:t>
            </a:r>
            <a:r>
              <a:rPr lang="en-US" altLang="zh-CN"/>
              <a:t>‘</a:t>
            </a:r>
            <a:r>
              <a:rPr lang="zh-CN" altLang="en-US"/>
              <a:t>除法</a:t>
            </a:r>
            <a:r>
              <a:rPr lang="en-US" altLang="zh-CN"/>
              <a:t>’</a:t>
            </a:r>
            <a:r>
              <a:rPr lang="zh-CN" altLang="en-US"/>
              <a:t>运算？</a:t>
            </a:r>
            <a:endParaRPr lang="zh-CN" altLang="en-US"/>
          </a:p>
          <a:p>
            <a:r>
              <a:rPr lang="zh-CN" altLang="en-US"/>
              <a:t>引入</a:t>
            </a:r>
            <a:r>
              <a:rPr lang="en-US" altLang="zh-CN"/>
              <a:t>‘</a:t>
            </a:r>
            <a:r>
              <a:rPr lang="zh-CN" altLang="en-US"/>
              <a:t>除法</a:t>
            </a:r>
            <a:r>
              <a:rPr lang="en-US" altLang="zh-CN"/>
              <a:t>’</a:t>
            </a:r>
            <a:r>
              <a:rPr lang="zh-CN" altLang="en-US"/>
              <a:t>运算后，可以方便我们描述哪一类操作要求？</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因为商品表中的商品数量是变化的，而且每个商品的编号需要从表中查出来，所以无法像第</a:t>
            </a:r>
            <a:r>
              <a:rPr lang="en-US" altLang="zh-CN"/>
              <a:t>2</a:t>
            </a:r>
            <a:r>
              <a:rPr lang="zh-CN" altLang="en-US"/>
              <a:t>个查询一样来表示该查询。</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在关系代数中，除了</a:t>
            </a:r>
            <a:r>
              <a:rPr lang="en-US" altLang="zh-CN"/>
              <a:t>‘</a:t>
            </a:r>
            <a:r>
              <a:rPr lang="zh-CN" altLang="en-US"/>
              <a:t>除法</a:t>
            </a:r>
            <a:r>
              <a:rPr lang="en-US" altLang="zh-CN"/>
              <a:t>’</a:t>
            </a:r>
            <a:r>
              <a:rPr lang="zh-CN" altLang="en-US"/>
              <a:t>运算符外，没有其他运算符可以直接来描述这样的查询语义</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如果给定一个客户，我们要确认他是否购买过所有品种的商品，可以通过</a:t>
            </a:r>
            <a:r>
              <a:rPr lang="en-US" altLang="zh-CN"/>
              <a:t>“</a:t>
            </a:r>
            <a:r>
              <a:rPr lang="zh-CN" altLang="en-US"/>
              <a:t>先查出该客户的所有订单，再从他的订单中投影出他曾经购买过的所有商品编号的集合，最后再检查，他所有购买过的商品集合是否覆盖（或包含）着商品表（</a:t>
            </a:r>
            <a:r>
              <a:rPr lang="en-US" altLang="zh-CN"/>
              <a:t>products</a:t>
            </a:r>
            <a:r>
              <a:rPr lang="zh-CN" altLang="en-US"/>
              <a:t>）中的所有商品！</a:t>
            </a:r>
            <a:endParaRPr lang="zh-CN" altLang="en-US"/>
          </a:p>
          <a:p>
            <a:r>
              <a:rPr lang="zh-CN" altLang="en-US"/>
              <a:t>但我们的查询目标，是要找到所有满足上述条件的客户。</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我们可以分析一下这一类查询的特点：</a:t>
            </a:r>
            <a:endParaRPr lang="zh-CN" altLang="en-US"/>
          </a:p>
          <a:p>
            <a:r>
              <a:rPr lang="en-US" altLang="zh-CN"/>
              <a:t>1</a:t>
            </a:r>
            <a:r>
              <a:rPr lang="zh-CN" altLang="en-US"/>
              <a:t>）查询的目标对象是顾客；</a:t>
            </a:r>
            <a:r>
              <a:rPr lang="en-US" altLang="zh-CN"/>
              <a:t>2</a:t>
            </a:r>
            <a:r>
              <a:rPr lang="zh-CN" altLang="en-US"/>
              <a:t>）一个客户</a:t>
            </a:r>
            <a:r>
              <a:rPr lang="en-US" altLang="zh-CN"/>
              <a:t>c</a:t>
            </a:r>
            <a:r>
              <a:rPr lang="zh-CN" altLang="en-US"/>
              <a:t>是否满足查询条件，我们需要使用</a:t>
            </a:r>
            <a:r>
              <a:rPr lang="en-US" altLang="zh-CN"/>
              <a:t>‘</a:t>
            </a:r>
            <a:r>
              <a:rPr lang="zh-CN" altLang="en-US"/>
              <a:t>一组</a:t>
            </a:r>
            <a:r>
              <a:rPr lang="en-US" altLang="zh-CN"/>
              <a:t>’</a:t>
            </a:r>
            <a:r>
              <a:rPr lang="zh-CN" altLang="en-US"/>
              <a:t>商品（我们称其为</a:t>
            </a:r>
            <a:r>
              <a:rPr lang="en-US" altLang="zh-CN"/>
              <a:t>‘</a:t>
            </a:r>
            <a:r>
              <a:rPr lang="zh-CN" altLang="en-US"/>
              <a:t>条件对象</a:t>
            </a:r>
            <a:r>
              <a:rPr lang="en-US" altLang="zh-CN"/>
              <a:t>’</a:t>
            </a:r>
            <a:r>
              <a:rPr lang="zh-CN" altLang="en-US"/>
              <a:t>）来判断，该客户是不是购买过其中的所有商品；</a:t>
            </a:r>
            <a:endParaRPr lang="zh-CN" altLang="en-US"/>
          </a:p>
          <a:p>
            <a:r>
              <a:rPr lang="en-US" altLang="zh-CN"/>
              <a:t>3</a:t>
            </a:r>
            <a:r>
              <a:rPr lang="zh-CN" altLang="en-US"/>
              <a:t>）普通的查询是</a:t>
            </a:r>
            <a:r>
              <a:rPr lang="en-US" altLang="zh-CN"/>
              <a:t>“</a:t>
            </a:r>
            <a:r>
              <a:rPr lang="zh-CN" altLang="en-US"/>
              <a:t>只要目标对象和某一个条件对象之间具有购买关系，就可以得到该目标对象满足查询条件</a:t>
            </a:r>
            <a:r>
              <a:rPr lang="en-US" altLang="zh-CN"/>
              <a:t>”</a:t>
            </a:r>
            <a:r>
              <a:rPr lang="zh-CN" altLang="en-US"/>
              <a:t>的结论，但是在本题中，我们需要</a:t>
            </a:r>
            <a:r>
              <a:rPr lang="en-US" altLang="zh-CN"/>
              <a:t>“</a:t>
            </a:r>
            <a:r>
              <a:rPr lang="zh-CN" altLang="en-US"/>
              <a:t>目标对象与所有的条件对象都具有购买关系</a:t>
            </a:r>
            <a:r>
              <a:rPr lang="en-US" altLang="zh-CN"/>
              <a:t>”</a:t>
            </a:r>
            <a:endParaRPr lang="en-US" altLang="zh-CN"/>
          </a:p>
          <a:p>
            <a:r>
              <a:rPr lang="en-US" altLang="zh-CN"/>
              <a:t>4</a:t>
            </a:r>
            <a:r>
              <a:rPr lang="zh-CN" altLang="en-US"/>
              <a:t>）虽然我们也可以用前面所介绍的其他算法来表示该查询，但表达式会很长很复杂，而且不利于用户理解</a:t>
            </a:r>
            <a:endParaRPr lang="zh-CN" altLang="en-US"/>
          </a:p>
          <a:p>
            <a:r>
              <a:rPr lang="en-US" altLang="zh-CN"/>
              <a:t>5</a:t>
            </a:r>
            <a:r>
              <a:rPr lang="zh-CN" altLang="en-US"/>
              <a:t>）引入</a:t>
            </a:r>
            <a:r>
              <a:rPr lang="en-US" altLang="zh-CN"/>
              <a:t>‘</a:t>
            </a:r>
            <a:r>
              <a:rPr lang="zh-CN" altLang="en-US"/>
              <a:t>除法</a:t>
            </a:r>
            <a:r>
              <a:rPr lang="en-US" altLang="zh-CN"/>
              <a:t>’</a:t>
            </a:r>
            <a:r>
              <a:rPr lang="zh-CN" altLang="en-US"/>
              <a:t>运算的目标就是为了简化这一类查询的表示</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T2</a:t>
            </a:r>
            <a:r>
              <a:rPr lang="zh-CN" altLang="en-US"/>
              <a:t>表达式的语法虽然没有问题，但其运算结果的语义却不符合本题目的查询要求！</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T2</a:t>
            </a:r>
            <a:r>
              <a:rPr lang="zh-CN" altLang="en-US"/>
              <a:t>错误原因分析：在这一个除法表达式中，被除数是由</a:t>
            </a:r>
            <a:r>
              <a:rPr lang="en-US" altLang="zh-CN"/>
              <a:t>cname</a:t>
            </a:r>
            <a:r>
              <a:rPr lang="zh-CN" altLang="en-US"/>
              <a:t>和</a:t>
            </a:r>
            <a:r>
              <a:rPr lang="en-US" altLang="zh-CN"/>
              <a:t>pid</a:t>
            </a:r>
            <a:r>
              <a:rPr lang="zh-CN" altLang="en-US"/>
              <a:t>组成的，它反映了具有某个名字</a:t>
            </a:r>
            <a:r>
              <a:rPr lang="en-US" altLang="zh-CN"/>
              <a:t>(name)</a:t>
            </a:r>
            <a:r>
              <a:rPr lang="zh-CN" altLang="en-US"/>
              <a:t>的客户与商品之间的购买关系，但是一个</a:t>
            </a:r>
            <a:r>
              <a:rPr lang="en-US" altLang="zh-CN"/>
              <a:t>name</a:t>
            </a:r>
            <a:r>
              <a:rPr lang="zh-CN" altLang="en-US"/>
              <a:t>可能对应着多个不同的客户，因而，其结果集可能包含着</a:t>
            </a:r>
            <a:r>
              <a:rPr lang="en-US" altLang="zh-CN"/>
              <a:t>“</a:t>
            </a:r>
            <a:r>
              <a:rPr lang="zh-CN" altLang="en-US"/>
              <a:t>一组同名的客户，他们购买过的商品合并在一起涵盖了商品表中的所有商品</a:t>
            </a:r>
            <a:r>
              <a:rPr lang="en-US" altLang="zh-CN"/>
              <a:t>”</a:t>
            </a:r>
            <a:r>
              <a:rPr lang="zh-CN" altLang="en-US"/>
              <a:t>这样的错误结果。</a:t>
            </a:r>
            <a:endParaRPr lang="zh-CN" altLang="en-US"/>
          </a:p>
          <a:p>
            <a:r>
              <a:rPr lang="zh-CN" altLang="en-US"/>
              <a:t>所以，在除法的使用上，我们强调，被除数中必须是由目标对象和条件对象的关键字组成，而除数关系仅含条件对象的关键字。</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正确的除法表达式的计算过程</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错误表达式的计算过程</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一组需要使用除法的例子</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p:cNvSpPr>
          <p:nvPr>
            <p:ph type="sldImg"/>
          </p:nvPr>
        </p:nvSpPr>
        <p:spPr/>
      </p:sp>
      <p:sp>
        <p:nvSpPr>
          <p:cNvPr id="28674" name="文本占位符 2"/>
          <p:cNvSpPr>
            <a:spLocks noGrp="1"/>
          </p:cNvSpPr>
          <p:nvPr>
            <p:ph type="body"/>
          </p:nvPr>
        </p:nvSpPr>
        <p:spPr/>
        <p:txBody>
          <a:bodyPr anchor="ctr"/>
          <a:p>
            <a:pPr lvl="0" indent="0"/>
            <a:endParaRPr lang="zh-CN" altLang="en-US">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下面通过一组例子来说明，如何使用关系代数表达式来正确地表示用户的查询要求，以及如何写出正确的查询表达式。</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在数据库中，很少使用</a:t>
            </a:r>
            <a:r>
              <a:rPr lang="en-US" altLang="zh-CN"/>
              <a:t>‘</a:t>
            </a:r>
            <a:r>
              <a:rPr lang="zh-CN" altLang="en-US"/>
              <a:t>不等</a:t>
            </a:r>
            <a:r>
              <a:rPr lang="en-US" altLang="zh-CN"/>
              <a:t>’</a:t>
            </a:r>
            <a:r>
              <a:rPr lang="zh-CN" altLang="en-US"/>
              <a:t>比较这样的查询条件！</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这两个查询，其条件中都带有</a:t>
            </a:r>
            <a:r>
              <a:rPr lang="en-US" altLang="zh-CN"/>
              <a:t>‘</a:t>
            </a:r>
            <a:r>
              <a:rPr lang="zh-CN" altLang="en-US"/>
              <a:t>否定</a:t>
            </a:r>
            <a:r>
              <a:rPr lang="en-US" altLang="zh-CN"/>
              <a:t>’</a:t>
            </a:r>
            <a:r>
              <a:rPr lang="zh-CN" altLang="en-US"/>
              <a:t>语义（或者说</a:t>
            </a:r>
            <a:r>
              <a:rPr lang="en-US" altLang="zh-CN"/>
              <a:t>‘</a:t>
            </a:r>
            <a:r>
              <a:rPr lang="zh-CN" altLang="en-US"/>
              <a:t>排他性</a:t>
            </a:r>
            <a:r>
              <a:rPr lang="en-US" altLang="zh-CN"/>
              <a:t>’</a:t>
            </a:r>
            <a:r>
              <a:rPr lang="zh-CN" altLang="en-US"/>
              <a:t>语义），这样一类查询的表示，通常需要换个思考角度来考虑。</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如果不</a:t>
            </a:r>
            <a:r>
              <a:rPr lang="en-US" altLang="zh-CN"/>
              <a:t>‘</a:t>
            </a:r>
            <a:r>
              <a:rPr lang="zh-CN" altLang="en-US"/>
              <a:t>除法</a:t>
            </a:r>
            <a:r>
              <a:rPr lang="en-US" altLang="zh-CN"/>
              <a:t>’</a:t>
            </a:r>
            <a:r>
              <a:rPr lang="zh-CN" altLang="en-US"/>
              <a:t>运算符，我们也可以通过一个复杂的计算过程来获得最终的查询结果。但显然，这么长的一个复杂表达式，其查询语义是很难一眼看清楚的。</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除法结果的推导公式，其每一步计算的语义解释。</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方案</a:t>
            </a:r>
            <a:r>
              <a:rPr lang="zh-CN" altLang="en-US">
                <a:latin typeface="微软雅黑" panose="020B0503020204020204" charset="-122"/>
                <a:ea typeface="微软雅黑" panose="020B0503020204020204" charset="-122"/>
              </a:rPr>
              <a:t>①的缺陷：</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）需要预先设置尽可能多的</a:t>
            </a:r>
            <a:r>
              <a:rPr lang="en-US" altLang="zh-CN">
                <a:latin typeface="微软雅黑" panose="020B0503020204020204" charset="-122"/>
                <a:ea typeface="微软雅黑" panose="020B0503020204020204" charset="-122"/>
              </a:rPr>
              <a:t>dependent</a:t>
            </a:r>
            <a:r>
              <a:rPr lang="zh-CN" altLang="en-US">
                <a:latin typeface="微软雅黑" panose="020B0503020204020204" charset="-122"/>
                <a:ea typeface="微软雅黑" panose="020B0503020204020204" charset="-122"/>
              </a:rPr>
              <a:t>字段，以便能够记录每一位职工的所有家属信息；</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）每个职工的家属人数不固定，很难描述对职工家属字段的访问要求；</a:t>
            </a: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）在关系表的存储空间组织上存在比较大的浪费。</a:t>
            </a:r>
            <a:endParaRPr lang="zh-CN" altLang="en-US">
              <a:latin typeface="微软雅黑" panose="020B0503020204020204" charset="-122"/>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方案</a:t>
            </a:r>
            <a:r>
              <a:rPr lang="zh-CN" altLang="en-US">
                <a:latin typeface="微软雅黑" panose="020B0503020204020204" charset="-122"/>
                <a:ea typeface="微软雅黑" panose="020B0503020204020204" charset="-122"/>
              </a:rPr>
              <a:t>①的缺陷：</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）关系模式是确定的，便于用户访问命令的书写；</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）每个职工的信息可能会在多个不同的职工元组上重复存储，存在较大的存储空间浪费现象，以及其他模式设计上的缺陷（见第六章数据库设计）。</a:t>
            </a:r>
            <a:endParaRPr lang="zh-CN" altLang="en-US">
              <a:latin typeface="微软雅黑" panose="020B0503020204020204" charset="-122"/>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p:cNvSpPr>
          <p:nvPr>
            <p:ph type="sldImg"/>
          </p:nvPr>
        </p:nvSpPr>
        <p:spPr/>
      </p:sp>
      <p:sp>
        <p:nvSpPr>
          <p:cNvPr id="38914" name="文本占位符 2"/>
          <p:cNvSpPr>
            <a:spLocks noGrp="1"/>
          </p:cNvSpPr>
          <p:nvPr>
            <p:ph type="body"/>
          </p:nvPr>
        </p:nvSpPr>
        <p:spPr/>
        <p:txBody>
          <a:bodyPr anchor="ctr"/>
          <a:p>
            <a:pPr lvl="0" indent="0"/>
            <a:r>
              <a:rPr lang="zh-CN" altLang="en-US">
                <a:ea typeface="宋体" panose="02010600030101010101" pitchFamily="2" charset="-122"/>
              </a:rPr>
              <a:t>根据关键字的定义及关系中的元组取值情况，判断该关系的关键字是什么</a:t>
            </a:r>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228600"/>
            <a:ext cx="5716657"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08476"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066800"/>
            <a:ext cx="3808476"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228600"/>
            <a:ext cx="7772400" cy="533400"/>
          </a:xfrm>
          <a:prstGeom prst="rect">
            <a:avLst/>
          </a:prstGeom>
          <a:solidFill>
            <a:srgbClr val="DDDDDD">
              <a:alpha val="50000"/>
            </a:srgbClr>
          </a:solid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85800" y="1066800"/>
            <a:ext cx="7772400" cy="51054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381000" y="6477000"/>
            <a:ext cx="1905000" cy="304800"/>
          </a:xfrm>
          <a:prstGeom prst="rect">
            <a:avLst/>
          </a:prstGeom>
          <a:noFill/>
          <a:ln w="9525">
            <a:noFill/>
            <a:miter/>
          </a:ln>
        </p:spPr>
        <p:txBody>
          <a:bodyPr/>
          <a:lstStyle>
            <a:lvl1pPr>
              <a:defRPr sz="14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477000"/>
            <a:ext cx="3962400" cy="304800"/>
          </a:xfrm>
          <a:prstGeom prst="rect">
            <a:avLst/>
          </a:prstGeom>
          <a:noFill/>
          <a:ln w="9525">
            <a:noFill/>
            <a:miter/>
          </a:ln>
        </p:spPr>
        <p:txBody>
          <a:bodyPr/>
          <a:lstStyle>
            <a:lvl1pPr algn="ctr">
              <a:defRPr sz="1400" b="1" i="1">
                <a:ea typeface="宋体" panose="02010600030101010101" pitchFamily="2" charset="-122"/>
              </a:defRPr>
            </a:lvl1pPr>
          </a:lstStyle>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1030" name="Rectangle 6"/>
          <p:cNvSpPr>
            <a:spLocks noGrp="1"/>
          </p:cNvSpPr>
          <p:nvPr>
            <p:ph type="sldNum" sz="quarter" idx="4"/>
          </p:nvPr>
        </p:nvSpPr>
        <p:spPr>
          <a:xfrm>
            <a:off x="6858000" y="6477000"/>
            <a:ext cx="1905000" cy="304800"/>
          </a:xfrm>
          <a:prstGeom prst="rect">
            <a:avLst/>
          </a:prstGeom>
          <a:noFill/>
          <a:ln w="9525">
            <a:noFill/>
            <a:miter/>
          </a:ln>
        </p:spPr>
        <p:txBody>
          <a:bodyPr/>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marL="0" lvl="0" indent="0" algn="ctr" defTabSz="914400" eaLnBrk="0" fontAlgn="base" latinLnBrk="0" hangingPunct="0">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400" b="1" u="none" kern="1200" baseline="0">
          <a:solidFill>
            <a:schemeClr val="accent2"/>
          </a:solidFill>
          <a:latin typeface="+mn-lt"/>
          <a:ea typeface="+mn-ea"/>
          <a:cs typeface="+mn-cs"/>
        </a:defRPr>
      </a:lvl1pPr>
      <a:lvl2pPr marL="742950" lvl="1" indent="-28575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rgbClr val="FF0000"/>
          </a:solidFill>
          <a:latin typeface="+mn-lt"/>
          <a:ea typeface="+mn-ea"/>
          <a:cs typeface="+mn-cs"/>
        </a:defRPr>
      </a:lvl2pPr>
      <a:lvl3pPr marL="1143000" lvl="2"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3pPr>
      <a:lvl4pPr marL="1600200" lvl="3" indent="-228600" algn="l" defTabSz="914400" eaLnBrk="0" fontAlgn="base" latinLnBrk="0" hangingPunct="0">
        <a:spcBef>
          <a:spcPct val="20000"/>
        </a:spcBef>
        <a:spcAft>
          <a:spcPct val="0"/>
        </a:spcAft>
        <a:buClr>
          <a:srgbClr val="CC9900"/>
        </a:buClr>
        <a:buFont typeface="Wingdings" panose="05000000000000000000" pitchFamily="2" charset="2"/>
        <a:buChar char="Ø"/>
        <a:defRPr sz="2400" b="1"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5pPr>
      <a:lvl6pPr marL="2514600" lvl="5"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6pPr>
      <a:lvl7pPr marL="2971800" lvl="6"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7pPr>
      <a:lvl8pPr marL="3429000" lvl="7"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8pPr>
      <a:lvl9pPr marL="3886200" lvl="8"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46.wmf"/><Relationship Id="rId1" Type="http://schemas.openxmlformats.org/officeDocument/2006/relationships/oleObject" Target="../embeddings/oleObject7.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47.wmf"/><Relationship Id="rId1" Type="http://schemas.openxmlformats.org/officeDocument/2006/relationships/oleObject" Target="../embeddings/oleObject8.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9" Type="http://schemas.openxmlformats.org/officeDocument/2006/relationships/slide" Target="slide168.xml"/><Relationship Id="rId8" Type="http://schemas.openxmlformats.org/officeDocument/2006/relationships/slide" Target="slide164.xml"/><Relationship Id="rId7" Type="http://schemas.openxmlformats.org/officeDocument/2006/relationships/slide" Target="slide85.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33.xml"/><Relationship Id="rId3" Type="http://schemas.openxmlformats.org/officeDocument/2006/relationships/slide" Target="slide27.xml"/><Relationship Id="rId2" Type="http://schemas.openxmlformats.org/officeDocument/2006/relationships/slide" Target="slide9.xml"/><Relationship Id="rId11" Type="http://schemas.openxmlformats.org/officeDocument/2006/relationships/slideLayout" Target="../slideLayouts/slideLayout7.xml"/><Relationship Id="rId10" Type="http://schemas.openxmlformats.org/officeDocument/2006/relationships/slide" Target="slide178.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2.bin"/><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69.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3.bin"/><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26.wmf"/><Relationship Id="rId6" Type="http://schemas.openxmlformats.org/officeDocument/2006/relationships/oleObject" Target="../embeddings/oleObject5.bin"/><Relationship Id="rId5" Type="http://schemas.openxmlformats.org/officeDocument/2006/relationships/image" Target="../media/image25.wmf"/><Relationship Id="rId4" Type="http://schemas.openxmlformats.org/officeDocument/2006/relationships/oleObject" Target="../embeddings/oleObject4.bin"/><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 Target="slide3.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6.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43.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381000" y="762000"/>
            <a:ext cx="8382000" cy="3733800"/>
          </a:xfrm>
        </p:spPr>
        <p:txBody>
          <a:bodyPr wrap="square" anchor="ctr"/>
          <a:lstStyle>
            <a:lvl1pPr lvl="0">
              <a:defRPr/>
            </a:lvl1pPr>
          </a:lstStyle>
          <a:p>
            <a:pPr lvl="0" indent="0" eaLnBrk="1" hangingPunct="1"/>
            <a:r>
              <a:rPr lang="en-US" altLang="x-none" sz="4400" dirty="0">
                <a:solidFill>
                  <a:schemeClr val="accent2"/>
                </a:solidFill>
              </a:rPr>
              <a:t>Chapter 2</a:t>
            </a:r>
            <a:br>
              <a:rPr lang="en-US" altLang="x-none" sz="4400" dirty="0">
                <a:solidFill>
                  <a:schemeClr val="accent2"/>
                </a:solidFill>
              </a:rPr>
            </a:br>
            <a:br>
              <a:rPr lang="en-US" altLang="x-none" sz="4400" dirty="0">
                <a:solidFill>
                  <a:srgbClr val="FF0000"/>
                </a:solidFill>
              </a:rPr>
            </a:br>
            <a:r>
              <a:rPr lang="en-US" altLang="x-none" sz="4400" dirty="0">
                <a:solidFill>
                  <a:srgbClr val="FF0000"/>
                </a:solidFill>
              </a:rPr>
              <a:t>The Relational Model</a:t>
            </a:r>
            <a:endParaRPr lang="zh-CN" altLang="en-US" sz="4400" dirty="0">
              <a:solidFill>
                <a:schemeClr val="accent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2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2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292"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graphicFrame>
        <p:nvGraphicFramePr>
          <p:cNvPr id="12294" name="表格 12293"/>
          <p:cNvGraphicFramePr/>
          <p:nvPr/>
        </p:nvGraphicFramePr>
        <p:xfrm>
          <a:off x="619125" y="981075"/>
          <a:ext cx="8056563" cy="5472113"/>
        </p:xfrm>
        <a:graphic>
          <a:graphicData uri="http://schemas.openxmlformats.org/drawingml/2006/table">
            <a:tbl>
              <a:tblPr/>
              <a:tblGrid>
                <a:gridCol w="2297113"/>
                <a:gridCol w="2808287"/>
                <a:gridCol w="2951163"/>
              </a:tblGrid>
              <a:tr h="11953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zh-CN" altLang="en-US" sz="2800">
                          <a:solidFill>
                            <a:schemeClr val="tx1"/>
                          </a:solidFill>
                          <a:latin typeface="Arial" panose="020B0604020202020204" pitchFamily="34" charset="0"/>
                          <a:ea typeface="宋体" panose="02010600030101010101" pitchFamily="2" charset="-122"/>
                        </a:rPr>
                        <a:t>关系模型</a:t>
                      </a:r>
                      <a:endParaRPr lang="zh-CN" altLang="en-US" sz="2800">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zh-CN" altLang="en-US" sz="2800" dirty="0">
                          <a:solidFill>
                            <a:schemeClr val="tx1"/>
                          </a:solidFill>
                          <a:latin typeface="Arial" panose="020B0604020202020204" pitchFamily="34" charset="0"/>
                          <a:ea typeface="宋体" panose="02010600030101010101" pitchFamily="2" charset="-122"/>
                        </a:rPr>
                        <a:t>关系数据库管理系统</a:t>
                      </a:r>
                      <a:r>
                        <a:rPr lang="en-US" altLang="x-none" sz="2800" dirty="0">
                          <a:solidFill>
                            <a:schemeClr val="tx1"/>
                          </a:solidFill>
                          <a:latin typeface="Arial" panose="020B0604020202020204" pitchFamily="34" charset="0"/>
                          <a:ea typeface="宋体" panose="02010600030101010101" pitchFamily="2" charset="-122"/>
                        </a:rPr>
                        <a:t>(SQL)</a:t>
                      </a:r>
                      <a:endParaRPr lang="en-US" altLang="x-none" sz="2800" dirty="0">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zh-CN" altLang="en-US" sz="2800">
                          <a:solidFill>
                            <a:schemeClr val="tx1"/>
                          </a:solidFill>
                          <a:latin typeface="Arial" panose="020B0604020202020204" pitchFamily="34" charset="0"/>
                          <a:ea typeface="宋体" panose="02010600030101010101" pitchFamily="2" charset="-122"/>
                        </a:rPr>
                        <a:t>文件系统</a:t>
                      </a:r>
                      <a:endParaRPr lang="zh-CN" altLang="en-US" sz="2800">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r>
              <a:tr h="1025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Relation</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chemeClr val="accent2"/>
                          </a:solidFill>
                          <a:latin typeface="Arial" panose="020B0604020202020204" pitchFamily="34" charset="0"/>
                          <a:ea typeface="宋体" panose="02010600030101010101" pitchFamily="2" charset="-122"/>
                        </a:rPr>
                        <a:t>（关系）</a:t>
                      </a:r>
                      <a:endParaRPr lang="zh-CN" altLang="en-US"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Table</a:t>
                      </a:r>
                      <a:endParaRPr lang="en-US" altLang="x-none" sz="2800" dirty="0">
                        <a:solidFill>
                          <a:srgbClr val="FF0000"/>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rgbClr val="FF0000"/>
                          </a:solidFill>
                          <a:latin typeface="Arial" panose="020B0604020202020204" pitchFamily="34" charset="0"/>
                          <a:ea typeface="宋体" panose="02010600030101010101" pitchFamily="2" charset="-122"/>
                        </a:rPr>
                        <a:t>（表）</a:t>
                      </a:r>
                      <a:endParaRPr lang="zh-CN" altLang="en-US"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File of Records</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Attribute</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chemeClr val="accent2"/>
                          </a:solidFill>
                          <a:latin typeface="Arial" panose="020B0604020202020204" pitchFamily="34" charset="0"/>
                          <a:ea typeface="宋体" panose="02010600030101010101" pitchFamily="2" charset="-122"/>
                        </a:rPr>
                        <a:t>（属性）</a:t>
                      </a:r>
                      <a:endParaRPr lang="zh-CN" altLang="en-US"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Column</a:t>
                      </a:r>
                      <a:endParaRPr lang="en-US" altLang="x-none" sz="2800" dirty="0">
                        <a:solidFill>
                          <a:srgbClr val="FF0000"/>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rgbClr val="FF0000"/>
                          </a:solidFill>
                          <a:latin typeface="Arial" panose="020B0604020202020204" pitchFamily="34" charset="0"/>
                          <a:ea typeface="宋体" panose="02010600030101010101" pitchFamily="2" charset="-122"/>
                        </a:rPr>
                        <a:t>（列）</a:t>
                      </a:r>
                      <a:endParaRPr lang="zh-CN" altLang="en-US"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Field</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5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Tuple</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chemeClr val="accent2"/>
                          </a:solidFill>
                          <a:latin typeface="Arial" panose="020B0604020202020204" pitchFamily="34" charset="0"/>
                          <a:ea typeface="宋体" panose="02010600030101010101" pitchFamily="2" charset="-122"/>
                        </a:rPr>
                        <a:t>（元组）</a:t>
                      </a:r>
                      <a:endParaRPr lang="zh-CN" altLang="en-US"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Row</a:t>
                      </a:r>
                      <a:endParaRPr lang="en-US" altLang="x-none" sz="2800" dirty="0">
                        <a:solidFill>
                          <a:srgbClr val="FF0000"/>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rgbClr val="FF0000"/>
                          </a:solidFill>
                          <a:latin typeface="Arial" panose="020B0604020202020204" pitchFamily="34" charset="0"/>
                          <a:ea typeface="宋体" panose="02010600030101010101" pitchFamily="2" charset="-122"/>
                        </a:rPr>
                        <a:t>（行）</a:t>
                      </a:r>
                      <a:endParaRPr lang="zh-CN" altLang="en-US"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Record</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953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Schema</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chemeClr val="accent2"/>
                          </a:solidFill>
                          <a:latin typeface="Arial" panose="020B0604020202020204" pitchFamily="34" charset="0"/>
                          <a:ea typeface="宋体" panose="02010600030101010101" pitchFamily="2" charset="-122"/>
                        </a:rPr>
                        <a:t>（模式）</a:t>
                      </a:r>
                      <a:endParaRPr lang="zh-CN" altLang="en-US"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Table Heading</a:t>
                      </a:r>
                      <a:endParaRPr lang="en-US" altLang="x-none" sz="2800" dirty="0">
                        <a:solidFill>
                          <a:srgbClr val="FF0000"/>
                        </a:solidFill>
                        <a:latin typeface="Arial" panose="020B0604020202020204" pitchFamily="34" charset="0"/>
                        <a:ea typeface="宋体" panose="02010600030101010101" pitchFamily="2" charset="-122"/>
                      </a:endParaRPr>
                    </a:p>
                    <a:p>
                      <a:pPr marL="0" lvl="0" indent="0" algn="ctr" eaLnBrk="1" hangingPunct="1">
                        <a:spcBef>
                          <a:spcPct val="0"/>
                        </a:spcBef>
                        <a:buClr>
                          <a:srgbClr val="CC9900"/>
                        </a:buClr>
                        <a:buFont typeface="Wingdings" panose="05000000000000000000" pitchFamily="2" charset="2"/>
                        <a:buNone/>
                      </a:pPr>
                      <a:r>
                        <a:rPr lang="zh-CN" altLang="en-US" dirty="0">
                          <a:solidFill>
                            <a:srgbClr val="FF0000"/>
                          </a:solidFill>
                          <a:latin typeface="Arial" panose="020B0604020202020204" pitchFamily="34" charset="0"/>
                          <a:ea typeface="宋体" panose="02010600030101010101" pitchFamily="2" charset="-122"/>
                        </a:rPr>
                        <a:t>（表头）</a:t>
                      </a:r>
                      <a:endParaRPr lang="zh-CN" altLang="en-US"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Type of Record</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54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54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5476" name="Rectangle 2"/>
          <p:cNvSpPr>
            <a:spLocks noGrp="1"/>
          </p:cNvSpPr>
          <p:nvPr>
            <p:ph type="title"/>
          </p:nvPr>
        </p:nvSpPr>
        <p:spPr/>
        <p:txBody>
          <a:bodyPr wrap="square" anchor="ctr"/>
          <a:p>
            <a:pPr eaLnBrk="1" hangingPunct="1"/>
            <a:r>
              <a:rPr lang="en-US" altLang="x-none" dirty="0"/>
              <a:t>Example 2.7.5  Complex Query</a:t>
            </a:r>
            <a:endParaRPr lang="en-US" altLang="x-none" dirty="0"/>
          </a:p>
        </p:txBody>
      </p:sp>
      <p:sp>
        <p:nvSpPr>
          <p:cNvPr id="105477" name="Rectangle 3"/>
          <p:cNvSpPr>
            <a:spLocks noGrp="1"/>
          </p:cNvSpPr>
          <p:nvPr>
            <p:ph type="body"/>
          </p:nvPr>
        </p:nvSpPr>
        <p:spPr>
          <a:xfrm>
            <a:off x="304800" y="990600"/>
            <a:ext cx="8458200" cy="1069975"/>
          </a:xfrm>
        </p:spPr>
        <p:txBody>
          <a:bodyPr wrap="square" anchor="t"/>
          <a:p>
            <a:pPr lvl="1" eaLnBrk="1" hangingPunct="1"/>
            <a:r>
              <a:rPr lang="en-US" altLang="x-none" sz="3000" dirty="0">
                <a:solidFill>
                  <a:schemeClr val="tx1"/>
                </a:solidFill>
              </a:rPr>
              <a:t>CUSTOMERS  </a:t>
            </a:r>
            <a:r>
              <a:rPr lang="en-US" altLang="x-none" sz="3000" dirty="0">
                <a:solidFill>
                  <a:schemeClr val="tx1"/>
                </a:solidFill>
                <a:sym typeface="Wingdings" panose="05000000000000000000" pitchFamily="2" charset="2"/>
              </a:rPr>
              <a:t> </a:t>
            </a:r>
            <a:r>
              <a:rPr lang="en-US" altLang="x-none" sz="3000" dirty="0">
                <a:sym typeface="Wingdings" panose="05000000000000000000" pitchFamily="2" charset="2"/>
              </a:rPr>
              <a:t>C</a:t>
            </a:r>
            <a:r>
              <a:rPr lang="zh-CN" altLang="en-US" sz="3000" dirty="0">
                <a:sym typeface="Wingdings" panose="05000000000000000000" pitchFamily="2" charset="2"/>
              </a:rPr>
              <a:t>             </a:t>
            </a:r>
            <a:r>
              <a:rPr lang="en-US" altLang="x-none" sz="3000" dirty="0">
                <a:solidFill>
                  <a:schemeClr val="tx1"/>
                </a:solidFill>
                <a:sym typeface="Wingdings" panose="05000000000000000000" pitchFamily="2" charset="2"/>
              </a:rPr>
              <a:t>AGENTS  </a:t>
            </a:r>
            <a:r>
              <a:rPr lang="en-US" altLang="x-none" sz="3000" dirty="0">
                <a:sym typeface="Wingdings" panose="05000000000000000000" pitchFamily="2" charset="2"/>
              </a:rPr>
              <a:t>A</a:t>
            </a:r>
            <a:endParaRPr lang="en-US" altLang="x-none" sz="3000" dirty="0">
              <a:sym typeface="Wingdings" panose="05000000000000000000" pitchFamily="2" charset="2"/>
            </a:endParaRPr>
          </a:p>
          <a:p>
            <a:pPr lvl="1" eaLnBrk="1" hangingPunct="1"/>
            <a:r>
              <a:rPr lang="en-US" altLang="x-none" sz="3000" dirty="0">
                <a:solidFill>
                  <a:schemeClr val="tx1"/>
                </a:solidFill>
                <a:sym typeface="Wingdings" panose="05000000000000000000" pitchFamily="2" charset="2"/>
              </a:rPr>
              <a:t>PRODUCTS  </a:t>
            </a:r>
            <a:r>
              <a:rPr lang="en-US" altLang="x-none" sz="3000" dirty="0">
                <a:sym typeface="Wingdings" panose="05000000000000000000" pitchFamily="2" charset="2"/>
              </a:rPr>
              <a:t>P</a:t>
            </a:r>
            <a:r>
              <a:rPr lang="zh-CN" altLang="en-US" sz="3000" dirty="0">
                <a:solidFill>
                  <a:schemeClr val="tx1"/>
                </a:solidFill>
                <a:sym typeface="Wingdings" panose="05000000000000000000" pitchFamily="2" charset="2"/>
              </a:rPr>
              <a:t>                 </a:t>
            </a:r>
            <a:r>
              <a:rPr lang="en-US" altLang="x-none" sz="3000" dirty="0">
                <a:solidFill>
                  <a:schemeClr val="tx1"/>
                </a:solidFill>
                <a:sym typeface="Wingdings" panose="05000000000000000000" pitchFamily="2" charset="2"/>
              </a:rPr>
              <a:t>ORDERS  </a:t>
            </a:r>
            <a:r>
              <a:rPr lang="en-US" altLang="x-none" sz="3000" dirty="0">
                <a:sym typeface="Wingdings" panose="05000000000000000000" pitchFamily="2" charset="2"/>
              </a:rPr>
              <a:t>O</a:t>
            </a:r>
            <a:endParaRPr lang="en-US" altLang="x-none" sz="3000" dirty="0">
              <a:sym typeface="Wingdings" panose="05000000000000000000" pitchFamily="2" charset="2"/>
            </a:endParaRPr>
          </a:p>
        </p:txBody>
      </p:sp>
      <p:sp>
        <p:nvSpPr>
          <p:cNvPr id="87047" name="Rectangle 4"/>
          <p:cNvSpPr/>
          <p:nvPr/>
        </p:nvSpPr>
        <p:spPr>
          <a:xfrm>
            <a:off x="36513" y="2423160"/>
            <a:ext cx="9074150" cy="2009775"/>
          </a:xfrm>
          <a:prstGeom prst="rect">
            <a:avLst/>
          </a:prstGeom>
          <a:noFill/>
          <a:ln w="9525">
            <a:noFill/>
          </a:ln>
        </p:spPr>
        <p:txBody>
          <a:bodyPr lIns="0" anchor="t"/>
          <a:p>
            <a:pPr marL="295910" indent="-295910">
              <a:spcBef>
                <a:spcPct val="20000"/>
              </a:spcBef>
            </a:pPr>
            <a:r>
              <a:rPr lang="en-US" altLang="zh-CN" sz="2800" b="1" dirty="0">
                <a:solidFill>
                  <a:schemeClr val="accent2"/>
                </a:solidFill>
                <a:latin typeface="Arial" panose="020B0604020202020204" pitchFamily="34" charset="0"/>
              </a:rPr>
              <a:t>[exp 2.7.5] </a:t>
            </a:r>
            <a:r>
              <a:rPr lang="en-US" altLang="x-none" sz="2800" b="1" dirty="0">
                <a:solidFill>
                  <a:schemeClr val="accent2"/>
                </a:solidFill>
                <a:latin typeface="Arial" panose="020B0604020202020204" pitchFamily="34" charset="0"/>
              </a:rPr>
              <a:t>Find all cities where we have either custormers who have a discount of less than 10% or agents who make a commission of less than 6%.</a:t>
            </a:r>
            <a:endParaRPr lang="en-US" altLang="x-none" sz="2800" b="1" dirty="0">
              <a:solidFill>
                <a:schemeClr val="accent2"/>
              </a:solidFill>
              <a:latin typeface="Arial" panose="020B0604020202020204" pitchFamily="34" charset="0"/>
            </a:endParaRPr>
          </a:p>
        </p:txBody>
      </p:sp>
      <p:sp>
        <p:nvSpPr>
          <p:cNvPr id="87048" name="Rectangle 5"/>
          <p:cNvSpPr/>
          <p:nvPr/>
        </p:nvSpPr>
        <p:spPr>
          <a:xfrm>
            <a:off x="304800" y="4371023"/>
            <a:ext cx="8458200" cy="1724025"/>
          </a:xfrm>
          <a:prstGeom prst="rect">
            <a:avLst/>
          </a:prstGeom>
          <a:noFill/>
          <a:ln w="9525">
            <a:noFill/>
          </a:ln>
        </p:spPr>
        <p:txBody>
          <a:bodyPr anchor="t"/>
          <a:p>
            <a:pPr marL="1143000" lvl="2" indent="-228600" eaLnBrk="1" hangingPunct="1">
              <a:spcBef>
                <a:spcPct val="20000"/>
              </a:spcBef>
              <a:buFont typeface="Wingdings" panose="05000000000000000000" pitchFamily="2" charset="2"/>
              <a:buNone/>
            </a:pPr>
            <a:r>
              <a:rPr lang="zh-CN" altLang="en-US" sz="3000" b="1" dirty="0">
                <a:solidFill>
                  <a:srgbClr val="FF0066"/>
                </a:solidFill>
                <a:latin typeface="Arial" panose="020B0604020202020204" pitchFamily="34" charset="0"/>
              </a:rPr>
              <a:t>T</a:t>
            </a:r>
            <a:r>
              <a:rPr lang="zh-CN" altLang="en-US" sz="3000" b="1" baseline="-25000" dirty="0">
                <a:solidFill>
                  <a:srgbClr val="FF0066"/>
                </a:solidFill>
                <a:latin typeface="Arial" panose="020B0604020202020204" pitchFamily="34" charset="0"/>
              </a:rPr>
              <a:t>1</a:t>
            </a:r>
            <a:r>
              <a:rPr lang="zh-CN" altLang="en-US" sz="3000" b="1" dirty="0">
                <a:solidFill>
                  <a:srgbClr val="FF0066"/>
                </a:solidFill>
                <a:latin typeface="Arial" panose="020B0604020202020204" pitchFamily="34" charset="0"/>
              </a:rPr>
              <a:t> := </a:t>
            </a:r>
            <a:r>
              <a:rPr lang="en-US" altLang="x-none" sz="3000" b="1" dirty="0">
                <a:solidFill>
                  <a:srgbClr val="FF0066"/>
                </a:solidFill>
                <a:latin typeface="Arial" panose="020B0604020202020204" pitchFamily="34" charset="0"/>
              </a:rPr>
              <a:t>(C where discnt &lt; 10) [city] </a:t>
            </a:r>
            <a:endParaRPr lang="en-US" altLang="x-none" sz="3000" b="1" dirty="0">
              <a:latin typeface="Arial" panose="020B0604020202020204" pitchFamily="34" charset="0"/>
              <a:sym typeface="Symbol" panose="05050102010706020507" pitchFamily="2" charset="2"/>
            </a:endParaRPr>
          </a:p>
          <a:p>
            <a:pPr marL="1143000" lvl="2" indent="-228600" eaLnBrk="1" hangingPunct="1">
              <a:spcBef>
                <a:spcPct val="20000"/>
              </a:spcBef>
              <a:buFont typeface="Wingdings" panose="05000000000000000000" pitchFamily="2" charset="2"/>
              <a:buNone/>
            </a:pPr>
            <a:r>
              <a:rPr lang="zh-CN" altLang="en-US" sz="3000" b="1" dirty="0">
                <a:solidFill>
                  <a:srgbClr val="FF0066"/>
                </a:solidFill>
                <a:latin typeface="Arial" panose="020B0604020202020204" pitchFamily="34" charset="0"/>
                <a:sym typeface="Symbol" panose="05050102010706020507" pitchFamily="2" charset="2"/>
              </a:rPr>
              <a:t>T</a:t>
            </a:r>
            <a:r>
              <a:rPr lang="zh-CN" altLang="en-US" sz="3000" b="1" baseline="-25000" dirty="0">
                <a:solidFill>
                  <a:srgbClr val="FF0066"/>
                </a:solidFill>
                <a:latin typeface="Arial" panose="020B0604020202020204" pitchFamily="34" charset="0"/>
                <a:sym typeface="Arial" panose="020B0604020202020204" pitchFamily="34" charset="0"/>
              </a:rPr>
              <a:t>2</a:t>
            </a:r>
            <a:r>
              <a:rPr lang="zh-CN" altLang="en-US" sz="3000" b="1" dirty="0">
                <a:solidFill>
                  <a:srgbClr val="FF0066"/>
                </a:solidFill>
                <a:latin typeface="Arial" panose="020B0604020202020204" pitchFamily="34" charset="0"/>
                <a:sym typeface="Symbol" panose="05050102010706020507" pitchFamily="2" charset="2"/>
              </a:rPr>
              <a:t> := </a:t>
            </a:r>
            <a:r>
              <a:rPr lang="en-US" altLang="x-none" sz="3000" b="1" dirty="0">
                <a:solidFill>
                  <a:srgbClr val="FF0066"/>
                </a:solidFill>
                <a:latin typeface="Arial" panose="020B0604020202020204" pitchFamily="34" charset="0"/>
                <a:sym typeface="Symbol" panose="05050102010706020507" pitchFamily="2" charset="2"/>
              </a:rPr>
              <a:t>(A where percent &lt; 6) [city]</a:t>
            </a:r>
            <a:endParaRPr lang="en-US" altLang="x-none" sz="3000" b="1" dirty="0">
              <a:solidFill>
                <a:srgbClr val="FF0066"/>
              </a:solidFill>
              <a:latin typeface="Arial" panose="020B0604020202020204" pitchFamily="34" charset="0"/>
              <a:sym typeface="Symbol" panose="05050102010706020507" pitchFamily="2" charset="2"/>
            </a:endParaRPr>
          </a:p>
          <a:p>
            <a:pPr marL="1143000" lvl="2" indent="-228600" eaLnBrk="1" hangingPunct="1">
              <a:spcBef>
                <a:spcPct val="20000"/>
              </a:spcBef>
              <a:buFont typeface="Wingdings" panose="05000000000000000000" pitchFamily="2" charset="2"/>
              <a:buNone/>
            </a:pPr>
            <a:r>
              <a:rPr lang="zh-CN" altLang="en-US" sz="3000" b="1" dirty="0">
                <a:solidFill>
                  <a:srgbClr val="FF0066"/>
                </a:solidFill>
                <a:latin typeface="Arial" panose="020B0604020202020204" pitchFamily="34" charset="0"/>
              </a:rPr>
              <a:t>T := T</a:t>
            </a:r>
            <a:r>
              <a:rPr lang="zh-CN" altLang="en-US" sz="3000" b="1" baseline="-25000" dirty="0">
                <a:solidFill>
                  <a:srgbClr val="FF0066"/>
                </a:solidFill>
                <a:latin typeface="Arial" panose="020B0604020202020204" pitchFamily="34" charset="0"/>
                <a:sym typeface="Arial" panose="020B0604020202020204" pitchFamily="34" charset="0"/>
              </a:rPr>
              <a:t>1</a:t>
            </a:r>
            <a:r>
              <a:rPr lang="zh-CN" altLang="en-US" sz="3000" b="1" dirty="0">
                <a:solidFill>
                  <a:srgbClr val="FF0066"/>
                </a:solidFill>
                <a:latin typeface="Arial" panose="020B0604020202020204" pitchFamily="34" charset="0"/>
              </a:rPr>
              <a:t> </a:t>
            </a:r>
            <a:r>
              <a:rPr lang="zh-CN" altLang="en-US" sz="3000" b="1" dirty="0">
                <a:solidFill>
                  <a:srgbClr val="FF0066"/>
                </a:solidFill>
                <a:latin typeface="Arial" panose="020B0604020202020204" pitchFamily="34" charset="0"/>
                <a:sym typeface="宋体" panose="02010600030101010101" pitchFamily="2" charset="-122"/>
              </a:rPr>
              <a:t>∪</a:t>
            </a:r>
            <a:r>
              <a:rPr lang="zh-CN" altLang="en-US" sz="3000" b="1" dirty="0">
                <a:solidFill>
                  <a:srgbClr val="FF0066"/>
                </a:solidFill>
                <a:latin typeface="Arial" panose="020B0604020202020204" pitchFamily="34" charset="0"/>
                <a:sym typeface="Symbol" panose="05050102010706020507" pitchFamily="2" charset="2"/>
              </a:rPr>
              <a:t> T</a:t>
            </a:r>
            <a:r>
              <a:rPr lang="zh-CN" altLang="en-US" sz="3000" b="1" baseline="-25000" dirty="0">
                <a:solidFill>
                  <a:srgbClr val="FF0066"/>
                </a:solidFill>
                <a:latin typeface="Arial" panose="020B0604020202020204" pitchFamily="34" charset="0"/>
                <a:sym typeface="Arial" panose="020B0604020202020204" pitchFamily="34" charset="0"/>
              </a:rPr>
              <a:t>2</a:t>
            </a:r>
            <a:endParaRPr lang="zh-CN" altLang="en-US" sz="3000" b="1" baseline="-25000" dirty="0">
              <a:solidFill>
                <a:srgbClr val="FF0066"/>
              </a:solidFill>
              <a:latin typeface="Arial" panose="020B0604020202020204" pitchFamily="34" charset="0"/>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7048">
                                            <p:txEl>
                                              <p:charRg st="0" end="36"/>
                                            </p:txEl>
                                          </p:spTgt>
                                        </p:tgtEl>
                                        <p:attrNameLst>
                                          <p:attrName>style.visibility</p:attrName>
                                        </p:attrNameLst>
                                      </p:cBhvr>
                                      <p:to>
                                        <p:strVal val="visible"/>
                                      </p:to>
                                    </p:set>
                                    <p:animEffect transition="in" filter="blinds(horizontal)">
                                      <p:cBhvr>
                                        <p:cTn id="11" dur="500"/>
                                        <p:tgtEl>
                                          <p:spTgt spid="87048">
                                            <p:txEl>
                                              <p:charRg st="0" end="3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7048">
                                            <p:txEl>
                                              <p:charRg st="36" end="71"/>
                                            </p:txEl>
                                          </p:spTgt>
                                        </p:tgtEl>
                                        <p:attrNameLst>
                                          <p:attrName>style.visibility</p:attrName>
                                        </p:attrNameLst>
                                      </p:cBhvr>
                                      <p:to>
                                        <p:strVal val="visible"/>
                                      </p:to>
                                    </p:set>
                                    <p:animEffect transition="in" filter="blinds(horizontal)">
                                      <p:cBhvr>
                                        <p:cTn id="16" dur="500"/>
                                        <p:tgtEl>
                                          <p:spTgt spid="87048">
                                            <p:txEl>
                                              <p:charRg st="36" end="7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7048">
                                            <p:txEl>
                                              <p:charRg st="71" end="84"/>
                                            </p:txEl>
                                          </p:spTgt>
                                        </p:tgtEl>
                                        <p:attrNameLst>
                                          <p:attrName>style.visibility</p:attrName>
                                        </p:attrNameLst>
                                      </p:cBhvr>
                                      <p:to>
                                        <p:strVal val="visible"/>
                                      </p:to>
                                    </p:set>
                                    <p:animEffect transition="in" filter="blinds(horizontal)">
                                      <p:cBhvr>
                                        <p:cTn id="21" dur="500"/>
                                        <p:tgtEl>
                                          <p:spTgt spid="87048">
                                            <p:txEl>
                                              <p:charRg st="71"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P spid="87048" grpId="0" bldLvl="3"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75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75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7524" name="Rectangle 4"/>
          <p:cNvSpPr/>
          <p:nvPr/>
        </p:nvSpPr>
        <p:spPr>
          <a:xfrm>
            <a:off x="36513" y="198438"/>
            <a:ext cx="9074150" cy="2009775"/>
          </a:xfrm>
          <a:prstGeom prst="rect">
            <a:avLst/>
          </a:prstGeom>
          <a:noFill/>
          <a:ln w="9525">
            <a:noFill/>
          </a:ln>
        </p:spPr>
        <p:txBody>
          <a:bodyPr lIns="0" anchor="t"/>
          <a:p>
            <a:pPr marL="335280" indent="-335280">
              <a:spcBef>
                <a:spcPct val="20000"/>
              </a:spcBef>
            </a:pPr>
            <a:r>
              <a:rPr lang="en-US" altLang="zh-CN" sz="2800" b="1" dirty="0">
                <a:solidFill>
                  <a:schemeClr val="accent2"/>
                </a:solidFill>
                <a:latin typeface="Arial" panose="020B0604020202020204" pitchFamily="34" charset="0"/>
                <a:sym typeface="+mn-ea"/>
              </a:rPr>
              <a:t>[exp 2.7.5] </a:t>
            </a:r>
            <a:r>
              <a:rPr lang="en-US" altLang="x-none" sz="2800" b="1" dirty="0">
                <a:solidFill>
                  <a:schemeClr val="accent2"/>
                </a:solidFill>
                <a:latin typeface="Arial" panose="020B0604020202020204" pitchFamily="34" charset="0"/>
              </a:rPr>
              <a:t>Find all cities where we have either custormers who have a discount of less than 10% or agents who make a commission of less than 6%.</a:t>
            </a:r>
            <a:endParaRPr lang="en-US" altLang="x-none" sz="2800" b="1" dirty="0">
              <a:solidFill>
                <a:schemeClr val="accent2"/>
              </a:solidFill>
              <a:latin typeface="Arial" panose="020B0604020202020204" pitchFamily="34" charset="0"/>
            </a:endParaRPr>
          </a:p>
        </p:txBody>
      </p:sp>
      <p:sp>
        <p:nvSpPr>
          <p:cNvPr id="107525" name="Rectangle 5"/>
          <p:cNvSpPr/>
          <p:nvPr/>
        </p:nvSpPr>
        <p:spPr>
          <a:xfrm>
            <a:off x="304800" y="1789113"/>
            <a:ext cx="8458200" cy="1724025"/>
          </a:xfrm>
          <a:prstGeom prst="rect">
            <a:avLst/>
          </a:prstGeom>
          <a:noFill/>
          <a:ln w="9525">
            <a:noFill/>
          </a:ln>
        </p:spPr>
        <p:txBody>
          <a:bodyPr anchor="t"/>
          <a:p>
            <a:pPr marL="1143000" lvl="2" indent="-228600" eaLnBrk="1" hangingPunct="1">
              <a:spcBef>
                <a:spcPct val="20000"/>
              </a:spcBef>
              <a:buFont typeface="Wingdings" panose="05000000000000000000" pitchFamily="2" charset="2"/>
              <a:buNone/>
            </a:pPr>
            <a:r>
              <a:rPr lang="zh-CN" altLang="en-US" sz="3000" b="1" dirty="0">
                <a:solidFill>
                  <a:srgbClr val="FF0066"/>
                </a:solidFill>
                <a:latin typeface="Arial" panose="020B0604020202020204" pitchFamily="34" charset="0"/>
              </a:rPr>
              <a:t>T</a:t>
            </a:r>
            <a:r>
              <a:rPr lang="zh-CN" altLang="en-US" sz="3000" b="1" baseline="-25000" dirty="0">
                <a:solidFill>
                  <a:srgbClr val="FF0066"/>
                </a:solidFill>
                <a:latin typeface="Arial" panose="020B0604020202020204" pitchFamily="34" charset="0"/>
              </a:rPr>
              <a:t>1</a:t>
            </a:r>
            <a:r>
              <a:rPr lang="zh-CN" altLang="en-US" sz="3000" b="1" dirty="0">
                <a:solidFill>
                  <a:srgbClr val="FF0066"/>
                </a:solidFill>
                <a:latin typeface="Arial" panose="020B0604020202020204" pitchFamily="34" charset="0"/>
              </a:rPr>
              <a:t> := </a:t>
            </a:r>
            <a:r>
              <a:rPr lang="en-US" altLang="x-none" sz="3000" b="1" dirty="0">
                <a:solidFill>
                  <a:srgbClr val="FF0066"/>
                </a:solidFill>
                <a:latin typeface="Arial" panose="020B0604020202020204" pitchFamily="34" charset="0"/>
              </a:rPr>
              <a:t>(C where discnt &lt; 10) [city] </a:t>
            </a:r>
            <a:endParaRPr lang="en-US" altLang="x-none" sz="3000" b="1" dirty="0">
              <a:latin typeface="Arial" panose="020B0604020202020204" pitchFamily="34" charset="0"/>
              <a:sym typeface="Symbol" panose="05050102010706020507" pitchFamily="2" charset="2"/>
            </a:endParaRPr>
          </a:p>
          <a:p>
            <a:pPr marL="1143000" lvl="2" indent="-228600" eaLnBrk="1" hangingPunct="1">
              <a:spcBef>
                <a:spcPct val="20000"/>
              </a:spcBef>
              <a:buFont typeface="Wingdings" panose="05000000000000000000" pitchFamily="2" charset="2"/>
              <a:buNone/>
            </a:pPr>
            <a:r>
              <a:rPr lang="zh-CN" altLang="en-US" sz="3000" b="1" dirty="0">
                <a:solidFill>
                  <a:srgbClr val="FF0066"/>
                </a:solidFill>
                <a:latin typeface="Arial" panose="020B0604020202020204" pitchFamily="34" charset="0"/>
                <a:sym typeface="Symbol" panose="05050102010706020507" pitchFamily="2" charset="2"/>
              </a:rPr>
              <a:t>T</a:t>
            </a:r>
            <a:r>
              <a:rPr lang="zh-CN" altLang="en-US" sz="3000" b="1" baseline="-25000" dirty="0">
                <a:solidFill>
                  <a:srgbClr val="FF0066"/>
                </a:solidFill>
                <a:latin typeface="Arial" panose="020B0604020202020204" pitchFamily="34" charset="0"/>
                <a:sym typeface="Arial" panose="020B0604020202020204" pitchFamily="34" charset="0"/>
              </a:rPr>
              <a:t>2</a:t>
            </a:r>
            <a:r>
              <a:rPr lang="zh-CN" altLang="en-US" sz="3000" b="1" dirty="0">
                <a:solidFill>
                  <a:srgbClr val="FF0066"/>
                </a:solidFill>
                <a:latin typeface="Arial" panose="020B0604020202020204" pitchFamily="34" charset="0"/>
                <a:sym typeface="Symbol" panose="05050102010706020507" pitchFamily="2" charset="2"/>
              </a:rPr>
              <a:t> := </a:t>
            </a:r>
            <a:r>
              <a:rPr lang="en-US" altLang="x-none" sz="3000" b="1" dirty="0">
                <a:solidFill>
                  <a:srgbClr val="FF0066"/>
                </a:solidFill>
                <a:latin typeface="Arial" panose="020B0604020202020204" pitchFamily="34" charset="0"/>
                <a:sym typeface="Symbol" panose="05050102010706020507" pitchFamily="2" charset="2"/>
              </a:rPr>
              <a:t>(A where percent &lt; 6) [city]</a:t>
            </a:r>
            <a:endParaRPr lang="en-US" altLang="x-none" sz="3000" b="1" dirty="0">
              <a:solidFill>
                <a:srgbClr val="FF0066"/>
              </a:solidFill>
              <a:latin typeface="Arial" panose="020B0604020202020204" pitchFamily="34" charset="0"/>
              <a:sym typeface="Symbol" panose="05050102010706020507" pitchFamily="2" charset="2"/>
            </a:endParaRPr>
          </a:p>
          <a:p>
            <a:pPr marL="1143000" lvl="2" indent="-228600" eaLnBrk="1" hangingPunct="1">
              <a:spcBef>
                <a:spcPct val="20000"/>
              </a:spcBef>
              <a:buFont typeface="Wingdings" panose="05000000000000000000" pitchFamily="2" charset="2"/>
              <a:buNone/>
            </a:pPr>
            <a:r>
              <a:rPr lang="zh-CN" altLang="en-US" sz="3000" b="1" dirty="0">
                <a:solidFill>
                  <a:srgbClr val="FF0066"/>
                </a:solidFill>
                <a:latin typeface="Arial" panose="020B0604020202020204" pitchFamily="34" charset="0"/>
              </a:rPr>
              <a:t>T := T</a:t>
            </a:r>
            <a:r>
              <a:rPr lang="zh-CN" altLang="en-US" sz="3000" b="1" baseline="-25000" dirty="0">
                <a:solidFill>
                  <a:srgbClr val="FF0066"/>
                </a:solidFill>
                <a:latin typeface="Arial" panose="020B0604020202020204" pitchFamily="34" charset="0"/>
                <a:sym typeface="Arial" panose="020B0604020202020204" pitchFamily="34" charset="0"/>
              </a:rPr>
              <a:t>1</a:t>
            </a:r>
            <a:r>
              <a:rPr lang="zh-CN" altLang="en-US" sz="3000" b="1" dirty="0">
                <a:solidFill>
                  <a:srgbClr val="FF0066"/>
                </a:solidFill>
                <a:latin typeface="Arial" panose="020B0604020202020204" pitchFamily="34" charset="0"/>
              </a:rPr>
              <a:t> </a:t>
            </a:r>
            <a:r>
              <a:rPr lang="zh-CN" altLang="en-US" sz="3000" b="1" dirty="0">
                <a:solidFill>
                  <a:srgbClr val="FF0066"/>
                </a:solidFill>
                <a:latin typeface="Arial" panose="020B0604020202020204" pitchFamily="34" charset="0"/>
                <a:sym typeface="宋体" panose="02010600030101010101" pitchFamily="2" charset="-122"/>
              </a:rPr>
              <a:t>∪</a:t>
            </a:r>
            <a:r>
              <a:rPr lang="zh-CN" altLang="en-US" sz="3000" b="1" dirty="0">
                <a:solidFill>
                  <a:srgbClr val="FF0066"/>
                </a:solidFill>
                <a:latin typeface="Arial" panose="020B0604020202020204" pitchFamily="34" charset="0"/>
                <a:sym typeface="Symbol" panose="05050102010706020507" pitchFamily="2" charset="2"/>
              </a:rPr>
              <a:t> T</a:t>
            </a:r>
            <a:r>
              <a:rPr lang="zh-CN" altLang="en-US" sz="3000" b="1" baseline="-25000" dirty="0">
                <a:solidFill>
                  <a:srgbClr val="FF0066"/>
                </a:solidFill>
                <a:latin typeface="Arial" panose="020B0604020202020204" pitchFamily="34" charset="0"/>
                <a:sym typeface="Arial" panose="020B0604020202020204" pitchFamily="34" charset="0"/>
              </a:rPr>
              <a:t>2</a:t>
            </a:r>
            <a:endParaRPr lang="zh-CN" altLang="en-US" sz="3000" b="1" baseline="-25000" dirty="0">
              <a:solidFill>
                <a:srgbClr val="FF0066"/>
              </a:solidFill>
              <a:latin typeface="Arial" panose="020B0604020202020204" pitchFamily="34" charset="0"/>
              <a:sym typeface="Arial" panose="020B0604020202020204" pitchFamily="34" charset="0"/>
            </a:endParaRPr>
          </a:p>
        </p:txBody>
      </p:sp>
      <p:sp>
        <p:nvSpPr>
          <p:cNvPr id="2" name="线形标注 2 1"/>
          <p:cNvSpPr/>
          <p:nvPr/>
        </p:nvSpPr>
        <p:spPr>
          <a:xfrm>
            <a:off x="5992813" y="5935663"/>
            <a:ext cx="2911475" cy="477838"/>
          </a:xfrm>
          <a:prstGeom prst="borderCallout2">
            <a:avLst>
              <a:gd name="adj1" fmla="val 78500"/>
              <a:gd name="adj2" fmla="val -2025"/>
              <a:gd name="adj3" fmla="val 78590"/>
              <a:gd name="adj4" fmla="val -67924"/>
              <a:gd name="adj5" fmla="val -47473"/>
              <a:gd name="adj6" fmla="val -97317"/>
            </a:avLst>
          </a:prstGeom>
          <a:solidFill>
            <a:schemeClr val="bg1"/>
          </a:solid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base"/>
            <a:r>
              <a:rPr lang="zh-CN" altLang="en-US" b="1" strike="noStrike" noProof="1">
                <a:solidFill>
                  <a:schemeClr val="tx1">
                    <a:lumMod val="95000"/>
                    <a:lumOff val="5000"/>
                  </a:schemeClr>
                </a:solidFill>
              </a:rPr>
              <a:t>其中的</a:t>
            </a:r>
            <a:r>
              <a:rPr lang="en-US" altLang="zh-CN" b="1" strike="noStrike" noProof="1">
                <a:solidFill>
                  <a:schemeClr val="tx1">
                    <a:lumMod val="95000"/>
                    <a:lumOff val="5000"/>
                  </a:schemeClr>
                </a:solidFill>
              </a:rPr>
              <a:t>‘</a:t>
            </a:r>
            <a:r>
              <a:rPr lang="zh-CN" altLang="en-US" b="1" strike="noStrike" noProof="1">
                <a:solidFill>
                  <a:schemeClr val="tx1">
                    <a:lumMod val="95000"/>
                    <a:lumOff val="5000"/>
                  </a:schemeClr>
                </a:solidFill>
              </a:rPr>
              <a:t>并</a:t>
            </a:r>
            <a:r>
              <a:rPr lang="en-US" altLang="zh-CN" b="1" strike="noStrike" noProof="1">
                <a:solidFill>
                  <a:schemeClr val="tx1">
                    <a:lumMod val="95000"/>
                    <a:lumOff val="5000"/>
                  </a:schemeClr>
                </a:solidFill>
              </a:rPr>
              <a:t>’</a:t>
            </a:r>
            <a:r>
              <a:rPr lang="zh-CN" altLang="en-US" b="1" strike="noStrike" noProof="1">
                <a:solidFill>
                  <a:schemeClr val="tx1">
                    <a:lumMod val="95000"/>
                    <a:lumOff val="5000"/>
                  </a:schemeClr>
                </a:solidFill>
              </a:rPr>
              <a:t>运算非法！</a:t>
            </a:r>
            <a:endParaRPr lang="zh-CN" altLang="en-US" b="1" strike="noStrike" noProof="1">
              <a:solidFill>
                <a:schemeClr val="tx1">
                  <a:lumMod val="95000"/>
                  <a:lumOff val="5000"/>
                </a:schemeClr>
              </a:solidFill>
            </a:endParaRPr>
          </a:p>
        </p:txBody>
      </p:sp>
      <p:grpSp>
        <p:nvGrpSpPr>
          <p:cNvPr id="4" name="组合 3"/>
          <p:cNvGrpSpPr/>
          <p:nvPr/>
        </p:nvGrpSpPr>
        <p:grpSpPr>
          <a:xfrm>
            <a:off x="228600" y="3779838"/>
            <a:ext cx="8589963" cy="2155825"/>
            <a:chOff x="359" y="5953"/>
            <a:chExt cx="13529" cy="3394"/>
          </a:xfrm>
        </p:grpSpPr>
        <p:sp>
          <p:nvSpPr>
            <p:cNvPr id="107528" name="Rectangle 5"/>
            <p:cNvSpPr/>
            <p:nvPr/>
          </p:nvSpPr>
          <p:spPr>
            <a:xfrm>
              <a:off x="567" y="6632"/>
              <a:ext cx="13320" cy="2715"/>
            </a:xfrm>
            <a:prstGeom prst="rect">
              <a:avLst/>
            </a:prstGeom>
            <a:noFill/>
            <a:ln w="9525" cap="flat" cmpd="sng">
              <a:solidFill>
                <a:schemeClr val="accent2"/>
              </a:solidFill>
              <a:prstDash val="solid"/>
              <a:miter/>
              <a:headEnd type="none" w="med" len="med"/>
              <a:tailEnd type="none" w="med" len="med"/>
            </a:ln>
          </p:spPr>
          <p:txBody>
            <a:bodyPr wrap="square" lIns="90170" tIns="46990" rIns="90170" bIns="46990" anchor="t"/>
            <a:p>
              <a:pPr marL="1143000" lvl="2" indent="-228600" eaLnBrk="1" hangingPunct="1">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rPr>
                <a:t>R</a:t>
              </a:r>
              <a:r>
                <a:rPr lang="zh-CN" altLang="en-US" sz="3000" b="1" baseline="-25000" dirty="0">
                  <a:solidFill>
                    <a:schemeClr val="accent2"/>
                  </a:solidFill>
                  <a:latin typeface="Arial" panose="020B0604020202020204" pitchFamily="34" charset="0"/>
                </a:rPr>
                <a:t>1</a:t>
              </a:r>
              <a:r>
                <a:rPr lang="zh-CN" altLang="en-US" sz="3000" b="1" dirty="0">
                  <a:solidFill>
                    <a:schemeClr val="accent2"/>
                  </a:solidFill>
                  <a:latin typeface="Arial" panose="020B0604020202020204" pitchFamily="34" charset="0"/>
                </a:rPr>
                <a:t> := </a:t>
              </a:r>
              <a:r>
                <a:rPr lang="en-US" altLang="x-none" sz="3000" b="1" dirty="0">
                  <a:solidFill>
                    <a:schemeClr val="accent2"/>
                  </a:solidFill>
                  <a:latin typeface="Arial" panose="020B0604020202020204" pitchFamily="34" charset="0"/>
                </a:rPr>
                <a:t>(C where discnt &lt; 10) </a:t>
              </a:r>
              <a:endParaRPr lang="en-US" altLang="x-none" sz="3000" b="1" dirty="0">
                <a:solidFill>
                  <a:schemeClr val="accent2"/>
                </a:solidFill>
                <a:latin typeface="Arial" panose="020B0604020202020204" pitchFamily="34" charset="0"/>
                <a:sym typeface="Symbol" panose="05050102010706020507" pitchFamily="2" charset="2"/>
              </a:endParaRPr>
            </a:p>
            <a:p>
              <a:pPr marL="1143000" lvl="2" indent="-228600" eaLnBrk="1" hangingPunct="1">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sym typeface="Symbol" panose="05050102010706020507" pitchFamily="2" charset="2"/>
                </a:rPr>
                <a:t>R</a:t>
              </a:r>
              <a:r>
                <a:rPr lang="zh-CN" altLang="en-US" sz="3000" b="1" baseline="-25000" dirty="0">
                  <a:solidFill>
                    <a:schemeClr val="accent2"/>
                  </a:solidFill>
                  <a:latin typeface="Arial" panose="020B0604020202020204" pitchFamily="34" charset="0"/>
                  <a:sym typeface="Arial" panose="020B0604020202020204" pitchFamily="34" charset="0"/>
                </a:rPr>
                <a:t>2</a:t>
              </a:r>
              <a:r>
                <a:rPr lang="zh-CN" altLang="en-US" sz="3000" b="1" dirty="0">
                  <a:solidFill>
                    <a:schemeClr val="accent2"/>
                  </a:solidFill>
                  <a:latin typeface="Arial" panose="020B0604020202020204" pitchFamily="34" charset="0"/>
                  <a:sym typeface="Symbol" panose="05050102010706020507" pitchFamily="2" charset="2"/>
                </a:rPr>
                <a:t> := </a:t>
              </a:r>
              <a:r>
                <a:rPr lang="en-US" altLang="x-none" sz="3000" b="1" dirty="0">
                  <a:solidFill>
                    <a:schemeClr val="accent2"/>
                  </a:solidFill>
                  <a:latin typeface="Arial" panose="020B0604020202020204" pitchFamily="34" charset="0"/>
                  <a:sym typeface="Symbol" panose="05050102010706020507" pitchFamily="2" charset="2"/>
                </a:rPr>
                <a:t>(A where percent &lt; 6) </a:t>
              </a:r>
              <a:endParaRPr lang="en-US" altLang="x-none" sz="3000" b="1" dirty="0">
                <a:solidFill>
                  <a:schemeClr val="accent2"/>
                </a:solidFill>
                <a:latin typeface="Arial" panose="020B0604020202020204" pitchFamily="34" charset="0"/>
                <a:sym typeface="Symbol" panose="05050102010706020507" pitchFamily="2" charset="2"/>
              </a:endParaRPr>
            </a:p>
            <a:p>
              <a:pPr marL="1143000" lvl="2" indent="-228600" eaLnBrk="1" hangingPunct="1">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rPr>
                <a:t>R := (R</a:t>
              </a:r>
              <a:r>
                <a:rPr lang="zh-CN" altLang="en-US" sz="3000" b="1" baseline="-25000" dirty="0">
                  <a:solidFill>
                    <a:schemeClr val="accent2"/>
                  </a:solidFill>
                  <a:latin typeface="Arial" panose="020B0604020202020204" pitchFamily="34" charset="0"/>
                  <a:sym typeface="Arial" panose="020B0604020202020204" pitchFamily="34" charset="0"/>
                </a:rPr>
                <a:t>1</a:t>
              </a:r>
              <a:r>
                <a:rPr lang="zh-CN" altLang="en-US" sz="3000" b="1" dirty="0">
                  <a:solidFill>
                    <a:schemeClr val="accent2"/>
                  </a:solidFill>
                  <a:latin typeface="Arial" panose="020B0604020202020204" pitchFamily="34" charset="0"/>
                </a:rPr>
                <a:t> </a:t>
              </a:r>
              <a:r>
                <a:rPr lang="zh-CN" altLang="en-US" sz="3000" b="1" dirty="0">
                  <a:solidFill>
                    <a:schemeClr val="accent2"/>
                  </a:solidFill>
                  <a:latin typeface="Arial" panose="020B0604020202020204" pitchFamily="34" charset="0"/>
                  <a:sym typeface="宋体" panose="02010600030101010101" pitchFamily="2" charset="-122"/>
                </a:rPr>
                <a:t>∪</a:t>
              </a:r>
              <a:r>
                <a:rPr lang="zh-CN" altLang="en-US" sz="3000" b="1" dirty="0">
                  <a:solidFill>
                    <a:schemeClr val="accent2"/>
                  </a:solidFill>
                  <a:latin typeface="Arial" panose="020B0604020202020204" pitchFamily="34" charset="0"/>
                  <a:sym typeface="Symbol" panose="05050102010706020507" pitchFamily="2" charset="2"/>
                </a:rPr>
                <a:t> R</a:t>
              </a:r>
              <a:r>
                <a:rPr lang="zh-CN" altLang="en-US" sz="3000" b="1" baseline="-25000" dirty="0">
                  <a:solidFill>
                    <a:schemeClr val="accent2"/>
                  </a:solidFill>
                  <a:latin typeface="Arial" panose="020B0604020202020204" pitchFamily="34" charset="0"/>
                  <a:sym typeface="Arial" panose="020B0604020202020204" pitchFamily="34" charset="0"/>
                </a:rPr>
                <a:t>2</a:t>
              </a:r>
              <a:r>
                <a:rPr lang="zh-CN" altLang="en-US" sz="3000" b="1" dirty="0">
                  <a:solidFill>
                    <a:schemeClr val="accent2"/>
                  </a:solidFill>
                  <a:latin typeface="Arial" panose="020B0604020202020204" pitchFamily="34" charset="0"/>
                  <a:sym typeface="Arial" panose="020B0604020202020204" pitchFamily="34" charset="0"/>
                </a:rPr>
                <a:t>) </a:t>
              </a:r>
              <a:r>
                <a:rPr lang="en-US" altLang="x-none" sz="3000" b="1" dirty="0">
                  <a:solidFill>
                    <a:schemeClr val="accent2"/>
                  </a:solidFill>
                  <a:latin typeface="Arial" panose="020B0604020202020204" pitchFamily="34" charset="0"/>
                  <a:sym typeface="Symbol" panose="05050102010706020507" pitchFamily="2" charset="2"/>
                </a:rPr>
                <a:t>[city]</a:t>
              </a:r>
              <a:endParaRPr lang="en-US" altLang="x-none" sz="3000" b="1" dirty="0">
                <a:solidFill>
                  <a:schemeClr val="accent2"/>
                </a:solidFill>
                <a:latin typeface="Arial" panose="020B0604020202020204" pitchFamily="34" charset="0"/>
                <a:sym typeface="Symbol" panose="05050102010706020507" pitchFamily="2" charset="2"/>
              </a:endParaRPr>
            </a:p>
          </p:txBody>
        </p:sp>
        <p:sp>
          <p:nvSpPr>
            <p:cNvPr id="107529" name="文本框 2"/>
            <p:cNvSpPr txBox="1"/>
            <p:nvPr/>
          </p:nvSpPr>
          <p:spPr>
            <a:xfrm>
              <a:off x="359" y="5953"/>
              <a:ext cx="6161" cy="720"/>
            </a:xfrm>
            <a:prstGeom prst="rect">
              <a:avLst/>
            </a:prstGeom>
            <a:noFill/>
            <a:ln w="9525">
              <a:noFill/>
            </a:ln>
          </p:spPr>
          <p:txBody>
            <a:bodyPr wrap="square" anchor="t">
              <a:spAutoFit/>
            </a:bodyPr>
            <a:p>
              <a:r>
                <a:rPr lang="zh-CN" altLang="en-US" b="1">
                  <a:solidFill>
                    <a:srgbClr val="2D2DB7"/>
                  </a:solidFill>
                  <a:latin typeface="Times New Roman" panose="02020603050405020304" pitchFamily="2" charset="0"/>
                </a:rPr>
                <a:t>另外一种错误的表示方法：</a:t>
              </a:r>
              <a:endParaRPr lang="zh-CN" altLang="en-US" b="1">
                <a:solidFill>
                  <a:srgbClr val="2D2DB7"/>
                </a:solidFill>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95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95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9093" name="Rectangle 5"/>
          <p:cNvSpPr/>
          <p:nvPr/>
        </p:nvSpPr>
        <p:spPr>
          <a:xfrm>
            <a:off x="685800" y="2806700"/>
            <a:ext cx="7772400" cy="1219200"/>
          </a:xfrm>
          <a:prstGeom prst="rect">
            <a:avLst/>
          </a:prstGeom>
          <a:noFill/>
          <a:ln w="9525">
            <a:noFill/>
          </a:ln>
        </p:spPr>
        <p:txBody>
          <a:bodyPr anchor="t"/>
          <a:p>
            <a:pPr marL="742950" lvl="1" indent="-285750" eaLnBrk="1" hangingPunct="1">
              <a:lnSpc>
                <a:spcPct val="150000"/>
              </a:lnSpc>
              <a:spcBef>
                <a:spcPct val="20000"/>
              </a:spcBef>
            </a:pPr>
            <a:r>
              <a:rPr lang="en-US" altLang="x-none" sz="3000" b="1" dirty="0">
                <a:solidFill>
                  <a:srgbClr val="FF0066"/>
                </a:solidFill>
                <a:latin typeface="Arial" panose="020B0604020202020204" pitchFamily="34" charset="0"/>
              </a:rPr>
              <a:t>(C x A)</a:t>
            </a:r>
            <a:endParaRPr lang="en-US" altLang="x-none" sz="3000" b="1" dirty="0">
              <a:solidFill>
                <a:srgbClr val="FF0066"/>
              </a:solidFill>
              <a:latin typeface="Arial" panose="020B0604020202020204" pitchFamily="34" charset="0"/>
            </a:endParaRPr>
          </a:p>
        </p:txBody>
      </p:sp>
      <p:sp>
        <p:nvSpPr>
          <p:cNvPr id="89094" name="Rectangle 6"/>
          <p:cNvSpPr/>
          <p:nvPr/>
        </p:nvSpPr>
        <p:spPr>
          <a:xfrm>
            <a:off x="685800" y="2806700"/>
            <a:ext cx="7772400" cy="1219200"/>
          </a:xfrm>
          <a:prstGeom prst="rect">
            <a:avLst/>
          </a:prstGeom>
          <a:noFill/>
          <a:ln w="9525">
            <a:noFill/>
          </a:ln>
        </p:spPr>
        <p:txBody>
          <a:bodyPr anchor="t"/>
          <a:p>
            <a:pPr marL="742950" lvl="1" indent="-285750" eaLnBrk="1" hangingPunct="1">
              <a:lnSpc>
                <a:spcPct val="150000"/>
              </a:lnSpc>
              <a:spcBef>
                <a:spcPct val="20000"/>
              </a:spcBef>
            </a:pPr>
            <a:r>
              <a:rPr lang="en-US" altLang="x-none" sz="3000" b="1" dirty="0">
                <a:latin typeface="Arial" panose="020B0604020202020204" pitchFamily="34" charset="0"/>
              </a:rPr>
              <a:t>(C x A)</a:t>
            </a:r>
            <a:r>
              <a:rPr lang="en-US" altLang="x-none" sz="3000" b="1" dirty="0">
                <a:solidFill>
                  <a:srgbClr val="FF0066"/>
                </a:solidFill>
                <a:latin typeface="Arial" panose="020B0604020202020204" pitchFamily="34" charset="0"/>
              </a:rPr>
              <a:t> where C.city = A.city</a:t>
            </a:r>
            <a:endParaRPr lang="en-US" altLang="x-none" sz="3000" b="1" dirty="0">
              <a:solidFill>
                <a:srgbClr val="FF0066"/>
              </a:solidFill>
              <a:latin typeface="Arial" panose="020B0604020202020204" pitchFamily="34" charset="0"/>
            </a:endParaRPr>
          </a:p>
        </p:txBody>
      </p:sp>
      <p:sp>
        <p:nvSpPr>
          <p:cNvPr id="109574"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09575" name="Rectangle 3"/>
          <p:cNvSpPr>
            <a:spLocks noGrp="1"/>
          </p:cNvSpPr>
          <p:nvPr>
            <p:ph type="body"/>
          </p:nvPr>
        </p:nvSpPr>
        <p:spPr>
          <a:xfrm>
            <a:off x="141605" y="914400"/>
            <a:ext cx="8893175" cy="1724025"/>
          </a:xfrm>
        </p:spPr>
        <p:txBody>
          <a:bodyPr wrap="square" anchor="t"/>
          <a:p>
            <a:pPr eaLnBrk="1" hangingPunct="1">
              <a:lnSpc>
                <a:spcPct val="110000"/>
              </a:lnSpc>
            </a:pPr>
            <a:r>
              <a:rPr lang="en-US" altLang="x-none" sz="3200" dirty="0"/>
              <a:t>Find cname and city of customers and aname of agents that the customer lives in the same city with agents.</a:t>
            </a:r>
            <a:endParaRPr lang="en-US" altLang="x-none" sz="3200" dirty="0"/>
          </a:p>
        </p:txBody>
      </p:sp>
      <p:sp>
        <p:nvSpPr>
          <p:cNvPr id="89097" name="Rectangle 7"/>
          <p:cNvSpPr/>
          <p:nvPr/>
        </p:nvSpPr>
        <p:spPr>
          <a:xfrm>
            <a:off x="0" y="2806700"/>
            <a:ext cx="9144000" cy="739775"/>
          </a:xfrm>
          <a:prstGeom prst="rect">
            <a:avLst/>
          </a:prstGeom>
          <a:solidFill>
            <a:schemeClr val="bg1"/>
          </a:solidFill>
          <a:ln w="9525">
            <a:noFill/>
          </a:ln>
        </p:spPr>
        <p:txBody>
          <a:bodyPr lIns="0" tIns="46990" rIns="0" bIns="46990" anchor="t">
            <a:spAutoFit/>
          </a:bodyPr>
          <a:p>
            <a:pPr marL="342900" indent="-342900" algn="ctr">
              <a:lnSpc>
                <a:spcPct val="150000"/>
              </a:lnSpc>
              <a:spcBef>
                <a:spcPct val="20000"/>
              </a:spcBef>
            </a:pPr>
            <a:r>
              <a:rPr lang="en-US" altLang="x-none" sz="2800" b="1" dirty="0">
                <a:solidFill>
                  <a:srgbClr val="FF0066"/>
                </a:solidFill>
                <a:latin typeface="Arial" panose="020B0604020202020204" pitchFamily="34" charset="0"/>
              </a:rPr>
              <a:t>(</a:t>
            </a:r>
            <a:r>
              <a:rPr lang="en-US" altLang="x-none" sz="2800" b="1" dirty="0">
                <a:latin typeface="Arial" panose="020B0604020202020204" pitchFamily="34" charset="0"/>
              </a:rPr>
              <a:t>(CxA) where C.city=A.city</a:t>
            </a:r>
            <a:r>
              <a:rPr lang="en-US" altLang="x-none" sz="2800" b="1" dirty="0">
                <a:solidFill>
                  <a:srgbClr val="FF0066"/>
                </a:solidFill>
                <a:latin typeface="Arial" panose="020B0604020202020204" pitchFamily="34" charset="0"/>
              </a:rPr>
              <a:t>)[C.cname,C.city,A.aname]</a:t>
            </a:r>
            <a:endParaRPr lang="en-US" altLang="x-none" sz="2800" b="1" dirty="0">
              <a:solidFill>
                <a:srgbClr val="FF0066"/>
              </a:solidFill>
              <a:latin typeface="Arial" panose="020B0604020202020204" pitchFamily="34" charset="0"/>
            </a:endParaRPr>
          </a:p>
        </p:txBody>
      </p:sp>
      <p:sp>
        <p:nvSpPr>
          <p:cNvPr id="89098" name="Rectangle 7"/>
          <p:cNvSpPr/>
          <p:nvPr/>
        </p:nvSpPr>
        <p:spPr>
          <a:xfrm>
            <a:off x="-15875" y="3862388"/>
            <a:ext cx="9142413" cy="2233612"/>
          </a:xfrm>
          <a:prstGeom prst="rect">
            <a:avLst/>
          </a:prstGeom>
          <a:solidFill>
            <a:schemeClr val="bg1"/>
          </a:solidFill>
          <a:ln w="9525">
            <a:noFill/>
          </a:ln>
        </p:spPr>
        <p:txBody>
          <a:bodyPr wrap="square" lIns="0" tIns="46990" rIns="0" bIns="46990" anchor="t"/>
          <a:p>
            <a:pPr marL="742950" lvl="1" indent="-285750" eaLnBrk="1" hangingPunct="1">
              <a:lnSpc>
                <a:spcPct val="130000"/>
              </a:lnSpc>
              <a:spcBef>
                <a:spcPct val="20000"/>
              </a:spcBef>
            </a:pPr>
            <a:r>
              <a:rPr lang="zh-CN" altLang="en-US" sz="2800" b="1" dirty="0">
                <a:solidFill>
                  <a:srgbClr val="FF0066"/>
                </a:solidFill>
                <a:latin typeface="Arial" panose="020B0604020202020204" pitchFamily="34" charset="0"/>
              </a:rPr>
              <a:t>能否用如下的分步表示形式来表示该查询？</a:t>
            </a:r>
            <a:endParaRPr lang="en-US" altLang="x-none" sz="2800" b="1" dirty="0">
              <a:solidFill>
                <a:srgbClr val="FF0066"/>
              </a:solidFill>
              <a:latin typeface="Arial" panose="020B0604020202020204" pitchFamily="34" charset="0"/>
            </a:endParaRPr>
          </a:p>
          <a:p>
            <a:pPr marL="1143000" lvl="2" indent="-228600" eaLnBrk="1" hangingPunct="1">
              <a:lnSpc>
                <a:spcPct val="130000"/>
              </a:lnSpc>
              <a:spcBef>
                <a:spcPct val="20000"/>
              </a:spcBef>
              <a:buAutoNum type="circleNumDbPlain"/>
            </a:pPr>
            <a:r>
              <a:rPr lang="zh-CN" altLang="en-US" sz="2800" b="1" dirty="0">
                <a:solidFill>
                  <a:srgbClr val="0000CC"/>
                </a:solidFill>
                <a:latin typeface="Arial" panose="020B0604020202020204" pitchFamily="34" charset="0"/>
              </a:rPr>
              <a:t> T := </a:t>
            </a:r>
            <a:r>
              <a:rPr lang="en-US" altLang="x-none" sz="2800" b="1" dirty="0">
                <a:solidFill>
                  <a:srgbClr val="0000CC"/>
                </a:solidFill>
                <a:latin typeface="Arial" panose="020B0604020202020204" pitchFamily="34" charset="0"/>
              </a:rPr>
              <a:t>(CxA) where C.city=A.city</a:t>
            </a:r>
            <a:endParaRPr lang="en-US" altLang="x-none" sz="2800" b="1" dirty="0">
              <a:solidFill>
                <a:srgbClr val="0000CC"/>
              </a:solidFill>
              <a:latin typeface="Arial" panose="020B0604020202020204" pitchFamily="34" charset="0"/>
            </a:endParaRPr>
          </a:p>
          <a:p>
            <a:pPr marL="1143000" lvl="2" indent="-228600" eaLnBrk="1" hangingPunct="1">
              <a:lnSpc>
                <a:spcPct val="130000"/>
              </a:lnSpc>
              <a:spcBef>
                <a:spcPct val="20000"/>
              </a:spcBef>
              <a:buAutoNum type="circleNumDbPlain"/>
            </a:pPr>
            <a:r>
              <a:rPr lang="zh-CN" altLang="en-US" sz="2800" b="1" dirty="0">
                <a:solidFill>
                  <a:srgbClr val="0000CC"/>
                </a:solidFill>
                <a:latin typeface="Arial" panose="020B0604020202020204" pitchFamily="34" charset="0"/>
              </a:rPr>
              <a:t> R := T </a:t>
            </a:r>
            <a:r>
              <a:rPr lang="en-US" altLang="x-none" sz="2800" b="1" dirty="0">
                <a:solidFill>
                  <a:srgbClr val="0000CC"/>
                </a:solidFill>
                <a:latin typeface="Arial" panose="020B0604020202020204" pitchFamily="34" charset="0"/>
              </a:rPr>
              <a:t>[C.cname, C.city, A.aname]</a:t>
            </a:r>
            <a:endParaRPr lang="en-US" altLang="x-none" sz="2800" b="1" dirty="0">
              <a:solidFill>
                <a:srgbClr val="0000CC"/>
              </a:solidFill>
              <a:latin typeface="Arial" panose="020B0604020202020204" pitchFamily="34" charset="0"/>
            </a:endParaRPr>
          </a:p>
        </p:txBody>
      </p:sp>
      <p:sp>
        <p:nvSpPr>
          <p:cNvPr id="3" name="文本框 2"/>
          <p:cNvSpPr txBox="1"/>
          <p:nvPr/>
        </p:nvSpPr>
        <p:spPr>
          <a:xfrm>
            <a:off x="5697538" y="5903913"/>
            <a:ext cx="3195637" cy="457200"/>
          </a:xfrm>
          <a:prstGeom prst="rect">
            <a:avLst/>
          </a:prstGeom>
          <a:noFill/>
          <a:ln w="9525" cap="flat" cmpd="sng">
            <a:solidFill>
              <a:schemeClr val="accent1"/>
            </a:solidFill>
            <a:prstDash val="solid"/>
            <a:round/>
            <a:headEnd type="none" w="med" len="med"/>
            <a:tailEnd type="none" w="med" len="med"/>
          </a:ln>
        </p:spPr>
        <p:txBody>
          <a:bodyPr wrap="square" anchor="t">
            <a:spAutoFit/>
          </a:bodyPr>
          <a:p>
            <a:r>
              <a:rPr lang="zh-CN" altLang="en-US" b="1">
                <a:latin typeface="Times New Roman" panose="02020603050405020304" pitchFamily="2" charset="0"/>
              </a:rPr>
              <a:t>可以，但不够严谨！</a:t>
            </a:r>
            <a:endParaRPr lang="zh-CN" altLang="en-US" b="1">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7" grpId="0" bldLvl="0" animBg="1"/>
      <p:bldP spid="89094" grpId="0"/>
      <p:bldP spid="89098" grpId="0" bldLvl="0"/>
      <p:bldP spid="3"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16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16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1620"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11621" name="Rectangle 3"/>
          <p:cNvSpPr>
            <a:spLocks noGrp="1"/>
          </p:cNvSpPr>
          <p:nvPr>
            <p:ph type="body"/>
          </p:nvPr>
        </p:nvSpPr>
        <p:spPr>
          <a:xfrm>
            <a:off x="304800" y="847725"/>
            <a:ext cx="8458200" cy="1143000"/>
          </a:xfrm>
        </p:spPr>
        <p:txBody>
          <a:bodyPr wrap="square" anchor="t"/>
          <a:p>
            <a:pPr eaLnBrk="1" hangingPunct="1"/>
            <a:r>
              <a:rPr lang="en-US" altLang="x-none" sz="3000" dirty="0"/>
              <a:t>Find pid, month and qty of order whose customer’s name is ‘Allied’</a:t>
            </a:r>
            <a:endParaRPr lang="en-US" altLang="x-none" sz="3000" dirty="0"/>
          </a:p>
        </p:txBody>
      </p:sp>
      <p:sp>
        <p:nvSpPr>
          <p:cNvPr id="90119" name="Rectangle 5"/>
          <p:cNvSpPr/>
          <p:nvPr/>
        </p:nvSpPr>
        <p:spPr>
          <a:xfrm>
            <a:off x="0" y="2209800"/>
            <a:ext cx="9109075" cy="1066800"/>
          </a:xfrm>
          <a:prstGeom prst="rect">
            <a:avLst/>
          </a:prstGeom>
          <a:solidFill>
            <a:schemeClr val="bg1"/>
          </a:solidFill>
          <a:ln w="9525">
            <a:noFill/>
          </a:ln>
        </p:spPr>
        <p:txBody>
          <a:bodyPr anchor="t"/>
          <a:p>
            <a:pPr marL="342900" indent="-342900">
              <a:lnSpc>
                <a:spcPct val="130000"/>
              </a:lnSpc>
              <a:spcBef>
                <a:spcPct val="20000"/>
              </a:spcBef>
            </a:pPr>
            <a:r>
              <a:rPr lang="en-US" altLang="x-none" sz="3000" b="1" dirty="0">
                <a:solidFill>
                  <a:srgbClr val="FF0066"/>
                </a:solidFill>
                <a:latin typeface="Arial" panose="020B0604020202020204" pitchFamily="34" charset="0"/>
              </a:rPr>
              <a:t>(</a:t>
            </a:r>
            <a:r>
              <a:rPr lang="en-US" altLang="x-none" sz="3000" b="1" dirty="0">
                <a:solidFill>
                  <a:srgbClr val="000000"/>
                </a:solidFill>
                <a:latin typeface="Arial" panose="020B0604020202020204" pitchFamily="34" charset="0"/>
              </a:rPr>
              <a:t>(CxO)</a:t>
            </a:r>
            <a:r>
              <a:rPr lang="en-US" altLang="x-none" sz="3000" b="1" dirty="0">
                <a:solidFill>
                  <a:srgbClr val="FF0066"/>
                </a:solidFill>
                <a:latin typeface="Arial" panose="020B0604020202020204" pitchFamily="34" charset="0"/>
              </a:rPr>
              <a:t> </a:t>
            </a:r>
            <a:r>
              <a:rPr lang="en-US" altLang="x-none" sz="3000" b="1" dirty="0">
                <a:solidFill>
                  <a:schemeClr val="accent2"/>
                </a:solidFill>
                <a:latin typeface="Arial" panose="020B0604020202020204" pitchFamily="34" charset="0"/>
              </a:rPr>
              <a:t>where C.cid=O.cid and C.cname=‘Allied’</a:t>
            </a:r>
            <a:r>
              <a:rPr lang="en-US" altLang="x-none" sz="3000" b="1" dirty="0">
                <a:solidFill>
                  <a:srgbClr val="FF0066"/>
                </a:solidFill>
                <a:latin typeface="Arial" panose="020B0604020202020204" pitchFamily="34" charset="0"/>
              </a:rPr>
              <a:t>) [ O.pid, O.month, O.qty ]</a:t>
            </a:r>
            <a:endParaRPr lang="en-US" altLang="x-none" sz="3000" b="1" dirty="0">
              <a:solidFill>
                <a:srgbClr val="FF0066"/>
              </a:solidFill>
              <a:latin typeface="Arial" panose="020B0604020202020204" pitchFamily="34" charset="0"/>
            </a:endParaRPr>
          </a:p>
        </p:txBody>
      </p:sp>
      <p:grpSp>
        <p:nvGrpSpPr>
          <p:cNvPr id="90120" name="组合 90119"/>
          <p:cNvGrpSpPr/>
          <p:nvPr/>
        </p:nvGrpSpPr>
        <p:grpSpPr>
          <a:xfrm>
            <a:off x="0" y="3717925"/>
            <a:ext cx="9109075" cy="2232025"/>
            <a:chOff x="0" y="0"/>
            <a:chExt cx="14344" cy="3515"/>
          </a:xfrm>
        </p:grpSpPr>
        <p:sp>
          <p:nvSpPr>
            <p:cNvPr id="111624" name="Rectangle 6"/>
            <p:cNvSpPr/>
            <p:nvPr/>
          </p:nvSpPr>
          <p:spPr>
            <a:xfrm>
              <a:off x="480" y="0"/>
              <a:ext cx="13320" cy="1198"/>
            </a:xfrm>
            <a:prstGeom prst="rect">
              <a:avLst/>
            </a:prstGeom>
            <a:noFill/>
            <a:ln w="9525">
              <a:noFill/>
            </a:ln>
          </p:spPr>
          <p:txBody>
            <a:bodyPr anchor="t"/>
            <a:p>
              <a:pPr marL="742950" lvl="1" indent="-285750" eaLnBrk="1" hangingPunct="1">
                <a:lnSpc>
                  <a:spcPct val="130000"/>
                </a:lnSpc>
                <a:spcBef>
                  <a:spcPct val="20000"/>
                </a:spcBef>
              </a:pPr>
              <a:r>
                <a:rPr lang="en-US" altLang="x-none" sz="3200" b="1" dirty="0">
                  <a:solidFill>
                    <a:srgbClr val="000000"/>
                  </a:solidFill>
                  <a:latin typeface="Arial" panose="020B0604020202020204" pitchFamily="34" charset="0"/>
                </a:rPr>
                <a:t>or</a:t>
              </a:r>
              <a:endParaRPr lang="en-US" altLang="x-none" sz="3200" b="1" dirty="0">
                <a:solidFill>
                  <a:srgbClr val="000000"/>
                </a:solidFill>
                <a:latin typeface="Arial" panose="020B0604020202020204" pitchFamily="34" charset="0"/>
              </a:endParaRPr>
            </a:p>
          </p:txBody>
        </p:sp>
        <p:sp>
          <p:nvSpPr>
            <p:cNvPr id="111625" name="Rectangle 7"/>
            <p:cNvSpPr/>
            <p:nvPr/>
          </p:nvSpPr>
          <p:spPr>
            <a:xfrm>
              <a:off x="0" y="1247"/>
              <a:ext cx="14344" cy="2268"/>
            </a:xfrm>
            <a:prstGeom prst="rect">
              <a:avLst/>
            </a:prstGeom>
            <a:solidFill>
              <a:schemeClr val="bg1"/>
            </a:solidFill>
            <a:ln w="9525">
              <a:noFill/>
            </a:ln>
          </p:spPr>
          <p:txBody>
            <a:bodyPr anchor="t"/>
            <a:p>
              <a:pPr marL="342900" indent="-342900">
                <a:lnSpc>
                  <a:spcPct val="130000"/>
                </a:lnSpc>
                <a:spcBef>
                  <a:spcPct val="20000"/>
                </a:spcBef>
              </a:pPr>
              <a:r>
                <a:rPr lang="en-US" altLang="x-none" sz="3000" b="1" dirty="0">
                  <a:solidFill>
                    <a:srgbClr val="FF0066"/>
                  </a:solidFill>
                  <a:latin typeface="Arial" panose="020B0604020202020204" pitchFamily="34" charset="0"/>
                </a:rPr>
                <a:t>(</a:t>
              </a:r>
              <a:r>
                <a:rPr lang="en-US" altLang="x-none" sz="3000" b="1" dirty="0">
                  <a:solidFill>
                    <a:schemeClr val="accent2"/>
                  </a:solidFill>
                  <a:latin typeface="Arial" panose="020B0604020202020204" pitchFamily="34" charset="0"/>
                </a:rPr>
                <a:t>((</a:t>
              </a:r>
              <a:r>
                <a:rPr lang="en-US" altLang="x-none" sz="3000" b="1" dirty="0">
                  <a:solidFill>
                    <a:srgbClr val="000000"/>
                  </a:solidFill>
                  <a:latin typeface="Arial" panose="020B0604020202020204" pitchFamily="34" charset="0"/>
                </a:rPr>
                <a:t>(C where cname=‘Allied’) [cid]</a:t>
              </a:r>
              <a:r>
                <a:rPr lang="en-US" altLang="x-none" sz="3000" b="1" dirty="0">
                  <a:solidFill>
                    <a:srgbClr val="FF0066"/>
                  </a:solidFill>
                  <a:latin typeface="Arial" panose="020B0604020202020204" pitchFamily="34" charset="0"/>
                </a:rPr>
                <a:t> </a:t>
              </a:r>
              <a:r>
                <a:rPr lang="en-US" altLang="x-none" sz="3000" b="1" dirty="0">
                  <a:solidFill>
                    <a:schemeClr val="accent2"/>
                  </a:solidFill>
                  <a:latin typeface="Arial" panose="020B0604020202020204" pitchFamily="34" charset="0"/>
                </a:rPr>
                <a:t>) x O ) </a:t>
              </a:r>
              <a:endParaRPr lang="en-US" altLang="x-none" sz="3000" b="1" dirty="0">
                <a:solidFill>
                  <a:schemeClr val="accent2"/>
                </a:solidFill>
                <a:latin typeface="Arial" panose="020B0604020202020204" pitchFamily="34" charset="0"/>
              </a:endParaRPr>
            </a:p>
            <a:p>
              <a:pPr marL="742950" lvl="1" indent="-285750" eaLnBrk="1" hangingPunct="1">
                <a:lnSpc>
                  <a:spcPct val="130000"/>
                </a:lnSpc>
                <a:spcBef>
                  <a:spcPct val="20000"/>
                </a:spcBef>
              </a:pPr>
              <a:r>
                <a:rPr lang="en-US" altLang="x-none" sz="3000" b="1" dirty="0">
                  <a:solidFill>
                    <a:schemeClr val="accent2"/>
                  </a:solidFill>
                  <a:latin typeface="Arial" panose="020B0604020202020204" pitchFamily="34" charset="0"/>
                </a:rPr>
                <a:t>where C.cid=O.cid</a:t>
              </a:r>
              <a:r>
                <a:rPr lang="en-US" altLang="x-none" sz="3000" b="1" dirty="0">
                  <a:solidFill>
                    <a:srgbClr val="FF0066"/>
                  </a:solidFill>
                  <a:latin typeface="Arial" panose="020B0604020202020204" pitchFamily="34" charset="0"/>
                </a:rPr>
                <a:t> ) [ O.pid,O.month,O.qty ]</a:t>
              </a:r>
              <a:endParaRPr lang="en-US" altLang="x-none" sz="3000" b="1" dirty="0">
                <a:solidFill>
                  <a:srgbClr val="FF0066"/>
                </a:solidFill>
                <a:latin typeface="Arial" panose="020B0604020202020204" pitchFamily="34" charset="0"/>
              </a:endParaRPr>
            </a:p>
          </p:txBody>
        </p:sp>
      </p:grpSp>
      <p:sp>
        <p:nvSpPr>
          <p:cNvPr id="90123" name="直接连接符 90122"/>
          <p:cNvSpPr/>
          <p:nvPr/>
        </p:nvSpPr>
        <p:spPr>
          <a:xfrm>
            <a:off x="1619250" y="1341438"/>
            <a:ext cx="4968875" cy="0"/>
          </a:xfrm>
          <a:prstGeom prst="line">
            <a:avLst/>
          </a:prstGeom>
          <a:ln w="25400" cap="flat" cmpd="sng">
            <a:solidFill>
              <a:srgbClr val="FF0000"/>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0124" name="直接连接符 90123"/>
          <p:cNvSpPr/>
          <p:nvPr/>
        </p:nvSpPr>
        <p:spPr>
          <a:xfrm>
            <a:off x="669925" y="1827213"/>
            <a:ext cx="4968875" cy="0"/>
          </a:xfrm>
          <a:prstGeom prst="line">
            <a:avLst/>
          </a:prstGeom>
          <a:ln w="25400" cap="flat" cmpd="sng">
            <a:solidFill>
              <a:srgbClr val="FF0000"/>
            </a:solidFill>
            <a:prstDash val="lgDashDot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0123"/>
                                        </p:tgtEl>
                                        <p:attrNameLst>
                                          <p:attrName>style.visibility</p:attrName>
                                        </p:attrNameLst>
                                      </p:cBhvr>
                                      <p:to>
                                        <p:strVal val="visible"/>
                                      </p:to>
                                    </p:set>
                                    <p:anim calcmode="lin" valueType="num">
                                      <p:cBhvr>
                                        <p:cTn id="7" dur="500" fill="hold"/>
                                        <p:tgtEl>
                                          <p:spTgt spid="90123"/>
                                        </p:tgtEl>
                                        <p:attrNameLst>
                                          <p:attrName>ppt_x</p:attrName>
                                        </p:attrNameLst>
                                      </p:cBhvr>
                                      <p:tavLst>
                                        <p:tav tm="0">
                                          <p:val>
                                            <p:strVal val="#ppt_x-#ppt_w/2"/>
                                          </p:val>
                                        </p:tav>
                                        <p:tav tm="100000">
                                          <p:val>
                                            <p:strVal val="#ppt_x"/>
                                          </p:val>
                                        </p:tav>
                                      </p:tavLst>
                                    </p:anim>
                                    <p:anim calcmode="lin" valueType="num">
                                      <p:cBhvr>
                                        <p:cTn id="8" dur="500" fill="hold"/>
                                        <p:tgtEl>
                                          <p:spTgt spid="90123"/>
                                        </p:tgtEl>
                                        <p:attrNameLst>
                                          <p:attrName>ppt_y</p:attrName>
                                        </p:attrNameLst>
                                      </p:cBhvr>
                                      <p:tavLst>
                                        <p:tav tm="0">
                                          <p:val>
                                            <p:strVal val="#ppt_y"/>
                                          </p:val>
                                        </p:tav>
                                        <p:tav tm="100000">
                                          <p:val>
                                            <p:strVal val="#ppt_y"/>
                                          </p:val>
                                        </p:tav>
                                      </p:tavLst>
                                    </p:anim>
                                    <p:anim calcmode="lin" valueType="num">
                                      <p:cBhvr>
                                        <p:cTn id="9" dur="500" fill="hold"/>
                                        <p:tgtEl>
                                          <p:spTgt spid="90123"/>
                                        </p:tgtEl>
                                        <p:attrNameLst>
                                          <p:attrName>ppt_w</p:attrName>
                                        </p:attrNameLst>
                                      </p:cBhvr>
                                      <p:tavLst>
                                        <p:tav tm="0">
                                          <p:val>
                                            <p:fltVal val="0.000000"/>
                                          </p:val>
                                        </p:tav>
                                        <p:tav tm="100000">
                                          <p:val>
                                            <p:strVal val="#ppt_w"/>
                                          </p:val>
                                        </p:tav>
                                      </p:tavLst>
                                    </p:anim>
                                    <p:anim calcmode="lin" valueType="num">
                                      <p:cBhvr>
                                        <p:cTn id="10" dur="500" fill="hold"/>
                                        <p:tgtEl>
                                          <p:spTgt spid="9012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90124"/>
                                        </p:tgtEl>
                                        <p:attrNameLst>
                                          <p:attrName>style.visibility</p:attrName>
                                        </p:attrNameLst>
                                      </p:cBhvr>
                                      <p:to>
                                        <p:strVal val="visible"/>
                                      </p:to>
                                    </p:set>
                                    <p:anim calcmode="lin" valueType="num">
                                      <p:cBhvr>
                                        <p:cTn id="15" dur="500" fill="hold"/>
                                        <p:tgtEl>
                                          <p:spTgt spid="90124"/>
                                        </p:tgtEl>
                                        <p:attrNameLst>
                                          <p:attrName>ppt_x</p:attrName>
                                        </p:attrNameLst>
                                      </p:cBhvr>
                                      <p:tavLst>
                                        <p:tav tm="0">
                                          <p:val>
                                            <p:strVal val="#ppt_x-#ppt_w/2"/>
                                          </p:val>
                                        </p:tav>
                                        <p:tav tm="100000">
                                          <p:val>
                                            <p:strVal val="#ppt_x"/>
                                          </p:val>
                                        </p:tav>
                                      </p:tavLst>
                                    </p:anim>
                                    <p:anim calcmode="lin" valueType="num">
                                      <p:cBhvr>
                                        <p:cTn id="16" dur="500" fill="hold"/>
                                        <p:tgtEl>
                                          <p:spTgt spid="90124"/>
                                        </p:tgtEl>
                                        <p:attrNameLst>
                                          <p:attrName>ppt_y</p:attrName>
                                        </p:attrNameLst>
                                      </p:cBhvr>
                                      <p:tavLst>
                                        <p:tav tm="0">
                                          <p:val>
                                            <p:strVal val="#ppt_y"/>
                                          </p:val>
                                        </p:tav>
                                        <p:tav tm="100000">
                                          <p:val>
                                            <p:strVal val="#ppt_y"/>
                                          </p:val>
                                        </p:tav>
                                      </p:tavLst>
                                    </p:anim>
                                    <p:anim calcmode="lin" valueType="num">
                                      <p:cBhvr>
                                        <p:cTn id="17" dur="500" fill="hold"/>
                                        <p:tgtEl>
                                          <p:spTgt spid="90124"/>
                                        </p:tgtEl>
                                        <p:attrNameLst>
                                          <p:attrName>ppt_w</p:attrName>
                                        </p:attrNameLst>
                                      </p:cBhvr>
                                      <p:tavLst>
                                        <p:tav tm="0">
                                          <p:val>
                                            <p:fltVal val="0.000000"/>
                                          </p:val>
                                        </p:tav>
                                        <p:tav tm="100000">
                                          <p:val>
                                            <p:strVal val="#ppt_w"/>
                                          </p:val>
                                        </p:tav>
                                      </p:tavLst>
                                    </p:anim>
                                    <p:anim calcmode="lin" valueType="num">
                                      <p:cBhvr>
                                        <p:cTn id="18" dur="500" fill="hold"/>
                                        <p:tgtEl>
                                          <p:spTgt spid="9012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blinds(horizontal)">
                                      <p:cBhvr>
                                        <p:cTn id="23" dur="500"/>
                                        <p:tgtEl>
                                          <p:spTgt spid="901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blinds(horizontal)">
                                      <p:cBhvr>
                                        <p:cTn id="28"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26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26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2644"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12645" name="Rectangle 3"/>
          <p:cNvSpPr>
            <a:spLocks noGrp="1"/>
          </p:cNvSpPr>
          <p:nvPr>
            <p:ph type="body"/>
          </p:nvPr>
        </p:nvSpPr>
        <p:spPr>
          <a:xfrm>
            <a:off x="457200" y="909638"/>
            <a:ext cx="8153400" cy="1512887"/>
          </a:xfrm>
        </p:spPr>
        <p:txBody>
          <a:bodyPr wrap="square" anchor="t"/>
          <a:p>
            <a:pPr eaLnBrk="1" hangingPunct="1"/>
            <a:r>
              <a:rPr lang="en-US" altLang="x-none" sz="3000" dirty="0"/>
              <a:t>Find ordno of orders for customer, agent and product combinations that are all in the same city.</a:t>
            </a:r>
            <a:endParaRPr lang="en-US" altLang="x-none" sz="3000" dirty="0"/>
          </a:p>
        </p:txBody>
      </p:sp>
      <p:sp>
        <p:nvSpPr>
          <p:cNvPr id="91143" name="Rectangle 4"/>
          <p:cNvSpPr/>
          <p:nvPr/>
        </p:nvSpPr>
        <p:spPr>
          <a:xfrm>
            <a:off x="0" y="2586038"/>
            <a:ext cx="9109075" cy="3867150"/>
          </a:xfrm>
          <a:prstGeom prst="rect">
            <a:avLst/>
          </a:prstGeom>
          <a:noFill/>
          <a:ln w="9525">
            <a:noFill/>
          </a:ln>
        </p:spPr>
        <p:txBody>
          <a:bodyPr anchor="t"/>
          <a:p>
            <a:pPr marL="742950" lvl="1" indent="-285750" eaLnBrk="1" hangingPunct="1">
              <a:lnSpc>
                <a:spcPct val="110000"/>
              </a:lnSpc>
              <a:spcBef>
                <a:spcPct val="20000"/>
              </a:spcBef>
            </a:pPr>
            <a:r>
              <a:rPr lang="en-US" altLang="x-none" sz="3000" b="1" dirty="0">
                <a:solidFill>
                  <a:srgbClr val="FF0066"/>
                </a:solidFill>
                <a:latin typeface="Arial" panose="020B0604020202020204" pitchFamily="34" charset="0"/>
              </a:rPr>
              <a:t>( ( </a:t>
            </a:r>
            <a:r>
              <a:rPr lang="en-US" altLang="x-none" sz="3000" b="1" dirty="0">
                <a:solidFill>
                  <a:srgbClr val="000000"/>
                </a:solidFill>
                <a:latin typeface="Arial" panose="020B0604020202020204" pitchFamily="34" charset="0"/>
              </a:rPr>
              <a:t>C[cid, city] x A[aid, city] x P[pid, city] x O </a:t>
            </a:r>
            <a:r>
              <a:rPr lang="en-US" altLang="x-none" sz="3000" b="1" dirty="0">
                <a:solidFill>
                  <a:srgbClr val="FF0066"/>
                </a:solidFill>
                <a:latin typeface="Arial" panose="020B0604020202020204" pitchFamily="34" charset="0"/>
              </a:rPr>
              <a:t>)</a:t>
            </a:r>
            <a:endParaRPr lang="en-US" altLang="x-none" sz="3000" b="1" dirty="0">
              <a:solidFill>
                <a:srgbClr val="FF0066"/>
              </a:solidFill>
              <a:latin typeface="Arial" panose="020B0604020202020204" pitchFamily="34" charset="0"/>
            </a:endParaRPr>
          </a:p>
          <a:p>
            <a:pPr marL="342900" indent="-342900">
              <a:lnSpc>
                <a:spcPct val="110000"/>
              </a:lnSpc>
              <a:spcBef>
                <a:spcPct val="20000"/>
              </a:spcBef>
            </a:pPr>
            <a:r>
              <a:rPr lang="en-US" altLang="x-none" sz="3000" b="1" dirty="0">
                <a:solidFill>
                  <a:srgbClr val="FF0066"/>
                </a:solidFill>
                <a:latin typeface="Arial" panose="020B0604020202020204" pitchFamily="34" charset="0"/>
              </a:rPr>
              <a:t>		where C.city = A.city </a:t>
            </a:r>
            <a:r>
              <a:rPr lang="en-US" altLang="x-none" sz="3000" b="1" dirty="0">
                <a:solidFill>
                  <a:srgbClr val="FF0000"/>
                </a:solidFill>
                <a:latin typeface="Arial" panose="020B0604020202020204" pitchFamily="34" charset="0"/>
              </a:rPr>
              <a:t>and</a:t>
            </a:r>
            <a:r>
              <a:rPr lang="en-US" altLang="x-none" sz="3000" b="1" dirty="0">
                <a:solidFill>
                  <a:srgbClr val="FF0066"/>
                </a:solidFill>
                <a:latin typeface="Arial" panose="020B0604020202020204" pitchFamily="34" charset="0"/>
              </a:rPr>
              <a:t> P.city = A.city</a:t>
            </a:r>
            <a:endParaRPr lang="en-US" altLang="x-none" sz="3000" b="1" dirty="0">
              <a:solidFill>
                <a:srgbClr val="FF0066"/>
              </a:solidFill>
              <a:latin typeface="Arial" panose="020B0604020202020204" pitchFamily="34" charset="0"/>
            </a:endParaRPr>
          </a:p>
          <a:p>
            <a:pPr marL="742950" lvl="1" indent="-285750" eaLnBrk="1" hangingPunct="1">
              <a:lnSpc>
                <a:spcPct val="110000"/>
              </a:lnSpc>
              <a:spcBef>
                <a:spcPct val="20000"/>
              </a:spcBef>
            </a:pPr>
            <a:r>
              <a:rPr lang="en-US" altLang="x-none" sz="3000" b="1" dirty="0">
                <a:solidFill>
                  <a:srgbClr val="FF0066"/>
                </a:solidFill>
                <a:latin typeface="Arial" panose="020B0604020202020204" pitchFamily="34" charset="0"/>
              </a:rPr>
              <a:t>			 </a:t>
            </a:r>
            <a:r>
              <a:rPr lang="en-US" altLang="x-none" sz="3000" b="1" dirty="0">
                <a:solidFill>
                  <a:srgbClr val="FF0000"/>
                </a:solidFill>
                <a:latin typeface="Arial" panose="020B0604020202020204" pitchFamily="34" charset="0"/>
              </a:rPr>
              <a:t>and</a:t>
            </a:r>
            <a:r>
              <a:rPr lang="en-US" altLang="x-none" sz="3000" b="1" dirty="0">
                <a:solidFill>
                  <a:srgbClr val="FF0066"/>
                </a:solidFill>
                <a:latin typeface="Arial" panose="020B0604020202020204" pitchFamily="34" charset="0"/>
              </a:rPr>
              <a:t> C.cid = O.cid</a:t>
            </a:r>
            <a:endParaRPr lang="en-US" altLang="x-none" sz="3000" b="1" dirty="0">
              <a:solidFill>
                <a:srgbClr val="FF0066"/>
              </a:solidFill>
              <a:latin typeface="Arial" panose="020B0604020202020204" pitchFamily="34" charset="0"/>
            </a:endParaRPr>
          </a:p>
          <a:p>
            <a:pPr marL="742950" lvl="1" indent="-285750" eaLnBrk="1" hangingPunct="1">
              <a:lnSpc>
                <a:spcPct val="110000"/>
              </a:lnSpc>
              <a:spcBef>
                <a:spcPct val="20000"/>
              </a:spcBef>
            </a:pPr>
            <a:r>
              <a:rPr lang="en-US" altLang="x-none" sz="3000" b="1" dirty="0">
                <a:solidFill>
                  <a:srgbClr val="FF0066"/>
                </a:solidFill>
                <a:latin typeface="Arial" panose="020B0604020202020204" pitchFamily="34" charset="0"/>
              </a:rPr>
              <a:t>			 </a:t>
            </a:r>
            <a:r>
              <a:rPr lang="en-US" altLang="x-none" sz="3000" b="1" dirty="0">
                <a:solidFill>
                  <a:srgbClr val="FF0000"/>
                </a:solidFill>
                <a:latin typeface="Arial" panose="020B0604020202020204" pitchFamily="34" charset="0"/>
              </a:rPr>
              <a:t>and</a:t>
            </a:r>
            <a:r>
              <a:rPr lang="en-US" altLang="x-none" sz="3000" b="1" dirty="0">
                <a:solidFill>
                  <a:srgbClr val="FF0066"/>
                </a:solidFill>
                <a:latin typeface="Arial" panose="020B0604020202020204" pitchFamily="34" charset="0"/>
              </a:rPr>
              <a:t> A.aid = O.aid</a:t>
            </a:r>
            <a:endParaRPr lang="en-US" altLang="x-none" sz="3000" b="1" dirty="0">
              <a:solidFill>
                <a:srgbClr val="FF0066"/>
              </a:solidFill>
              <a:latin typeface="Arial" panose="020B0604020202020204" pitchFamily="34" charset="0"/>
            </a:endParaRPr>
          </a:p>
          <a:p>
            <a:pPr marL="742950" lvl="1" indent="-285750" eaLnBrk="1" hangingPunct="1">
              <a:lnSpc>
                <a:spcPct val="110000"/>
              </a:lnSpc>
              <a:spcBef>
                <a:spcPct val="20000"/>
              </a:spcBef>
            </a:pPr>
            <a:r>
              <a:rPr lang="en-US" altLang="x-none" sz="3000" b="1" dirty="0">
                <a:solidFill>
                  <a:srgbClr val="FF0066"/>
                </a:solidFill>
                <a:latin typeface="Arial" panose="020B0604020202020204" pitchFamily="34" charset="0"/>
              </a:rPr>
              <a:t>			 </a:t>
            </a:r>
            <a:r>
              <a:rPr lang="en-US" altLang="x-none" sz="3000" b="1" dirty="0">
                <a:solidFill>
                  <a:srgbClr val="FF0000"/>
                </a:solidFill>
                <a:latin typeface="Arial" panose="020B0604020202020204" pitchFamily="34" charset="0"/>
              </a:rPr>
              <a:t>and</a:t>
            </a:r>
            <a:r>
              <a:rPr lang="en-US" altLang="x-none" sz="3000" b="1" dirty="0">
                <a:solidFill>
                  <a:srgbClr val="FF0066"/>
                </a:solidFill>
                <a:latin typeface="Arial" panose="020B0604020202020204" pitchFamily="34" charset="0"/>
              </a:rPr>
              <a:t> P.pid = O.pid )  </a:t>
            </a:r>
            <a:r>
              <a:rPr lang="en-US" altLang="x-none" sz="3000" b="1" dirty="0">
                <a:solidFill>
                  <a:schemeClr val="accent2"/>
                </a:solidFill>
                <a:latin typeface="Arial" panose="020B0604020202020204" pitchFamily="34" charset="0"/>
              </a:rPr>
              <a:t>[ O.ordno ]</a:t>
            </a:r>
            <a:endParaRPr lang="en-US" altLang="x-none" sz="30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3"/>
                                        </p:tgtEl>
                                        <p:attrNameLst>
                                          <p:attrName>style.visibility</p:attrName>
                                        </p:attrNameLst>
                                      </p:cBhvr>
                                      <p:to>
                                        <p:strVal val="visible"/>
                                      </p:to>
                                    </p:set>
                                    <p:animEffect transition="in" filter="blinds(horizontal)">
                                      <p:cBhvr>
                                        <p:cTn id="7"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36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36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3668"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13669" name="Rectangle 3"/>
          <p:cNvSpPr>
            <a:spLocks noGrp="1"/>
          </p:cNvSpPr>
          <p:nvPr>
            <p:ph type="body"/>
          </p:nvPr>
        </p:nvSpPr>
        <p:spPr>
          <a:xfrm>
            <a:off x="381000" y="923925"/>
            <a:ext cx="8458200" cy="1066800"/>
          </a:xfrm>
        </p:spPr>
        <p:txBody>
          <a:bodyPr wrap="square" anchor="t"/>
          <a:p>
            <a:pPr marL="457200" indent="-457200" eaLnBrk="1" hangingPunct="1"/>
            <a:r>
              <a:rPr lang="en-US" altLang="x-none" sz="3000" dirty="0"/>
              <a:t>Find cid of customers who have a highest discount in all customers.</a:t>
            </a:r>
            <a:endParaRPr lang="en-US" altLang="x-none" sz="3000" dirty="0"/>
          </a:p>
        </p:txBody>
      </p:sp>
      <p:grpSp>
        <p:nvGrpSpPr>
          <p:cNvPr id="92167" name="组合 92166"/>
          <p:cNvGrpSpPr/>
          <p:nvPr/>
        </p:nvGrpSpPr>
        <p:grpSpPr>
          <a:xfrm>
            <a:off x="466725" y="2133600"/>
            <a:ext cx="8281988" cy="4114800"/>
            <a:chOff x="0" y="0"/>
            <a:chExt cx="4128" cy="2208"/>
          </a:xfrm>
        </p:grpSpPr>
        <p:sp>
          <p:nvSpPr>
            <p:cNvPr id="113671" name="Rectangle 8"/>
            <p:cNvSpPr/>
            <p:nvPr/>
          </p:nvSpPr>
          <p:spPr>
            <a:xfrm>
              <a:off x="0" y="0"/>
              <a:ext cx="4128" cy="2208"/>
            </a:xfrm>
            <a:prstGeom prst="rect">
              <a:avLst/>
            </a:prstGeom>
            <a:noFill/>
            <a:ln w="9525">
              <a:noFill/>
            </a:ln>
          </p:spPr>
          <p:txBody>
            <a:bodyPr wrap="none" anchor="ctr"/>
            <a:p>
              <a:endParaRPr lang="zh-CN" altLang="en-US" sz="3000" dirty="0">
                <a:latin typeface="Times New Roman" panose="02020603050405020304" pitchFamily="2" charset="0"/>
              </a:endParaRPr>
            </a:p>
          </p:txBody>
        </p:sp>
        <p:sp>
          <p:nvSpPr>
            <p:cNvPr id="113672" name="Rectangle 9"/>
            <p:cNvSpPr/>
            <p:nvPr/>
          </p:nvSpPr>
          <p:spPr>
            <a:xfrm>
              <a:off x="2944" y="1762"/>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0.00</a:t>
              </a:r>
              <a:endParaRPr lang="zh-CN" altLang="en-US" sz="3000" b="1" dirty="0">
                <a:solidFill>
                  <a:schemeClr val="accent2"/>
                </a:solidFill>
                <a:latin typeface="Arial" panose="020B0604020202020204" pitchFamily="34" charset="0"/>
              </a:endParaRPr>
            </a:p>
          </p:txBody>
        </p:sp>
        <p:sp>
          <p:nvSpPr>
            <p:cNvPr id="113673" name="Rectangle 10"/>
            <p:cNvSpPr/>
            <p:nvPr/>
          </p:nvSpPr>
          <p:spPr>
            <a:xfrm>
              <a:off x="1999" y="1762"/>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Kyoto</a:t>
              </a:r>
              <a:endParaRPr lang="en-US" altLang="x-none" sz="3000" b="1" dirty="0">
                <a:solidFill>
                  <a:schemeClr val="accent2"/>
                </a:solidFill>
                <a:latin typeface="Arial" panose="020B0604020202020204" pitchFamily="34" charset="0"/>
              </a:endParaRPr>
            </a:p>
          </p:txBody>
        </p:sp>
        <p:sp>
          <p:nvSpPr>
            <p:cNvPr id="113674" name="Rectangle 11"/>
            <p:cNvSpPr/>
            <p:nvPr/>
          </p:nvSpPr>
          <p:spPr>
            <a:xfrm>
              <a:off x="937" y="1762"/>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13675" name="Rectangle 12"/>
            <p:cNvSpPr/>
            <p:nvPr/>
          </p:nvSpPr>
          <p:spPr>
            <a:xfrm>
              <a:off x="288" y="1762"/>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c006</a:t>
              </a:r>
              <a:endParaRPr lang="en-US" altLang="x-none" sz="3000" b="1" dirty="0">
                <a:solidFill>
                  <a:schemeClr val="accent2"/>
                </a:solidFill>
                <a:latin typeface="Arial" panose="020B0604020202020204" pitchFamily="34" charset="0"/>
              </a:endParaRPr>
            </a:p>
          </p:txBody>
        </p:sp>
        <p:sp>
          <p:nvSpPr>
            <p:cNvPr id="113676" name="Rectangle 13"/>
            <p:cNvSpPr/>
            <p:nvPr/>
          </p:nvSpPr>
          <p:spPr>
            <a:xfrm>
              <a:off x="2944" y="1475"/>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8.00</a:t>
              </a:r>
              <a:endParaRPr lang="zh-CN" altLang="en-US" sz="3000" b="1" dirty="0">
                <a:solidFill>
                  <a:schemeClr val="accent2"/>
                </a:solidFill>
                <a:latin typeface="Arial" panose="020B0604020202020204" pitchFamily="34" charset="0"/>
              </a:endParaRPr>
            </a:p>
          </p:txBody>
        </p:sp>
        <p:sp>
          <p:nvSpPr>
            <p:cNvPr id="113677" name="Rectangle 14"/>
            <p:cNvSpPr/>
            <p:nvPr/>
          </p:nvSpPr>
          <p:spPr>
            <a:xfrm>
              <a:off x="1999" y="1475"/>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Duluth</a:t>
              </a:r>
              <a:endParaRPr lang="en-US" altLang="x-none" sz="3000" b="1" dirty="0">
                <a:solidFill>
                  <a:schemeClr val="accent2"/>
                </a:solidFill>
                <a:latin typeface="Arial" panose="020B0604020202020204" pitchFamily="34" charset="0"/>
              </a:endParaRPr>
            </a:p>
          </p:txBody>
        </p:sp>
        <p:sp>
          <p:nvSpPr>
            <p:cNvPr id="113678" name="Rectangle 15"/>
            <p:cNvSpPr/>
            <p:nvPr/>
          </p:nvSpPr>
          <p:spPr>
            <a:xfrm>
              <a:off x="937" y="1475"/>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13679" name="Rectangle 16"/>
            <p:cNvSpPr/>
            <p:nvPr/>
          </p:nvSpPr>
          <p:spPr>
            <a:xfrm>
              <a:off x="288" y="1475"/>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c004</a:t>
              </a:r>
              <a:endParaRPr lang="en-US" altLang="x-none" sz="3000" b="1" dirty="0">
                <a:solidFill>
                  <a:schemeClr val="accent2"/>
                </a:solidFill>
                <a:latin typeface="Arial" panose="020B0604020202020204" pitchFamily="34" charset="0"/>
              </a:endParaRPr>
            </a:p>
          </p:txBody>
        </p:sp>
        <p:sp>
          <p:nvSpPr>
            <p:cNvPr id="113680" name="Rectangle 17"/>
            <p:cNvSpPr/>
            <p:nvPr/>
          </p:nvSpPr>
          <p:spPr>
            <a:xfrm>
              <a:off x="2944" y="1188"/>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8.00</a:t>
              </a:r>
              <a:endParaRPr lang="zh-CN" altLang="en-US" sz="3000" b="1" dirty="0">
                <a:solidFill>
                  <a:schemeClr val="accent2"/>
                </a:solidFill>
                <a:latin typeface="Arial" panose="020B0604020202020204" pitchFamily="34" charset="0"/>
              </a:endParaRPr>
            </a:p>
          </p:txBody>
        </p:sp>
        <p:sp>
          <p:nvSpPr>
            <p:cNvPr id="113681" name="Rectangle 18"/>
            <p:cNvSpPr/>
            <p:nvPr/>
          </p:nvSpPr>
          <p:spPr>
            <a:xfrm>
              <a:off x="1999" y="1188"/>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Dallas</a:t>
              </a:r>
              <a:endParaRPr lang="en-US" altLang="x-none" sz="3000" b="1" dirty="0">
                <a:solidFill>
                  <a:schemeClr val="accent2"/>
                </a:solidFill>
                <a:latin typeface="Arial" panose="020B0604020202020204" pitchFamily="34" charset="0"/>
              </a:endParaRPr>
            </a:p>
          </p:txBody>
        </p:sp>
        <p:sp>
          <p:nvSpPr>
            <p:cNvPr id="113682" name="Rectangle 19"/>
            <p:cNvSpPr/>
            <p:nvPr/>
          </p:nvSpPr>
          <p:spPr>
            <a:xfrm>
              <a:off x="937" y="1188"/>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Allied</a:t>
              </a:r>
              <a:endParaRPr lang="en-US" altLang="x-none" sz="3000" b="1" dirty="0">
                <a:solidFill>
                  <a:schemeClr val="accent2"/>
                </a:solidFill>
                <a:latin typeface="Arial" panose="020B0604020202020204" pitchFamily="34" charset="0"/>
              </a:endParaRPr>
            </a:p>
          </p:txBody>
        </p:sp>
        <p:sp>
          <p:nvSpPr>
            <p:cNvPr id="113683" name="Rectangle 20"/>
            <p:cNvSpPr/>
            <p:nvPr/>
          </p:nvSpPr>
          <p:spPr>
            <a:xfrm>
              <a:off x="288" y="1188"/>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c003</a:t>
              </a:r>
              <a:endParaRPr lang="en-US" altLang="x-none" sz="3000" b="1" dirty="0">
                <a:solidFill>
                  <a:schemeClr val="accent2"/>
                </a:solidFill>
                <a:latin typeface="Arial" panose="020B0604020202020204" pitchFamily="34" charset="0"/>
              </a:endParaRPr>
            </a:p>
          </p:txBody>
        </p:sp>
        <p:sp>
          <p:nvSpPr>
            <p:cNvPr id="113684" name="Rectangle 21"/>
            <p:cNvSpPr/>
            <p:nvPr/>
          </p:nvSpPr>
          <p:spPr>
            <a:xfrm>
              <a:off x="2944" y="901"/>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12.00</a:t>
              </a:r>
              <a:endParaRPr lang="zh-CN" altLang="en-US" sz="3000" b="1" dirty="0">
                <a:solidFill>
                  <a:schemeClr val="accent2"/>
                </a:solidFill>
                <a:latin typeface="Arial" panose="020B0604020202020204" pitchFamily="34" charset="0"/>
              </a:endParaRPr>
            </a:p>
          </p:txBody>
        </p:sp>
        <p:sp>
          <p:nvSpPr>
            <p:cNvPr id="113685" name="Rectangle 22"/>
            <p:cNvSpPr/>
            <p:nvPr/>
          </p:nvSpPr>
          <p:spPr>
            <a:xfrm>
              <a:off x="1999" y="901"/>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Dallas</a:t>
              </a:r>
              <a:endParaRPr lang="en-US" altLang="x-none" sz="3000" b="1" dirty="0">
                <a:solidFill>
                  <a:schemeClr val="accent2"/>
                </a:solidFill>
                <a:latin typeface="Arial" panose="020B0604020202020204" pitchFamily="34" charset="0"/>
              </a:endParaRPr>
            </a:p>
          </p:txBody>
        </p:sp>
        <p:sp>
          <p:nvSpPr>
            <p:cNvPr id="113686" name="Rectangle 23"/>
            <p:cNvSpPr/>
            <p:nvPr/>
          </p:nvSpPr>
          <p:spPr>
            <a:xfrm>
              <a:off x="937" y="901"/>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Basics</a:t>
              </a:r>
              <a:endParaRPr lang="en-US" altLang="x-none" sz="3000" b="1" dirty="0">
                <a:solidFill>
                  <a:schemeClr val="accent2"/>
                </a:solidFill>
                <a:latin typeface="Arial" panose="020B0604020202020204" pitchFamily="34" charset="0"/>
              </a:endParaRPr>
            </a:p>
          </p:txBody>
        </p:sp>
        <p:sp>
          <p:nvSpPr>
            <p:cNvPr id="113687" name="Rectangle 24"/>
            <p:cNvSpPr/>
            <p:nvPr/>
          </p:nvSpPr>
          <p:spPr>
            <a:xfrm>
              <a:off x="288" y="901"/>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c002</a:t>
              </a:r>
              <a:endParaRPr lang="en-US" altLang="x-none" sz="3000" b="1" dirty="0">
                <a:solidFill>
                  <a:schemeClr val="accent2"/>
                </a:solidFill>
                <a:latin typeface="Arial" panose="020B0604020202020204" pitchFamily="34" charset="0"/>
              </a:endParaRPr>
            </a:p>
          </p:txBody>
        </p:sp>
        <p:sp>
          <p:nvSpPr>
            <p:cNvPr id="113688" name="Rectangle 25"/>
            <p:cNvSpPr/>
            <p:nvPr/>
          </p:nvSpPr>
          <p:spPr>
            <a:xfrm>
              <a:off x="2944" y="614"/>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10.00</a:t>
              </a:r>
              <a:endParaRPr lang="zh-CN" altLang="en-US" sz="3000" b="1" dirty="0">
                <a:solidFill>
                  <a:schemeClr val="accent2"/>
                </a:solidFill>
                <a:latin typeface="Arial" panose="020B0604020202020204" pitchFamily="34" charset="0"/>
              </a:endParaRPr>
            </a:p>
          </p:txBody>
        </p:sp>
        <p:sp>
          <p:nvSpPr>
            <p:cNvPr id="113689" name="Rectangle 26"/>
            <p:cNvSpPr/>
            <p:nvPr/>
          </p:nvSpPr>
          <p:spPr>
            <a:xfrm>
              <a:off x="1999" y="614"/>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Duluth</a:t>
              </a:r>
              <a:endParaRPr lang="en-US" altLang="x-none" sz="3000" b="1" dirty="0">
                <a:solidFill>
                  <a:schemeClr val="accent2"/>
                </a:solidFill>
                <a:latin typeface="Arial" panose="020B0604020202020204" pitchFamily="34" charset="0"/>
              </a:endParaRPr>
            </a:p>
          </p:txBody>
        </p:sp>
        <p:sp>
          <p:nvSpPr>
            <p:cNvPr id="113690" name="Rectangle 27"/>
            <p:cNvSpPr/>
            <p:nvPr/>
          </p:nvSpPr>
          <p:spPr>
            <a:xfrm>
              <a:off x="937" y="614"/>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TipTop</a:t>
              </a:r>
              <a:endParaRPr lang="en-US" altLang="x-none" sz="3000" b="1" dirty="0">
                <a:solidFill>
                  <a:schemeClr val="accent2"/>
                </a:solidFill>
                <a:latin typeface="Arial" panose="020B0604020202020204" pitchFamily="34" charset="0"/>
              </a:endParaRPr>
            </a:p>
          </p:txBody>
        </p:sp>
        <p:sp>
          <p:nvSpPr>
            <p:cNvPr id="113691" name="Rectangle 28"/>
            <p:cNvSpPr/>
            <p:nvPr/>
          </p:nvSpPr>
          <p:spPr>
            <a:xfrm>
              <a:off x="288" y="614"/>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c001</a:t>
              </a:r>
              <a:endParaRPr lang="en-US" altLang="x-none" sz="3000" b="1" dirty="0">
                <a:solidFill>
                  <a:schemeClr val="accent2"/>
                </a:solidFill>
                <a:latin typeface="Arial" panose="020B0604020202020204" pitchFamily="34" charset="0"/>
              </a:endParaRPr>
            </a:p>
          </p:txBody>
        </p:sp>
        <p:sp>
          <p:nvSpPr>
            <p:cNvPr id="113692" name="Rectangle 29"/>
            <p:cNvSpPr/>
            <p:nvPr/>
          </p:nvSpPr>
          <p:spPr>
            <a:xfrm>
              <a:off x="2944" y="327"/>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discnt</a:t>
              </a:r>
              <a:endParaRPr lang="en-US" altLang="x-none" sz="3000" b="1" dirty="0">
                <a:solidFill>
                  <a:srgbClr val="FF0000"/>
                </a:solidFill>
                <a:latin typeface="Arial" panose="020B0604020202020204" pitchFamily="34" charset="0"/>
              </a:endParaRPr>
            </a:p>
          </p:txBody>
        </p:sp>
        <p:sp>
          <p:nvSpPr>
            <p:cNvPr id="113693" name="Rectangle 30"/>
            <p:cNvSpPr/>
            <p:nvPr/>
          </p:nvSpPr>
          <p:spPr>
            <a:xfrm>
              <a:off x="1999" y="327"/>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city</a:t>
              </a:r>
              <a:endParaRPr lang="en-US" altLang="x-none" sz="3000" b="1" dirty="0">
                <a:solidFill>
                  <a:srgbClr val="FF0000"/>
                </a:solidFill>
                <a:latin typeface="Arial" panose="020B0604020202020204" pitchFamily="34" charset="0"/>
              </a:endParaRPr>
            </a:p>
          </p:txBody>
        </p:sp>
        <p:sp>
          <p:nvSpPr>
            <p:cNvPr id="113694" name="Rectangle 31"/>
            <p:cNvSpPr/>
            <p:nvPr/>
          </p:nvSpPr>
          <p:spPr>
            <a:xfrm>
              <a:off x="937" y="327"/>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cname</a:t>
              </a:r>
              <a:endParaRPr lang="en-US" altLang="x-none" sz="3000" b="1" dirty="0">
                <a:solidFill>
                  <a:srgbClr val="FF0000"/>
                </a:solidFill>
                <a:latin typeface="Arial" panose="020B0604020202020204" pitchFamily="34" charset="0"/>
              </a:endParaRPr>
            </a:p>
          </p:txBody>
        </p:sp>
        <p:sp>
          <p:nvSpPr>
            <p:cNvPr id="113695" name="Rectangle 32"/>
            <p:cNvSpPr/>
            <p:nvPr/>
          </p:nvSpPr>
          <p:spPr>
            <a:xfrm>
              <a:off x="288" y="327"/>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u="sng" dirty="0">
                  <a:solidFill>
                    <a:srgbClr val="FF0000"/>
                  </a:solidFill>
                  <a:latin typeface="Arial" panose="020B0604020202020204" pitchFamily="34" charset="0"/>
                </a:rPr>
                <a:t>cid</a:t>
              </a:r>
              <a:endParaRPr lang="en-US" altLang="x-none" sz="3000" b="1" u="sng" dirty="0">
                <a:solidFill>
                  <a:srgbClr val="FF0000"/>
                </a:solidFill>
                <a:latin typeface="Arial" panose="020B0604020202020204" pitchFamily="34" charset="0"/>
              </a:endParaRPr>
            </a:p>
          </p:txBody>
        </p:sp>
        <p:sp>
          <p:nvSpPr>
            <p:cNvPr id="113696" name="Line 33"/>
            <p:cNvSpPr/>
            <p:nvPr/>
          </p:nvSpPr>
          <p:spPr>
            <a:xfrm>
              <a:off x="288" y="327"/>
              <a:ext cx="36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697" name="Line 34"/>
            <p:cNvSpPr/>
            <p:nvPr/>
          </p:nvSpPr>
          <p:spPr>
            <a:xfrm>
              <a:off x="288" y="614"/>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698" name="Line 35"/>
            <p:cNvSpPr/>
            <p:nvPr/>
          </p:nvSpPr>
          <p:spPr>
            <a:xfrm>
              <a:off x="288" y="901"/>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699" name="Line 36"/>
            <p:cNvSpPr/>
            <p:nvPr/>
          </p:nvSpPr>
          <p:spPr>
            <a:xfrm>
              <a:off x="288" y="1188"/>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0" name="Line 37"/>
            <p:cNvSpPr/>
            <p:nvPr/>
          </p:nvSpPr>
          <p:spPr>
            <a:xfrm>
              <a:off x="288" y="1475"/>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1" name="Line 38"/>
            <p:cNvSpPr/>
            <p:nvPr/>
          </p:nvSpPr>
          <p:spPr>
            <a:xfrm>
              <a:off x="288" y="2049"/>
              <a:ext cx="36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2" name="Line 39"/>
            <p:cNvSpPr/>
            <p:nvPr/>
          </p:nvSpPr>
          <p:spPr>
            <a:xfrm>
              <a:off x="288" y="327"/>
              <a:ext cx="0" cy="172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3" name="Line 40"/>
            <p:cNvSpPr/>
            <p:nvPr/>
          </p:nvSpPr>
          <p:spPr>
            <a:xfrm>
              <a:off x="937"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4" name="Line 41"/>
            <p:cNvSpPr/>
            <p:nvPr/>
          </p:nvSpPr>
          <p:spPr>
            <a:xfrm>
              <a:off x="1999"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5" name="Line 42"/>
            <p:cNvSpPr/>
            <p:nvPr/>
          </p:nvSpPr>
          <p:spPr>
            <a:xfrm>
              <a:off x="2944"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6" name="Line 43"/>
            <p:cNvSpPr/>
            <p:nvPr/>
          </p:nvSpPr>
          <p:spPr>
            <a:xfrm>
              <a:off x="3888" y="327"/>
              <a:ext cx="0" cy="172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7" name="Line 44"/>
            <p:cNvSpPr/>
            <p:nvPr/>
          </p:nvSpPr>
          <p:spPr>
            <a:xfrm>
              <a:off x="288" y="1762"/>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13708" name="Text Box 45"/>
            <p:cNvSpPr txBox="1"/>
            <p:nvPr/>
          </p:nvSpPr>
          <p:spPr>
            <a:xfrm>
              <a:off x="336" y="29"/>
              <a:ext cx="1392" cy="245"/>
            </a:xfrm>
            <a:prstGeom prst="rect">
              <a:avLst/>
            </a:prstGeom>
            <a:noFill/>
            <a:ln w="9525">
              <a:noFill/>
            </a:ln>
          </p:spPr>
          <p:txBody>
            <a:bodyPr anchor="t">
              <a:spAutoFit/>
            </a:bodyPr>
            <a:p>
              <a:pPr>
                <a:spcBef>
                  <a:spcPct val="50000"/>
                </a:spcBef>
              </a:pPr>
              <a:r>
                <a:rPr lang="en-US" altLang="x-none" sz="3000" b="1" dirty="0">
                  <a:latin typeface="Arial" panose="020B0604020202020204" pitchFamily="34" charset="0"/>
                </a:rPr>
                <a:t>CUSTOMERS</a:t>
              </a:r>
              <a:endParaRPr lang="en-US" altLang="x-none" sz="3000" b="1" dirty="0">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blinds(horizontal)">
                                      <p:cBhvr>
                                        <p:cTn id="7"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5" name="Rectangle 3"/>
          <p:cNvSpPr>
            <a:spLocks noGrp="1"/>
          </p:cNvSpPr>
          <p:nvPr>
            <p:ph type="body"/>
          </p:nvPr>
        </p:nvSpPr>
        <p:spPr>
          <a:xfrm>
            <a:off x="64294" y="62389"/>
            <a:ext cx="4803458" cy="1198880"/>
          </a:xfrm>
          <a:ln>
            <a:solidFill>
              <a:srgbClr val="00B050"/>
            </a:solidFill>
          </a:ln>
        </p:spPr>
        <p:txBody>
          <a:bodyPr wrap="square" anchor="t">
            <a:spAutoFit/>
          </a:bodyPr>
          <a:p>
            <a:pPr marL="457200" lvl="0" indent="-457200" eaLnBrk="1" hangingPunct="1">
              <a:lnSpc>
                <a:spcPct val="100000"/>
              </a:lnSpc>
            </a:pPr>
            <a:r>
              <a:rPr lang="en-US" altLang="x-none" b="1" dirty="0">
                <a:solidFill>
                  <a:schemeClr val="accent6"/>
                </a:solidFill>
                <a:ea typeface="宋体" panose="02010600030101010101" pitchFamily="2" charset="-122"/>
              </a:rPr>
              <a:t>Find cid of customers who have a highest discount in all customers.</a:t>
            </a:r>
            <a:endParaRPr lang="en-US" altLang="x-none" b="1" dirty="0">
              <a:solidFill>
                <a:schemeClr val="accent6"/>
              </a:solidFill>
              <a:ea typeface="宋体" panose="02010600030101010101" pitchFamily="2" charset="-122"/>
            </a:endParaRPr>
          </a:p>
        </p:txBody>
      </p:sp>
      <p:pic>
        <p:nvPicPr>
          <p:cNvPr id="3" name="图片 2" descr="}6~}[S)[_3Y)]K_4H}PI6EH"/>
          <p:cNvPicPr>
            <a:picLocks noChangeAspect="1"/>
          </p:cNvPicPr>
          <p:nvPr/>
        </p:nvPicPr>
        <p:blipFill>
          <a:blip r:embed="rId1"/>
          <a:stretch>
            <a:fillRect/>
          </a:stretch>
        </p:blipFill>
        <p:spPr>
          <a:xfrm>
            <a:off x="63818" y="1394301"/>
            <a:ext cx="4778693" cy="2893219"/>
          </a:xfrm>
          <a:prstGeom prst="rect">
            <a:avLst/>
          </a:prstGeom>
        </p:spPr>
      </p:pic>
      <p:sp>
        <p:nvSpPr>
          <p:cNvPr id="4" name="文本框 3"/>
          <p:cNvSpPr txBox="1"/>
          <p:nvPr/>
        </p:nvSpPr>
        <p:spPr>
          <a:xfrm>
            <a:off x="4868545" y="698500"/>
            <a:ext cx="4170680" cy="3599815"/>
          </a:xfrm>
          <a:prstGeom prst="rect">
            <a:avLst/>
          </a:prstGeom>
          <a:noFill/>
        </p:spPr>
        <p:txBody>
          <a:bodyPr wrap="square" rtlCol="0">
            <a:spAutoFit/>
          </a:bodyPr>
          <a:p>
            <a:pPr>
              <a:lnSpc>
                <a:spcPct val="100000"/>
              </a:lnSpc>
              <a:spcBef>
                <a:spcPts val="1800"/>
              </a:spcBef>
              <a:spcAft>
                <a:spcPts val="0"/>
              </a:spcAft>
            </a:pPr>
            <a:r>
              <a:rPr lang="zh-CN" altLang="en-US" sz="2200" b="1">
                <a:solidFill>
                  <a:srgbClr val="0000CC"/>
                </a:solidFill>
              </a:rPr>
              <a:t>【思路】要判断一个客户</a:t>
            </a:r>
            <a:r>
              <a:rPr lang="en-US" altLang="zh-CN" sz="2200" b="1">
                <a:solidFill>
                  <a:srgbClr val="0000CC"/>
                </a:solidFill>
              </a:rPr>
              <a:t>c</a:t>
            </a:r>
            <a:r>
              <a:rPr lang="zh-CN" altLang="en-US" sz="2200" b="1">
                <a:solidFill>
                  <a:srgbClr val="0000CC"/>
                </a:solidFill>
              </a:rPr>
              <a:t>的折扣是不是最高的，检查方法如下：</a:t>
            </a:r>
            <a:endParaRPr lang="zh-CN" altLang="en-US" sz="2200" b="1">
              <a:solidFill>
                <a:srgbClr val="0000CC"/>
              </a:solidFill>
            </a:endParaRPr>
          </a:p>
          <a:p>
            <a:pPr marL="342900" indent="-342900">
              <a:lnSpc>
                <a:spcPct val="100000"/>
              </a:lnSpc>
              <a:spcBef>
                <a:spcPts val="1800"/>
              </a:spcBef>
              <a:spcAft>
                <a:spcPts val="0"/>
              </a:spcAft>
              <a:buClrTx/>
              <a:buFont typeface="+mj-ea"/>
              <a:buAutoNum type="circleNumDbPlain"/>
            </a:pPr>
            <a:r>
              <a:rPr lang="zh-CN" altLang="en-US" sz="2200" b="1">
                <a:solidFill>
                  <a:srgbClr val="0000CC"/>
                </a:solidFill>
              </a:rPr>
              <a:t>如果</a:t>
            </a:r>
            <a:r>
              <a:rPr lang="zh-CN" altLang="en-US" sz="2200" b="1" u="sng">
                <a:solidFill>
                  <a:schemeClr val="accent2"/>
                </a:solidFill>
              </a:rPr>
              <a:t>存在一个客户</a:t>
            </a:r>
            <a:r>
              <a:rPr lang="en-US" altLang="zh-CN" sz="2200" b="1" u="sng">
                <a:solidFill>
                  <a:schemeClr val="accent2"/>
                </a:solidFill>
              </a:rPr>
              <a:t>k</a:t>
            </a:r>
            <a:r>
              <a:rPr lang="zh-CN" altLang="en-US" sz="2200" b="1" u="sng">
                <a:solidFill>
                  <a:schemeClr val="accent2"/>
                </a:solidFill>
              </a:rPr>
              <a:t>，客户</a:t>
            </a:r>
            <a:r>
              <a:rPr lang="en-US" altLang="zh-CN" sz="2200" b="1" u="sng">
                <a:solidFill>
                  <a:schemeClr val="accent2"/>
                </a:solidFill>
              </a:rPr>
              <a:t>k</a:t>
            </a:r>
            <a:r>
              <a:rPr lang="zh-CN" altLang="en-US" sz="2200" b="1" u="sng">
                <a:solidFill>
                  <a:schemeClr val="accent2"/>
                </a:solidFill>
              </a:rPr>
              <a:t>的折扣大于客户</a:t>
            </a:r>
            <a:r>
              <a:rPr lang="en-US" altLang="zh-CN" sz="2200" b="1" u="sng">
                <a:solidFill>
                  <a:schemeClr val="accent2"/>
                </a:solidFill>
              </a:rPr>
              <a:t>c</a:t>
            </a:r>
            <a:r>
              <a:rPr lang="zh-CN" altLang="en-US" sz="2200" b="1" u="sng">
                <a:solidFill>
                  <a:schemeClr val="accent2"/>
                </a:solidFill>
              </a:rPr>
              <a:t>的折扣</a:t>
            </a:r>
            <a:r>
              <a:rPr lang="zh-CN" altLang="en-US" sz="2200" b="1">
                <a:solidFill>
                  <a:srgbClr val="0000CC"/>
                </a:solidFill>
              </a:rPr>
              <a:t>，那么客户</a:t>
            </a:r>
            <a:r>
              <a:rPr lang="en-US" altLang="zh-CN" sz="2200" b="1">
                <a:solidFill>
                  <a:srgbClr val="0000CC"/>
                </a:solidFill>
              </a:rPr>
              <a:t>c</a:t>
            </a:r>
            <a:r>
              <a:rPr lang="zh-CN" altLang="en-US" sz="2200" b="1">
                <a:solidFill>
                  <a:srgbClr val="0000CC"/>
                </a:solidFill>
              </a:rPr>
              <a:t>的折扣就</a:t>
            </a:r>
            <a:r>
              <a:rPr lang="zh-CN" altLang="en-US" sz="2200" b="1">
                <a:solidFill>
                  <a:srgbClr val="CC0000"/>
                </a:solidFill>
              </a:rPr>
              <a:t>不是最高</a:t>
            </a:r>
            <a:r>
              <a:rPr lang="zh-CN" altLang="en-US" sz="2200" b="1">
                <a:solidFill>
                  <a:srgbClr val="0000CC"/>
                </a:solidFill>
              </a:rPr>
              <a:t>的</a:t>
            </a:r>
            <a:endParaRPr lang="zh-CN" altLang="en-US" sz="2200" b="1">
              <a:solidFill>
                <a:srgbClr val="0000CC"/>
              </a:solidFill>
            </a:endParaRPr>
          </a:p>
          <a:p>
            <a:pPr marL="342900" indent="-342900">
              <a:lnSpc>
                <a:spcPct val="100000"/>
              </a:lnSpc>
              <a:spcBef>
                <a:spcPts val="1800"/>
              </a:spcBef>
              <a:spcAft>
                <a:spcPts val="0"/>
              </a:spcAft>
              <a:buClrTx/>
              <a:buFont typeface="+mj-ea"/>
              <a:buAutoNum type="circleNumDbPlain"/>
            </a:pPr>
            <a:r>
              <a:rPr lang="zh-CN" altLang="en-US" sz="2200" b="1">
                <a:solidFill>
                  <a:srgbClr val="0000CC"/>
                </a:solidFill>
              </a:rPr>
              <a:t>如果</a:t>
            </a:r>
            <a:r>
              <a:rPr lang="zh-CN" altLang="en-US" sz="2200" b="1" u="sng">
                <a:solidFill>
                  <a:schemeClr val="accent2"/>
                </a:solidFill>
              </a:rPr>
              <a:t>对于所有的客户</a:t>
            </a:r>
            <a:r>
              <a:rPr lang="en-US" altLang="zh-CN" sz="2200" b="1" u="sng">
                <a:solidFill>
                  <a:schemeClr val="accent2"/>
                </a:solidFill>
              </a:rPr>
              <a:t>k</a:t>
            </a:r>
            <a:r>
              <a:rPr lang="zh-CN" altLang="en-US" sz="2200" b="1" u="sng">
                <a:solidFill>
                  <a:schemeClr val="accent2"/>
                </a:solidFill>
              </a:rPr>
              <a:t>来说，客户</a:t>
            </a:r>
            <a:r>
              <a:rPr lang="en-US" altLang="zh-CN" sz="2200" b="1" u="sng">
                <a:solidFill>
                  <a:schemeClr val="accent2"/>
                </a:solidFill>
              </a:rPr>
              <a:t>k</a:t>
            </a:r>
            <a:r>
              <a:rPr lang="zh-CN" altLang="en-US" sz="2200" b="1" u="sng">
                <a:solidFill>
                  <a:schemeClr val="accent2"/>
                </a:solidFill>
              </a:rPr>
              <a:t>的折扣都小于或等于</a:t>
            </a:r>
            <a:r>
              <a:rPr lang="zh-CN" altLang="en-US" sz="2200" b="1" u="sng">
                <a:solidFill>
                  <a:schemeClr val="accent2"/>
                </a:solidFill>
                <a:sym typeface="+mn-ea"/>
              </a:rPr>
              <a:t>客户</a:t>
            </a:r>
            <a:r>
              <a:rPr lang="en-US" altLang="zh-CN" sz="2200" b="1" u="sng">
                <a:solidFill>
                  <a:schemeClr val="accent2"/>
                </a:solidFill>
                <a:sym typeface="+mn-ea"/>
              </a:rPr>
              <a:t>c</a:t>
            </a:r>
            <a:r>
              <a:rPr lang="zh-CN" altLang="en-US" sz="2200" b="1" u="sng">
                <a:solidFill>
                  <a:schemeClr val="accent2"/>
                </a:solidFill>
                <a:sym typeface="+mn-ea"/>
              </a:rPr>
              <a:t>的折扣</a:t>
            </a:r>
            <a:r>
              <a:rPr lang="zh-CN" altLang="en-US" sz="2200" b="1">
                <a:solidFill>
                  <a:srgbClr val="0000CC"/>
                </a:solidFill>
                <a:sym typeface="+mn-ea"/>
              </a:rPr>
              <a:t>，那么客户</a:t>
            </a:r>
            <a:r>
              <a:rPr lang="en-US" altLang="zh-CN" sz="2200" b="1">
                <a:solidFill>
                  <a:srgbClr val="0000CC"/>
                </a:solidFill>
                <a:sym typeface="+mn-ea"/>
              </a:rPr>
              <a:t>c</a:t>
            </a:r>
            <a:r>
              <a:rPr lang="zh-CN" altLang="en-US" sz="2200" b="1">
                <a:solidFill>
                  <a:srgbClr val="0000CC"/>
                </a:solidFill>
                <a:sym typeface="+mn-ea"/>
              </a:rPr>
              <a:t>的折扣就是当前所有客户中</a:t>
            </a:r>
            <a:r>
              <a:rPr lang="zh-CN" altLang="en-US" sz="2200" b="1">
                <a:solidFill>
                  <a:srgbClr val="CC0000"/>
                </a:solidFill>
                <a:sym typeface="+mn-ea"/>
              </a:rPr>
              <a:t>最高</a:t>
            </a:r>
            <a:r>
              <a:rPr lang="zh-CN" altLang="en-US" sz="2200" b="1">
                <a:solidFill>
                  <a:srgbClr val="0000CC"/>
                </a:solidFill>
                <a:sym typeface="+mn-ea"/>
              </a:rPr>
              <a:t>的</a:t>
            </a:r>
            <a:endParaRPr lang="zh-CN" altLang="en-US" sz="2200" b="1">
              <a:solidFill>
                <a:srgbClr val="0000CC"/>
              </a:solidFill>
              <a:sym typeface="+mn-ea"/>
            </a:endParaRPr>
          </a:p>
        </p:txBody>
      </p:sp>
      <p:sp>
        <p:nvSpPr>
          <p:cNvPr id="5" name="文本框 4"/>
          <p:cNvSpPr txBox="1"/>
          <p:nvPr/>
        </p:nvSpPr>
        <p:spPr>
          <a:xfrm>
            <a:off x="64135" y="4742180"/>
            <a:ext cx="9049385" cy="1722120"/>
          </a:xfrm>
          <a:prstGeom prst="rect">
            <a:avLst/>
          </a:prstGeom>
          <a:solidFill>
            <a:schemeClr val="bg1"/>
          </a:solidFill>
          <a:ln w="12700" cmpd="sng">
            <a:solidFill>
              <a:schemeClr val="accent1"/>
            </a:solidFill>
            <a:prstDash val="solid"/>
          </a:ln>
        </p:spPr>
        <p:txBody>
          <a:bodyPr wrap="square" rtlCol="0">
            <a:spAutoFit/>
          </a:bodyPr>
          <a:p>
            <a:pPr marL="285750" indent="-285750">
              <a:spcBef>
                <a:spcPts val="1200"/>
              </a:spcBef>
              <a:buFont typeface="Arial" panose="020B0604020202020204" pitchFamily="34" charset="0"/>
              <a:buChar char="•"/>
            </a:pPr>
            <a:r>
              <a:rPr lang="zh-CN" altLang="en-US" b="1"/>
              <a:t>要确定客户</a:t>
            </a:r>
            <a:r>
              <a:rPr lang="en-US" altLang="zh-CN" b="1"/>
              <a:t>c</a:t>
            </a:r>
            <a:r>
              <a:rPr lang="zh-CN" altLang="en-US" b="1"/>
              <a:t>的折扣是最高的</a:t>
            </a:r>
            <a:r>
              <a:rPr lang="en-US" altLang="zh-CN" b="1"/>
              <a:t>(</a:t>
            </a:r>
            <a:r>
              <a:rPr lang="zh-CN" altLang="en-US" b="1"/>
              <a:t>情况</a:t>
            </a:r>
            <a:r>
              <a:rPr lang="zh-CN" altLang="en-US" b="1">
                <a:cs typeface="微软雅黑" panose="020B0503020204020204" charset="-122"/>
              </a:rPr>
              <a:t>②</a:t>
            </a:r>
            <a:r>
              <a:rPr lang="en-US" altLang="zh-CN" b="1">
                <a:cs typeface="微软雅黑" panose="020B0503020204020204" charset="-122"/>
              </a:rPr>
              <a:t>)</a:t>
            </a:r>
            <a:r>
              <a:rPr lang="zh-CN" altLang="en-US" b="1">
                <a:cs typeface="微软雅黑" panose="020B0503020204020204" charset="-122"/>
              </a:rPr>
              <a:t>，需要遍历</a:t>
            </a:r>
            <a:r>
              <a:rPr lang="en-US" altLang="zh-CN" b="1">
                <a:cs typeface="微软雅黑" panose="020B0503020204020204" charset="-122"/>
              </a:rPr>
              <a:t>Customers</a:t>
            </a:r>
            <a:r>
              <a:rPr lang="zh-CN" altLang="en-US" b="1">
                <a:cs typeface="微软雅黑" panose="020B0503020204020204" charset="-122"/>
              </a:rPr>
              <a:t>表中的所有客户元组</a:t>
            </a:r>
            <a:r>
              <a:rPr lang="en-US" altLang="zh-CN" b="1">
                <a:cs typeface="微软雅黑" panose="020B0503020204020204" charset="-122"/>
              </a:rPr>
              <a:t>k</a:t>
            </a:r>
            <a:r>
              <a:rPr lang="zh-CN" altLang="en-US" b="1">
                <a:cs typeface="微软雅黑" panose="020B0503020204020204" charset="-122"/>
              </a:rPr>
              <a:t>，且都满足</a:t>
            </a:r>
            <a:r>
              <a:rPr lang="en-US" altLang="zh-CN" b="1">
                <a:cs typeface="微软雅黑" panose="020B0503020204020204" charset="-122"/>
              </a:rPr>
              <a:t>:</a:t>
            </a:r>
            <a:r>
              <a:rPr lang="zh-CN" altLang="en-US" b="1">
                <a:cs typeface="微软雅黑" panose="020B0503020204020204" charset="-122"/>
              </a:rPr>
              <a:t> </a:t>
            </a:r>
            <a:r>
              <a:rPr lang="en-US" altLang="zh-CN" b="1">
                <a:solidFill>
                  <a:schemeClr val="accent2"/>
                </a:solidFill>
                <a:cs typeface="微软雅黑" panose="020B0503020204020204" charset="-122"/>
              </a:rPr>
              <a:t>k.discnt &lt;= c.discnt</a:t>
            </a:r>
            <a:endParaRPr lang="en-US" altLang="zh-CN" b="1">
              <a:solidFill>
                <a:schemeClr val="accent2"/>
              </a:solidFill>
              <a:cs typeface="微软雅黑" panose="020B0503020204020204" charset="-122"/>
            </a:endParaRPr>
          </a:p>
          <a:p>
            <a:pPr marL="285750" indent="-285750">
              <a:spcBef>
                <a:spcPts val="1200"/>
              </a:spcBef>
              <a:buFont typeface="Arial" panose="020B0604020202020204" pitchFamily="34" charset="0"/>
              <a:buChar char="•"/>
            </a:pPr>
            <a:r>
              <a:rPr lang="zh-CN" altLang="en-US" b="1">
                <a:cs typeface="微软雅黑" panose="020B0503020204020204" charset="-122"/>
              </a:rPr>
              <a:t>如果仅仅是想确认客户</a:t>
            </a:r>
            <a:r>
              <a:rPr lang="en-US" altLang="zh-CN" b="1">
                <a:cs typeface="微软雅黑" panose="020B0503020204020204" charset="-122"/>
              </a:rPr>
              <a:t>c</a:t>
            </a:r>
            <a:r>
              <a:rPr lang="zh-CN" altLang="en-US" b="1">
                <a:cs typeface="微软雅黑" panose="020B0503020204020204" charset="-122"/>
              </a:rPr>
              <a:t>的折扣不是最高的</a:t>
            </a:r>
            <a:r>
              <a:rPr lang="en-US" altLang="zh-CN" b="1">
                <a:cs typeface="微软雅黑" panose="020B0503020204020204" charset="-122"/>
              </a:rPr>
              <a:t>(</a:t>
            </a:r>
            <a:r>
              <a:rPr lang="zh-CN" altLang="en-US" b="1">
                <a:cs typeface="微软雅黑" panose="020B0503020204020204" charset="-122"/>
              </a:rPr>
              <a:t>情况①</a:t>
            </a:r>
            <a:r>
              <a:rPr lang="en-US" altLang="zh-CN" b="1">
                <a:cs typeface="微软雅黑" panose="020B0503020204020204" charset="-122"/>
              </a:rPr>
              <a:t>)</a:t>
            </a:r>
            <a:r>
              <a:rPr lang="zh-CN" altLang="en-US" b="1">
                <a:cs typeface="微软雅黑" panose="020B0503020204020204" charset="-122"/>
              </a:rPr>
              <a:t>，只要找到一个客户元组</a:t>
            </a:r>
            <a:r>
              <a:rPr lang="en-US" altLang="zh-CN" b="1">
                <a:cs typeface="微软雅黑" panose="020B0503020204020204" charset="-122"/>
              </a:rPr>
              <a:t>k</a:t>
            </a:r>
            <a:r>
              <a:rPr lang="zh-CN" altLang="en-US" b="1">
                <a:cs typeface="微软雅黑" panose="020B0503020204020204" charset="-122"/>
              </a:rPr>
              <a:t>满足</a:t>
            </a:r>
            <a:r>
              <a:rPr lang="en-US" altLang="zh-CN" b="1">
                <a:cs typeface="微软雅黑" panose="020B0503020204020204" charset="-122"/>
              </a:rPr>
              <a:t>: </a:t>
            </a:r>
            <a:r>
              <a:rPr lang="en-US" altLang="zh-CN" b="1">
                <a:solidFill>
                  <a:schemeClr val="accent2"/>
                </a:solidFill>
                <a:cs typeface="微软雅黑" panose="020B0503020204020204" charset="-122"/>
              </a:rPr>
              <a:t>k.discnt &gt; c.discnt</a:t>
            </a:r>
            <a:endParaRPr lang="en-US" altLang="zh-CN" b="1">
              <a:solidFill>
                <a:schemeClr val="accent2"/>
              </a:solidFill>
              <a:cs typeface="微软雅黑" panose="020B0503020204020204" charset="-122"/>
            </a:endParaRPr>
          </a:p>
        </p:txBody>
      </p:sp>
      <p:grpSp>
        <p:nvGrpSpPr>
          <p:cNvPr id="7" name="组合 6"/>
          <p:cNvGrpSpPr/>
          <p:nvPr/>
        </p:nvGrpSpPr>
        <p:grpSpPr>
          <a:xfrm>
            <a:off x="5827395" y="5058410"/>
            <a:ext cx="2949575" cy="1405255"/>
            <a:chOff x="9177" y="8079"/>
            <a:chExt cx="4645" cy="2213"/>
          </a:xfrm>
        </p:grpSpPr>
        <p:sp>
          <p:nvSpPr>
            <p:cNvPr id="2" name="文本框 1"/>
            <p:cNvSpPr txBox="1"/>
            <p:nvPr/>
          </p:nvSpPr>
          <p:spPr>
            <a:xfrm>
              <a:off x="11236" y="8079"/>
              <a:ext cx="2587" cy="841"/>
            </a:xfrm>
            <a:prstGeom prst="rect">
              <a:avLst/>
            </a:prstGeom>
            <a:noFill/>
          </p:spPr>
          <p:txBody>
            <a:bodyPr wrap="square" rtlCol="0">
              <a:spAutoFit/>
            </a:bodyPr>
            <a:p>
              <a:pPr>
                <a:lnSpc>
                  <a:spcPct val="120000"/>
                </a:lnSpc>
                <a:spcBef>
                  <a:spcPts val="0"/>
                </a:spcBef>
                <a:spcAft>
                  <a:spcPts val="0"/>
                </a:spcAft>
              </a:pPr>
              <a:r>
                <a:rPr lang="en-US" altLang="zh-CN" b="1" i="1" u="sng">
                  <a:solidFill>
                    <a:srgbClr val="FF0000"/>
                  </a:solidFill>
                  <a:latin typeface="Arial" panose="020B0604020202020204" pitchFamily="34" charset="0"/>
                </a:rPr>
                <a:t>( difficult )</a:t>
              </a:r>
              <a:endParaRPr lang="en-US" altLang="zh-CN" b="1" i="1" u="sng">
                <a:solidFill>
                  <a:srgbClr val="FF0000"/>
                </a:solidFill>
                <a:latin typeface="Arial" panose="020B0604020202020204" pitchFamily="34" charset="0"/>
              </a:endParaRPr>
            </a:p>
          </p:txBody>
        </p:sp>
        <p:sp>
          <p:nvSpPr>
            <p:cNvPr id="6" name="文本框 5"/>
            <p:cNvSpPr txBox="1"/>
            <p:nvPr/>
          </p:nvSpPr>
          <p:spPr>
            <a:xfrm>
              <a:off x="9177" y="9452"/>
              <a:ext cx="2587" cy="841"/>
            </a:xfrm>
            <a:prstGeom prst="rect">
              <a:avLst/>
            </a:prstGeom>
            <a:noFill/>
          </p:spPr>
          <p:txBody>
            <a:bodyPr wrap="square" rtlCol="0">
              <a:spAutoFit/>
            </a:bodyPr>
            <a:p>
              <a:pPr>
                <a:lnSpc>
                  <a:spcPct val="120000"/>
                </a:lnSpc>
                <a:spcBef>
                  <a:spcPts val="0"/>
                </a:spcBef>
                <a:spcAft>
                  <a:spcPts val="0"/>
                </a:spcAft>
              </a:pPr>
              <a:r>
                <a:rPr lang="en-US" altLang="zh-CN" b="1" i="1" u="sng">
                  <a:solidFill>
                    <a:srgbClr val="FF0000"/>
                  </a:solidFill>
                  <a:latin typeface="Arial" panose="020B0604020202020204" pitchFamily="34" charset="0"/>
                </a:rPr>
                <a:t>( easy )</a:t>
              </a:r>
              <a:endParaRPr lang="en-US" altLang="zh-CN" b="1" i="1" u="sng">
                <a:solidFill>
                  <a:srgbClr val="FF0000"/>
                </a:solidFill>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2"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14693" name="Rectangle 3"/>
          <p:cNvSpPr>
            <a:spLocks noGrp="1"/>
          </p:cNvSpPr>
          <p:nvPr>
            <p:ph type="body"/>
          </p:nvPr>
        </p:nvSpPr>
        <p:spPr>
          <a:xfrm>
            <a:off x="381000" y="909638"/>
            <a:ext cx="8458200" cy="1071562"/>
          </a:xfrm>
        </p:spPr>
        <p:txBody>
          <a:bodyPr wrap="square" anchor="t"/>
          <a:p>
            <a:pPr marL="457200" indent="-457200" eaLnBrk="1" hangingPunct="1"/>
            <a:r>
              <a:rPr lang="en-US" altLang="x-none" sz="3000" dirty="0"/>
              <a:t>Find cid of customers who have a highest discount in all customers.</a:t>
            </a:r>
            <a:endParaRPr lang="en-US" altLang="x-none" sz="3000" dirty="0"/>
          </a:p>
        </p:txBody>
      </p:sp>
      <p:sp>
        <p:nvSpPr>
          <p:cNvPr id="93191" name="Rectangle 4"/>
          <p:cNvSpPr/>
          <p:nvPr/>
        </p:nvSpPr>
        <p:spPr>
          <a:xfrm>
            <a:off x="95250" y="1985963"/>
            <a:ext cx="8942388" cy="990600"/>
          </a:xfrm>
          <a:prstGeom prst="rect">
            <a:avLst/>
          </a:prstGeom>
          <a:noFill/>
          <a:ln w="9525">
            <a:noFill/>
          </a:ln>
        </p:spPr>
        <p:txBody>
          <a:bodyPr anchor="t"/>
          <a:p>
            <a:pPr marL="914400" lvl="1" indent="-457200" eaLnBrk="1" hangingPunct="1">
              <a:spcBef>
                <a:spcPct val="20000"/>
              </a:spcBef>
              <a:buAutoNum type="arabicParenR"/>
            </a:pPr>
            <a:r>
              <a:rPr lang="en-US" altLang="x-none" sz="3000" b="1" dirty="0">
                <a:solidFill>
                  <a:srgbClr val="FF0000"/>
                </a:solidFill>
                <a:latin typeface="Arial" panose="020B0604020202020204" pitchFamily="34" charset="0"/>
              </a:rPr>
              <a:t>Find all cid of customers</a:t>
            </a:r>
            <a:endParaRPr lang="en-US" altLang="x-none" sz="3000" b="1" dirty="0">
              <a:solidFill>
                <a:srgbClr val="FF0000"/>
              </a:solidFill>
              <a:latin typeface="Arial" panose="020B0604020202020204" pitchFamily="34" charset="0"/>
            </a:endParaRPr>
          </a:p>
          <a:p>
            <a:pPr marL="1371600" lvl="2" indent="-457200" eaLnBrk="1" hangingPunct="1">
              <a:spcBef>
                <a:spcPct val="20000"/>
              </a:spcBef>
            </a:pPr>
            <a:r>
              <a:rPr lang="en-US" altLang="x-none" sz="3000" b="1" dirty="0">
                <a:latin typeface="Arial" panose="020B0604020202020204" pitchFamily="34" charset="0"/>
              </a:rPr>
              <a:t>R</a:t>
            </a:r>
            <a:r>
              <a:rPr lang="en-US" altLang="x-none" sz="3000" b="1" baseline="-25000" dirty="0">
                <a:latin typeface="Arial" panose="020B0604020202020204" pitchFamily="34" charset="0"/>
              </a:rPr>
              <a:t>1</a:t>
            </a:r>
            <a:r>
              <a:rPr lang="en-US" altLang="x-none" sz="3000" b="1" dirty="0">
                <a:latin typeface="Arial" panose="020B0604020202020204" pitchFamily="34" charset="0"/>
              </a:rPr>
              <a:t> := C [cid]</a:t>
            </a:r>
            <a:endParaRPr lang="en-US" altLang="x-none" sz="3000" b="1" dirty="0">
              <a:latin typeface="Arial" panose="020B0604020202020204" pitchFamily="34" charset="0"/>
            </a:endParaRPr>
          </a:p>
        </p:txBody>
      </p:sp>
      <p:sp>
        <p:nvSpPr>
          <p:cNvPr id="93192" name="Rectangle 5"/>
          <p:cNvSpPr/>
          <p:nvPr/>
        </p:nvSpPr>
        <p:spPr>
          <a:xfrm>
            <a:off x="95250" y="3128963"/>
            <a:ext cx="8942388" cy="1597025"/>
          </a:xfrm>
          <a:prstGeom prst="rect">
            <a:avLst/>
          </a:prstGeom>
          <a:noFill/>
          <a:ln w="9525">
            <a:noFill/>
          </a:ln>
        </p:spPr>
        <p:txBody>
          <a:bodyPr anchor="t"/>
          <a:p>
            <a:pPr marL="914400" lvl="1" indent="-457200" eaLnBrk="1" hangingPunct="1">
              <a:spcBef>
                <a:spcPct val="20000"/>
              </a:spcBef>
              <a:buAutoNum type="arabicParenR" startAt="2"/>
            </a:pPr>
            <a:r>
              <a:rPr lang="en-US" altLang="x-none" sz="3000" b="1" dirty="0">
                <a:solidFill>
                  <a:srgbClr val="FF0000"/>
                </a:solidFill>
                <a:latin typeface="Arial" panose="020B0604020202020204" pitchFamily="34" charset="0"/>
              </a:rPr>
              <a:t>Find cid of customers whose discount less than another customer. Let S := C, then</a:t>
            </a:r>
            <a:endParaRPr lang="en-US" altLang="x-none" sz="3000" b="1" dirty="0">
              <a:solidFill>
                <a:srgbClr val="FF0000"/>
              </a:solidFill>
              <a:latin typeface="Arial" panose="020B0604020202020204" pitchFamily="34" charset="0"/>
            </a:endParaRPr>
          </a:p>
          <a:p>
            <a:pPr marL="1371600" lvl="2" indent="-457200" eaLnBrk="1" hangingPunct="1">
              <a:spcBef>
                <a:spcPct val="20000"/>
              </a:spcBef>
              <a:buFont typeface="Wingdings" panose="05000000000000000000" pitchFamily="2" charset="2"/>
              <a:buNone/>
            </a:pPr>
            <a:r>
              <a:rPr lang="en-US" altLang="x-none" sz="3000" b="1" dirty="0">
                <a:latin typeface="Arial" panose="020B0604020202020204" pitchFamily="34" charset="0"/>
              </a:rPr>
              <a:t>R</a:t>
            </a:r>
            <a:r>
              <a:rPr lang="en-US" altLang="x-none" sz="3000" b="1" baseline="-25000" dirty="0">
                <a:latin typeface="Arial" panose="020B0604020202020204" pitchFamily="34" charset="0"/>
                <a:sym typeface="Arial" panose="020B0604020202020204" pitchFamily="34" charset="0"/>
              </a:rPr>
              <a:t>2</a:t>
            </a:r>
            <a:r>
              <a:rPr lang="en-US" altLang="x-none" sz="3000" b="1" dirty="0">
                <a:latin typeface="Arial" panose="020B0604020202020204" pitchFamily="34" charset="0"/>
              </a:rPr>
              <a:t>:=</a:t>
            </a:r>
            <a:r>
              <a:rPr lang="en-US" altLang="x-none" sz="3000" b="1" dirty="0">
                <a:solidFill>
                  <a:schemeClr val="tx2"/>
                </a:solidFill>
                <a:latin typeface="Arial" panose="020B0604020202020204" pitchFamily="34" charset="0"/>
              </a:rPr>
              <a:t>((CxS) where C.discnt&lt;S.discnt)[C.cid]</a:t>
            </a:r>
            <a:endParaRPr lang="en-US" altLang="x-none" sz="3000" b="1" dirty="0">
              <a:solidFill>
                <a:schemeClr val="tx2"/>
              </a:solidFill>
              <a:latin typeface="Arial" panose="020B0604020202020204" pitchFamily="34" charset="0"/>
            </a:endParaRPr>
          </a:p>
        </p:txBody>
      </p:sp>
      <p:sp>
        <p:nvSpPr>
          <p:cNvPr id="93193" name="Rectangle 6"/>
          <p:cNvSpPr/>
          <p:nvPr/>
        </p:nvSpPr>
        <p:spPr>
          <a:xfrm>
            <a:off x="95250" y="4795838"/>
            <a:ext cx="8942388" cy="1657350"/>
          </a:xfrm>
          <a:prstGeom prst="rect">
            <a:avLst/>
          </a:prstGeom>
          <a:noFill/>
          <a:ln w="9525">
            <a:noFill/>
          </a:ln>
        </p:spPr>
        <p:txBody>
          <a:bodyPr anchor="t"/>
          <a:p>
            <a:pPr marL="914400" lvl="1" indent="-457200" eaLnBrk="1" hangingPunct="1">
              <a:spcBef>
                <a:spcPct val="20000"/>
              </a:spcBef>
              <a:buAutoNum type="arabicParenR" startAt="3"/>
            </a:pPr>
            <a:r>
              <a:rPr lang="en-US" altLang="x-none" sz="3000" b="1" dirty="0">
                <a:solidFill>
                  <a:srgbClr val="FF0000"/>
                </a:solidFill>
                <a:latin typeface="Arial" panose="020B0604020202020204" pitchFamily="34" charset="0"/>
              </a:rPr>
              <a:t>calculate the result of this query by DIFFERENCE operation. </a:t>
            </a:r>
            <a:endParaRPr lang="en-US" altLang="x-none" sz="3000" b="1" dirty="0">
              <a:solidFill>
                <a:srgbClr val="FF0000"/>
              </a:solidFill>
              <a:latin typeface="Arial" panose="020B0604020202020204" pitchFamily="34" charset="0"/>
            </a:endParaRPr>
          </a:p>
          <a:p>
            <a:pPr marL="1371600" lvl="2" indent="-457200" eaLnBrk="1" hangingPunct="1">
              <a:spcBef>
                <a:spcPct val="20000"/>
              </a:spcBef>
              <a:buFont typeface="Wingdings" panose="05000000000000000000" pitchFamily="2" charset="2"/>
              <a:buNone/>
            </a:pPr>
            <a:r>
              <a:rPr lang="en-US" altLang="x-none" sz="3000" b="1" dirty="0">
                <a:latin typeface="Arial" panose="020B0604020202020204" pitchFamily="34" charset="0"/>
              </a:rPr>
              <a:t>T :=</a:t>
            </a:r>
            <a:r>
              <a:rPr lang="en-US" altLang="x-none" sz="3000" b="1" dirty="0">
                <a:solidFill>
                  <a:schemeClr val="accent1"/>
                </a:solidFill>
                <a:latin typeface="Arial" panose="020B0604020202020204" pitchFamily="34" charset="0"/>
              </a:rPr>
              <a:t> </a:t>
            </a:r>
            <a:r>
              <a:rPr lang="en-US" altLang="x-none" sz="3000" b="1" dirty="0">
                <a:solidFill>
                  <a:schemeClr val="tx2"/>
                </a:solidFill>
                <a:latin typeface="Arial" panose="020B0604020202020204" pitchFamily="34" charset="0"/>
              </a:rPr>
              <a:t>R</a:t>
            </a:r>
            <a:r>
              <a:rPr lang="en-US" altLang="x-none" sz="3000" b="1" baseline="-25000" dirty="0">
                <a:latin typeface="Arial" panose="020B0604020202020204" pitchFamily="34" charset="0"/>
                <a:sym typeface="Arial" panose="020B0604020202020204" pitchFamily="34" charset="0"/>
              </a:rPr>
              <a:t>1</a:t>
            </a:r>
            <a:r>
              <a:rPr lang="en-US" altLang="x-none" sz="3000" b="1" dirty="0">
                <a:solidFill>
                  <a:schemeClr val="tx2"/>
                </a:solidFill>
                <a:latin typeface="Arial" panose="020B0604020202020204" pitchFamily="34" charset="0"/>
              </a:rPr>
              <a:t> </a:t>
            </a:r>
            <a:r>
              <a:rPr lang="en-US" altLang="x-none" sz="3000" b="1" dirty="0">
                <a:solidFill>
                  <a:schemeClr val="tx2"/>
                </a:solidFill>
                <a:latin typeface="Arial" panose="020B0604020202020204" pitchFamily="34" charset="0"/>
                <a:sym typeface="Symbol" panose="05050102010706020507" pitchFamily="2" charset="2"/>
              </a:rPr>
              <a:t> </a:t>
            </a:r>
            <a:r>
              <a:rPr lang="en-US" altLang="x-none" sz="3000" b="1" dirty="0">
                <a:solidFill>
                  <a:schemeClr val="tx2"/>
                </a:solidFill>
                <a:latin typeface="Arial" panose="020B0604020202020204" pitchFamily="34" charset="0"/>
              </a:rPr>
              <a:t>R</a:t>
            </a:r>
            <a:r>
              <a:rPr lang="en-US" altLang="x-none" sz="3000" b="1" baseline="-25000" dirty="0">
                <a:latin typeface="Arial" panose="020B0604020202020204" pitchFamily="34" charset="0"/>
                <a:sym typeface="Arial" panose="020B0604020202020204" pitchFamily="34" charset="0"/>
              </a:rPr>
              <a:t>2</a:t>
            </a:r>
            <a:endParaRPr lang="en-US" altLang="x-none" sz="3000" b="1" baseline="-25000" dirty="0">
              <a:latin typeface="Arial" panose="020B0604020202020204" pitchFamily="34" charset="0"/>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 calcmode="lin" valueType="num">
                                      <p:cBhvr additive="base">
                                        <p:cTn id="7" dur="500" fill="hold"/>
                                        <p:tgtEl>
                                          <p:spTgt spid="93191"/>
                                        </p:tgtEl>
                                        <p:attrNameLst>
                                          <p:attrName>ppt_x</p:attrName>
                                        </p:attrNameLst>
                                      </p:cBhvr>
                                      <p:tavLst>
                                        <p:tav tm="0">
                                          <p:val>
                                            <p:strVal val="#ppt_x"/>
                                          </p:val>
                                        </p:tav>
                                        <p:tav tm="100000">
                                          <p:val>
                                            <p:strVal val="#ppt_x"/>
                                          </p:val>
                                        </p:tav>
                                      </p:tavLst>
                                    </p:anim>
                                    <p:anim calcmode="lin" valueType="num">
                                      <p:cBhvr additive="base">
                                        <p:cTn id="8"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92"/>
                                        </p:tgtEl>
                                        <p:attrNameLst>
                                          <p:attrName>style.visibility</p:attrName>
                                        </p:attrNameLst>
                                      </p:cBhvr>
                                      <p:to>
                                        <p:strVal val="visible"/>
                                      </p:to>
                                    </p:set>
                                    <p:anim calcmode="lin" valueType="num">
                                      <p:cBhvr additive="base">
                                        <p:cTn id="13" dur="500" fill="hold"/>
                                        <p:tgtEl>
                                          <p:spTgt spid="93192"/>
                                        </p:tgtEl>
                                        <p:attrNameLst>
                                          <p:attrName>ppt_x</p:attrName>
                                        </p:attrNameLst>
                                      </p:cBhvr>
                                      <p:tavLst>
                                        <p:tav tm="0">
                                          <p:val>
                                            <p:strVal val="#ppt_x"/>
                                          </p:val>
                                        </p:tav>
                                        <p:tav tm="100000">
                                          <p:val>
                                            <p:strVal val="#ppt_x"/>
                                          </p:val>
                                        </p:tav>
                                      </p:tavLst>
                                    </p:anim>
                                    <p:anim calcmode="lin" valueType="num">
                                      <p:cBhvr additive="base">
                                        <p:cTn id="14"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193"/>
                                        </p:tgtEl>
                                        <p:attrNameLst>
                                          <p:attrName>style.visibility</p:attrName>
                                        </p:attrNameLst>
                                      </p:cBhvr>
                                      <p:to>
                                        <p:strVal val="visible"/>
                                      </p:to>
                                    </p:set>
                                    <p:anim calcmode="lin" valueType="num">
                                      <p:cBhvr additive="base">
                                        <p:cTn id="19" dur="500" fill="hold"/>
                                        <p:tgtEl>
                                          <p:spTgt spid="93193"/>
                                        </p:tgtEl>
                                        <p:attrNameLst>
                                          <p:attrName>ppt_x</p:attrName>
                                        </p:attrNameLst>
                                      </p:cBhvr>
                                      <p:tavLst>
                                        <p:tav tm="0">
                                          <p:val>
                                            <p:strVal val="#ppt_x"/>
                                          </p:val>
                                        </p:tav>
                                        <p:tav tm="100000">
                                          <p:val>
                                            <p:strVal val="#ppt_x"/>
                                          </p:val>
                                        </p:tav>
                                      </p:tavLst>
                                    </p:anim>
                                    <p:anim calcmode="lin" valueType="num">
                                      <p:cBhvr additive="base">
                                        <p:cTn id="20" dur="500" fill="hold"/>
                                        <p:tgtEl>
                                          <p:spTgt spid="93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p:bldP spid="93192" grpId="0"/>
      <p:bldP spid="9319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57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57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5716"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94214" name="Rectangle 3"/>
          <p:cNvSpPr>
            <a:spLocks noGrp="1"/>
          </p:cNvSpPr>
          <p:nvPr>
            <p:ph type="body"/>
          </p:nvPr>
        </p:nvSpPr>
        <p:spPr>
          <a:xfrm>
            <a:off x="107950" y="781050"/>
            <a:ext cx="9001125" cy="5961063"/>
          </a:xfrm>
          <a:solidFill>
            <a:schemeClr val="bg1"/>
          </a:solidFill>
        </p:spPr>
        <p:txBody>
          <a:bodyPr wrap="square" lIns="90170" tIns="46990" rIns="90170" bIns="46990" anchor="t"/>
          <a:p>
            <a:pPr eaLnBrk="1" hangingPunct="1"/>
            <a:r>
              <a:rPr lang="en-US" altLang="x-none" sz="3000" dirty="0"/>
              <a:t>The Native Relational Operations of relational algebra are</a:t>
            </a:r>
            <a:endParaRPr lang="en-US" altLang="x-none" sz="3000" dirty="0"/>
          </a:p>
          <a:p>
            <a:pPr lvl="1" eaLnBrk="1" hangingPunct="1"/>
            <a:r>
              <a:rPr lang="en-US" altLang="x-none" sz="3000" dirty="0"/>
              <a:t>projection (</a:t>
            </a:r>
            <a:r>
              <a:rPr lang="en-US" altLang="x-none" sz="3000" dirty="0">
                <a:sym typeface="Symbol" panose="05050102010706020507" pitchFamily="2" charset="2"/>
              </a:rPr>
              <a:t></a:t>
            </a:r>
            <a:r>
              <a:rPr lang="en-US" altLang="x-none" sz="3000" dirty="0"/>
              <a:t>)</a:t>
            </a:r>
            <a:endParaRPr lang="en-US" altLang="x-none" sz="3000" dirty="0"/>
          </a:p>
          <a:p>
            <a:pPr lvl="2" eaLnBrk="1" hangingPunct="1"/>
            <a:r>
              <a:rPr lang="en-US" altLang="x-none" sz="3000" dirty="0"/>
              <a:t>select columns in table</a:t>
            </a:r>
            <a:endParaRPr lang="en-US" altLang="x-none" sz="3000" dirty="0"/>
          </a:p>
          <a:p>
            <a:pPr lvl="1" eaLnBrk="1" hangingPunct="1"/>
            <a:r>
              <a:rPr lang="en-US" altLang="x-none" sz="3000" dirty="0"/>
              <a:t>selection (</a:t>
            </a:r>
            <a:r>
              <a:rPr lang="en-US" altLang="x-none" sz="3000" dirty="0">
                <a:sym typeface="Symbol" panose="05050102010706020507" pitchFamily="2" charset="2"/>
              </a:rPr>
              <a:t></a:t>
            </a:r>
            <a:r>
              <a:rPr lang="en-US" altLang="x-none" sz="3000" dirty="0"/>
              <a:t>)</a:t>
            </a:r>
            <a:endParaRPr lang="en-US" altLang="x-none" sz="3000" dirty="0"/>
          </a:p>
          <a:p>
            <a:pPr lvl="2" eaLnBrk="1" hangingPunct="1"/>
            <a:r>
              <a:rPr lang="en-US" altLang="x-none" sz="3000" dirty="0"/>
              <a:t>select rows in table</a:t>
            </a:r>
            <a:endParaRPr lang="en-US" altLang="x-none" sz="3000" dirty="0"/>
          </a:p>
          <a:p>
            <a:pPr lvl="1" eaLnBrk="1" hangingPunct="1"/>
            <a:r>
              <a:rPr lang="en-US" altLang="x-none" sz="3000" dirty="0"/>
              <a:t>join (</a:t>
            </a:r>
            <a:r>
              <a:rPr lang="en-US" altLang="x-none" sz="3000" dirty="0">
                <a:sym typeface="Symbol" panose="05050102010706020507" pitchFamily="2" charset="2"/>
              </a:rPr>
              <a:t></a:t>
            </a:r>
            <a:r>
              <a:rPr lang="en-US" altLang="x-none" sz="3000" dirty="0"/>
              <a:t>)</a:t>
            </a:r>
            <a:endParaRPr lang="en-US" altLang="x-none" sz="3000" dirty="0"/>
          </a:p>
          <a:p>
            <a:pPr lvl="2" eaLnBrk="1" hangingPunct="1"/>
            <a:r>
              <a:rPr lang="en-US" altLang="x-none" sz="3000" dirty="0"/>
              <a:t>combine a table with another table or itself</a:t>
            </a:r>
            <a:endParaRPr lang="en-US" altLang="x-none" sz="3000" dirty="0"/>
          </a:p>
          <a:p>
            <a:pPr lvl="1" eaLnBrk="1" hangingPunct="1"/>
            <a:r>
              <a:rPr lang="en-US" altLang="x-none" sz="3000" dirty="0"/>
              <a:t>division (</a:t>
            </a:r>
            <a:r>
              <a:rPr lang="en-US" altLang="x-none" sz="3000" dirty="0">
                <a:sym typeface="Symbol" panose="05050102010706020507" pitchFamily="2" charset="2"/>
              </a:rPr>
              <a:t></a:t>
            </a:r>
            <a:r>
              <a:rPr lang="en-US" altLang="x-none" sz="3000" dirty="0"/>
              <a:t>)</a:t>
            </a:r>
            <a:endParaRPr lang="en-US" altLang="x-none" sz="3000" dirty="0"/>
          </a:p>
          <a:p>
            <a:pPr lvl="2" eaLnBrk="1" hangingPunct="1"/>
            <a:r>
              <a:rPr lang="en-US" altLang="x-none" sz="3000" dirty="0"/>
              <a:t>a complex operation of relational algebra</a:t>
            </a:r>
            <a:endParaRPr lang="en-US" altLang="x-none" sz="3000" dirty="0"/>
          </a:p>
        </p:txBody>
      </p:sp>
      <p:sp>
        <p:nvSpPr>
          <p:cNvPr id="94215" name="Rectangle 4"/>
          <p:cNvSpPr/>
          <p:nvPr/>
        </p:nvSpPr>
        <p:spPr>
          <a:xfrm>
            <a:off x="900113" y="4006850"/>
            <a:ext cx="7993062" cy="2736850"/>
          </a:xfrm>
          <a:prstGeom prst="rect">
            <a:avLst/>
          </a:prstGeom>
          <a:solidFill>
            <a:srgbClr val="FFFFFF">
              <a:alpha val="9000"/>
            </a:srgbClr>
          </a:solidFill>
          <a:ln w="25400" cap="flat" cmpd="sng">
            <a:solidFill>
              <a:srgbClr val="FF0000"/>
            </a:solidFill>
            <a:prstDash val="dash"/>
            <a:miter/>
            <a:headEnd type="none" w="med" len="med"/>
            <a:tailEnd type="none" w="med" len="med"/>
          </a:ln>
        </p:spPr>
        <p:txBody>
          <a:bodyPr wrap="none" lIns="90170" tIns="46990" rIns="90170" bIns="46990" anchor="ctr"/>
          <a:p>
            <a:endParaRPr lang="zh-CN" altLang="en-US"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4">
                                            <p:txEl>
                                              <p:charRg st="133" end="142"/>
                                            </p:txEl>
                                          </p:spTgt>
                                        </p:tgtEl>
                                        <p:attrNameLst>
                                          <p:attrName>style.visibility</p:attrName>
                                        </p:attrNameLst>
                                      </p:cBhvr>
                                      <p:to>
                                        <p:strVal val="visible"/>
                                      </p:to>
                                    </p:set>
                                    <p:anim calcmode="lin" valueType="num">
                                      <p:cBhvr additive="base">
                                        <p:cTn id="7" dur="500" fill="hold"/>
                                        <p:tgtEl>
                                          <p:spTgt spid="94214">
                                            <p:txEl>
                                              <p:charRg st="133" end="1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4">
                                            <p:txEl>
                                              <p:charRg st="133" end="14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4">
                                            <p:txEl>
                                              <p:charRg st="142" end="187"/>
                                            </p:txEl>
                                          </p:spTgt>
                                        </p:tgtEl>
                                        <p:attrNameLst>
                                          <p:attrName>style.visibility</p:attrName>
                                        </p:attrNameLst>
                                      </p:cBhvr>
                                      <p:to>
                                        <p:strVal val="visible"/>
                                      </p:to>
                                    </p:set>
                                    <p:anim calcmode="lin" valueType="num">
                                      <p:cBhvr additive="base">
                                        <p:cTn id="11" dur="500" fill="hold"/>
                                        <p:tgtEl>
                                          <p:spTgt spid="94214">
                                            <p:txEl>
                                              <p:charRg st="142" end="18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214">
                                            <p:txEl>
                                              <p:charRg st="142" end="18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4">
                                            <p:txEl>
                                              <p:charRg st="187" end="200"/>
                                            </p:txEl>
                                          </p:spTgt>
                                        </p:tgtEl>
                                        <p:attrNameLst>
                                          <p:attrName>style.visibility</p:attrName>
                                        </p:attrNameLst>
                                      </p:cBhvr>
                                      <p:to>
                                        <p:strVal val="visible"/>
                                      </p:to>
                                    </p:set>
                                    <p:anim calcmode="lin" valueType="num">
                                      <p:cBhvr additive="base">
                                        <p:cTn id="15" dur="500" fill="hold"/>
                                        <p:tgtEl>
                                          <p:spTgt spid="94214">
                                            <p:txEl>
                                              <p:charRg st="187" end="20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214">
                                            <p:txEl>
                                              <p:charRg st="187" end="20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214">
                                            <p:txEl>
                                              <p:charRg st="200" end="242"/>
                                            </p:txEl>
                                          </p:spTgt>
                                        </p:tgtEl>
                                        <p:attrNameLst>
                                          <p:attrName>style.visibility</p:attrName>
                                        </p:attrNameLst>
                                      </p:cBhvr>
                                      <p:to>
                                        <p:strVal val="visible"/>
                                      </p:to>
                                    </p:set>
                                    <p:anim calcmode="lin" valueType="num">
                                      <p:cBhvr additive="base">
                                        <p:cTn id="19" dur="500" fill="hold"/>
                                        <p:tgtEl>
                                          <p:spTgt spid="94214">
                                            <p:txEl>
                                              <p:charRg st="200" end="24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4">
                                            <p:txEl>
                                              <p:charRg st="200" end="24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94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dirty="0">
                <a:sym typeface="+mn-ea"/>
              </a:rPr>
              <a:t>2.7  </a:t>
            </a:r>
            <a:r>
              <a:rPr lang="en-US" altLang="x-none" dirty="0">
                <a:sym typeface="+mn-ea"/>
              </a:rPr>
              <a:t>Native Relational Operations</a:t>
            </a:r>
            <a:endParaRPr lang="zh-CN" altLang="en-US"/>
          </a:p>
        </p:txBody>
      </p:sp>
      <p:sp>
        <p:nvSpPr>
          <p:cNvPr id="5" name="内容占位符 4"/>
          <p:cNvSpPr>
            <a:spLocks noGrp="1"/>
          </p:cNvSpPr>
          <p:nvPr>
            <p:ph idx="1"/>
          </p:nvPr>
        </p:nvSpPr>
        <p:spPr>
          <a:xfrm>
            <a:off x="343535" y="1066800"/>
            <a:ext cx="8443595" cy="5105400"/>
          </a:xfrm>
        </p:spPr>
        <p:txBody>
          <a:bodyPr/>
          <a:p>
            <a:pPr>
              <a:lnSpc>
                <a:spcPct val="100000"/>
              </a:lnSpc>
              <a:spcBef>
                <a:spcPts val="20"/>
              </a:spcBef>
              <a:spcAft>
                <a:spcPts val="1200"/>
              </a:spcAft>
            </a:pPr>
            <a:r>
              <a:rPr lang="en-US" altLang="x-none" sz="2800" dirty="0">
                <a:sym typeface="+mn-ea"/>
              </a:rPr>
              <a:t>Def 2.7.4 </a:t>
            </a:r>
            <a:r>
              <a:rPr lang="en-US" altLang="x-none" sz="2800" dirty="0">
                <a:solidFill>
                  <a:srgbClr val="FF0000"/>
                </a:solidFill>
                <a:sym typeface="+mn-ea"/>
              </a:rPr>
              <a:t>Join </a:t>
            </a:r>
            <a:r>
              <a:rPr lang="en-US" altLang="x-none" sz="2800" dirty="0">
                <a:sym typeface="+mn-ea"/>
              </a:rPr>
              <a:t>(</a:t>
            </a:r>
            <a:r>
              <a:rPr lang="en-US" altLang="x-none" sz="2800" dirty="0">
                <a:solidFill>
                  <a:srgbClr val="FF0000"/>
                </a:solidFill>
                <a:sym typeface="+mn-ea"/>
              </a:rPr>
              <a:t>equijoin</a:t>
            </a:r>
            <a:r>
              <a:rPr lang="en-US" altLang="x-none" sz="2800" dirty="0">
                <a:sym typeface="+mn-ea"/>
              </a:rPr>
              <a:t>, </a:t>
            </a:r>
            <a:r>
              <a:rPr lang="en-US" altLang="x-none" sz="2800" dirty="0">
                <a:solidFill>
                  <a:srgbClr val="FF0000"/>
                </a:solidFill>
                <a:sym typeface="+mn-ea"/>
              </a:rPr>
              <a:t>natural join</a:t>
            </a:r>
            <a:r>
              <a:rPr lang="en-US" altLang="x-none" sz="2800" dirty="0">
                <a:sym typeface="+mn-ea"/>
              </a:rPr>
              <a:t>)</a:t>
            </a:r>
            <a:endParaRPr lang="en-US" altLang="x-none" sz="2800" dirty="0">
              <a:sym typeface="+mn-ea"/>
            </a:endParaRPr>
          </a:p>
          <a:p>
            <a:pPr lvl="1">
              <a:lnSpc>
                <a:spcPct val="100000"/>
              </a:lnSpc>
              <a:spcBef>
                <a:spcPts val="20"/>
              </a:spcBef>
              <a:spcAft>
                <a:spcPts val="1200"/>
              </a:spcAft>
            </a:pPr>
            <a:r>
              <a:rPr lang="en-US" altLang="x-none" sz="2800" dirty="0">
                <a:solidFill>
                  <a:schemeClr val="accent2"/>
                </a:solidFill>
                <a:sym typeface="+mn-ea"/>
              </a:rPr>
              <a:t>Join </a:t>
            </a:r>
            <a:r>
              <a:rPr lang="zh-CN" altLang="en-US" sz="2800" dirty="0">
                <a:solidFill>
                  <a:schemeClr val="accent2"/>
                </a:solidFill>
                <a:sym typeface="+mn-ea"/>
              </a:rPr>
              <a:t>运算被称为 </a:t>
            </a:r>
            <a:r>
              <a:rPr lang="en-US" altLang="zh-CN" sz="2800" dirty="0">
                <a:solidFill>
                  <a:schemeClr val="accent2"/>
                </a:solidFill>
                <a:sym typeface="+mn-ea"/>
              </a:rPr>
              <a:t>‘</a:t>
            </a:r>
            <a:r>
              <a:rPr lang="zh-CN" altLang="en-US" sz="2800" dirty="0">
                <a:sym typeface="+mn-ea"/>
              </a:rPr>
              <a:t>联接</a:t>
            </a:r>
            <a:r>
              <a:rPr lang="en-US" altLang="zh-CN" sz="2800" dirty="0">
                <a:solidFill>
                  <a:schemeClr val="accent2"/>
                </a:solidFill>
                <a:sym typeface="+mn-ea"/>
              </a:rPr>
              <a:t>’ </a:t>
            </a:r>
            <a:r>
              <a:rPr lang="zh-CN" altLang="en-US" sz="2800" dirty="0">
                <a:solidFill>
                  <a:schemeClr val="accent2"/>
                </a:solidFill>
                <a:sym typeface="+mn-ea"/>
              </a:rPr>
              <a:t>运算</a:t>
            </a:r>
            <a:endParaRPr lang="zh-CN" altLang="en-US" sz="2800" dirty="0">
              <a:solidFill>
                <a:schemeClr val="accent2"/>
              </a:solidFill>
              <a:sym typeface="+mn-ea"/>
            </a:endParaRPr>
          </a:p>
          <a:p>
            <a:pPr lvl="1">
              <a:lnSpc>
                <a:spcPct val="100000"/>
              </a:lnSpc>
              <a:spcBef>
                <a:spcPts val="20"/>
              </a:spcBef>
              <a:spcAft>
                <a:spcPts val="1200"/>
              </a:spcAft>
            </a:pPr>
            <a:r>
              <a:rPr lang="zh-CN" altLang="en-US" sz="2800" dirty="0">
                <a:solidFill>
                  <a:schemeClr val="accent2"/>
                </a:solidFill>
                <a:sym typeface="+mn-ea"/>
              </a:rPr>
              <a:t>又被称为 </a:t>
            </a:r>
            <a:r>
              <a:rPr lang="en-US" altLang="zh-CN" sz="2800" dirty="0">
                <a:solidFill>
                  <a:schemeClr val="accent2"/>
                </a:solidFill>
                <a:sym typeface="+mn-ea"/>
              </a:rPr>
              <a:t>‘</a:t>
            </a:r>
            <a:r>
              <a:rPr lang="zh-CN" altLang="en-US" sz="2800" dirty="0">
                <a:sym typeface="+mn-ea"/>
              </a:rPr>
              <a:t>等值联接</a:t>
            </a:r>
            <a:r>
              <a:rPr lang="en-US" altLang="zh-CN" sz="2800" dirty="0">
                <a:solidFill>
                  <a:schemeClr val="accent2"/>
                </a:solidFill>
                <a:sym typeface="+mn-ea"/>
              </a:rPr>
              <a:t>’ (equijoin)</a:t>
            </a:r>
            <a:endParaRPr lang="zh-CN" altLang="en-US" sz="2800" dirty="0">
              <a:solidFill>
                <a:schemeClr val="accent2"/>
              </a:solidFill>
              <a:sym typeface="+mn-ea"/>
            </a:endParaRPr>
          </a:p>
          <a:p>
            <a:pPr lvl="1">
              <a:lnSpc>
                <a:spcPct val="100000"/>
              </a:lnSpc>
              <a:spcBef>
                <a:spcPts val="20"/>
              </a:spcBef>
              <a:spcAft>
                <a:spcPts val="1200"/>
              </a:spcAft>
            </a:pPr>
            <a:r>
              <a:rPr lang="zh-CN" altLang="en-US" sz="2800" dirty="0">
                <a:solidFill>
                  <a:schemeClr val="accent2"/>
                </a:solidFill>
                <a:sym typeface="+mn-ea"/>
              </a:rPr>
              <a:t>或者 </a:t>
            </a:r>
            <a:r>
              <a:rPr lang="en-US" altLang="zh-CN" sz="2800" dirty="0">
                <a:solidFill>
                  <a:schemeClr val="accent2"/>
                </a:solidFill>
                <a:sym typeface="+mn-ea"/>
              </a:rPr>
              <a:t>‘</a:t>
            </a:r>
            <a:r>
              <a:rPr lang="zh-CN" altLang="en-US" sz="2800" dirty="0">
                <a:sym typeface="+mn-ea"/>
              </a:rPr>
              <a:t>自然联接</a:t>
            </a:r>
            <a:r>
              <a:rPr lang="en-US" altLang="zh-CN" sz="2800" dirty="0">
                <a:solidFill>
                  <a:schemeClr val="accent2"/>
                </a:solidFill>
                <a:sym typeface="+mn-ea"/>
              </a:rPr>
              <a:t>’ (natural join)</a:t>
            </a:r>
            <a:endParaRPr lang="en-US" altLang="zh-CN" sz="2800" dirty="0">
              <a:solidFill>
                <a:schemeClr val="accent2"/>
              </a:solidFill>
              <a:sym typeface="+mn-ea"/>
            </a:endParaRPr>
          </a:p>
          <a:p>
            <a:pPr lvl="1">
              <a:lnSpc>
                <a:spcPct val="100000"/>
              </a:lnSpc>
              <a:spcBef>
                <a:spcPts val="20"/>
              </a:spcBef>
              <a:spcAft>
                <a:spcPts val="1200"/>
              </a:spcAft>
            </a:pPr>
            <a:endParaRPr lang="en-US" altLang="zh-CN" sz="1400" dirty="0">
              <a:solidFill>
                <a:schemeClr val="accent2"/>
              </a:solidFill>
              <a:sym typeface="+mn-ea"/>
            </a:endParaRPr>
          </a:p>
          <a:p>
            <a:pPr lvl="1">
              <a:lnSpc>
                <a:spcPct val="100000"/>
              </a:lnSpc>
              <a:spcBef>
                <a:spcPts val="20"/>
              </a:spcBef>
              <a:spcAft>
                <a:spcPts val="1200"/>
              </a:spcAft>
            </a:pPr>
            <a:r>
              <a:rPr lang="zh-CN" altLang="en-US" sz="2800" dirty="0">
                <a:solidFill>
                  <a:schemeClr val="accent2"/>
                </a:solidFill>
                <a:sym typeface="+mn-ea"/>
              </a:rPr>
              <a:t>其作用是：根据两个关系中的同名属性的相等比较，来实现两个关系的合并</a:t>
            </a:r>
            <a:endParaRPr lang="zh-CN" altLang="en-US" sz="2800" dirty="0">
              <a:solidFill>
                <a:schemeClr val="accent2"/>
              </a:solidFill>
              <a:sym typeface="+mn-ea"/>
            </a:endParaRPr>
          </a:p>
          <a:p>
            <a:pPr lvl="1">
              <a:lnSpc>
                <a:spcPct val="100000"/>
              </a:lnSpc>
              <a:spcBef>
                <a:spcPts val="20"/>
              </a:spcBef>
              <a:spcAft>
                <a:spcPts val="1200"/>
              </a:spcAft>
            </a:pPr>
            <a:r>
              <a:rPr lang="zh-CN" altLang="en-US" sz="2800" dirty="0">
                <a:solidFill>
                  <a:schemeClr val="accent2"/>
                </a:solidFill>
                <a:sym typeface="+mn-ea"/>
              </a:rPr>
              <a:t>可以表示为  </a:t>
            </a:r>
            <a:r>
              <a:rPr lang="en-US" altLang="zh-CN" sz="2800" dirty="0">
                <a:solidFill>
                  <a:schemeClr val="accent2"/>
                </a:solidFill>
                <a:sym typeface="+mn-ea"/>
              </a:rPr>
              <a:t>‘ </a:t>
            </a:r>
            <a:r>
              <a:rPr lang="en-US" altLang="zh-CN" sz="2800" dirty="0">
                <a:sym typeface="+mn-ea"/>
              </a:rPr>
              <a:t>R join S</a:t>
            </a:r>
            <a:r>
              <a:rPr lang="en-US" altLang="zh-CN" sz="2800" dirty="0">
                <a:solidFill>
                  <a:schemeClr val="accent2"/>
                </a:solidFill>
                <a:sym typeface="+mn-ea"/>
              </a:rPr>
              <a:t> ’  </a:t>
            </a:r>
            <a:r>
              <a:rPr lang="zh-CN" altLang="en-US" sz="2800" dirty="0">
                <a:solidFill>
                  <a:schemeClr val="accent2"/>
                </a:solidFill>
                <a:sym typeface="+mn-ea"/>
              </a:rPr>
              <a:t>或者  </a:t>
            </a:r>
            <a:r>
              <a:rPr lang="en-US" altLang="zh-CN" sz="2800" dirty="0">
                <a:solidFill>
                  <a:schemeClr val="accent2"/>
                </a:solidFill>
                <a:sym typeface="+mn-ea"/>
              </a:rPr>
              <a:t>‘ </a:t>
            </a:r>
            <a:r>
              <a:rPr lang="en-US" altLang="zh-CN" sz="2800" dirty="0">
                <a:sym typeface="+mn-ea"/>
              </a:rPr>
              <a:t>R </a:t>
            </a:r>
            <a:r>
              <a:rPr lang="en-US" altLang="zh-CN" sz="2800" dirty="0">
                <a:latin typeface="微软雅黑" panose="020B0503020204020204" charset="-122"/>
                <a:ea typeface="微软雅黑" panose="020B0503020204020204" charset="-122"/>
                <a:sym typeface="+mn-ea"/>
              </a:rPr>
              <a:t>∞ </a:t>
            </a:r>
            <a:r>
              <a:rPr lang="en-US" altLang="zh-CN" sz="2800" dirty="0">
                <a:sym typeface="+mn-ea"/>
              </a:rPr>
              <a:t>S</a:t>
            </a:r>
            <a:r>
              <a:rPr lang="en-US" altLang="zh-CN" sz="2800" dirty="0">
                <a:solidFill>
                  <a:schemeClr val="accent2"/>
                </a:solidFill>
                <a:sym typeface="+mn-ea"/>
              </a:rPr>
              <a:t> ’</a:t>
            </a:r>
            <a:endParaRPr lang="en-US" altLang="zh-CN" sz="2800" dirty="0">
              <a:solidFill>
                <a:schemeClr val="accent2"/>
              </a:solidFill>
              <a:sym typeface="+mn-ea"/>
            </a:endParaRPr>
          </a:p>
          <a:p>
            <a:pPr lvl="1">
              <a:lnSpc>
                <a:spcPct val="100000"/>
              </a:lnSpc>
              <a:spcBef>
                <a:spcPts val="20"/>
              </a:spcBef>
              <a:spcAft>
                <a:spcPts val="1200"/>
              </a:spcAft>
            </a:pPr>
            <a:endParaRPr lang="en-US" altLang="zh-CN" sz="1400" dirty="0">
              <a:solidFill>
                <a:schemeClr val="accent2"/>
              </a:solidFill>
              <a:sym typeface="+mn-ea"/>
            </a:endParaRPr>
          </a:p>
          <a:p>
            <a:pPr lvl="1">
              <a:lnSpc>
                <a:spcPct val="100000"/>
              </a:lnSpc>
              <a:spcBef>
                <a:spcPts val="20"/>
              </a:spcBef>
              <a:spcAft>
                <a:spcPts val="1200"/>
              </a:spcAft>
            </a:pPr>
            <a:r>
              <a:rPr lang="zh-CN" altLang="en-US" sz="2800" dirty="0">
                <a:solidFill>
                  <a:schemeClr val="accent2"/>
                </a:solidFill>
                <a:sym typeface="+mn-ea"/>
              </a:rPr>
              <a:t>其形式化定义如下</a:t>
            </a:r>
            <a:endParaRPr lang="zh-CN" altLang="en-US" sz="28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3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316" name="Rectangle 2"/>
          <p:cNvSpPr>
            <a:spLocks noGrp="1"/>
          </p:cNvSpPr>
          <p:nvPr>
            <p:ph type="title"/>
          </p:nvPr>
        </p:nvSpPr>
        <p:spPr/>
        <p:txBody>
          <a:bodyPr wrap="square" anchor="ctr"/>
          <a:p>
            <a:pPr eaLnBrk="1" hangingPunct="1"/>
            <a:r>
              <a:rPr lang="zh-CN" altLang="en-US" sz="2800" dirty="0"/>
              <a:t>2.2  </a:t>
            </a:r>
            <a:r>
              <a:rPr lang="en-US" altLang="x-none" sz="2800" dirty="0"/>
              <a:t>Naming the Parts of a Database</a:t>
            </a:r>
            <a:endParaRPr lang="zh-CN" altLang="en-US" sz="2800" dirty="0"/>
          </a:p>
        </p:txBody>
      </p:sp>
      <p:grpSp>
        <p:nvGrpSpPr>
          <p:cNvPr id="13317" name="组合 13317"/>
          <p:cNvGrpSpPr/>
          <p:nvPr/>
        </p:nvGrpSpPr>
        <p:grpSpPr>
          <a:xfrm>
            <a:off x="0" y="1628775"/>
            <a:ext cx="9144000" cy="3962400"/>
            <a:chOff x="0" y="0"/>
            <a:chExt cx="4128" cy="2208"/>
          </a:xfrm>
        </p:grpSpPr>
        <p:sp>
          <p:nvSpPr>
            <p:cNvPr id="13318" name="Rectangle 5"/>
            <p:cNvSpPr/>
            <p:nvPr/>
          </p:nvSpPr>
          <p:spPr>
            <a:xfrm>
              <a:off x="0" y="0"/>
              <a:ext cx="4128" cy="2208"/>
            </a:xfrm>
            <a:prstGeom prst="rect">
              <a:avLst/>
            </a:prstGeom>
            <a:solidFill>
              <a:srgbClr val="CCFFCC"/>
            </a:solidFill>
            <a:ln w="9525">
              <a:noFill/>
            </a:ln>
          </p:spPr>
          <p:txBody>
            <a:bodyPr wrap="none" anchor="ctr"/>
            <a:p>
              <a:endParaRPr lang="zh-CN" altLang="en-US" sz="2800" dirty="0">
                <a:latin typeface="Times New Roman" panose="02020603050405020304" pitchFamily="2" charset="0"/>
              </a:endParaRPr>
            </a:p>
          </p:txBody>
        </p:sp>
        <p:sp>
          <p:nvSpPr>
            <p:cNvPr id="13319" name="Rectangle 6"/>
            <p:cNvSpPr/>
            <p:nvPr/>
          </p:nvSpPr>
          <p:spPr>
            <a:xfrm>
              <a:off x="2944" y="1762"/>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rPr>
                <a:t>0.00</a:t>
              </a:r>
              <a:endParaRPr lang="zh-CN" altLang="en-US" sz="2800" b="1" dirty="0">
                <a:solidFill>
                  <a:schemeClr val="accent2"/>
                </a:solidFill>
                <a:latin typeface="Arial" panose="020B0604020202020204" pitchFamily="34" charset="0"/>
              </a:endParaRPr>
            </a:p>
          </p:txBody>
        </p:sp>
        <p:sp>
          <p:nvSpPr>
            <p:cNvPr id="13320" name="Rectangle 7"/>
            <p:cNvSpPr/>
            <p:nvPr/>
          </p:nvSpPr>
          <p:spPr>
            <a:xfrm>
              <a:off x="1999" y="1762"/>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Kyoto</a:t>
              </a:r>
              <a:endParaRPr lang="en-US" altLang="x-none" sz="2800" b="1" dirty="0">
                <a:solidFill>
                  <a:schemeClr val="accent2"/>
                </a:solidFill>
                <a:latin typeface="Arial" panose="020B0604020202020204" pitchFamily="34" charset="0"/>
              </a:endParaRPr>
            </a:p>
          </p:txBody>
        </p:sp>
        <p:sp>
          <p:nvSpPr>
            <p:cNvPr id="13321" name="Rectangle 8"/>
            <p:cNvSpPr/>
            <p:nvPr/>
          </p:nvSpPr>
          <p:spPr>
            <a:xfrm>
              <a:off x="937" y="1762"/>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ACME</a:t>
              </a:r>
              <a:endParaRPr lang="en-US" altLang="x-none" sz="2800" b="1" dirty="0">
                <a:solidFill>
                  <a:schemeClr val="accent2"/>
                </a:solidFill>
                <a:latin typeface="Arial" panose="020B0604020202020204" pitchFamily="34" charset="0"/>
              </a:endParaRPr>
            </a:p>
          </p:txBody>
        </p:sp>
        <p:sp>
          <p:nvSpPr>
            <p:cNvPr id="13322" name="Rectangle 9"/>
            <p:cNvSpPr/>
            <p:nvPr/>
          </p:nvSpPr>
          <p:spPr>
            <a:xfrm>
              <a:off x="288" y="1762"/>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c006</a:t>
              </a:r>
              <a:endParaRPr lang="en-US" altLang="x-none" sz="2800" b="1" dirty="0">
                <a:solidFill>
                  <a:schemeClr val="accent2"/>
                </a:solidFill>
                <a:latin typeface="Arial" panose="020B0604020202020204" pitchFamily="34" charset="0"/>
              </a:endParaRPr>
            </a:p>
          </p:txBody>
        </p:sp>
        <p:sp>
          <p:nvSpPr>
            <p:cNvPr id="13323" name="Rectangle 10"/>
            <p:cNvSpPr/>
            <p:nvPr/>
          </p:nvSpPr>
          <p:spPr>
            <a:xfrm>
              <a:off x="2944" y="1475"/>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rPr>
                <a:t>8.00</a:t>
              </a:r>
              <a:endParaRPr lang="zh-CN" altLang="en-US" sz="2800" b="1" dirty="0">
                <a:solidFill>
                  <a:schemeClr val="accent2"/>
                </a:solidFill>
                <a:latin typeface="Arial" panose="020B0604020202020204" pitchFamily="34" charset="0"/>
              </a:endParaRPr>
            </a:p>
          </p:txBody>
        </p:sp>
        <p:sp>
          <p:nvSpPr>
            <p:cNvPr id="13324" name="Rectangle 11"/>
            <p:cNvSpPr/>
            <p:nvPr/>
          </p:nvSpPr>
          <p:spPr>
            <a:xfrm>
              <a:off x="1999" y="1475"/>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Duluth</a:t>
              </a:r>
              <a:endParaRPr lang="en-US" altLang="x-none" sz="2800" b="1" dirty="0">
                <a:solidFill>
                  <a:schemeClr val="accent2"/>
                </a:solidFill>
                <a:latin typeface="Arial" panose="020B0604020202020204" pitchFamily="34" charset="0"/>
              </a:endParaRPr>
            </a:p>
          </p:txBody>
        </p:sp>
        <p:sp>
          <p:nvSpPr>
            <p:cNvPr id="13325" name="Rectangle 12"/>
            <p:cNvSpPr/>
            <p:nvPr/>
          </p:nvSpPr>
          <p:spPr>
            <a:xfrm>
              <a:off x="937" y="1475"/>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ACME</a:t>
              </a:r>
              <a:endParaRPr lang="en-US" altLang="x-none" sz="2800" b="1" dirty="0">
                <a:solidFill>
                  <a:schemeClr val="accent2"/>
                </a:solidFill>
                <a:latin typeface="Arial" panose="020B0604020202020204" pitchFamily="34" charset="0"/>
              </a:endParaRPr>
            </a:p>
          </p:txBody>
        </p:sp>
        <p:sp>
          <p:nvSpPr>
            <p:cNvPr id="13326" name="Rectangle 13"/>
            <p:cNvSpPr/>
            <p:nvPr/>
          </p:nvSpPr>
          <p:spPr>
            <a:xfrm>
              <a:off x="288" y="1475"/>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c004</a:t>
              </a:r>
              <a:endParaRPr lang="en-US" altLang="x-none" sz="2800" b="1" dirty="0">
                <a:solidFill>
                  <a:schemeClr val="accent2"/>
                </a:solidFill>
                <a:latin typeface="Arial" panose="020B0604020202020204" pitchFamily="34" charset="0"/>
              </a:endParaRPr>
            </a:p>
          </p:txBody>
        </p:sp>
        <p:sp>
          <p:nvSpPr>
            <p:cNvPr id="13327" name="Rectangle 14"/>
            <p:cNvSpPr/>
            <p:nvPr/>
          </p:nvSpPr>
          <p:spPr>
            <a:xfrm>
              <a:off x="2944" y="1188"/>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rPr>
                <a:t>8.00</a:t>
              </a:r>
              <a:endParaRPr lang="zh-CN" altLang="en-US" sz="2800" b="1" dirty="0">
                <a:solidFill>
                  <a:schemeClr val="accent2"/>
                </a:solidFill>
                <a:latin typeface="Arial" panose="020B0604020202020204" pitchFamily="34" charset="0"/>
              </a:endParaRPr>
            </a:p>
          </p:txBody>
        </p:sp>
        <p:sp>
          <p:nvSpPr>
            <p:cNvPr id="13328" name="Rectangle 15"/>
            <p:cNvSpPr/>
            <p:nvPr/>
          </p:nvSpPr>
          <p:spPr>
            <a:xfrm>
              <a:off x="1999" y="1188"/>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Dallas</a:t>
              </a:r>
              <a:endParaRPr lang="en-US" altLang="x-none" sz="2800" b="1" dirty="0">
                <a:solidFill>
                  <a:schemeClr val="accent2"/>
                </a:solidFill>
                <a:latin typeface="Arial" panose="020B0604020202020204" pitchFamily="34" charset="0"/>
              </a:endParaRPr>
            </a:p>
          </p:txBody>
        </p:sp>
        <p:sp>
          <p:nvSpPr>
            <p:cNvPr id="13329" name="Rectangle 16"/>
            <p:cNvSpPr/>
            <p:nvPr/>
          </p:nvSpPr>
          <p:spPr>
            <a:xfrm>
              <a:off x="937" y="1188"/>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Allied</a:t>
              </a:r>
              <a:endParaRPr lang="en-US" altLang="x-none" sz="2800" b="1" dirty="0">
                <a:solidFill>
                  <a:schemeClr val="accent2"/>
                </a:solidFill>
                <a:latin typeface="Arial" panose="020B0604020202020204" pitchFamily="34" charset="0"/>
              </a:endParaRPr>
            </a:p>
          </p:txBody>
        </p:sp>
        <p:sp>
          <p:nvSpPr>
            <p:cNvPr id="13330" name="Rectangle 17"/>
            <p:cNvSpPr/>
            <p:nvPr/>
          </p:nvSpPr>
          <p:spPr>
            <a:xfrm>
              <a:off x="288" y="1188"/>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c003</a:t>
              </a:r>
              <a:endParaRPr lang="en-US" altLang="x-none" sz="2800" b="1" dirty="0">
                <a:solidFill>
                  <a:schemeClr val="accent2"/>
                </a:solidFill>
                <a:latin typeface="Arial" panose="020B0604020202020204" pitchFamily="34" charset="0"/>
              </a:endParaRPr>
            </a:p>
          </p:txBody>
        </p:sp>
        <p:sp>
          <p:nvSpPr>
            <p:cNvPr id="13331" name="Rectangle 18"/>
            <p:cNvSpPr/>
            <p:nvPr/>
          </p:nvSpPr>
          <p:spPr>
            <a:xfrm>
              <a:off x="2944" y="901"/>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rPr>
                <a:t>12.00</a:t>
              </a:r>
              <a:endParaRPr lang="zh-CN" altLang="en-US" sz="2800" b="1" dirty="0">
                <a:solidFill>
                  <a:schemeClr val="accent2"/>
                </a:solidFill>
                <a:latin typeface="Arial" panose="020B0604020202020204" pitchFamily="34" charset="0"/>
              </a:endParaRPr>
            </a:p>
          </p:txBody>
        </p:sp>
        <p:sp>
          <p:nvSpPr>
            <p:cNvPr id="13332" name="Rectangle 19"/>
            <p:cNvSpPr/>
            <p:nvPr/>
          </p:nvSpPr>
          <p:spPr>
            <a:xfrm>
              <a:off x="1999" y="901"/>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Dallas</a:t>
              </a:r>
              <a:endParaRPr lang="en-US" altLang="x-none" sz="2800" b="1" dirty="0">
                <a:solidFill>
                  <a:schemeClr val="accent2"/>
                </a:solidFill>
                <a:latin typeface="Arial" panose="020B0604020202020204" pitchFamily="34" charset="0"/>
              </a:endParaRPr>
            </a:p>
          </p:txBody>
        </p:sp>
        <p:sp>
          <p:nvSpPr>
            <p:cNvPr id="13333" name="Rectangle 20"/>
            <p:cNvSpPr/>
            <p:nvPr/>
          </p:nvSpPr>
          <p:spPr>
            <a:xfrm>
              <a:off x="937" y="901"/>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Basics</a:t>
              </a:r>
              <a:endParaRPr lang="en-US" altLang="x-none" sz="2800" b="1" dirty="0">
                <a:solidFill>
                  <a:schemeClr val="accent2"/>
                </a:solidFill>
                <a:latin typeface="Arial" panose="020B0604020202020204" pitchFamily="34" charset="0"/>
              </a:endParaRPr>
            </a:p>
          </p:txBody>
        </p:sp>
        <p:sp>
          <p:nvSpPr>
            <p:cNvPr id="13334" name="Rectangle 21"/>
            <p:cNvSpPr/>
            <p:nvPr/>
          </p:nvSpPr>
          <p:spPr>
            <a:xfrm>
              <a:off x="288" y="901"/>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c002</a:t>
              </a:r>
              <a:endParaRPr lang="en-US" altLang="x-none" sz="2800" b="1" dirty="0">
                <a:solidFill>
                  <a:schemeClr val="accent2"/>
                </a:solidFill>
                <a:latin typeface="Arial" panose="020B0604020202020204" pitchFamily="34" charset="0"/>
              </a:endParaRPr>
            </a:p>
          </p:txBody>
        </p:sp>
        <p:sp>
          <p:nvSpPr>
            <p:cNvPr id="13335" name="Rectangle 22"/>
            <p:cNvSpPr/>
            <p:nvPr/>
          </p:nvSpPr>
          <p:spPr>
            <a:xfrm>
              <a:off x="2944" y="614"/>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rPr>
                <a:t>10.00</a:t>
              </a:r>
              <a:endParaRPr lang="zh-CN" altLang="en-US" sz="2800" b="1" dirty="0">
                <a:solidFill>
                  <a:schemeClr val="accent2"/>
                </a:solidFill>
                <a:latin typeface="Arial" panose="020B0604020202020204" pitchFamily="34" charset="0"/>
              </a:endParaRPr>
            </a:p>
          </p:txBody>
        </p:sp>
        <p:sp>
          <p:nvSpPr>
            <p:cNvPr id="13336" name="Rectangle 23"/>
            <p:cNvSpPr/>
            <p:nvPr/>
          </p:nvSpPr>
          <p:spPr>
            <a:xfrm>
              <a:off x="1999" y="614"/>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Duluth</a:t>
              </a:r>
              <a:endParaRPr lang="en-US" altLang="x-none" sz="2800" b="1" dirty="0">
                <a:solidFill>
                  <a:schemeClr val="accent2"/>
                </a:solidFill>
                <a:latin typeface="Arial" panose="020B0604020202020204" pitchFamily="34" charset="0"/>
              </a:endParaRPr>
            </a:p>
          </p:txBody>
        </p:sp>
        <p:sp>
          <p:nvSpPr>
            <p:cNvPr id="13337" name="Rectangle 24"/>
            <p:cNvSpPr/>
            <p:nvPr/>
          </p:nvSpPr>
          <p:spPr>
            <a:xfrm>
              <a:off x="937" y="614"/>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TipTop</a:t>
              </a:r>
              <a:endParaRPr lang="en-US" altLang="x-none" sz="2800" b="1" dirty="0">
                <a:solidFill>
                  <a:schemeClr val="accent2"/>
                </a:solidFill>
                <a:latin typeface="Arial" panose="020B0604020202020204" pitchFamily="34" charset="0"/>
              </a:endParaRPr>
            </a:p>
          </p:txBody>
        </p:sp>
        <p:sp>
          <p:nvSpPr>
            <p:cNvPr id="13338" name="Rectangle 25"/>
            <p:cNvSpPr/>
            <p:nvPr/>
          </p:nvSpPr>
          <p:spPr>
            <a:xfrm>
              <a:off x="288" y="614"/>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c001</a:t>
              </a:r>
              <a:endParaRPr lang="en-US" altLang="x-none" sz="2800" b="1" dirty="0">
                <a:solidFill>
                  <a:schemeClr val="accent2"/>
                </a:solidFill>
                <a:latin typeface="Arial" panose="020B0604020202020204" pitchFamily="34" charset="0"/>
              </a:endParaRPr>
            </a:p>
          </p:txBody>
        </p:sp>
        <p:sp>
          <p:nvSpPr>
            <p:cNvPr id="13339" name="Rectangle 26"/>
            <p:cNvSpPr/>
            <p:nvPr/>
          </p:nvSpPr>
          <p:spPr>
            <a:xfrm>
              <a:off x="2944" y="327"/>
              <a:ext cx="944"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latin typeface="Arial" panose="020B0604020202020204" pitchFamily="34" charset="0"/>
                </a:rPr>
                <a:t>discnt</a:t>
              </a:r>
              <a:endParaRPr lang="en-US" altLang="x-none" sz="2800" b="1" dirty="0">
                <a:latin typeface="Arial" panose="020B0604020202020204" pitchFamily="34" charset="0"/>
              </a:endParaRPr>
            </a:p>
          </p:txBody>
        </p:sp>
        <p:sp>
          <p:nvSpPr>
            <p:cNvPr id="13340" name="Rectangle 27"/>
            <p:cNvSpPr/>
            <p:nvPr/>
          </p:nvSpPr>
          <p:spPr>
            <a:xfrm>
              <a:off x="1999" y="327"/>
              <a:ext cx="945"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latin typeface="Arial" panose="020B0604020202020204" pitchFamily="34" charset="0"/>
                </a:rPr>
                <a:t>city</a:t>
              </a:r>
              <a:endParaRPr lang="en-US" altLang="x-none" sz="2800" b="1" dirty="0">
                <a:latin typeface="Arial" panose="020B0604020202020204" pitchFamily="34" charset="0"/>
              </a:endParaRPr>
            </a:p>
          </p:txBody>
        </p:sp>
        <p:sp>
          <p:nvSpPr>
            <p:cNvPr id="13341" name="Rectangle 28"/>
            <p:cNvSpPr/>
            <p:nvPr/>
          </p:nvSpPr>
          <p:spPr>
            <a:xfrm>
              <a:off x="937" y="327"/>
              <a:ext cx="1062"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latin typeface="Arial" panose="020B0604020202020204" pitchFamily="34" charset="0"/>
                </a:rPr>
                <a:t>cname</a:t>
              </a:r>
              <a:endParaRPr lang="en-US" altLang="x-none" sz="2800" b="1" dirty="0">
                <a:latin typeface="Arial" panose="020B0604020202020204" pitchFamily="34" charset="0"/>
              </a:endParaRPr>
            </a:p>
          </p:txBody>
        </p:sp>
        <p:sp>
          <p:nvSpPr>
            <p:cNvPr id="13342" name="Rectangle 29"/>
            <p:cNvSpPr/>
            <p:nvPr/>
          </p:nvSpPr>
          <p:spPr>
            <a:xfrm>
              <a:off x="288" y="327"/>
              <a:ext cx="649"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2800" b="1" u="sng" dirty="0">
                  <a:latin typeface="Arial" panose="020B0604020202020204" pitchFamily="34" charset="0"/>
                </a:rPr>
                <a:t>cid</a:t>
              </a:r>
              <a:endParaRPr lang="en-US" altLang="x-none" sz="2800" b="1" u="sng" dirty="0">
                <a:latin typeface="Arial" panose="020B0604020202020204" pitchFamily="34" charset="0"/>
              </a:endParaRPr>
            </a:p>
          </p:txBody>
        </p:sp>
        <p:sp>
          <p:nvSpPr>
            <p:cNvPr id="13343" name="Line 30"/>
            <p:cNvSpPr/>
            <p:nvPr/>
          </p:nvSpPr>
          <p:spPr>
            <a:xfrm>
              <a:off x="288" y="327"/>
              <a:ext cx="36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44" name="Line 31"/>
            <p:cNvSpPr/>
            <p:nvPr/>
          </p:nvSpPr>
          <p:spPr>
            <a:xfrm>
              <a:off x="288" y="614"/>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45" name="Line 32"/>
            <p:cNvSpPr/>
            <p:nvPr/>
          </p:nvSpPr>
          <p:spPr>
            <a:xfrm>
              <a:off x="288" y="901"/>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46" name="Line 33"/>
            <p:cNvSpPr/>
            <p:nvPr/>
          </p:nvSpPr>
          <p:spPr>
            <a:xfrm>
              <a:off x="288" y="1188"/>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47" name="Line 34"/>
            <p:cNvSpPr/>
            <p:nvPr/>
          </p:nvSpPr>
          <p:spPr>
            <a:xfrm>
              <a:off x="288" y="1475"/>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48" name="Line 35"/>
            <p:cNvSpPr/>
            <p:nvPr/>
          </p:nvSpPr>
          <p:spPr>
            <a:xfrm>
              <a:off x="288" y="2049"/>
              <a:ext cx="36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49" name="Line 36"/>
            <p:cNvSpPr/>
            <p:nvPr/>
          </p:nvSpPr>
          <p:spPr>
            <a:xfrm>
              <a:off x="288" y="327"/>
              <a:ext cx="0" cy="172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50" name="Line 37"/>
            <p:cNvSpPr/>
            <p:nvPr/>
          </p:nvSpPr>
          <p:spPr>
            <a:xfrm>
              <a:off x="937"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51" name="Line 38"/>
            <p:cNvSpPr/>
            <p:nvPr/>
          </p:nvSpPr>
          <p:spPr>
            <a:xfrm>
              <a:off x="1999"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52" name="Line 39"/>
            <p:cNvSpPr/>
            <p:nvPr/>
          </p:nvSpPr>
          <p:spPr>
            <a:xfrm>
              <a:off x="2944"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53" name="Line 40"/>
            <p:cNvSpPr/>
            <p:nvPr/>
          </p:nvSpPr>
          <p:spPr>
            <a:xfrm>
              <a:off x="3888" y="327"/>
              <a:ext cx="0" cy="172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54" name="Line 41"/>
            <p:cNvSpPr/>
            <p:nvPr/>
          </p:nvSpPr>
          <p:spPr>
            <a:xfrm>
              <a:off x="288" y="1762"/>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355" name="Text Box 42"/>
            <p:cNvSpPr txBox="1"/>
            <p:nvPr/>
          </p:nvSpPr>
          <p:spPr>
            <a:xfrm>
              <a:off x="336" y="29"/>
              <a:ext cx="1392" cy="255"/>
            </a:xfrm>
            <a:prstGeom prst="rect">
              <a:avLst/>
            </a:prstGeom>
            <a:noFill/>
            <a:ln w="9525">
              <a:noFill/>
            </a:ln>
          </p:spPr>
          <p:txBody>
            <a:bodyPr anchor="t">
              <a:spAutoFit/>
            </a:bodyPr>
            <a:p>
              <a:pPr>
                <a:spcBef>
                  <a:spcPct val="50000"/>
                </a:spcBef>
              </a:pPr>
              <a:r>
                <a:rPr lang="en-US" altLang="x-none" sz="2800" b="1" dirty="0">
                  <a:latin typeface="Arial" panose="020B0604020202020204" pitchFamily="34" charset="0"/>
                </a:rPr>
                <a:t>CUSTOMERS</a:t>
              </a:r>
              <a:endParaRPr lang="en-US" altLang="x-none" sz="2800" b="1" dirty="0">
                <a:latin typeface="Arial" panose="020B0604020202020204" pitchFamily="34" charset="0"/>
              </a:endParaRPr>
            </a:p>
          </p:txBody>
        </p:sp>
      </p:grpSp>
      <p:sp>
        <p:nvSpPr>
          <p:cNvPr id="13357" name="AutoShape 43"/>
          <p:cNvSpPr/>
          <p:nvPr/>
        </p:nvSpPr>
        <p:spPr>
          <a:xfrm>
            <a:off x="179388" y="5805488"/>
            <a:ext cx="1225550" cy="576262"/>
          </a:xfrm>
          <a:prstGeom prst="wedgeRoundRectCallout">
            <a:avLst>
              <a:gd name="adj1" fmla="val 42875"/>
              <a:gd name="adj2" fmla="val -127134"/>
              <a:gd name="adj3" fmla="val 16667"/>
            </a:avLst>
          </a:prstGeom>
          <a:noFill/>
          <a:ln w="19050" cap="flat" cmpd="sng">
            <a:solidFill>
              <a:srgbClr val="FF0000"/>
            </a:solidFill>
            <a:prstDash val="solid"/>
            <a:miter/>
            <a:headEnd type="none" w="med" len="med"/>
            <a:tailEnd type="none" w="med" len="med"/>
          </a:ln>
        </p:spPr>
        <p:txBody>
          <a:bodyPr anchor="t"/>
          <a:p>
            <a:pPr algn="ctr"/>
            <a:r>
              <a:rPr lang="en-US" altLang="x-none" sz="2800" b="1" dirty="0">
                <a:solidFill>
                  <a:srgbClr val="FF0000"/>
                </a:solidFill>
                <a:latin typeface="Arial" panose="020B0604020202020204" pitchFamily="34" charset="0"/>
              </a:rPr>
              <a:t>table</a:t>
            </a:r>
            <a:endParaRPr lang="en-US" altLang="x-none" sz="2800" b="1" dirty="0">
              <a:solidFill>
                <a:srgbClr val="FF0000"/>
              </a:solidFill>
              <a:latin typeface="Arial" panose="020B0604020202020204" pitchFamily="34" charset="0"/>
            </a:endParaRPr>
          </a:p>
        </p:txBody>
      </p:sp>
      <p:sp>
        <p:nvSpPr>
          <p:cNvPr id="13358" name="AutoShape 44"/>
          <p:cNvSpPr/>
          <p:nvPr/>
        </p:nvSpPr>
        <p:spPr>
          <a:xfrm>
            <a:off x="179388" y="836613"/>
            <a:ext cx="2232025" cy="576262"/>
          </a:xfrm>
          <a:prstGeom prst="wedgeRoundRectCallout">
            <a:avLst>
              <a:gd name="adj1" fmla="val 11593"/>
              <a:gd name="adj2" fmla="val 110056"/>
              <a:gd name="adj3" fmla="val 16667"/>
            </a:avLst>
          </a:prstGeom>
          <a:noFill/>
          <a:ln w="19050" cap="flat" cmpd="sng">
            <a:solidFill>
              <a:srgbClr val="FF0000"/>
            </a:solidFill>
            <a:prstDash val="solid"/>
            <a:miter/>
            <a:headEnd type="none" w="med" len="med"/>
            <a:tailEnd type="none" w="med" len="med"/>
          </a:ln>
        </p:spPr>
        <p:txBody>
          <a:bodyPr anchor="t"/>
          <a:p>
            <a:pPr algn="ctr"/>
            <a:r>
              <a:rPr lang="en-US" altLang="x-none" sz="2800" b="1" dirty="0">
                <a:solidFill>
                  <a:srgbClr val="FF0000"/>
                </a:solidFill>
                <a:latin typeface="Arial" panose="020B0604020202020204" pitchFamily="34" charset="0"/>
              </a:rPr>
              <a:t>table name</a:t>
            </a:r>
            <a:endParaRPr lang="en-US" altLang="x-none" sz="2800" b="1" dirty="0">
              <a:solidFill>
                <a:srgbClr val="FF0000"/>
              </a:solidFill>
              <a:latin typeface="Arial" panose="020B0604020202020204" pitchFamily="34" charset="0"/>
            </a:endParaRPr>
          </a:p>
        </p:txBody>
      </p:sp>
      <p:grpSp>
        <p:nvGrpSpPr>
          <p:cNvPr id="13359" name="组合 13358"/>
          <p:cNvGrpSpPr/>
          <p:nvPr/>
        </p:nvGrpSpPr>
        <p:grpSpPr>
          <a:xfrm>
            <a:off x="3563938" y="1700213"/>
            <a:ext cx="2663825" cy="4752975"/>
            <a:chOff x="0" y="0"/>
            <a:chExt cx="1678" cy="2994"/>
          </a:xfrm>
        </p:grpSpPr>
        <p:sp>
          <p:nvSpPr>
            <p:cNvPr id="2" name="Oval 45"/>
            <p:cNvSpPr/>
            <p:nvPr/>
          </p:nvSpPr>
          <p:spPr>
            <a:xfrm>
              <a:off x="771" y="0"/>
              <a:ext cx="907" cy="2677"/>
            </a:xfrm>
            <a:prstGeom prst="ellipse">
              <a:avLst/>
            </a:prstGeom>
            <a:noFill/>
            <a:ln w="19050" cap="flat" cmpd="sng">
              <a:solidFill>
                <a:srgbClr val="FF0000"/>
              </a:solidFill>
              <a:prstDash val="solid"/>
              <a:round/>
              <a:headEnd type="none" w="med" len="med"/>
              <a:tailEnd type="none" w="med" len="med"/>
            </a:ln>
          </p:spPr>
          <p:txBody>
            <a:bodyPr wrap="none" anchor="ctr"/>
            <a:p>
              <a:endParaRPr lang="zh-CN" altLang="en-US" sz="2800" dirty="0">
                <a:latin typeface="Times New Roman" panose="02020603050405020304" pitchFamily="2" charset="0"/>
              </a:endParaRPr>
            </a:p>
          </p:txBody>
        </p:sp>
        <p:sp>
          <p:nvSpPr>
            <p:cNvPr id="13360" name="AutoShape 46"/>
            <p:cNvSpPr/>
            <p:nvPr/>
          </p:nvSpPr>
          <p:spPr>
            <a:xfrm>
              <a:off x="0" y="2631"/>
              <a:ext cx="998" cy="363"/>
            </a:xfrm>
            <a:prstGeom prst="wedgeRoundRectCallout">
              <a:avLst>
                <a:gd name="adj1" fmla="val 44491"/>
                <a:gd name="adj2" fmla="val -127134"/>
                <a:gd name="adj3" fmla="val 16667"/>
              </a:avLst>
            </a:prstGeom>
            <a:noFill/>
            <a:ln w="19050" cap="flat" cmpd="sng">
              <a:solidFill>
                <a:srgbClr val="FF0000"/>
              </a:solidFill>
              <a:prstDash val="solid"/>
              <a:miter/>
              <a:headEnd type="none" w="med" len="med"/>
              <a:tailEnd type="none" w="med" len="med"/>
            </a:ln>
          </p:spPr>
          <p:txBody>
            <a:bodyPr anchor="t"/>
            <a:p>
              <a:pPr algn="ctr"/>
              <a:r>
                <a:rPr lang="en-US" altLang="x-none" sz="2800" b="1" dirty="0">
                  <a:solidFill>
                    <a:srgbClr val="FF0000"/>
                  </a:solidFill>
                  <a:latin typeface="Arial" panose="020B0604020202020204" pitchFamily="34" charset="0"/>
                </a:rPr>
                <a:t>column</a:t>
              </a:r>
              <a:endParaRPr lang="en-US" altLang="x-none" sz="2800" b="1" dirty="0">
                <a:solidFill>
                  <a:srgbClr val="FF0000"/>
                </a:solidFill>
                <a:latin typeface="Arial" panose="020B0604020202020204" pitchFamily="34" charset="0"/>
              </a:endParaRPr>
            </a:p>
          </p:txBody>
        </p:sp>
      </p:grpSp>
      <p:sp>
        <p:nvSpPr>
          <p:cNvPr id="13362" name="AutoShape 48"/>
          <p:cNvSpPr/>
          <p:nvPr/>
        </p:nvSpPr>
        <p:spPr>
          <a:xfrm>
            <a:off x="4859338" y="836613"/>
            <a:ext cx="2808287" cy="576262"/>
          </a:xfrm>
          <a:prstGeom prst="wedgeRoundRectCallout">
            <a:avLst>
              <a:gd name="adj1" fmla="val -24449"/>
              <a:gd name="adj2" fmla="val 205097"/>
              <a:gd name="adj3" fmla="val 16667"/>
            </a:avLst>
          </a:prstGeom>
          <a:noFill/>
          <a:ln w="19050" cap="flat" cmpd="sng">
            <a:solidFill>
              <a:srgbClr val="FF0000"/>
            </a:solidFill>
            <a:prstDash val="solid"/>
            <a:miter/>
            <a:headEnd type="none" w="med" len="med"/>
            <a:tailEnd type="none" w="med" len="med"/>
          </a:ln>
        </p:spPr>
        <p:txBody>
          <a:bodyPr anchor="t"/>
          <a:p>
            <a:pPr algn="ctr"/>
            <a:r>
              <a:rPr lang="en-US" altLang="x-none" sz="2800" b="1" dirty="0">
                <a:solidFill>
                  <a:srgbClr val="FF0000"/>
                </a:solidFill>
                <a:latin typeface="Arial" panose="020B0604020202020204" pitchFamily="34" charset="0"/>
              </a:rPr>
              <a:t>column name</a:t>
            </a:r>
            <a:endParaRPr lang="en-US" altLang="x-none" sz="2800" b="1" dirty="0">
              <a:solidFill>
                <a:srgbClr val="FF0000"/>
              </a:solidFill>
              <a:latin typeface="Arial" panose="020B0604020202020204" pitchFamily="34" charset="0"/>
            </a:endParaRPr>
          </a:p>
        </p:txBody>
      </p:sp>
      <p:grpSp>
        <p:nvGrpSpPr>
          <p:cNvPr id="13363" name="组合 13362"/>
          <p:cNvGrpSpPr/>
          <p:nvPr/>
        </p:nvGrpSpPr>
        <p:grpSpPr>
          <a:xfrm>
            <a:off x="250825" y="1916113"/>
            <a:ext cx="8713788" cy="2160587"/>
            <a:chOff x="0" y="0"/>
            <a:chExt cx="5489" cy="1361"/>
          </a:xfrm>
        </p:grpSpPr>
        <p:sp>
          <p:nvSpPr>
            <p:cNvPr id="3" name="Oval 49"/>
            <p:cNvSpPr/>
            <p:nvPr/>
          </p:nvSpPr>
          <p:spPr>
            <a:xfrm>
              <a:off x="0" y="0"/>
              <a:ext cx="5489" cy="681"/>
            </a:xfrm>
            <a:prstGeom prst="ellipse">
              <a:avLst/>
            </a:prstGeom>
            <a:noFill/>
            <a:ln w="19050" cap="flat" cmpd="sng">
              <a:solidFill>
                <a:srgbClr val="FF0000"/>
              </a:solidFill>
              <a:prstDash val="solid"/>
              <a:round/>
              <a:headEnd type="none" w="med" len="med"/>
              <a:tailEnd type="none" w="med" len="med"/>
            </a:ln>
          </p:spPr>
          <p:txBody>
            <a:bodyPr wrap="none" anchor="ctr"/>
            <a:p>
              <a:endParaRPr lang="zh-CN" altLang="en-US" sz="2800" dirty="0">
                <a:latin typeface="Times New Roman" panose="02020603050405020304" pitchFamily="2" charset="0"/>
              </a:endParaRPr>
            </a:p>
          </p:txBody>
        </p:sp>
        <p:sp>
          <p:nvSpPr>
            <p:cNvPr id="13364" name="AutoShape 50"/>
            <p:cNvSpPr/>
            <p:nvPr/>
          </p:nvSpPr>
          <p:spPr>
            <a:xfrm>
              <a:off x="3765" y="998"/>
              <a:ext cx="1724" cy="363"/>
            </a:xfrm>
            <a:prstGeom prst="wedgeRoundRectCallout">
              <a:avLst>
                <a:gd name="adj1" fmla="val -12528"/>
                <a:gd name="adj2" fmla="val -151102"/>
                <a:gd name="adj3" fmla="val 16667"/>
              </a:avLst>
            </a:prstGeom>
            <a:solidFill>
              <a:schemeClr val="bg1"/>
            </a:solidFill>
            <a:ln w="19050" cap="flat" cmpd="sng">
              <a:solidFill>
                <a:srgbClr val="FF0000"/>
              </a:solidFill>
              <a:prstDash val="solid"/>
              <a:miter/>
              <a:headEnd type="none" w="med" len="med"/>
              <a:tailEnd type="none" w="med" len="med"/>
            </a:ln>
          </p:spPr>
          <p:txBody>
            <a:bodyPr anchor="t"/>
            <a:p>
              <a:pPr algn="ctr"/>
              <a:r>
                <a:rPr lang="en-US" altLang="x-none" sz="2800" b="1" dirty="0">
                  <a:solidFill>
                    <a:srgbClr val="FF0000"/>
                  </a:solidFill>
                  <a:latin typeface="Arial" panose="020B0604020202020204" pitchFamily="34" charset="0"/>
                </a:rPr>
                <a:t>table heading</a:t>
              </a:r>
              <a:endParaRPr lang="en-US" altLang="x-none" sz="2800" b="1" dirty="0">
                <a:solidFill>
                  <a:srgbClr val="FF0000"/>
                </a:solidFill>
                <a:latin typeface="Arial" panose="020B0604020202020204" pitchFamily="34" charset="0"/>
              </a:endParaRPr>
            </a:p>
          </p:txBody>
        </p:sp>
      </p:grpSp>
      <p:grpSp>
        <p:nvGrpSpPr>
          <p:cNvPr id="13366" name="组合 13365"/>
          <p:cNvGrpSpPr/>
          <p:nvPr/>
        </p:nvGrpSpPr>
        <p:grpSpPr>
          <a:xfrm>
            <a:off x="250825" y="3716338"/>
            <a:ext cx="8713788" cy="1584325"/>
            <a:chOff x="0" y="0"/>
            <a:chExt cx="5489" cy="998"/>
          </a:xfrm>
        </p:grpSpPr>
        <p:sp>
          <p:nvSpPr>
            <p:cNvPr id="4" name="AutoShape 51"/>
            <p:cNvSpPr/>
            <p:nvPr/>
          </p:nvSpPr>
          <p:spPr>
            <a:xfrm>
              <a:off x="1044" y="635"/>
              <a:ext cx="772" cy="363"/>
            </a:xfrm>
            <a:prstGeom prst="wedgeRoundRectCallout">
              <a:avLst>
                <a:gd name="adj1" fmla="val 42875"/>
                <a:gd name="adj2" fmla="val -127134"/>
                <a:gd name="adj3" fmla="val 16667"/>
              </a:avLst>
            </a:prstGeom>
            <a:solidFill>
              <a:schemeClr val="bg1"/>
            </a:solidFill>
            <a:ln w="19050" cap="flat" cmpd="sng">
              <a:solidFill>
                <a:srgbClr val="FF0000"/>
              </a:solidFill>
              <a:prstDash val="solid"/>
              <a:miter/>
              <a:headEnd type="none" w="med" len="med"/>
              <a:tailEnd type="none" w="med" len="med"/>
            </a:ln>
          </p:spPr>
          <p:txBody>
            <a:bodyPr anchor="t"/>
            <a:p>
              <a:pPr algn="ctr"/>
              <a:r>
                <a:rPr lang="en-US" altLang="x-none" sz="2800" b="1" dirty="0">
                  <a:solidFill>
                    <a:srgbClr val="FF0000"/>
                  </a:solidFill>
                  <a:latin typeface="Arial" panose="020B0604020202020204" pitchFamily="34" charset="0"/>
                </a:rPr>
                <a:t>row</a:t>
              </a:r>
              <a:endParaRPr lang="en-US" altLang="x-none" sz="2800" b="1" dirty="0">
                <a:solidFill>
                  <a:srgbClr val="FF0000"/>
                </a:solidFill>
                <a:latin typeface="Arial" panose="020B0604020202020204" pitchFamily="34" charset="0"/>
              </a:endParaRPr>
            </a:p>
          </p:txBody>
        </p:sp>
        <p:sp>
          <p:nvSpPr>
            <p:cNvPr id="13367" name="Oval 52"/>
            <p:cNvSpPr/>
            <p:nvPr/>
          </p:nvSpPr>
          <p:spPr>
            <a:xfrm>
              <a:off x="0" y="0"/>
              <a:ext cx="5489" cy="363"/>
            </a:xfrm>
            <a:prstGeom prst="ellipse">
              <a:avLst/>
            </a:prstGeom>
            <a:noFill/>
            <a:ln w="19050" cap="flat" cmpd="sng">
              <a:solidFill>
                <a:srgbClr val="FF0000"/>
              </a:solidFill>
              <a:prstDash val="solid"/>
              <a:round/>
              <a:headEnd type="none" w="med" len="med"/>
              <a:tailEnd type="none" w="med" len="med"/>
            </a:ln>
          </p:spPr>
          <p:txBody>
            <a:bodyPr wrap="none" anchor="ctr"/>
            <a:p>
              <a:endParaRPr lang="zh-CN" altLang="en-US" sz="2800" dirty="0">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57"/>
                                        </p:tgtEl>
                                        <p:attrNameLst>
                                          <p:attrName>style.visibility</p:attrName>
                                        </p:attrNameLst>
                                      </p:cBhvr>
                                      <p:to>
                                        <p:strVal val="visible"/>
                                      </p:to>
                                    </p:set>
                                    <p:anim calcmode="lin" valueType="num">
                                      <p:cBhvr additive="base">
                                        <p:cTn id="7" dur="500" fill="hold"/>
                                        <p:tgtEl>
                                          <p:spTgt spid="13357"/>
                                        </p:tgtEl>
                                        <p:attrNameLst>
                                          <p:attrName>ppt_x</p:attrName>
                                        </p:attrNameLst>
                                      </p:cBhvr>
                                      <p:tavLst>
                                        <p:tav tm="0">
                                          <p:val>
                                            <p:strVal val="#ppt_x"/>
                                          </p:val>
                                        </p:tav>
                                        <p:tav tm="100000">
                                          <p:val>
                                            <p:strVal val="#ppt_x"/>
                                          </p:val>
                                        </p:tav>
                                      </p:tavLst>
                                    </p:anim>
                                    <p:anim calcmode="lin" valueType="num">
                                      <p:cBhvr additive="base">
                                        <p:cTn id="8" dur="500" fill="hold"/>
                                        <p:tgtEl>
                                          <p:spTgt spid="1335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335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3358"/>
                                        </p:tgtEl>
                                        <p:attrNameLst>
                                          <p:attrName>style.visibility</p:attrName>
                                        </p:attrNameLst>
                                      </p:cBhvr>
                                      <p:to>
                                        <p:strVal val="visible"/>
                                      </p:to>
                                    </p:set>
                                    <p:anim calcmode="lin" valueType="num">
                                      <p:cBhvr additive="base">
                                        <p:cTn id="13" dur="500" fill="hold"/>
                                        <p:tgtEl>
                                          <p:spTgt spid="13358"/>
                                        </p:tgtEl>
                                        <p:attrNameLst>
                                          <p:attrName>ppt_x</p:attrName>
                                        </p:attrNameLst>
                                      </p:cBhvr>
                                      <p:tavLst>
                                        <p:tav tm="0">
                                          <p:val>
                                            <p:strVal val="0-#ppt_w/2"/>
                                          </p:val>
                                        </p:tav>
                                        <p:tav tm="100000">
                                          <p:val>
                                            <p:strVal val="#ppt_x"/>
                                          </p:val>
                                        </p:tav>
                                      </p:tavLst>
                                    </p:anim>
                                    <p:anim calcmode="lin" valueType="num">
                                      <p:cBhvr additive="base">
                                        <p:cTn id="14" dur="500" fill="hold"/>
                                        <p:tgtEl>
                                          <p:spTgt spid="1335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35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13359"/>
                                        </p:tgtEl>
                                        <p:attrNameLst>
                                          <p:attrName>style.visibility</p:attrName>
                                        </p:attrNameLst>
                                      </p:cBhvr>
                                      <p:to>
                                        <p:strVal val="visible"/>
                                      </p:to>
                                    </p:set>
                                    <p:animEffect transition="in" filter="blinds(vertical)">
                                      <p:cBhvr>
                                        <p:cTn id="19" dur="500"/>
                                        <p:tgtEl>
                                          <p:spTgt spid="13359"/>
                                        </p:tgtEl>
                                      </p:cBhvr>
                                    </p:animEffect>
                                  </p:childTnLst>
                                  <p:subTnLst>
                                    <p:set>
                                      <p:cBhvr override="childStyle">
                                        <p:cTn dur="1" fill="hold" display="0" masterRel="nextClick" afterEffect="1"/>
                                        <p:tgtEl>
                                          <p:spTgt spid="13359"/>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13362"/>
                                        </p:tgtEl>
                                        <p:attrNameLst>
                                          <p:attrName>style.visibility</p:attrName>
                                        </p:attrNameLst>
                                      </p:cBhvr>
                                      <p:to>
                                        <p:strVal val="visible"/>
                                      </p:to>
                                    </p:set>
                                    <p:anim calcmode="lin" valueType="num">
                                      <p:cBhvr additive="base">
                                        <p:cTn id="24" dur="500" fill="hold"/>
                                        <p:tgtEl>
                                          <p:spTgt spid="13362"/>
                                        </p:tgtEl>
                                        <p:attrNameLst>
                                          <p:attrName>ppt_x</p:attrName>
                                        </p:attrNameLst>
                                      </p:cBhvr>
                                      <p:tavLst>
                                        <p:tav tm="0">
                                          <p:val>
                                            <p:strVal val="1+#ppt_w/2"/>
                                          </p:val>
                                        </p:tav>
                                        <p:tav tm="100000">
                                          <p:val>
                                            <p:strVal val="#ppt_x"/>
                                          </p:val>
                                        </p:tav>
                                      </p:tavLst>
                                    </p:anim>
                                    <p:anim calcmode="lin" valueType="num">
                                      <p:cBhvr additive="base">
                                        <p:cTn id="25" dur="500" fill="hold"/>
                                        <p:tgtEl>
                                          <p:spTgt spid="1336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362"/>
                                        </p:tgtEl>
                                        <p:attrNameLst>
                                          <p:attrName>style.visibility</p:attrName>
                                        </p:attrNameLst>
                                      </p:cBhvr>
                                      <p:to>
                                        <p:strVal val="hidden"/>
                                      </p:to>
                                    </p:set>
                                  </p:subTnLst>
                                </p:cTn>
                              </p:par>
                              <p:par>
                                <p:cTn id="26" presetID="2" presetClass="entr" presetSubtype="3" fill="hold" grpId="0" nodeType="withEffect">
                                  <p:stCondLst>
                                    <p:cond delay="0"/>
                                  </p:stCondLst>
                                  <p:childTnLst>
                                    <p:set>
                                      <p:cBhvr>
                                        <p:cTn id="27" dur="1" fill="hold">
                                          <p:stCondLst>
                                            <p:cond delay="0"/>
                                          </p:stCondLst>
                                        </p:cTn>
                                        <p:tgtEl>
                                          <p:spTgt spid="13362">
                                            <p:txEl>
                                              <p:charRg st="0" end="12"/>
                                            </p:txEl>
                                          </p:spTgt>
                                        </p:tgtEl>
                                        <p:attrNameLst>
                                          <p:attrName>style.visibility</p:attrName>
                                        </p:attrNameLst>
                                      </p:cBhvr>
                                      <p:to>
                                        <p:strVal val="visible"/>
                                      </p:to>
                                    </p:set>
                                    <p:anim calcmode="lin" valueType="num">
                                      <p:cBhvr additive="base">
                                        <p:cTn id="28" dur="500" fill="hold"/>
                                        <p:tgtEl>
                                          <p:spTgt spid="13362">
                                            <p:txEl>
                                              <p:charRg st="0" end="12"/>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3362">
                                            <p:txEl>
                                              <p:charRg st="0" end="12"/>
                                            </p:txEl>
                                          </p:spTgt>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362">
                                            <p:txEl>
                                              <p:charRg st="0" end="12"/>
                                            </p:txEl>
                                          </p:spTgt>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3363"/>
                                        </p:tgtEl>
                                        <p:attrNameLst>
                                          <p:attrName>style.visibility</p:attrName>
                                        </p:attrNameLst>
                                      </p:cBhvr>
                                      <p:to>
                                        <p:strVal val="visible"/>
                                      </p:to>
                                    </p:set>
                                    <p:animEffect transition="in" filter="blinds(horizontal)">
                                      <p:cBhvr>
                                        <p:cTn id="34" dur="500"/>
                                        <p:tgtEl>
                                          <p:spTgt spid="13363"/>
                                        </p:tgtEl>
                                      </p:cBhvr>
                                    </p:animEffect>
                                  </p:childTnLst>
                                  <p:subTnLst>
                                    <p:set>
                                      <p:cBhvr override="childStyle">
                                        <p:cTn dur="1" fill="hold" display="0" masterRel="nextClick" afterEffect="1"/>
                                        <p:tgtEl>
                                          <p:spTgt spid="1336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3366"/>
                                        </p:tgtEl>
                                        <p:attrNameLst>
                                          <p:attrName>style.visibility</p:attrName>
                                        </p:attrNameLst>
                                      </p:cBhvr>
                                      <p:to>
                                        <p:strVal val="visible"/>
                                      </p:to>
                                    </p:set>
                                    <p:animEffect transition="in" filter="blinds(horizontal)">
                                      <p:cBhvr>
                                        <p:cTn id="39" dur="500"/>
                                        <p:tgtEl>
                                          <p:spTgt spid="1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7" grpId="0" animBg="1"/>
      <p:bldP spid="13358" grpId="0" animBg="1"/>
      <p:bldP spid="13362" grpId="0" animBg="1" build="allAtOnce"/>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77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77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7764" name="Rectangle 3"/>
          <p:cNvSpPr>
            <a:spLocks noGrp="1"/>
          </p:cNvSpPr>
          <p:nvPr>
            <p:ph type="body"/>
          </p:nvPr>
        </p:nvSpPr>
        <p:spPr>
          <a:xfrm>
            <a:off x="34925" y="430530"/>
            <a:ext cx="9067800" cy="3771900"/>
          </a:xfrm>
          <a:solidFill>
            <a:schemeClr val="bg1"/>
          </a:solidFill>
        </p:spPr>
        <p:txBody>
          <a:bodyPr wrap="square" anchor="t">
            <a:spAutoFit/>
          </a:bodyPr>
          <a:p>
            <a:pPr marL="457200" indent="-457200" eaLnBrk="1" hangingPunct="1">
              <a:lnSpc>
                <a:spcPct val="100000"/>
              </a:lnSpc>
            </a:pPr>
            <a:r>
              <a:rPr lang="en-US" altLang="x-none" sz="2800" dirty="0"/>
              <a:t>Def 2.7.4 Join</a:t>
            </a:r>
            <a:endParaRPr lang="en-US" altLang="x-none" sz="2800" dirty="0"/>
          </a:p>
          <a:p>
            <a:pPr marL="914400" lvl="1" indent="-457200" eaLnBrk="1" hangingPunct="1">
              <a:lnSpc>
                <a:spcPct val="100000"/>
              </a:lnSpc>
            </a:pPr>
            <a:r>
              <a:rPr lang="en-US" altLang="x-none" sz="2800" dirty="0">
                <a:solidFill>
                  <a:schemeClr val="tx1"/>
                </a:solidFill>
              </a:rPr>
              <a:t>We have two tables </a:t>
            </a:r>
            <a:r>
              <a:rPr lang="en-US" altLang="x-none" sz="2800" dirty="0"/>
              <a:t>R</a:t>
            </a:r>
            <a:r>
              <a:rPr lang="en-US" altLang="x-none" sz="2800" dirty="0">
                <a:solidFill>
                  <a:schemeClr val="tx1"/>
                </a:solidFill>
              </a:rPr>
              <a:t> and </a:t>
            </a:r>
            <a:r>
              <a:rPr lang="en-US" altLang="x-none" sz="2800" dirty="0"/>
              <a:t>S</a:t>
            </a:r>
            <a:r>
              <a:rPr lang="en-US" altLang="x-none" sz="2800" dirty="0">
                <a:solidFill>
                  <a:schemeClr val="tx1"/>
                </a:solidFill>
              </a:rPr>
              <a:t>, with headings:</a:t>
            </a:r>
            <a:endParaRPr lang="en-US" altLang="x-none" sz="2800" dirty="0">
              <a:solidFill>
                <a:schemeClr val="tx1"/>
              </a:solidFill>
            </a:endParaRPr>
          </a:p>
          <a:p>
            <a:pPr marL="1828800" lvl="3" indent="-457200" eaLnBrk="1" hangingPunct="1">
              <a:lnSpc>
                <a:spcPct val="100000"/>
              </a:lnSpc>
              <a:buNone/>
            </a:pPr>
            <a:r>
              <a:rPr lang="en-US" altLang="x-none" sz="3000" dirty="0">
                <a:solidFill>
                  <a:schemeClr val="accent2"/>
                </a:solidFill>
              </a:rPr>
              <a:t>Head(R) = { A</a:t>
            </a:r>
            <a:r>
              <a:rPr lang="en-US" altLang="x-none" sz="3000" baseline="-25000" dirty="0">
                <a:solidFill>
                  <a:schemeClr val="accent2"/>
                </a:solidFill>
              </a:rPr>
              <a:t>1</a:t>
            </a:r>
            <a:r>
              <a:rPr lang="en-US" altLang="x-none" sz="3000" dirty="0">
                <a:solidFill>
                  <a:schemeClr val="accent2"/>
                </a:solidFill>
              </a:rPr>
              <a:t>, …, A</a:t>
            </a:r>
            <a:r>
              <a:rPr lang="en-US" altLang="x-none" sz="3000" baseline="-25000" dirty="0">
                <a:solidFill>
                  <a:schemeClr val="accent2"/>
                </a:solidFill>
              </a:rPr>
              <a:t>n</a:t>
            </a:r>
            <a:r>
              <a:rPr lang="en-US" altLang="x-none" sz="3000" dirty="0">
                <a:solidFill>
                  <a:schemeClr val="accent2"/>
                </a:solidFill>
              </a:rPr>
              <a:t>, B</a:t>
            </a:r>
            <a:r>
              <a:rPr lang="en-US" altLang="x-none" sz="3000" baseline="-25000" dirty="0">
                <a:solidFill>
                  <a:schemeClr val="accent2"/>
                </a:solidFill>
              </a:rPr>
              <a:t>1</a:t>
            </a:r>
            <a:r>
              <a:rPr lang="en-US" altLang="x-none" sz="3000" dirty="0">
                <a:solidFill>
                  <a:schemeClr val="accent2"/>
                </a:solidFill>
              </a:rPr>
              <a:t>, …, B</a:t>
            </a:r>
            <a:r>
              <a:rPr lang="en-US" altLang="x-none" sz="3000" baseline="-25000" dirty="0">
                <a:solidFill>
                  <a:schemeClr val="accent2"/>
                </a:solidFill>
              </a:rPr>
              <a:t>k </a:t>
            </a:r>
            <a:r>
              <a:rPr lang="en-US" altLang="x-none" sz="3000" dirty="0">
                <a:solidFill>
                  <a:schemeClr val="accent2"/>
                </a:solidFill>
              </a:rPr>
              <a:t>}</a:t>
            </a:r>
            <a:endParaRPr lang="en-US" altLang="x-none" sz="3000" dirty="0">
              <a:solidFill>
                <a:schemeClr val="accent2"/>
              </a:solidFill>
            </a:endParaRPr>
          </a:p>
          <a:p>
            <a:pPr marL="1828800" lvl="3" indent="-457200" eaLnBrk="1" hangingPunct="1">
              <a:lnSpc>
                <a:spcPct val="100000"/>
              </a:lnSpc>
              <a:buNone/>
            </a:pPr>
            <a:r>
              <a:rPr lang="en-US" altLang="x-none" sz="3000" dirty="0">
                <a:solidFill>
                  <a:schemeClr val="accent2"/>
                </a:solidFill>
              </a:rPr>
              <a:t>Head(S) = { B</a:t>
            </a:r>
            <a:r>
              <a:rPr lang="en-US" altLang="x-none" sz="3000" baseline="-25000" dirty="0">
                <a:solidFill>
                  <a:schemeClr val="accent2"/>
                </a:solidFill>
              </a:rPr>
              <a:t>1</a:t>
            </a:r>
            <a:r>
              <a:rPr lang="en-US" altLang="x-none" sz="3000" dirty="0">
                <a:solidFill>
                  <a:schemeClr val="accent2"/>
                </a:solidFill>
              </a:rPr>
              <a:t>, …, B</a:t>
            </a:r>
            <a:r>
              <a:rPr lang="en-US" altLang="x-none" sz="3000" baseline="-25000" dirty="0">
                <a:solidFill>
                  <a:schemeClr val="accent2"/>
                </a:solidFill>
              </a:rPr>
              <a:t>k</a:t>
            </a:r>
            <a:r>
              <a:rPr lang="en-US" altLang="x-none" sz="3000" dirty="0">
                <a:solidFill>
                  <a:schemeClr val="accent2"/>
                </a:solidFill>
              </a:rPr>
              <a:t>, C</a:t>
            </a:r>
            <a:r>
              <a:rPr lang="en-US" altLang="x-none" sz="3000" baseline="-25000" dirty="0">
                <a:solidFill>
                  <a:schemeClr val="accent2"/>
                </a:solidFill>
              </a:rPr>
              <a:t>1</a:t>
            </a:r>
            <a:r>
              <a:rPr lang="en-US" altLang="x-none" sz="3000" dirty="0">
                <a:solidFill>
                  <a:schemeClr val="accent2"/>
                </a:solidFill>
              </a:rPr>
              <a:t>, …, C</a:t>
            </a:r>
            <a:r>
              <a:rPr lang="en-US" altLang="x-none" sz="3000" baseline="-25000" dirty="0">
                <a:solidFill>
                  <a:schemeClr val="accent2"/>
                </a:solidFill>
              </a:rPr>
              <a:t>m</a:t>
            </a:r>
            <a:r>
              <a:rPr lang="en-US" altLang="x-none" sz="3000" dirty="0">
                <a:solidFill>
                  <a:schemeClr val="accent2"/>
                </a:solidFill>
              </a:rPr>
              <a:t> }</a:t>
            </a:r>
            <a:endParaRPr lang="en-US" altLang="x-none" sz="3000" dirty="0">
              <a:solidFill>
                <a:schemeClr val="accent2"/>
              </a:solidFill>
            </a:endParaRPr>
          </a:p>
          <a:p>
            <a:pPr marL="1828800" lvl="3" indent="-457200" eaLnBrk="1" hangingPunct="1">
              <a:lnSpc>
                <a:spcPct val="100000"/>
              </a:lnSpc>
              <a:buNone/>
            </a:pPr>
            <a:endParaRPr lang="zh-CN" altLang="en-US" sz="3000" dirty="0">
              <a:solidFill>
                <a:schemeClr val="accent2"/>
              </a:solidFill>
            </a:endParaRPr>
          </a:p>
          <a:p>
            <a:pPr marL="914400" lvl="1" indent="-457200" eaLnBrk="1" hangingPunct="1">
              <a:lnSpc>
                <a:spcPct val="100000"/>
              </a:lnSpc>
            </a:pPr>
            <a:r>
              <a:rPr lang="en-US" altLang="x-none" sz="2800" dirty="0">
                <a:solidFill>
                  <a:schemeClr val="tx1"/>
                </a:solidFill>
              </a:rPr>
              <a:t>Then</a:t>
            </a:r>
            <a:endParaRPr lang="en-US" altLang="x-none" sz="2800" dirty="0">
              <a:solidFill>
                <a:schemeClr val="tx1"/>
              </a:solidFill>
            </a:endParaRPr>
          </a:p>
          <a:p>
            <a:pPr marL="914400" lvl="2" indent="0" eaLnBrk="1" hangingPunct="1">
              <a:lnSpc>
                <a:spcPct val="100000"/>
              </a:lnSpc>
              <a:buNone/>
            </a:pPr>
            <a:r>
              <a:rPr lang="en-US" altLang="x-none" sz="3000" dirty="0"/>
              <a:t>Head(R</a:t>
            </a:r>
            <a:r>
              <a:rPr lang="en-US" altLang="x-none" sz="3000" dirty="0">
                <a:sym typeface="Symbol" panose="05050102010706020507" pitchFamily="2" charset="2"/>
              </a:rPr>
              <a:t>S) = {</a:t>
            </a:r>
            <a:r>
              <a:rPr lang="en-US" altLang="x-none" sz="3000" dirty="0"/>
              <a:t>A</a:t>
            </a:r>
            <a:r>
              <a:rPr lang="en-US" altLang="x-none" sz="3000" baseline="-25000" dirty="0"/>
              <a:t>1</a:t>
            </a:r>
            <a:r>
              <a:rPr lang="en-US" altLang="x-none" sz="3000" dirty="0"/>
              <a:t>,…,A</a:t>
            </a:r>
            <a:r>
              <a:rPr lang="en-US" altLang="x-none" sz="3000" baseline="-25000" dirty="0"/>
              <a:t>n</a:t>
            </a:r>
            <a:r>
              <a:rPr lang="en-US" altLang="x-none" sz="3000" dirty="0"/>
              <a:t>,B</a:t>
            </a:r>
            <a:r>
              <a:rPr lang="en-US" altLang="x-none" sz="3000" baseline="-25000" dirty="0"/>
              <a:t>1</a:t>
            </a:r>
            <a:r>
              <a:rPr lang="en-US" altLang="x-none" sz="3000" dirty="0"/>
              <a:t>,…,B</a:t>
            </a:r>
            <a:r>
              <a:rPr lang="en-US" altLang="x-none" sz="3000" baseline="-25000" dirty="0"/>
              <a:t>k</a:t>
            </a:r>
            <a:r>
              <a:rPr lang="en-US" altLang="x-none" sz="3000" dirty="0"/>
              <a:t>,C</a:t>
            </a:r>
            <a:r>
              <a:rPr lang="en-US" altLang="x-none" sz="3000" baseline="-25000" dirty="0"/>
              <a:t>1</a:t>
            </a:r>
            <a:r>
              <a:rPr lang="en-US" altLang="x-none" sz="3000" dirty="0"/>
              <a:t>,…,C</a:t>
            </a:r>
            <a:r>
              <a:rPr lang="en-US" altLang="x-none" sz="3000" baseline="-25000" dirty="0"/>
              <a:t>m</a:t>
            </a:r>
            <a:r>
              <a:rPr lang="en-US" altLang="x-none" sz="3000" dirty="0">
                <a:sym typeface="Symbol" panose="05050102010706020507" pitchFamily="2" charset="2"/>
              </a:rPr>
              <a:t>}</a:t>
            </a:r>
            <a:endParaRPr lang="en-US" altLang="x-none" sz="3000" dirty="0">
              <a:sym typeface="Symbol" panose="05050102010706020507" pitchFamily="2" charset="2"/>
            </a:endParaRPr>
          </a:p>
        </p:txBody>
      </p:sp>
      <p:graphicFrame>
        <p:nvGraphicFramePr>
          <p:cNvPr id="2" name="对象 1">
            <a:hlinkClick r:id="" action="ppaction://ole?verb="/>
          </p:cNvPr>
          <p:cNvGraphicFramePr>
            <a:graphicFrameLocks noChangeAspect="1"/>
          </p:cNvGraphicFramePr>
          <p:nvPr/>
        </p:nvGraphicFramePr>
        <p:xfrm>
          <a:off x="264795" y="4648835"/>
          <a:ext cx="8724265" cy="1077595"/>
        </p:xfrm>
        <a:graphic>
          <a:graphicData uri="http://schemas.openxmlformats.org/presentationml/2006/ole">
            <mc:AlternateContent xmlns:mc="http://schemas.openxmlformats.org/markup-compatibility/2006">
              <mc:Choice xmlns:v="urn:schemas-microsoft-com:vml" Requires="v">
                <p:oleObj spid="_x0000_s2049" name="" r:id="rId1" imgW="3187700" imgH="393700" progId="Equation.KSEE3">
                  <p:embed/>
                </p:oleObj>
              </mc:Choice>
              <mc:Fallback>
                <p:oleObj name="" r:id="rId1" imgW="3187700" imgH="393700" progId="Equation.KSEE3">
                  <p:embed/>
                  <p:pic>
                    <p:nvPicPr>
                      <p:cNvPr id="0" name="图片 2048"/>
                      <p:cNvPicPr/>
                      <p:nvPr/>
                    </p:nvPicPr>
                    <p:blipFill>
                      <a:blip r:embed="rId2"/>
                      <a:stretch>
                        <a:fillRect/>
                      </a:stretch>
                    </p:blipFill>
                    <p:spPr>
                      <a:xfrm>
                        <a:off x="264795" y="4648835"/>
                        <a:ext cx="8724265" cy="107759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87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87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8788" name="Rectangle 2"/>
          <p:cNvSpPr>
            <a:spLocks noGrp="1"/>
          </p:cNvSpPr>
          <p:nvPr>
            <p:ph type="body"/>
          </p:nvPr>
        </p:nvSpPr>
        <p:spPr>
          <a:xfrm>
            <a:off x="0" y="0"/>
            <a:ext cx="9067800" cy="6858000"/>
          </a:xfrm>
          <a:solidFill>
            <a:schemeClr val="bg1"/>
          </a:solidFill>
        </p:spPr>
        <p:txBody>
          <a:bodyPr wrap="square" anchor="t"/>
          <a:p>
            <a:pPr marL="457200" indent="-457200" eaLnBrk="1" hangingPunct="1"/>
            <a:r>
              <a:rPr lang="en-US" altLang="x-none" dirty="0">
                <a:solidFill>
                  <a:schemeClr val="tx1"/>
                </a:solidFill>
              </a:rPr>
              <a:t>Then</a:t>
            </a:r>
            <a:endParaRPr lang="en-US" altLang="x-none" dirty="0">
              <a:solidFill>
                <a:schemeClr val="tx1"/>
              </a:solidFill>
            </a:endParaRPr>
          </a:p>
          <a:p>
            <a:pPr marL="914400" lvl="1" indent="-457200" eaLnBrk="1" hangingPunct="1">
              <a:buAutoNum type="arabicParenR"/>
            </a:pPr>
            <a:r>
              <a:rPr lang="en-US" altLang="x-none" dirty="0">
                <a:solidFill>
                  <a:schemeClr val="accent2"/>
                </a:solidFill>
              </a:rPr>
              <a:t>Head(R</a:t>
            </a:r>
            <a:r>
              <a:rPr lang="en-US" altLang="x-none" dirty="0">
                <a:solidFill>
                  <a:schemeClr val="accent2"/>
                </a:solidFill>
                <a:sym typeface="Symbol" panose="05050102010706020507" pitchFamily="2" charset="2"/>
              </a:rPr>
              <a:t>S) = { </a:t>
            </a:r>
            <a:r>
              <a:rPr lang="en-US" altLang="x-none" dirty="0">
                <a:solidFill>
                  <a:schemeClr val="accent2"/>
                </a:solidFill>
              </a:rPr>
              <a:t>A</a:t>
            </a:r>
            <a:r>
              <a:rPr lang="en-US" altLang="x-none" baseline="-25000" dirty="0">
                <a:solidFill>
                  <a:schemeClr val="accent2"/>
                </a:solidFill>
              </a:rPr>
              <a:t>1</a:t>
            </a:r>
            <a:r>
              <a:rPr lang="en-US" altLang="x-none" dirty="0">
                <a:solidFill>
                  <a:schemeClr val="accent2"/>
                </a:solidFill>
              </a:rPr>
              <a:t>, …, A</a:t>
            </a:r>
            <a:r>
              <a:rPr lang="en-US" altLang="x-none" baseline="-25000" dirty="0">
                <a:solidFill>
                  <a:schemeClr val="accent2"/>
                </a:solidFill>
              </a:rPr>
              <a:t>n</a:t>
            </a:r>
            <a:r>
              <a:rPr lang="en-US" altLang="x-none" dirty="0">
                <a:solidFill>
                  <a:schemeClr val="accent2"/>
                </a:solidFill>
              </a:rPr>
              <a:t>, B</a:t>
            </a:r>
            <a:r>
              <a:rPr lang="en-US" altLang="x-none" baseline="-25000" dirty="0">
                <a:solidFill>
                  <a:schemeClr val="accent2"/>
                </a:solidFill>
              </a:rPr>
              <a:t>1</a:t>
            </a:r>
            <a:r>
              <a:rPr lang="en-US" altLang="x-none" dirty="0">
                <a:solidFill>
                  <a:schemeClr val="accent2"/>
                </a:solidFill>
              </a:rPr>
              <a:t>, …, B</a:t>
            </a:r>
            <a:r>
              <a:rPr lang="en-US" altLang="x-none" baseline="-25000" dirty="0">
                <a:solidFill>
                  <a:schemeClr val="accent2"/>
                </a:solidFill>
              </a:rPr>
              <a:t>k </a:t>
            </a:r>
            <a:r>
              <a:rPr lang="en-US" altLang="x-none" dirty="0">
                <a:solidFill>
                  <a:schemeClr val="accent2"/>
                </a:solidFill>
              </a:rPr>
              <a:t>, C</a:t>
            </a:r>
            <a:r>
              <a:rPr lang="en-US" altLang="x-none" baseline="-25000" dirty="0">
                <a:solidFill>
                  <a:schemeClr val="accent2"/>
                </a:solidFill>
              </a:rPr>
              <a:t>1</a:t>
            </a:r>
            <a:r>
              <a:rPr lang="en-US" altLang="x-none" dirty="0">
                <a:solidFill>
                  <a:schemeClr val="accent2"/>
                </a:solidFill>
              </a:rPr>
              <a:t>, …, C</a:t>
            </a:r>
            <a:r>
              <a:rPr lang="en-US" altLang="x-none" baseline="-25000" dirty="0">
                <a:solidFill>
                  <a:schemeClr val="accent2"/>
                </a:solidFill>
              </a:rPr>
              <a:t>m </a:t>
            </a:r>
            <a:r>
              <a:rPr lang="en-US" altLang="x-none" dirty="0">
                <a:solidFill>
                  <a:schemeClr val="accent2"/>
                </a:solidFill>
                <a:sym typeface="Symbol" panose="05050102010706020507" pitchFamily="2" charset="2"/>
              </a:rPr>
              <a:t>}</a:t>
            </a:r>
            <a:endParaRPr lang="en-US" altLang="x-none" dirty="0">
              <a:solidFill>
                <a:schemeClr val="accent2"/>
              </a:solidFill>
              <a:sym typeface="Symbol" panose="05050102010706020507" pitchFamily="2" charset="2"/>
            </a:endParaRPr>
          </a:p>
          <a:p>
            <a:pPr marL="914400" lvl="1" indent="-457200" eaLnBrk="1" hangingPunct="1">
              <a:buAutoNum type="arabicParenR"/>
            </a:pPr>
            <a:r>
              <a:rPr lang="en-US" altLang="x-none" dirty="0">
                <a:solidFill>
                  <a:schemeClr val="accent2"/>
                </a:solidFill>
                <a:sym typeface="Symbol" panose="05050102010706020507" pitchFamily="2" charset="2"/>
              </a:rPr>
              <a:t>The set of rows in the table </a:t>
            </a:r>
            <a:r>
              <a:rPr lang="en-US" altLang="x-none" dirty="0">
                <a:solidFill>
                  <a:schemeClr val="accent2"/>
                </a:solidFill>
              </a:rPr>
              <a:t>R</a:t>
            </a:r>
            <a:r>
              <a:rPr lang="en-US" altLang="x-none" dirty="0">
                <a:solidFill>
                  <a:schemeClr val="accent2"/>
                </a:solidFill>
                <a:sym typeface="Symbol" panose="05050102010706020507" pitchFamily="2" charset="2"/>
              </a:rPr>
              <a:t>S</a:t>
            </a:r>
            <a:endParaRPr lang="en-US" altLang="x-none" dirty="0">
              <a:solidFill>
                <a:schemeClr val="accent2"/>
              </a:solidFill>
              <a:sym typeface="Symbol" panose="05050102010706020507" pitchFamily="2" charset="2"/>
            </a:endParaRPr>
          </a:p>
          <a:p>
            <a:pPr marL="914400" lvl="1" indent="-457200" eaLnBrk="1" hangingPunct="1">
              <a:buNone/>
            </a:pPr>
            <a:endParaRPr lang="en-US" altLang="x-none" sz="1200" dirty="0">
              <a:solidFill>
                <a:schemeClr val="accent2"/>
              </a:solidFill>
              <a:sym typeface="Symbol" panose="05050102010706020507" pitchFamily="2" charset="2"/>
            </a:endParaRPr>
          </a:p>
        </p:txBody>
      </p:sp>
      <p:sp>
        <p:nvSpPr>
          <p:cNvPr id="97286" name="Rectangle 5"/>
          <p:cNvSpPr/>
          <p:nvPr/>
        </p:nvSpPr>
        <p:spPr>
          <a:xfrm>
            <a:off x="179388" y="1412875"/>
            <a:ext cx="8785225" cy="52578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eaLnBrk="1" hangingPunct="1">
              <a:lnSpc>
                <a:spcPct val="90000"/>
              </a:lnSpc>
              <a:spcBef>
                <a:spcPct val="20000"/>
              </a:spcBef>
              <a:buClr>
                <a:srgbClr val="CC9900"/>
              </a:buClr>
            </a:pPr>
            <a:r>
              <a:rPr lang="en-US" altLang="x-none" b="1" dirty="0">
                <a:solidFill>
                  <a:schemeClr val="accent2"/>
                </a:solidFill>
                <a:latin typeface="Arial" panose="020B0604020202020204" pitchFamily="34" charset="0"/>
                <a:sym typeface="Symbol" panose="05050102010706020507" pitchFamily="2" charset="2"/>
              </a:rPr>
              <a:t>For each row </a:t>
            </a:r>
            <a:r>
              <a:rPr lang="en-US" altLang="x-none" b="1" dirty="0">
                <a:solidFill>
                  <a:srgbClr val="FF0000"/>
                </a:solidFill>
                <a:latin typeface="Arial" panose="020B0604020202020204" pitchFamily="34" charset="0"/>
                <a:sym typeface="Symbol" panose="05050102010706020507" pitchFamily="2" charset="2"/>
              </a:rPr>
              <a:t>u</a:t>
            </a:r>
            <a:r>
              <a:rPr lang="en-US" altLang="x-none" b="1" dirty="0">
                <a:solidFill>
                  <a:schemeClr val="accent2"/>
                </a:solidFill>
                <a:latin typeface="Arial" panose="020B0604020202020204" pitchFamily="34" charset="0"/>
                <a:sym typeface="Symbol" panose="05050102010706020507" pitchFamily="2" charset="2"/>
              </a:rPr>
              <a:t> in R</a:t>
            </a: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r>
              <a:rPr lang="en-US" altLang="x-none" b="1" dirty="0">
                <a:solidFill>
                  <a:schemeClr val="accent2"/>
                </a:solidFill>
                <a:latin typeface="Arial" panose="020B0604020202020204" pitchFamily="34" charset="0"/>
                <a:sym typeface="Symbol" panose="05050102010706020507" pitchFamily="2" charset="2"/>
              </a:rPr>
              <a:t>{</a:t>
            </a:r>
            <a:endParaRPr lang="en-US" altLang="x-none" b="1" dirty="0">
              <a:solidFill>
                <a:schemeClr val="accent2"/>
              </a:solidFill>
              <a:latin typeface="Arial" panose="020B0604020202020204" pitchFamily="34" charset="0"/>
              <a:sym typeface="Symbol" panose="05050102010706020507" pitchFamily="2" charset="2"/>
            </a:endParaRPr>
          </a:p>
          <a:p>
            <a:pPr marL="1371600" lvl="2" indent="-457200" eaLnBrk="1" hangingPunct="1">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r>
              <a:rPr lang="en-US" altLang="x-none" b="1" dirty="0">
                <a:solidFill>
                  <a:schemeClr val="accent2"/>
                </a:solidFill>
                <a:latin typeface="Arial" panose="020B0604020202020204" pitchFamily="34" charset="0"/>
              </a:rPr>
              <a:t>}</a:t>
            </a:r>
            <a:endParaRPr lang="en-US" altLang="x-none" b="1" dirty="0">
              <a:solidFill>
                <a:schemeClr val="accent2"/>
              </a:solidFill>
              <a:latin typeface="Arial" panose="020B0604020202020204" pitchFamily="34" charset="0"/>
            </a:endParaRPr>
          </a:p>
        </p:txBody>
      </p:sp>
      <p:sp>
        <p:nvSpPr>
          <p:cNvPr id="97287" name="Rectangle 6"/>
          <p:cNvSpPr/>
          <p:nvPr/>
        </p:nvSpPr>
        <p:spPr>
          <a:xfrm>
            <a:off x="1258888" y="2205038"/>
            <a:ext cx="7345362" cy="4176712"/>
          </a:xfrm>
          <a:prstGeom prst="rect">
            <a:avLst/>
          </a:prstGeom>
          <a:solidFill>
            <a:schemeClr val="bg1"/>
          </a:solidFill>
          <a:ln w="9525">
            <a:noFill/>
          </a:ln>
        </p:spPr>
        <p:txBody>
          <a:bodyPr anchor="t"/>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sym typeface="Symbol" panose="05050102010706020507" pitchFamily="2" charset="2"/>
              </a:rPr>
              <a:t>For each row </a:t>
            </a:r>
            <a:r>
              <a:rPr lang="en-US" altLang="x-none" b="1" dirty="0">
                <a:solidFill>
                  <a:srgbClr val="FF0000"/>
                </a:solidFill>
                <a:latin typeface="Arial" panose="020B0604020202020204" pitchFamily="34" charset="0"/>
                <a:sym typeface="Symbol" panose="05050102010706020507" pitchFamily="2" charset="2"/>
              </a:rPr>
              <a:t>v</a:t>
            </a:r>
            <a:r>
              <a:rPr lang="en-US" altLang="x-none" b="1" dirty="0">
                <a:solidFill>
                  <a:schemeClr val="accent2"/>
                </a:solidFill>
                <a:latin typeface="Arial" panose="020B0604020202020204" pitchFamily="34" charset="0"/>
                <a:sym typeface="Symbol" panose="05050102010706020507" pitchFamily="2" charset="2"/>
              </a:rPr>
              <a:t> in S</a:t>
            </a: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sym typeface="Symbol" panose="05050102010706020507" pitchFamily="2" charset="2"/>
              </a:rPr>
              <a:t>{</a:t>
            </a:r>
            <a:endParaRPr lang="en-US" altLang="x-none" b="1" dirty="0">
              <a:solidFill>
                <a:schemeClr val="accent2"/>
              </a:solidFill>
              <a:latin typeface="Arial" panose="020B0604020202020204" pitchFamily="34" charset="0"/>
              <a:sym typeface="Symbol" panose="05050102010706020507" pitchFamily="2" charset="2"/>
            </a:endParaRPr>
          </a:p>
          <a:p>
            <a:pPr marL="914400" lvl="1" indent="-457200" eaLnBrk="1" hangingPunct="1">
              <a:lnSpc>
                <a:spcPct val="90000"/>
              </a:lnSpc>
              <a:spcBef>
                <a:spcPct val="20000"/>
              </a:spcBef>
              <a:buClr>
                <a:srgbClr val="CC9900"/>
              </a:buClr>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endParaRPr lang="en-US" altLang="x-none" b="1" dirty="0">
              <a:solidFill>
                <a:schemeClr val="accent2"/>
              </a:solidFill>
              <a:latin typeface="Arial" panose="020B0604020202020204" pitchFamily="34" charset="0"/>
              <a:sym typeface="Symbol" panose="05050102010706020507" pitchFamily="2" charset="2"/>
            </a:endParaRPr>
          </a:p>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a:t>
            </a:r>
            <a:endParaRPr lang="en-US" altLang="x-none" b="1" dirty="0">
              <a:solidFill>
                <a:schemeClr val="accent2"/>
              </a:solidFill>
              <a:latin typeface="Arial" panose="020B0604020202020204" pitchFamily="34" charset="0"/>
            </a:endParaRPr>
          </a:p>
        </p:txBody>
      </p:sp>
      <p:sp>
        <p:nvSpPr>
          <p:cNvPr id="97288" name="Rectangle 7"/>
          <p:cNvSpPr/>
          <p:nvPr/>
        </p:nvSpPr>
        <p:spPr>
          <a:xfrm>
            <a:off x="1763713" y="2995613"/>
            <a:ext cx="6769100" cy="865187"/>
          </a:xfrm>
          <a:prstGeom prst="rect">
            <a:avLst/>
          </a:prstGeom>
          <a:solidFill>
            <a:schemeClr val="bg1"/>
          </a:solidFill>
          <a:ln w="9525">
            <a:noFill/>
          </a:ln>
        </p:spPr>
        <p:txBody>
          <a:bodyPr anchor="t"/>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sym typeface="Symbol" panose="05050102010706020507" pitchFamily="2" charset="2"/>
              </a:rPr>
              <a:t>If ( </a:t>
            </a:r>
            <a:r>
              <a:rPr lang="en-US" altLang="x-none" b="1" dirty="0">
                <a:solidFill>
                  <a:srgbClr val="FF0000"/>
                </a:solidFill>
                <a:latin typeface="Arial" panose="020B0604020202020204" pitchFamily="34" charset="0"/>
                <a:sym typeface="Symbol" panose="05050102010706020507" pitchFamily="2" charset="2"/>
              </a:rPr>
              <a:t>u[</a:t>
            </a:r>
            <a:r>
              <a:rPr lang="en-US" altLang="x-none" b="1" dirty="0">
                <a:solidFill>
                  <a:srgbClr val="FF0000"/>
                </a:solidFill>
                <a:latin typeface="Arial" panose="020B0604020202020204" pitchFamily="34" charset="0"/>
              </a:rPr>
              <a:t>B</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sym typeface="Symbol" panose="05050102010706020507" pitchFamily="2" charset="2"/>
              </a:rPr>
              <a:t>] = v[</a:t>
            </a:r>
            <a:r>
              <a:rPr lang="en-US" altLang="x-none" b="1" dirty="0">
                <a:solidFill>
                  <a:srgbClr val="FF0000"/>
                </a:solidFill>
                <a:latin typeface="Arial" panose="020B0604020202020204" pitchFamily="34" charset="0"/>
              </a:rPr>
              <a:t>B</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chemeClr val="accent2"/>
                </a:solidFill>
                <a:latin typeface="Arial" panose="020B0604020202020204" pitchFamily="34" charset="0"/>
                <a:sym typeface="Symbol" panose="05050102010706020507" pitchFamily="2" charset="2"/>
              </a:rPr>
              <a:t> for all i (</a:t>
            </a:r>
            <a:r>
              <a:rPr lang="en-US" altLang="x-none" b="1" dirty="0">
                <a:solidFill>
                  <a:schemeClr val="accent2"/>
                </a:solidFill>
                <a:latin typeface="Arial" panose="020B0604020202020204" pitchFamily="34" charset="0"/>
              </a:rPr>
              <a:t>1</a:t>
            </a:r>
            <a:r>
              <a:rPr lang="en-US" altLang="x-none" b="1" dirty="0">
                <a:solidFill>
                  <a:schemeClr val="accent2"/>
                </a:solidFill>
                <a:latin typeface="Arial" panose="020B0604020202020204" pitchFamily="34" charset="0"/>
                <a:sym typeface="Symbol" panose="05050102010706020507" pitchFamily="2" charset="2"/>
              </a:rPr>
              <a:t></a:t>
            </a:r>
            <a:r>
              <a:rPr lang="en-US" altLang="x-none" b="1" dirty="0">
                <a:solidFill>
                  <a:schemeClr val="accent2"/>
                </a:solidFill>
                <a:latin typeface="Arial" panose="020B0604020202020204" pitchFamily="34" charset="0"/>
              </a:rPr>
              <a:t>i</a:t>
            </a:r>
            <a:r>
              <a:rPr lang="en-US" altLang="x-none" b="1" dirty="0">
                <a:solidFill>
                  <a:schemeClr val="accent2"/>
                </a:solidFill>
                <a:latin typeface="Arial" panose="020B0604020202020204" pitchFamily="34" charset="0"/>
                <a:sym typeface="Symbol" panose="05050102010706020507" pitchFamily="2" charset="2"/>
              </a:rPr>
              <a:t></a:t>
            </a:r>
            <a:r>
              <a:rPr lang="en-US" altLang="x-none" b="1" dirty="0">
                <a:solidFill>
                  <a:schemeClr val="accent2"/>
                </a:solidFill>
                <a:latin typeface="Arial" panose="020B0604020202020204" pitchFamily="34" charset="0"/>
              </a:rPr>
              <a:t>k) )</a:t>
            </a:r>
            <a:endParaRPr lang="en-US" altLang="x-none" b="1" dirty="0">
              <a:solidFill>
                <a:schemeClr val="accent2"/>
              </a:solidFill>
              <a:latin typeface="Arial" panose="020B0604020202020204" pitchFamily="34" charset="0"/>
            </a:endParaRPr>
          </a:p>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Then we have a row</a:t>
            </a:r>
            <a:r>
              <a:rPr lang="en-US" altLang="x-none" b="1" dirty="0">
                <a:solidFill>
                  <a:srgbClr val="FF0000"/>
                </a:solidFill>
                <a:latin typeface="Arial" panose="020B0604020202020204" pitchFamily="34" charset="0"/>
              </a:rPr>
              <a:t> t</a:t>
            </a:r>
            <a:r>
              <a:rPr lang="en-US" altLang="x-none" b="1" dirty="0">
                <a:solidFill>
                  <a:schemeClr val="accent2"/>
                </a:solidFill>
                <a:latin typeface="Arial" panose="020B0604020202020204" pitchFamily="34" charset="0"/>
              </a:rPr>
              <a:t> in the table R</a:t>
            </a:r>
            <a:r>
              <a:rPr lang="en-US" altLang="x-none" b="1" dirty="0">
                <a:solidFill>
                  <a:schemeClr val="accent2"/>
                </a:solidFill>
                <a:latin typeface="Arial" panose="020B0604020202020204" pitchFamily="34" charset="0"/>
                <a:sym typeface="Symbol" panose="05050102010706020507" pitchFamily="2" charset="2"/>
              </a:rPr>
              <a:t>S</a:t>
            </a:r>
            <a:endParaRPr lang="en-US" altLang="x-none" b="1" dirty="0">
              <a:solidFill>
                <a:schemeClr val="accent2"/>
              </a:solidFill>
              <a:latin typeface="Arial" panose="020B0604020202020204" pitchFamily="34" charset="0"/>
              <a:sym typeface="Symbol" panose="05050102010706020507" pitchFamily="2" charset="2"/>
            </a:endParaRPr>
          </a:p>
        </p:txBody>
      </p:sp>
      <p:sp>
        <p:nvSpPr>
          <p:cNvPr id="97289" name="Rectangle 8"/>
          <p:cNvSpPr/>
          <p:nvPr/>
        </p:nvSpPr>
        <p:spPr>
          <a:xfrm>
            <a:off x="2484438" y="3860800"/>
            <a:ext cx="5472112" cy="2016125"/>
          </a:xfrm>
          <a:prstGeom prst="rect">
            <a:avLst/>
          </a:prstGeom>
          <a:solidFill>
            <a:schemeClr val="bg1"/>
          </a:solidFill>
          <a:ln w="9525">
            <a:noFill/>
          </a:ln>
        </p:spPr>
        <p:txBody>
          <a:bodyPr anchor="t"/>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sym typeface="Symbol" panose="05050102010706020507" pitchFamily="2" charset="2"/>
              </a:rPr>
              <a:t>Which {</a:t>
            </a:r>
            <a:endParaRPr lang="en-US" altLang="x-none" b="1" dirty="0">
              <a:solidFill>
                <a:schemeClr val="accent2"/>
              </a:solidFill>
              <a:latin typeface="Arial" panose="020B0604020202020204" pitchFamily="34" charset="0"/>
            </a:endParaRPr>
          </a:p>
          <a:p>
            <a:pPr marL="914400" lvl="1" indent="-457200" eaLnBrk="1" hangingPunct="1">
              <a:lnSpc>
                <a:spcPct val="90000"/>
              </a:lnSpc>
              <a:spcBef>
                <a:spcPct val="20000"/>
              </a:spcBef>
              <a:buClr>
                <a:srgbClr val="CC9900"/>
              </a:buClr>
            </a:pPr>
            <a:r>
              <a:rPr lang="en-US" altLang="x-none" b="1" dirty="0">
                <a:solidFill>
                  <a:srgbClr val="FF0000"/>
                </a:solidFill>
                <a:latin typeface="Arial" panose="020B0604020202020204" pitchFamily="34" charset="0"/>
              </a:rPr>
              <a:t>t[A</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 u[A</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for all i, 1</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rgbClr val="FF0000"/>
                </a:solidFill>
                <a:latin typeface="Arial" panose="020B0604020202020204" pitchFamily="34" charset="0"/>
              </a:rPr>
              <a:t>n</a:t>
            </a:r>
            <a:endParaRPr lang="en-US" altLang="x-none" b="1" dirty="0">
              <a:solidFill>
                <a:srgbClr val="FF0000"/>
              </a:solidFill>
              <a:latin typeface="Arial" panose="020B0604020202020204" pitchFamily="34" charset="0"/>
            </a:endParaRPr>
          </a:p>
          <a:p>
            <a:pPr marL="914400" lvl="1" indent="-457200" eaLnBrk="1" hangingPunct="1">
              <a:lnSpc>
                <a:spcPct val="90000"/>
              </a:lnSpc>
              <a:spcBef>
                <a:spcPct val="20000"/>
              </a:spcBef>
              <a:buClr>
                <a:srgbClr val="CC9900"/>
              </a:buClr>
            </a:pPr>
            <a:r>
              <a:rPr lang="en-US" altLang="x-none" b="1" dirty="0">
                <a:solidFill>
                  <a:srgbClr val="FF0000"/>
                </a:solidFill>
                <a:latin typeface="Arial" panose="020B0604020202020204" pitchFamily="34" charset="0"/>
              </a:rPr>
              <a:t>t[C</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 v[C</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for all i, 1</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rgbClr val="FF0000"/>
                </a:solidFill>
                <a:latin typeface="Arial" panose="020B0604020202020204" pitchFamily="34" charset="0"/>
              </a:rPr>
              <a:t>m</a:t>
            </a:r>
            <a:endParaRPr lang="en-US" altLang="x-none" b="1" dirty="0">
              <a:solidFill>
                <a:srgbClr val="FF0000"/>
              </a:solidFill>
              <a:latin typeface="Arial" panose="020B0604020202020204" pitchFamily="34" charset="0"/>
            </a:endParaRPr>
          </a:p>
          <a:p>
            <a:pPr marL="914400" lvl="1" indent="-457200" eaLnBrk="1" hangingPunct="1">
              <a:lnSpc>
                <a:spcPct val="90000"/>
              </a:lnSpc>
              <a:spcBef>
                <a:spcPct val="20000"/>
              </a:spcBef>
              <a:buClr>
                <a:srgbClr val="CC9900"/>
              </a:buClr>
            </a:pPr>
            <a:r>
              <a:rPr lang="en-US" altLang="x-none" b="1" dirty="0">
                <a:solidFill>
                  <a:srgbClr val="FF0000"/>
                </a:solidFill>
                <a:latin typeface="Arial" panose="020B0604020202020204" pitchFamily="34" charset="0"/>
              </a:rPr>
              <a:t>t[B</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 u[B</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 v[B</a:t>
            </a:r>
            <a:r>
              <a:rPr lang="en-US" altLang="x-none" b="1" baseline="-25000"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rPr>
              <a:t>] for all i, 1</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rgbClr val="FF0000"/>
                </a:solidFill>
                <a:latin typeface="Arial" panose="020B0604020202020204" pitchFamily="34" charset="0"/>
              </a:rPr>
              <a:t>i</a:t>
            </a:r>
            <a:r>
              <a:rPr lang="en-US" altLang="x-none" b="1" dirty="0">
                <a:solidFill>
                  <a:srgbClr val="FF0000"/>
                </a:solidFill>
                <a:latin typeface="Arial" panose="020B0604020202020204" pitchFamily="34" charset="0"/>
                <a:sym typeface="Symbol" panose="05050102010706020507" pitchFamily="2" charset="2"/>
              </a:rPr>
              <a:t></a:t>
            </a:r>
            <a:r>
              <a:rPr lang="en-US" altLang="x-none" b="1" dirty="0">
                <a:solidFill>
                  <a:srgbClr val="FF0000"/>
                </a:solidFill>
                <a:latin typeface="Arial" panose="020B0604020202020204" pitchFamily="34" charset="0"/>
              </a:rPr>
              <a:t>k</a:t>
            </a:r>
            <a:endParaRPr lang="en-US" altLang="x-none" b="1" dirty="0">
              <a:solidFill>
                <a:srgbClr val="FF0000"/>
              </a:solidFill>
              <a:latin typeface="Arial" panose="020B0604020202020204" pitchFamily="34" charset="0"/>
            </a:endParaRPr>
          </a:p>
          <a:p>
            <a:pPr marL="457200" indent="-457200">
              <a:lnSpc>
                <a:spcPct val="90000"/>
              </a:lnSpc>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a:t>
            </a:r>
            <a:endParaRPr lang="en-US" altLang="x-none"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7"/>
                                        </p:tgtEl>
                                        <p:attrNameLst>
                                          <p:attrName>style.visibility</p:attrName>
                                        </p:attrNameLst>
                                      </p:cBhvr>
                                      <p:to>
                                        <p:strVal val="visible"/>
                                      </p:to>
                                    </p:set>
                                    <p:animEffect transition="in" filter="blinds(horizontal)">
                                      <p:cBhvr>
                                        <p:cTn id="12" dur="500"/>
                                        <p:tgtEl>
                                          <p:spTgt spid="972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288"/>
                                        </p:tgtEl>
                                        <p:attrNameLst>
                                          <p:attrName>style.visibility</p:attrName>
                                        </p:attrNameLst>
                                      </p:cBhvr>
                                      <p:to>
                                        <p:strVal val="visible"/>
                                      </p:to>
                                    </p:set>
                                    <p:animEffect transition="in" filter="blinds(horizontal)">
                                      <p:cBhvr>
                                        <p:cTn id="17" dur="500"/>
                                        <p:tgtEl>
                                          <p:spTgt spid="97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289"/>
                                        </p:tgtEl>
                                        <p:attrNameLst>
                                          <p:attrName>style.visibility</p:attrName>
                                        </p:attrNameLst>
                                      </p:cBhvr>
                                      <p:to>
                                        <p:strVal val="visible"/>
                                      </p:to>
                                    </p:set>
                                    <p:animEffect transition="in" filter="blinds(horizontal)">
                                      <p:cBhvr>
                                        <p:cTn id="22" dur="500"/>
                                        <p:tgtEl>
                                          <p:spTgt spid="9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animBg="1"/>
      <p:bldP spid="97287" grpId="0" animBg="1"/>
      <p:bldP spid="97288" grpId="0" animBg="1"/>
      <p:bldP spid="9728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98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98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9812" name="Rectangle 2"/>
          <p:cNvSpPr>
            <a:spLocks noGrp="1"/>
          </p:cNvSpPr>
          <p:nvPr>
            <p:ph type="title"/>
          </p:nvPr>
        </p:nvSpPr>
        <p:spPr/>
        <p:txBody>
          <a:bodyPr wrap="square" anchor="ctr"/>
          <a:p>
            <a:pPr eaLnBrk="1" hangingPunct="1"/>
            <a:r>
              <a:rPr lang="en-US" altLang="x-none" dirty="0"/>
              <a:t>Example 2.7.6</a:t>
            </a:r>
            <a:endParaRPr lang="en-US" altLang="x-none" dirty="0"/>
          </a:p>
        </p:txBody>
      </p:sp>
      <p:sp>
        <p:nvSpPr>
          <p:cNvPr id="98310" name="Rectangle 3"/>
          <p:cNvSpPr>
            <a:spLocks noGrp="1"/>
          </p:cNvSpPr>
          <p:nvPr>
            <p:ph type="body"/>
          </p:nvPr>
        </p:nvSpPr>
        <p:spPr>
          <a:xfrm>
            <a:off x="250825" y="3971925"/>
            <a:ext cx="8664575" cy="622300"/>
          </a:xfrm>
        </p:spPr>
        <p:txBody>
          <a:bodyPr wrap="square" anchor="t"/>
          <a:p>
            <a:pPr eaLnBrk="1" hangingPunct="1">
              <a:lnSpc>
                <a:spcPct val="120000"/>
              </a:lnSpc>
            </a:pPr>
            <a:r>
              <a:rPr lang="zh-CN" altLang="en-US" sz="3000" dirty="0">
                <a:solidFill>
                  <a:srgbClr val="FF0000"/>
                </a:solidFill>
                <a:sym typeface="Symbol" panose="05050102010706020507" pitchFamily="2" charset="2"/>
              </a:rPr>
              <a:t>在这里，</a:t>
            </a:r>
            <a:r>
              <a:rPr lang="en-US" altLang="x-none" sz="3000" dirty="0">
                <a:solidFill>
                  <a:srgbClr val="FF0000"/>
                </a:solidFill>
              </a:rPr>
              <a:t>R</a:t>
            </a:r>
            <a:r>
              <a:rPr lang="en-US" altLang="x-none" sz="3000" dirty="0">
                <a:solidFill>
                  <a:srgbClr val="FF0000"/>
                </a:solidFill>
                <a:sym typeface="Symbol" panose="05050102010706020507" pitchFamily="2" charset="2"/>
              </a:rPr>
              <a:t>S</a:t>
            </a:r>
            <a:r>
              <a:rPr lang="zh-CN" altLang="en-US" sz="3000" dirty="0">
                <a:solidFill>
                  <a:srgbClr val="FF0000"/>
                </a:solidFill>
                <a:sym typeface="Symbol" panose="05050102010706020507" pitchFamily="2" charset="2"/>
              </a:rPr>
              <a:t>相当于是：</a:t>
            </a:r>
            <a:endParaRPr lang="zh-CN" altLang="en-US" sz="3000" dirty="0">
              <a:solidFill>
                <a:srgbClr val="FF0000"/>
              </a:solidFill>
              <a:sym typeface="Symbol" panose="05050102010706020507" pitchFamily="2" charset="2"/>
            </a:endParaRPr>
          </a:p>
        </p:txBody>
      </p:sp>
      <p:graphicFrame>
        <p:nvGraphicFramePr>
          <p:cNvPr id="98311" name="表格 98310"/>
          <p:cNvGraphicFramePr/>
          <p:nvPr/>
        </p:nvGraphicFramePr>
        <p:xfrm>
          <a:off x="107950" y="1357313"/>
          <a:ext cx="2263775" cy="1836738"/>
        </p:xfrm>
        <a:graphic>
          <a:graphicData uri="http://schemas.openxmlformats.org/drawingml/2006/table">
            <a:tbl>
              <a:tblPr/>
              <a:tblGrid>
                <a:gridCol w="709613"/>
                <a:gridCol w="779462"/>
                <a:gridCol w="7747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B1</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B2</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51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9836" name="Text Box 26"/>
          <p:cNvSpPr txBox="1"/>
          <p:nvPr/>
        </p:nvSpPr>
        <p:spPr>
          <a:xfrm>
            <a:off x="542925" y="919163"/>
            <a:ext cx="1674813"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aphicFrame>
        <p:nvGraphicFramePr>
          <p:cNvPr id="98334" name="表格 98333"/>
          <p:cNvGraphicFramePr/>
          <p:nvPr/>
        </p:nvGraphicFramePr>
        <p:xfrm>
          <a:off x="2676525" y="1371600"/>
          <a:ext cx="2328863" cy="2286000"/>
        </p:xfrm>
        <a:graphic>
          <a:graphicData uri="http://schemas.openxmlformats.org/drawingml/2006/table">
            <a:tbl>
              <a:tblPr/>
              <a:tblGrid>
                <a:gridCol w="731838"/>
                <a:gridCol w="800100"/>
                <a:gridCol w="796925"/>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B1</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B2</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9863" name="Text Box 53"/>
          <p:cNvSpPr txBox="1"/>
          <p:nvPr/>
        </p:nvSpPr>
        <p:spPr>
          <a:xfrm>
            <a:off x="2676525" y="919163"/>
            <a:ext cx="16764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S</a:t>
            </a:r>
            <a:endParaRPr lang="en-US" altLang="x-none" sz="3000" b="1" dirty="0">
              <a:latin typeface="Times New Roman" panose="02020603050405020304" pitchFamily="2" charset="0"/>
            </a:endParaRPr>
          </a:p>
        </p:txBody>
      </p:sp>
      <p:graphicFrame>
        <p:nvGraphicFramePr>
          <p:cNvPr id="98361" name="表格 98360"/>
          <p:cNvGraphicFramePr/>
          <p:nvPr/>
        </p:nvGraphicFramePr>
        <p:xfrm>
          <a:off x="6029325" y="1357313"/>
          <a:ext cx="2971800" cy="1836738"/>
        </p:xfrm>
        <a:graphic>
          <a:graphicData uri="http://schemas.openxmlformats.org/drawingml/2006/table">
            <a:tbl>
              <a:tblPr/>
              <a:tblGrid>
                <a:gridCol w="693738"/>
                <a:gridCol w="763587"/>
                <a:gridCol w="757238"/>
                <a:gridCol w="757237"/>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B1</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B2</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51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9891" name="Text Box 81"/>
          <p:cNvSpPr txBox="1"/>
          <p:nvPr/>
        </p:nvSpPr>
        <p:spPr>
          <a:xfrm>
            <a:off x="6029325" y="919163"/>
            <a:ext cx="2438400" cy="457200"/>
          </a:xfrm>
          <a:prstGeom prst="rect">
            <a:avLst/>
          </a:prstGeom>
          <a:noFill/>
          <a:ln w="9525">
            <a:noFill/>
          </a:ln>
        </p:spPr>
        <p:txBody>
          <a:bodyPr tIns="0" bIns="0" anchor="t">
            <a:spAutoFit/>
          </a:bodyPr>
          <a:p>
            <a:pPr algn="ctr">
              <a:spcBef>
                <a:spcPct val="50000"/>
              </a:spcBef>
            </a:pPr>
            <a:r>
              <a:rPr lang="en-US" altLang="x-none" sz="3000" b="1" dirty="0">
                <a:solidFill>
                  <a:schemeClr val="accent2"/>
                </a:solidFill>
                <a:latin typeface="Arial" panose="020B0604020202020204" pitchFamily="34" charset="0"/>
              </a:rPr>
              <a:t>R</a:t>
            </a:r>
            <a:r>
              <a:rPr lang="en-US" altLang="x-none" sz="3000" b="1" dirty="0">
                <a:solidFill>
                  <a:schemeClr val="accent2"/>
                </a:solidFill>
                <a:latin typeface="Arial" panose="020B0604020202020204" pitchFamily="34" charset="0"/>
                <a:sym typeface="Symbol" panose="05050102010706020507" pitchFamily="2" charset="2"/>
              </a:rPr>
              <a:t>S</a:t>
            </a:r>
            <a:endParaRPr lang="en-US" altLang="x-none" sz="3000" b="1" dirty="0">
              <a:solidFill>
                <a:schemeClr val="accent2"/>
              </a:solidFill>
              <a:latin typeface="Arial" panose="020B0604020202020204" pitchFamily="34" charset="0"/>
              <a:sym typeface="Symbol" panose="05050102010706020507" pitchFamily="2" charset="2"/>
            </a:endParaRPr>
          </a:p>
        </p:txBody>
      </p:sp>
      <p:sp>
        <p:nvSpPr>
          <p:cNvPr id="119892" name="AutoShape 82"/>
          <p:cNvSpPr/>
          <p:nvPr/>
        </p:nvSpPr>
        <p:spPr>
          <a:xfrm>
            <a:off x="5076825" y="2057400"/>
            <a:ext cx="800100" cy="304800"/>
          </a:xfrm>
          <a:prstGeom prst="rightArrow">
            <a:avLst>
              <a:gd name="adj1" fmla="val 50000"/>
              <a:gd name="adj2" fmla="val 65625"/>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sz="3000" dirty="0">
              <a:latin typeface="Times New Roman" panose="02020603050405020304" pitchFamily="2" charset="0"/>
            </a:endParaRPr>
          </a:p>
        </p:txBody>
      </p:sp>
      <p:graphicFrame>
        <p:nvGraphicFramePr>
          <p:cNvPr id="2" name="对象 1">
            <a:hlinkClick r:id="" action="ppaction://ole?verb="/>
          </p:cNvPr>
          <p:cNvGraphicFramePr>
            <a:graphicFrameLocks noChangeAspect="1"/>
          </p:cNvGraphicFramePr>
          <p:nvPr/>
        </p:nvGraphicFramePr>
        <p:xfrm>
          <a:off x="250825" y="4672013"/>
          <a:ext cx="8897938" cy="481012"/>
        </p:xfrm>
        <a:graphic>
          <a:graphicData uri="http://schemas.openxmlformats.org/presentationml/2006/ole">
            <mc:AlternateContent xmlns:mc="http://schemas.openxmlformats.org/markup-compatibility/2006">
              <mc:Choice xmlns:v="urn:schemas-microsoft-com:vml" Requires="v">
                <p:oleObj spid="_x0000_s3082" name="" r:id="rId1" imgW="3517265" imgH="190500" progId="Equation.KSEE3">
                  <p:embed/>
                </p:oleObj>
              </mc:Choice>
              <mc:Fallback>
                <p:oleObj name="" r:id="rId1" imgW="3517265" imgH="190500" progId="Equation.KSEE3">
                  <p:embed/>
                  <p:pic>
                    <p:nvPicPr>
                      <p:cNvPr id="0" name="图片 3081"/>
                      <p:cNvPicPr/>
                      <p:nvPr/>
                    </p:nvPicPr>
                    <p:blipFill>
                      <a:blip r:embed="rId2"/>
                      <a:stretch>
                        <a:fillRect/>
                      </a:stretch>
                    </p:blipFill>
                    <p:spPr>
                      <a:xfrm>
                        <a:off x="250825" y="4672013"/>
                        <a:ext cx="8897938" cy="481012"/>
                      </a:xfrm>
                      <a:prstGeom prst="rect">
                        <a:avLst/>
                      </a:prstGeom>
                      <a:noFill/>
                      <a:ln w="9525" cap="flat" cmpd="sng">
                        <a:solidFill>
                          <a:schemeClr val="accent1"/>
                        </a:solidFill>
                        <a:prstDash val="solid"/>
                        <a:round/>
                        <a:headEnd type="none" w="med" len="med"/>
                        <a:tailEnd type="none" w="med" len="med"/>
                      </a:ln>
                    </p:spPr>
                  </p:pic>
                </p:oleObj>
              </mc:Fallback>
            </mc:AlternateContent>
          </a:graphicData>
        </a:graphic>
      </p:graphicFrame>
      <p:sp>
        <p:nvSpPr>
          <p:cNvPr id="3" name="Rectangle 3"/>
          <p:cNvSpPr>
            <a:spLocks noGrp="1"/>
          </p:cNvSpPr>
          <p:nvPr/>
        </p:nvSpPr>
        <p:spPr>
          <a:xfrm>
            <a:off x="234950" y="5246688"/>
            <a:ext cx="8664575" cy="623887"/>
          </a:xfrm>
          <a:prstGeom prst="rect">
            <a:avLst/>
          </a:prstGeom>
          <a:noFill/>
          <a:ln w="9525">
            <a:noFill/>
          </a:ln>
        </p:spPr>
        <p:txBody>
          <a:bodyPr wrap="square" anchor="t"/>
          <a:p>
            <a:pPr marL="342900" indent="-342900">
              <a:lnSpc>
                <a:spcPct val="120000"/>
              </a:lnSpc>
              <a:spcBef>
                <a:spcPct val="20000"/>
              </a:spcBef>
              <a:buClr>
                <a:srgbClr val="CC9900"/>
              </a:buClr>
              <a:buFont typeface="Wingdings" panose="05000000000000000000" pitchFamily="2" charset="2"/>
              <a:buChar char="q"/>
            </a:pPr>
            <a:r>
              <a:rPr lang="zh-CN" altLang="en-US" sz="3000" b="1" dirty="0">
                <a:solidFill>
                  <a:srgbClr val="FF0000"/>
                </a:solidFill>
                <a:latin typeface="Arial" panose="020B0604020202020204" pitchFamily="34" charset="0"/>
                <a:sym typeface="Symbol" panose="05050102010706020507" pitchFamily="2" charset="2"/>
              </a:rPr>
              <a:t>可以仔细体会</a:t>
            </a:r>
            <a:r>
              <a:rPr lang="en-US" altLang="x-none" sz="3000" b="1" dirty="0">
                <a:solidFill>
                  <a:srgbClr val="FF0000"/>
                </a:solidFill>
                <a:latin typeface="Arial" panose="020B0604020202020204" pitchFamily="34" charset="0"/>
                <a:sym typeface="宋体" panose="02010600030101010101" pitchFamily="2" charset="-122"/>
              </a:rPr>
              <a:t>R</a:t>
            </a:r>
            <a:r>
              <a:rPr lang="en-US" altLang="x-none" sz="3000" b="1" dirty="0">
                <a:solidFill>
                  <a:srgbClr val="FF0000"/>
                </a:solidFill>
                <a:latin typeface="Arial" panose="020B0604020202020204" pitchFamily="34" charset="0"/>
                <a:sym typeface="Symbol" panose="05050102010706020507" pitchFamily="2" charset="2"/>
              </a:rPr>
              <a:t>S</a:t>
            </a:r>
            <a:r>
              <a:rPr lang="zh-CN" altLang="en-US" sz="3000" b="1" dirty="0">
                <a:solidFill>
                  <a:srgbClr val="FF0000"/>
                </a:solidFill>
                <a:latin typeface="Arial" panose="020B0604020202020204" pitchFamily="34" charset="0"/>
                <a:sym typeface="Symbol" panose="05050102010706020507" pitchFamily="2" charset="2"/>
              </a:rPr>
              <a:t>与</a:t>
            </a:r>
            <a:r>
              <a:rPr lang="en-US" altLang="zh-CN" sz="3000" b="1" dirty="0">
                <a:solidFill>
                  <a:srgbClr val="FF0000"/>
                </a:solidFill>
                <a:latin typeface="Arial" panose="020B0604020202020204" pitchFamily="34" charset="0"/>
                <a:sym typeface="Symbol" panose="05050102010706020507" pitchFamily="2" charset="2"/>
              </a:rPr>
              <a:t>R×S</a:t>
            </a:r>
            <a:r>
              <a:rPr lang="zh-CN" altLang="zh-CN" sz="3000" b="1" dirty="0">
                <a:solidFill>
                  <a:srgbClr val="FF0000"/>
                </a:solidFill>
                <a:latin typeface="Arial" panose="020B0604020202020204" pitchFamily="34" charset="0"/>
                <a:sym typeface="Symbol" panose="05050102010706020507" pitchFamily="2" charset="2"/>
              </a:rPr>
              <a:t>的区别</a:t>
            </a:r>
            <a:endParaRPr lang="zh-CN" altLang="zh-CN" sz="3000" b="1" dirty="0">
              <a:solidFill>
                <a:srgbClr val="FF0000"/>
              </a:solidFill>
              <a:latin typeface="Arial" panose="020B0604020202020204" pitchFamily="34" charset="0"/>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10">
                                            <p:txEl>
                                              <p:charRg st="0" end="13"/>
                                            </p:txEl>
                                          </p:spTgt>
                                        </p:tgtEl>
                                        <p:attrNameLst>
                                          <p:attrName>style.visibility</p:attrName>
                                        </p:attrNameLst>
                                      </p:cBhvr>
                                      <p:to>
                                        <p:strVal val="visible"/>
                                      </p:to>
                                    </p:set>
                                    <p:animEffect transition="in" filter="blinds(horizontal)">
                                      <p:cBhvr>
                                        <p:cTn id="7" dur="500"/>
                                        <p:tgtEl>
                                          <p:spTgt spid="98310">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08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08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8310" name="Rectangle 3"/>
          <p:cNvSpPr>
            <a:spLocks noGrp="1"/>
          </p:cNvSpPr>
          <p:nvPr>
            <p:ph type="body"/>
          </p:nvPr>
        </p:nvSpPr>
        <p:spPr>
          <a:xfrm>
            <a:off x="250825" y="1276350"/>
            <a:ext cx="8664575" cy="4829175"/>
          </a:xfrm>
        </p:spPr>
        <p:txBody>
          <a:bodyPr wrap="square" anchor="t"/>
          <a:p>
            <a:pPr eaLnBrk="1" hangingPunct="1">
              <a:lnSpc>
                <a:spcPct val="120000"/>
              </a:lnSpc>
            </a:pPr>
            <a:r>
              <a:rPr lang="en-US" altLang="x-none" sz="3000" dirty="0"/>
              <a:t>If </a:t>
            </a:r>
            <a:r>
              <a:rPr lang="en-US" altLang="x-none" sz="3000" dirty="0">
                <a:solidFill>
                  <a:srgbClr val="FF0000"/>
                </a:solidFill>
              </a:rPr>
              <a:t>Head(R) </a:t>
            </a:r>
            <a:r>
              <a:rPr lang="en-US" altLang="x-none" sz="3000" dirty="0">
                <a:solidFill>
                  <a:srgbClr val="FF0000"/>
                </a:solidFill>
                <a:sym typeface="Symbol" panose="05050102010706020507" pitchFamily="2" charset="2"/>
              </a:rPr>
              <a:t> Head(S) = </a:t>
            </a:r>
            <a:r>
              <a:rPr lang="en-US" altLang="x-none" sz="3000" dirty="0">
                <a:sym typeface="Symbol" panose="05050102010706020507" pitchFamily="2" charset="2"/>
              </a:rPr>
              <a:t> , then </a:t>
            </a:r>
            <a:r>
              <a:rPr lang="en-US" altLang="x-none" sz="3000" dirty="0">
                <a:solidFill>
                  <a:srgbClr val="FF0000"/>
                </a:solidFill>
              </a:rPr>
              <a:t>R</a:t>
            </a:r>
            <a:r>
              <a:rPr lang="en-US" altLang="x-none" sz="3000" dirty="0">
                <a:solidFill>
                  <a:srgbClr val="FF0000"/>
                </a:solidFill>
                <a:sym typeface="Symbol" panose="05050102010706020507" pitchFamily="2" charset="2"/>
              </a:rPr>
              <a:t>S = R x S</a:t>
            </a:r>
            <a:endParaRPr lang="en-US" altLang="x-none" sz="3000" dirty="0">
              <a:solidFill>
                <a:srgbClr val="FF0000"/>
              </a:solidFill>
              <a:sym typeface="Symbol" panose="05050102010706020507" pitchFamily="2" charset="2"/>
            </a:endParaRPr>
          </a:p>
          <a:p>
            <a:pPr eaLnBrk="1" hangingPunct="1">
              <a:lnSpc>
                <a:spcPct val="120000"/>
              </a:lnSpc>
            </a:pPr>
            <a:endParaRPr lang="en-US" altLang="x-none" sz="3000" dirty="0">
              <a:solidFill>
                <a:srgbClr val="FF0000"/>
              </a:solidFill>
              <a:sym typeface="Symbol" panose="05050102010706020507" pitchFamily="2" charset="2"/>
            </a:endParaRPr>
          </a:p>
          <a:p>
            <a:pPr eaLnBrk="1" hangingPunct="1">
              <a:lnSpc>
                <a:spcPct val="120000"/>
              </a:lnSpc>
            </a:pPr>
            <a:r>
              <a:rPr lang="en-US" altLang="x-none" sz="3000" dirty="0"/>
              <a:t>If </a:t>
            </a:r>
            <a:r>
              <a:rPr lang="en-US" altLang="x-none" sz="3000" dirty="0">
                <a:solidFill>
                  <a:srgbClr val="FF0000"/>
                </a:solidFill>
              </a:rPr>
              <a:t>Head(R) </a:t>
            </a:r>
            <a:r>
              <a:rPr lang="en-US" altLang="x-none" sz="3000" dirty="0">
                <a:solidFill>
                  <a:srgbClr val="FF0000"/>
                </a:solidFill>
                <a:sym typeface="Symbol" panose="05050102010706020507" pitchFamily="2" charset="2"/>
              </a:rPr>
              <a:t>= Head(S)</a:t>
            </a:r>
            <a:r>
              <a:rPr lang="en-US" altLang="x-none" sz="3000" dirty="0">
                <a:sym typeface="Symbol" panose="05050102010706020507" pitchFamily="2" charset="2"/>
              </a:rPr>
              <a:t> , then </a:t>
            </a:r>
            <a:r>
              <a:rPr lang="en-US" altLang="x-none" sz="3000" dirty="0">
                <a:solidFill>
                  <a:srgbClr val="FF0000"/>
                </a:solidFill>
              </a:rPr>
              <a:t>R</a:t>
            </a:r>
            <a:r>
              <a:rPr lang="en-US" altLang="x-none" sz="3000" dirty="0">
                <a:solidFill>
                  <a:srgbClr val="FF0000"/>
                </a:solidFill>
                <a:sym typeface="Symbol" panose="05050102010706020507" pitchFamily="2" charset="2"/>
              </a:rPr>
              <a:t>S = R  S</a:t>
            </a:r>
            <a:endParaRPr lang="en-US" altLang="x-none" sz="3000" dirty="0">
              <a:solidFill>
                <a:srgbClr val="FF0000"/>
              </a:solidFill>
              <a:sym typeface="Symbol" panose="05050102010706020507" pitchFamily="2" charset="2"/>
            </a:endParaRPr>
          </a:p>
          <a:p>
            <a:pPr eaLnBrk="1" hangingPunct="1">
              <a:lnSpc>
                <a:spcPct val="120000"/>
              </a:lnSpc>
            </a:pPr>
            <a:endParaRPr lang="en-US" altLang="x-none" sz="3000" dirty="0">
              <a:solidFill>
                <a:srgbClr val="FF0000"/>
              </a:solidFill>
              <a:sym typeface="Symbol" panose="05050102010706020507" pitchFamily="2" charset="2"/>
            </a:endParaRPr>
          </a:p>
          <a:p>
            <a:pPr eaLnBrk="1" hangingPunct="1">
              <a:lnSpc>
                <a:spcPct val="120000"/>
              </a:lnSpc>
            </a:pPr>
            <a:r>
              <a:rPr lang="en-US" altLang="x-none" sz="3000" dirty="0"/>
              <a:t>If </a:t>
            </a:r>
            <a:r>
              <a:rPr lang="en-US" altLang="x-none" sz="3000" dirty="0">
                <a:solidFill>
                  <a:srgbClr val="FF0000"/>
                </a:solidFill>
              </a:rPr>
              <a:t>Head(R) </a:t>
            </a:r>
            <a:r>
              <a:rPr lang="en-US" altLang="x-none" sz="3000" dirty="0">
                <a:solidFill>
                  <a:srgbClr val="FF0000"/>
                </a:solidFill>
                <a:sym typeface="Symbol" panose="05050102010706020507" pitchFamily="2" charset="2"/>
              </a:rPr>
              <a:t> Head(S)</a:t>
            </a:r>
            <a:r>
              <a:rPr lang="en-US" altLang="x-none" sz="3000" dirty="0">
                <a:sym typeface="Symbol" panose="05050102010706020507" pitchFamily="2" charset="2"/>
              </a:rPr>
              <a:t> , then </a:t>
            </a:r>
            <a:r>
              <a:rPr lang="en-US" altLang="x-none" sz="3000" dirty="0">
                <a:solidFill>
                  <a:srgbClr val="FF0000"/>
                </a:solidFill>
              </a:rPr>
              <a:t>R</a:t>
            </a:r>
            <a:r>
              <a:rPr lang="en-US" altLang="x-none" sz="3000" dirty="0">
                <a:solidFill>
                  <a:srgbClr val="FF0000"/>
                </a:solidFill>
                <a:sym typeface="Symbol" panose="05050102010706020507" pitchFamily="2" charset="2"/>
              </a:rPr>
              <a:t>S  S</a:t>
            </a:r>
            <a:endParaRPr lang="en-US" altLang="x-none" sz="3000" dirty="0">
              <a:solidFill>
                <a:srgbClr val="FF0000"/>
              </a:solidFill>
              <a:sym typeface="Symbol" panose="05050102010706020507" pitchFamily="2" charset="2"/>
            </a:endParaRPr>
          </a:p>
        </p:txBody>
      </p:sp>
      <p:sp>
        <p:nvSpPr>
          <p:cNvPr id="2" name="文本框 1"/>
          <p:cNvSpPr txBox="1"/>
          <p:nvPr/>
        </p:nvSpPr>
        <p:spPr>
          <a:xfrm>
            <a:off x="589915" y="338455"/>
            <a:ext cx="7942580" cy="521970"/>
          </a:xfrm>
          <a:prstGeom prst="rect">
            <a:avLst/>
          </a:prstGeom>
          <a:noFill/>
        </p:spPr>
        <p:txBody>
          <a:bodyPr wrap="square" rtlCol="0">
            <a:spAutoFit/>
          </a:bodyPr>
          <a:p>
            <a:pPr algn="ctr"/>
            <a:r>
              <a:rPr lang="zh-CN" altLang="en-US" sz="2800" b="1">
                <a:latin typeface="宋体" panose="02010600030101010101" pitchFamily="2" charset="-122"/>
              </a:rPr>
              <a:t>与</a:t>
            </a:r>
            <a:r>
              <a:rPr lang="en-US" altLang="zh-CN" sz="2800" b="1">
                <a:latin typeface="宋体" panose="02010600030101010101" pitchFamily="2" charset="-122"/>
              </a:rPr>
              <a:t>join</a:t>
            </a:r>
            <a:r>
              <a:rPr lang="zh-CN" altLang="en-US" sz="2800" b="1">
                <a:latin typeface="宋体" panose="02010600030101010101" pitchFamily="2" charset="-122"/>
              </a:rPr>
              <a:t>运算有关的一些等价变换规则</a:t>
            </a:r>
            <a:endParaRPr lang="zh-CN" altLang="en-US" sz="2800" b="1">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10">
                                            <p:txEl>
                                              <p:pRg st="0" end="0"/>
                                            </p:txEl>
                                          </p:spTgt>
                                        </p:tgtEl>
                                        <p:attrNameLst>
                                          <p:attrName>style.visibility</p:attrName>
                                        </p:attrNameLst>
                                      </p:cBhvr>
                                      <p:to>
                                        <p:strVal val="visible"/>
                                      </p:to>
                                    </p:set>
                                    <p:animEffect transition="in" filter="blinds(horizontal)">
                                      <p:cBhvr>
                                        <p:cTn id="7" dur="500"/>
                                        <p:tgtEl>
                                          <p:spTgt spid="983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10">
                                            <p:txEl>
                                              <p:pRg st="2" end="2"/>
                                            </p:txEl>
                                          </p:spTgt>
                                        </p:tgtEl>
                                        <p:attrNameLst>
                                          <p:attrName>style.visibility</p:attrName>
                                        </p:attrNameLst>
                                      </p:cBhvr>
                                      <p:to>
                                        <p:strVal val="visible"/>
                                      </p:to>
                                    </p:set>
                                    <p:animEffect transition="in" filter="blinds(horizontal)">
                                      <p:cBhvr>
                                        <p:cTn id="12" dur="500"/>
                                        <p:tgtEl>
                                          <p:spTgt spid="983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10">
                                            <p:txEl>
                                              <p:pRg st="4" end="4"/>
                                            </p:txEl>
                                          </p:spTgt>
                                        </p:tgtEl>
                                        <p:attrNameLst>
                                          <p:attrName>style.visibility</p:attrName>
                                        </p:attrNameLst>
                                      </p:cBhvr>
                                      <p:to>
                                        <p:strVal val="visible"/>
                                      </p:to>
                                    </p:set>
                                    <p:animEffect transition="in" filter="blinds(horizontal)">
                                      <p:cBhvr>
                                        <p:cTn id="17" dur="500"/>
                                        <p:tgtEl>
                                          <p:spTgt spid="98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18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18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1860"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21861" name="Rectangle 3"/>
          <p:cNvSpPr>
            <a:spLocks noGrp="1"/>
          </p:cNvSpPr>
          <p:nvPr>
            <p:ph type="body"/>
          </p:nvPr>
        </p:nvSpPr>
        <p:spPr>
          <a:xfrm>
            <a:off x="0" y="1003300"/>
            <a:ext cx="9144000" cy="2654300"/>
          </a:xfrm>
        </p:spPr>
        <p:txBody>
          <a:bodyPr wrap="square" lIns="0" tIns="46990" rIns="0" bIns="46990" anchor="t"/>
          <a:p>
            <a:pPr eaLnBrk="1" hangingPunct="1"/>
            <a:r>
              <a:rPr lang="en-US" altLang="x-none" sz="3000" dirty="0"/>
              <a:t>Find cname and city of customers and aname of agents that the customer lives in the same city with agents.</a:t>
            </a:r>
            <a:endParaRPr lang="en-US" altLang="x-none" sz="3000" dirty="0"/>
          </a:p>
          <a:p>
            <a:pPr marL="0" indent="0" eaLnBrk="1" hangingPunct="1">
              <a:buNone/>
            </a:pPr>
            <a:r>
              <a:rPr lang="zh-CN" altLang="en-US" sz="2800" dirty="0"/>
              <a:t>（基于笛卡尔乘积的查询表示方法）</a:t>
            </a:r>
            <a:endParaRPr lang="zh-CN" altLang="en-US" sz="2800" dirty="0"/>
          </a:p>
          <a:p>
            <a:pPr algn="ctr" eaLnBrk="1" hangingPunct="1">
              <a:buNone/>
            </a:pPr>
            <a:r>
              <a:rPr lang="en-US" altLang="x-none" sz="2800" dirty="0">
                <a:solidFill>
                  <a:srgbClr val="FF0000"/>
                </a:solidFill>
              </a:rPr>
              <a:t>((CxA) where C.city=A.city)[C.cname,C.city,A.aname]</a:t>
            </a:r>
            <a:endParaRPr lang="en-US" altLang="x-none" sz="2800" dirty="0">
              <a:solidFill>
                <a:srgbClr val="FF0000"/>
              </a:solidFill>
            </a:endParaRPr>
          </a:p>
        </p:txBody>
      </p:sp>
      <p:grpSp>
        <p:nvGrpSpPr>
          <p:cNvPr id="99336" name="组合 99335"/>
          <p:cNvGrpSpPr/>
          <p:nvPr/>
        </p:nvGrpSpPr>
        <p:grpSpPr>
          <a:xfrm>
            <a:off x="0" y="3898900"/>
            <a:ext cx="9144000" cy="990600"/>
            <a:chOff x="0" y="0"/>
            <a:chExt cx="5760" cy="624"/>
          </a:xfrm>
        </p:grpSpPr>
        <p:sp>
          <p:nvSpPr>
            <p:cNvPr id="121864" name="Rectangle 9"/>
            <p:cNvSpPr/>
            <p:nvPr/>
          </p:nvSpPr>
          <p:spPr>
            <a:xfrm>
              <a:off x="2016" y="288"/>
              <a:ext cx="720"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discnt</a:t>
              </a:r>
              <a:endParaRPr lang="en-US" altLang="x-none" b="1" dirty="0">
                <a:solidFill>
                  <a:srgbClr val="000000"/>
                </a:solidFill>
                <a:latin typeface="Arial" panose="020B0604020202020204" pitchFamily="34" charset="0"/>
              </a:endParaRPr>
            </a:p>
          </p:txBody>
        </p:sp>
        <p:sp>
          <p:nvSpPr>
            <p:cNvPr id="121865" name="Rectangle 8"/>
            <p:cNvSpPr/>
            <p:nvPr/>
          </p:nvSpPr>
          <p:spPr>
            <a:xfrm>
              <a:off x="1536" y="288"/>
              <a:ext cx="480"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city</a:t>
              </a:r>
              <a:endParaRPr lang="en-US" altLang="x-none" b="1" dirty="0">
                <a:solidFill>
                  <a:srgbClr val="000000"/>
                </a:solidFill>
                <a:latin typeface="Arial" panose="020B0604020202020204" pitchFamily="34" charset="0"/>
              </a:endParaRPr>
            </a:p>
          </p:txBody>
        </p:sp>
        <p:sp>
          <p:nvSpPr>
            <p:cNvPr id="121866" name="Rectangle 7"/>
            <p:cNvSpPr/>
            <p:nvPr/>
          </p:nvSpPr>
          <p:spPr>
            <a:xfrm>
              <a:off x="768" y="288"/>
              <a:ext cx="768"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cname</a:t>
              </a:r>
              <a:endParaRPr lang="en-US" altLang="x-none" b="1" dirty="0">
                <a:solidFill>
                  <a:srgbClr val="000000"/>
                </a:solidFill>
                <a:latin typeface="Arial" panose="020B0604020202020204" pitchFamily="34" charset="0"/>
              </a:endParaRPr>
            </a:p>
          </p:txBody>
        </p:sp>
        <p:sp>
          <p:nvSpPr>
            <p:cNvPr id="121867" name="Rectangle 6"/>
            <p:cNvSpPr/>
            <p:nvPr/>
          </p:nvSpPr>
          <p:spPr>
            <a:xfrm>
              <a:off x="336" y="288"/>
              <a:ext cx="432"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cid</a:t>
              </a:r>
              <a:endParaRPr lang="en-US" altLang="x-none" b="1" dirty="0">
                <a:solidFill>
                  <a:srgbClr val="000000"/>
                </a:solidFill>
                <a:latin typeface="Arial" panose="020B0604020202020204" pitchFamily="34" charset="0"/>
              </a:endParaRPr>
            </a:p>
          </p:txBody>
        </p:sp>
        <p:sp>
          <p:nvSpPr>
            <p:cNvPr id="121868" name="Line 14"/>
            <p:cNvSpPr/>
            <p:nvPr/>
          </p:nvSpPr>
          <p:spPr>
            <a:xfrm>
              <a:off x="336" y="288"/>
              <a:ext cx="24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69" name="Line 16"/>
            <p:cNvSpPr/>
            <p:nvPr/>
          </p:nvSpPr>
          <p:spPr>
            <a:xfrm>
              <a:off x="336" y="624"/>
              <a:ext cx="24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70" name="Line 17"/>
            <p:cNvSpPr/>
            <p:nvPr/>
          </p:nvSpPr>
          <p:spPr>
            <a:xfrm>
              <a:off x="336" y="288"/>
              <a:ext cx="0" cy="33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71" name="Line 18"/>
            <p:cNvSpPr/>
            <p:nvPr/>
          </p:nvSpPr>
          <p:spPr>
            <a:xfrm>
              <a:off x="768" y="288"/>
              <a:ext cx="0" cy="33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72" name="Line 19"/>
            <p:cNvSpPr/>
            <p:nvPr/>
          </p:nvSpPr>
          <p:spPr>
            <a:xfrm>
              <a:off x="1536" y="288"/>
              <a:ext cx="0" cy="33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73" name="Line 20"/>
            <p:cNvSpPr/>
            <p:nvPr/>
          </p:nvSpPr>
          <p:spPr>
            <a:xfrm>
              <a:off x="2016" y="288"/>
              <a:ext cx="0" cy="33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74" name="Line 21"/>
            <p:cNvSpPr/>
            <p:nvPr/>
          </p:nvSpPr>
          <p:spPr>
            <a:xfrm>
              <a:off x="2736" y="288"/>
              <a:ext cx="0" cy="33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75" name="Rectangle 34"/>
            <p:cNvSpPr/>
            <p:nvPr/>
          </p:nvSpPr>
          <p:spPr>
            <a:xfrm>
              <a:off x="4656" y="288"/>
              <a:ext cx="816"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percent</a:t>
              </a:r>
              <a:endParaRPr lang="en-US" altLang="x-none" b="1" dirty="0">
                <a:solidFill>
                  <a:srgbClr val="000000"/>
                </a:solidFill>
                <a:latin typeface="Arial" panose="020B0604020202020204" pitchFamily="34" charset="0"/>
              </a:endParaRPr>
            </a:p>
          </p:txBody>
        </p:sp>
        <p:sp>
          <p:nvSpPr>
            <p:cNvPr id="121876" name="Rectangle 35"/>
            <p:cNvSpPr/>
            <p:nvPr/>
          </p:nvSpPr>
          <p:spPr>
            <a:xfrm>
              <a:off x="4176" y="288"/>
              <a:ext cx="480"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city</a:t>
              </a:r>
              <a:endParaRPr lang="en-US" altLang="x-none" b="1" dirty="0">
                <a:solidFill>
                  <a:srgbClr val="000000"/>
                </a:solidFill>
                <a:latin typeface="Arial" panose="020B0604020202020204" pitchFamily="34" charset="0"/>
              </a:endParaRPr>
            </a:p>
          </p:txBody>
        </p:sp>
        <p:sp>
          <p:nvSpPr>
            <p:cNvPr id="121877" name="Rectangle 36"/>
            <p:cNvSpPr/>
            <p:nvPr/>
          </p:nvSpPr>
          <p:spPr>
            <a:xfrm>
              <a:off x="3408" y="288"/>
              <a:ext cx="768"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aname</a:t>
              </a:r>
              <a:endParaRPr lang="en-US" altLang="x-none" b="1" dirty="0">
                <a:solidFill>
                  <a:srgbClr val="000000"/>
                </a:solidFill>
                <a:latin typeface="Arial" panose="020B0604020202020204" pitchFamily="34" charset="0"/>
              </a:endParaRPr>
            </a:p>
          </p:txBody>
        </p:sp>
        <p:sp>
          <p:nvSpPr>
            <p:cNvPr id="121878" name="Rectangle 37"/>
            <p:cNvSpPr/>
            <p:nvPr/>
          </p:nvSpPr>
          <p:spPr>
            <a:xfrm>
              <a:off x="2976" y="288"/>
              <a:ext cx="432" cy="33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b="1" dirty="0">
                  <a:solidFill>
                    <a:srgbClr val="000000"/>
                  </a:solidFill>
                  <a:latin typeface="Arial" panose="020B0604020202020204" pitchFamily="34" charset="0"/>
                </a:rPr>
                <a:t>aid</a:t>
              </a:r>
              <a:endParaRPr lang="en-US" altLang="x-none" b="1" dirty="0">
                <a:solidFill>
                  <a:srgbClr val="000000"/>
                </a:solidFill>
                <a:latin typeface="Arial" panose="020B0604020202020204" pitchFamily="34" charset="0"/>
              </a:endParaRPr>
            </a:p>
          </p:txBody>
        </p:sp>
        <p:sp>
          <p:nvSpPr>
            <p:cNvPr id="121879" name="Line 38"/>
            <p:cNvSpPr/>
            <p:nvPr/>
          </p:nvSpPr>
          <p:spPr>
            <a:xfrm>
              <a:off x="2976" y="288"/>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0" name="Line 39"/>
            <p:cNvSpPr/>
            <p:nvPr/>
          </p:nvSpPr>
          <p:spPr>
            <a:xfrm>
              <a:off x="2976" y="624"/>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1" name="Line 40"/>
            <p:cNvSpPr/>
            <p:nvPr/>
          </p:nvSpPr>
          <p:spPr>
            <a:xfrm>
              <a:off x="2976" y="288"/>
              <a:ext cx="0" cy="33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2" name="Line 41"/>
            <p:cNvSpPr/>
            <p:nvPr/>
          </p:nvSpPr>
          <p:spPr>
            <a:xfrm>
              <a:off x="3408" y="288"/>
              <a:ext cx="0" cy="33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3" name="Line 42"/>
            <p:cNvSpPr/>
            <p:nvPr/>
          </p:nvSpPr>
          <p:spPr>
            <a:xfrm>
              <a:off x="4176" y="288"/>
              <a:ext cx="0" cy="33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4" name="Line 43"/>
            <p:cNvSpPr/>
            <p:nvPr/>
          </p:nvSpPr>
          <p:spPr>
            <a:xfrm>
              <a:off x="4656" y="288"/>
              <a:ext cx="0" cy="33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5" name="Line 44"/>
            <p:cNvSpPr/>
            <p:nvPr/>
          </p:nvSpPr>
          <p:spPr>
            <a:xfrm>
              <a:off x="5472" y="288"/>
              <a:ext cx="0" cy="33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21886" name="Text Box 47"/>
            <p:cNvSpPr txBox="1"/>
            <p:nvPr/>
          </p:nvSpPr>
          <p:spPr>
            <a:xfrm>
              <a:off x="336" y="0"/>
              <a:ext cx="1488" cy="288"/>
            </a:xfrm>
            <a:prstGeom prst="rect">
              <a:avLst/>
            </a:prstGeom>
            <a:noFill/>
            <a:ln w="9525">
              <a:noFill/>
            </a:ln>
          </p:spPr>
          <p:txBody>
            <a:bodyPr anchor="t">
              <a:spAutoFit/>
            </a:bodyPr>
            <a:p>
              <a:pPr>
                <a:spcBef>
                  <a:spcPct val="50000"/>
                </a:spcBef>
              </a:pPr>
              <a:r>
                <a:rPr lang="en-US" altLang="x-none" b="1" dirty="0">
                  <a:solidFill>
                    <a:schemeClr val="accent2"/>
                  </a:solidFill>
                  <a:latin typeface="Arial" panose="020B0604020202020204" pitchFamily="34" charset="0"/>
                </a:rPr>
                <a:t>CUSTOMERS</a:t>
              </a:r>
              <a:endParaRPr lang="en-US" altLang="x-none" b="1" dirty="0">
                <a:solidFill>
                  <a:schemeClr val="accent2"/>
                </a:solidFill>
                <a:latin typeface="Arial" panose="020B0604020202020204" pitchFamily="34" charset="0"/>
              </a:endParaRPr>
            </a:p>
          </p:txBody>
        </p:sp>
        <p:sp>
          <p:nvSpPr>
            <p:cNvPr id="121887" name="Text Box 48"/>
            <p:cNvSpPr txBox="1"/>
            <p:nvPr/>
          </p:nvSpPr>
          <p:spPr>
            <a:xfrm>
              <a:off x="2976" y="0"/>
              <a:ext cx="1488" cy="288"/>
            </a:xfrm>
            <a:prstGeom prst="rect">
              <a:avLst/>
            </a:prstGeom>
            <a:noFill/>
            <a:ln w="9525">
              <a:noFill/>
            </a:ln>
          </p:spPr>
          <p:txBody>
            <a:bodyPr anchor="t">
              <a:spAutoFit/>
            </a:bodyPr>
            <a:p>
              <a:pPr>
                <a:spcBef>
                  <a:spcPct val="50000"/>
                </a:spcBef>
              </a:pPr>
              <a:r>
                <a:rPr lang="en-US" altLang="x-none" b="1" dirty="0">
                  <a:solidFill>
                    <a:schemeClr val="accent2"/>
                  </a:solidFill>
                  <a:latin typeface="Arial" panose="020B0604020202020204" pitchFamily="34" charset="0"/>
                </a:rPr>
                <a:t>AGENTS</a:t>
              </a:r>
              <a:endParaRPr lang="en-US" altLang="x-none" b="1" dirty="0">
                <a:solidFill>
                  <a:schemeClr val="accent2"/>
                </a:solidFill>
                <a:latin typeface="Arial" panose="020B0604020202020204" pitchFamily="34" charset="0"/>
              </a:endParaRPr>
            </a:p>
          </p:txBody>
        </p:sp>
        <p:sp>
          <p:nvSpPr>
            <p:cNvPr id="121888" name="Line 50"/>
            <p:cNvSpPr/>
            <p:nvPr/>
          </p:nvSpPr>
          <p:spPr>
            <a:xfrm>
              <a:off x="0" y="0"/>
              <a:ext cx="5760" cy="0"/>
            </a:xfrm>
            <a:prstGeom prst="line">
              <a:avLst/>
            </a:prstGeom>
            <a:ln w="63500" cap="rnd"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nvGrpSpPr>
          <p:cNvPr id="3" name="组合 2"/>
          <p:cNvGrpSpPr/>
          <p:nvPr/>
        </p:nvGrpSpPr>
        <p:grpSpPr>
          <a:xfrm>
            <a:off x="0" y="5070475"/>
            <a:ext cx="9144000" cy="1024890"/>
            <a:chOff x="0" y="7985"/>
            <a:chExt cx="14400" cy="1614"/>
          </a:xfrm>
        </p:grpSpPr>
        <p:sp>
          <p:nvSpPr>
            <p:cNvPr id="99335" name="Rectangle 4"/>
            <p:cNvSpPr/>
            <p:nvPr/>
          </p:nvSpPr>
          <p:spPr>
            <a:xfrm>
              <a:off x="0" y="8759"/>
              <a:ext cx="14400" cy="840"/>
            </a:xfrm>
            <a:prstGeom prst="rect">
              <a:avLst/>
            </a:prstGeom>
            <a:solidFill>
              <a:schemeClr val="bg1"/>
            </a:solidFill>
            <a:ln w="9525">
              <a:noFill/>
            </a:ln>
          </p:spPr>
          <p:txBody>
            <a:bodyPr anchor="t"/>
            <a:p>
              <a:pPr marL="342900" indent="-342900" algn="ctr">
                <a:spcBef>
                  <a:spcPct val="20000"/>
                </a:spcBef>
              </a:pPr>
              <a:r>
                <a:rPr lang="zh-CN" altLang="en-US" sz="3000" b="1" dirty="0">
                  <a:solidFill>
                    <a:srgbClr val="FF0000"/>
                  </a:solidFill>
                  <a:latin typeface="Arial" panose="020B0604020202020204" pitchFamily="34" charset="0"/>
                </a:rPr>
                <a:t>( </a:t>
              </a:r>
              <a:r>
                <a:rPr lang="en-US" altLang="x-none" sz="3000" b="1" dirty="0">
                  <a:solidFill>
                    <a:srgbClr val="FF0000"/>
                  </a:solidFill>
                  <a:latin typeface="Arial" panose="020B0604020202020204" pitchFamily="34" charset="0"/>
                </a:rPr>
                <a:t>C </a:t>
              </a:r>
              <a:r>
                <a:rPr lang="en-US" altLang="x-none" sz="3000" b="1" dirty="0">
                  <a:solidFill>
                    <a:srgbClr val="FF0000"/>
                  </a:solidFill>
                  <a:latin typeface="Arial" panose="020B0604020202020204" pitchFamily="34" charset="0"/>
                  <a:sym typeface="Symbol" panose="05050102010706020507" pitchFamily="2" charset="2"/>
                </a:rPr>
                <a:t> A ) [ C.cname, C.city, A.aname ]</a:t>
              </a:r>
              <a:endParaRPr lang="en-US" altLang="x-none" sz="3000" b="1" dirty="0">
                <a:solidFill>
                  <a:srgbClr val="FF0000"/>
                </a:solidFill>
                <a:latin typeface="Arial" panose="020B0604020202020204" pitchFamily="34" charset="0"/>
                <a:sym typeface="Symbol" panose="05050102010706020507" pitchFamily="2" charset="2"/>
              </a:endParaRPr>
            </a:p>
          </p:txBody>
        </p:sp>
        <p:sp>
          <p:nvSpPr>
            <p:cNvPr id="2" name="文本框 1"/>
            <p:cNvSpPr txBox="1"/>
            <p:nvPr/>
          </p:nvSpPr>
          <p:spPr>
            <a:xfrm>
              <a:off x="656" y="7985"/>
              <a:ext cx="12154" cy="822"/>
            </a:xfrm>
            <a:prstGeom prst="rect">
              <a:avLst/>
            </a:prstGeom>
            <a:noFill/>
          </p:spPr>
          <p:txBody>
            <a:bodyPr wrap="square" rtlCol="0">
              <a:spAutoFit/>
            </a:bodyPr>
            <a:p>
              <a:r>
                <a:rPr lang="zh-CN" altLang="en-US" sz="2800" b="1">
                  <a:solidFill>
                    <a:schemeClr val="accent2"/>
                  </a:solidFill>
                </a:rPr>
                <a:t>采用</a:t>
              </a:r>
              <a:r>
                <a:rPr lang="en-US" altLang="zh-CN" sz="2800" b="1">
                  <a:solidFill>
                    <a:schemeClr val="accent2"/>
                  </a:solidFill>
                </a:rPr>
                <a:t>JOIN</a:t>
              </a:r>
              <a:r>
                <a:rPr lang="zh-CN" altLang="en-US" sz="2800" b="1">
                  <a:solidFill>
                    <a:schemeClr val="accent2"/>
                  </a:solidFill>
                </a:rPr>
                <a:t>运算可以将该查询简化表示为：</a:t>
              </a:r>
              <a:endParaRPr lang="zh-CN" altLang="en-US" sz="2800" b="1">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36"/>
                                        </p:tgtEl>
                                        <p:attrNameLst>
                                          <p:attrName>style.visibility</p:attrName>
                                        </p:attrNameLst>
                                      </p:cBhvr>
                                      <p:to>
                                        <p:strVal val="visible"/>
                                      </p:to>
                                    </p:set>
                                    <p:animEffect transition="in" filter="blinds(horizontal)">
                                      <p:cBhvr>
                                        <p:cTn id="7" dur="500"/>
                                        <p:tgtEl>
                                          <p:spTgt spid="993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28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28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2884" name="Rectangle 2"/>
          <p:cNvSpPr>
            <a:spLocks noGrp="1"/>
          </p:cNvSpPr>
          <p:nvPr>
            <p:ph type="title"/>
          </p:nvPr>
        </p:nvSpPr>
        <p:spPr/>
        <p:txBody>
          <a:bodyPr wrap="square" anchor="ctr"/>
          <a:p>
            <a:pPr eaLnBrk="1" hangingPunct="1"/>
            <a:r>
              <a:rPr lang="en-US" altLang="x-none" dirty="0"/>
              <a:t>Complex Query</a:t>
            </a:r>
            <a:endParaRPr lang="en-US" altLang="x-none" dirty="0"/>
          </a:p>
        </p:txBody>
      </p:sp>
      <p:sp>
        <p:nvSpPr>
          <p:cNvPr id="122885" name="Rectangle 3"/>
          <p:cNvSpPr>
            <a:spLocks noGrp="1"/>
          </p:cNvSpPr>
          <p:nvPr>
            <p:ph type="body"/>
          </p:nvPr>
        </p:nvSpPr>
        <p:spPr>
          <a:xfrm>
            <a:off x="107950" y="923925"/>
            <a:ext cx="8875713" cy="3962400"/>
          </a:xfrm>
        </p:spPr>
        <p:txBody>
          <a:bodyPr wrap="square" anchor="t"/>
          <a:p>
            <a:pPr eaLnBrk="1" hangingPunct="1"/>
            <a:r>
              <a:rPr lang="en-US" altLang="x-none" sz="3000" dirty="0"/>
              <a:t>Find pid, month and qty of order whose customer’s name is ‘Allied’</a:t>
            </a:r>
            <a:endParaRPr lang="en-US" altLang="x-none" sz="3000" dirty="0"/>
          </a:p>
          <a:p>
            <a:pPr lvl="1" eaLnBrk="1" hangingPunct="1">
              <a:buNone/>
            </a:pPr>
            <a:r>
              <a:rPr lang="en-US" altLang="x-none" sz="2800" dirty="0"/>
              <a:t>( (C x O) where C.cid = O.cid and C.cname = ‘Allied’ ) [ O.pid, O.month, O.qty ]</a:t>
            </a:r>
            <a:endParaRPr lang="en-US" altLang="x-none" sz="2800" dirty="0"/>
          </a:p>
          <a:p>
            <a:pPr lvl="1" eaLnBrk="1" hangingPunct="1">
              <a:buNone/>
            </a:pPr>
            <a:r>
              <a:rPr lang="en-US" altLang="x-none" sz="2800" dirty="0">
                <a:solidFill>
                  <a:schemeClr val="tx2"/>
                </a:solidFill>
              </a:rPr>
              <a:t>or</a:t>
            </a:r>
            <a:endParaRPr lang="en-US" altLang="x-none" sz="2800" dirty="0">
              <a:solidFill>
                <a:schemeClr val="tx2"/>
              </a:solidFill>
            </a:endParaRPr>
          </a:p>
          <a:p>
            <a:pPr lvl="1" eaLnBrk="1" hangingPunct="1">
              <a:buNone/>
            </a:pPr>
            <a:r>
              <a:rPr lang="en-US" altLang="x-none" sz="2800" dirty="0"/>
              <a:t>( ( ( (C where cname = ‘Allied’) [cid] ) x O ) where C.cid = O.cid ) [ O.pid, O.month, O.qty ]</a:t>
            </a:r>
            <a:endParaRPr lang="en-US" altLang="x-none" sz="2800" dirty="0"/>
          </a:p>
        </p:txBody>
      </p:sp>
      <p:sp>
        <p:nvSpPr>
          <p:cNvPr id="100359" name="Rectangle 4"/>
          <p:cNvSpPr/>
          <p:nvPr/>
        </p:nvSpPr>
        <p:spPr>
          <a:xfrm>
            <a:off x="0" y="4845685"/>
            <a:ext cx="9144000" cy="1294765"/>
          </a:xfrm>
          <a:prstGeom prst="rect">
            <a:avLst/>
          </a:prstGeom>
          <a:solidFill>
            <a:schemeClr val="bg1"/>
          </a:solidFill>
          <a:ln w="9525">
            <a:noFill/>
          </a:ln>
        </p:spPr>
        <p:txBody>
          <a:bodyPr lIns="0" tIns="0" rIns="0" bIns="0" anchor="t">
            <a:spAutoFit/>
          </a:bodyPr>
          <a:p>
            <a:pPr marL="342900" indent="-342900" algn="l">
              <a:lnSpc>
                <a:spcPct val="150000"/>
              </a:lnSpc>
              <a:spcBef>
                <a:spcPts val="20"/>
              </a:spcBef>
              <a:spcAft>
                <a:spcPts val="0"/>
              </a:spcAft>
            </a:pPr>
            <a:r>
              <a:rPr lang="zh-CN" altLang="zh-CN" sz="2800" b="1" dirty="0">
                <a:solidFill>
                  <a:schemeClr val="accent2"/>
                </a:solidFill>
                <a:latin typeface="Arial" panose="020B0604020202020204" pitchFamily="34" charset="0"/>
              </a:rPr>
              <a:t>可简化表示为：</a:t>
            </a:r>
            <a:endParaRPr lang="zh-CN" altLang="zh-CN" sz="2800" b="1" dirty="0">
              <a:solidFill>
                <a:schemeClr val="accent2"/>
              </a:solidFill>
              <a:latin typeface="Arial" panose="020B0604020202020204" pitchFamily="34" charset="0"/>
            </a:endParaRPr>
          </a:p>
          <a:p>
            <a:pPr marL="342900" indent="-342900" algn="ctr">
              <a:lnSpc>
                <a:spcPct val="150000"/>
              </a:lnSpc>
              <a:spcBef>
                <a:spcPts val="20"/>
              </a:spcBef>
              <a:spcAft>
                <a:spcPts val="0"/>
              </a:spcAft>
            </a:pPr>
            <a:r>
              <a:rPr lang="zh-CN" altLang="en-US" sz="2800" b="1" dirty="0">
                <a:solidFill>
                  <a:schemeClr val="accent2"/>
                </a:solidFill>
                <a:latin typeface="Arial" panose="020B0604020202020204" pitchFamily="34" charset="0"/>
              </a:rPr>
              <a:t>((</a:t>
            </a:r>
            <a:r>
              <a:rPr lang="en-US" altLang="x-none" sz="2800" b="1" dirty="0">
                <a:solidFill>
                  <a:schemeClr val="accent2"/>
                </a:solidFill>
                <a:latin typeface="Arial" panose="020B0604020202020204" pitchFamily="34" charset="0"/>
              </a:rPr>
              <a:t>C</a:t>
            </a:r>
            <a:r>
              <a:rPr lang="en-US" altLang="x-none" sz="2800" b="1" dirty="0">
                <a:solidFill>
                  <a:schemeClr val="accent2"/>
                </a:solidFill>
                <a:latin typeface="Arial" panose="020B0604020202020204" pitchFamily="34" charset="0"/>
                <a:sym typeface="Symbol" panose="05050102010706020507" pitchFamily="2" charset="2"/>
              </a:rPr>
              <a:t>O)where C.cname=‘Allied’)[</a:t>
            </a:r>
            <a:r>
              <a:rPr lang="en-US" altLang="x-none" sz="2800" b="1" dirty="0">
                <a:solidFill>
                  <a:schemeClr val="accent2"/>
                </a:solidFill>
                <a:latin typeface="Arial" panose="020B0604020202020204" pitchFamily="34" charset="0"/>
              </a:rPr>
              <a:t>O.pid,O.month,O.qty</a:t>
            </a:r>
            <a:r>
              <a:rPr lang="en-US" altLang="x-none" sz="2800" b="1" dirty="0">
                <a:solidFill>
                  <a:schemeClr val="accent2"/>
                </a:solidFill>
                <a:latin typeface="Arial" panose="020B0604020202020204" pitchFamily="34" charset="0"/>
                <a:sym typeface="Symbol" panose="05050102010706020507" pitchFamily="2" charset="2"/>
              </a:rPr>
              <a:t>]</a:t>
            </a:r>
            <a:endParaRPr lang="en-US" altLang="x-none" sz="2800" b="1" dirty="0">
              <a:solidFill>
                <a:schemeClr val="accent2"/>
              </a:solidFill>
              <a:latin typeface="Arial" panose="020B0604020202020204" pitchFamily="34" charset="0"/>
              <a:sym typeface="Symbol" panose="05050102010706020507" pitchFamily="2" charset="2"/>
            </a:endParaRPr>
          </a:p>
        </p:txBody>
      </p:sp>
      <p:sp>
        <p:nvSpPr>
          <p:cNvPr id="100360" name="Line 5"/>
          <p:cNvSpPr/>
          <p:nvPr/>
        </p:nvSpPr>
        <p:spPr>
          <a:xfrm>
            <a:off x="0" y="4764088"/>
            <a:ext cx="9144000" cy="0"/>
          </a:xfrm>
          <a:prstGeom prst="line">
            <a:avLst/>
          </a:prstGeom>
          <a:ln w="63500" cap="flat"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0360"/>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0359"/>
                                        </p:tgtEl>
                                        <p:attrNameLst>
                                          <p:attrName>style.visibility</p:attrName>
                                        </p:attrNameLst>
                                      </p:cBhvr>
                                      <p:to>
                                        <p:strVal val="visible"/>
                                      </p:to>
                                    </p:set>
                                    <p:animEffect transition="in" filter="blinds(horizontal)">
                                      <p:cBhvr>
                                        <p:cTn id="10" dur="500"/>
                                        <p:tgtEl>
                                          <p:spTgt spid="10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39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39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3908" name="Rectangle 2"/>
          <p:cNvSpPr>
            <a:spLocks noGrp="1"/>
          </p:cNvSpPr>
          <p:nvPr>
            <p:ph type="title"/>
          </p:nvPr>
        </p:nvSpPr>
        <p:spPr>
          <a:xfrm>
            <a:off x="685800" y="12700"/>
            <a:ext cx="7772400" cy="533400"/>
          </a:xfrm>
        </p:spPr>
        <p:txBody>
          <a:bodyPr wrap="square" anchor="ctr"/>
          <a:p>
            <a:pPr eaLnBrk="1" hangingPunct="1"/>
            <a:r>
              <a:rPr lang="en-US" altLang="x-none" sz="2800" dirty="0"/>
              <a:t>Complex Query</a:t>
            </a:r>
            <a:endParaRPr lang="en-US" altLang="x-none" sz="2800" dirty="0"/>
          </a:p>
        </p:txBody>
      </p:sp>
      <p:sp>
        <p:nvSpPr>
          <p:cNvPr id="123909" name="Rectangle 3"/>
          <p:cNvSpPr>
            <a:spLocks noGrp="1"/>
          </p:cNvSpPr>
          <p:nvPr>
            <p:ph type="body"/>
          </p:nvPr>
        </p:nvSpPr>
        <p:spPr>
          <a:xfrm>
            <a:off x="85725" y="622300"/>
            <a:ext cx="8915400" cy="4679950"/>
          </a:xfrm>
        </p:spPr>
        <p:txBody>
          <a:bodyPr wrap="square" anchor="t"/>
          <a:p>
            <a:pPr>
              <a:lnSpc>
                <a:spcPct val="105000"/>
              </a:lnSpc>
              <a:spcBef>
                <a:spcPct val="10000"/>
              </a:spcBef>
            </a:pPr>
            <a:r>
              <a:rPr lang="en-US" altLang="x-none" sz="3000" dirty="0"/>
              <a:t>Find ordno of orders for customer, agent and product combinations that are all in the same city.</a:t>
            </a:r>
            <a:endParaRPr lang="en-US" altLang="x-none" sz="3000" dirty="0"/>
          </a:p>
          <a:p>
            <a:pPr>
              <a:lnSpc>
                <a:spcPct val="105000"/>
              </a:lnSpc>
              <a:spcBef>
                <a:spcPct val="10000"/>
              </a:spcBef>
              <a:buNone/>
            </a:pPr>
            <a:r>
              <a:rPr lang="en-US" altLang="x-none" sz="3000" dirty="0">
                <a:solidFill>
                  <a:srgbClr val="FF0000"/>
                </a:solidFill>
              </a:rPr>
              <a:t>   ((C[cid,city]</a:t>
            </a:r>
            <a:r>
              <a:rPr lang="zh-CN" altLang="en-US" sz="3000" dirty="0">
                <a:solidFill>
                  <a:srgbClr val="FF0000"/>
                </a:solidFill>
              </a:rPr>
              <a:t> </a:t>
            </a:r>
            <a:r>
              <a:rPr lang="en-US" altLang="x-none" sz="3000" dirty="0">
                <a:solidFill>
                  <a:srgbClr val="FF0000"/>
                </a:solidFill>
              </a:rPr>
              <a:t>x</a:t>
            </a:r>
            <a:r>
              <a:rPr lang="zh-CN" altLang="en-US" sz="3000" dirty="0">
                <a:solidFill>
                  <a:srgbClr val="FF0000"/>
                </a:solidFill>
              </a:rPr>
              <a:t> </a:t>
            </a:r>
            <a:r>
              <a:rPr lang="en-US" altLang="x-none" sz="3000" dirty="0">
                <a:solidFill>
                  <a:srgbClr val="FF0000"/>
                </a:solidFill>
              </a:rPr>
              <a:t>A[aid,city]</a:t>
            </a:r>
            <a:r>
              <a:rPr lang="zh-CN" altLang="en-US" sz="3000" dirty="0">
                <a:solidFill>
                  <a:srgbClr val="FF0000"/>
                </a:solidFill>
              </a:rPr>
              <a:t> </a:t>
            </a:r>
            <a:r>
              <a:rPr lang="en-US" altLang="x-none" sz="3000" dirty="0">
                <a:solidFill>
                  <a:srgbClr val="FF0000"/>
                </a:solidFill>
              </a:rPr>
              <a:t>x</a:t>
            </a:r>
            <a:r>
              <a:rPr lang="zh-CN" altLang="en-US" sz="3000" dirty="0">
                <a:solidFill>
                  <a:srgbClr val="FF0000"/>
                </a:solidFill>
              </a:rPr>
              <a:t> </a:t>
            </a:r>
            <a:r>
              <a:rPr lang="en-US" altLang="x-none" sz="3000" dirty="0">
                <a:solidFill>
                  <a:srgbClr val="FF0000"/>
                </a:solidFill>
              </a:rPr>
              <a:t>P[pid,city]</a:t>
            </a:r>
            <a:r>
              <a:rPr lang="zh-CN" altLang="en-US" sz="3000" dirty="0">
                <a:solidFill>
                  <a:srgbClr val="FF0000"/>
                </a:solidFill>
              </a:rPr>
              <a:t> </a:t>
            </a:r>
            <a:r>
              <a:rPr lang="en-US" altLang="x-none" sz="3000" dirty="0">
                <a:solidFill>
                  <a:srgbClr val="FF0000"/>
                </a:solidFill>
              </a:rPr>
              <a:t>x</a:t>
            </a:r>
            <a:r>
              <a:rPr lang="zh-CN" altLang="en-US" sz="3000" dirty="0">
                <a:solidFill>
                  <a:srgbClr val="FF0000"/>
                </a:solidFill>
              </a:rPr>
              <a:t> </a:t>
            </a:r>
            <a:r>
              <a:rPr lang="en-US" altLang="x-none" sz="3000" dirty="0">
                <a:solidFill>
                  <a:srgbClr val="FF0000"/>
                </a:solidFill>
              </a:rPr>
              <a:t>O)</a:t>
            </a:r>
            <a:endParaRPr lang="en-US" altLang="x-none" sz="3000" dirty="0">
              <a:solidFill>
                <a:srgbClr val="FF0000"/>
              </a:solidFill>
            </a:endParaRPr>
          </a:p>
          <a:p>
            <a:pPr marL="1905" lvl="1" indent="455295">
              <a:lnSpc>
                <a:spcPct val="105000"/>
              </a:lnSpc>
              <a:spcBef>
                <a:spcPct val="10000"/>
              </a:spcBef>
              <a:buNone/>
            </a:pPr>
            <a:r>
              <a:rPr lang="en-US" altLang="x-none" sz="3000" dirty="0">
                <a:solidFill>
                  <a:srgbClr val="0000CC"/>
                </a:solidFill>
              </a:rPr>
              <a:t>	where C.city = A.city and P.city = A.city </a:t>
            </a:r>
            <a:endParaRPr lang="en-US" altLang="x-none" sz="3000" dirty="0">
              <a:solidFill>
                <a:srgbClr val="0000CC"/>
              </a:solidFill>
            </a:endParaRPr>
          </a:p>
          <a:p>
            <a:pPr marL="1905" lvl="4" indent="1826895">
              <a:lnSpc>
                <a:spcPct val="105000"/>
              </a:lnSpc>
              <a:spcBef>
                <a:spcPct val="10000"/>
              </a:spcBef>
              <a:buNone/>
            </a:pPr>
            <a:r>
              <a:rPr lang="en-US" altLang="x-none" sz="3000" dirty="0">
                <a:solidFill>
                  <a:srgbClr val="0000CC"/>
                </a:solidFill>
              </a:rPr>
              <a:t>and</a:t>
            </a:r>
            <a:r>
              <a:rPr lang="zh-CN" altLang="en-US" sz="3000" dirty="0">
                <a:solidFill>
                  <a:srgbClr val="0000CC"/>
                </a:solidFill>
              </a:rPr>
              <a:t> </a:t>
            </a:r>
            <a:r>
              <a:rPr lang="en-US" altLang="x-none" sz="3000" dirty="0">
                <a:solidFill>
                  <a:srgbClr val="0000CC"/>
                </a:solidFill>
              </a:rPr>
              <a:t>C.cid=O.cid </a:t>
            </a:r>
            <a:endParaRPr lang="en-US" altLang="x-none" sz="3000" dirty="0">
              <a:solidFill>
                <a:srgbClr val="0000CC"/>
              </a:solidFill>
            </a:endParaRPr>
          </a:p>
          <a:p>
            <a:pPr marL="1905" lvl="4" indent="1826895">
              <a:lnSpc>
                <a:spcPct val="105000"/>
              </a:lnSpc>
              <a:spcBef>
                <a:spcPct val="10000"/>
              </a:spcBef>
              <a:buNone/>
            </a:pPr>
            <a:r>
              <a:rPr lang="en-US" altLang="x-none" sz="3000" dirty="0">
                <a:solidFill>
                  <a:srgbClr val="0000CC"/>
                </a:solidFill>
              </a:rPr>
              <a:t>and A.aid=O.aid </a:t>
            </a:r>
            <a:endParaRPr lang="en-US" altLang="x-none" sz="3000" dirty="0">
              <a:solidFill>
                <a:srgbClr val="0000CC"/>
              </a:solidFill>
            </a:endParaRPr>
          </a:p>
          <a:p>
            <a:pPr marL="1905" lvl="4" indent="1826895">
              <a:lnSpc>
                <a:spcPct val="105000"/>
              </a:lnSpc>
              <a:spcBef>
                <a:spcPct val="10000"/>
              </a:spcBef>
              <a:buNone/>
            </a:pPr>
            <a:r>
              <a:rPr lang="en-US" altLang="x-none" sz="3000" dirty="0">
                <a:solidFill>
                  <a:srgbClr val="0000CC"/>
                </a:solidFill>
              </a:rPr>
              <a:t>and P.pid=O.pid</a:t>
            </a:r>
            <a:r>
              <a:rPr lang="zh-CN" altLang="en-US" sz="3000" dirty="0">
                <a:solidFill>
                  <a:srgbClr val="0000CC"/>
                </a:solidFill>
              </a:rPr>
              <a:t> </a:t>
            </a:r>
            <a:r>
              <a:rPr lang="en-US" altLang="x-none" sz="3000" dirty="0">
                <a:solidFill>
                  <a:srgbClr val="FF0000"/>
                </a:solidFill>
              </a:rPr>
              <a:t>)</a:t>
            </a:r>
            <a:endParaRPr lang="en-US" altLang="x-none" sz="3000" dirty="0">
              <a:solidFill>
                <a:srgbClr val="FF0000"/>
              </a:solidFill>
            </a:endParaRPr>
          </a:p>
          <a:p>
            <a:pPr marL="1905" lvl="1" indent="455295">
              <a:lnSpc>
                <a:spcPct val="105000"/>
              </a:lnSpc>
              <a:spcBef>
                <a:spcPct val="10000"/>
              </a:spcBef>
              <a:buNone/>
            </a:pPr>
            <a:r>
              <a:rPr lang="en-US" altLang="x-none" sz="3000" dirty="0"/>
              <a:t>	[ O.ordno ]</a:t>
            </a:r>
            <a:endParaRPr lang="en-US" altLang="x-none" sz="3000" dirty="0"/>
          </a:p>
        </p:txBody>
      </p:sp>
      <p:sp>
        <p:nvSpPr>
          <p:cNvPr id="101383" name="Rectangle 4"/>
          <p:cNvSpPr/>
          <p:nvPr/>
        </p:nvSpPr>
        <p:spPr>
          <a:xfrm>
            <a:off x="0" y="5562600"/>
            <a:ext cx="9144000" cy="674688"/>
          </a:xfrm>
          <a:prstGeom prst="rect">
            <a:avLst/>
          </a:prstGeom>
          <a:solidFill>
            <a:schemeClr val="bg1"/>
          </a:solidFill>
          <a:ln w="9525">
            <a:noFill/>
          </a:ln>
        </p:spPr>
        <p:txBody>
          <a:bodyPr anchor="t"/>
          <a:p>
            <a:pPr marL="342900" indent="-342900" algn="l">
              <a:spcBef>
                <a:spcPct val="20000"/>
              </a:spcBef>
            </a:pPr>
            <a:r>
              <a:rPr lang="en-US" altLang="zh-CN" sz="3000" b="1" dirty="0">
                <a:solidFill>
                  <a:schemeClr val="accent2"/>
                </a:solidFill>
                <a:latin typeface="Arial" panose="020B0604020202020204" pitchFamily="34" charset="0"/>
              </a:rPr>
              <a:t>   </a:t>
            </a:r>
            <a:r>
              <a:rPr lang="zh-CN" altLang="en-US" sz="3000" b="1" dirty="0">
                <a:solidFill>
                  <a:schemeClr val="accent2"/>
                </a:solidFill>
                <a:latin typeface="Arial" panose="020B0604020202020204" pitchFamily="34" charset="0"/>
              </a:rPr>
              <a:t>可简化表示为：  ( </a:t>
            </a:r>
            <a:r>
              <a:rPr lang="en-US" altLang="x-none" sz="3000" b="1" dirty="0">
                <a:solidFill>
                  <a:schemeClr val="accent2"/>
                </a:solidFill>
                <a:latin typeface="Arial" panose="020B0604020202020204" pitchFamily="34" charset="0"/>
              </a:rPr>
              <a:t>C </a:t>
            </a:r>
            <a:r>
              <a:rPr lang="en-US" altLang="x-none" sz="3000" b="1" dirty="0">
                <a:solidFill>
                  <a:schemeClr val="accent2"/>
                </a:solidFill>
                <a:latin typeface="Arial" panose="020B0604020202020204" pitchFamily="34" charset="0"/>
                <a:sym typeface="Symbol" panose="05050102010706020507" pitchFamily="2" charset="2"/>
              </a:rPr>
              <a:t> A  P  O ) [ </a:t>
            </a:r>
            <a:r>
              <a:rPr lang="en-US" altLang="x-none" sz="3000" b="1" dirty="0">
                <a:solidFill>
                  <a:schemeClr val="accent2"/>
                </a:solidFill>
                <a:latin typeface="Arial" panose="020B0604020202020204" pitchFamily="34" charset="0"/>
              </a:rPr>
              <a:t>O.ordno</a:t>
            </a:r>
            <a:r>
              <a:rPr lang="en-US" altLang="x-none" sz="3000" b="1" dirty="0">
                <a:solidFill>
                  <a:srgbClr val="FF0066"/>
                </a:solidFill>
                <a:latin typeface="Arial" panose="020B0604020202020204" pitchFamily="34" charset="0"/>
              </a:rPr>
              <a:t> </a:t>
            </a:r>
            <a:r>
              <a:rPr lang="en-US" altLang="x-none" sz="3000" b="1" dirty="0">
                <a:solidFill>
                  <a:schemeClr val="accent2"/>
                </a:solidFill>
                <a:latin typeface="Arial" panose="020B0604020202020204" pitchFamily="34" charset="0"/>
                <a:sym typeface="Symbol" panose="05050102010706020507" pitchFamily="2" charset="2"/>
              </a:rPr>
              <a:t>]</a:t>
            </a:r>
            <a:endParaRPr lang="en-US" altLang="x-none" sz="3000" b="1" dirty="0">
              <a:solidFill>
                <a:schemeClr val="accent2"/>
              </a:solidFill>
              <a:latin typeface="Arial" panose="020B0604020202020204" pitchFamily="34" charset="0"/>
              <a:sym typeface="Symbol" panose="05050102010706020507" pitchFamily="2" charset="2"/>
            </a:endParaRPr>
          </a:p>
        </p:txBody>
      </p:sp>
      <p:sp>
        <p:nvSpPr>
          <p:cNvPr id="101384" name="Line 5"/>
          <p:cNvSpPr/>
          <p:nvPr/>
        </p:nvSpPr>
        <p:spPr>
          <a:xfrm>
            <a:off x="0" y="5443538"/>
            <a:ext cx="9144000" cy="0"/>
          </a:xfrm>
          <a:prstGeom prst="line">
            <a:avLst/>
          </a:prstGeom>
          <a:ln w="63500" cap="flat"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1384"/>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1383"/>
                                        </p:tgtEl>
                                        <p:attrNameLst>
                                          <p:attrName>style.visibility</p:attrName>
                                        </p:attrNameLst>
                                      </p:cBhvr>
                                      <p:to>
                                        <p:strVal val="visible"/>
                                      </p:to>
                                    </p:set>
                                    <p:animEffect transition="in" filter="blinds(horizontal)">
                                      <p:cBhvr>
                                        <p:cTn id="10"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49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49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4932" name="Rectangle 2"/>
          <p:cNvSpPr>
            <a:spLocks noGrp="1"/>
          </p:cNvSpPr>
          <p:nvPr>
            <p:ph type="title"/>
          </p:nvPr>
        </p:nvSpPr>
        <p:spPr/>
        <p:txBody>
          <a:bodyPr wrap="square" anchor="ctr"/>
          <a:p>
            <a:pPr eaLnBrk="1" hangingPunct="1"/>
            <a:r>
              <a:rPr lang="en-US" altLang="x-none" dirty="0"/>
              <a:t>Example 2.7.7</a:t>
            </a:r>
            <a:endParaRPr lang="en-US" altLang="x-none" dirty="0"/>
          </a:p>
        </p:txBody>
      </p:sp>
      <p:sp>
        <p:nvSpPr>
          <p:cNvPr id="124933" name="Rectangle 3"/>
          <p:cNvSpPr>
            <a:spLocks noGrp="1"/>
          </p:cNvSpPr>
          <p:nvPr>
            <p:ph type="body"/>
          </p:nvPr>
        </p:nvSpPr>
        <p:spPr>
          <a:xfrm>
            <a:off x="250825" y="3357563"/>
            <a:ext cx="8610600" cy="1143000"/>
          </a:xfrm>
        </p:spPr>
        <p:txBody>
          <a:bodyPr wrap="square" anchor="t"/>
          <a:p>
            <a:pPr eaLnBrk="1" hangingPunct="1"/>
            <a:r>
              <a:rPr lang="en-US" altLang="x-none" sz="3000" dirty="0"/>
              <a:t>Example 2.7.7: </a:t>
            </a:r>
            <a:r>
              <a:rPr lang="en-US" altLang="x-none" sz="3000" dirty="0">
                <a:solidFill>
                  <a:srgbClr val="FF0000"/>
                </a:solidFill>
              </a:rPr>
              <a:t>Find the names of the customers who have ordered product ‘p01’</a:t>
            </a:r>
            <a:endParaRPr lang="en-US" altLang="x-none" sz="3000" dirty="0">
              <a:solidFill>
                <a:srgbClr val="FF0000"/>
              </a:solidFill>
            </a:endParaRPr>
          </a:p>
        </p:txBody>
      </p:sp>
      <p:sp>
        <p:nvSpPr>
          <p:cNvPr id="102407" name="Rectangle 6"/>
          <p:cNvSpPr/>
          <p:nvPr/>
        </p:nvSpPr>
        <p:spPr>
          <a:xfrm>
            <a:off x="250825" y="4576763"/>
            <a:ext cx="8610600" cy="652462"/>
          </a:xfrm>
          <a:prstGeom prst="rect">
            <a:avLst/>
          </a:prstGeom>
          <a:noFill/>
          <a:ln w="9525">
            <a:noFill/>
          </a:ln>
        </p:spPr>
        <p:txBody>
          <a:bodyPr anchor="t"/>
          <a:p>
            <a:pPr marL="742950" lvl="1" indent="-285750" eaLnBrk="1" hangingPunct="1">
              <a:spcBef>
                <a:spcPct val="20000"/>
              </a:spcBef>
              <a:buFont typeface="Wingdings" panose="05000000000000000000" pitchFamily="2" charset="2"/>
              <a:buNone/>
            </a:pPr>
            <a:r>
              <a:rPr lang="en-US" altLang="x-none" sz="3000" b="1" dirty="0">
                <a:solidFill>
                  <a:srgbClr val="000000"/>
                </a:solidFill>
                <a:latin typeface="Arial" panose="020B0604020202020204" pitchFamily="34" charset="0"/>
              </a:rPr>
              <a:t>( ( C </a:t>
            </a:r>
            <a:r>
              <a:rPr lang="en-US" altLang="x-none" sz="3000" b="1" dirty="0">
                <a:solidFill>
                  <a:srgbClr val="000000"/>
                </a:solidFill>
                <a:latin typeface="Arial" panose="020B0604020202020204" pitchFamily="34" charset="0"/>
                <a:sym typeface="Symbol" panose="05050102010706020507" pitchFamily="2" charset="2"/>
              </a:rPr>
              <a:t> O ) where pid = ‘p01’ ) [ </a:t>
            </a:r>
            <a:r>
              <a:rPr lang="en-US" altLang="x-none" sz="3000" b="1" dirty="0">
                <a:solidFill>
                  <a:srgbClr val="000000"/>
                </a:solidFill>
                <a:latin typeface="Arial" panose="020B0604020202020204" pitchFamily="34" charset="0"/>
              </a:rPr>
              <a:t>C.cname </a:t>
            </a:r>
            <a:r>
              <a:rPr lang="en-US" altLang="x-none" sz="3000" b="1" dirty="0">
                <a:solidFill>
                  <a:srgbClr val="000000"/>
                </a:solidFill>
                <a:latin typeface="Arial" panose="020B0604020202020204" pitchFamily="34" charset="0"/>
                <a:sym typeface="Symbol" panose="05050102010706020507" pitchFamily="2" charset="2"/>
              </a:rPr>
              <a:t>]</a:t>
            </a:r>
            <a:endParaRPr lang="en-US" altLang="x-none" sz="3000" b="1" dirty="0">
              <a:solidFill>
                <a:srgbClr val="000000"/>
              </a:solidFill>
              <a:latin typeface="Arial" panose="020B0604020202020204" pitchFamily="34" charset="0"/>
              <a:sym typeface="Symbol" panose="05050102010706020507" pitchFamily="2" charset="2"/>
            </a:endParaRPr>
          </a:p>
        </p:txBody>
      </p:sp>
      <p:sp>
        <p:nvSpPr>
          <p:cNvPr id="124935" name="Text Box 13"/>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dirty="0">
                <a:solidFill>
                  <a:schemeClr val="accent2"/>
                </a:solidFill>
                <a:latin typeface="Arial" panose="020B0604020202020204" pitchFamily="34" charset="0"/>
              </a:rPr>
              <a:t>Customers: C(cid,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dirty="0">
                <a:solidFill>
                  <a:schemeClr val="accent2"/>
                </a:solidFill>
                <a:latin typeface="Arial" panose="020B0604020202020204" pitchFamily="34" charset="0"/>
              </a:rPr>
              <a:t>Agents: A(aid,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dirty="0">
                <a:solidFill>
                  <a:schemeClr val="accent2"/>
                </a:solidFill>
                <a:latin typeface="Arial" panose="020B0604020202020204" pitchFamily="34" charset="0"/>
              </a:rPr>
              <a:t>Products: P(pid,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dirty="0">
                <a:solidFill>
                  <a:schemeClr val="accent2"/>
                </a:solidFill>
                <a:latin typeface="Arial" panose="020B0604020202020204" pitchFamily="34" charset="0"/>
              </a:rPr>
              <a:t>Orders: O(ordno, month, cid, aid, pid, qty, dollars)</a:t>
            </a:r>
            <a:endParaRPr lang="en-US" altLang="x-none" sz="28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anim calcmode="lin" valueType="num">
                                      <p:cBhvr additive="base">
                                        <p:cTn id="7" dur="500" fill="hold"/>
                                        <p:tgtEl>
                                          <p:spTgt spid="102407"/>
                                        </p:tgtEl>
                                        <p:attrNameLst>
                                          <p:attrName>ppt_x</p:attrName>
                                        </p:attrNameLst>
                                      </p:cBhvr>
                                      <p:tavLst>
                                        <p:tav tm="0">
                                          <p:val>
                                            <p:strVal val="#ppt_x"/>
                                          </p:val>
                                        </p:tav>
                                        <p:tav tm="100000">
                                          <p:val>
                                            <p:strVal val="#ppt_x"/>
                                          </p:val>
                                        </p:tav>
                                      </p:tavLst>
                                    </p:anim>
                                    <p:anim calcmode="lin" valueType="num">
                                      <p:cBhvr additive="base">
                                        <p:cTn id="8" dur="500" fill="hold"/>
                                        <p:tgtEl>
                                          <p:spTgt spid="102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59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59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5956" name="Rectangle 2"/>
          <p:cNvSpPr>
            <a:spLocks noGrp="1"/>
          </p:cNvSpPr>
          <p:nvPr>
            <p:ph type="title"/>
          </p:nvPr>
        </p:nvSpPr>
        <p:spPr/>
        <p:txBody>
          <a:bodyPr wrap="square" anchor="ctr"/>
          <a:p>
            <a:pPr eaLnBrk="1" hangingPunct="1"/>
            <a:r>
              <a:rPr lang="en-US" altLang="x-none" dirty="0"/>
              <a:t>Example 2.7.8</a:t>
            </a:r>
            <a:endParaRPr lang="en-US" altLang="x-none" dirty="0"/>
          </a:p>
        </p:txBody>
      </p:sp>
      <p:sp>
        <p:nvSpPr>
          <p:cNvPr id="125957" name="Rectangle 4"/>
          <p:cNvSpPr/>
          <p:nvPr/>
        </p:nvSpPr>
        <p:spPr>
          <a:xfrm>
            <a:off x="304800" y="3141663"/>
            <a:ext cx="8610600" cy="966787"/>
          </a:xfrm>
          <a:prstGeom prst="rect">
            <a:avLst/>
          </a:prstGeom>
          <a:noFill/>
          <a:ln w="9525">
            <a:noFill/>
          </a:ln>
        </p:spPr>
        <p:txBody>
          <a:bodyPr anchor="t"/>
          <a:p>
            <a:pPr marL="342900" indent="-342900">
              <a:spcBef>
                <a:spcPct val="20000"/>
              </a:spcBef>
              <a:buFont typeface="Wingdings" panose="05000000000000000000" pitchFamily="2" charset="2"/>
              <a:buChar char="q"/>
            </a:pPr>
            <a:r>
              <a:rPr lang="en-US" altLang="x-none" sz="3000" b="1" dirty="0">
                <a:solidFill>
                  <a:schemeClr val="accent2"/>
                </a:solidFill>
                <a:latin typeface="Arial" panose="020B0604020202020204" pitchFamily="34" charset="0"/>
                <a:sym typeface="Symbol" panose="05050102010706020507" pitchFamily="2" charset="2"/>
              </a:rPr>
              <a:t>Example 2.7.8: </a:t>
            </a:r>
            <a:r>
              <a:rPr lang="en-US" altLang="x-none" sz="3000" b="1" dirty="0">
                <a:solidFill>
                  <a:srgbClr val="FF0000"/>
                </a:solidFill>
                <a:latin typeface="Arial" panose="020B0604020202020204" pitchFamily="34" charset="0"/>
                <a:sym typeface="Symbol" panose="05050102010706020507" pitchFamily="2" charset="2"/>
              </a:rPr>
              <a:t>Get names of customers who order at least one product costing $0.50.</a:t>
            </a:r>
            <a:endParaRPr lang="en-US" altLang="x-none" sz="3000" b="1" dirty="0">
              <a:solidFill>
                <a:srgbClr val="FF0000"/>
              </a:solidFill>
              <a:latin typeface="Arial" panose="020B0604020202020204" pitchFamily="34" charset="0"/>
              <a:sym typeface="Symbol" panose="05050102010706020507" pitchFamily="2" charset="2"/>
            </a:endParaRPr>
          </a:p>
        </p:txBody>
      </p:sp>
      <p:sp>
        <p:nvSpPr>
          <p:cNvPr id="103431" name="Rectangle 5"/>
          <p:cNvSpPr/>
          <p:nvPr/>
        </p:nvSpPr>
        <p:spPr>
          <a:xfrm>
            <a:off x="0" y="4221163"/>
            <a:ext cx="9109075" cy="565150"/>
          </a:xfrm>
          <a:prstGeom prst="rect">
            <a:avLst/>
          </a:prstGeom>
          <a:noFill/>
          <a:ln w="9525">
            <a:noFill/>
          </a:ln>
        </p:spPr>
        <p:txBody>
          <a:bodyPr anchor="t"/>
          <a:p>
            <a:pPr marL="342900" indent="-342900" algn="ctr">
              <a:spcBef>
                <a:spcPct val="20000"/>
              </a:spcBef>
              <a:buFont typeface="Wingdings" panose="05000000000000000000" pitchFamily="2" charset="2"/>
              <a:buNone/>
            </a:pPr>
            <a:r>
              <a:rPr lang="en-US" altLang="x-none" sz="3000" b="1" dirty="0">
                <a:solidFill>
                  <a:schemeClr val="accent2"/>
                </a:solidFill>
                <a:latin typeface="Arial" panose="020B0604020202020204" pitchFamily="34" charset="0"/>
                <a:sym typeface="Symbol" panose="05050102010706020507" pitchFamily="2" charset="2"/>
              </a:rPr>
              <a:t>T1</a:t>
            </a:r>
            <a:r>
              <a:rPr lang="en-US" altLang="x-none" sz="3000" b="1" dirty="0">
                <a:solidFill>
                  <a:srgbClr val="000000"/>
                </a:solidFill>
                <a:latin typeface="Arial" panose="020B0604020202020204" pitchFamily="34" charset="0"/>
                <a:sym typeface="Symbol" panose="05050102010706020507" pitchFamily="2" charset="2"/>
              </a:rPr>
              <a:t> := ((O(P where price=0.50)[pid])C)[cname]</a:t>
            </a:r>
            <a:endParaRPr lang="en-US" altLang="x-none" sz="3000" b="1" dirty="0">
              <a:solidFill>
                <a:srgbClr val="000000"/>
              </a:solidFill>
              <a:latin typeface="Arial" panose="020B0604020202020204" pitchFamily="34" charset="0"/>
              <a:sym typeface="Symbol" panose="05050102010706020507" pitchFamily="2" charset="2"/>
            </a:endParaRPr>
          </a:p>
        </p:txBody>
      </p:sp>
      <p:grpSp>
        <p:nvGrpSpPr>
          <p:cNvPr id="103432" name="组合 103431"/>
          <p:cNvGrpSpPr/>
          <p:nvPr/>
        </p:nvGrpSpPr>
        <p:grpSpPr>
          <a:xfrm>
            <a:off x="152400" y="4913313"/>
            <a:ext cx="8763000" cy="1252538"/>
            <a:chOff x="-96" y="-21"/>
            <a:chExt cx="5520" cy="789"/>
          </a:xfrm>
        </p:grpSpPr>
        <p:sp>
          <p:nvSpPr>
            <p:cNvPr id="125960" name="Rectangle 7"/>
            <p:cNvSpPr/>
            <p:nvPr/>
          </p:nvSpPr>
          <p:spPr>
            <a:xfrm>
              <a:off x="0" y="480"/>
              <a:ext cx="5424" cy="288"/>
            </a:xfrm>
            <a:prstGeom prst="rect">
              <a:avLst/>
            </a:prstGeom>
            <a:noFill/>
            <a:ln w="9525">
              <a:noFill/>
            </a:ln>
          </p:spPr>
          <p:txBody>
            <a:bodyPr anchor="t"/>
            <a:p>
              <a:pPr marL="742950" lvl="1" indent="-285750" eaLnBrk="1" hangingPunct="1">
                <a:lnSpc>
                  <a:spcPct val="90000"/>
                </a:lnSpc>
                <a:spcBef>
                  <a:spcPct val="20000"/>
                </a:spcBef>
                <a:buFont typeface="Wingdings" panose="05000000000000000000" pitchFamily="2" charset="2"/>
                <a:buNone/>
              </a:pPr>
              <a:r>
                <a:rPr lang="en-US" altLang="x-none" sz="3000" b="1" dirty="0">
                  <a:solidFill>
                    <a:srgbClr val="FF0066"/>
                  </a:solidFill>
                  <a:latin typeface="Arial" panose="020B0604020202020204" pitchFamily="34" charset="0"/>
                  <a:sym typeface="Symbol" panose="05050102010706020507" pitchFamily="2" charset="2"/>
                </a:rPr>
                <a:t>Question</a:t>
              </a:r>
              <a:r>
                <a:rPr lang="en-US" altLang="x-none" sz="3000" b="1" dirty="0">
                  <a:solidFill>
                    <a:schemeClr val="accent2"/>
                  </a:solidFill>
                  <a:latin typeface="Arial" panose="020B0604020202020204" pitchFamily="34" charset="0"/>
                  <a:sym typeface="Symbol" panose="05050102010706020507" pitchFamily="2" charset="2"/>
                </a:rPr>
                <a:t>: </a:t>
              </a:r>
              <a:r>
                <a:rPr lang="en-US" altLang="x-none" sz="3000" b="1" u="sng" dirty="0">
                  <a:solidFill>
                    <a:schemeClr val="accent2"/>
                  </a:solidFill>
                  <a:latin typeface="Arial" panose="020B0604020202020204" pitchFamily="34" charset="0"/>
                  <a:sym typeface="Symbol" panose="05050102010706020507" pitchFamily="2" charset="2"/>
                </a:rPr>
                <a:t>T1 is equal to T2 ?  Why ?</a:t>
              </a:r>
              <a:endParaRPr lang="en-US" altLang="x-none" sz="3000" b="1" u="sng" dirty="0">
                <a:solidFill>
                  <a:schemeClr val="accent2"/>
                </a:solidFill>
                <a:latin typeface="Arial" panose="020B0604020202020204" pitchFamily="34" charset="0"/>
                <a:sym typeface="Symbol" panose="05050102010706020507" pitchFamily="2" charset="2"/>
              </a:endParaRPr>
            </a:p>
          </p:txBody>
        </p:sp>
        <p:sp>
          <p:nvSpPr>
            <p:cNvPr id="125961" name="Rectangle 8"/>
            <p:cNvSpPr/>
            <p:nvPr/>
          </p:nvSpPr>
          <p:spPr>
            <a:xfrm>
              <a:off x="-96" y="-21"/>
              <a:ext cx="5424" cy="336"/>
            </a:xfrm>
            <a:prstGeom prst="rect">
              <a:avLst/>
            </a:prstGeom>
            <a:noFill/>
            <a:ln w="9525">
              <a:noFill/>
            </a:ln>
          </p:spPr>
          <p:txBody>
            <a:bodyPr anchor="t"/>
            <a:p>
              <a:pPr marL="285750" lvl="0" indent="-285750" algn="l" eaLnBrk="1" hangingPunct="1">
                <a:spcBef>
                  <a:spcPct val="20000"/>
                </a:spcBef>
                <a:buFont typeface="Wingdings" panose="05000000000000000000" pitchFamily="2" charset="2"/>
                <a:buNone/>
              </a:pPr>
              <a:r>
                <a:rPr lang="en-US" altLang="x-none" sz="3000" b="1" dirty="0">
                  <a:solidFill>
                    <a:schemeClr val="accent2"/>
                  </a:solidFill>
                  <a:latin typeface="Arial" panose="020B0604020202020204" pitchFamily="34" charset="0"/>
                  <a:sym typeface="Symbol" panose="05050102010706020507" pitchFamily="2" charset="2"/>
                </a:rPr>
                <a:t>T2</a:t>
              </a:r>
              <a:r>
                <a:rPr lang="en-US" altLang="x-none" sz="3000" b="1" dirty="0">
                  <a:solidFill>
                    <a:srgbClr val="000000"/>
                  </a:solidFill>
                  <a:latin typeface="Arial" panose="020B0604020202020204" pitchFamily="34" charset="0"/>
                  <a:sym typeface="Symbol" panose="05050102010706020507" pitchFamily="2" charset="2"/>
                </a:rPr>
                <a:t> := ((OP where price=0.50)C)[cname]</a:t>
              </a:r>
              <a:endParaRPr lang="en-US" altLang="x-none" sz="3000" b="1" dirty="0">
                <a:solidFill>
                  <a:srgbClr val="000000"/>
                </a:solidFill>
                <a:latin typeface="Arial" panose="020B0604020202020204" pitchFamily="34" charset="0"/>
                <a:sym typeface="Symbol" panose="05050102010706020507" pitchFamily="2" charset="2"/>
              </a:endParaRPr>
            </a:p>
          </p:txBody>
        </p:sp>
      </p:grpSp>
      <p:sp>
        <p:nvSpPr>
          <p:cNvPr id="125962" name="Text Box 11"/>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dirty="0">
                <a:solidFill>
                  <a:schemeClr val="accent2"/>
                </a:solidFill>
                <a:latin typeface="Arial" panose="020B0604020202020204" pitchFamily="34" charset="0"/>
              </a:rPr>
              <a:t>Customers: C(cid,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dirty="0">
                <a:solidFill>
                  <a:schemeClr val="accent2"/>
                </a:solidFill>
                <a:latin typeface="Arial" panose="020B0604020202020204" pitchFamily="34" charset="0"/>
              </a:rPr>
              <a:t>Agents: A(aid,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dirty="0">
                <a:solidFill>
                  <a:schemeClr val="accent2"/>
                </a:solidFill>
                <a:latin typeface="Arial" panose="020B0604020202020204" pitchFamily="34" charset="0"/>
              </a:rPr>
              <a:t>Products: P(pid,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dirty="0">
                <a:solidFill>
                  <a:schemeClr val="accent2"/>
                </a:solidFill>
                <a:latin typeface="Arial" panose="020B0604020202020204" pitchFamily="34" charset="0"/>
              </a:rPr>
              <a:t>Orders: O(ordno, month, cid, aid, pid, qty, dollars)</a:t>
            </a:r>
            <a:endParaRPr lang="en-US" altLang="x-none" sz="2800" b="1" dirty="0">
              <a:solidFill>
                <a:schemeClr val="accent2"/>
              </a:solidFill>
              <a:latin typeface="Arial" panose="020B0604020202020204" pitchFamily="34" charset="0"/>
            </a:endParaRPr>
          </a:p>
        </p:txBody>
      </p:sp>
      <p:sp>
        <p:nvSpPr>
          <p:cNvPr id="103437" name="直接连接符 103436"/>
          <p:cNvSpPr/>
          <p:nvPr/>
        </p:nvSpPr>
        <p:spPr>
          <a:xfrm>
            <a:off x="2124075" y="4797425"/>
            <a:ext cx="4465638" cy="0"/>
          </a:xfrm>
          <a:prstGeom prst="line">
            <a:avLst/>
          </a:prstGeom>
          <a:ln w="25400" cap="flat" cmpd="sng">
            <a:solidFill>
              <a:srgbClr val="FF0000"/>
            </a:solidFill>
            <a:prstDash val="lgDashDot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38" name="直接连接符 103437"/>
          <p:cNvSpPr/>
          <p:nvPr/>
        </p:nvSpPr>
        <p:spPr>
          <a:xfrm flipV="1">
            <a:off x="2735263" y="5446713"/>
            <a:ext cx="3349625" cy="23812"/>
          </a:xfrm>
          <a:prstGeom prst="line">
            <a:avLst/>
          </a:prstGeom>
          <a:ln w="25400" cap="flat" cmpd="sng">
            <a:solidFill>
              <a:srgbClr val="FF0000"/>
            </a:solidFill>
            <a:prstDash val="lgDashDot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31"/>
                                        </p:tgtEl>
                                        <p:attrNameLst>
                                          <p:attrName>style.visibility</p:attrName>
                                        </p:attrNameLst>
                                      </p:cBhvr>
                                      <p:to>
                                        <p:strVal val="visible"/>
                                      </p:to>
                                    </p:set>
                                    <p:anim calcmode="lin" valueType="num">
                                      <p:cBhvr additive="base">
                                        <p:cTn id="7" dur="500" fill="hold"/>
                                        <p:tgtEl>
                                          <p:spTgt spid="103431"/>
                                        </p:tgtEl>
                                        <p:attrNameLst>
                                          <p:attrName>ppt_x</p:attrName>
                                        </p:attrNameLst>
                                      </p:cBhvr>
                                      <p:tavLst>
                                        <p:tav tm="0">
                                          <p:val>
                                            <p:strVal val="#ppt_x"/>
                                          </p:val>
                                        </p:tav>
                                        <p:tav tm="100000">
                                          <p:val>
                                            <p:strVal val="#ppt_x"/>
                                          </p:val>
                                        </p:tav>
                                      </p:tavLst>
                                    </p:anim>
                                    <p:anim calcmode="lin" valueType="num">
                                      <p:cBhvr additive="base">
                                        <p:cTn id="8" dur="500" fill="hold"/>
                                        <p:tgtEl>
                                          <p:spTgt spid="1034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32"/>
                                        </p:tgtEl>
                                        <p:attrNameLst>
                                          <p:attrName>style.visibility</p:attrName>
                                        </p:attrNameLst>
                                      </p:cBhvr>
                                      <p:to>
                                        <p:strVal val="visible"/>
                                      </p:to>
                                    </p:set>
                                    <p:anim calcmode="lin" valueType="num">
                                      <p:cBhvr additive="base">
                                        <p:cTn id="13" dur="500" fill="hold"/>
                                        <p:tgtEl>
                                          <p:spTgt spid="103432"/>
                                        </p:tgtEl>
                                        <p:attrNameLst>
                                          <p:attrName>ppt_x</p:attrName>
                                        </p:attrNameLst>
                                      </p:cBhvr>
                                      <p:tavLst>
                                        <p:tav tm="0">
                                          <p:val>
                                            <p:strVal val="#ppt_x"/>
                                          </p:val>
                                        </p:tav>
                                        <p:tav tm="100000">
                                          <p:val>
                                            <p:strVal val="#ppt_x"/>
                                          </p:val>
                                        </p:tav>
                                      </p:tavLst>
                                    </p:anim>
                                    <p:anim calcmode="lin" valueType="num">
                                      <p:cBhvr additive="base">
                                        <p:cTn id="14" dur="500" fill="hold"/>
                                        <p:tgtEl>
                                          <p:spTgt spid="1034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03437"/>
                                        </p:tgtEl>
                                        <p:attrNameLst>
                                          <p:attrName>style.visibility</p:attrName>
                                        </p:attrNameLst>
                                      </p:cBhvr>
                                      <p:to>
                                        <p:strVal val="visible"/>
                                      </p:to>
                                    </p:set>
                                    <p:anim calcmode="lin" valueType="num">
                                      <p:cBhvr>
                                        <p:cTn id="19" dur="500" fill="hold"/>
                                        <p:tgtEl>
                                          <p:spTgt spid="103437"/>
                                        </p:tgtEl>
                                        <p:attrNameLst>
                                          <p:attrName>ppt_x</p:attrName>
                                        </p:attrNameLst>
                                      </p:cBhvr>
                                      <p:tavLst>
                                        <p:tav tm="0">
                                          <p:val>
                                            <p:strVal val="#ppt_x-#ppt_w/2"/>
                                          </p:val>
                                        </p:tav>
                                        <p:tav tm="100000">
                                          <p:val>
                                            <p:strVal val="#ppt_x"/>
                                          </p:val>
                                        </p:tav>
                                      </p:tavLst>
                                    </p:anim>
                                    <p:anim calcmode="lin" valueType="num">
                                      <p:cBhvr>
                                        <p:cTn id="20" dur="500" fill="hold"/>
                                        <p:tgtEl>
                                          <p:spTgt spid="103437"/>
                                        </p:tgtEl>
                                        <p:attrNameLst>
                                          <p:attrName>ppt_y</p:attrName>
                                        </p:attrNameLst>
                                      </p:cBhvr>
                                      <p:tavLst>
                                        <p:tav tm="0">
                                          <p:val>
                                            <p:strVal val="#ppt_y"/>
                                          </p:val>
                                        </p:tav>
                                        <p:tav tm="100000">
                                          <p:val>
                                            <p:strVal val="#ppt_y"/>
                                          </p:val>
                                        </p:tav>
                                      </p:tavLst>
                                    </p:anim>
                                    <p:anim calcmode="lin" valueType="num">
                                      <p:cBhvr>
                                        <p:cTn id="21" dur="500" fill="hold"/>
                                        <p:tgtEl>
                                          <p:spTgt spid="103437"/>
                                        </p:tgtEl>
                                        <p:attrNameLst>
                                          <p:attrName>ppt_w</p:attrName>
                                        </p:attrNameLst>
                                      </p:cBhvr>
                                      <p:tavLst>
                                        <p:tav tm="0">
                                          <p:val>
                                            <p:fltVal val="0.000000"/>
                                          </p:val>
                                        </p:tav>
                                        <p:tav tm="100000">
                                          <p:val>
                                            <p:strVal val="#ppt_w"/>
                                          </p:val>
                                        </p:tav>
                                      </p:tavLst>
                                    </p:anim>
                                    <p:anim calcmode="lin" valueType="num">
                                      <p:cBhvr>
                                        <p:cTn id="22" dur="500" fill="hold"/>
                                        <p:tgtEl>
                                          <p:spTgt spid="103437"/>
                                        </p:tgtEl>
                                        <p:attrNameLst>
                                          <p:attrName>ppt_h</p:attrName>
                                        </p:attrNameLst>
                                      </p:cBhvr>
                                      <p:tavLst>
                                        <p:tav tm="0">
                                          <p:val>
                                            <p:strVal val="#ppt_h"/>
                                          </p:val>
                                        </p:tav>
                                        <p:tav tm="100000">
                                          <p:val>
                                            <p:strVal val="#ppt_h"/>
                                          </p:val>
                                        </p:tav>
                                      </p:tavLst>
                                    </p:anim>
                                  </p:childTnLst>
                                </p:cTn>
                              </p:par>
                            </p:childTnLst>
                          </p:cTn>
                        </p:par>
                        <p:par>
                          <p:cTn id="23" fill="hold">
                            <p:stCondLst>
                              <p:cond delay="500"/>
                            </p:stCondLst>
                            <p:childTnLst>
                              <p:par>
                                <p:cTn id="24" presetID="17" presetClass="entr" presetSubtype="8" fill="hold" nodeType="afterEffect">
                                  <p:stCondLst>
                                    <p:cond delay="0"/>
                                  </p:stCondLst>
                                  <p:childTnLst>
                                    <p:set>
                                      <p:cBhvr>
                                        <p:cTn id="25" dur="1" fill="hold">
                                          <p:stCondLst>
                                            <p:cond delay="0"/>
                                          </p:stCondLst>
                                        </p:cTn>
                                        <p:tgtEl>
                                          <p:spTgt spid="103438"/>
                                        </p:tgtEl>
                                        <p:attrNameLst>
                                          <p:attrName>style.visibility</p:attrName>
                                        </p:attrNameLst>
                                      </p:cBhvr>
                                      <p:to>
                                        <p:strVal val="visible"/>
                                      </p:to>
                                    </p:set>
                                    <p:anim calcmode="lin" valueType="num">
                                      <p:cBhvr>
                                        <p:cTn id="26" dur="500" fill="hold"/>
                                        <p:tgtEl>
                                          <p:spTgt spid="103438"/>
                                        </p:tgtEl>
                                        <p:attrNameLst>
                                          <p:attrName>ppt_x</p:attrName>
                                        </p:attrNameLst>
                                      </p:cBhvr>
                                      <p:tavLst>
                                        <p:tav tm="0">
                                          <p:val>
                                            <p:strVal val="#ppt_x-#ppt_w/2"/>
                                          </p:val>
                                        </p:tav>
                                        <p:tav tm="100000">
                                          <p:val>
                                            <p:strVal val="#ppt_x"/>
                                          </p:val>
                                        </p:tav>
                                      </p:tavLst>
                                    </p:anim>
                                    <p:anim calcmode="lin" valueType="num">
                                      <p:cBhvr>
                                        <p:cTn id="27" dur="500" fill="hold"/>
                                        <p:tgtEl>
                                          <p:spTgt spid="103438"/>
                                        </p:tgtEl>
                                        <p:attrNameLst>
                                          <p:attrName>ppt_y</p:attrName>
                                        </p:attrNameLst>
                                      </p:cBhvr>
                                      <p:tavLst>
                                        <p:tav tm="0">
                                          <p:val>
                                            <p:strVal val="#ppt_y"/>
                                          </p:val>
                                        </p:tav>
                                        <p:tav tm="100000">
                                          <p:val>
                                            <p:strVal val="#ppt_y"/>
                                          </p:val>
                                        </p:tav>
                                      </p:tavLst>
                                    </p:anim>
                                    <p:anim calcmode="lin" valueType="num">
                                      <p:cBhvr>
                                        <p:cTn id="28" dur="500" fill="hold"/>
                                        <p:tgtEl>
                                          <p:spTgt spid="103438"/>
                                        </p:tgtEl>
                                        <p:attrNameLst>
                                          <p:attrName>ppt_w</p:attrName>
                                        </p:attrNameLst>
                                      </p:cBhvr>
                                      <p:tavLst>
                                        <p:tav tm="0">
                                          <p:val>
                                            <p:fltVal val="0.000000"/>
                                          </p:val>
                                        </p:tav>
                                        <p:tav tm="100000">
                                          <p:val>
                                            <p:strVal val="#ppt_w"/>
                                          </p:val>
                                        </p:tav>
                                      </p:tavLst>
                                    </p:anim>
                                    <p:anim calcmode="lin" valueType="num">
                                      <p:cBhvr>
                                        <p:cTn id="29" dur="500" fill="hold"/>
                                        <p:tgtEl>
                                          <p:spTgt spid="1034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矩形 3074"/>
          <p:cNvSpPr/>
          <p:nvPr/>
        </p:nvSpPr>
        <p:spPr>
          <a:xfrm>
            <a:off x="304800" y="2133600"/>
            <a:ext cx="8610600" cy="914400"/>
          </a:xfrm>
          <a:prstGeom prst="rect">
            <a:avLst/>
          </a:prstGeom>
          <a:noFill/>
          <a:ln w="9525">
            <a:noFill/>
          </a:ln>
        </p:spPr>
        <p:txBody>
          <a:bodyPr/>
          <a:p>
            <a:pPr marL="342900" indent="-342900">
              <a:spcBef>
                <a:spcPct val="20000"/>
              </a:spcBef>
              <a:buClr>
                <a:schemeClr val="accent2"/>
              </a:buClr>
              <a:buFont typeface="Wingdings" panose="05000000000000000000" pitchFamily="2" charset="2"/>
              <a:buChar char="q"/>
            </a:pPr>
            <a:r>
              <a:rPr lang="en-US" altLang="zh-CN" sz="2800" b="1">
                <a:solidFill>
                  <a:schemeClr val="accent2"/>
                </a:solidFill>
                <a:latin typeface="Arial" panose="020B0604020202020204" pitchFamily="34" charset="0"/>
                <a:sym typeface="Symbol" panose="05050102010706020507" pitchFamily="2" charset="2"/>
              </a:rPr>
              <a:t>Example 2.7.8: </a:t>
            </a:r>
            <a:r>
              <a:rPr lang="en-US" altLang="zh-CN" sz="2800" b="1">
                <a:solidFill>
                  <a:srgbClr val="FF0000"/>
                </a:solidFill>
                <a:latin typeface="Arial" panose="020B0604020202020204" pitchFamily="34" charset="0"/>
                <a:sym typeface="Symbol" panose="05050102010706020507" pitchFamily="2" charset="2"/>
              </a:rPr>
              <a:t>Get names of customers who order at least one product costing $0.50.</a:t>
            </a:r>
            <a:endParaRPr lang="en-US" altLang="zh-CN" sz="2800" b="1">
              <a:solidFill>
                <a:srgbClr val="FF0000"/>
              </a:solidFill>
              <a:latin typeface="Arial" panose="020B0604020202020204" pitchFamily="34" charset="0"/>
              <a:sym typeface="Symbol" panose="05050102010706020507" pitchFamily="2" charset="2"/>
            </a:endParaRPr>
          </a:p>
        </p:txBody>
      </p:sp>
      <p:sp>
        <p:nvSpPr>
          <p:cNvPr id="3076" name="矩形 3075"/>
          <p:cNvSpPr/>
          <p:nvPr/>
        </p:nvSpPr>
        <p:spPr>
          <a:xfrm>
            <a:off x="0" y="3116263"/>
            <a:ext cx="9144000" cy="600075"/>
          </a:xfrm>
          <a:prstGeom prst="rect">
            <a:avLst/>
          </a:prstGeom>
          <a:noFill/>
          <a:ln w="25400" cap="flat" cmpd="sng">
            <a:solidFill>
              <a:schemeClr val="tx1"/>
            </a:solidFill>
            <a:prstDash val="solid"/>
            <a:miter/>
            <a:headEnd type="none" w="med" len="med"/>
            <a:tailEnd type="none" w="med" len="med"/>
          </a:ln>
        </p:spPr>
        <p:txBody>
          <a:bodyPr/>
          <a:p>
            <a:pPr marL="342900" indent="-342900">
              <a:spcBef>
                <a:spcPct val="20000"/>
              </a:spcBef>
              <a:buClr>
                <a:schemeClr val="tx1"/>
              </a:buClr>
              <a:buFont typeface="Wingdings" panose="05000000000000000000" pitchFamily="2" charset="2"/>
              <a:buNone/>
            </a:pPr>
            <a:r>
              <a:rPr lang="en-US" altLang="zh-CN" sz="2800" b="1">
                <a:solidFill>
                  <a:schemeClr val="accent2"/>
                </a:solidFill>
                <a:latin typeface="Arial" panose="020B0604020202020204" pitchFamily="34" charset="0"/>
                <a:sym typeface="Symbol" panose="05050102010706020507" pitchFamily="2" charset="2"/>
              </a:rPr>
              <a:t>T1 := ((O  (P where price=0.50)[pid])  C) [</a:t>
            </a:r>
            <a:r>
              <a:rPr lang="en-US" altLang="zh-CN" sz="2800" b="1" dirty="0" err="1">
                <a:solidFill>
                  <a:schemeClr val="accent2"/>
                </a:solidFill>
                <a:latin typeface="Arial" panose="020B0604020202020204" pitchFamily="34" charset="0"/>
                <a:sym typeface="Symbol" panose="05050102010706020507" pitchFamily="2" charset="2"/>
              </a:rPr>
              <a:t>cname</a:t>
            </a:r>
            <a:r>
              <a:rPr lang="en-US" altLang="zh-CN" sz="2800" b="1">
                <a:solidFill>
                  <a:schemeClr val="accent2"/>
                </a:solidFill>
                <a:latin typeface="Arial" panose="020B0604020202020204" pitchFamily="34" charset="0"/>
                <a:sym typeface="Symbol" panose="05050102010706020507" pitchFamily="2" charset="2"/>
              </a:rPr>
              <a:t>]</a:t>
            </a:r>
            <a:endParaRPr lang="en-US" altLang="zh-CN" sz="2800" b="1">
              <a:solidFill>
                <a:schemeClr val="accent2"/>
              </a:solidFill>
              <a:latin typeface="Arial" panose="020B0604020202020204" pitchFamily="34" charset="0"/>
              <a:sym typeface="Symbol" panose="05050102010706020507" pitchFamily="2" charset="2"/>
            </a:endParaRPr>
          </a:p>
        </p:txBody>
      </p:sp>
      <p:sp>
        <p:nvSpPr>
          <p:cNvPr id="3078" name="矩形 3077"/>
          <p:cNvSpPr/>
          <p:nvPr/>
        </p:nvSpPr>
        <p:spPr>
          <a:xfrm>
            <a:off x="611188" y="5779770"/>
            <a:ext cx="8532812" cy="457200"/>
          </a:xfrm>
          <a:prstGeom prst="rect">
            <a:avLst/>
          </a:prstGeom>
          <a:noFill/>
          <a:ln w="9525">
            <a:noFill/>
          </a:ln>
        </p:spPr>
        <p:txBody>
          <a:bodyPr/>
          <a:p>
            <a:pPr marL="342900" indent="-342900">
              <a:lnSpc>
                <a:spcPct val="90000"/>
              </a:lnSpc>
              <a:spcBef>
                <a:spcPct val="20000"/>
              </a:spcBef>
              <a:buClr>
                <a:schemeClr val="tx1"/>
              </a:buClr>
              <a:buFont typeface="Wingdings" panose="05000000000000000000" pitchFamily="2" charset="2"/>
              <a:buNone/>
            </a:pPr>
            <a:r>
              <a:rPr lang="en-US" altLang="zh-CN" sz="2800" b="1">
                <a:solidFill>
                  <a:srgbClr val="FF0000"/>
                </a:solidFill>
                <a:latin typeface="Arial" panose="020B0604020202020204" pitchFamily="34" charset="0"/>
                <a:sym typeface="Symbol" panose="05050102010706020507" pitchFamily="2" charset="2"/>
              </a:rPr>
              <a:t>Question: </a:t>
            </a:r>
            <a:r>
              <a:rPr lang="en-US" altLang="zh-CN" sz="2800" b="1" u="sng">
                <a:solidFill>
                  <a:schemeClr val="accent2"/>
                </a:solidFill>
                <a:latin typeface="Arial" panose="020B0604020202020204" pitchFamily="34" charset="0"/>
                <a:sym typeface="Symbol" panose="05050102010706020507" pitchFamily="2" charset="2"/>
              </a:rPr>
              <a:t>Which is correct ?</a:t>
            </a:r>
            <a:endParaRPr lang="en-US" altLang="zh-CN" sz="2800" b="1" u="sng">
              <a:solidFill>
                <a:schemeClr val="accent2"/>
              </a:solidFill>
              <a:latin typeface="Arial" panose="020B0604020202020204" pitchFamily="34" charset="0"/>
              <a:sym typeface="Symbol" panose="05050102010706020507" pitchFamily="2" charset="2"/>
            </a:endParaRPr>
          </a:p>
        </p:txBody>
      </p:sp>
      <p:sp>
        <p:nvSpPr>
          <p:cNvPr id="3079" name="矩形 3078"/>
          <p:cNvSpPr/>
          <p:nvPr/>
        </p:nvSpPr>
        <p:spPr>
          <a:xfrm>
            <a:off x="0" y="3788093"/>
            <a:ext cx="9144000" cy="576262"/>
          </a:xfrm>
          <a:prstGeom prst="rect">
            <a:avLst/>
          </a:prstGeom>
          <a:noFill/>
          <a:ln w="25400" cap="flat" cmpd="sng">
            <a:solidFill>
              <a:schemeClr val="tx1"/>
            </a:solidFill>
            <a:prstDash val="solid"/>
            <a:miter/>
            <a:headEnd type="none" w="med" len="med"/>
            <a:tailEnd type="none" w="med" len="med"/>
          </a:ln>
        </p:spPr>
        <p:txBody>
          <a:bodyPr/>
          <a:p>
            <a:pPr marL="342900" indent="-342900">
              <a:spcBef>
                <a:spcPct val="20000"/>
              </a:spcBef>
              <a:buClr>
                <a:schemeClr val="tx1"/>
              </a:buClr>
              <a:buFont typeface="Wingdings" panose="05000000000000000000" pitchFamily="2" charset="2"/>
              <a:buNone/>
            </a:pPr>
            <a:r>
              <a:rPr lang="en-US" altLang="zh-CN" sz="2800" b="1">
                <a:solidFill>
                  <a:schemeClr val="accent2"/>
                </a:solidFill>
                <a:latin typeface="Arial" panose="020B0604020202020204" pitchFamily="34" charset="0"/>
                <a:sym typeface="Symbol" panose="05050102010706020507" pitchFamily="2" charset="2"/>
              </a:rPr>
              <a:t>T2 := ((O  (P where price=0.50))  C) [</a:t>
            </a:r>
            <a:r>
              <a:rPr lang="en-US" altLang="zh-CN" sz="2800" b="1" dirty="0" err="1">
                <a:solidFill>
                  <a:schemeClr val="accent2"/>
                </a:solidFill>
                <a:latin typeface="Arial" panose="020B0604020202020204" pitchFamily="34" charset="0"/>
                <a:sym typeface="Symbol" panose="05050102010706020507" pitchFamily="2" charset="2"/>
              </a:rPr>
              <a:t>cname</a:t>
            </a:r>
            <a:r>
              <a:rPr lang="en-US" altLang="zh-CN" sz="2800" b="1">
                <a:solidFill>
                  <a:schemeClr val="accent2"/>
                </a:solidFill>
                <a:latin typeface="Arial" panose="020B0604020202020204" pitchFamily="34" charset="0"/>
                <a:sym typeface="Symbol" panose="05050102010706020507" pitchFamily="2" charset="2"/>
              </a:rPr>
              <a:t>]</a:t>
            </a:r>
            <a:endParaRPr lang="en-US" altLang="zh-CN" sz="2800" b="1">
              <a:solidFill>
                <a:schemeClr val="accent2"/>
              </a:solidFill>
              <a:latin typeface="Arial" panose="020B0604020202020204" pitchFamily="34" charset="0"/>
              <a:sym typeface="Symbol" panose="05050102010706020507" pitchFamily="2" charset="2"/>
            </a:endParaRPr>
          </a:p>
        </p:txBody>
      </p:sp>
      <p:sp>
        <p:nvSpPr>
          <p:cNvPr id="3080" name="文本框 3079"/>
          <p:cNvSpPr txBox="1"/>
          <p:nvPr/>
        </p:nvSpPr>
        <p:spPr>
          <a:xfrm>
            <a:off x="288925" y="-26987"/>
            <a:ext cx="8675688" cy="2076450"/>
          </a:xfrm>
          <a:prstGeom prst="rect">
            <a:avLst/>
          </a:prstGeom>
          <a:noFill/>
          <a:ln w="19050" cap="flat" cmpd="sng">
            <a:solidFill>
              <a:schemeClr val="tx1"/>
            </a:solidFill>
            <a:prstDash val="solid"/>
            <a:miter/>
            <a:headEnd type="none" w="med" len="med"/>
            <a:tailEnd type="none" w="med" len="med"/>
          </a:ln>
        </p:spPr>
        <p:txBody>
          <a:bodyPr>
            <a:spAutoFit/>
          </a:bodyPr>
          <a:p>
            <a:pPr>
              <a:spcBef>
                <a:spcPct val="20000"/>
              </a:spcBef>
              <a:buClr>
                <a:schemeClr val="bg1"/>
              </a:buClr>
            </a:pPr>
            <a:r>
              <a:rPr lang="en-US" altLang="zh-CN" sz="2800" b="1" i="1" u="sng">
                <a:solidFill>
                  <a:schemeClr val="accent2"/>
                </a:solidFill>
                <a:latin typeface="Arial" panose="020B0604020202020204" pitchFamily="34" charset="0"/>
              </a:rPr>
              <a:t>Customers</a:t>
            </a:r>
            <a:r>
              <a:rPr lang="en-US" altLang="zh-CN" sz="2800" b="1">
                <a:solidFill>
                  <a:schemeClr val="accent2"/>
                </a:solidFill>
                <a:latin typeface="Arial" panose="020B0604020202020204" pitchFamily="34" charset="0"/>
              </a:rPr>
              <a:t>: C(cid, cname, city, discnt)</a:t>
            </a:r>
            <a:endParaRPr lang="en-US" altLang="zh-CN" sz="2800" b="1">
              <a:solidFill>
                <a:schemeClr val="accent2"/>
              </a:solidFill>
              <a:latin typeface="Arial" panose="020B0604020202020204" pitchFamily="34" charset="0"/>
            </a:endParaRPr>
          </a:p>
          <a:p>
            <a:pPr>
              <a:spcBef>
                <a:spcPct val="20000"/>
              </a:spcBef>
              <a:buClr>
                <a:schemeClr val="bg1"/>
              </a:buClr>
            </a:pPr>
            <a:r>
              <a:rPr lang="en-US" altLang="zh-CN" sz="2800" b="1" i="1" u="sng">
                <a:solidFill>
                  <a:schemeClr val="accent2"/>
                </a:solidFill>
                <a:latin typeface="Arial" panose="020B0604020202020204" pitchFamily="34" charset="0"/>
              </a:rPr>
              <a:t>Agents</a:t>
            </a:r>
            <a:r>
              <a:rPr lang="en-US" altLang="zh-CN" sz="2800" b="1">
                <a:solidFill>
                  <a:schemeClr val="accent2"/>
                </a:solidFill>
                <a:latin typeface="Arial" panose="020B0604020202020204" pitchFamily="34" charset="0"/>
              </a:rPr>
              <a:t>: A(aid, aname, city, percent)</a:t>
            </a:r>
            <a:endParaRPr lang="en-US" altLang="zh-CN" sz="2800" b="1">
              <a:solidFill>
                <a:schemeClr val="accent2"/>
              </a:solidFill>
              <a:latin typeface="Arial" panose="020B0604020202020204" pitchFamily="34" charset="0"/>
            </a:endParaRPr>
          </a:p>
          <a:p>
            <a:pPr>
              <a:spcBef>
                <a:spcPct val="20000"/>
              </a:spcBef>
              <a:buClr>
                <a:schemeClr val="bg1"/>
              </a:buClr>
            </a:pPr>
            <a:r>
              <a:rPr lang="en-US" altLang="zh-CN" sz="2800" b="1" i="1" u="sng">
                <a:solidFill>
                  <a:schemeClr val="accent2"/>
                </a:solidFill>
                <a:latin typeface="Arial" panose="020B0604020202020204" pitchFamily="34" charset="0"/>
              </a:rPr>
              <a:t>Products</a:t>
            </a:r>
            <a:r>
              <a:rPr lang="en-US" altLang="zh-CN" sz="2800" b="1">
                <a:solidFill>
                  <a:schemeClr val="accent2"/>
                </a:solidFill>
                <a:latin typeface="Arial" panose="020B0604020202020204" pitchFamily="34" charset="0"/>
              </a:rPr>
              <a:t>: P(pid, pname, city, quantity, price)</a:t>
            </a:r>
            <a:endParaRPr lang="en-US" altLang="zh-CN" sz="2800" b="1">
              <a:solidFill>
                <a:schemeClr val="accent2"/>
              </a:solidFill>
              <a:latin typeface="Arial" panose="020B0604020202020204" pitchFamily="34" charset="0"/>
            </a:endParaRPr>
          </a:p>
          <a:p>
            <a:pPr>
              <a:spcBef>
                <a:spcPct val="20000"/>
              </a:spcBef>
              <a:buClr>
                <a:schemeClr val="bg1"/>
              </a:buClr>
            </a:pPr>
            <a:r>
              <a:rPr lang="en-US" altLang="zh-CN" sz="2800" b="1" i="1" u="sng">
                <a:solidFill>
                  <a:schemeClr val="accent2"/>
                </a:solidFill>
                <a:latin typeface="Arial" panose="020B0604020202020204" pitchFamily="34" charset="0"/>
              </a:rPr>
              <a:t>Orders</a:t>
            </a:r>
            <a:r>
              <a:rPr lang="en-US" altLang="zh-CN" sz="2800" b="1">
                <a:solidFill>
                  <a:schemeClr val="accent2"/>
                </a:solidFill>
                <a:latin typeface="Arial" panose="020B0604020202020204" pitchFamily="34" charset="0"/>
              </a:rPr>
              <a:t>: O(ordno, month, cid, aid, pid, qty, dollars)</a:t>
            </a:r>
            <a:endParaRPr lang="en-US" altLang="zh-CN" sz="2800" b="1">
              <a:solidFill>
                <a:schemeClr val="accent2"/>
              </a:solidFill>
              <a:latin typeface="Arial" panose="020B0604020202020204" pitchFamily="34" charset="0"/>
            </a:endParaRPr>
          </a:p>
        </p:txBody>
      </p:sp>
      <p:sp>
        <p:nvSpPr>
          <p:cNvPr id="3082" name="矩形 3081"/>
          <p:cNvSpPr/>
          <p:nvPr/>
        </p:nvSpPr>
        <p:spPr>
          <a:xfrm>
            <a:off x="0" y="4436110"/>
            <a:ext cx="9144000" cy="576263"/>
          </a:xfrm>
          <a:prstGeom prst="rect">
            <a:avLst/>
          </a:prstGeom>
          <a:noFill/>
          <a:ln w="25400" cap="flat" cmpd="sng">
            <a:solidFill>
              <a:schemeClr val="tx1"/>
            </a:solidFill>
            <a:prstDash val="solid"/>
            <a:miter/>
            <a:headEnd type="none" w="med" len="med"/>
            <a:tailEnd type="none" w="med" len="med"/>
          </a:ln>
        </p:spPr>
        <p:txBody>
          <a:bodyPr/>
          <a:p>
            <a:pPr marL="342900" indent="-342900">
              <a:spcBef>
                <a:spcPct val="20000"/>
              </a:spcBef>
              <a:buClr>
                <a:schemeClr val="tx1"/>
              </a:buClr>
              <a:buFont typeface="Wingdings" panose="05000000000000000000" pitchFamily="2" charset="2"/>
              <a:buNone/>
            </a:pPr>
            <a:r>
              <a:rPr lang="en-US" altLang="zh-CN" sz="2800" b="1">
                <a:solidFill>
                  <a:schemeClr val="accent2"/>
                </a:solidFill>
                <a:latin typeface="Arial" panose="020B0604020202020204" pitchFamily="34" charset="0"/>
                <a:sym typeface="Symbol" panose="05050102010706020507" pitchFamily="2" charset="2"/>
              </a:rPr>
              <a:t>T3 := (((O  P)  C) where price=0.50)</a:t>
            </a:r>
            <a:r>
              <a:rPr lang="en-US" altLang="zh-CN" sz="2800">
                <a:solidFill>
                  <a:schemeClr val="accent2"/>
                </a:solidFill>
                <a:latin typeface="Arial" panose="020B0604020202020204" pitchFamily="34" charset="0"/>
                <a:sym typeface="Symbol" panose="05050102010706020507" pitchFamily="2" charset="2"/>
              </a:rPr>
              <a:t> </a:t>
            </a:r>
            <a:r>
              <a:rPr lang="en-US" altLang="zh-CN" sz="2800" b="1" dirty="0" err="1">
                <a:solidFill>
                  <a:schemeClr val="accent2"/>
                </a:solidFill>
                <a:latin typeface="Arial" panose="020B0604020202020204" pitchFamily="34" charset="0"/>
                <a:sym typeface="Symbol" panose="05050102010706020507" pitchFamily="2" charset="2"/>
              </a:rPr>
              <a:t>[cname</a:t>
            </a:r>
            <a:r>
              <a:rPr lang="en-US" altLang="zh-CN" sz="2800" b="1">
                <a:solidFill>
                  <a:schemeClr val="accent2"/>
                </a:solidFill>
                <a:latin typeface="Arial" panose="020B0604020202020204" pitchFamily="34" charset="0"/>
                <a:sym typeface="Symbol" panose="05050102010706020507" pitchFamily="2" charset="2"/>
              </a:rPr>
              <a:t>]</a:t>
            </a:r>
            <a:endParaRPr lang="en-US" altLang="zh-CN" sz="2800" b="1">
              <a:solidFill>
                <a:schemeClr val="accent2"/>
              </a:solidFill>
              <a:latin typeface="Arial" panose="020B0604020202020204" pitchFamily="34" charset="0"/>
              <a:sym typeface="Symbol" panose="05050102010706020507" pitchFamily="2" charset="2"/>
            </a:endParaRPr>
          </a:p>
        </p:txBody>
      </p:sp>
      <p:sp>
        <p:nvSpPr>
          <p:cNvPr id="3083" name="矩形 3082"/>
          <p:cNvSpPr/>
          <p:nvPr/>
        </p:nvSpPr>
        <p:spPr>
          <a:xfrm>
            <a:off x="-34925" y="5084128"/>
            <a:ext cx="9178925" cy="576262"/>
          </a:xfrm>
          <a:prstGeom prst="rect">
            <a:avLst/>
          </a:prstGeom>
          <a:noFill/>
          <a:ln w="25400" cap="flat" cmpd="sng">
            <a:solidFill>
              <a:schemeClr val="tx1"/>
            </a:solidFill>
            <a:prstDash val="solid"/>
            <a:miter/>
            <a:headEnd type="none" w="med" len="med"/>
            <a:tailEnd type="none" w="med" len="med"/>
          </a:ln>
        </p:spPr>
        <p:txBody>
          <a:bodyPr/>
          <a:p>
            <a:pPr marL="342900" indent="-342900">
              <a:spcBef>
                <a:spcPct val="20000"/>
              </a:spcBef>
              <a:buClr>
                <a:schemeClr val="tx1"/>
              </a:buClr>
              <a:buFont typeface="Wingdings" panose="05000000000000000000" pitchFamily="2" charset="2"/>
              <a:buNone/>
            </a:pPr>
            <a:r>
              <a:rPr lang="en-US" altLang="zh-CN" sz="2800" b="1">
                <a:solidFill>
                  <a:schemeClr val="accent2"/>
                </a:solidFill>
                <a:latin typeface="Arial" panose="020B0604020202020204" pitchFamily="34" charset="0"/>
                <a:sym typeface="Symbol" panose="05050102010706020507" pitchFamily="2" charset="2"/>
              </a:rPr>
              <a:t>T4 := (((O  P[pid])  C) where price=0.50)</a:t>
            </a:r>
            <a:r>
              <a:rPr lang="en-US" altLang="zh-CN" sz="2800">
                <a:solidFill>
                  <a:schemeClr val="accent2"/>
                </a:solidFill>
                <a:latin typeface="Arial" panose="020B0604020202020204" pitchFamily="34" charset="0"/>
                <a:sym typeface="Symbol" panose="05050102010706020507" pitchFamily="2" charset="2"/>
              </a:rPr>
              <a:t> </a:t>
            </a:r>
            <a:r>
              <a:rPr lang="en-US" altLang="zh-CN" sz="2800" b="1">
                <a:solidFill>
                  <a:schemeClr val="accent2"/>
                </a:solidFill>
                <a:latin typeface="Arial" panose="020B0604020202020204" pitchFamily="34" charset="0"/>
                <a:sym typeface="Symbol" panose="05050102010706020507" pitchFamily="2" charset="2"/>
              </a:rPr>
              <a:t>[cname]</a:t>
            </a:r>
            <a:endParaRPr lang="en-US" altLang="zh-CN" sz="2800" b="1">
              <a:solidFill>
                <a:schemeClr val="accent2"/>
              </a:solidFill>
              <a:latin typeface="Arial" panose="020B0604020202020204" pitchFamily="34" charset="0"/>
              <a:sym typeface="Symbol" panose="05050102010706020507" pitchFamily="2" charset="2"/>
            </a:endParaRPr>
          </a:p>
        </p:txBody>
      </p:sp>
      <p:sp>
        <p:nvSpPr>
          <p:cNvPr id="2" name="文本框 1"/>
          <p:cNvSpPr txBox="1"/>
          <p:nvPr/>
        </p:nvSpPr>
        <p:spPr>
          <a:xfrm>
            <a:off x="7675245" y="11430"/>
            <a:ext cx="1289050" cy="398780"/>
          </a:xfrm>
          <a:prstGeom prst="rect">
            <a:avLst/>
          </a:prstGeom>
          <a:noFill/>
        </p:spPr>
        <p:txBody>
          <a:bodyPr wrap="square" rtlCol="0">
            <a:spAutoFit/>
          </a:bodyPr>
          <a:p>
            <a:pPr algn="ctr"/>
            <a:r>
              <a:rPr lang="zh-CN" altLang="zh-CN" sz="2000" b="1" i="1"/>
              <a:t>（思考题）</a:t>
            </a:r>
            <a:endParaRPr lang="zh-CN" altLang="zh-CN" sz="2000" b="1" i="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9"/>
                                        </p:tgtEl>
                                        <p:attrNameLst>
                                          <p:attrName>style.visibility</p:attrName>
                                        </p:attrNameLst>
                                      </p:cBhvr>
                                      <p:to>
                                        <p:strVal val="visible"/>
                                      </p:to>
                                    </p:set>
                                    <p:anim calcmode="lin" valueType="num">
                                      <p:cBhvr additive="base">
                                        <p:cTn id="13" dur="500" fill="hold"/>
                                        <p:tgtEl>
                                          <p:spTgt spid="3079"/>
                                        </p:tgtEl>
                                        <p:attrNameLst>
                                          <p:attrName>ppt_x</p:attrName>
                                        </p:attrNameLst>
                                      </p:cBhvr>
                                      <p:tavLst>
                                        <p:tav tm="0">
                                          <p:val>
                                            <p:strVal val="#ppt_x"/>
                                          </p:val>
                                        </p:tav>
                                        <p:tav tm="100000">
                                          <p:val>
                                            <p:strVal val="#ppt_x"/>
                                          </p:val>
                                        </p:tav>
                                      </p:tavLst>
                                    </p:anim>
                                    <p:anim calcmode="lin" valueType="num">
                                      <p:cBhvr additive="base">
                                        <p:cTn id="14"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2"/>
                                        </p:tgtEl>
                                        <p:attrNameLst>
                                          <p:attrName>style.visibility</p:attrName>
                                        </p:attrNameLst>
                                      </p:cBhvr>
                                      <p:to>
                                        <p:strVal val="visible"/>
                                      </p:to>
                                    </p:set>
                                    <p:anim calcmode="lin" valueType="num">
                                      <p:cBhvr additive="base">
                                        <p:cTn id="19" dur="500" fill="hold"/>
                                        <p:tgtEl>
                                          <p:spTgt spid="3082"/>
                                        </p:tgtEl>
                                        <p:attrNameLst>
                                          <p:attrName>ppt_x</p:attrName>
                                        </p:attrNameLst>
                                      </p:cBhvr>
                                      <p:tavLst>
                                        <p:tav tm="0">
                                          <p:val>
                                            <p:strVal val="#ppt_x"/>
                                          </p:val>
                                        </p:tav>
                                        <p:tav tm="100000">
                                          <p:val>
                                            <p:strVal val="#ppt_x"/>
                                          </p:val>
                                        </p:tav>
                                      </p:tavLst>
                                    </p:anim>
                                    <p:anim calcmode="lin" valueType="num">
                                      <p:cBhvr additive="base">
                                        <p:cTn id="20"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83"/>
                                        </p:tgtEl>
                                        <p:attrNameLst>
                                          <p:attrName>style.visibility</p:attrName>
                                        </p:attrNameLst>
                                      </p:cBhvr>
                                      <p:to>
                                        <p:strVal val="visible"/>
                                      </p:to>
                                    </p:set>
                                    <p:anim calcmode="lin" valueType="num">
                                      <p:cBhvr additive="base">
                                        <p:cTn id="25" dur="500" fill="hold"/>
                                        <p:tgtEl>
                                          <p:spTgt spid="3083"/>
                                        </p:tgtEl>
                                        <p:attrNameLst>
                                          <p:attrName>ppt_x</p:attrName>
                                        </p:attrNameLst>
                                      </p:cBhvr>
                                      <p:tavLst>
                                        <p:tav tm="0">
                                          <p:val>
                                            <p:strVal val="#ppt_x"/>
                                          </p:val>
                                        </p:tav>
                                        <p:tav tm="100000">
                                          <p:val>
                                            <p:strVal val="#ppt_x"/>
                                          </p:val>
                                        </p:tav>
                                      </p:tavLst>
                                    </p:anim>
                                    <p:anim calcmode="lin" valueType="num">
                                      <p:cBhvr additive="base">
                                        <p:cTn id="26"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8"/>
                                        </p:tgtEl>
                                        <p:attrNameLst>
                                          <p:attrName>style.visibility</p:attrName>
                                        </p:attrNameLst>
                                      </p:cBhvr>
                                      <p:to>
                                        <p:strVal val="visible"/>
                                      </p:to>
                                    </p:set>
                                    <p:anim calcmode="lin" valueType="num">
                                      <p:cBhvr additive="base">
                                        <p:cTn id="31" dur="500" fill="hold"/>
                                        <p:tgtEl>
                                          <p:spTgt spid="3078"/>
                                        </p:tgtEl>
                                        <p:attrNameLst>
                                          <p:attrName>ppt_x</p:attrName>
                                        </p:attrNameLst>
                                      </p:cBhvr>
                                      <p:tavLst>
                                        <p:tav tm="0">
                                          <p:val>
                                            <p:strVal val="#ppt_x"/>
                                          </p:val>
                                        </p:tav>
                                        <p:tav tm="100000">
                                          <p:val>
                                            <p:strVal val="#ppt_x"/>
                                          </p:val>
                                        </p:tav>
                                      </p:tavLst>
                                    </p:anim>
                                    <p:anim calcmode="lin" valueType="num">
                                      <p:cBhvr additive="base">
                                        <p:cTn id="32"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nimBg="1"/>
      <p:bldP spid="3078" grpId="0"/>
      <p:bldP spid="3079" grpId="0" bldLvl="0" animBg="1"/>
      <p:bldP spid="3082" grpId="0" bldLvl="0" animBg="1"/>
      <p:bldP spid="308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4"/>
          <p:cNvPicPr>
            <a:picLocks noChangeAspect="1"/>
          </p:cNvPicPr>
          <p:nvPr/>
        </p:nvPicPr>
        <p:blipFill>
          <a:blip r:embed="rId1"/>
          <a:stretch>
            <a:fillRect/>
          </a:stretch>
        </p:blipFill>
        <p:spPr>
          <a:xfrm>
            <a:off x="450850" y="1404938"/>
            <a:ext cx="8208963" cy="4429125"/>
          </a:xfrm>
          <a:prstGeom prst="rect">
            <a:avLst/>
          </a:prstGeom>
          <a:noFill/>
          <a:ln w="9525">
            <a:noFill/>
          </a:ln>
        </p:spPr>
      </p:pic>
      <p:sp>
        <p:nvSpPr>
          <p:cNvPr id="14338"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339"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340"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341"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2" name="Rectangle 3"/>
          <p:cNvSpPr>
            <a:spLocks noGrp="1"/>
          </p:cNvSpPr>
          <p:nvPr>
            <p:ph type="body"/>
          </p:nvPr>
        </p:nvSpPr>
        <p:spPr>
          <a:xfrm>
            <a:off x="381000" y="1066800"/>
            <a:ext cx="8458200" cy="5105400"/>
          </a:xfrm>
          <a:solidFill>
            <a:schemeClr val="bg1"/>
          </a:solidFill>
        </p:spPr>
        <p:txBody>
          <a:bodyPr wrap="square" anchor="t"/>
          <a:p>
            <a:pPr eaLnBrk="1" hangingPunct="1"/>
            <a:r>
              <a:rPr lang="en-US" altLang="x-none" sz="2800" dirty="0"/>
              <a:t>Definition</a:t>
            </a:r>
            <a:endParaRPr lang="en-US" altLang="x-none" sz="2800" dirty="0"/>
          </a:p>
          <a:p>
            <a:pPr lvl="1" eaLnBrk="1" hangingPunct="1"/>
            <a:r>
              <a:rPr lang="en-US" altLang="x-none" sz="2800" dirty="0"/>
              <a:t>database</a:t>
            </a:r>
            <a:endParaRPr lang="en-US" altLang="x-none" sz="2800" dirty="0"/>
          </a:p>
          <a:p>
            <a:pPr lvl="2" eaLnBrk="1" hangingPunct="1"/>
            <a:r>
              <a:rPr lang="en-US" altLang="x-none" sz="2800" dirty="0"/>
              <a:t>a set of named tables, or relations.</a:t>
            </a:r>
            <a:endParaRPr lang="en-US" altLang="x-none" sz="2800" dirty="0"/>
          </a:p>
          <a:p>
            <a:pPr lvl="3" eaLnBrk="1" hangingPunct="1">
              <a:buNone/>
            </a:pPr>
            <a:r>
              <a:rPr lang="en-US" altLang="x-none" sz="2800" dirty="0"/>
              <a:t>CAP = { CUSTOMERS, AGENTS,</a:t>
            </a:r>
            <a:endParaRPr lang="en-US" altLang="x-none" sz="2800" dirty="0"/>
          </a:p>
          <a:p>
            <a:pPr lvl="3" eaLnBrk="1" hangingPunct="1">
              <a:buNone/>
            </a:pPr>
            <a:r>
              <a:rPr lang="en-US" altLang="x-none" sz="2800" dirty="0"/>
              <a:t>			   PRODUCTS, ORDERS }</a:t>
            </a:r>
            <a:endParaRPr lang="en-US" altLang="x-none" sz="2800" dirty="0"/>
          </a:p>
          <a:p>
            <a:pPr lvl="3" eaLnBrk="1" hangingPunct="1"/>
            <a:endParaRPr lang="en-US" altLang="x-none" sz="1200" dirty="0"/>
          </a:p>
          <a:p>
            <a:pPr lvl="1" eaLnBrk="1" hangingPunct="1"/>
            <a:r>
              <a:rPr lang="en-US" altLang="x-none" sz="2800" dirty="0"/>
              <a:t>Heading of table </a:t>
            </a:r>
            <a:r>
              <a:rPr lang="en-US" altLang="x-none" sz="2800" dirty="0">
                <a:solidFill>
                  <a:schemeClr val="accent2"/>
                </a:solidFill>
              </a:rPr>
              <a:t>(schema) </a:t>
            </a:r>
            <a:endParaRPr lang="en-US" altLang="x-none" sz="2800" dirty="0">
              <a:solidFill>
                <a:schemeClr val="accent2"/>
              </a:solidFill>
            </a:endParaRPr>
          </a:p>
          <a:p>
            <a:pPr lvl="2" eaLnBrk="1" hangingPunct="1"/>
            <a:r>
              <a:rPr lang="en-US" altLang="x-none" sz="2800" dirty="0"/>
              <a:t>a set of named columns</a:t>
            </a:r>
            <a:endParaRPr lang="en-US" altLang="x-none" sz="2800" dirty="0"/>
          </a:p>
          <a:p>
            <a:pPr lvl="3" eaLnBrk="1" hangingPunct="1">
              <a:buNone/>
            </a:pPr>
            <a:r>
              <a:rPr lang="en-US" altLang="x-none" sz="2800" dirty="0"/>
              <a:t>Head(CUSTOMERS) =</a:t>
            </a:r>
            <a:endParaRPr lang="en-US" altLang="x-none" sz="2800" dirty="0"/>
          </a:p>
          <a:p>
            <a:pPr lvl="3" eaLnBrk="1" hangingPunct="1">
              <a:buNone/>
            </a:pPr>
            <a:r>
              <a:rPr lang="en-US" altLang="x-none" sz="2800" dirty="0"/>
              <a:t>			{ cid, cname, city, discnt }</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uiExpan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69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69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6980"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zh-CN" altLang="en-US" dirty="0"/>
          </a:p>
        </p:txBody>
      </p:sp>
      <p:sp>
        <p:nvSpPr>
          <p:cNvPr id="126981" name="Rectangle 3"/>
          <p:cNvSpPr>
            <a:spLocks noGrp="1"/>
          </p:cNvSpPr>
          <p:nvPr>
            <p:ph type="body"/>
          </p:nvPr>
        </p:nvSpPr>
        <p:spPr/>
        <p:txBody>
          <a:bodyPr wrap="square" anchor="t"/>
          <a:p>
            <a:pPr marL="457200" indent="-457200" eaLnBrk="1" hangingPunct="1">
              <a:lnSpc>
                <a:spcPct val="110000"/>
              </a:lnSpc>
            </a:pPr>
            <a:r>
              <a:rPr lang="en-US" altLang="x-none" sz="3000" dirty="0">
                <a:solidFill>
                  <a:schemeClr val="tx1"/>
                </a:solidFill>
              </a:rPr>
              <a:t>The </a:t>
            </a:r>
            <a:r>
              <a:rPr lang="en-US" altLang="x-none" sz="3000" dirty="0"/>
              <a:t>Product</a:t>
            </a:r>
            <a:r>
              <a:rPr lang="en-US" altLang="x-none" sz="3000" dirty="0">
                <a:solidFill>
                  <a:schemeClr val="tx1"/>
                </a:solidFill>
              </a:rPr>
              <a:t> and </a:t>
            </a:r>
            <a:r>
              <a:rPr lang="en-US" altLang="x-none" sz="3000" dirty="0"/>
              <a:t>Join</a:t>
            </a:r>
            <a:r>
              <a:rPr lang="en-US" altLang="x-none" sz="3000" dirty="0">
                <a:solidFill>
                  <a:schemeClr val="tx1"/>
                </a:solidFill>
              </a:rPr>
              <a:t> operations are </a:t>
            </a:r>
            <a:r>
              <a:rPr lang="en-US" altLang="x-none" sz="3000" i="1" dirty="0"/>
              <a:t>commutative</a:t>
            </a:r>
            <a:r>
              <a:rPr lang="en-US" altLang="x-none" sz="3000" dirty="0">
                <a:solidFill>
                  <a:schemeClr val="tx1"/>
                </a:solidFill>
              </a:rPr>
              <a:t> and </a:t>
            </a:r>
            <a:r>
              <a:rPr lang="en-US" altLang="x-none" sz="3000" i="1" dirty="0"/>
              <a:t>associative</a:t>
            </a:r>
            <a:r>
              <a:rPr lang="en-US" altLang="x-none" sz="3000" dirty="0">
                <a:solidFill>
                  <a:schemeClr val="tx1"/>
                </a:solidFill>
              </a:rPr>
              <a:t>.</a:t>
            </a:r>
            <a:endParaRPr lang="en-US" altLang="x-none" sz="3000" dirty="0">
              <a:solidFill>
                <a:schemeClr val="tx1"/>
              </a:solidFill>
            </a:endParaRPr>
          </a:p>
          <a:p>
            <a:pPr marL="914400" lvl="1" indent="-457200" eaLnBrk="1" hangingPunct="1">
              <a:lnSpc>
                <a:spcPct val="110000"/>
              </a:lnSpc>
            </a:pPr>
            <a:endParaRPr lang="en-US" altLang="x-none" sz="1400" dirty="0">
              <a:solidFill>
                <a:schemeClr val="tx1"/>
              </a:solidFill>
            </a:endParaRPr>
          </a:p>
          <a:p>
            <a:pPr marL="914400" lvl="1" indent="-457200" eaLnBrk="1" hangingPunct="1">
              <a:lnSpc>
                <a:spcPct val="110000"/>
              </a:lnSpc>
              <a:buAutoNum type="arabicParenR"/>
            </a:pPr>
            <a:r>
              <a:rPr lang="en-US" altLang="x-none" sz="3000" dirty="0"/>
              <a:t>R </a:t>
            </a:r>
            <a:r>
              <a:rPr lang="en-US" altLang="x-none" sz="3000" dirty="0">
                <a:sym typeface="Symbol" panose="05050102010706020507" pitchFamily="2" charset="2"/>
              </a:rPr>
              <a:t> </a:t>
            </a:r>
            <a:r>
              <a:rPr lang="en-US" altLang="x-none" sz="3000" dirty="0"/>
              <a:t>S = S </a:t>
            </a:r>
            <a:r>
              <a:rPr lang="en-US" altLang="x-none" sz="3000" dirty="0">
                <a:sym typeface="Symbol" panose="05050102010706020507" pitchFamily="2" charset="2"/>
              </a:rPr>
              <a:t> </a:t>
            </a:r>
            <a:r>
              <a:rPr lang="en-US" altLang="x-none" sz="3000" dirty="0"/>
              <a:t>R</a:t>
            </a:r>
            <a:endParaRPr lang="en-US" altLang="x-none" sz="3000" dirty="0"/>
          </a:p>
          <a:p>
            <a:pPr marL="914400" lvl="1" indent="-457200" eaLnBrk="1" hangingPunct="1">
              <a:lnSpc>
                <a:spcPct val="110000"/>
              </a:lnSpc>
              <a:buAutoNum type="arabicParenR"/>
            </a:pPr>
            <a:r>
              <a:rPr lang="en-US" altLang="x-none" sz="3000" dirty="0"/>
              <a:t>R </a:t>
            </a:r>
            <a:r>
              <a:rPr lang="en-US" altLang="x-none" sz="3000" dirty="0">
                <a:sym typeface="Symbol" panose="05050102010706020507" pitchFamily="2" charset="2"/>
              </a:rPr>
              <a:t></a:t>
            </a:r>
            <a:r>
              <a:rPr lang="en-US" altLang="x-none" sz="3000" dirty="0"/>
              <a:t> S = S </a:t>
            </a:r>
            <a:r>
              <a:rPr lang="en-US" altLang="x-none" sz="3000" dirty="0">
                <a:sym typeface="Symbol" panose="05050102010706020507" pitchFamily="2" charset="2"/>
              </a:rPr>
              <a:t></a:t>
            </a:r>
            <a:r>
              <a:rPr lang="en-US" altLang="x-none" sz="3000" dirty="0"/>
              <a:t> R</a:t>
            </a:r>
            <a:endParaRPr lang="en-US" altLang="x-none" sz="3000" dirty="0"/>
          </a:p>
          <a:p>
            <a:pPr marL="914400" lvl="1" indent="-457200" eaLnBrk="1" hangingPunct="1">
              <a:lnSpc>
                <a:spcPct val="110000"/>
              </a:lnSpc>
              <a:buAutoNum type="arabicParenR"/>
            </a:pPr>
            <a:endParaRPr lang="en-US" altLang="x-none" sz="1400" dirty="0"/>
          </a:p>
          <a:p>
            <a:pPr marL="914400" lvl="1" indent="-457200" eaLnBrk="1" hangingPunct="1">
              <a:lnSpc>
                <a:spcPct val="110000"/>
              </a:lnSpc>
              <a:buAutoNum type="arabicParenR"/>
            </a:pPr>
            <a:r>
              <a:rPr lang="en-US" altLang="x-none" sz="3000" dirty="0"/>
              <a:t>(R </a:t>
            </a:r>
            <a:r>
              <a:rPr lang="en-US" altLang="x-none" sz="3000" dirty="0">
                <a:sym typeface="Symbol" panose="05050102010706020507" pitchFamily="2" charset="2"/>
              </a:rPr>
              <a:t> S)</a:t>
            </a:r>
            <a:r>
              <a:rPr lang="en-US" altLang="x-none" sz="3000" dirty="0"/>
              <a:t> </a:t>
            </a:r>
            <a:r>
              <a:rPr lang="en-US" altLang="x-none" sz="3000" dirty="0">
                <a:sym typeface="Symbol" panose="05050102010706020507" pitchFamily="2" charset="2"/>
              </a:rPr>
              <a:t> </a:t>
            </a:r>
            <a:r>
              <a:rPr lang="en-US" altLang="x-none" sz="3000" dirty="0"/>
              <a:t>T = R </a:t>
            </a:r>
            <a:r>
              <a:rPr lang="en-US" altLang="x-none" sz="3000" dirty="0">
                <a:sym typeface="Symbol" panose="05050102010706020507" pitchFamily="2" charset="2"/>
              </a:rPr>
              <a:t> (</a:t>
            </a:r>
            <a:r>
              <a:rPr lang="en-US" altLang="x-none" sz="3000" dirty="0"/>
              <a:t>S </a:t>
            </a:r>
            <a:r>
              <a:rPr lang="en-US" altLang="x-none" sz="3000" dirty="0">
                <a:sym typeface="Symbol" panose="05050102010706020507" pitchFamily="2" charset="2"/>
              </a:rPr>
              <a:t> </a:t>
            </a:r>
            <a:r>
              <a:rPr lang="en-US" altLang="x-none" sz="3000" dirty="0"/>
              <a:t>T)</a:t>
            </a:r>
            <a:endParaRPr lang="en-US" altLang="x-none" sz="3000" dirty="0"/>
          </a:p>
          <a:p>
            <a:pPr marL="914400" lvl="1" indent="-457200" eaLnBrk="1" hangingPunct="1">
              <a:lnSpc>
                <a:spcPct val="110000"/>
              </a:lnSpc>
              <a:buAutoNum type="arabicParenR"/>
            </a:pPr>
            <a:r>
              <a:rPr lang="en-US" altLang="x-none" sz="3000" dirty="0"/>
              <a:t>(R </a:t>
            </a:r>
            <a:r>
              <a:rPr lang="en-US" altLang="x-none" sz="3000" dirty="0">
                <a:sym typeface="Symbol" panose="05050102010706020507" pitchFamily="2" charset="2"/>
              </a:rPr>
              <a:t> S)</a:t>
            </a:r>
            <a:r>
              <a:rPr lang="en-US" altLang="x-none" sz="3000" dirty="0"/>
              <a:t> </a:t>
            </a:r>
            <a:r>
              <a:rPr lang="en-US" altLang="x-none" sz="3000" dirty="0">
                <a:sym typeface="Symbol" panose="05050102010706020507" pitchFamily="2" charset="2"/>
              </a:rPr>
              <a:t> </a:t>
            </a:r>
            <a:r>
              <a:rPr lang="en-US" altLang="x-none" sz="3000" dirty="0"/>
              <a:t>T = R </a:t>
            </a:r>
            <a:r>
              <a:rPr lang="en-US" altLang="x-none" sz="3000" dirty="0">
                <a:sym typeface="Symbol" panose="05050102010706020507" pitchFamily="2" charset="2"/>
              </a:rPr>
              <a:t> (</a:t>
            </a:r>
            <a:r>
              <a:rPr lang="en-US" altLang="x-none" sz="3000" dirty="0"/>
              <a:t>S </a:t>
            </a:r>
            <a:r>
              <a:rPr lang="en-US" altLang="x-none" sz="3000" dirty="0">
                <a:sym typeface="Symbol" panose="05050102010706020507" pitchFamily="2" charset="2"/>
              </a:rPr>
              <a:t> </a:t>
            </a:r>
            <a:r>
              <a:rPr lang="en-US" altLang="x-none" sz="3000" dirty="0"/>
              <a:t>T)</a:t>
            </a:r>
            <a:endParaRPr lang="en-US" altLang="x-none" sz="3000"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80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80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8004"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128005" name="Rectangle 3"/>
          <p:cNvSpPr>
            <a:spLocks noGrp="1"/>
          </p:cNvSpPr>
          <p:nvPr>
            <p:ph type="body"/>
          </p:nvPr>
        </p:nvSpPr>
        <p:spPr>
          <a:xfrm>
            <a:off x="0" y="838200"/>
            <a:ext cx="9144000" cy="3311525"/>
          </a:xfrm>
        </p:spPr>
        <p:txBody>
          <a:bodyPr wrap="square" anchor="t"/>
          <a:p>
            <a:pPr eaLnBrk="1" hangingPunct="1"/>
            <a:r>
              <a:rPr lang="en-US" altLang="x-none" sz="2800" dirty="0"/>
              <a:t>Def 2.7.5 The Division Operation</a:t>
            </a:r>
            <a:endParaRPr lang="en-US" altLang="x-none" sz="2800" dirty="0"/>
          </a:p>
          <a:p>
            <a:pPr lvl="1" eaLnBrk="1" hangingPunct="1">
              <a:lnSpc>
                <a:spcPct val="100000"/>
              </a:lnSpc>
            </a:pPr>
            <a:r>
              <a:rPr lang="en-US" altLang="x-none" sz="2800" dirty="0"/>
              <a:t>Consider two tables R and S, where</a:t>
            </a:r>
            <a:endParaRPr lang="en-US" altLang="x-none" sz="2800" dirty="0"/>
          </a:p>
          <a:p>
            <a:pPr lvl="3" eaLnBrk="1" hangingPunct="1">
              <a:lnSpc>
                <a:spcPct val="100000"/>
              </a:lnSpc>
              <a:buNone/>
            </a:pPr>
            <a:r>
              <a:rPr lang="en-US" altLang="x-none" sz="2800" dirty="0"/>
              <a:t>Head(S) </a:t>
            </a:r>
            <a:r>
              <a:rPr lang="en-US" altLang="x-none" sz="2800" dirty="0">
                <a:sym typeface="Symbol" panose="05050102010706020507" pitchFamily="2" charset="2"/>
              </a:rPr>
              <a:t> Head(R)</a:t>
            </a:r>
            <a:endParaRPr lang="en-US" altLang="x-none" sz="2800" dirty="0">
              <a:sym typeface="Symbol" panose="05050102010706020507" pitchFamily="2" charset="2"/>
            </a:endParaRPr>
          </a:p>
          <a:p>
            <a:pPr lvl="1" eaLnBrk="1" hangingPunct="1">
              <a:lnSpc>
                <a:spcPct val="100000"/>
              </a:lnSpc>
            </a:pPr>
            <a:r>
              <a:rPr lang="en-US" altLang="x-none" sz="2800" dirty="0"/>
              <a:t>Specifically, assume that</a:t>
            </a:r>
            <a:endParaRPr lang="en-US" altLang="x-none" sz="2800" dirty="0"/>
          </a:p>
          <a:p>
            <a:pPr lvl="3" eaLnBrk="1" hangingPunct="1">
              <a:lnSpc>
                <a:spcPct val="100000"/>
              </a:lnSpc>
              <a:buNone/>
            </a:pPr>
            <a:r>
              <a:rPr lang="en-US" altLang="x-none" sz="2800" dirty="0"/>
              <a:t>Head(R) = { A</a:t>
            </a:r>
            <a:r>
              <a:rPr lang="en-US" altLang="x-none" sz="2800" baseline="-25000" dirty="0"/>
              <a:t>1</a:t>
            </a:r>
            <a:r>
              <a:rPr lang="en-US" altLang="x-none" sz="2800" dirty="0"/>
              <a:t>,A</a:t>
            </a:r>
            <a:r>
              <a:rPr lang="en-US" altLang="x-none" sz="2800" baseline="-25000" dirty="0"/>
              <a:t>2</a:t>
            </a:r>
            <a:r>
              <a:rPr lang="en-US" altLang="x-none" sz="2800" dirty="0"/>
              <a:t>,…,A</a:t>
            </a:r>
            <a:r>
              <a:rPr lang="en-US" altLang="x-none" sz="2800" baseline="-25000" dirty="0"/>
              <a:t>n</a:t>
            </a:r>
            <a:r>
              <a:rPr lang="en-US" altLang="x-none" sz="2800" dirty="0"/>
              <a:t>, B</a:t>
            </a:r>
            <a:r>
              <a:rPr lang="en-US" altLang="x-none" sz="2800" baseline="-25000" dirty="0"/>
              <a:t>1</a:t>
            </a:r>
            <a:r>
              <a:rPr lang="en-US" altLang="x-none" sz="2800" dirty="0"/>
              <a:t>,B</a:t>
            </a:r>
            <a:r>
              <a:rPr lang="en-US" altLang="x-none" sz="2800" baseline="-25000" dirty="0"/>
              <a:t>2</a:t>
            </a:r>
            <a:r>
              <a:rPr lang="en-US" altLang="x-none" sz="2800" dirty="0"/>
              <a:t>,…,B</a:t>
            </a:r>
            <a:r>
              <a:rPr lang="en-US" altLang="x-none" sz="2800" baseline="-25000" dirty="0"/>
              <a:t>m </a:t>
            </a:r>
            <a:r>
              <a:rPr lang="en-US" altLang="x-none" sz="2800" dirty="0"/>
              <a:t>}</a:t>
            </a:r>
            <a:endParaRPr lang="en-US" altLang="x-none" sz="2800" dirty="0"/>
          </a:p>
          <a:p>
            <a:pPr lvl="3" eaLnBrk="1" hangingPunct="1">
              <a:lnSpc>
                <a:spcPct val="100000"/>
              </a:lnSpc>
              <a:buNone/>
            </a:pPr>
            <a:r>
              <a:rPr lang="en-US" altLang="x-none" sz="2800" dirty="0"/>
              <a:t>Head(S) = { B</a:t>
            </a:r>
            <a:r>
              <a:rPr lang="en-US" altLang="x-none" sz="2800" baseline="-25000" dirty="0"/>
              <a:t>1</a:t>
            </a:r>
            <a:r>
              <a:rPr lang="en-US" altLang="x-none" sz="2800" dirty="0"/>
              <a:t>,B</a:t>
            </a:r>
            <a:r>
              <a:rPr lang="en-US" altLang="x-none" sz="2800" baseline="-25000" dirty="0"/>
              <a:t>2</a:t>
            </a:r>
            <a:r>
              <a:rPr lang="en-US" altLang="x-none" sz="2800" dirty="0"/>
              <a:t>,…,B</a:t>
            </a:r>
            <a:r>
              <a:rPr lang="en-US" altLang="x-none" sz="2800" baseline="-25000" dirty="0"/>
              <a:t>m </a:t>
            </a:r>
            <a:r>
              <a:rPr lang="en-US" altLang="x-none" sz="2800" dirty="0"/>
              <a:t>}</a:t>
            </a:r>
            <a:endParaRPr lang="en-US" altLang="x-none" sz="2800" dirty="0"/>
          </a:p>
        </p:txBody>
      </p:sp>
      <p:sp>
        <p:nvSpPr>
          <p:cNvPr id="105479" name="Rectangle 6"/>
          <p:cNvSpPr/>
          <p:nvPr/>
        </p:nvSpPr>
        <p:spPr>
          <a:xfrm>
            <a:off x="38100" y="4286250"/>
            <a:ext cx="9070975" cy="2454275"/>
          </a:xfrm>
          <a:prstGeom prst="rect">
            <a:avLst/>
          </a:prstGeom>
          <a:solidFill>
            <a:schemeClr val="bg1"/>
          </a:solidFill>
          <a:ln w="9525">
            <a:noFill/>
          </a:ln>
        </p:spPr>
        <p:txBody>
          <a:bodyPr anchor="t"/>
          <a:p>
            <a:pPr marL="742950" lvl="1" indent="-285750" eaLnBrk="1" hangingPunct="1">
              <a:spcBef>
                <a:spcPct val="20000"/>
              </a:spcBef>
              <a:buClr>
                <a:srgbClr val="CC9900"/>
              </a:buClr>
              <a:buFont typeface="Arial" panose="020B0604020202020204" pitchFamily="34" charset="0"/>
              <a:buChar char="–"/>
            </a:pPr>
            <a:r>
              <a:rPr lang="en-US" altLang="x-none" sz="2800" b="1" dirty="0">
                <a:solidFill>
                  <a:srgbClr val="FF0000"/>
                </a:solidFill>
                <a:latin typeface="Arial" panose="020B0604020202020204" pitchFamily="34" charset="0"/>
              </a:rPr>
              <a:t>The table T is the result of the division R</a:t>
            </a:r>
            <a:r>
              <a:rPr lang="en-US" altLang="x-none" sz="2800" b="1" dirty="0">
                <a:solidFill>
                  <a:srgbClr val="FF0000"/>
                </a:solidFill>
                <a:latin typeface="Arial" panose="020B0604020202020204" pitchFamily="34" charset="0"/>
                <a:sym typeface="Symbol" panose="05050102010706020507" pitchFamily="2" charset="2"/>
              </a:rPr>
              <a:t></a:t>
            </a:r>
            <a:r>
              <a:rPr lang="en-US" altLang="x-none" sz="2800" b="1" dirty="0">
                <a:solidFill>
                  <a:srgbClr val="FF0000"/>
                </a:solidFill>
                <a:latin typeface="Arial" panose="020B0604020202020204" pitchFamily="34" charset="0"/>
              </a:rPr>
              <a:t>S  if</a:t>
            </a:r>
            <a:endParaRPr lang="en-US" altLang="x-none" sz="2800" b="1" dirty="0">
              <a:solidFill>
                <a:srgbClr val="FF0000"/>
              </a:solidFill>
              <a:latin typeface="Arial" panose="020B0604020202020204" pitchFamily="34" charset="0"/>
            </a:endParaRPr>
          </a:p>
          <a:p>
            <a:pPr marL="1143000" lvl="2" indent="-525145" eaLnBrk="1" hangingPunct="1">
              <a:spcBef>
                <a:spcPct val="20000"/>
              </a:spcBef>
              <a:buClr>
                <a:srgbClr val="CC9900"/>
              </a:buClr>
              <a:buFont typeface="Wingdings" panose="05000000000000000000" pitchFamily="2" charset="2"/>
              <a:buChar char="§"/>
            </a:pPr>
            <a:r>
              <a:rPr lang="en-US" altLang="x-none" sz="2800" b="1" dirty="0">
                <a:solidFill>
                  <a:schemeClr val="accent2"/>
                </a:solidFill>
                <a:latin typeface="Arial" panose="020B0604020202020204" pitchFamily="34" charset="0"/>
              </a:rPr>
              <a:t>Head(T) = { A</a:t>
            </a:r>
            <a:r>
              <a:rPr lang="en-US" altLang="x-none" sz="2800" b="1" baseline="-25000" dirty="0">
                <a:solidFill>
                  <a:schemeClr val="accent2"/>
                </a:solidFill>
                <a:latin typeface="Arial" panose="020B0604020202020204" pitchFamily="34" charset="0"/>
              </a:rPr>
              <a:t>1</a:t>
            </a:r>
            <a:r>
              <a:rPr lang="en-US" altLang="x-none" sz="2800" b="1" dirty="0">
                <a:solidFill>
                  <a:schemeClr val="accent2"/>
                </a:solidFill>
                <a:latin typeface="Arial" panose="020B0604020202020204" pitchFamily="34" charset="0"/>
              </a:rPr>
              <a:t>,A</a:t>
            </a:r>
            <a:r>
              <a:rPr lang="en-US" altLang="x-none" sz="2800" b="1" baseline="-25000" dirty="0">
                <a:solidFill>
                  <a:schemeClr val="accent2"/>
                </a:solidFill>
                <a:latin typeface="Arial" panose="020B0604020202020204" pitchFamily="34" charset="0"/>
              </a:rPr>
              <a:t>2</a:t>
            </a:r>
            <a:r>
              <a:rPr lang="en-US" altLang="x-none" sz="2800" b="1" dirty="0">
                <a:solidFill>
                  <a:schemeClr val="accent2"/>
                </a:solidFill>
                <a:latin typeface="Arial" panose="020B0604020202020204" pitchFamily="34" charset="0"/>
              </a:rPr>
              <a:t>,…,A</a:t>
            </a:r>
            <a:r>
              <a:rPr lang="en-US" altLang="x-none" sz="2800" b="1" baseline="-25000" dirty="0">
                <a:solidFill>
                  <a:schemeClr val="accent2"/>
                </a:solidFill>
                <a:latin typeface="Arial" panose="020B0604020202020204" pitchFamily="34" charset="0"/>
              </a:rPr>
              <a:t>n </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1143000" lvl="2" indent="-525145" eaLnBrk="1" hangingPunct="1">
              <a:spcBef>
                <a:spcPct val="20000"/>
              </a:spcBef>
              <a:buClr>
                <a:srgbClr val="CC9900"/>
              </a:buClr>
              <a:buFont typeface="Wingdings" panose="05000000000000000000" pitchFamily="2" charset="2"/>
              <a:buChar char="§"/>
            </a:pPr>
            <a:r>
              <a:rPr lang="en-US" altLang="x-none" sz="2800" b="1" dirty="0">
                <a:solidFill>
                  <a:schemeClr val="accent2"/>
                </a:solidFill>
                <a:latin typeface="Arial" panose="020B0604020202020204" pitchFamily="34" charset="0"/>
              </a:rPr>
              <a:t>T contains </a:t>
            </a:r>
            <a:r>
              <a:rPr lang="en-US" altLang="x-none" sz="2800" b="1" i="1" u="sng" dirty="0">
                <a:solidFill>
                  <a:srgbClr val="FF0066"/>
                </a:solidFill>
                <a:latin typeface="Arial" panose="020B0604020202020204" pitchFamily="34" charset="0"/>
              </a:rPr>
              <a:t>the largest possible set</a:t>
            </a:r>
            <a:r>
              <a:rPr lang="en-US" altLang="x-none" sz="2800" b="1" dirty="0">
                <a:solidFill>
                  <a:schemeClr val="accent2"/>
                </a:solidFill>
                <a:latin typeface="Arial" panose="020B0604020202020204" pitchFamily="34" charset="0"/>
              </a:rPr>
              <a:t> of rows </a:t>
            </a:r>
            <a:r>
              <a:rPr lang="en-US" altLang="x-none" sz="2800" b="1" dirty="0">
                <a:solidFill>
                  <a:srgbClr val="FF0066"/>
                </a:solidFill>
                <a:latin typeface="Arial" panose="020B0604020202020204" pitchFamily="34" charset="0"/>
              </a:rPr>
              <a:t>t</a:t>
            </a:r>
            <a:endParaRPr lang="en-US" altLang="x-none" sz="28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blinds(horizontal)">
                                      <p:cBhvr>
                                        <p:cTn id="7" dur="500"/>
                                        <p:tgtEl>
                                          <p:spTgt spid="1054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9">
                                            <p:txEl>
                                              <p:charRg st="0" end="50"/>
                                            </p:txEl>
                                          </p:spTgt>
                                        </p:tgtEl>
                                        <p:attrNameLst>
                                          <p:attrName>style.visibility</p:attrName>
                                        </p:attrNameLst>
                                      </p:cBhvr>
                                      <p:to>
                                        <p:strVal val="visible"/>
                                      </p:to>
                                    </p:set>
                                    <p:animEffect transition="in" filter="blinds(horizontal)">
                                      <p:cBhvr>
                                        <p:cTn id="12" dur="500"/>
                                        <p:tgtEl>
                                          <p:spTgt spid="105479">
                                            <p:txEl>
                                              <p:charRg st="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9">
                                            <p:txEl>
                                              <p:charRg st="50" end="75"/>
                                            </p:txEl>
                                          </p:spTgt>
                                        </p:tgtEl>
                                        <p:attrNameLst>
                                          <p:attrName>style.visibility</p:attrName>
                                        </p:attrNameLst>
                                      </p:cBhvr>
                                      <p:to>
                                        <p:strVal val="visible"/>
                                      </p:to>
                                    </p:set>
                                    <p:animEffect transition="in" filter="blinds(horizontal)">
                                      <p:cBhvr>
                                        <p:cTn id="17" dur="500"/>
                                        <p:tgtEl>
                                          <p:spTgt spid="105479">
                                            <p:txEl>
                                              <p:charRg st="50"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479">
                                            <p:txEl>
                                              <p:charRg st="75" end="121"/>
                                            </p:txEl>
                                          </p:spTgt>
                                        </p:tgtEl>
                                        <p:attrNameLst>
                                          <p:attrName>style.visibility</p:attrName>
                                        </p:attrNameLst>
                                      </p:cBhvr>
                                      <p:to>
                                        <p:strVal val="visible"/>
                                      </p:to>
                                    </p:set>
                                    <p:animEffect transition="in" filter="blinds(horizontal)">
                                      <p:cBhvr>
                                        <p:cTn id="22" dur="500"/>
                                        <p:tgtEl>
                                          <p:spTgt spid="105479">
                                            <p:txEl>
                                              <p:charRg st="75"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bldLvl="3" animBg="1"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90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290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9028"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129029" name="Rectangle 3"/>
          <p:cNvSpPr>
            <a:spLocks noGrp="1"/>
          </p:cNvSpPr>
          <p:nvPr>
            <p:ph type="body"/>
          </p:nvPr>
        </p:nvSpPr>
        <p:spPr>
          <a:xfrm>
            <a:off x="0" y="838200"/>
            <a:ext cx="9144000" cy="3238500"/>
          </a:xfrm>
        </p:spPr>
        <p:txBody>
          <a:bodyPr wrap="square" anchor="t"/>
          <a:p>
            <a:pPr eaLnBrk="1" hangingPunct="1"/>
            <a:r>
              <a:rPr lang="en-US" altLang="x-none" sz="3000" dirty="0"/>
              <a:t>Def 2.7.5 </a:t>
            </a:r>
            <a:r>
              <a:rPr lang="zh-CN" altLang="en-US" sz="3000" dirty="0"/>
              <a:t>     </a:t>
            </a:r>
            <a:r>
              <a:rPr lang="en-US" altLang="x-none" sz="3000" dirty="0">
                <a:solidFill>
                  <a:srgbClr val="FF0000"/>
                </a:solidFill>
              </a:rPr>
              <a:t>T</a:t>
            </a:r>
            <a:r>
              <a:rPr lang="zh-CN" altLang="en-US" sz="3000" dirty="0">
                <a:solidFill>
                  <a:srgbClr val="FF0000"/>
                </a:solidFill>
              </a:rPr>
              <a:t> := </a:t>
            </a:r>
            <a:r>
              <a:rPr lang="en-US" altLang="x-none" sz="3000" dirty="0">
                <a:solidFill>
                  <a:srgbClr val="FF0000"/>
                </a:solidFill>
              </a:rPr>
              <a:t>R</a:t>
            </a:r>
            <a:r>
              <a:rPr lang="en-US" altLang="x-none" sz="3000" dirty="0">
                <a:solidFill>
                  <a:srgbClr val="FF0000"/>
                </a:solidFill>
                <a:sym typeface="Symbol" panose="05050102010706020507" pitchFamily="2" charset="2"/>
              </a:rPr>
              <a:t></a:t>
            </a:r>
            <a:r>
              <a:rPr lang="en-US" altLang="x-none" sz="3000" dirty="0">
                <a:solidFill>
                  <a:srgbClr val="FF0000"/>
                </a:solidFill>
              </a:rPr>
              <a:t>S</a:t>
            </a:r>
            <a:endParaRPr lang="en-US" altLang="x-none" sz="3000" dirty="0">
              <a:solidFill>
                <a:srgbClr val="FF0000"/>
              </a:solidFill>
            </a:endParaRPr>
          </a:p>
          <a:p>
            <a:pPr lvl="1" eaLnBrk="1" hangingPunct="1">
              <a:lnSpc>
                <a:spcPct val="100000"/>
              </a:lnSpc>
            </a:pPr>
            <a:r>
              <a:rPr lang="en-US" altLang="x-none" sz="3000" dirty="0"/>
              <a:t>Head(R)</a:t>
            </a:r>
            <a:r>
              <a:rPr lang="en-US" altLang="x-none" sz="3000" dirty="0">
                <a:solidFill>
                  <a:schemeClr val="accent2"/>
                </a:solidFill>
              </a:rPr>
              <a:t> = { A</a:t>
            </a:r>
            <a:r>
              <a:rPr lang="en-US" altLang="x-none" sz="3000" baseline="-25000" dirty="0">
                <a:solidFill>
                  <a:schemeClr val="accent2"/>
                </a:solidFill>
              </a:rPr>
              <a:t>1</a:t>
            </a:r>
            <a:r>
              <a:rPr lang="en-US" altLang="x-none" sz="3000" dirty="0">
                <a:solidFill>
                  <a:schemeClr val="accent2"/>
                </a:solidFill>
              </a:rPr>
              <a:t>,A</a:t>
            </a:r>
            <a:r>
              <a:rPr lang="en-US" altLang="x-none" sz="3000" baseline="-25000" dirty="0">
                <a:solidFill>
                  <a:schemeClr val="accent2"/>
                </a:solidFill>
              </a:rPr>
              <a:t>2</a:t>
            </a:r>
            <a:r>
              <a:rPr lang="en-US" altLang="x-none" sz="3000" dirty="0">
                <a:solidFill>
                  <a:schemeClr val="accent2"/>
                </a:solidFill>
              </a:rPr>
              <a:t>,…,A</a:t>
            </a:r>
            <a:r>
              <a:rPr lang="en-US" altLang="x-none" sz="3000" baseline="-25000" dirty="0">
                <a:solidFill>
                  <a:schemeClr val="accent2"/>
                </a:solidFill>
              </a:rPr>
              <a:t>n</a:t>
            </a:r>
            <a:r>
              <a:rPr lang="en-US" altLang="x-none" sz="3000" dirty="0">
                <a:solidFill>
                  <a:schemeClr val="accent2"/>
                </a:solidFill>
              </a:rPr>
              <a:t>, B</a:t>
            </a:r>
            <a:r>
              <a:rPr lang="en-US" altLang="x-none" sz="3000" baseline="-25000" dirty="0">
                <a:solidFill>
                  <a:schemeClr val="accent2"/>
                </a:solidFill>
              </a:rPr>
              <a:t>1</a:t>
            </a:r>
            <a:r>
              <a:rPr lang="en-US" altLang="x-none" sz="3000" dirty="0">
                <a:solidFill>
                  <a:schemeClr val="accent2"/>
                </a:solidFill>
              </a:rPr>
              <a:t>,B</a:t>
            </a:r>
            <a:r>
              <a:rPr lang="en-US" altLang="x-none" sz="3000" baseline="-25000" dirty="0">
                <a:solidFill>
                  <a:schemeClr val="accent2"/>
                </a:solidFill>
              </a:rPr>
              <a:t>2</a:t>
            </a:r>
            <a:r>
              <a:rPr lang="en-US" altLang="x-none" sz="3000" dirty="0">
                <a:solidFill>
                  <a:schemeClr val="accent2"/>
                </a:solidFill>
              </a:rPr>
              <a:t>,…,B</a:t>
            </a:r>
            <a:r>
              <a:rPr lang="en-US" altLang="x-none" sz="3000" baseline="-25000" dirty="0">
                <a:solidFill>
                  <a:schemeClr val="accent2"/>
                </a:solidFill>
              </a:rPr>
              <a:t>m </a:t>
            </a:r>
            <a:r>
              <a:rPr lang="en-US" altLang="x-none" sz="3000" dirty="0">
                <a:solidFill>
                  <a:schemeClr val="accent2"/>
                </a:solidFill>
              </a:rPr>
              <a:t>}</a:t>
            </a:r>
            <a:endParaRPr lang="en-US" altLang="x-none" sz="3000" dirty="0">
              <a:solidFill>
                <a:schemeClr val="accent2"/>
              </a:solidFill>
            </a:endParaRPr>
          </a:p>
          <a:p>
            <a:pPr lvl="1" eaLnBrk="1" hangingPunct="1">
              <a:lnSpc>
                <a:spcPct val="100000"/>
              </a:lnSpc>
            </a:pPr>
            <a:r>
              <a:rPr lang="en-US" altLang="x-none" sz="3000" dirty="0"/>
              <a:t>Head(S)</a:t>
            </a:r>
            <a:r>
              <a:rPr lang="en-US" altLang="x-none" sz="3000" dirty="0">
                <a:solidFill>
                  <a:schemeClr val="accent2"/>
                </a:solidFill>
              </a:rPr>
              <a:t> = { B</a:t>
            </a:r>
            <a:r>
              <a:rPr lang="en-US" altLang="x-none" sz="3000" baseline="-25000" dirty="0">
                <a:solidFill>
                  <a:schemeClr val="accent2"/>
                </a:solidFill>
              </a:rPr>
              <a:t>1</a:t>
            </a:r>
            <a:r>
              <a:rPr lang="en-US" altLang="x-none" sz="3000" dirty="0">
                <a:solidFill>
                  <a:schemeClr val="accent2"/>
                </a:solidFill>
              </a:rPr>
              <a:t>,B</a:t>
            </a:r>
            <a:r>
              <a:rPr lang="en-US" altLang="x-none" sz="3000" baseline="-25000" dirty="0">
                <a:solidFill>
                  <a:schemeClr val="accent2"/>
                </a:solidFill>
              </a:rPr>
              <a:t>2</a:t>
            </a:r>
            <a:r>
              <a:rPr lang="en-US" altLang="x-none" sz="3000" dirty="0">
                <a:solidFill>
                  <a:schemeClr val="accent2"/>
                </a:solidFill>
              </a:rPr>
              <a:t>,…,B</a:t>
            </a:r>
            <a:r>
              <a:rPr lang="en-US" altLang="x-none" sz="3000" baseline="-25000" dirty="0">
                <a:solidFill>
                  <a:schemeClr val="accent2"/>
                </a:solidFill>
              </a:rPr>
              <a:t>m </a:t>
            </a:r>
            <a:r>
              <a:rPr lang="en-US" altLang="x-none" sz="3000" dirty="0">
                <a:solidFill>
                  <a:schemeClr val="accent2"/>
                </a:solidFill>
              </a:rPr>
              <a:t>}</a:t>
            </a:r>
            <a:endParaRPr lang="en-US" altLang="x-none" sz="3000" dirty="0">
              <a:solidFill>
                <a:schemeClr val="accent2"/>
              </a:solidFill>
            </a:endParaRPr>
          </a:p>
          <a:p>
            <a:pPr lvl="1" eaLnBrk="1" hangingPunct="1">
              <a:lnSpc>
                <a:spcPct val="100000"/>
              </a:lnSpc>
            </a:pPr>
            <a:r>
              <a:rPr lang="en-US" altLang="x-none" sz="3000" dirty="0"/>
              <a:t>Head(T) </a:t>
            </a:r>
            <a:r>
              <a:rPr lang="en-US" altLang="x-none" sz="3000" dirty="0">
                <a:solidFill>
                  <a:schemeClr val="accent2"/>
                </a:solidFill>
              </a:rPr>
              <a:t>= { A</a:t>
            </a:r>
            <a:r>
              <a:rPr lang="en-US" altLang="x-none" sz="3000" baseline="-25000" dirty="0">
                <a:solidFill>
                  <a:schemeClr val="accent2"/>
                </a:solidFill>
              </a:rPr>
              <a:t>1</a:t>
            </a:r>
            <a:r>
              <a:rPr lang="en-US" altLang="x-none" sz="3000" dirty="0">
                <a:solidFill>
                  <a:schemeClr val="accent2"/>
                </a:solidFill>
              </a:rPr>
              <a:t>,A</a:t>
            </a:r>
            <a:r>
              <a:rPr lang="en-US" altLang="x-none" sz="3000" baseline="-25000" dirty="0">
                <a:solidFill>
                  <a:schemeClr val="accent2"/>
                </a:solidFill>
              </a:rPr>
              <a:t>2</a:t>
            </a:r>
            <a:r>
              <a:rPr lang="en-US" altLang="x-none" sz="3000" dirty="0">
                <a:solidFill>
                  <a:schemeClr val="accent2"/>
                </a:solidFill>
              </a:rPr>
              <a:t>,</a:t>
            </a:r>
            <a:r>
              <a:rPr lang="en-US" altLang="x-none" sz="3000" dirty="0">
                <a:solidFill>
                  <a:schemeClr val="accent2"/>
                </a:solidFill>
                <a:latin typeface="Arial" panose="020B0604020202020204" pitchFamily="34" charset="0"/>
              </a:rPr>
              <a:t>…</a:t>
            </a:r>
            <a:r>
              <a:rPr lang="en-US" altLang="x-none" sz="3000" dirty="0">
                <a:solidFill>
                  <a:schemeClr val="accent2"/>
                </a:solidFill>
              </a:rPr>
              <a:t>,A</a:t>
            </a:r>
            <a:r>
              <a:rPr lang="en-US" altLang="x-none" sz="3000" baseline="-25000" dirty="0">
                <a:solidFill>
                  <a:schemeClr val="accent2"/>
                </a:solidFill>
              </a:rPr>
              <a:t>n </a:t>
            </a:r>
            <a:r>
              <a:rPr lang="en-US" altLang="x-none" sz="3000" dirty="0">
                <a:solidFill>
                  <a:schemeClr val="accent2"/>
                </a:solidFill>
              </a:rPr>
              <a:t>}</a:t>
            </a:r>
            <a:endParaRPr lang="en-US" altLang="x-none" sz="3000" dirty="0">
              <a:solidFill>
                <a:schemeClr val="accent2"/>
              </a:solidFill>
            </a:endParaRPr>
          </a:p>
          <a:p>
            <a:pPr lvl="1" eaLnBrk="1" hangingPunct="1">
              <a:lnSpc>
                <a:spcPct val="100000"/>
              </a:lnSpc>
            </a:pPr>
            <a:r>
              <a:rPr lang="en-US" altLang="x-none" sz="3000" dirty="0">
                <a:solidFill>
                  <a:schemeClr val="accent2"/>
                </a:solidFill>
              </a:rPr>
              <a:t>T contains </a:t>
            </a:r>
            <a:r>
              <a:rPr lang="en-US" altLang="x-none" sz="3000" i="1" u="sng" dirty="0">
                <a:solidFill>
                  <a:srgbClr val="FF0066"/>
                </a:solidFill>
              </a:rPr>
              <a:t>the largest possible set</a:t>
            </a:r>
            <a:r>
              <a:rPr lang="en-US" altLang="x-none" sz="3000" dirty="0">
                <a:solidFill>
                  <a:schemeClr val="accent2"/>
                </a:solidFill>
              </a:rPr>
              <a:t> of rows </a:t>
            </a:r>
            <a:r>
              <a:rPr lang="en-US" altLang="x-none" sz="3000" dirty="0">
                <a:solidFill>
                  <a:srgbClr val="FF0066"/>
                </a:solidFill>
              </a:rPr>
              <a:t>t</a:t>
            </a:r>
            <a:r>
              <a:rPr lang="en-US" altLang="x-none" sz="3000" dirty="0">
                <a:solidFill>
                  <a:schemeClr val="accent2"/>
                </a:solidFill>
              </a:rPr>
              <a:t> such that</a:t>
            </a:r>
            <a:r>
              <a:rPr lang="zh-CN" altLang="en-US" sz="3000" dirty="0">
                <a:solidFill>
                  <a:schemeClr val="accent2"/>
                </a:solidFill>
              </a:rPr>
              <a:t> :</a:t>
            </a:r>
            <a:endParaRPr lang="en-US" altLang="x-none" sz="3000" dirty="0">
              <a:solidFill>
                <a:schemeClr val="accent2"/>
              </a:solidFill>
            </a:endParaRPr>
          </a:p>
        </p:txBody>
      </p:sp>
      <p:sp>
        <p:nvSpPr>
          <p:cNvPr id="2" name="文本框 1"/>
          <p:cNvSpPr txBox="1"/>
          <p:nvPr/>
        </p:nvSpPr>
        <p:spPr>
          <a:xfrm>
            <a:off x="1041400" y="4050030"/>
            <a:ext cx="7541895" cy="2256155"/>
          </a:xfrm>
          <a:prstGeom prst="rect">
            <a:avLst/>
          </a:prstGeom>
          <a:noFill/>
          <a:ln>
            <a:solidFill>
              <a:srgbClr val="0000CC"/>
            </a:solidFill>
          </a:ln>
        </p:spPr>
        <p:txBody>
          <a:bodyPr wrap="square" lIns="288290" rIns="288290" rtlCol="0">
            <a:spAutoFit/>
          </a:bodyPr>
          <a:p>
            <a:pPr lvl="0">
              <a:lnSpc>
                <a:spcPct val="110000"/>
              </a:lnSpc>
              <a:spcBef>
                <a:spcPts val="0"/>
              </a:spcBef>
              <a:spcAft>
                <a:spcPts val="0"/>
              </a:spcAft>
            </a:pPr>
            <a:r>
              <a:rPr lang="en-US" altLang="zh-CN" sz="3200" b="1">
                <a:solidFill>
                  <a:schemeClr val="accent6"/>
                </a:solidFill>
                <a:latin typeface="Arial" panose="020B0604020202020204" pitchFamily="34" charset="0"/>
              </a:rPr>
              <a:t>for each row </a:t>
            </a:r>
            <a:r>
              <a:rPr lang="en-US" altLang="zh-CN" sz="3200" b="1">
                <a:solidFill>
                  <a:srgbClr val="FF0000"/>
                </a:solidFill>
                <a:latin typeface="Arial" panose="020B0604020202020204" pitchFamily="34" charset="0"/>
              </a:rPr>
              <a:t>s</a:t>
            </a:r>
            <a:r>
              <a:rPr lang="en-US" altLang="zh-CN" sz="3200" b="1">
                <a:solidFill>
                  <a:schemeClr val="accent6"/>
                </a:solidFill>
                <a:latin typeface="Arial" panose="020B0604020202020204" pitchFamily="34" charset="0"/>
              </a:rPr>
              <a:t> in S, we can find one row </a:t>
            </a:r>
            <a:r>
              <a:rPr lang="en-US" altLang="zh-CN" sz="3200" b="1">
                <a:solidFill>
                  <a:srgbClr val="FF0000"/>
                </a:solidFill>
                <a:latin typeface="Arial" panose="020B0604020202020204" pitchFamily="34" charset="0"/>
              </a:rPr>
              <a:t>r</a:t>
            </a:r>
            <a:r>
              <a:rPr lang="en-US" altLang="zh-CN" sz="3200" b="1">
                <a:solidFill>
                  <a:schemeClr val="accent6"/>
                </a:solidFill>
                <a:latin typeface="Arial" panose="020B0604020202020204" pitchFamily="34" charset="0"/>
              </a:rPr>
              <a:t> in R, where</a:t>
            </a:r>
            <a:endParaRPr lang="en-US" altLang="zh-CN" sz="3200" b="1">
              <a:solidFill>
                <a:schemeClr val="accent6"/>
              </a:solidFill>
              <a:latin typeface="Arial" panose="020B0604020202020204" pitchFamily="34" charset="0"/>
            </a:endParaRPr>
          </a:p>
          <a:p>
            <a:pPr marL="971550" lvl="1" indent="-514350">
              <a:lnSpc>
                <a:spcPct val="110000"/>
              </a:lnSpc>
              <a:spcBef>
                <a:spcPts val="0"/>
              </a:spcBef>
              <a:spcAft>
                <a:spcPts val="0"/>
              </a:spcAft>
              <a:buClr>
                <a:srgbClr val="000000"/>
              </a:buClr>
              <a:buSzPct val="75000"/>
              <a:buFont typeface="+mj-ea"/>
              <a:buAutoNum type="circleNumDbPlain"/>
            </a:pPr>
            <a:r>
              <a:rPr lang="en-US" altLang="zh-CN" sz="3200" b="1">
                <a:solidFill>
                  <a:srgbClr val="FF0000"/>
                </a:solidFill>
                <a:latin typeface="Arial" panose="020B0604020202020204" pitchFamily="34" charset="0"/>
              </a:rPr>
              <a:t> t</a:t>
            </a:r>
            <a:r>
              <a:rPr lang="en-US" altLang="zh-CN" sz="3200" b="1">
                <a:solidFill>
                  <a:schemeClr val="accent6"/>
                </a:solidFill>
                <a:latin typeface="Arial" panose="020B0604020202020204" pitchFamily="34" charset="0"/>
              </a:rPr>
              <a:t>(A</a:t>
            </a:r>
            <a:r>
              <a:rPr lang="en-US" altLang="zh-CN" sz="3200" b="1" baseline="-25000">
                <a:solidFill>
                  <a:schemeClr val="accent6"/>
                </a:solidFill>
                <a:latin typeface="Arial" panose="020B0604020202020204" pitchFamily="34" charset="0"/>
              </a:rPr>
              <a:t>i</a:t>
            </a:r>
            <a:r>
              <a:rPr lang="en-US" altLang="zh-CN" sz="3200" b="1">
                <a:solidFill>
                  <a:schemeClr val="accent6"/>
                </a:solidFill>
                <a:latin typeface="Arial" panose="020B0604020202020204" pitchFamily="34" charset="0"/>
              </a:rPr>
              <a:t>) = </a:t>
            </a:r>
            <a:r>
              <a:rPr lang="en-US" altLang="zh-CN" sz="3200" b="1">
                <a:solidFill>
                  <a:srgbClr val="FF0000"/>
                </a:solidFill>
                <a:latin typeface="Arial" panose="020B0604020202020204" pitchFamily="34" charset="0"/>
              </a:rPr>
              <a:t>r</a:t>
            </a:r>
            <a:r>
              <a:rPr lang="en-US" altLang="zh-CN" sz="3200" b="1">
                <a:solidFill>
                  <a:schemeClr val="accent6"/>
                </a:solidFill>
                <a:latin typeface="Arial" panose="020B0604020202020204" pitchFamily="34" charset="0"/>
              </a:rPr>
              <a:t>(A</a:t>
            </a:r>
            <a:r>
              <a:rPr lang="en-US" altLang="zh-CN" sz="3200" b="1" baseline="-25000">
                <a:solidFill>
                  <a:schemeClr val="accent6"/>
                </a:solidFill>
                <a:latin typeface="Arial" panose="020B0604020202020204" pitchFamily="34" charset="0"/>
              </a:rPr>
              <a:t>i</a:t>
            </a:r>
            <a:r>
              <a:rPr lang="en-US" altLang="zh-CN" sz="3200" b="1">
                <a:solidFill>
                  <a:schemeClr val="accent6"/>
                </a:solidFill>
                <a:latin typeface="Arial" panose="020B0604020202020204" pitchFamily="34" charset="0"/>
              </a:rPr>
              <a:t>)  for 1≤i≤n, and</a:t>
            </a:r>
            <a:endParaRPr lang="en-US" altLang="zh-CN" sz="3200" b="1">
              <a:solidFill>
                <a:schemeClr val="accent6"/>
              </a:solidFill>
              <a:latin typeface="Arial" panose="020B0604020202020204" pitchFamily="34" charset="0"/>
            </a:endParaRPr>
          </a:p>
          <a:p>
            <a:pPr marL="971550" lvl="1" indent="-514350">
              <a:lnSpc>
                <a:spcPct val="110000"/>
              </a:lnSpc>
              <a:spcBef>
                <a:spcPts val="0"/>
              </a:spcBef>
              <a:spcAft>
                <a:spcPts val="0"/>
              </a:spcAft>
              <a:buClr>
                <a:srgbClr val="000000"/>
              </a:buClr>
              <a:buSzPct val="75000"/>
              <a:buFont typeface="+mj-ea"/>
              <a:buAutoNum type="circleNumDbPlain"/>
            </a:pPr>
            <a:r>
              <a:rPr lang="en-US" altLang="zh-CN" sz="3200" b="1">
                <a:solidFill>
                  <a:srgbClr val="FF0000"/>
                </a:solidFill>
                <a:latin typeface="Arial" panose="020B0604020202020204" pitchFamily="34" charset="0"/>
              </a:rPr>
              <a:t>s</a:t>
            </a:r>
            <a:r>
              <a:rPr lang="en-US" altLang="zh-CN" sz="3200" b="1">
                <a:solidFill>
                  <a:schemeClr val="accent6"/>
                </a:solidFill>
                <a:latin typeface="Arial" panose="020B0604020202020204" pitchFamily="34" charset="0"/>
              </a:rPr>
              <a:t>(B</a:t>
            </a:r>
            <a:r>
              <a:rPr lang="en-US" altLang="zh-CN" sz="3200" b="1" baseline="-25000">
                <a:solidFill>
                  <a:schemeClr val="accent6"/>
                </a:solidFill>
                <a:latin typeface="Arial" panose="020B0604020202020204" pitchFamily="34" charset="0"/>
              </a:rPr>
              <a:t>j</a:t>
            </a:r>
            <a:r>
              <a:rPr lang="en-US" altLang="zh-CN" sz="3200" b="1">
                <a:solidFill>
                  <a:schemeClr val="accent6"/>
                </a:solidFill>
                <a:latin typeface="Arial" panose="020B0604020202020204" pitchFamily="34" charset="0"/>
              </a:rPr>
              <a:t>) = </a:t>
            </a:r>
            <a:r>
              <a:rPr lang="en-US" altLang="zh-CN" sz="3200" b="1">
                <a:solidFill>
                  <a:srgbClr val="FF0000"/>
                </a:solidFill>
                <a:latin typeface="Arial" panose="020B0604020202020204" pitchFamily="34" charset="0"/>
              </a:rPr>
              <a:t>r</a:t>
            </a:r>
            <a:r>
              <a:rPr lang="en-US" altLang="zh-CN" sz="3200" b="1">
                <a:solidFill>
                  <a:schemeClr val="accent6"/>
                </a:solidFill>
                <a:latin typeface="Arial" panose="020B0604020202020204" pitchFamily="34" charset="0"/>
              </a:rPr>
              <a:t>(B</a:t>
            </a:r>
            <a:r>
              <a:rPr lang="en-US" altLang="zh-CN" sz="3200" b="1" baseline="-25000">
                <a:solidFill>
                  <a:schemeClr val="accent6"/>
                </a:solidFill>
                <a:latin typeface="Arial" panose="020B0604020202020204" pitchFamily="34" charset="0"/>
              </a:rPr>
              <a:t>j</a:t>
            </a:r>
            <a:r>
              <a:rPr lang="en-US" altLang="zh-CN" sz="3200" b="1">
                <a:solidFill>
                  <a:schemeClr val="accent6"/>
                </a:solidFill>
                <a:latin typeface="Arial" panose="020B0604020202020204" pitchFamily="34" charset="0"/>
              </a:rPr>
              <a:t>)  for </a:t>
            </a:r>
            <a:r>
              <a:rPr lang="en-US" altLang="zh-CN" sz="3200" b="1">
                <a:solidFill>
                  <a:schemeClr val="accent6"/>
                </a:solidFill>
                <a:latin typeface="Arial" panose="020B0604020202020204" pitchFamily="34" charset="0"/>
                <a:sym typeface="+mn-ea"/>
              </a:rPr>
              <a:t>1≤j≤m</a:t>
            </a:r>
            <a:endParaRPr lang="en-US" altLang="zh-CN" sz="3200" b="1">
              <a:solidFill>
                <a:schemeClr val="accent6"/>
              </a:solidFill>
              <a:latin typeface="Arial" panose="020B0604020202020204" pitchFamily="34" charset="0"/>
              <a:sym typeface="+mn-ea"/>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1"/>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0050" name="页脚占位符 2"/>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0051" name="灯片编号占位符 3"/>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107525" name="表格 107524"/>
          <p:cNvGraphicFramePr/>
          <p:nvPr/>
        </p:nvGraphicFramePr>
        <p:xfrm>
          <a:off x="0" y="908050"/>
          <a:ext cx="9140825" cy="4625975"/>
        </p:xfrm>
        <a:graphic>
          <a:graphicData uri="http://schemas.openxmlformats.org/drawingml/2006/table">
            <a:tbl>
              <a:tblPr/>
              <a:tblGrid>
                <a:gridCol w="1663700"/>
                <a:gridCol w="3695700"/>
                <a:gridCol w="3781425"/>
              </a:tblGrid>
              <a:tr h="7334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endParaRPr sz="3000">
                        <a:solidFill>
                          <a:schemeClr val="accent2"/>
                        </a:solidFill>
                        <a:latin typeface="Arial" panose="020B0604020202020204" pitchFamily="34" charset="0"/>
                        <a:ea typeface="宋体" panose="02010600030101010101" pitchFamily="2" charset="-122"/>
                      </a:endParaRPr>
                    </a:p>
                  </a:txBody>
                  <a:tcPr marL="0" marR="0" marT="107950" marB="10795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T = R </a:t>
                      </a:r>
                      <a:r>
                        <a:rPr lang="en-US" altLang="x-none" sz="3000"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3000" dirty="0">
                          <a:solidFill>
                            <a:srgbClr val="FF0000"/>
                          </a:solidFill>
                          <a:latin typeface="Arial" panose="020B0604020202020204" pitchFamily="34" charset="0"/>
                          <a:ea typeface="宋体" panose="02010600030101010101" pitchFamily="2" charset="-122"/>
                        </a:rPr>
                        <a:t> S</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T = R ÷ S</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969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Head(R)</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107950" marB="10795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n</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k</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n</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m</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12969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Head(S)</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107950" marB="10795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k</a:t>
                      </a:r>
                      <a:r>
                        <a:rPr lang="en-US" altLang="x-none" sz="3000" dirty="0">
                          <a:solidFill>
                            <a:schemeClr val="accent2"/>
                          </a:solidFill>
                          <a:latin typeface="Arial" panose="020B0604020202020204" pitchFamily="34" charset="0"/>
                          <a:ea typeface="宋体" panose="02010600030101010101" pitchFamily="2" charset="-122"/>
                        </a:rPr>
                        <a:t>,C</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,…,C</a:t>
                      </a:r>
                      <a:r>
                        <a:rPr lang="en-US" altLang="x-none" sz="3000" baseline="-25000" dirty="0">
                          <a:solidFill>
                            <a:schemeClr val="accent2"/>
                          </a:solidFill>
                          <a:latin typeface="Arial" panose="020B0604020202020204" pitchFamily="34" charset="0"/>
                          <a:ea typeface="宋体" panose="02010600030101010101" pitchFamily="2" charset="-122"/>
                        </a:rPr>
                        <a:t>m</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 B</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m </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1298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Head(T)</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107950" marB="10795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n</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,…,B</a:t>
                      </a:r>
                      <a:r>
                        <a:rPr lang="en-US" altLang="x-none" sz="3000" baseline="-25000" dirty="0">
                          <a:solidFill>
                            <a:schemeClr val="accent2"/>
                          </a:solidFill>
                          <a:latin typeface="Arial" panose="020B0604020202020204" pitchFamily="34" charset="0"/>
                          <a:ea typeface="宋体" panose="02010600030101010101" pitchFamily="2" charset="-122"/>
                        </a:rPr>
                        <a:t>k</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,C</a:t>
                      </a:r>
                      <a:r>
                        <a:rPr lang="en-US" altLang="x-none" sz="3000" baseline="-25000" dirty="0">
                          <a:solidFill>
                            <a:schemeClr val="accent2"/>
                          </a:solidFill>
                          <a:latin typeface="Arial" panose="020B0604020202020204" pitchFamily="34" charset="0"/>
                          <a:ea typeface="宋体" panose="02010600030101010101" pitchFamily="2" charset="-122"/>
                        </a:rPr>
                        <a:t>2</a:t>
                      </a:r>
                      <a:r>
                        <a:rPr lang="en-US" altLang="x-none" sz="3000" dirty="0">
                          <a:solidFill>
                            <a:schemeClr val="accent2"/>
                          </a:solidFill>
                          <a:latin typeface="Arial" panose="020B0604020202020204" pitchFamily="34" charset="0"/>
                          <a:ea typeface="宋体" panose="02010600030101010101" pitchFamily="2" charset="-122"/>
                        </a:rPr>
                        <a:t>,…,C</a:t>
                      </a:r>
                      <a:r>
                        <a:rPr lang="en-US" altLang="x-none" sz="3000" baseline="-25000" dirty="0">
                          <a:solidFill>
                            <a:schemeClr val="accent2"/>
                          </a:solidFill>
                          <a:latin typeface="Arial" panose="020B0604020202020204" pitchFamily="34" charset="0"/>
                          <a:ea typeface="宋体" panose="02010600030101010101" pitchFamily="2" charset="-122"/>
                        </a:rPr>
                        <a:t>m</a:t>
                      </a:r>
                      <a:r>
                        <a:rPr lang="en-US" altLang="x-none" sz="30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txBody>
                  <a:tcPr marL="0" marR="0" marT="107950" marB="10795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 A</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2</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n </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107950" marB="10795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bl>
          </a:graphicData>
        </a:graphic>
      </p:graphicFrame>
      <p:sp>
        <p:nvSpPr>
          <p:cNvPr id="130074" name="Text Box 44"/>
          <p:cNvSpPr txBox="1"/>
          <p:nvPr/>
        </p:nvSpPr>
        <p:spPr>
          <a:xfrm>
            <a:off x="0" y="333375"/>
            <a:ext cx="9144000" cy="549275"/>
          </a:xfrm>
          <a:prstGeom prst="rect">
            <a:avLst/>
          </a:prstGeom>
          <a:noFill/>
          <a:ln w="9525">
            <a:noFill/>
          </a:ln>
        </p:spPr>
        <p:txBody>
          <a:bodyPr anchor="t">
            <a:spAutoFit/>
          </a:bodyPr>
          <a:p>
            <a:pPr algn="ctr">
              <a:spcBef>
                <a:spcPct val="50000"/>
              </a:spcBef>
            </a:pPr>
            <a:r>
              <a:rPr lang="en-US" altLang="x-none" sz="3000" dirty="0">
                <a:latin typeface="Arial" panose="020B0604020202020204" pitchFamily="34" charset="0"/>
              </a:rPr>
              <a:t>Difference between join and division</a:t>
            </a:r>
            <a:endParaRPr lang="en-US" altLang="x-none" sz="3000"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1"/>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1074" name="页脚占位符 2"/>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1075" name="灯片编号占位符 3"/>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108549" name="表格 108548"/>
          <p:cNvGraphicFramePr/>
          <p:nvPr/>
        </p:nvGraphicFramePr>
        <p:xfrm>
          <a:off x="0" y="0"/>
          <a:ext cx="9144000" cy="6989763"/>
        </p:xfrm>
        <a:graphic>
          <a:graphicData uri="http://schemas.openxmlformats.org/drawingml/2006/table">
            <a:tbl>
              <a:tblPr/>
              <a:tblGrid>
                <a:gridCol w="1403350"/>
                <a:gridCol w="7740650"/>
              </a:tblGrid>
              <a:tr h="35607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rPr>
                        <a:t>Result of </a:t>
                      </a:r>
                      <a:endParaRPr lang="en-US" altLang="x-none" sz="2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endParaRPr lang="en-US" altLang="x-none" sz="2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rPr>
                        <a:t>T=R</a:t>
                      </a: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tx1"/>
                          </a:solidFill>
                          <a:latin typeface="Arial" panose="020B0604020202020204" pitchFamily="34" charset="0"/>
                          <a:ea typeface="宋体" panose="02010600030101010101" pitchFamily="2" charset="-122"/>
                        </a:rPr>
                        <a:t>S</a:t>
                      </a:r>
                      <a:endParaRPr lang="en-US" altLang="x-none" sz="2800" dirty="0">
                        <a:solidFill>
                          <a:schemeClr val="tx1"/>
                        </a:solidFill>
                        <a:latin typeface="Arial" panose="020B0604020202020204" pitchFamily="34" charset="0"/>
                        <a:ea typeface="宋体" panose="02010600030101010101" pitchFamily="2" charset="-122"/>
                      </a:endParaRPr>
                    </a:p>
                  </a:txBody>
                  <a:tcPr marL="0" marR="0" marT="36195" marB="36195"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 row t is in the table </a:t>
                      </a:r>
                      <a:r>
                        <a:rPr lang="en-US" altLang="x-none" sz="2800" dirty="0">
                          <a:solidFill>
                            <a:schemeClr val="accent2"/>
                          </a:solidFill>
                          <a:latin typeface="Arial" panose="020B0604020202020204" pitchFamily="34" charset="0"/>
                          <a:ea typeface="宋体" panose="02010600030101010101" pitchFamily="2" charset="-122"/>
                        </a:rPr>
                        <a:t>R</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S if and only if</a:t>
                      </a:r>
                      <a:endPar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457200" lvl="1" indent="0" eaLnBrk="1" hangingPunct="1">
                        <a:spcBef>
                          <a:spcPct val="20000"/>
                        </a:spcBef>
                        <a:buClr>
                          <a:srgbClr val="CC9900"/>
                        </a:buClr>
                        <a:buFont typeface="Arial" panose="020B0604020202020204" pitchFamily="34" charset="0"/>
                        <a:buNone/>
                      </a:pP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there are two rows u in R and v in S, such that u[</a:t>
                      </a:r>
                      <a:r>
                        <a:rPr lang="en-US" altLang="x-none" sz="2800" u="sng" dirty="0">
                          <a:solidFill>
                            <a:srgbClr val="FF0000"/>
                          </a:solidFill>
                          <a:latin typeface="Arial" panose="020B0604020202020204" pitchFamily="34" charset="0"/>
                          <a:ea typeface="宋体" panose="02010600030101010101" pitchFamily="2" charset="-122"/>
                        </a:rPr>
                        <a:t>B</a:t>
                      </a:r>
                      <a:r>
                        <a:rPr lang="en-US" altLang="x-none" sz="2800" u="sng" baseline="-25000" dirty="0">
                          <a:solidFill>
                            <a:srgbClr val="FF0000"/>
                          </a:solidFill>
                          <a:latin typeface="Arial" panose="020B0604020202020204" pitchFamily="34" charset="0"/>
                          <a:ea typeface="宋体" panose="02010600030101010101" pitchFamily="2" charset="-122"/>
                        </a:rPr>
                        <a:t>i</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 = v[</a:t>
                      </a:r>
                      <a:r>
                        <a:rPr lang="en-US" altLang="x-none" sz="2800" u="sng" dirty="0">
                          <a:solidFill>
                            <a:srgbClr val="FF0000"/>
                          </a:solidFill>
                          <a:latin typeface="Arial" panose="020B0604020202020204" pitchFamily="34" charset="0"/>
                          <a:ea typeface="宋体" panose="02010600030101010101" pitchFamily="2" charset="-122"/>
                        </a:rPr>
                        <a:t>B</a:t>
                      </a:r>
                      <a:r>
                        <a:rPr lang="en-US" altLang="x-none" sz="2800" u="sng" baseline="-25000" dirty="0">
                          <a:solidFill>
                            <a:srgbClr val="FF0000"/>
                          </a:solidFill>
                          <a:latin typeface="Arial" panose="020B0604020202020204" pitchFamily="34" charset="0"/>
                          <a:ea typeface="宋体" panose="02010600030101010101" pitchFamily="2" charset="-122"/>
                        </a:rPr>
                        <a:t>i</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 for all i (</a:t>
                      </a:r>
                      <a:r>
                        <a:rPr lang="en-US" altLang="x-none" sz="2800" u="sng" dirty="0">
                          <a:solidFill>
                            <a:srgbClr val="FF0000"/>
                          </a:solidFill>
                          <a:latin typeface="Arial" panose="020B0604020202020204" pitchFamily="34" charset="0"/>
                          <a:ea typeface="宋体" panose="02010600030101010101" pitchFamily="2" charset="-122"/>
                        </a:rPr>
                        <a:t>1</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800" u="sng" dirty="0">
                          <a:solidFill>
                            <a:srgbClr val="FF0000"/>
                          </a:solidFill>
                          <a:latin typeface="Arial" panose="020B0604020202020204" pitchFamily="34" charset="0"/>
                          <a:ea typeface="宋体" panose="02010600030101010101" pitchFamily="2" charset="-122"/>
                        </a:rPr>
                        <a:t>i</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800" u="sng" dirty="0">
                          <a:solidFill>
                            <a:srgbClr val="FF0000"/>
                          </a:solidFill>
                          <a:latin typeface="Arial" panose="020B0604020202020204" pitchFamily="34" charset="0"/>
                          <a:ea typeface="宋体" panose="02010600030101010101" pitchFamily="2" charset="-122"/>
                        </a:rPr>
                        <a:t>k);</a:t>
                      </a:r>
                      <a:endParaRPr lang="en-US" altLang="x-none" sz="2800" u="sng" dirty="0">
                        <a:solidFill>
                          <a:srgbClr val="FF0000"/>
                        </a:solidFill>
                        <a:latin typeface="Arial" panose="020B0604020202020204" pitchFamily="34" charset="0"/>
                        <a:ea typeface="宋体" panose="02010600030101010101" pitchFamily="2" charset="-122"/>
                      </a:endParaRPr>
                    </a:p>
                    <a:p>
                      <a:pPr marL="0" lvl="0" indent="0"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then</a:t>
                      </a:r>
                      <a:endParaRPr lang="en-US" altLang="x-none" sz="2800" dirty="0">
                        <a:solidFill>
                          <a:schemeClr val="accent2"/>
                        </a:solidFill>
                        <a:latin typeface="Arial" panose="020B0604020202020204" pitchFamily="34" charset="0"/>
                        <a:ea typeface="宋体" panose="02010600030101010101" pitchFamily="2" charset="-122"/>
                      </a:endParaRPr>
                    </a:p>
                    <a:p>
                      <a:pPr marL="457200" lvl="1" indent="0" eaLnBrk="1" hangingPunct="1">
                        <a:spcBef>
                          <a:spcPct val="20000"/>
                        </a:spcBef>
                        <a:buClr>
                          <a:srgbClr val="CC9900"/>
                        </a:buClr>
                        <a:buFont typeface="Arial" panose="020B0604020202020204" pitchFamily="34" charset="0"/>
                        <a:buNone/>
                      </a:pPr>
                      <a:r>
                        <a:rPr lang="en-US" altLang="x-none" sz="2800" dirty="0">
                          <a:solidFill>
                            <a:schemeClr val="accent2"/>
                          </a:solidFill>
                          <a:latin typeface="Arial" panose="020B0604020202020204" pitchFamily="34" charset="0"/>
                          <a:ea typeface="宋体" panose="02010600030101010101" pitchFamily="2" charset="-122"/>
                        </a:rPr>
                        <a:t>t[A</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 u[A</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for all i, 1</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n</a:t>
                      </a:r>
                      <a:endParaRPr lang="en-US" altLang="x-none" sz="2800" dirty="0">
                        <a:solidFill>
                          <a:schemeClr val="accent2"/>
                        </a:solidFill>
                        <a:latin typeface="Arial" panose="020B0604020202020204" pitchFamily="34" charset="0"/>
                        <a:ea typeface="宋体" panose="02010600030101010101" pitchFamily="2" charset="-122"/>
                      </a:endParaRPr>
                    </a:p>
                    <a:p>
                      <a:pPr marL="457200" lvl="1" indent="0" eaLnBrk="1" hangingPunct="1">
                        <a:spcBef>
                          <a:spcPct val="20000"/>
                        </a:spcBef>
                        <a:buClr>
                          <a:srgbClr val="CC9900"/>
                        </a:buClr>
                        <a:buFont typeface="Arial" panose="020B0604020202020204" pitchFamily="34" charset="0"/>
                        <a:buNone/>
                      </a:pPr>
                      <a:r>
                        <a:rPr lang="en-US" altLang="x-none" sz="2800" dirty="0">
                          <a:solidFill>
                            <a:schemeClr val="accent2"/>
                          </a:solidFill>
                          <a:latin typeface="Arial" panose="020B0604020202020204" pitchFamily="34" charset="0"/>
                          <a:ea typeface="宋体" panose="02010600030101010101" pitchFamily="2" charset="-122"/>
                        </a:rPr>
                        <a:t>t[C</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 v[C</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for all i, 1</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m</a:t>
                      </a:r>
                      <a:endParaRPr lang="en-US" altLang="x-none" sz="2800" dirty="0">
                        <a:solidFill>
                          <a:schemeClr val="accent2"/>
                        </a:solidFill>
                        <a:latin typeface="Arial" panose="020B0604020202020204" pitchFamily="34" charset="0"/>
                        <a:ea typeface="宋体" panose="02010600030101010101" pitchFamily="2" charset="-122"/>
                      </a:endParaRPr>
                    </a:p>
                    <a:p>
                      <a:pPr marL="457200" lvl="1" indent="0" eaLnBrk="1" hangingPunct="1">
                        <a:spcBef>
                          <a:spcPct val="20000"/>
                        </a:spcBef>
                        <a:buClr>
                          <a:srgbClr val="CC9900"/>
                        </a:buClr>
                        <a:buFont typeface="Arial" panose="020B0604020202020204" pitchFamily="34" charset="0"/>
                        <a:buNone/>
                      </a:pPr>
                      <a:r>
                        <a:rPr lang="en-US" altLang="x-none" sz="2800" dirty="0">
                          <a:solidFill>
                            <a:schemeClr val="accent2"/>
                          </a:solidFill>
                          <a:latin typeface="Arial" panose="020B0604020202020204" pitchFamily="34" charset="0"/>
                          <a:ea typeface="宋体" panose="02010600030101010101" pitchFamily="2" charset="-122"/>
                        </a:rPr>
                        <a:t>t[B</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 u[B</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 v[B</a:t>
                      </a:r>
                      <a:r>
                        <a:rPr lang="en-US" altLang="x-none" sz="2800" baseline="-250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rPr>
                        <a:t>] for all i, 1</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i</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k</a:t>
                      </a:r>
                      <a:endParaRPr lang="en-US" altLang="x-none" sz="2800" dirty="0">
                        <a:solidFill>
                          <a:schemeClr val="accent2"/>
                        </a:solidFill>
                        <a:latin typeface="Arial" panose="020B0604020202020204" pitchFamily="34" charset="0"/>
                        <a:ea typeface="宋体" panose="02010600030101010101" pitchFamily="2" charset="-122"/>
                      </a:endParaRPr>
                    </a:p>
                  </a:txBody>
                  <a:tcPr marL="179705" marR="179705" marT="36195" marB="36195"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29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lnSpc>
                          <a:spcPct val="110000"/>
                        </a:lnSpc>
                        <a:spcBef>
                          <a:spcPct val="20000"/>
                        </a:spcBef>
                        <a:buClr>
                          <a:srgbClr val="CC9900"/>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rPr>
                        <a:t>Result of </a:t>
                      </a:r>
                      <a:endParaRPr lang="en-US" altLang="x-none" sz="2800" dirty="0">
                        <a:solidFill>
                          <a:schemeClr val="tx1"/>
                        </a:solidFill>
                        <a:latin typeface="Arial" panose="020B0604020202020204" pitchFamily="34" charset="0"/>
                        <a:ea typeface="宋体" panose="02010600030101010101" pitchFamily="2" charset="-122"/>
                      </a:endParaRPr>
                    </a:p>
                    <a:p>
                      <a:pPr marL="0" lvl="0" indent="0" algn="ctr" eaLnBrk="1" hangingPunct="1">
                        <a:lnSpc>
                          <a:spcPct val="110000"/>
                        </a:lnSpc>
                        <a:spcBef>
                          <a:spcPct val="20000"/>
                        </a:spcBef>
                        <a:buClr>
                          <a:srgbClr val="CC9900"/>
                        </a:buClr>
                        <a:buFont typeface="Wingdings" panose="05000000000000000000" pitchFamily="2" charset="2"/>
                        <a:buNone/>
                      </a:pPr>
                      <a:endParaRPr lang="en-US" altLang="x-none" sz="2800" dirty="0">
                        <a:solidFill>
                          <a:schemeClr val="tx1"/>
                        </a:solidFill>
                        <a:latin typeface="Arial" panose="020B0604020202020204" pitchFamily="34" charset="0"/>
                        <a:ea typeface="宋体" panose="02010600030101010101" pitchFamily="2" charset="-122"/>
                      </a:endParaRPr>
                    </a:p>
                    <a:p>
                      <a:pPr marL="0" lvl="0" indent="0" algn="ctr" eaLnBrk="1" hangingPunct="1">
                        <a:lnSpc>
                          <a:spcPct val="110000"/>
                        </a:lnSpc>
                        <a:spcBef>
                          <a:spcPct val="20000"/>
                        </a:spcBef>
                        <a:buClr>
                          <a:srgbClr val="CC9900"/>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rPr>
                        <a:t>T=R÷S</a:t>
                      </a:r>
                      <a:endParaRPr lang="en-US" altLang="x-none" sz="2800" dirty="0">
                        <a:solidFill>
                          <a:schemeClr val="tx1"/>
                        </a:solidFill>
                        <a:latin typeface="Arial" panose="020B0604020202020204" pitchFamily="34" charset="0"/>
                        <a:ea typeface="宋体" panose="02010600030101010101" pitchFamily="2" charset="-122"/>
                      </a:endParaRPr>
                    </a:p>
                  </a:txBody>
                  <a:tcPr marL="0" marR="0" marT="36195" marB="36195"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CC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T contains </a:t>
                      </a:r>
                      <a:r>
                        <a:rPr lang="en-US" altLang="x-none" sz="2800" i="1" u="sng" dirty="0">
                          <a:solidFill>
                            <a:srgbClr val="FF0000"/>
                          </a:solidFill>
                          <a:latin typeface="Arial" panose="020B0604020202020204" pitchFamily="34" charset="0"/>
                          <a:ea typeface="宋体" panose="02010600030101010101" pitchFamily="2" charset="-122"/>
                        </a:rPr>
                        <a:t>the largest possible set</a:t>
                      </a:r>
                      <a:r>
                        <a:rPr lang="en-US" altLang="x-none" sz="2800" dirty="0">
                          <a:solidFill>
                            <a:schemeClr val="accent2"/>
                          </a:solidFill>
                          <a:latin typeface="Arial" panose="020B0604020202020204" pitchFamily="34" charset="0"/>
                          <a:ea typeface="宋体" panose="02010600030101010101" pitchFamily="2" charset="-122"/>
                        </a:rPr>
                        <a:t> of rows t such that</a:t>
                      </a:r>
                      <a:endParaRPr lang="en-US" altLang="x-none" sz="2800" dirty="0">
                        <a:solidFill>
                          <a:schemeClr val="accent2"/>
                        </a:solidFill>
                        <a:latin typeface="Arial" panose="020B0604020202020204" pitchFamily="34" charset="0"/>
                        <a:ea typeface="宋体" panose="02010600030101010101" pitchFamily="2" charset="-122"/>
                      </a:endParaRPr>
                    </a:p>
                    <a:p>
                      <a:pPr marL="457200" lvl="1" indent="0" eaLnBrk="1" hangingPunct="1">
                        <a:spcBef>
                          <a:spcPct val="20000"/>
                        </a:spcBef>
                        <a:buClr>
                          <a:srgbClr val="CC9900"/>
                        </a:buClr>
                        <a:buFont typeface="Arial" panose="020B0604020202020204" pitchFamily="34" charset="0"/>
                        <a:buNone/>
                      </a:pPr>
                      <a:r>
                        <a:rPr lang="en-US" altLang="x-none" sz="2800" u="sng" dirty="0">
                          <a:solidFill>
                            <a:srgbClr val="FF0000"/>
                          </a:solidFill>
                          <a:latin typeface="Arial" panose="020B0604020202020204" pitchFamily="34" charset="0"/>
                          <a:ea typeface="宋体" panose="02010600030101010101" pitchFamily="2" charset="-122"/>
                        </a:rPr>
                        <a:t>for each row s in S, we can find one row r in R, where</a:t>
                      </a:r>
                      <a:endParaRPr lang="en-US" altLang="x-none" sz="2800" u="sng" dirty="0">
                        <a:solidFill>
                          <a:srgbClr val="FF0000"/>
                        </a:solidFill>
                        <a:latin typeface="Arial" panose="020B0604020202020204" pitchFamily="34" charset="0"/>
                        <a:ea typeface="宋体" panose="02010600030101010101" pitchFamily="2" charset="-122"/>
                      </a:endParaRPr>
                    </a:p>
                    <a:p>
                      <a:pPr marL="914400" lvl="2" indent="0" eaLnBrk="1" hangingPunct="1">
                        <a:spcBef>
                          <a:spcPct val="20000"/>
                        </a:spcBef>
                        <a:buClr>
                          <a:srgbClr val="CC9900"/>
                        </a:buClr>
                        <a:buFont typeface="Wingdings" panose="05000000000000000000" pitchFamily="2" charset="2"/>
                        <a:buNone/>
                      </a:pPr>
                      <a:r>
                        <a:rPr lang="en-US" altLang="x-none" sz="2800" u="sng" dirty="0">
                          <a:solidFill>
                            <a:srgbClr val="FF0000"/>
                          </a:solidFill>
                          <a:latin typeface="Arial" panose="020B0604020202020204" pitchFamily="34" charset="0"/>
                          <a:ea typeface="宋体" panose="02010600030101010101" pitchFamily="2" charset="-122"/>
                        </a:rPr>
                        <a:t>t(A</a:t>
                      </a:r>
                      <a:r>
                        <a:rPr lang="en-US" altLang="x-none" sz="2800" u="sng" baseline="-25000" dirty="0">
                          <a:solidFill>
                            <a:srgbClr val="FF0000"/>
                          </a:solidFill>
                          <a:latin typeface="Arial" panose="020B0604020202020204" pitchFamily="34" charset="0"/>
                          <a:ea typeface="宋体" panose="02010600030101010101" pitchFamily="2" charset="-122"/>
                        </a:rPr>
                        <a:t>i</a:t>
                      </a:r>
                      <a:r>
                        <a:rPr lang="en-US" altLang="x-none" sz="2800" u="sng" dirty="0">
                          <a:solidFill>
                            <a:srgbClr val="FF0000"/>
                          </a:solidFill>
                          <a:latin typeface="Arial" panose="020B0604020202020204" pitchFamily="34" charset="0"/>
                          <a:ea typeface="宋体" panose="02010600030101010101" pitchFamily="2" charset="-122"/>
                        </a:rPr>
                        <a:t>) = r(A</a:t>
                      </a:r>
                      <a:r>
                        <a:rPr lang="en-US" altLang="x-none" sz="2800" u="sng" baseline="-25000" dirty="0">
                          <a:solidFill>
                            <a:srgbClr val="FF0000"/>
                          </a:solidFill>
                          <a:latin typeface="Arial" panose="020B0604020202020204" pitchFamily="34" charset="0"/>
                          <a:ea typeface="宋体" panose="02010600030101010101" pitchFamily="2" charset="-122"/>
                        </a:rPr>
                        <a:t>i</a:t>
                      </a:r>
                      <a:r>
                        <a:rPr lang="en-US" altLang="x-none" sz="2800" u="sng" dirty="0">
                          <a:solidFill>
                            <a:srgbClr val="FF0000"/>
                          </a:solidFill>
                          <a:latin typeface="Arial" panose="020B0604020202020204" pitchFamily="34" charset="0"/>
                          <a:ea typeface="宋体" panose="02010600030101010101" pitchFamily="2" charset="-122"/>
                        </a:rPr>
                        <a:t>) for 1</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800" u="sng" dirty="0">
                          <a:solidFill>
                            <a:srgbClr val="FF0000"/>
                          </a:solidFill>
                          <a:latin typeface="Arial" panose="020B0604020202020204" pitchFamily="34" charset="0"/>
                          <a:ea typeface="宋体" panose="02010600030101010101" pitchFamily="2" charset="-122"/>
                        </a:rPr>
                        <a:t>i</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800" u="sng" dirty="0">
                          <a:solidFill>
                            <a:srgbClr val="FF0000"/>
                          </a:solidFill>
                          <a:latin typeface="Arial" panose="020B0604020202020204" pitchFamily="34" charset="0"/>
                          <a:ea typeface="宋体" panose="02010600030101010101" pitchFamily="2" charset="-122"/>
                        </a:rPr>
                        <a:t>n</a:t>
                      </a:r>
                      <a:r>
                        <a:rPr lang="zh-CN" altLang="en-US" sz="2800" dirty="0">
                          <a:solidFill>
                            <a:srgbClr val="FF0000"/>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and</a:t>
                      </a:r>
                      <a:endParaRPr lang="en-US" altLang="x-none" sz="2800" dirty="0">
                        <a:solidFill>
                          <a:srgbClr val="FF0000"/>
                        </a:solidFill>
                        <a:latin typeface="Arial" panose="020B0604020202020204" pitchFamily="34" charset="0"/>
                        <a:ea typeface="宋体" panose="02010600030101010101" pitchFamily="2" charset="-122"/>
                      </a:endParaRPr>
                    </a:p>
                    <a:p>
                      <a:pPr marL="914400" lvl="2" indent="0" eaLnBrk="1" hangingPunct="1">
                        <a:spcBef>
                          <a:spcPct val="20000"/>
                        </a:spcBef>
                        <a:buClr>
                          <a:srgbClr val="CC9900"/>
                        </a:buClr>
                        <a:buFont typeface="Wingdings" panose="05000000000000000000" pitchFamily="2" charset="2"/>
                        <a:buNone/>
                      </a:pPr>
                      <a:r>
                        <a:rPr lang="en-US" altLang="x-none" sz="2800" u="sng" dirty="0">
                          <a:solidFill>
                            <a:srgbClr val="FF0000"/>
                          </a:solidFill>
                          <a:latin typeface="Arial" panose="020B0604020202020204" pitchFamily="34" charset="0"/>
                          <a:ea typeface="宋体" panose="02010600030101010101" pitchFamily="2" charset="-122"/>
                        </a:rPr>
                        <a:t>s(B</a:t>
                      </a:r>
                      <a:r>
                        <a:rPr lang="en-US" altLang="x-none" sz="2800" u="sng" baseline="-25000" dirty="0">
                          <a:solidFill>
                            <a:srgbClr val="FF0000"/>
                          </a:solidFill>
                          <a:latin typeface="Arial" panose="020B0604020202020204" pitchFamily="34" charset="0"/>
                          <a:ea typeface="宋体" panose="02010600030101010101" pitchFamily="2" charset="-122"/>
                        </a:rPr>
                        <a:t>j</a:t>
                      </a:r>
                      <a:r>
                        <a:rPr lang="en-US" altLang="x-none" sz="2800" u="sng" dirty="0">
                          <a:solidFill>
                            <a:srgbClr val="FF0000"/>
                          </a:solidFill>
                          <a:latin typeface="Arial" panose="020B0604020202020204" pitchFamily="34" charset="0"/>
                          <a:ea typeface="宋体" panose="02010600030101010101" pitchFamily="2" charset="-122"/>
                        </a:rPr>
                        <a:t>) = r(B</a:t>
                      </a:r>
                      <a:r>
                        <a:rPr lang="en-US" altLang="x-none" sz="2800" u="sng" baseline="-25000" dirty="0">
                          <a:solidFill>
                            <a:srgbClr val="FF0000"/>
                          </a:solidFill>
                          <a:latin typeface="Arial" panose="020B0604020202020204" pitchFamily="34" charset="0"/>
                          <a:ea typeface="宋体" panose="02010600030101010101" pitchFamily="2" charset="-122"/>
                        </a:rPr>
                        <a:t>j</a:t>
                      </a:r>
                      <a:r>
                        <a:rPr lang="en-US" altLang="x-none" sz="2800" u="sng" dirty="0">
                          <a:solidFill>
                            <a:srgbClr val="FF0000"/>
                          </a:solidFill>
                          <a:latin typeface="Arial" panose="020B0604020202020204" pitchFamily="34" charset="0"/>
                          <a:ea typeface="宋体" panose="02010600030101010101" pitchFamily="2" charset="-122"/>
                        </a:rPr>
                        <a:t>) for 1</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800" u="sng" dirty="0">
                          <a:solidFill>
                            <a:srgbClr val="FF0000"/>
                          </a:solidFill>
                          <a:latin typeface="Arial" panose="020B0604020202020204" pitchFamily="34" charset="0"/>
                          <a:ea typeface="宋体" panose="02010600030101010101" pitchFamily="2" charset="-122"/>
                        </a:rPr>
                        <a:t>j</a:t>
                      </a:r>
                      <a:r>
                        <a:rPr lang="en-US" altLang="x-none" sz="2800" u="sng"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2800" u="sng" dirty="0">
                          <a:solidFill>
                            <a:srgbClr val="FF0000"/>
                          </a:solidFill>
                          <a:latin typeface="Arial" panose="020B0604020202020204" pitchFamily="34" charset="0"/>
                          <a:ea typeface="宋体" panose="02010600030101010101" pitchFamily="2" charset="-122"/>
                        </a:rPr>
                        <a:t>m</a:t>
                      </a:r>
                      <a:endParaRPr lang="en-US" altLang="x-none" sz="2800" u="sng" dirty="0">
                        <a:solidFill>
                          <a:srgbClr val="FF0000"/>
                        </a:solidFill>
                        <a:latin typeface="Arial" panose="020B0604020202020204" pitchFamily="34" charset="0"/>
                        <a:ea typeface="宋体" panose="02010600030101010101" pitchFamily="2" charset="-122"/>
                      </a:endParaRPr>
                    </a:p>
                  </a:txBody>
                  <a:tcPr marL="179705" marR="179705" marT="36195" marB="36195"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CCFF">
                        <a:alpha val="100000"/>
                      </a:srgbClr>
                    </a:solidFill>
                  </a:tcPr>
                </a:tc>
              </a:tr>
            </a:tbl>
          </a:graphicData>
        </a:graphic>
      </p:graphicFrame>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20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20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2100" name="Rectangle 3"/>
          <p:cNvSpPr>
            <a:spLocks noGrp="1"/>
          </p:cNvSpPr>
          <p:nvPr>
            <p:ph type="body"/>
          </p:nvPr>
        </p:nvSpPr>
        <p:spPr>
          <a:xfrm>
            <a:off x="39688" y="44450"/>
            <a:ext cx="9069387" cy="6769100"/>
          </a:xfrm>
          <a:solidFill>
            <a:schemeClr val="bg1"/>
          </a:solidFill>
          <a:ln>
            <a:solidFill>
              <a:schemeClr val="tx1"/>
            </a:solidFill>
            <a:miter/>
          </a:ln>
        </p:spPr>
        <p:txBody>
          <a:bodyPr wrap="square" anchor="t"/>
          <a:p>
            <a:pPr eaLnBrk="1" hangingPunct="1">
              <a:spcBef>
                <a:spcPct val="10000"/>
              </a:spcBef>
              <a:buNone/>
            </a:pPr>
            <a:r>
              <a:rPr lang="en-US" altLang="x-none" sz="3000" dirty="0">
                <a:sym typeface="Symbol" panose="05050102010706020507" pitchFamily="2" charset="2"/>
              </a:rPr>
              <a:t>For each row </a:t>
            </a:r>
            <a:r>
              <a:rPr lang="en-US" altLang="x-none" sz="3000" dirty="0">
                <a:solidFill>
                  <a:srgbClr val="FF0000"/>
                </a:solidFill>
                <a:sym typeface="Symbol" panose="05050102010706020507" pitchFamily="2" charset="2"/>
              </a:rPr>
              <a:t>u</a:t>
            </a:r>
            <a:r>
              <a:rPr lang="en-US" altLang="x-none" sz="3000" dirty="0">
                <a:sym typeface="Symbol" panose="05050102010706020507" pitchFamily="2" charset="2"/>
              </a:rPr>
              <a:t> in </a:t>
            </a:r>
            <a:r>
              <a:rPr lang="en-US" altLang="x-none" sz="3000" dirty="0">
                <a:solidFill>
                  <a:srgbClr val="FF0000"/>
                </a:solidFill>
                <a:sym typeface="Symbol" panose="05050102010706020507" pitchFamily="2" charset="2"/>
              </a:rPr>
              <a:t>R</a:t>
            </a:r>
            <a:endParaRPr lang="en-US" altLang="x-none" sz="3000" dirty="0">
              <a:solidFill>
                <a:srgbClr val="FF0000"/>
              </a:solidFill>
              <a:sym typeface="Symbol" panose="05050102010706020507" pitchFamily="2" charset="2"/>
            </a:endParaRPr>
          </a:p>
          <a:p>
            <a:pPr eaLnBrk="1" hangingPunct="1">
              <a:spcBef>
                <a:spcPct val="10000"/>
              </a:spcBef>
              <a:buNone/>
            </a:pPr>
            <a:r>
              <a:rPr lang="en-US" altLang="x-none" sz="3000" dirty="0">
                <a:sym typeface="Symbol" panose="05050102010706020507" pitchFamily="2" charset="2"/>
              </a:rPr>
              <a:t>{</a:t>
            </a:r>
            <a:endParaRPr lang="en-US" altLang="x-none" sz="3000" dirty="0">
              <a:sym typeface="Symbol" panose="05050102010706020507" pitchFamily="2" charset="2"/>
            </a:endParaRPr>
          </a:p>
          <a:p>
            <a:pPr lvl="1" eaLnBrk="1" hangingPunct="1">
              <a:lnSpc>
                <a:spcPct val="100000"/>
              </a:lnSpc>
              <a:spcBef>
                <a:spcPct val="10000"/>
              </a:spcBef>
              <a:buNone/>
            </a:pPr>
            <a:r>
              <a:rPr lang="en-US" altLang="x-none" sz="3000" dirty="0">
                <a:solidFill>
                  <a:schemeClr val="accent2"/>
                </a:solidFill>
                <a:sym typeface="Symbol" panose="05050102010706020507" pitchFamily="2" charset="2"/>
              </a:rPr>
              <a:t>For each row </a:t>
            </a:r>
            <a:r>
              <a:rPr lang="en-US" altLang="x-none" sz="3000" dirty="0">
                <a:sym typeface="Symbol" panose="05050102010706020507" pitchFamily="2" charset="2"/>
              </a:rPr>
              <a:t>v</a:t>
            </a:r>
            <a:r>
              <a:rPr lang="en-US" altLang="x-none" sz="3000" dirty="0">
                <a:solidFill>
                  <a:schemeClr val="accent2"/>
                </a:solidFill>
                <a:sym typeface="Symbol" panose="05050102010706020507" pitchFamily="2" charset="2"/>
              </a:rPr>
              <a:t> in </a:t>
            </a:r>
            <a:r>
              <a:rPr lang="en-US" altLang="x-none" sz="3000" dirty="0">
                <a:sym typeface="Symbol" panose="05050102010706020507" pitchFamily="2" charset="2"/>
              </a:rPr>
              <a:t>S</a:t>
            </a:r>
            <a:endParaRPr lang="en-US" altLang="x-none" sz="3000" dirty="0">
              <a:sym typeface="Symbol" panose="05050102010706020507" pitchFamily="2" charset="2"/>
            </a:endParaRPr>
          </a:p>
          <a:p>
            <a:pPr lvl="1" eaLnBrk="1" hangingPunct="1">
              <a:lnSpc>
                <a:spcPct val="100000"/>
              </a:lnSpc>
              <a:spcBef>
                <a:spcPct val="10000"/>
              </a:spcBef>
              <a:buNone/>
            </a:pPr>
            <a:r>
              <a:rPr lang="en-US" altLang="x-none" sz="3000" dirty="0">
                <a:solidFill>
                  <a:schemeClr val="accent2"/>
                </a:solidFill>
                <a:sym typeface="Symbol" panose="05050102010706020507" pitchFamily="2" charset="2"/>
              </a:rPr>
              <a:t>{</a:t>
            </a:r>
            <a:endParaRPr lang="en-US" altLang="x-none" sz="3000" dirty="0">
              <a:solidFill>
                <a:schemeClr val="accent2"/>
              </a:solidFill>
              <a:sym typeface="Symbol" panose="05050102010706020507" pitchFamily="2" charset="2"/>
            </a:endParaRPr>
          </a:p>
          <a:p>
            <a:pPr lvl="2" eaLnBrk="1" hangingPunct="1">
              <a:lnSpc>
                <a:spcPct val="100000"/>
              </a:lnSpc>
              <a:spcBef>
                <a:spcPct val="10000"/>
              </a:spcBef>
              <a:buNone/>
            </a:pPr>
            <a:r>
              <a:rPr lang="en-US" altLang="x-none" sz="3000" dirty="0">
                <a:sym typeface="Symbol" panose="05050102010706020507" pitchFamily="2" charset="2"/>
              </a:rPr>
              <a:t>If (</a:t>
            </a:r>
            <a:r>
              <a:rPr lang="en-US" altLang="x-none" sz="3000" dirty="0">
                <a:solidFill>
                  <a:srgbClr val="FF0000"/>
                </a:solidFill>
                <a:sym typeface="Symbol" panose="05050102010706020507" pitchFamily="2" charset="2"/>
              </a:rPr>
              <a:t>u</a:t>
            </a:r>
            <a:r>
              <a:rPr lang="en-US" altLang="x-none" sz="3000" dirty="0">
                <a:sym typeface="Symbol" panose="05050102010706020507" pitchFamily="2" charset="2"/>
              </a:rPr>
              <a:t>[</a:t>
            </a:r>
            <a:r>
              <a:rPr lang="en-US" altLang="x-none" sz="3000" dirty="0"/>
              <a:t>B</a:t>
            </a:r>
            <a:r>
              <a:rPr lang="en-US" altLang="x-none" sz="3000" baseline="-25000" dirty="0"/>
              <a:t>i</a:t>
            </a:r>
            <a:r>
              <a:rPr lang="en-US" altLang="x-none" sz="3000" dirty="0">
                <a:sym typeface="Symbol" panose="05050102010706020507" pitchFamily="2" charset="2"/>
              </a:rPr>
              <a:t>] = </a:t>
            </a:r>
            <a:r>
              <a:rPr lang="en-US" altLang="x-none" sz="3000" dirty="0">
                <a:solidFill>
                  <a:srgbClr val="FF0000"/>
                </a:solidFill>
                <a:sym typeface="Symbol" panose="05050102010706020507" pitchFamily="2" charset="2"/>
              </a:rPr>
              <a:t>v</a:t>
            </a:r>
            <a:r>
              <a:rPr lang="en-US" altLang="x-none" sz="3000" dirty="0">
                <a:sym typeface="Symbol" panose="05050102010706020507" pitchFamily="2" charset="2"/>
              </a:rPr>
              <a:t>[</a:t>
            </a:r>
            <a:r>
              <a:rPr lang="en-US" altLang="x-none" sz="3000" dirty="0"/>
              <a:t>B</a:t>
            </a:r>
            <a:r>
              <a:rPr lang="en-US" altLang="x-none" sz="3000" baseline="-25000" dirty="0"/>
              <a:t>i</a:t>
            </a:r>
            <a:r>
              <a:rPr lang="en-US" altLang="x-none" sz="3000" dirty="0">
                <a:sym typeface="Symbol" panose="05050102010706020507" pitchFamily="2" charset="2"/>
              </a:rPr>
              <a:t>] for all i (</a:t>
            </a:r>
            <a:r>
              <a:rPr lang="en-US" altLang="x-none" sz="3000" dirty="0"/>
              <a:t>1</a:t>
            </a:r>
            <a:r>
              <a:rPr lang="en-US" altLang="x-none" sz="3000" dirty="0">
                <a:sym typeface="Symbol" panose="05050102010706020507" pitchFamily="2" charset="2"/>
              </a:rPr>
              <a:t></a:t>
            </a:r>
            <a:r>
              <a:rPr lang="en-US" altLang="x-none" sz="3000" dirty="0"/>
              <a:t>i</a:t>
            </a:r>
            <a:r>
              <a:rPr lang="en-US" altLang="x-none" sz="3000" dirty="0">
                <a:sym typeface="Symbol" panose="05050102010706020507" pitchFamily="2" charset="2"/>
              </a:rPr>
              <a:t></a:t>
            </a:r>
            <a:r>
              <a:rPr lang="en-US" altLang="x-none" sz="3000" dirty="0"/>
              <a:t>k))</a:t>
            </a:r>
            <a:r>
              <a:rPr lang="zh-CN" altLang="en-US" sz="3000" dirty="0"/>
              <a:t> </a:t>
            </a:r>
            <a:r>
              <a:rPr lang="en-US" altLang="x-none" sz="3000" dirty="0"/>
              <a:t>Then</a:t>
            </a:r>
            <a:endParaRPr lang="en-US" altLang="x-none" sz="3000" dirty="0"/>
          </a:p>
          <a:p>
            <a:pPr lvl="2" eaLnBrk="1" hangingPunct="1">
              <a:lnSpc>
                <a:spcPct val="100000"/>
              </a:lnSpc>
              <a:spcBef>
                <a:spcPct val="10000"/>
              </a:spcBef>
              <a:buNone/>
            </a:pPr>
            <a:r>
              <a:rPr lang="en-US" altLang="x-none" sz="3000" dirty="0"/>
              <a:t>{</a:t>
            </a:r>
            <a:endParaRPr lang="en-US" altLang="x-none" sz="3000" dirty="0"/>
          </a:p>
          <a:p>
            <a:pPr lvl="3" eaLnBrk="1" hangingPunct="1">
              <a:lnSpc>
                <a:spcPct val="100000"/>
              </a:lnSpc>
              <a:spcBef>
                <a:spcPct val="10000"/>
              </a:spcBef>
              <a:buNone/>
            </a:pPr>
            <a:r>
              <a:rPr lang="en-US" altLang="x-none" sz="3000" dirty="0">
                <a:solidFill>
                  <a:schemeClr val="accent2"/>
                </a:solidFill>
              </a:rPr>
              <a:t>Generates a row </a:t>
            </a:r>
            <a:r>
              <a:rPr lang="en-US" altLang="x-none" sz="3000" dirty="0">
                <a:solidFill>
                  <a:srgbClr val="FF0000"/>
                </a:solidFill>
              </a:rPr>
              <a:t>t </a:t>
            </a:r>
            <a:r>
              <a:rPr lang="en-US" altLang="x-none" sz="3000" dirty="0">
                <a:solidFill>
                  <a:schemeClr val="accent2"/>
                </a:solidFill>
              </a:rPr>
              <a:t>of </a:t>
            </a:r>
            <a:r>
              <a:rPr lang="en-US" altLang="x-none" sz="3000" dirty="0">
                <a:solidFill>
                  <a:srgbClr val="FF0000"/>
                </a:solidFill>
              </a:rPr>
              <a:t>T</a:t>
            </a:r>
            <a:r>
              <a:rPr lang="en-US" altLang="x-none" sz="3000" dirty="0">
                <a:solidFill>
                  <a:schemeClr val="accent2"/>
                </a:solidFill>
              </a:rPr>
              <a:t> suct that </a:t>
            </a:r>
            <a:endParaRPr lang="en-US" altLang="x-none" sz="3000" dirty="0">
              <a:solidFill>
                <a:schemeClr val="accent2"/>
              </a:solidFill>
            </a:endParaRPr>
          </a:p>
          <a:p>
            <a:pPr lvl="4" eaLnBrk="1" hangingPunct="1">
              <a:lnSpc>
                <a:spcPct val="100000"/>
              </a:lnSpc>
              <a:spcBef>
                <a:spcPct val="10000"/>
              </a:spcBef>
              <a:buNone/>
            </a:pPr>
            <a:r>
              <a:rPr lang="en-US" altLang="x-none" sz="3000" dirty="0">
                <a:solidFill>
                  <a:srgbClr val="FF0000"/>
                </a:solidFill>
              </a:rPr>
              <a:t>t</a:t>
            </a:r>
            <a:r>
              <a:rPr lang="en-US" altLang="x-none" sz="3000" dirty="0"/>
              <a:t>[A</a:t>
            </a:r>
            <a:r>
              <a:rPr lang="en-US" altLang="x-none" sz="3000" baseline="-25000" dirty="0"/>
              <a:t>i</a:t>
            </a:r>
            <a:r>
              <a:rPr lang="en-US" altLang="x-none" sz="3000" dirty="0"/>
              <a:t>] = </a:t>
            </a:r>
            <a:r>
              <a:rPr lang="en-US" altLang="x-none" sz="3000" dirty="0">
                <a:solidFill>
                  <a:srgbClr val="FF0000"/>
                </a:solidFill>
              </a:rPr>
              <a:t>u</a:t>
            </a:r>
            <a:r>
              <a:rPr lang="en-US" altLang="x-none" sz="3000" dirty="0"/>
              <a:t>[A</a:t>
            </a:r>
            <a:r>
              <a:rPr lang="en-US" altLang="x-none" sz="3000" baseline="-25000" dirty="0"/>
              <a:t>i</a:t>
            </a:r>
            <a:r>
              <a:rPr lang="en-US" altLang="x-none" sz="3000" dirty="0"/>
              <a:t>] for all i, 1</a:t>
            </a:r>
            <a:r>
              <a:rPr lang="en-US" altLang="x-none" sz="3000" dirty="0">
                <a:sym typeface="Symbol" panose="05050102010706020507" pitchFamily="2" charset="2"/>
              </a:rPr>
              <a:t></a:t>
            </a:r>
            <a:r>
              <a:rPr lang="en-US" altLang="x-none" sz="3000" dirty="0"/>
              <a:t>i</a:t>
            </a:r>
            <a:r>
              <a:rPr lang="en-US" altLang="x-none" sz="3000" dirty="0">
                <a:sym typeface="Symbol" panose="05050102010706020507" pitchFamily="2" charset="2"/>
              </a:rPr>
              <a:t></a:t>
            </a:r>
            <a:r>
              <a:rPr lang="en-US" altLang="x-none" sz="3000" dirty="0"/>
              <a:t>n</a:t>
            </a:r>
            <a:endParaRPr lang="en-US" altLang="x-none" sz="3000" dirty="0"/>
          </a:p>
          <a:p>
            <a:pPr lvl="4" eaLnBrk="1" hangingPunct="1">
              <a:lnSpc>
                <a:spcPct val="100000"/>
              </a:lnSpc>
              <a:spcBef>
                <a:spcPct val="10000"/>
              </a:spcBef>
              <a:buNone/>
            </a:pPr>
            <a:r>
              <a:rPr lang="en-US" altLang="x-none" sz="3000" dirty="0">
                <a:solidFill>
                  <a:srgbClr val="FF0000"/>
                </a:solidFill>
              </a:rPr>
              <a:t>t</a:t>
            </a:r>
            <a:r>
              <a:rPr lang="en-US" altLang="x-none" sz="3000" dirty="0"/>
              <a:t>[C</a:t>
            </a:r>
            <a:r>
              <a:rPr lang="en-US" altLang="x-none" sz="3000" baseline="-25000" dirty="0"/>
              <a:t>i</a:t>
            </a:r>
            <a:r>
              <a:rPr lang="en-US" altLang="x-none" sz="3000" dirty="0"/>
              <a:t>] = </a:t>
            </a:r>
            <a:r>
              <a:rPr lang="en-US" altLang="x-none" sz="3000" dirty="0">
                <a:solidFill>
                  <a:srgbClr val="FF0000"/>
                </a:solidFill>
              </a:rPr>
              <a:t>v</a:t>
            </a:r>
            <a:r>
              <a:rPr lang="en-US" altLang="x-none" sz="3000" dirty="0"/>
              <a:t>[C</a:t>
            </a:r>
            <a:r>
              <a:rPr lang="en-US" altLang="x-none" sz="3000" baseline="-25000" dirty="0"/>
              <a:t>i</a:t>
            </a:r>
            <a:r>
              <a:rPr lang="en-US" altLang="x-none" sz="3000" dirty="0"/>
              <a:t>] for all i, 1</a:t>
            </a:r>
            <a:r>
              <a:rPr lang="en-US" altLang="x-none" sz="3000" dirty="0">
                <a:sym typeface="Symbol" panose="05050102010706020507" pitchFamily="2" charset="2"/>
              </a:rPr>
              <a:t></a:t>
            </a:r>
            <a:r>
              <a:rPr lang="en-US" altLang="x-none" sz="3000" dirty="0"/>
              <a:t>i</a:t>
            </a:r>
            <a:r>
              <a:rPr lang="en-US" altLang="x-none" sz="3000" dirty="0">
                <a:sym typeface="Symbol" panose="05050102010706020507" pitchFamily="2" charset="2"/>
              </a:rPr>
              <a:t></a:t>
            </a:r>
            <a:r>
              <a:rPr lang="en-US" altLang="x-none" sz="3000" dirty="0"/>
              <a:t>m</a:t>
            </a:r>
            <a:endParaRPr lang="en-US" altLang="x-none" sz="3000" dirty="0"/>
          </a:p>
          <a:p>
            <a:pPr lvl="4" eaLnBrk="1" hangingPunct="1">
              <a:lnSpc>
                <a:spcPct val="100000"/>
              </a:lnSpc>
              <a:spcBef>
                <a:spcPct val="10000"/>
              </a:spcBef>
              <a:buNone/>
            </a:pPr>
            <a:r>
              <a:rPr lang="en-US" altLang="x-none" sz="3000" dirty="0">
                <a:solidFill>
                  <a:srgbClr val="FF0000"/>
                </a:solidFill>
              </a:rPr>
              <a:t>t</a:t>
            </a:r>
            <a:r>
              <a:rPr lang="en-US" altLang="x-none" sz="3000" dirty="0"/>
              <a:t>[B</a:t>
            </a:r>
            <a:r>
              <a:rPr lang="en-US" altLang="x-none" sz="3000" baseline="-25000" dirty="0"/>
              <a:t>i</a:t>
            </a:r>
            <a:r>
              <a:rPr lang="en-US" altLang="x-none" sz="3000" dirty="0"/>
              <a:t>] = </a:t>
            </a:r>
            <a:r>
              <a:rPr lang="en-US" altLang="x-none" sz="3000" dirty="0">
                <a:solidFill>
                  <a:srgbClr val="FF0000"/>
                </a:solidFill>
              </a:rPr>
              <a:t>u</a:t>
            </a:r>
            <a:r>
              <a:rPr lang="en-US" altLang="x-none" sz="3000" dirty="0"/>
              <a:t>[B</a:t>
            </a:r>
            <a:r>
              <a:rPr lang="en-US" altLang="x-none" sz="3000" baseline="-25000" dirty="0"/>
              <a:t>i</a:t>
            </a:r>
            <a:r>
              <a:rPr lang="en-US" altLang="x-none" sz="3000" dirty="0"/>
              <a:t>] = </a:t>
            </a:r>
            <a:r>
              <a:rPr lang="en-US" altLang="x-none" sz="3000" dirty="0">
                <a:solidFill>
                  <a:srgbClr val="FF0000"/>
                </a:solidFill>
              </a:rPr>
              <a:t>v</a:t>
            </a:r>
            <a:r>
              <a:rPr lang="en-US" altLang="x-none" sz="3000" dirty="0"/>
              <a:t>[B</a:t>
            </a:r>
            <a:r>
              <a:rPr lang="en-US" altLang="x-none" sz="3000" baseline="-25000" dirty="0"/>
              <a:t>i</a:t>
            </a:r>
            <a:r>
              <a:rPr lang="en-US" altLang="x-none" sz="3000" dirty="0"/>
              <a:t>] for all i, 1</a:t>
            </a:r>
            <a:r>
              <a:rPr lang="en-US" altLang="x-none" sz="3000" dirty="0">
                <a:sym typeface="Symbol" panose="05050102010706020507" pitchFamily="2" charset="2"/>
              </a:rPr>
              <a:t></a:t>
            </a:r>
            <a:r>
              <a:rPr lang="en-US" altLang="x-none" sz="3000" dirty="0"/>
              <a:t>i</a:t>
            </a:r>
            <a:r>
              <a:rPr lang="en-US" altLang="x-none" sz="3000" dirty="0">
                <a:sym typeface="Symbol" panose="05050102010706020507" pitchFamily="2" charset="2"/>
              </a:rPr>
              <a:t></a:t>
            </a:r>
            <a:r>
              <a:rPr lang="en-US" altLang="x-none" sz="3000" dirty="0"/>
              <a:t>k</a:t>
            </a:r>
            <a:endParaRPr lang="en-US" altLang="x-none" sz="3000" dirty="0"/>
          </a:p>
          <a:p>
            <a:pPr lvl="2" eaLnBrk="1" hangingPunct="1">
              <a:lnSpc>
                <a:spcPct val="100000"/>
              </a:lnSpc>
              <a:spcBef>
                <a:spcPct val="10000"/>
              </a:spcBef>
              <a:buNone/>
            </a:pPr>
            <a:r>
              <a:rPr lang="en-US" altLang="x-none" sz="3000" dirty="0">
                <a:sym typeface="Symbol" panose="05050102010706020507" pitchFamily="2" charset="2"/>
              </a:rPr>
              <a:t>}</a:t>
            </a:r>
            <a:endParaRPr lang="en-US" altLang="x-none" sz="3000" dirty="0">
              <a:sym typeface="Symbol" panose="05050102010706020507" pitchFamily="2" charset="2"/>
            </a:endParaRPr>
          </a:p>
          <a:p>
            <a:pPr lvl="1" eaLnBrk="1" hangingPunct="1">
              <a:lnSpc>
                <a:spcPct val="100000"/>
              </a:lnSpc>
              <a:spcBef>
                <a:spcPct val="10000"/>
              </a:spcBef>
              <a:buNone/>
            </a:pPr>
            <a:r>
              <a:rPr lang="en-US" altLang="x-none" sz="3000" dirty="0">
                <a:solidFill>
                  <a:schemeClr val="accent2"/>
                </a:solidFill>
                <a:sym typeface="Symbol" panose="05050102010706020507" pitchFamily="2" charset="2"/>
              </a:rPr>
              <a:t>}</a:t>
            </a:r>
            <a:endParaRPr lang="en-US" altLang="x-none" sz="3000" dirty="0">
              <a:solidFill>
                <a:schemeClr val="accent2"/>
              </a:solidFill>
              <a:sym typeface="Symbol" panose="05050102010706020507" pitchFamily="2" charset="2"/>
            </a:endParaRPr>
          </a:p>
          <a:p>
            <a:pPr eaLnBrk="1" hangingPunct="1">
              <a:spcBef>
                <a:spcPct val="10000"/>
              </a:spcBef>
              <a:buNone/>
            </a:pP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132101" name="Rectangle 2"/>
          <p:cNvSpPr>
            <a:spLocks noGrp="1"/>
          </p:cNvSpPr>
          <p:nvPr>
            <p:ph type="title"/>
          </p:nvPr>
        </p:nvSpPr>
        <p:spPr>
          <a:xfrm>
            <a:off x="4935538" y="44450"/>
            <a:ext cx="4173537" cy="606425"/>
          </a:xfrm>
        </p:spPr>
        <p:txBody>
          <a:bodyPr wrap="square" anchor="ctr"/>
          <a:p>
            <a:pPr eaLnBrk="1" hangingPunct="1"/>
            <a:r>
              <a:rPr lang="en-US" altLang="x-none" sz="3000" dirty="0">
                <a:solidFill>
                  <a:schemeClr val="tx1"/>
                </a:solidFill>
              </a:rPr>
              <a:t>Result of T=R</a:t>
            </a:r>
            <a:r>
              <a:rPr lang="en-US" altLang="x-none" sz="3000" dirty="0">
                <a:solidFill>
                  <a:schemeClr val="tx1"/>
                </a:solidFill>
                <a:sym typeface="Symbol" panose="05050102010706020507" pitchFamily="2" charset="2"/>
              </a:rPr>
              <a:t></a:t>
            </a:r>
            <a:r>
              <a:rPr lang="en-US" altLang="x-none" sz="3000" dirty="0">
                <a:solidFill>
                  <a:schemeClr val="tx1"/>
                </a:solidFill>
              </a:rPr>
              <a:t>S</a:t>
            </a:r>
            <a:endParaRPr lang="zh-CN" altLang="en-US" sz="3000" dirty="0">
              <a:solidFill>
                <a:schemeClr val="tx1"/>
              </a:solidFill>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31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3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3124" name="Rectangle 2"/>
          <p:cNvSpPr>
            <a:spLocks noGrp="1"/>
          </p:cNvSpPr>
          <p:nvPr>
            <p:ph type="title"/>
          </p:nvPr>
        </p:nvSpPr>
        <p:spPr>
          <a:xfrm>
            <a:off x="685800" y="115888"/>
            <a:ext cx="7772400" cy="533400"/>
          </a:xfrm>
        </p:spPr>
        <p:txBody>
          <a:bodyPr wrap="square" anchor="ctr"/>
          <a:p>
            <a:pPr eaLnBrk="1" hangingPunct="1"/>
            <a:r>
              <a:rPr lang="en-US" altLang="x-none" dirty="0">
                <a:solidFill>
                  <a:schemeClr val="tx1"/>
                </a:solidFill>
              </a:rPr>
              <a:t>Result of T=R</a:t>
            </a:r>
            <a:r>
              <a:rPr lang="en-US" altLang="x-none" sz="2800" dirty="0">
                <a:sym typeface="Symbol" panose="05050102010706020507" pitchFamily="2" charset="2"/>
              </a:rPr>
              <a:t>÷</a:t>
            </a:r>
            <a:r>
              <a:rPr lang="en-US" altLang="x-none" dirty="0">
                <a:solidFill>
                  <a:schemeClr val="tx1"/>
                </a:solidFill>
              </a:rPr>
              <a:t>S</a:t>
            </a:r>
            <a:endParaRPr lang="zh-CN" altLang="en-US" dirty="0">
              <a:solidFill>
                <a:schemeClr val="tx1"/>
              </a:solidFill>
            </a:endParaRPr>
          </a:p>
        </p:txBody>
      </p:sp>
      <p:sp>
        <p:nvSpPr>
          <p:cNvPr id="133125" name="Rectangle 3"/>
          <p:cNvSpPr>
            <a:spLocks noGrp="1"/>
          </p:cNvSpPr>
          <p:nvPr>
            <p:ph type="body"/>
          </p:nvPr>
        </p:nvSpPr>
        <p:spPr>
          <a:xfrm>
            <a:off x="282575" y="622300"/>
            <a:ext cx="8700770" cy="4824730"/>
          </a:xfrm>
        </p:spPr>
        <p:txBody>
          <a:bodyPr wrap="square" anchor="t"/>
          <a:p>
            <a:pPr eaLnBrk="1" hangingPunct="1">
              <a:lnSpc>
                <a:spcPct val="110000"/>
              </a:lnSpc>
              <a:buNone/>
            </a:pPr>
            <a:r>
              <a:rPr lang="en-US" altLang="x-none" sz="2600" dirty="0"/>
              <a:t>1. Assume a row </a:t>
            </a:r>
            <a:r>
              <a:rPr lang="en-US" altLang="x-none" sz="2600" dirty="0">
                <a:solidFill>
                  <a:srgbClr val="FF0000"/>
                </a:solidFill>
              </a:rPr>
              <a:t>t</a:t>
            </a:r>
            <a:r>
              <a:rPr lang="en-US" altLang="x-none" sz="2600" dirty="0"/>
              <a:t> is in </a:t>
            </a:r>
            <a:r>
              <a:rPr lang="en-US" altLang="x-none" sz="2600" dirty="0">
                <a:solidFill>
                  <a:srgbClr val="FF0000"/>
                </a:solidFill>
              </a:rPr>
              <a:t>T</a:t>
            </a:r>
            <a:r>
              <a:rPr lang="en-US" altLang="x-none" sz="2600" dirty="0"/>
              <a:t>, then:</a:t>
            </a:r>
            <a:endParaRPr lang="en-US" altLang="x-none" sz="2600" dirty="0"/>
          </a:p>
          <a:p>
            <a:pPr lvl="2" eaLnBrk="1" hangingPunct="1">
              <a:lnSpc>
                <a:spcPct val="110000"/>
              </a:lnSpc>
              <a:buNone/>
            </a:pPr>
            <a:r>
              <a:rPr lang="en-US" altLang="x-none" sz="2600" dirty="0"/>
              <a:t>for each row </a:t>
            </a:r>
            <a:r>
              <a:rPr lang="en-US" altLang="x-none" sz="2600" dirty="0">
                <a:solidFill>
                  <a:srgbClr val="FF0000"/>
                </a:solidFill>
              </a:rPr>
              <a:t>s</a:t>
            </a:r>
            <a:r>
              <a:rPr lang="en-US" altLang="x-none" sz="2600" dirty="0"/>
              <a:t> in </a:t>
            </a:r>
            <a:r>
              <a:rPr lang="en-US" altLang="x-none" sz="2600" dirty="0">
                <a:solidFill>
                  <a:srgbClr val="FF0000"/>
                </a:solidFill>
              </a:rPr>
              <a:t>S</a:t>
            </a:r>
            <a:endParaRPr lang="en-US" altLang="x-none" sz="2600" dirty="0">
              <a:solidFill>
                <a:srgbClr val="FF0000"/>
              </a:solidFill>
            </a:endParaRPr>
          </a:p>
          <a:p>
            <a:pPr lvl="2" eaLnBrk="1" hangingPunct="1">
              <a:lnSpc>
                <a:spcPct val="110000"/>
              </a:lnSpc>
              <a:buNone/>
            </a:pPr>
            <a:r>
              <a:rPr lang="en-US" altLang="x-none" sz="2600" dirty="0"/>
              <a:t>{</a:t>
            </a:r>
            <a:endParaRPr lang="en-US" altLang="x-none" sz="2600" dirty="0"/>
          </a:p>
          <a:p>
            <a:pPr lvl="3" eaLnBrk="1" hangingPunct="1">
              <a:lnSpc>
                <a:spcPct val="110000"/>
              </a:lnSpc>
              <a:buNone/>
            </a:pPr>
            <a:r>
              <a:rPr lang="en-US" altLang="x-none" sz="2600" dirty="0">
                <a:solidFill>
                  <a:schemeClr val="accent2"/>
                </a:solidFill>
              </a:rPr>
              <a:t>we can find a row </a:t>
            </a:r>
            <a:r>
              <a:rPr lang="en-US" altLang="x-none" sz="2600" dirty="0">
                <a:solidFill>
                  <a:srgbClr val="FF0000"/>
                </a:solidFill>
              </a:rPr>
              <a:t>r</a:t>
            </a:r>
            <a:r>
              <a:rPr lang="en-US" altLang="x-none" sz="2600" dirty="0">
                <a:solidFill>
                  <a:schemeClr val="accent2"/>
                </a:solidFill>
              </a:rPr>
              <a:t> in </a:t>
            </a:r>
            <a:r>
              <a:rPr lang="en-US" altLang="x-none" sz="2600" dirty="0">
                <a:solidFill>
                  <a:srgbClr val="FF0000"/>
                </a:solidFill>
              </a:rPr>
              <a:t>R</a:t>
            </a:r>
            <a:r>
              <a:rPr lang="en-US" altLang="x-none" sz="2600" dirty="0">
                <a:solidFill>
                  <a:schemeClr val="accent2"/>
                </a:solidFill>
              </a:rPr>
              <a:t>, and</a:t>
            </a:r>
            <a:endParaRPr lang="en-US" altLang="x-none" sz="2600" dirty="0">
              <a:solidFill>
                <a:schemeClr val="accent2"/>
              </a:solidFill>
            </a:endParaRPr>
          </a:p>
          <a:p>
            <a:pPr lvl="3" eaLnBrk="1" hangingPunct="1">
              <a:lnSpc>
                <a:spcPct val="110000"/>
              </a:lnSpc>
              <a:buNone/>
            </a:pPr>
            <a:r>
              <a:rPr lang="en-US" altLang="x-none" sz="2600" dirty="0">
                <a:solidFill>
                  <a:schemeClr val="accent2"/>
                </a:solidFill>
              </a:rPr>
              <a:t>{</a:t>
            </a:r>
            <a:endParaRPr lang="en-US" altLang="x-none" sz="2600" dirty="0">
              <a:solidFill>
                <a:schemeClr val="accent2"/>
              </a:solidFill>
            </a:endParaRPr>
          </a:p>
          <a:p>
            <a:pPr lvl="4" eaLnBrk="1" hangingPunct="1">
              <a:lnSpc>
                <a:spcPct val="110000"/>
              </a:lnSpc>
              <a:buNone/>
            </a:pPr>
            <a:r>
              <a:rPr lang="en-US" altLang="x-none" sz="2600" dirty="0">
                <a:solidFill>
                  <a:srgbClr val="FF0000"/>
                </a:solidFill>
              </a:rPr>
              <a:t>t</a:t>
            </a:r>
            <a:r>
              <a:rPr lang="en-US" altLang="x-none" sz="2600" dirty="0"/>
              <a:t>(A</a:t>
            </a:r>
            <a:r>
              <a:rPr lang="en-US" altLang="x-none" sz="2600" baseline="-25000" dirty="0"/>
              <a:t>i</a:t>
            </a:r>
            <a:r>
              <a:rPr lang="en-US" altLang="x-none" sz="2600" dirty="0"/>
              <a:t>) = </a:t>
            </a:r>
            <a:r>
              <a:rPr lang="en-US" altLang="x-none" sz="2600" dirty="0">
                <a:solidFill>
                  <a:srgbClr val="FF0000"/>
                </a:solidFill>
              </a:rPr>
              <a:t>r</a:t>
            </a:r>
            <a:r>
              <a:rPr lang="en-US" altLang="x-none" sz="2600" dirty="0"/>
              <a:t>(A</a:t>
            </a:r>
            <a:r>
              <a:rPr lang="en-US" altLang="x-none" sz="2600" baseline="-25000" dirty="0"/>
              <a:t>i</a:t>
            </a:r>
            <a:r>
              <a:rPr lang="en-US" altLang="x-none" sz="2600" dirty="0"/>
              <a:t>) for 1</a:t>
            </a:r>
            <a:r>
              <a:rPr lang="en-US" altLang="x-none" sz="2600" dirty="0">
                <a:sym typeface="Symbol" panose="05050102010706020507" pitchFamily="2" charset="2"/>
              </a:rPr>
              <a:t></a:t>
            </a:r>
            <a:r>
              <a:rPr lang="en-US" altLang="x-none" sz="2600" dirty="0"/>
              <a:t>i</a:t>
            </a:r>
            <a:r>
              <a:rPr lang="en-US" altLang="x-none" sz="2600" dirty="0">
                <a:sym typeface="Symbol" panose="05050102010706020507" pitchFamily="2" charset="2"/>
              </a:rPr>
              <a:t></a:t>
            </a:r>
            <a:r>
              <a:rPr lang="en-US" altLang="x-none" sz="2600" dirty="0"/>
              <a:t>n</a:t>
            </a:r>
            <a:endParaRPr lang="en-US" altLang="x-none" sz="2600" dirty="0"/>
          </a:p>
          <a:p>
            <a:pPr lvl="4" eaLnBrk="1" hangingPunct="1">
              <a:lnSpc>
                <a:spcPct val="110000"/>
              </a:lnSpc>
              <a:buNone/>
            </a:pPr>
            <a:r>
              <a:rPr lang="en-US" altLang="x-none" sz="2600" dirty="0">
                <a:solidFill>
                  <a:srgbClr val="FF0000"/>
                </a:solidFill>
              </a:rPr>
              <a:t>s</a:t>
            </a:r>
            <a:r>
              <a:rPr lang="en-US" altLang="x-none" sz="2600" dirty="0"/>
              <a:t>(B</a:t>
            </a:r>
            <a:r>
              <a:rPr lang="en-US" altLang="x-none" sz="2600" baseline="-25000" dirty="0"/>
              <a:t>j</a:t>
            </a:r>
            <a:r>
              <a:rPr lang="en-US" altLang="x-none" sz="2600" dirty="0"/>
              <a:t>) = </a:t>
            </a:r>
            <a:r>
              <a:rPr lang="en-US" altLang="x-none" sz="2600" dirty="0">
                <a:solidFill>
                  <a:srgbClr val="FF0000"/>
                </a:solidFill>
              </a:rPr>
              <a:t>r</a:t>
            </a:r>
            <a:r>
              <a:rPr lang="en-US" altLang="x-none" sz="2600" dirty="0"/>
              <a:t>(B</a:t>
            </a:r>
            <a:r>
              <a:rPr lang="en-US" altLang="x-none" sz="2600" baseline="-25000" dirty="0"/>
              <a:t>j</a:t>
            </a:r>
            <a:r>
              <a:rPr lang="en-US" altLang="x-none" sz="2600" dirty="0"/>
              <a:t>) for 1</a:t>
            </a:r>
            <a:r>
              <a:rPr lang="en-US" altLang="x-none" sz="2600" dirty="0">
                <a:sym typeface="Symbol" panose="05050102010706020507" pitchFamily="2" charset="2"/>
              </a:rPr>
              <a:t></a:t>
            </a:r>
            <a:r>
              <a:rPr lang="en-US" altLang="x-none" sz="2600" dirty="0"/>
              <a:t>j</a:t>
            </a:r>
            <a:r>
              <a:rPr lang="en-US" altLang="x-none" sz="2600" dirty="0">
                <a:sym typeface="Symbol" panose="05050102010706020507" pitchFamily="2" charset="2"/>
              </a:rPr>
              <a:t></a:t>
            </a:r>
            <a:r>
              <a:rPr lang="en-US" altLang="x-none" sz="2600" dirty="0"/>
              <a:t>m</a:t>
            </a:r>
            <a:endParaRPr lang="en-US" altLang="x-none" sz="2600" dirty="0"/>
          </a:p>
          <a:p>
            <a:pPr lvl="3" eaLnBrk="1" hangingPunct="1">
              <a:lnSpc>
                <a:spcPct val="110000"/>
              </a:lnSpc>
              <a:buNone/>
            </a:pPr>
            <a:r>
              <a:rPr lang="en-US" altLang="x-none" sz="2600" dirty="0">
                <a:solidFill>
                  <a:schemeClr val="accent2"/>
                </a:solidFill>
              </a:rPr>
              <a:t>}</a:t>
            </a:r>
            <a:endParaRPr lang="en-US" altLang="x-none" sz="2600" dirty="0">
              <a:solidFill>
                <a:schemeClr val="accent2"/>
              </a:solidFill>
            </a:endParaRPr>
          </a:p>
          <a:p>
            <a:pPr lvl="2" eaLnBrk="1" hangingPunct="1">
              <a:lnSpc>
                <a:spcPct val="110000"/>
              </a:lnSpc>
              <a:buNone/>
            </a:pPr>
            <a:r>
              <a:rPr lang="en-US" altLang="x-none" sz="2600" dirty="0"/>
              <a:t>}</a:t>
            </a:r>
            <a:endParaRPr lang="en-US" altLang="x-none" sz="2600" dirty="0"/>
          </a:p>
        </p:txBody>
      </p:sp>
      <p:sp>
        <p:nvSpPr>
          <p:cNvPr id="133126" name="Rectangle 4"/>
          <p:cNvSpPr/>
          <p:nvPr/>
        </p:nvSpPr>
        <p:spPr>
          <a:xfrm>
            <a:off x="1187450" y="1198563"/>
            <a:ext cx="6480175" cy="4103687"/>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sz="3000" dirty="0">
              <a:latin typeface="Times New Roman" panose="02020603050405020304" pitchFamily="2" charset="0"/>
            </a:endParaRPr>
          </a:p>
        </p:txBody>
      </p:sp>
      <p:sp>
        <p:nvSpPr>
          <p:cNvPr id="110600" name="Rectangle 5"/>
          <p:cNvSpPr/>
          <p:nvPr/>
        </p:nvSpPr>
        <p:spPr>
          <a:xfrm>
            <a:off x="281305" y="5443855"/>
            <a:ext cx="8700770" cy="601345"/>
          </a:xfrm>
          <a:prstGeom prst="rect">
            <a:avLst/>
          </a:prstGeom>
          <a:solidFill>
            <a:schemeClr val="bg1"/>
          </a:solidFill>
          <a:ln w="9525">
            <a:noFill/>
          </a:ln>
        </p:spPr>
        <p:txBody>
          <a:bodyPr lIns="90170" tIns="46990" rIns="90170" bIns="46990" anchor="t">
            <a:spAutoFit/>
          </a:bodyPr>
          <a:p>
            <a:pPr marL="342900" indent="-342900">
              <a:lnSpc>
                <a:spcPct val="110000"/>
              </a:lnSpc>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2. </a:t>
            </a:r>
            <a:r>
              <a:rPr lang="en-US" altLang="x-none" sz="3000" b="1" dirty="0">
                <a:solidFill>
                  <a:srgbClr val="FF0000"/>
                </a:solidFill>
                <a:latin typeface="Arial" panose="020B0604020202020204" pitchFamily="34" charset="0"/>
              </a:rPr>
              <a:t>T</a:t>
            </a:r>
            <a:r>
              <a:rPr lang="en-US" altLang="x-none" sz="3000" b="1" dirty="0">
                <a:solidFill>
                  <a:schemeClr val="accent2"/>
                </a:solidFill>
                <a:latin typeface="Arial" panose="020B0604020202020204" pitchFamily="34" charset="0"/>
              </a:rPr>
              <a:t> contains </a:t>
            </a:r>
            <a:r>
              <a:rPr lang="en-US" altLang="x-none" sz="3000" b="1" u="sng" dirty="0">
                <a:solidFill>
                  <a:srgbClr val="FF0000"/>
                </a:solidFill>
                <a:latin typeface="Arial" panose="020B0604020202020204" pitchFamily="34" charset="0"/>
              </a:rPr>
              <a:t>the largest possible set</a:t>
            </a:r>
            <a:r>
              <a:rPr lang="en-US" altLang="x-none" sz="3000" b="1" dirty="0">
                <a:solidFill>
                  <a:schemeClr val="accent2"/>
                </a:solidFill>
                <a:latin typeface="Arial" panose="020B0604020202020204" pitchFamily="34" charset="0"/>
              </a:rPr>
              <a:t> of rows </a:t>
            </a:r>
            <a:r>
              <a:rPr lang="en-US" altLang="x-none" sz="3000" b="1" dirty="0">
                <a:solidFill>
                  <a:srgbClr val="FF0000"/>
                </a:solidFill>
                <a:latin typeface="Arial" panose="020B0604020202020204" pitchFamily="34" charset="0"/>
              </a:rPr>
              <a:t>t</a:t>
            </a:r>
            <a:endParaRPr lang="en-US" altLang="x-none"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4147" name="灯片编号占位符 5"/>
          <p:cNvSpPr txBox="1">
            <a:spLocks noGrp="1"/>
          </p:cNvSpPr>
          <p:nvPr/>
        </p:nvSpPr>
        <p:spPr>
          <a:xfrm>
            <a:off x="7073265" y="6548755"/>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4148" name="Rectangle 3"/>
          <p:cNvSpPr>
            <a:spLocks noGrp="1"/>
          </p:cNvSpPr>
          <p:nvPr>
            <p:ph type="title"/>
          </p:nvPr>
        </p:nvSpPr>
        <p:spPr/>
        <p:txBody>
          <a:bodyPr wrap="square" anchor="ctr"/>
          <a:p>
            <a:pPr eaLnBrk="1" hangingPunct="1"/>
            <a:r>
              <a:rPr lang="en-US" altLang="x-none" dirty="0"/>
              <a:t>Example 2.7.9</a:t>
            </a:r>
            <a:endParaRPr lang="en-US" altLang="x-none" dirty="0"/>
          </a:p>
        </p:txBody>
      </p:sp>
      <p:graphicFrame>
        <p:nvGraphicFramePr>
          <p:cNvPr id="111622" name="表格 111621"/>
          <p:cNvGraphicFramePr/>
          <p:nvPr/>
        </p:nvGraphicFramePr>
        <p:xfrm>
          <a:off x="323850" y="1341438"/>
          <a:ext cx="2190750" cy="4608513"/>
        </p:xfrm>
        <a:graphic>
          <a:graphicData uri="http://schemas.openxmlformats.org/drawingml/2006/table">
            <a:tbl>
              <a:tblPr/>
              <a:tblGrid>
                <a:gridCol w="687388"/>
                <a:gridCol w="754062"/>
                <a:gridCol w="749300"/>
              </a:tblGrid>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c5</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4191" name="Text Box 46"/>
          <p:cNvSpPr txBox="1"/>
          <p:nvPr/>
        </p:nvSpPr>
        <p:spPr>
          <a:xfrm>
            <a:off x="469900" y="908050"/>
            <a:ext cx="18288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pSp>
        <p:nvGrpSpPr>
          <p:cNvPr id="111665" name="组合 111664"/>
          <p:cNvGrpSpPr/>
          <p:nvPr/>
        </p:nvGrpSpPr>
        <p:grpSpPr>
          <a:xfrm>
            <a:off x="3060316" y="990600"/>
            <a:ext cx="1283084" cy="1539875"/>
            <a:chOff x="-37" y="0"/>
            <a:chExt cx="661" cy="969"/>
          </a:xfrm>
        </p:grpSpPr>
        <p:sp>
          <p:nvSpPr>
            <p:cNvPr id="134193" name="Rectangle 48"/>
            <p:cNvSpPr/>
            <p:nvPr/>
          </p:nvSpPr>
          <p:spPr>
            <a:xfrm>
              <a:off x="230" y="278"/>
              <a:ext cx="394" cy="69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4194" name="Rectangle 49"/>
            <p:cNvSpPr/>
            <p:nvPr/>
          </p:nvSpPr>
          <p:spPr>
            <a:xfrm>
              <a:off x="230" y="48"/>
              <a:ext cx="394" cy="23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4195" name="Line 50"/>
            <p:cNvSpPr/>
            <p:nvPr/>
          </p:nvSpPr>
          <p:spPr>
            <a:xfrm>
              <a:off x="230" y="48"/>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196" name="Line 51"/>
            <p:cNvSpPr/>
            <p:nvPr/>
          </p:nvSpPr>
          <p:spPr>
            <a:xfrm>
              <a:off x="230" y="27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197" name="Line 52"/>
            <p:cNvSpPr/>
            <p:nvPr/>
          </p:nvSpPr>
          <p:spPr>
            <a:xfrm>
              <a:off x="230" y="969"/>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198" name="Line 53"/>
            <p:cNvSpPr/>
            <p:nvPr/>
          </p:nvSpPr>
          <p:spPr>
            <a:xfrm>
              <a:off x="230" y="48"/>
              <a:ext cx="0" cy="921"/>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199" name="Line 54"/>
            <p:cNvSpPr/>
            <p:nvPr/>
          </p:nvSpPr>
          <p:spPr>
            <a:xfrm>
              <a:off x="624" y="48"/>
              <a:ext cx="0" cy="921"/>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00" name="Text Box 55"/>
            <p:cNvSpPr txBox="1"/>
            <p:nvPr/>
          </p:nvSpPr>
          <p:spPr>
            <a:xfrm>
              <a:off x="-37" y="0"/>
              <a:ext cx="384" cy="291"/>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1</a:t>
              </a:r>
              <a:endParaRPr lang="en-US" altLang="x-none" sz="3000" b="1" baseline="-25000" dirty="0">
                <a:latin typeface="Times New Roman" panose="02020603050405020304" pitchFamily="2" charset="0"/>
              </a:endParaRPr>
            </a:p>
          </p:txBody>
        </p:sp>
      </p:grpSp>
      <p:grpSp>
        <p:nvGrpSpPr>
          <p:cNvPr id="111674" name="组合 111673"/>
          <p:cNvGrpSpPr/>
          <p:nvPr/>
        </p:nvGrpSpPr>
        <p:grpSpPr>
          <a:xfrm>
            <a:off x="7226300" y="1431925"/>
            <a:ext cx="1308100" cy="1095375"/>
            <a:chOff x="0" y="0"/>
            <a:chExt cx="758" cy="690"/>
          </a:xfrm>
        </p:grpSpPr>
        <p:sp>
          <p:nvSpPr>
            <p:cNvPr id="134202" name="Rectangle 57"/>
            <p:cNvSpPr/>
            <p:nvPr/>
          </p:nvSpPr>
          <p:spPr>
            <a:xfrm>
              <a:off x="361" y="460"/>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4203" name="Rectangle 58"/>
            <p:cNvSpPr/>
            <p:nvPr/>
          </p:nvSpPr>
          <p:spPr>
            <a:xfrm>
              <a:off x="0" y="460"/>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4204" name="Rectangle 59"/>
            <p:cNvSpPr/>
            <p:nvPr/>
          </p:nvSpPr>
          <p:spPr>
            <a:xfrm>
              <a:off x="361" y="230"/>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4205" name="Rectangle 60"/>
            <p:cNvSpPr/>
            <p:nvPr/>
          </p:nvSpPr>
          <p:spPr>
            <a:xfrm>
              <a:off x="0" y="230"/>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4206" name="Rectangle 61"/>
            <p:cNvSpPr/>
            <p:nvPr/>
          </p:nvSpPr>
          <p:spPr>
            <a:xfrm>
              <a:off x="361" y="0"/>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4207" name="Rectangle 62"/>
            <p:cNvSpPr/>
            <p:nvPr/>
          </p:nvSpPr>
          <p:spPr>
            <a:xfrm>
              <a:off x="0" y="0"/>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4208" name="Line 67"/>
            <p:cNvSpPr/>
            <p:nvPr/>
          </p:nvSpPr>
          <p:spPr>
            <a:xfrm>
              <a:off x="0" y="230"/>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09" name="Line 68"/>
            <p:cNvSpPr/>
            <p:nvPr/>
          </p:nvSpPr>
          <p:spPr>
            <a:xfrm>
              <a:off x="0" y="460"/>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nvGrpSpPr>
          <p:cNvPr id="111683" name="组合 111682"/>
          <p:cNvGrpSpPr/>
          <p:nvPr/>
        </p:nvGrpSpPr>
        <p:grpSpPr>
          <a:xfrm>
            <a:off x="3060316" y="4808538"/>
            <a:ext cx="1283084" cy="1328737"/>
            <a:chOff x="-37" y="0"/>
            <a:chExt cx="661" cy="837"/>
          </a:xfrm>
        </p:grpSpPr>
        <p:sp>
          <p:nvSpPr>
            <p:cNvPr id="134211" name="Rectangle 77"/>
            <p:cNvSpPr/>
            <p:nvPr/>
          </p:nvSpPr>
          <p:spPr>
            <a:xfrm>
              <a:off x="230" y="571"/>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34212" name="Rectangle 78"/>
            <p:cNvSpPr/>
            <p:nvPr/>
          </p:nvSpPr>
          <p:spPr>
            <a:xfrm>
              <a:off x="230" y="305"/>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4213" name="Rectangle 79"/>
            <p:cNvSpPr/>
            <p:nvPr/>
          </p:nvSpPr>
          <p:spPr>
            <a:xfrm>
              <a:off x="230" y="39"/>
              <a:ext cx="394" cy="266"/>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4214" name="Line 80"/>
            <p:cNvSpPr/>
            <p:nvPr/>
          </p:nvSpPr>
          <p:spPr>
            <a:xfrm>
              <a:off x="230" y="39"/>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15" name="Line 81"/>
            <p:cNvSpPr/>
            <p:nvPr/>
          </p:nvSpPr>
          <p:spPr>
            <a:xfrm>
              <a:off x="230" y="305"/>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16" name="Line 82"/>
            <p:cNvSpPr/>
            <p:nvPr/>
          </p:nvSpPr>
          <p:spPr>
            <a:xfrm>
              <a:off x="230" y="837"/>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17" name="Line 83"/>
            <p:cNvSpPr/>
            <p:nvPr/>
          </p:nvSpPr>
          <p:spPr>
            <a:xfrm>
              <a:off x="230" y="39"/>
              <a:ext cx="0" cy="79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18" name="Line 84"/>
            <p:cNvSpPr/>
            <p:nvPr/>
          </p:nvSpPr>
          <p:spPr>
            <a:xfrm>
              <a:off x="624" y="39"/>
              <a:ext cx="0" cy="79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19" name="Line 85"/>
            <p:cNvSpPr/>
            <p:nvPr/>
          </p:nvSpPr>
          <p:spPr>
            <a:xfrm>
              <a:off x="230" y="571"/>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20" name="Text Box 86"/>
            <p:cNvSpPr txBox="1"/>
            <p:nvPr/>
          </p:nvSpPr>
          <p:spPr>
            <a:xfrm>
              <a:off x="-37" y="0"/>
              <a:ext cx="384" cy="291"/>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grpSp>
      <p:grpSp>
        <p:nvGrpSpPr>
          <p:cNvPr id="111694" name="组合 111693"/>
          <p:cNvGrpSpPr/>
          <p:nvPr/>
        </p:nvGrpSpPr>
        <p:grpSpPr>
          <a:xfrm>
            <a:off x="7226300" y="5248275"/>
            <a:ext cx="1325563" cy="904875"/>
            <a:chOff x="0" y="0"/>
            <a:chExt cx="768" cy="570"/>
          </a:xfrm>
        </p:grpSpPr>
        <p:sp>
          <p:nvSpPr>
            <p:cNvPr id="134222" name="Rectangle 88"/>
            <p:cNvSpPr/>
            <p:nvPr/>
          </p:nvSpPr>
          <p:spPr>
            <a:xfrm>
              <a:off x="371" y="303"/>
              <a:ext cx="397" cy="26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grpSp>
          <p:nvGrpSpPr>
            <p:cNvPr id="134223" name="组合 111695"/>
            <p:cNvGrpSpPr/>
            <p:nvPr/>
          </p:nvGrpSpPr>
          <p:grpSpPr>
            <a:xfrm>
              <a:off x="0" y="0"/>
              <a:ext cx="758" cy="560"/>
              <a:chOff x="0" y="0"/>
              <a:chExt cx="758" cy="560"/>
            </a:xfrm>
          </p:grpSpPr>
          <p:grpSp>
            <p:nvGrpSpPr>
              <p:cNvPr id="134224" name="组合 111696"/>
              <p:cNvGrpSpPr/>
              <p:nvPr/>
            </p:nvGrpSpPr>
            <p:grpSpPr>
              <a:xfrm>
                <a:off x="0" y="0"/>
                <a:ext cx="758" cy="560"/>
                <a:chOff x="0" y="0"/>
                <a:chExt cx="758" cy="560"/>
              </a:xfrm>
            </p:grpSpPr>
            <p:sp>
              <p:nvSpPr>
                <p:cNvPr id="134225" name="Rectangle 89"/>
                <p:cNvSpPr/>
                <p:nvPr/>
              </p:nvSpPr>
              <p:spPr>
                <a:xfrm>
                  <a:off x="0" y="293"/>
                  <a:ext cx="361" cy="26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4226" name="Rectangle 90"/>
                <p:cNvSpPr/>
                <p:nvPr/>
              </p:nvSpPr>
              <p:spPr>
                <a:xfrm>
                  <a:off x="361" y="0"/>
                  <a:ext cx="397" cy="29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4227" name="Rectangle 91"/>
                <p:cNvSpPr/>
                <p:nvPr/>
              </p:nvSpPr>
              <p:spPr>
                <a:xfrm>
                  <a:off x="0" y="0"/>
                  <a:ext cx="361" cy="29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grpSp>
          <p:sp>
            <p:nvSpPr>
              <p:cNvPr id="134228" name="Line 96"/>
              <p:cNvSpPr/>
              <p:nvPr/>
            </p:nvSpPr>
            <p:spPr>
              <a:xfrm>
                <a:off x="0" y="303"/>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grpSp>
        <p:nvGrpSpPr>
          <p:cNvPr id="111702" name="组合 111701"/>
          <p:cNvGrpSpPr/>
          <p:nvPr/>
        </p:nvGrpSpPr>
        <p:grpSpPr>
          <a:xfrm>
            <a:off x="4572000" y="4749800"/>
            <a:ext cx="3960813" cy="1387475"/>
            <a:chOff x="0" y="0"/>
            <a:chExt cx="2294" cy="874"/>
          </a:xfrm>
        </p:grpSpPr>
        <p:sp>
          <p:nvSpPr>
            <p:cNvPr id="134230" name="Rectangle 92"/>
            <p:cNvSpPr/>
            <p:nvPr/>
          </p:nvSpPr>
          <p:spPr>
            <a:xfrm>
              <a:off x="1897" y="48"/>
              <a:ext cx="397" cy="266"/>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4231" name="Rectangle 93"/>
            <p:cNvSpPr/>
            <p:nvPr/>
          </p:nvSpPr>
          <p:spPr>
            <a:xfrm>
              <a:off x="1536" y="48"/>
              <a:ext cx="361" cy="266"/>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4232" name="Line 94"/>
            <p:cNvSpPr/>
            <p:nvPr/>
          </p:nvSpPr>
          <p:spPr>
            <a:xfrm>
              <a:off x="1536" y="4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33" name="Line 95"/>
            <p:cNvSpPr/>
            <p:nvPr/>
          </p:nvSpPr>
          <p:spPr>
            <a:xfrm>
              <a:off x="1536" y="314"/>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34" name="Line 97"/>
            <p:cNvSpPr/>
            <p:nvPr/>
          </p:nvSpPr>
          <p:spPr>
            <a:xfrm>
              <a:off x="1536" y="874"/>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35" name="Line 98"/>
            <p:cNvSpPr/>
            <p:nvPr/>
          </p:nvSpPr>
          <p:spPr>
            <a:xfrm>
              <a:off x="1536" y="48"/>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36" name="Line 99"/>
            <p:cNvSpPr/>
            <p:nvPr/>
          </p:nvSpPr>
          <p:spPr>
            <a:xfrm>
              <a:off x="1897" y="48"/>
              <a:ext cx="0" cy="82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37" name="Line 100"/>
            <p:cNvSpPr/>
            <p:nvPr/>
          </p:nvSpPr>
          <p:spPr>
            <a:xfrm>
              <a:off x="2294" y="48"/>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38" name="Text Box 101"/>
            <p:cNvSpPr txBox="1"/>
            <p:nvPr/>
          </p:nvSpPr>
          <p:spPr>
            <a:xfrm>
              <a:off x="1147" y="0"/>
              <a:ext cx="341" cy="291"/>
            </a:xfrm>
            <a:prstGeom prst="rect">
              <a:avLst/>
            </a:prstGeom>
            <a:noFill/>
            <a:ln w="9525">
              <a:noFill/>
            </a:ln>
          </p:spPr>
          <p:txBody>
            <a:bodyPr wrap="square"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sp>
          <p:nvSpPr>
            <p:cNvPr id="134239" name="AutoShape 102"/>
            <p:cNvSpPr/>
            <p:nvPr/>
          </p:nvSpPr>
          <p:spPr>
            <a:xfrm>
              <a:off x="0" y="256"/>
              <a:ext cx="1344" cy="524"/>
            </a:xfrm>
            <a:prstGeom prst="rightArrow">
              <a:avLst>
                <a:gd name="adj1" fmla="val 53648"/>
                <a:gd name="adj2" fmla="val 92051"/>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grpSp>
      <p:grpSp>
        <p:nvGrpSpPr>
          <p:cNvPr id="111713" name="组合 111712"/>
          <p:cNvGrpSpPr/>
          <p:nvPr/>
        </p:nvGrpSpPr>
        <p:grpSpPr>
          <a:xfrm>
            <a:off x="3060316" y="2872105"/>
            <a:ext cx="1283084" cy="1174750"/>
            <a:chOff x="-37" y="0"/>
            <a:chExt cx="661" cy="740"/>
          </a:xfrm>
        </p:grpSpPr>
        <p:sp>
          <p:nvSpPr>
            <p:cNvPr id="134241" name="Rectangle 105"/>
            <p:cNvSpPr/>
            <p:nvPr/>
          </p:nvSpPr>
          <p:spPr>
            <a:xfrm>
              <a:off x="230" y="278"/>
              <a:ext cx="394" cy="46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34242" name="Rectangle 106"/>
            <p:cNvSpPr/>
            <p:nvPr/>
          </p:nvSpPr>
          <p:spPr>
            <a:xfrm>
              <a:off x="230" y="48"/>
              <a:ext cx="394" cy="23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4243" name="Line 107"/>
            <p:cNvSpPr/>
            <p:nvPr/>
          </p:nvSpPr>
          <p:spPr>
            <a:xfrm>
              <a:off x="230" y="48"/>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44" name="Line 108"/>
            <p:cNvSpPr/>
            <p:nvPr/>
          </p:nvSpPr>
          <p:spPr>
            <a:xfrm>
              <a:off x="230" y="27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45" name="Line 109"/>
            <p:cNvSpPr/>
            <p:nvPr/>
          </p:nvSpPr>
          <p:spPr>
            <a:xfrm>
              <a:off x="230" y="740"/>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46" name="Line 110"/>
            <p:cNvSpPr/>
            <p:nvPr/>
          </p:nvSpPr>
          <p:spPr>
            <a:xfrm>
              <a:off x="230" y="48"/>
              <a:ext cx="0" cy="69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47" name="Line 111"/>
            <p:cNvSpPr/>
            <p:nvPr/>
          </p:nvSpPr>
          <p:spPr>
            <a:xfrm>
              <a:off x="624" y="48"/>
              <a:ext cx="0" cy="69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48" name="Text Box 112"/>
            <p:cNvSpPr txBox="1"/>
            <p:nvPr/>
          </p:nvSpPr>
          <p:spPr>
            <a:xfrm>
              <a:off x="-37" y="0"/>
              <a:ext cx="384" cy="291"/>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2</a:t>
              </a:r>
              <a:endParaRPr lang="en-US" altLang="x-none" sz="3000" b="1" baseline="-25000" dirty="0">
                <a:latin typeface="Times New Roman" panose="02020603050405020304" pitchFamily="2" charset="0"/>
              </a:endParaRPr>
            </a:p>
          </p:txBody>
        </p:sp>
      </p:grpSp>
      <p:grpSp>
        <p:nvGrpSpPr>
          <p:cNvPr id="111722" name="组合 111721"/>
          <p:cNvGrpSpPr/>
          <p:nvPr/>
        </p:nvGrpSpPr>
        <p:grpSpPr>
          <a:xfrm>
            <a:off x="7226300" y="3313430"/>
            <a:ext cx="1308100" cy="730250"/>
            <a:chOff x="0" y="0"/>
            <a:chExt cx="758" cy="460"/>
          </a:xfrm>
        </p:grpSpPr>
        <p:sp>
          <p:nvSpPr>
            <p:cNvPr id="134250" name="Rectangle 114"/>
            <p:cNvSpPr/>
            <p:nvPr/>
          </p:nvSpPr>
          <p:spPr>
            <a:xfrm>
              <a:off x="361" y="230"/>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4251" name="Rectangle 115"/>
            <p:cNvSpPr/>
            <p:nvPr/>
          </p:nvSpPr>
          <p:spPr>
            <a:xfrm>
              <a:off x="0" y="230"/>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4252" name="Rectangle 116"/>
            <p:cNvSpPr/>
            <p:nvPr/>
          </p:nvSpPr>
          <p:spPr>
            <a:xfrm>
              <a:off x="361" y="0"/>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4253" name="Rectangle 117"/>
            <p:cNvSpPr/>
            <p:nvPr/>
          </p:nvSpPr>
          <p:spPr>
            <a:xfrm>
              <a:off x="0" y="0"/>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4254" name="Line 122"/>
            <p:cNvSpPr/>
            <p:nvPr/>
          </p:nvSpPr>
          <p:spPr>
            <a:xfrm>
              <a:off x="0" y="230"/>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nvGrpSpPr>
          <p:cNvPr id="111728" name="组合 111727"/>
          <p:cNvGrpSpPr/>
          <p:nvPr/>
        </p:nvGrpSpPr>
        <p:grpSpPr>
          <a:xfrm>
            <a:off x="4572000" y="2872105"/>
            <a:ext cx="3960813" cy="1171575"/>
            <a:chOff x="0" y="0"/>
            <a:chExt cx="2294" cy="738"/>
          </a:xfrm>
        </p:grpSpPr>
        <p:sp>
          <p:nvSpPr>
            <p:cNvPr id="134256" name="Rectangle 118"/>
            <p:cNvSpPr/>
            <p:nvPr/>
          </p:nvSpPr>
          <p:spPr>
            <a:xfrm>
              <a:off x="1897" y="48"/>
              <a:ext cx="397" cy="23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4257" name="Rectangle 119"/>
            <p:cNvSpPr/>
            <p:nvPr/>
          </p:nvSpPr>
          <p:spPr>
            <a:xfrm>
              <a:off x="1536" y="48"/>
              <a:ext cx="361" cy="23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4258" name="Line 120"/>
            <p:cNvSpPr/>
            <p:nvPr/>
          </p:nvSpPr>
          <p:spPr>
            <a:xfrm>
              <a:off x="1536" y="4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59" name="Line 121"/>
            <p:cNvSpPr/>
            <p:nvPr/>
          </p:nvSpPr>
          <p:spPr>
            <a:xfrm>
              <a:off x="1536" y="27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60" name="Line 123"/>
            <p:cNvSpPr/>
            <p:nvPr/>
          </p:nvSpPr>
          <p:spPr>
            <a:xfrm>
              <a:off x="1536" y="73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61" name="Line 124"/>
            <p:cNvSpPr/>
            <p:nvPr/>
          </p:nvSpPr>
          <p:spPr>
            <a:xfrm>
              <a:off x="1536" y="48"/>
              <a:ext cx="0" cy="69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62" name="Line 125"/>
            <p:cNvSpPr/>
            <p:nvPr/>
          </p:nvSpPr>
          <p:spPr>
            <a:xfrm>
              <a:off x="1897" y="48"/>
              <a:ext cx="0" cy="69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63" name="Line 126"/>
            <p:cNvSpPr/>
            <p:nvPr/>
          </p:nvSpPr>
          <p:spPr>
            <a:xfrm>
              <a:off x="2294" y="48"/>
              <a:ext cx="0" cy="69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64" name="Text Box 127"/>
            <p:cNvSpPr txBox="1"/>
            <p:nvPr/>
          </p:nvSpPr>
          <p:spPr>
            <a:xfrm>
              <a:off x="1147" y="0"/>
              <a:ext cx="389" cy="291"/>
            </a:xfrm>
            <a:prstGeom prst="rect">
              <a:avLst/>
            </a:prstGeom>
            <a:noFill/>
            <a:ln w="9525">
              <a:noFill/>
            </a:ln>
          </p:spPr>
          <p:txBody>
            <a:bodyPr wrap="square"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2</a:t>
              </a:r>
              <a:endParaRPr lang="en-US" altLang="x-none" sz="3000" b="1" baseline="-25000" dirty="0">
                <a:latin typeface="Times New Roman" panose="02020603050405020304" pitchFamily="2" charset="0"/>
              </a:endParaRPr>
            </a:p>
          </p:txBody>
        </p:sp>
        <p:sp>
          <p:nvSpPr>
            <p:cNvPr id="134265" name="AutoShape 128"/>
            <p:cNvSpPr/>
            <p:nvPr/>
          </p:nvSpPr>
          <p:spPr>
            <a:xfrm>
              <a:off x="0" y="160"/>
              <a:ext cx="1344" cy="524"/>
            </a:xfrm>
            <a:prstGeom prst="rightArrow">
              <a:avLst>
                <a:gd name="adj1" fmla="val 53648"/>
                <a:gd name="adj2" fmla="val 92051"/>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2</a:t>
              </a:r>
              <a:endParaRPr lang="en-US" altLang="x-none" sz="3000" b="1" baseline="-25000" dirty="0">
                <a:latin typeface="Times New Roman" panose="02020603050405020304" pitchFamily="2" charset="0"/>
              </a:endParaRPr>
            </a:p>
          </p:txBody>
        </p:sp>
      </p:grpSp>
      <p:grpSp>
        <p:nvGrpSpPr>
          <p:cNvPr id="111739" name="组合 111738"/>
          <p:cNvGrpSpPr/>
          <p:nvPr/>
        </p:nvGrpSpPr>
        <p:grpSpPr>
          <a:xfrm>
            <a:off x="4572000" y="965200"/>
            <a:ext cx="3960813" cy="1549400"/>
            <a:chOff x="0" y="0"/>
            <a:chExt cx="2294" cy="976"/>
          </a:xfrm>
        </p:grpSpPr>
        <p:sp>
          <p:nvSpPr>
            <p:cNvPr id="134267" name="Line 66"/>
            <p:cNvSpPr/>
            <p:nvPr/>
          </p:nvSpPr>
          <p:spPr>
            <a:xfrm>
              <a:off x="1536" y="304"/>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nvGrpSpPr>
            <p:cNvPr id="134268" name="组合 111740"/>
            <p:cNvGrpSpPr/>
            <p:nvPr/>
          </p:nvGrpSpPr>
          <p:grpSpPr>
            <a:xfrm>
              <a:off x="0" y="0"/>
              <a:ext cx="2294" cy="976"/>
              <a:chOff x="0" y="0"/>
              <a:chExt cx="2294" cy="976"/>
            </a:xfrm>
          </p:grpSpPr>
          <p:sp>
            <p:nvSpPr>
              <p:cNvPr id="134269" name="Line 69"/>
              <p:cNvSpPr/>
              <p:nvPr/>
            </p:nvSpPr>
            <p:spPr>
              <a:xfrm>
                <a:off x="1536" y="976"/>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nvGrpSpPr>
              <p:cNvPr id="134270" name="组合 111742"/>
              <p:cNvGrpSpPr/>
              <p:nvPr/>
            </p:nvGrpSpPr>
            <p:grpSpPr>
              <a:xfrm>
                <a:off x="0" y="0"/>
                <a:ext cx="2294" cy="968"/>
                <a:chOff x="0" y="0"/>
                <a:chExt cx="2294" cy="968"/>
              </a:xfrm>
            </p:grpSpPr>
            <p:grpSp>
              <p:nvGrpSpPr>
                <p:cNvPr id="134271" name="组合 111743"/>
                <p:cNvGrpSpPr/>
                <p:nvPr/>
              </p:nvGrpSpPr>
              <p:grpSpPr>
                <a:xfrm>
                  <a:off x="0" y="0"/>
                  <a:ext cx="2294" cy="770"/>
                  <a:chOff x="0" y="0"/>
                  <a:chExt cx="2294" cy="770"/>
                </a:xfrm>
              </p:grpSpPr>
              <p:sp>
                <p:nvSpPr>
                  <p:cNvPr id="134272" name="Rectangle 63"/>
                  <p:cNvSpPr/>
                  <p:nvPr/>
                </p:nvSpPr>
                <p:spPr>
                  <a:xfrm>
                    <a:off x="1897" y="48"/>
                    <a:ext cx="397" cy="23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4273" name="Rectangle 64"/>
                  <p:cNvSpPr/>
                  <p:nvPr/>
                </p:nvSpPr>
                <p:spPr>
                  <a:xfrm>
                    <a:off x="1536" y="48"/>
                    <a:ext cx="361" cy="23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4274" name="Line 65"/>
                  <p:cNvSpPr/>
                  <p:nvPr/>
                </p:nvSpPr>
                <p:spPr>
                  <a:xfrm>
                    <a:off x="1536" y="4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75" name="Text Box 73"/>
                  <p:cNvSpPr txBox="1"/>
                  <p:nvPr/>
                </p:nvSpPr>
                <p:spPr>
                  <a:xfrm>
                    <a:off x="1210" y="0"/>
                    <a:ext cx="326" cy="291"/>
                  </a:xfrm>
                  <a:prstGeom prst="rect">
                    <a:avLst/>
                  </a:prstGeom>
                  <a:noFill/>
                  <a:ln w="9525">
                    <a:noFill/>
                  </a:ln>
                </p:spPr>
                <p:txBody>
                  <a:bodyPr wrap="square"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1</a:t>
                    </a:r>
                    <a:endParaRPr lang="en-US" altLang="x-none" sz="3000" b="1" baseline="-25000" dirty="0">
                      <a:latin typeface="Times New Roman" panose="02020603050405020304" pitchFamily="2" charset="0"/>
                    </a:endParaRPr>
                  </a:p>
                </p:txBody>
              </p:sp>
              <p:sp>
                <p:nvSpPr>
                  <p:cNvPr id="134276" name="AutoShape 74"/>
                  <p:cNvSpPr/>
                  <p:nvPr/>
                </p:nvSpPr>
                <p:spPr>
                  <a:xfrm>
                    <a:off x="0" y="266"/>
                    <a:ext cx="1344" cy="504"/>
                  </a:xfrm>
                  <a:prstGeom prst="rightArrow">
                    <a:avLst>
                      <a:gd name="adj1" fmla="val 53648"/>
                      <a:gd name="adj2" fmla="val 92051"/>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1</a:t>
                    </a:r>
                    <a:endParaRPr lang="en-US" altLang="x-none" sz="3000" b="1" baseline="-25000" dirty="0">
                      <a:latin typeface="Times New Roman" panose="02020603050405020304" pitchFamily="2" charset="0"/>
                    </a:endParaRPr>
                  </a:p>
                </p:txBody>
              </p:sp>
            </p:grpSp>
            <p:sp>
              <p:nvSpPr>
                <p:cNvPr id="134277" name="Line 71"/>
                <p:cNvSpPr/>
                <p:nvPr/>
              </p:nvSpPr>
              <p:spPr>
                <a:xfrm>
                  <a:off x="1897" y="48"/>
                  <a:ext cx="0" cy="92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78" name="Line 72"/>
                <p:cNvSpPr/>
                <p:nvPr/>
              </p:nvSpPr>
              <p:spPr>
                <a:xfrm>
                  <a:off x="2294" y="48"/>
                  <a:ext cx="0" cy="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4279" name="Line 70"/>
                <p:cNvSpPr/>
                <p:nvPr/>
              </p:nvSpPr>
              <p:spPr>
                <a:xfrm>
                  <a:off x="1536" y="48"/>
                  <a:ext cx="0" cy="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grpSp>
      <p:sp>
        <p:nvSpPr>
          <p:cNvPr id="111753" name="Text Box 146"/>
          <p:cNvSpPr txBox="1"/>
          <p:nvPr/>
        </p:nvSpPr>
        <p:spPr>
          <a:xfrm>
            <a:off x="7531100" y="1600200"/>
            <a:ext cx="579438"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
        <p:nvSpPr>
          <p:cNvPr id="111754" name="Text Box 147"/>
          <p:cNvSpPr txBox="1"/>
          <p:nvPr/>
        </p:nvSpPr>
        <p:spPr>
          <a:xfrm>
            <a:off x="7531100" y="5375275"/>
            <a:ext cx="579438"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
        <p:nvSpPr>
          <p:cNvPr id="111755" name="Text Box 148"/>
          <p:cNvSpPr txBox="1"/>
          <p:nvPr/>
        </p:nvSpPr>
        <p:spPr>
          <a:xfrm>
            <a:off x="7531100" y="3329305"/>
            <a:ext cx="579438"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1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17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753"/>
                                        </p:tgtEl>
                                        <p:attrNameLst>
                                          <p:attrName>style.visibility</p:attrName>
                                        </p:attrNameLst>
                                      </p:cBhvr>
                                      <p:to>
                                        <p:strVal val="visible"/>
                                      </p:to>
                                    </p:set>
                                  </p:childTnLst>
                                  <p:subTnLst>
                                    <p:set>
                                      <p:cBhvr override="childStyle">
                                        <p:cTn dur="1" fill="hold" display="0" masterRel="nextClick" afterEffect="1"/>
                                        <p:tgtEl>
                                          <p:spTgt spid="1117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16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17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17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1755"/>
                                        </p:tgtEl>
                                        <p:attrNameLst>
                                          <p:attrName>style.visibility</p:attrName>
                                        </p:attrNameLst>
                                      </p:cBhvr>
                                      <p:to>
                                        <p:strVal val="visible"/>
                                      </p:to>
                                    </p:set>
                                  </p:childTnLst>
                                  <p:subTnLst>
                                    <p:set>
                                      <p:cBhvr override="childStyle">
                                        <p:cTn dur="1" fill="hold" display="0" masterRel="nextClick" afterEffect="1"/>
                                        <p:tgtEl>
                                          <p:spTgt spid="11175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17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16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117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1754"/>
                                        </p:tgtEl>
                                        <p:attrNameLst>
                                          <p:attrName>style.visibility</p:attrName>
                                        </p:attrNameLst>
                                      </p:cBhvr>
                                      <p:to>
                                        <p:strVal val="visible"/>
                                      </p:to>
                                    </p:set>
                                  </p:childTnLst>
                                  <p:subTnLst>
                                    <p:set>
                                      <p:cBhvr override="childStyle">
                                        <p:cTn dur="1" fill="hold" display="0" masterRel="nextClick" afterEffect="1"/>
                                        <p:tgtEl>
                                          <p:spTgt spid="11175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1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53" grpId="0"/>
      <p:bldP spid="111754" grpId="0"/>
      <p:bldP spid="11175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2" name="Rectangle 3"/>
          <p:cNvSpPr>
            <a:spLocks noGrp="1"/>
          </p:cNvSpPr>
          <p:nvPr>
            <p:ph type="title"/>
          </p:nvPr>
        </p:nvSpPr>
        <p:spPr/>
        <p:txBody>
          <a:bodyPr wrap="square" anchor="ctr"/>
          <a:p>
            <a:pPr eaLnBrk="1" hangingPunct="1"/>
            <a:r>
              <a:rPr lang="en-US" altLang="x-none" dirty="0"/>
              <a:t>Example 2.7.9 (cont.)</a:t>
            </a:r>
            <a:endParaRPr lang="en-US" altLang="x-none" dirty="0"/>
          </a:p>
        </p:txBody>
      </p:sp>
      <p:graphicFrame>
        <p:nvGraphicFramePr>
          <p:cNvPr id="112646" name="表格 112645"/>
          <p:cNvGraphicFramePr/>
          <p:nvPr/>
        </p:nvGraphicFramePr>
        <p:xfrm>
          <a:off x="466725" y="1346200"/>
          <a:ext cx="2335213" cy="4964113"/>
        </p:xfrm>
        <a:graphic>
          <a:graphicData uri="http://schemas.openxmlformats.org/drawingml/2006/table">
            <a:tbl>
              <a:tblPr/>
              <a:tblGrid>
                <a:gridCol w="731838"/>
                <a:gridCol w="804862"/>
                <a:gridCol w="798513"/>
              </a:tblGrid>
              <a:tr h="4905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889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CC66">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CC66">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CC66">
                        <a:alpha val="100000"/>
                      </a:srgbClr>
                    </a:solidFill>
                  </a:tcPr>
                </a:tc>
              </a:tr>
              <a:tr h="5413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c5</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05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bl>
          </a:graphicData>
        </a:graphic>
      </p:graphicFrame>
      <p:sp>
        <p:nvSpPr>
          <p:cNvPr id="135219" name="Text Box 50"/>
          <p:cNvSpPr txBox="1"/>
          <p:nvPr/>
        </p:nvSpPr>
        <p:spPr>
          <a:xfrm>
            <a:off x="685800" y="908050"/>
            <a:ext cx="18288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pSp>
        <p:nvGrpSpPr>
          <p:cNvPr id="112693" name="组合 112692"/>
          <p:cNvGrpSpPr/>
          <p:nvPr/>
        </p:nvGrpSpPr>
        <p:grpSpPr>
          <a:xfrm>
            <a:off x="3352800" y="990600"/>
            <a:ext cx="5395913" cy="1539875"/>
            <a:chOff x="0" y="0"/>
            <a:chExt cx="3062" cy="969"/>
          </a:xfrm>
        </p:grpSpPr>
        <p:sp>
          <p:nvSpPr>
            <p:cNvPr id="135221" name="Rectangle 52"/>
            <p:cNvSpPr/>
            <p:nvPr/>
          </p:nvSpPr>
          <p:spPr>
            <a:xfrm>
              <a:off x="230" y="278"/>
              <a:ext cx="394" cy="69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5222" name="Rectangle 53"/>
            <p:cNvSpPr/>
            <p:nvPr/>
          </p:nvSpPr>
          <p:spPr>
            <a:xfrm>
              <a:off x="230" y="48"/>
              <a:ext cx="394" cy="230"/>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5223" name="Line 54"/>
            <p:cNvSpPr/>
            <p:nvPr/>
          </p:nvSpPr>
          <p:spPr>
            <a:xfrm>
              <a:off x="230" y="48"/>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24" name="Line 55"/>
            <p:cNvSpPr/>
            <p:nvPr/>
          </p:nvSpPr>
          <p:spPr>
            <a:xfrm>
              <a:off x="230" y="27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25" name="Line 56"/>
            <p:cNvSpPr/>
            <p:nvPr/>
          </p:nvSpPr>
          <p:spPr>
            <a:xfrm>
              <a:off x="230" y="969"/>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26" name="Line 57"/>
            <p:cNvSpPr/>
            <p:nvPr/>
          </p:nvSpPr>
          <p:spPr>
            <a:xfrm>
              <a:off x="230" y="48"/>
              <a:ext cx="0" cy="921"/>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27" name="Line 58"/>
            <p:cNvSpPr/>
            <p:nvPr/>
          </p:nvSpPr>
          <p:spPr>
            <a:xfrm>
              <a:off x="624" y="48"/>
              <a:ext cx="0" cy="921"/>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28" name="Text Box 59"/>
            <p:cNvSpPr txBox="1"/>
            <p:nvPr/>
          </p:nvSpPr>
          <p:spPr>
            <a:xfrm>
              <a:off x="0" y="0"/>
              <a:ext cx="384" cy="291"/>
            </a:xfrm>
            <a:prstGeom prst="rect">
              <a:avLst/>
            </a:prstGeom>
            <a:noFill/>
            <a:ln w="9525">
              <a:noFill/>
            </a:ln>
          </p:spPr>
          <p:txBody>
            <a:bodyPr lIns="0"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1</a:t>
              </a:r>
              <a:endParaRPr lang="en-US" altLang="x-none" sz="3000" b="1" baseline="-25000" dirty="0">
                <a:latin typeface="Times New Roman" panose="02020603050405020304" pitchFamily="2" charset="0"/>
              </a:endParaRPr>
            </a:p>
          </p:txBody>
        </p:sp>
        <p:sp>
          <p:nvSpPr>
            <p:cNvPr id="135229" name="Rectangle 61"/>
            <p:cNvSpPr/>
            <p:nvPr/>
          </p:nvSpPr>
          <p:spPr>
            <a:xfrm>
              <a:off x="2665" y="738"/>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5230" name="Rectangle 62"/>
            <p:cNvSpPr/>
            <p:nvPr/>
          </p:nvSpPr>
          <p:spPr>
            <a:xfrm>
              <a:off x="2304" y="738"/>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5231" name="Rectangle 63"/>
            <p:cNvSpPr/>
            <p:nvPr/>
          </p:nvSpPr>
          <p:spPr>
            <a:xfrm>
              <a:off x="2665" y="508"/>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5232" name="Rectangle 64"/>
            <p:cNvSpPr/>
            <p:nvPr/>
          </p:nvSpPr>
          <p:spPr>
            <a:xfrm>
              <a:off x="2304" y="508"/>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5233" name="Rectangle 65"/>
            <p:cNvSpPr/>
            <p:nvPr/>
          </p:nvSpPr>
          <p:spPr>
            <a:xfrm>
              <a:off x="2665" y="278"/>
              <a:ext cx="397" cy="230"/>
            </a:xfrm>
            <a:prstGeom prst="rect">
              <a:avLst/>
            </a:prstGeom>
            <a:solidFill>
              <a:srgbClr val="FFCC99"/>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5234" name="Rectangle 66"/>
            <p:cNvSpPr/>
            <p:nvPr/>
          </p:nvSpPr>
          <p:spPr>
            <a:xfrm>
              <a:off x="2304" y="278"/>
              <a:ext cx="361" cy="230"/>
            </a:xfrm>
            <a:prstGeom prst="rect">
              <a:avLst/>
            </a:prstGeom>
            <a:solidFill>
              <a:srgbClr val="FFCC99"/>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5235" name="Rectangle 67"/>
            <p:cNvSpPr/>
            <p:nvPr/>
          </p:nvSpPr>
          <p:spPr>
            <a:xfrm>
              <a:off x="2665" y="48"/>
              <a:ext cx="397" cy="230"/>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5236" name="Rectangle 68"/>
            <p:cNvSpPr/>
            <p:nvPr/>
          </p:nvSpPr>
          <p:spPr>
            <a:xfrm>
              <a:off x="2304" y="48"/>
              <a:ext cx="361" cy="230"/>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5237" name="Line 69"/>
            <p:cNvSpPr/>
            <p:nvPr/>
          </p:nvSpPr>
          <p:spPr>
            <a:xfrm>
              <a:off x="2304" y="4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38" name="Line 70"/>
            <p:cNvSpPr/>
            <p:nvPr/>
          </p:nvSpPr>
          <p:spPr>
            <a:xfrm>
              <a:off x="2304" y="27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39" name="Line 71"/>
            <p:cNvSpPr/>
            <p:nvPr/>
          </p:nvSpPr>
          <p:spPr>
            <a:xfrm>
              <a:off x="2304" y="50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40" name="Line 72"/>
            <p:cNvSpPr/>
            <p:nvPr/>
          </p:nvSpPr>
          <p:spPr>
            <a:xfrm>
              <a:off x="2304" y="73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41" name="Line 73"/>
            <p:cNvSpPr/>
            <p:nvPr/>
          </p:nvSpPr>
          <p:spPr>
            <a:xfrm>
              <a:off x="2304" y="96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42" name="Line 74"/>
            <p:cNvSpPr/>
            <p:nvPr/>
          </p:nvSpPr>
          <p:spPr>
            <a:xfrm>
              <a:off x="2304" y="48"/>
              <a:ext cx="0" cy="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43" name="Line 75"/>
            <p:cNvSpPr/>
            <p:nvPr/>
          </p:nvSpPr>
          <p:spPr>
            <a:xfrm>
              <a:off x="2665" y="48"/>
              <a:ext cx="0" cy="92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44" name="Line 76"/>
            <p:cNvSpPr/>
            <p:nvPr/>
          </p:nvSpPr>
          <p:spPr>
            <a:xfrm>
              <a:off x="3062" y="48"/>
              <a:ext cx="0" cy="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45" name="Text Box 77"/>
            <p:cNvSpPr txBox="1"/>
            <p:nvPr/>
          </p:nvSpPr>
          <p:spPr>
            <a:xfrm>
              <a:off x="2016" y="0"/>
              <a:ext cx="288" cy="291"/>
            </a:xfrm>
            <a:prstGeom prst="rect">
              <a:avLst/>
            </a:prstGeom>
            <a:noFill/>
            <a:ln w="9525">
              <a:noFill/>
            </a:ln>
          </p:spPr>
          <p:txBody>
            <a:bodyPr lIns="0"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1</a:t>
              </a:r>
              <a:endParaRPr lang="en-US" altLang="x-none" sz="3000" b="1" baseline="-25000" dirty="0">
                <a:latin typeface="Times New Roman" panose="02020603050405020304" pitchFamily="2" charset="0"/>
              </a:endParaRPr>
            </a:p>
          </p:txBody>
        </p:sp>
        <p:sp>
          <p:nvSpPr>
            <p:cNvPr id="135246" name="AutoShape 78"/>
            <p:cNvSpPr/>
            <p:nvPr/>
          </p:nvSpPr>
          <p:spPr>
            <a:xfrm>
              <a:off x="768" y="266"/>
              <a:ext cx="1344" cy="503"/>
            </a:xfrm>
            <a:prstGeom prst="rightArrow">
              <a:avLst>
                <a:gd name="adj1" fmla="val 53648"/>
                <a:gd name="adj2" fmla="val 92051"/>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1</a:t>
              </a:r>
              <a:endParaRPr lang="en-US" altLang="x-none" sz="3000" b="1" baseline="-25000" dirty="0">
                <a:latin typeface="Times New Roman" panose="02020603050405020304" pitchFamily="2" charset="0"/>
              </a:endParaRPr>
            </a:p>
          </p:txBody>
        </p:sp>
      </p:grpSp>
      <p:grpSp>
        <p:nvGrpSpPr>
          <p:cNvPr id="112720" name="组合 112719"/>
          <p:cNvGrpSpPr/>
          <p:nvPr/>
        </p:nvGrpSpPr>
        <p:grpSpPr>
          <a:xfrm>
            <a:off x="3352800" y="4980940"/>
            <a:ext cx="5395913" cy="1387475"/>
            <a:chOff x="0" y="0"/>
            <a:chExt cx="3062" cy="874"/>
          </a:xfrm>
        </p:grpSpPr>
        <p:sp>
          <p:nvSpPr>
            <p:cNvPr id="135248" name="Rectangle 81"/>
            <p:cNvSpPr/>
            <p:nvPr/>
          </p:nvSpPr>
          <p:spPr>
            <a:xfrm>
              <a:off x="230" y="598"/>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35249" name="Rectangle 82"/>
            <p:cNvSpPr/>
            <p:nvPr/>
          </p:nvSpPr>
          <p:spPr>
            <a:xfrm>
              <a:off x="230" y="332"/>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5250" name="Rectangle 83"/>
            <p:cNvSpPr/>
            <p:nvPr/>
          </p:nvSpPr>
          <p:spPr>
            <a:xfrm>
              <a:off x="230" y="66"/>
              <a:ext cx="394"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5251" name="Line 84"/>
            <p:cNvSpPr/>
            <p:nvPr/>
          </p:nvSpPr>
          <p:spPr>
            <a:xfrm>
              <a:off x="230" y="66"/>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52" name="Line 85"/>
            <p:cNvSpPr/>
            <p:nvPr/>
          </p:nvSpPr>
          <p:spPr>
            <a:xfrm>
              <a:off x="230" y="332"/>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53" name="Line 86"/>
            <p:cNvSpPr/>
            <p:nvPr/>
          </p:nvSpPr>
          <p:spPr>
            <a:xfrm>
              <a:off x="230" y="864"/>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54" name="Line 87"/>
            <p:cNvSpPr/>
            <p:nvPr/>
          </p:nvSpPr>
          <p:spPr>
            <a:xfrm>
              <a:off x="230" y="66"/>
              <a:ext cx="0" cy="79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55" name="Line 88"/>
            <p:cNvSpPr/>
            <p:nvPr/>
          </p:nvSpPr>
          <p:spPr>
            <a:xfrm>
              <a:off x="624" y="66"/>
              <a:ext cx="0" cy="79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56" name="Line 89"/>
            <p:cNvSpPr/>
            <p:nvPr/>
          </p:nvSpPr>
          <p:spPr>
            <a:xfrm>
              <a:off x="230" y="59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57" name="Text Box 90"/>
            <p:cNvSpPr txBox="1"/>
            <p:nvPr/>
          </p:nvSpPr>
          <p:spPr>
            <a:xfrm>
              <a:off x="0" y="27"/>
              <a:ext cx="384" cy="291"/>
            </a:xfrm>
            <a:prstGeom prst="rect">
              <a:avLst/>
            </a:prstGeom>
            <a:noFill/>
            <a:ln w="9525">
              <a:noFill/>
            </a:ln>
          </p:spPr>
          <p:txBody>
            <a:bodyPr lIns="0"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sp>
          <p:nvSpPr>
            <p:cNvPr id="135258" name="Rectangle 92"/>
            <p:cNvSpPr/>
            <p:nvPr/>
          </p:nvSpPr>
          <p:spPr>
            <a:xfrm>
              <a:off x="2665" y="607"/>
              <a:ext cx="397" cy="26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5259" name="Rectangle 93"/>
            <p:cNvSpPr/>
            <p:nvPr/>
          </p:nvSpPr>
          <p:spPr>
            <a:xfrm>
              <a:off x="2304" y="607"/>
              <a:ext cx="361" cy="26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5260" name="Rectangle 94"/>
            <p:cNvSpPr/>
            <p:nvPr/>
          </p:nvSpPr>
          <p:spPr>
            <a:xfrm>
              <a:off x="2665" y="314"/>
              <a:ext cx="397" cy="29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5261" name="Rectangle 95"/>
            <p:cNvSpPr/>
            <p:nvPr/>
          </p:nvSpPr>
          <p:spPr>
            <a:xfrm>
              <a:off x="2304" y="314"/>
              <a:ext cx="361" cy="29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5262" name="Rectangle 96"/>
            <p:cNvSpPr/>
            <p:nvPr/>
          </p:nvSpPr>
          <p:spPr>
            <a:xfrm>
              <a:off x="2665" y="48"/>
              <a:ext cx="397"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5263" name="Rectangle 97"/>
            <p:cNvSpPr/>
            <p:nvPr/>
          </p:nvSpPr>
          <p:spPr>
            <a:xfrm>
              <a:off x="2304" y="48"/>
              <a:ext cx="361"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5264" name="Line 98"/>
            <p:cNvSpPr/>
            <p:nvPr/>
          </p:nvSpPr>
          <p:spPr>
            <a:xfrm>
              <a:off x="2304" y="4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65" name="Line 99"/>
            <p:cNvSpPr/>
            <p:nvPr/>
          </p:nvSpPr>
          <p:spPr>
            <a:xfrm>
              <a:off x="2304" y="314"/>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66" name="Line 100"/>
            <p:cNvSpPr/>
            <p:nvPr/>
          </p:nvSpPr>
          <p:spPr>
            <a:xfrm>
              <a:off x="2304" y="607"/>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67" name="Line 101"/>
            <p:cNvSpPr/>
            <p:nvPr/>
          </p:nvSpPr>
          <p:spPr>
            <a:xfrm>
              <a:off x="2304" y="874"/>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68" name="Line 102"/>
            <p:cNvSpPr/>
            <p:nvPr/>
          </p:nvSpPr>
          <p:spPr>
            <a:xfrm>
              <a:off x="2304" y="48"/>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69" name="Line 103"/>
            <p:cNvSpPr/>
            <p:nvPr/>
          </p:nvSpPr>
          <p:spPr>
            <a:xfrm>
              <a:off x="2665" y="48"/>
              <a:ext cx="0" cy="82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70" name="Line 104"/>
            <p:cNvSpPr/>
            <p:nvPr/>
          </p:nvSpPr>
          <p:spPr>
            <a:xfrm>
              <a:off x="3062" y="48"/>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71" name="Text Box 105"/>
            <p:cNvSpPr txBox="1"/>
            <p:nvPr/>
          </p:nvSpPr>
          <p:spPr>
            <a:xfrm>
              <a:off x="1952" y="0"/>
              <a:ext cx="304" cy="291"/>
            </a:xfrm>
            <a:prstGeom prst="rect">
              <a:avLst/>
            </a:prstGeom>
            <a:noFill/>
            <a:ln w="9525">
              <a:noFill/>
            </a:ln>
          </p:spPr>
          <p:txBody>
            <a:bodyPr wrap="square" lIns="0"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sp>
          <p:nvSpPr>
            <p:cNvPr id="135272" name="AutoShape 106"/>
            <p:cNvSpPr/>
            <p:nvPr/>
          </p:nvSpPr>
          <p:spPr>
            <a:xfrm>
              <a:off x="768" y="256"/>
              <a:ext cx="1344" cy="524"/>
            </a:xfrm>
            <a:prstGeom prst="rightArrow">
              <a:avLst>
                <a:gd name="adj1" fmla="val 53648"/>
                <a:gd name="adj2" fmla="val 92051"/>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grpSp>
      <p:grpSp>
        <p:nvGrpSpPr>
          <p:cNvPr id="112746" name="组合 112745"/>
          <p:cNvGrpSpPr/>
          <p:nvPr/>
        </p:nvGrpSpPr>
        <p:grpSpPr>
          <a:xfrm>
            <a:off x="3352800" y="2934970"/>
            <a:ext cx="5395913" cy="1539875"/>
            <a:chOff x="0" y="0"/>
            <a:chExt cx="3062" cy="969"/>
          </a:xfrm>
        </p:grpSpPr>
        <p:sp>
          <p:nvSpPr>
            <p:cNvPr id="135274" name="Rectangle 109"/>
            <p:cNvSpPr/>
            <p:nvPr/>
          </p:nvSpPr>
          <p:spPr>
            <a:xfrm>
              <a:off x="230" y="278"/>
              <a:ext cx="394" cy="69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35275" name="Rectangle 110"/>
            <p:cNvSpPr/>
            <p:nvPr/>
          </p:nvSpPr>
          <p:spPr>
            <a:xfrm>
              <a:off x="230" y="48"/>
              <a:ext cx="394" cy="230"/>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5276" name="Line 111"/>
            <p:cNvSpPr/>
            <p:nvPr/>
          </p:nvSpPr>
          <p:spPr>
            <a:xfrm>
              <a:off x="230" y="48"/>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77" name="Line 112"/>
            <p:cNvSpPr/>
            <p:nvPr/>
          </p:nvSpPr>
          <p:spPr>
            <a:xfrm>
              <a:off x="230" y="27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78" name="Line 113"/>
            <p:cNvSpPr/>
            <p:nvPr/>
          </p:nvSpPr>
          <p:spPr>
            <a:xfrm>
              <a:off x="230" y="969"/>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79" name="Line 114"/>
            <p:cNvSpPr/>
            <p:nvPr/>
          </p:nvSpPr>
          <p:spPr>
            <a:xfrm>
              <a:off x="230" y="48"/>
              <a:ext cx="0" cy="921"/>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80" name="Line 115"/>
            <p:cNvSpPr/>
            <p:nvPr/>
          </p:nvSpPr>
          <p:spPr>
            <a:xfrm>
              <a:off x="624" y="48"/>
              <a:ext cx="0" cy="921"/>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81" name="Text Box 116"/>
            <p:cNvSpPr txBox="1"/>
            <p:nvPr/>
          </p:nvSpPr>
          <p:spPr>
            <a:xfrm>
              <a:off x="0" y="0"/>
              <a:ext cx="384" cy="291"/>
            </a:xfrm>
            <a:prstGeom prst="rect">
              <a:avLst/>
            </a:prstGeom>
            <a:noFill/>
            <a:ln w="9525">
              <a:noFill/>
            </a:ln>
          </p:spPr>
          <p:txBody>
            <a:bodyPr lIns="0"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2</a:t>
              </a:r>
              <a:endParaRPr lang="en-US" altLang="x-none" sz="3000" b="1" baseline="-25000" dirty="0">
                <a:latin typeface="Times New Roman" panose="02020603050405020304" pitchFamily="2" charset="0"/>
              </a:endParaRPr>
            </a:p>
          </p:txBody>
        </p:sp>
        <p:sp>
          <p:nvSpPr>
            <p:cNvPr id="135282" name="Rectangle 118"/>
            <p:cNvSpPr/>
            <p:nvPr/>
          </p:nvSpPr>
          <p:spPr>
            <a:xfrm>
              <a:off x="2665" y="738"/>
              <a:ext cx="397" cy="230"/>
            </a:xfrm>
            <a:prstGeom prst="rect">
              <a:avLst/>
            </a:prstGeom>
            <a:solidFill>
              <a:srgbClr val="FFFF00"/>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5283" name="Rectangle 119"/>
            <p:cNvSpPr/>
            <p:nvPr/>
          </p:nvSpPr>
          <p:spPr>
            <a:xfrm>
              <a:off x="2304" y="738"/>
              <a:ext cx="361" cy="230"/>
            </a:xfrm>
            <a:prstGeom prst="rect">
              <a:avLst/>
            </a:prstGeom>
            <a:solidFill>
              <a:srgbClr val="FFFF00"/>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5284" name="Rectangle 120"/>
            <p:cNvSpPr/>
            <p:nvPr/>
          </p:nvSpPr>
          <p:spPr>
            <a:xfrm>
              <a:off x="2665" y="508"/>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5285" name="Rectangle 121"/>
            <p:cNvSpPr/>
            <p:nvPr/>
          </p:nvSpPr>
          <p:spPr>
            <a:xfrm>
              <a:off x="2304" y="508"/>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5286" name="Rectangle 122"/>
            <p:cNvSpPr/>
            <p:nvPr/>
          </p:nvSpPr>
          <p:spPr>
            <a:xfrm>
              <a:off x="2665" y="278"/>
              <a:ext cx="397"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5287" name="Rectangle 123"/>
            <p:cNvSpPr/>
            <p:nvPr/>
          </p:nvSpPr>
          <p:spPr>
            <a:xfrm>
              <a:off x="2304" y="278"/>
              <a:ext cx="361" cy="2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5288" name="Rectangle 124"/>
            <p:cNvSpPr/>
            <p:nvPr/>
          </p:nvSpPr>
          <p:spPr>
            <a:xfrm>
              <a:off x="2665" y="48"/>
              <a:ext cx="397" cy="230"/>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5289" name="Rectangle 125"/>
            <p:cNvSpPr/>
            <p:nvPr/>
          </p:nvSpPr>
          <p:spPr>
            <a:xfrm>
              <a:off x="2304" y="48"/>
              <a:ext cx="361" cy="230"/>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5290" name="Line 126"/>
            <p:cNvSpPr/>
            <p:nvPr/>
          </p:nvSpPr>
          <p:spPr>
            <a:xfrm>
              <a:off x="2304" y="4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1" name="Line 127"/>
            <p:cNvSpPr/>
            <p:nvPr/>
          </p:nvSpPr>
          <p:spPr>
            <a:xfrm>
              <a:off x="2304" y="27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2" name="Line 128"/>
            <p:cNvSpPr/>
            <p:nvPr/>
          </p:nvSpPr>
          <p:spPr>
            <a:xfrm>
              <a:off x="2304" y="50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3" name="Line 129"/>
            <p:cNvSpPr/>
            <p:nvPr/>
          </p:nvSpPr>
          <p:spPr>
            <a:xfrm>
              <a:off x="2304" y="738"/>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4" name="Line 130"/>
            <p:cNvSpPr/>
            <p:nvPr/>
          </p:nvSpPr>
          <p:spPr>
            <a:xfrm>
              <a:off x="2304" y="968"/>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5" name="Line 131"/>
            <p:cNvSpPr/>
            <p:nvPr/>
          </p:nvSpPr>
          <p:spPr>
            <a:xfrm>
              <a:off x="2304" y="48"/>
              <a:ext cx="0" cy="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6" name="Line 132"/>
            <p:cNvSpPr/>
            <p:nvPr/>
          </p:nvSpPr>
          <p:spPr>
            <a:xfrm>
              <a:off x="2665" y="48"/>
              <a:ext cx="0" cy="92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7" name="Line 133"/>
            <p:cNvSpPr/>
            <p:nvPr/>
          </p:nvSpPr>
          <p:spPr>
            <a:xfrm>
              <a:off x="3062" y="48"/>
              <a:ext cx="0" cy="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5298" name="Text Box 134"/>
            <p:cNvSpPr txBox="1"/>
            <p:nvPr/>
          </p:nvSpPr>
          <p:spPr>
            <a:xfrm>
              <a:off x="2016" y="0"/>
              <a:ext cx="288" cy="291"/>
            </a:xfrm>
            <a:prstGeom prst="rect">
              <a:avLst/>
            </a:prstGeom>
            <a:noFill/>
            <a:ln w="9525">
              <a:noFill/>
            </a:ln>
          </p:spPr>
          <p:txBody>
            <a:bodyPr lIns="0"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2</a:t>
              </a:r>
              <a:endParaRPr lang="en-US" altLang="x-none" sz="3000" b="1" baseline="-25000" dirty="0">
                <a:latin typeface="Times New Roman" panose="02020603050405020304" pitchFamily="2" charset="0"/>
              </a:endParaRPr>
            </a:p>
          </p:txBody>
        </p:sp>
        <p:sp>
          <p:nvSpPr>
            <p:cNvPr id="135299" name="AutoShape 135"/>
            <p:cNvSpPr/>
            <p:nvPr/>
          </p:nvSpPr>
          <p:spPr>
            <a:xfrm>
              <a:off x="768" y="266"/>
              <a:ext cx="1344" cy="503"/>
            </a:xfrm>
            <a:prstGeom prst="rightArrow">
              <a:avLst>
                <a:gd name="adj1" fmla="val 53648"/>
                <a:gd name="adj2" fmla="val 92051"/>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2</a:t>
              </a:r>
              <a:endParaRPr lang="en-US" altLang="x-none" sz="3000" b="1" baseline="-25000" dirty="0">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93"/>
                                        </p:tgtEl>
                                        <p:attrNameLst>
                                          <p:attrName>style.visibility</p:attrName>
                                        </p:attrNameLst>
                                      </p:cBhvr>
                                      <p:to>
                                        <p:strVal val="visible"/>
                                      </p:to>
                                    </p:set>
                                    <p:animEffect transition="in" filter="blinds(horizontal)">
                                      <p:cBhvr>
                                        <p:cTn id="7" dur="500"/>
                                        <p:tgtEl>
                                          <p:spTgt spid="112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46"/>
                                        </p:tgtEl>
                                        <p:attrNameLst>
                                          <p:attrName>style.visibility</p:attrName>
                                        </p:attrNameLst>
                                      </p:cBhvr>
                                      <p:to>
                                        <p:strVal val="visible"/>
                                      </p:to>
                                    </p:set>
                                    <p:animEffect transition="in" filter="blinds(horizontal)">
                                      <p:cBhvr>
                                        <p:cTn id="12" dur="500"/>
                                        <p:tgtEl>
                                          <p:spTgt spid="1127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720"/>
                                        </p:tgtEl>
                                        <p:attrNameLst>
                                          <p:attrName>style.visibility</p:attrName>
                                        </p:attrNameLst>
                                      </p:cBhvr>
                                      <p:to>
                                        <p:strVal val="visible"/>
                                      </p:to>
                                    </p:set>
                                    <p:animEffect transition="in" filter="blinds(horizontal)">
                                      <p:cBhvr>
                                        <p:cTn id="17" dur="500"/>
                                        <p:tgtEl>
                                          <p:spTgt spid="11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61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6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6196" name="Rectangle 3"/>
          <p:cNvSpPr>
            <a:spLocks noGrp="1"/>
          </p:cNvSpPr>
          <p:nvPr>
            <p:ph type="title"/>
          </p:nvPr>
        </p:nvSpPr>
        <p:spPr/>
        <p:txBody>
          <a:bodyPr wrap="square" anchor="ctr"/>
          <a:p>
            <a:pPr eaLnBrk="1" hangingPunct="1"/>
            <a:r>
              <a:rPr lang="en-US" altLang="x-none" dirty="0"/>
              <a:t>Example 2.7.9 (cont.)</a:t>
            </a:r>
            <a:endParaRPr lang="en-US" altLang="x-none" dirty="0"/>
          </a:p>
        </p:txBody>
      </p:sp>
      <p:graphicFrame>
        <p:nvGraphicFramePr>
          <p:cNvPr id="113670" name="表格 113669"/>
          <p:cNvGraphicFramePr/>
          <p:nvPr/>
        </p:nvGraphicFramePr>
        <p:xfrm>
          <a:off x="396875" y="1347788"/>
          <a:ext cx="2405063" cy="4818063"/>
        </p:xfrm>
        <a:graphic>
          <a:graphicData uri="http://schemas.openxmlformats.org/drawingml/2006/table">
            <a:tbl>
              <a:tblPr/>
              <a:tblGrid>
                <a:gridCol w="754063"/>
                <a:gridCol w="827087"/>
                <a:gridCol w="823913"/>
              </a:tblGrid>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86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0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c5</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6239" name="Text Box 46"/>
          <p:cNvSpPr txBox="1"/>
          <p:nvPr/>
        </p:nvSpPr>
        <p:spPr>
          <a:xfrm>
            <a:off x="685800" y="908050"/>
            <a:ext cx="18288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pSp>
        <p:nvGrpSpPr>
          <p:cNvPr id="113713" name="组合 113712"/>
          <p:cNvGrpSpPr/>
          <p:nvPr/>
        </p:nvGrpSpPr>
        <p:grpSpPr>
          <a:xfrm>
            <a:off x="7442200" y="1857375"/>
            <a:ext cx="1522413" cy="847725"/>
            <a:chOff x="0" y="0"/>
            <a:chExt cx="758" cy="534"/>
          </a:xfrm>
        </p:grpSpPr>
        <p:sp>
          <p:nvSpPr>
            <p:cNvPr id="136241" name="Rectangle 63"/>
            <p:cNvSpPr/>
            <p:nvPr/>
          </p:nvSpPr>
          <p:spPr>
            <a:xfrm>
              <a:off x="361" y="0"/>
              <a:ext cx="397" cy="53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6242" name="Rectangle 64"/>
            <p:cNvSpPr/>
            <p:nvPr/>
          </p:nvSpPr>
          <p:spPr>
            <a:xfrm>
              <a:off x="0" y="0"/>
              <a:ext cx="361" cy="53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grpSp>
      <p:grpSp>
        <p:nvGrpSpPr>
          <p:cNvPr id="113716" name="组合 113715"/>
          <p:cNvGrpSpPr/>
          <p:nvPr/>
        </p:nvGrpSpPr>
        <p:grpSpPr>
          <a:xfrm>
            <a:off x="3429000" y="928820"/>
            <a:ext cx="5464175" cy="2285868"/>
            <a:chOff x="0" y="-36"/>
            <a:chExt cx="3024" cy="1332"/>
          </a:xfrm>
        </p:grpSpPr>
        <p:grpSp>
          <p:nvGrpSpPr>
            <p:cNvPr id="136244" name="组合 113716"/>
            <p:cNvGrpSpPr/>
            <p:nvPr/>
          </p:nvGrpSpPr>
          <p:grpSpPr>
            <a:xfrm>
              <a:off x="0" y="-36"/>
              <a:ext cx="3024" cy="1332"/>
              <a:chOff x="0" y="-36"/>
              <a:chExt cx="3024" cy="1332"/>
            </a:xfrm>
          </p:grpSpPr>
          <p:sp>
            <p:nvSpPr>
              <p:cNvPr id="136245" name="Rectangle 48"/>
              <p:cNvSpPr/>
              <p:nvPr/>
            </p:nvSpPr>
            <p:spPr>
              <a:xfrm>
                <a:off x="278" y="808"/>
                <a:ext cx="394" cy="24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c3</a:t>
                </a:r>
                <a:endParaRPr lang="en-US" altLang="x-none" sz="3000" b="1" dirty="0">
                  <a:solidFill>
                    <a:schemeClr val="accent2"/>
                  </a:solidFill>
                  <a:latin typeface="Arial" panose="020B0604020202020204" pitchFamily="34" charset="0"/>
                </a:endParaRPr>
              </a:p>
            </p:txBody>
          </p:sp>
          <p:sp>
            <p:nvSpPr>
              <p:cNvPr id="136246" name="Rectangle 49"/>
              <p:cNvSpPr/>
              <p:nvPr/>
            </p:nvSpPr>
            <p:spPr>
              <a:xfrm>
                <a:off x="278" y="564"/>
                <a:ext cx="394" cy="24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36247" name="Rectangle 50"/>
              <p:cNvSpPr/>
              <p:nvPr/>
            </p:nvSpPr>
            <p:spPr>
              <a:xfrm>
                <a:off x="278" y="1052"/>
                <a:ext cx="394" cy="24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c4</a:t>
                </a:r>
                <a:endParaRPr lang="en-US" altLang="x-none" sz="3000" b="1" dirty="0">
                  <a:solidFill>
                    <a:schemeClr val="accent2"/>
                  </a:solidFill>
                  <a:latin typeface="Arial" panose="020B0604020202020204" pitchFamily="34" charset="0"/>
                </a:endParaRPr>
              </a:p>
            </p:txBody>
          </p:sp>
          <p:sp>
            <p:nvSpPr>
              <p:cNvPr id="136248" name="Rectangle 51"/>
              <p:cNvSpPr/>
              <p:nvPr/>
            </p:nvSpPr>
            <p:spPr>
              <a:xfrm>
                <a:off x="278" y="320"/>
                <a:ext cx="394" cy="24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6249" name="Rectangle 52"/>
              <p:cNvSpPr/>
              <p:nvPr/>
            </p:nvSpPr>
            <p:spPr>
              <a:xfrm>
                <a:off x="278" y="48"/>
                <a:ext cx="394" cy="272"/>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6250" name="Line 53"/>
              <p:cNvSpPr/>
              <p:nvPr/>
            </p:nvSpPr>
            <p:spPr>
              <a:xfrm>
                <a:off x="278" y="48"/>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1" name="Line 54"/>
              <p:cNvSpPr/>
              <p:nvPr/>
            </p:nvSpPr>
            <p:spPr>
              <a:xfrm>
                <a:off x="278" y="320"/>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2" name="Line 55"/>
              <p:cNvSpPr/>
              <p:nvPr/>
            </p:nvSpPr>
            <p:spPr>
              <a:xfrm>
                <a:off x="278" y="1296"/>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3" name="Line 56"/>
              <p:cNvSpPr/>
              <p:nvPr/>
            </p:nvSpPr>
            <p:spPr>
              <a:xfrm>
                <a:off x="278" y="48"/>
                <a:ext cx="0" cy="124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4" name="Line 57"/>
              <p:cNvSpPr/>
              <p:nvPr/>
            </p:nvSpPr>
            <p:spPr>
              <a:xfrm>
                <a:off x="672" y="48"/>
                <a:ext cx="0" cy="124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5" name="Line 58"/>
              <p:cNvSpPr/>
              <p:nvPr/>
            </p:nvSpPr>
            <p:spPr>
              <a:xfrm>
                <a:off x="278" y="564"/>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6" name="Line 59"/>
              <p:cNvSpPr/>
              <p:nvPr/>
            </p:nvSpPr>
            <p:spPr>
              <a:xfrm>
                <a:off x="278" y="1052"/>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7" name="Line 60"/>
              <p:cNvSpPr/>
              <p:nvPr/>
            </p:nvSpPr>
            <p:spPr>
              <a:xfrm>
                <a:off x="278" y="80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58" name="Text Box 61"/>
              <p:cNvSpPr txBox="1"/>
              <p:nvPr/>
            </p:nvSpPr>
            <p:spPr>
              <a:xfrm>
                <a:off x="0" y="0"/>
                <a:ext cx="384" cy="269"/>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4</a:t>
                </a:r>
                <a:endParaRPr lang="en-US" altLang="x-none" sz="3000" b="1" baseline="-25000" dirty="0">
                  <a:latin typeface="Times New Roman" panose="02020603050405020304" pitchFamily="2" charset="0"/>
                </a:endParaRPr>
              </a:p>
            </p:txBody>
          </p:sp>
          <p:sp>
            <p:nvSpPr>
              <p:cNvPr id="136259" name="Text Box 73"/>
              <p:cNvSpPr txBox="1"/>
              <p:nvPr/>
            </p:nvSpPr>
            <p:spPr>
              <a:xfrm>
                <a:off x="2256" y="-36"/>
                <a:ext cx="768" cy="269"/>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4</a:t>
                </a:r>
                <a:endParaRPr lang="en-US" altLang="x-none" sz="3000" b="1" baseline="-25000" dirty="0">
                  <a:latin typeface="Times New Roman" panose="02020603050405020304" pitchFamily="2" charset="0"/>
                </a:endParaRPr>
              </a:p>
            </p:txBody>
          </p:sp>
          <p:sp>
            <p:nvSpPr>
              <p:cNvPr id="136260" name="AutoShape 74"/>
              <p:cNvSpPr/>
              <p:nvPr/>
            </p:nvSpPr>
            <p:spPr>
              <a:xfrm>
                <a:off x="816" y="474"/>
                <a:ext cx="1296" cy="472"/>
              </a:xfrm>
              <a:prstGeom prst="rightArrow">
                <a:avLst>
                  <a:gd name="adj1" fmla="val 53648"/>
                  <a:gd name="adj2" fmla="val 88763"/>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4</a:t>
                </a:r>
                <a:endParaRPr lang="en-US" altLang="x-none" sz="3000" b="1" baseline="-25000" dirty="0">
                  <a:latin typeface="Times New Roman" panose="02020603050405020304" pitchFamily="2" charset="0"/>
                </a:endParaRPr>
              </a:p>
            </p:txBody>
          </p:sp>
        </p:grpSp>
        <p:sp>
          <p:nvSpPr>
            <p:cNvPr id="136261" name="Rectangle 65"/>
            <p:cNvSpPr/>
            <p:nvPr/>
          </p:nvSpPr>
          <p:spPr>
            <a:xfrm>
              <a:off x="2617" y="279"/>
              <a:ext cx="397"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6262" name="Rectangle 66"/>
            <p:cNvSpPr/>
            <p:nvPr/>
          </p:nvSpPr>
          <p:spPr>
            <a:xfrm>
              <a:off x="2256" y="279"/>
              <a:ext cx="361"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6263" name="Line 67"/>
            <p:cNvSpPr/>
            <p:nvPr/>
          </p:nvSpPr>
          <p:spPr>
            <a:xfrm>
              <a:off x="2256" y="279"/>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64" name="Line 68"/>
            <p:cNvSpPr/>
            <p:nvPr/>
          </p:nvSpPr>
          <p:spPr>
            <a:xfrm>
              <a:off x="2256" y="545"/>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65" name="Line 69"/>
            <p:cNvSpPr/>
            <p:nvPr/>
          </p:nvSpPr>
          <p:spPr>
            <a:xfrm>
              <a:off x="2256" y="1079"/>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66" name="Line 70"/>
            <p:cNvSpPr/>
            <p:nvPr/>
          </p:nvSpPr>
          <p:spPr>
            <a:xfrm>
              <a:off x="2256" y="279"/>
              <a:ext cx="0" cy="80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67" name="Line 71"/>
            <p:cNvSpPr/>
            <p:nvPr/>
          </p:nvSpPr>
          <p:spPr>
            <a:xfrm>
              <a:off x="2617" y="279"/>
              <a:ext cx="0" cy="80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68" name="Line 72"/>
            <p:cNvSpPr/>
            <p:nvPr/>
          </p:nvSpPr>
          <p:spPr>
            <a:xfrm>
              <a:off x="3014" y="279"/>
              <a:ext cx="0" cy="80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nvGrpSpPr>
          <p:cNvPr id="113742" name="组合 113741"/>
          <p:cNvGrpSpPr/>
          <p:nvPr/>
        </p:nvGrpSpPr>
        <p:grpSpPr>
          <a:xfrm>
            <a:off x="3429000" y="3886200"/>
            <a:ext cx="5464175" cy="2438400"/>
            <a:chOff x="0" y="0"/>
            <a:chExt cx="3024" cy="1536"/>
          </a:xfrm>
        </p:grpSpPr>
        <p:sp>
          <p:nvSpPr>
            <p:cNvPr id="136270" name="Rectangle 94"/>
            <p:cNvSpPr/>
            <p:nvPr/>
          </p:nvSpPr>
          <p:spPr>
            <a:xfrm>
              <a:off x="2617" y="602"/>
              <a:ext cx="397" cy="56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endParaRPr lang="zh-CN" altLang="en-US" sz="3000" b="1" dirty="0">
                <a:solidFill>
                  <a:schemeClr val="accent2"/>
                </a:solidFill>
                <a:latin typeface="Arial" panose="020B0604020202020204" pitchFamily="34" charset="0"/>
              </a:endParaRPr>
            </a:p>
          </p:txBody>
        </p:sp>
        <p:sp>
          <p:nvSpPr>
            <p:cNvPr id="136271" name="Rectangle 95"/>
            <p:cNvSpPr/>
            <p:nvPr/>
          </p:nvSpPr>
          <p:spPr>
            <a:xfrm>
              <a:off x="2256" y="602"/>
              <a:ext cx="361" cy="56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endParaRPr lang="zh-CN" altLang="en-US" sz="3000" b="1" dirty="0">
                <a:solidFill>
                  <a:schemeClr val="accent2"/>
                </a:solidFill>
                <a:latin typeface="Arial" panose="020B0604020202020204" pitchFamily="34" charset="0"/>
              </a:endParaRPr>
            </a:p>
          </p:txBody>
        </p:sp>
        <p:sp>
          <p:nvSpPr>
            <p:cNvPr id="136272" name="Rectangle 96"/>
            <p:cNvSpPr/>
            <p:nvPr/>
          </p:nvSpPr>
          <p:spPr>
            <a:xfrm>
              <a:off x="2617" y="336"/>
              <a:ext cx="397"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6273" name="Rectangle 97"/>
            <p:cNvSpPr/>
            <p:nvPr/>
          </p:nvSpPr>
          <p:spPr>
            <a:xfrm>
              <a:off x="2256" y="336"/>
              <a:ext cx="361"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6274" name="Line 98"/>
            <p:cNvSpPr/>
            <p:nvPr/>
          </p:nvSpPr>
          <p:spPr>
            <a:xfrm>
              <a:off x="2256" y="336"/>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75" name="Line 99"/>
            <p:cNvSpPr/>
            <p:nvPr/>
          </p:nvSpPr>
          <p:spPr>
            <a:xfrm>
              <a:off x="2256" y="602"/>
              <a:ext cx="75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76" name="Line 100"/>
            <p:cNvSpPr/>
            <p:nvPr/>
          </p:nvSpPr>
          <p:spPr>
            <a:xfrm>
              <a:off x="2256" y="1162"/>
              <a:ext cx="75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77" name="Line 101"/>
            <p:cNvSpPr/>
            <p:nvPr/>
          </p:nvSpPr>
          <p:spPr>
            <a:xfrm>
              <a:off x="2256" y="336"/>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78" name="Line 102"/>
            <p:cNvSpPr/>
            <p:nvPr/>
          </p:nvSpPr>
          <p:spPr>
            <a:xfrm>
              <a:off x="2617" y="336"/>
              <a:ext cx="0" cy="82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79" name="Line 103"/>
            <p:cNvSpPr/>
            <p:nvPr/>
          </p:nvSpPr>
          <p:spPr>
            <a:xfrm>
              <a:off x="3014" y="336"/>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80" name="Text Box 104"/>
            <p:cNvSpPr txBox="1"/>
            <p:nvPr/>
          </p:nvSpPr>
          <p:spPr>
            <a:xfrm>
              <a:off x="2256" y="6"/>
              <a:ext cx="768" cy="291"/>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5</a:t>
              </a:r>
              <a:endParaRPr lang="en-US" altLang="x-none" sz="3000" b="1" baseline="-25000" dirty="0">
                <a:latin typeface="Times New Roman" panose="02020603050405020304" pitchFamily="2" charset="0"/>
              </a:endParaRPr>
            </a:p>
          </p:txBody>
        </p:sp>
        <p:sp>
          <p:nvSpPr>
            <p:cNvPr id="136281" name="Rectangle 77"/>
            <p:cNvSpPr/>
            <p:nvPr/>
          </p:nvSpPr>
          <p:spPr>
            <a:xfrm>
              <a:off x="278" y="1288"/>
              <a:ext cx="394" cy="248"/>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c5</a:t>
              </a:r>
              <a:endParaRPr lang="en-US" altLang="x-none" sz="3000" b="1" dirty="0">
                <a:solidFill>
                  <a:schemeClr val="accent2"/>
                </a:solidFill>
                <a:latin typeface="Arial" panose="020B0604020202020204" pitchFamily="34" charset="0"/>
              </a:endParaRPr>
            </a:p>
          </p:txBody>
        </p:sp>
        <p:sp>
          <p:nvSpPr>
            <p:cNvPr id="136282" name="Rectangle 78"/>
            <p:cNvSpPr/>
            <p:nvPr/>
          </p:nvSpPr>
          <p:spPr>
            <a:xfrm>
              <a:off x="278" y="1040"/>
              <a:ext cx="394" cy="248"/>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c4</a:t>
              </a:r>
              <a:endParaRPr lang="en-US" altLang="x-none" sz="3000" b="1" dirty="0">
                <a:solidFill>
                  <a:schemeClr val="accent2"/>
                </a:solidFill>
                <a:latin typeface="Arial" panose="020B0604020202020204" pitchFamily="34" charset="0"/>
              </a:endParaRPr>
            </a:p>
          </p:txBody>
        </p:sp>
        <p:sp>
          <p:nvSpPr>
            <p:cNvPr id="136283" name="Rectangle 79"/>
            <p:cNvSpPr/>
            <p:nvPr/>
          </p:nvSpPr>
          <p:spPr>
            <a:xfrm>
              <a:off x="278" y="792"/>
              <a:ext cx="394" cy="248"/>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c3</a:t>
              </a:r>
              <a:endParaRPr lang="en-US" altLang="x-none" sz="3000" b="1" dirty="0">
                <a:solidFill>
                  <a:schemeClr val="accent2"/>
                </a:solidFill>
                <a:latin typeface="Arial" panose="020B0604020202020204" pitchFamily="34" charset="0"/>
              </a:endParaRPr>
            </a:p>
          </p:txBody>
        </p:sp>
        <p:sp>
          <p:nvSpPr>
            <p:cNvPr id="136284" name="Rectangle 80"/>
            <p:cNvSpPr/>
            <p:nvPr/>
          </p:nvSpPr>
          <p:spPr>
            <a:xfrm>
              <a:off x="278" y="544"/>
              <a:ext cx="394" cy="248"/>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36285" name="Rectangle 81"/>
            <p:cNvSpPr/>
            <p:nvPr/>
          </p:nvSpPr>
          <p:spPr>
            <a:xfrm>
              <a:off x="278" y="296"/>
              <a:ext cx="394" cy="248"/>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6286" name="Rectangle 82"/>
            <p:cNvSpPr/>
            <p:nvPr/>
          </p:nvSpPr>
          <p:spPr>
            <a:xfrm>
              <a:off x="278" y="48"/>
              <a:ext cx="394" cy="248"/>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6287" name="Line 83"/>
            <p:cNvSpPr/>
            <p:nvPr/>
          </p:nvSpPr>
          <p:spPr>
            <a:xfrm>
              <a:off x="278" y="48"/>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88" name="Line 84"/>
            <p:cNvSpPr/>
            <p:nvPr/>
          </p:nvSpPr>
          <p:spPr>
            <a:xfrm>
              <a:off x="278" y="296"/>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89" name="Line 85"/>
            <p:cNvSpPr/>
            <p:nvPr/>
          </p:nvSpPr>
          <p:spPr>
            <a:xfrm>
              <a:off x="278" y="1536"/>
              <a:ext cx="39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0" name="Line 86"/>
            <p:cNvSpPr/>
            <p:nvPr/>
          </p:nvSpPr>
          <p:spPr>
            <a:xfrm>
              <a:off x="278" y="48"/>
              <a:ext cx="0" cy="148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1" name="Line 87"/>
            <p:cNvSpPr/>
            <p:nvPr/>
          </p:nvSpPr>
          <p:spPr>
            <a:xfrm>
              <a:off x="672" y="48"/>
              <a:ext cx="0" cy="148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2" name="Line 88"/>
            <p:cNvSpPr/>
            <p:nvPr/>
          </p:nvSpPr>
          <p:spPr>
            <a:xfrm>
              <a:off x="278" y="544"/>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3" name="Line 89"/>
            <p:cNvSpPr/>
            <p:nvPr/>
          </p:nvSpPr>
          <p:spPr>
            <a:xfrm>
              <a:off x="278" y="792"/>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4" name="Line 90"/>
            <p:cNvSpPr/>
            <p:nvPr/>
          </p:nvSpPr>
          <p:spPr>
            <a:xfrm>
              <a:off x="278" y="1040"/>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5" name="Line 91"/>
            <p:cNvSpPr/>
            <p:nvPr/>
          </p:nvSpPr>
          <p:spPr>
            <a:xfrm>
              <a:off x="278" y="1288"/>
              <a:ext cx="39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6296" name="Text Box 92"/>
            <p:cNvSpPr txBox="1"/>
            <p:nvPr/>
          </p:nvSpPr>
          <p:spPr>
            <a:xfrm>
              <a:off x="0" y="0"/>
              <a:ext cx="384" cy="291"/>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5</a:t>
              </a:r>
              <a:endParaRPr lang="en-US" altLang="x-none" sz="3000" b="1" baseline="-25000" dirty="0">
                <a:latin typeface="Times New Roman" panose="02020603050405020304" pitchFamily="2" charset="0"/>
              </a:endParaRPr>
            </a:p>
          </p:txBody>
        </p:sp>
        <p:sp>
          <p:nvSpPr>
            <p:cNvPr id="136297" name="AutoShape 105"/>
            <p:cNvSpPr/>
            <p:nvPr/>
          </p:nvSpPr>
          <p:spPr>
            <a:xfrm>
              <a:off x="816" y="526"/>
              <a:ext cx="1296" cy="504"/>
            </a:xfrm>
            <a:prstGeom prst="rightArrow">
              <a:avLst>
                <a:gd name="adj1" fmla="val 53648"/>
                <a:gd name="adj2" fmla="val 88763"/>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5</a:t>
              </a:r>
              <a:endParaRPr lang="en-US" altLang="x-none" sz="3000" b="1" baseline="-25000" dirty="0">
                <a:latin typeface="Times New Roman" panose="02020603050405020304" pitchFamily="2" charset="0"/>
              </a:endParaRPr>
            </a:p>
          </p:txBody>
        </p:sp>
      </p:grpSp>
      <p:sp>
        <p:nvSpPr>
          <p:cNvPr id="113771" name="Text Box 112"/>
          <p:cNvSpPr txBox="1"/>
          <p:nvPr/>
        </p:nvSpPr>
        <p:spPr>
          <a:xfrm>
            <a:off x="7715250" y="1905000"/>
            <a:ext cx="674688"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
        <p:nvSpPr>
          <p:cNvPr id="113772" name="Text Box 113"/>
          <p:cNvSpPr txBox="1"/>
          <p:nvPr/>
        </p:nvSpPr>
        <p:spPr>
          <a:xfrm>
            <a:off x="7715250" y="4953000"/>
            <a:ext cx="674688"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
        <p:nvSpPr>
          <p:cNvPr id="113773" name="Text Box 115"/>
          <p:cNvSpPr txBox="1"/>
          <p:nvPr/>
        </p:nvSpPr>
        <p:spPr>
          <a:xfrm>
            <a:off x="7562850" y="5029200"/>
            <a:ext cx="1254125" cy="549275"/>
          </a:xfrm>
          <a:prstGeom prst="rect">
            <a:avLst/>
          </a:prstGeom>
          <a:noFill/>
          <a:ln w="9525">
            <a:noFill/>
          </a:ln>
        </p:spPr>
        <p:txBody>
          <a:bodyPr wrap="square" anchor="t">
            <a:spAutoFit/>
          </a:bodyPr>
          <a:p>
            <a:pPr>
              <a:spcBef>
                <a:spcPct val="50000"/>
              </a:spcBef>
            </a:pPr>
            <a:r>
              <a:rPr lang="zh-CN" altLang="en-US" sz="3000" dirty="0">
                <a:latin typeface="Times New Roman" panose="02020603050405020304" pitchFamily="2" charset="0"/>
              </a:rPr>
              <a:t>    </a:t>
            </a:r>
            <a:endParaRPr lang="zh-CN" altLang="en-US" sz="3000"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716"/>
                                        </p:tgtEl>
                                        <p:attrNameLst>
                                          <p:attrName>style.visibility</p:attrName>
                                        </p:attrNameLst>
                                      </p:cBhvr>
                                      <p:to>
                                        <p:strVal val="visible"/>
                                      </p:to>
                                    </p:set>
                                    <p:animEffect transition="in" filter="blinds(horizontal)">
                                      <p:cBhvr>
                                        <p:cTn id="7" dur="500"/>
                                        <p:tgtEl>
                                          <p:spTgt spid="1137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3771"/>
                                        </p:tgtEl>
                                        <p:attrNameLst>
                                          <p:attrName>style.visibility</p:attrName>
                                        </p:attrNameLst>
                                      </p:cBhvr>
                                      <p:to>
                                        <p:strVal val="visible"/>
                                      </p:to>
                                    </p:set>
                                  </p:childTnLst>
                                  <p:subTnLst>
                                    <p:set>
                                      <p:cBhvr override="childStyle">
                                        <p:cTn dur="1" fill="hold" display="0" masterRel="nextClick" afterEffect="1"/>
                                        <p:tgtEl>
                                          <p:spTgt spid="11377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3713"/>
                                        </p:tgtEl>
                                        <p:attrNameLst>
                                          <p:attrName>style.visibility</p:attrName>
                                        </p:attrNameLst>
                                      </p:cBhvr>
                                      <p:to>
                                        <p:strVal val="visible"/>
                                      </p:to>
                                    </p:set>
                                    <p:animEffect transition="in" filter="blinds(horizontal)">
                                      <p:cBhvr>
                                        <p:cTn id="16" dur="500"/>
                                        <p:tgtEl>
                                          <p:spTgt spid="1137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3742"/>
                                        </p:tgtEl>
                                        <p:attrNameLst>
                                          <p:attrName>style.visibility</p:attrName>
                                        </p:attrNameLst>
                                      </p:cBhvr>
                                      <p:to>
                                        <p:strVal val="visible"/>
                                      </p:to>
                                    </p:set>
                                    <p:animEffect transition="in" filter="blinds(horizontal)">
                                      <p:cBhvr>
                                        <p:cTn id="21" dur="500"/>
                                        <p:tgtEl>
                                          <p:spTgt spid="11374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13772"/>
                                        </p:tgtEl>
                                        <p:attrNameLst>
                                          <p:attrName>style.visibility</p:attrName>
                                        </p:attrNameLst>
                                      </p:cBhvr>
                                      <p:to>
                                        <p:strVal val="visible"/>
                                      </p:to>
                                    </p:set>
                                  </p:childTnLst>
                                  <p:subTnLst>
                                    <p:set>
                                      <p:cBhvr override="childStyle">
                                        <p:cTn dur="1" fill="hold" display="0" masterRel="nextClick" afterEffect="1"/>
                                        <p:tgtEl>
                                          <p:spTgt spid="11377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3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71" grpId="0"/>
      <p:bldP spid="113772" grpId="0"/>
      <p:bldP spid="1137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364"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15365" name="Rectangle 3"/>
          <p:cNvSpPr>
            <a:spLocks noGrp="1"/>
          </p:cNvSpPr>
          <p:nvPr>
            <p:ph type="body"/>
          </p:nvPr>
        </p:nvSpPr>
        <p:spPr>
          <a:xfrm>
            <a:off x="304800" y="850900"/>
            <a:ext cx="8458200" cy="3048000"/>
          </a:xfrm>
        </p:spPr>
        <p:txBody>
          <a:bodyPr wrap="square" anchor="t"/>
          <a:p>
            <a:pPr eaLnBrk="1" hangingPunct="1"/>
            <a:r>
              <a:rPr lang="en-US" altLang="x-none" sz="2800" dirty="0"/>
              <a:t>Note</a:t>
            </a:r>
            <a:endParaRPr lang="en-US" altLang="x-none" sz="2800" dirty="0"/>
          </a:p>
          <a:p>
            <a:pPr lvl="1" eaLnBrk="1" hangingPunct="1"/>
            <a:r>
              <a:rPr lang="en-US" altLang="x-none" sz="2800" dirty="0">
                <a:solidFill>
                  <a:schemeClr val="tx2"/>
                </a:solidFill>
              </a:rPr>
              <a:t>The number of rows changes frequently and rows are not remembered by users;</a:t>
            </a:r>
            <a:endParaRPr lang="en-US" altLang="x-none" sz="1200" dirty="0">
              <a:solidFill>
                <a:schemeClr val="tx2"/>
              </a:solidFill>
            </a:endParaRPr>
          </a:p>
          <a:p>
            <a:pPr lvl="1" eaLnBrk="1" hangingPunct="1"/>
            <a:r>
              <a:rPr lang="en-US" altLang="x-none" sz="2800" dirty="0">
                <a:solidFill>
                  <a:schemeClr val="tx2"/>
                </a:solidFill>
              </a:rPr>
              <a:t>the columns usually DON'T change in number, many names are remembered, and </a:t>
            </a:r>
            <a:r>
              <a:rPr lang="en-US" altLang="x-none" sz="2800" dirty="0">
                <a:solidFill>
                  <a:schemeClr val="accent2"/>
                </a:solidFill>
              </a:rPr>
              <a:t>USED TO POSE QUERIES</a:t>
            </a:r>
            <a:r>
              <a:rPr lang="en-US" altLang="x-none" sz="2800" dirty="0">
                <a:solidFill>
                  <a:schemeClr val="tx2"/>
                </a:solidFill>
              </a:rPr>
              <a:t>.</a:t>
            </a:r>
            <a:endParaRPr lang="en-US" altLang="x-none" sz="2800" dirty="0">
              <a:solidFill>
                <a:schemeClr val="tx2"/>
              </a:solidFill>
            </a:endParaRPr>
          </a:p>
        </p:txBody>
      </p:sp>
      <p:pic>
        <p:nvPicPr>
          <p:cNvPr id="5" name="图片 4"/>
          <p:cNvPicPr>
            <a:picLocks noChangeAspect="1"/>
          </p:cNvPicPr>
          <p:nvPr/>
        </p:nvPicPr>
        <p:blipFill>
          <a:blip r:embed="rId1"/>
          <a:stretch>
            <a:fillRect/>
          </a:stretch>
        </p:blipFill>
        <p:spPr>
          <a:xfrm>
            <a:off x="304800" y="3829050"/>
            <a:ext cx="8458200" cy="2959100"/>
          </a:xfrm>
          <a:prstGeom prst="rect">
            <a:avLst/>
          </a:prstGeom>
          <a:solidFill>
            <a:schemeClr val="bg1"/>
          </a:solid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7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7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7220" name="Rectangle 3"/>
          <p:cNvSpPr>
            <a:spLocks noGrp="1"/>
          </p:cNvSpPr>
          <p:nvPr>
            <p:ph type="title"/>
          </p:nvPr>
        </p:nvSpPr>
        <p:spPr/>
        <p:txBody>
          <a:bodyPr wrap="square" anchor="ctr"/>
          <a:p>
            <a:pPr eaLnBrk="1" hangingPunct="1"/>
            <a:r>
              <a:rPr lang="en-US" altLang="x-none" dirty="0"/>
              <a:t>Example 2.7.9 (cont.)</a:t>
            </a:r>
            <a:endParaRPr lang="en-US" altLang="x-none" dirty="0"/>
          </a:p>
        </p:txBody>
      </p:sp>
      <p:graphicFrame>
        <p:nvGraphicFramePr>
          <p:cNvPr id="114694" name="表格 114693"/>
          <p:cNvGraphicFramePr/>
          <p:nvPr/>
        </p:nvGraphicFramePr>
        <p:xfrm>
          <a:off x="400050" y="1347788"/>
          <a:ext cx="2444750" cy="4530725"/>
        </p:xfrm>
        <a:graphic>
          <a:graphicData uri="http://schemas.openxmlformats.org/drawingml/2006/table">
            <a:tbl>
              <a:tblPr/>
              <a:tblGrid>
                <a:gridCol w="766763"/>
                <a:gridCol w="842962"/>
                <a:gridCol w="835025"/>
              </a:tblGrid>
              <a:tr h="496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96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61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c5</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7263" name="Text Box 46"/>
          <p:cNvSpPr txBox="1"/>
          <p:nvPr/>
        </p:nvSpPr>
        <p:spPr>
          <a:xfrm>
            <a:off x="685800" y="908050"/>
            <a:ext cx="18288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pSp>
        <p:nvGrpSpPr>
          <p:cNvPr id="114737" name="组合 114736"/>
          <p:cNvGrpSpPr/>
          <p:nvPr/>
        </p:nvGrpSpPr>
        <p:grpSpPr>
          <a:xfrm>
            <a:off x="3419475" y="1000125"/>
            <a:ext cx="1412875" cy="1895475"/>
            <a:chOff x="0" y="-90"/>
            <a:chExt cx="788" cy="1194"/>
          </a:xfrm>
        </p:grpSpPr>
        <p:sp>
          <p:nvSpPr>
            <p:cNvPr id="137265" name="Rectangle 48"/>
            <p:cNvSpPr/>
            <p:nvPr/>
          </p:nvSpPr>
          <p:spPr>
            <a:xfrm>
              <a:off x="0" y="497"/>
              <a:ext cx="394" cy="60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7266" name="Rectangle 49"/>
            <p:cNvSpPr/>
            <p:nvPr/>
          </p:nvSpPr>
          <p:spPr>
            <a:xfrm>
              <a:off x="0" y="231"/>
              <a:ext cx="394"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7267" name="Rectangle 50"/>
            <p:cNvSpPr/>
            <p:nvPr/>
          </p:nvSpPr>
          <p:spPr>
            <a:xfrm>
              <a:off x="394" y="497"/>
              <a:ext cx="394" cy="60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7268" name="Rectangle 51"/>
            <p:cNvSpPr/>
            <p:nvPr/>
          </p:nvSpPr>
          <p:spPr>
            <a:xfrm>
              <a:off x="394" y="231"/>
              <a:ext cx="394"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7269" name="Line 52"/>
            <p:cNvSpPr/>
            <p:nvPr/>
          </p:nvSpPr>
          <p:spPr>
            <a:xfrm>
              <a:off x="0" y="231"/>
              <a:ext cx="78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70" name="Line 53"/>
            <p:cNvSpPr/>
            <p:nvPr/>
          </p:nvSpPr>
          <p:spPr>
            <a:xfrm>
              <a:off x="0" y="497"/>
              <a:ext cx="78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71" name="Line 54"/>
            <p:cNvSpPr/>
            <p:nvPr/>
          </p:nvSpPr>
          <p:spPr>
            <a:xfrm>
              <a:off x="0" y="1104"/>
              <a:ext cx="78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72" name="Line 55"/>
            <p:cNvSpPr/>
            <p:nvPr/>
          </p:nvSpPr>
          <p:spPr>
            <a:xfrm>
              <a:off x="0" y="231"/>
              <a:ext cx="0" cy="873"/>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73" name="Line 56"/>
            <p:cNvSpPr/>
            <p:nvPr/>
          </p:nvSpPr>
          <p:spPr>
            <a:xfrm>
              <a:off x="788" y="231"/>
              <a:ext cx="0" cy="873"/>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74" name="Line 57"/>
            <p:cNvSpPr/>
            <p:nvPr/>
          </p:nvSpPr>
          <p:spPr>
            <a:xfrm>
              <a:off x="394" y="231"/>
              <a:ext cx="0" cy="873"/>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75" name="Text Box 58"/>
            <p:cNvSpPr txBox="1"/>
            <p:nvPr/>
          </p:nvSpPr>
          <p:spPr>
            <a:xfrm>
              <a:off x="0" y="-90"/>
              <a:ext cx="768" cy="291"/>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6</a:t>
              </a:r>
              <a:endParaRPr lang="en-US" altLang="x-none" sz="3000" b="1" baseline="-25000" dirty="0">
                <a:latin typeface="Times New Roman" panose="02020603050405020304" pitchFamily="2" charset="0"/>
              </a:endParaRPr>
            </a:p>
          </p:txBody>
        </p:sp>
      </p:grpSp>
      <p:grpSp>
        <p:nvGrpSpPr>
          <p:cNvPr id="114749" name="组合 114748"/>
          <p:cNvGrpSpPr/>
          <p:nvPr/>
        </p:nvGrpSpPr>
        <p:grpSpPr>
          <a:xfrm>
            <a:off x="7656513" y="1965325"/>
            <a:ext cx="898525" cy="887413"/>
            <a:chOff x="0" y="0"/>
            <a:chExt cx="361" cy="559"/>
          </a:xfrm>
        </p:grpSpPr>
        <p:sp>
          <p:nvSpPr>
            <p:cNvPr id="137277" name="Rectangle 60"/>
            <p:cNvSpPr/>
            <p:nvPr/>
          </p:nvSpPr>
          <p:spPr>
            <a:xfrm>
              <a:off x="0" y="266"/>
              <a:ext cx="361" cy="29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37278" name="Rectangle 61"/>
            <p:cNvSpPr/>
            <p:nvPr/>
          </p:nvSpPr>
          <p:spPr>
            <a:xfrm>
              <a:off x="0" y="0"/>
              <a:ext cx="361"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37279" name="Line 65"/>
            <p:cNvSpPr/>
            <p:nvPr/>
          </p:nvSpPr>
          <p:spPr>
            <a:xfrm>
              <a:off x="0" y="266"/>
              <a:ext cx="361"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grpSp>
        <p:nvGrpSpPr>
          <p:cNvPr id="114753" name="组合 114752"/>
          <p:cNvGrpSpPr/>
          <p:nvPr/>
        </p:nvGrpSpPr>
        <p:grpSpPr>
          <a:xfrm>
            <a:off x="5105400" y="1033463"/>
            <a:ext cx="3355975" cy="1819275"/>
            <a:chOff x="0" y="-90"/>
            <a:chExt cx="1968" cy="1146"/>
          </a:xfrm>
        </p:grpSpPr>
        <p:sp>
          <p:nvSpPr>
            <p:cNvPr id="137281" name="Rectangle 62"/>
            <p:cNvSpPr/>
            <p:nvPr/>
          </p:nvSpPr>
          <p:spPr>
            <a:xfrm>
              <a:off x="1607" y="231"/>
              <a:ext cx="361"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7282" name="Line 63"/>
            <p:cNvSpPr/>
            <p:nvPr/>
          </p:nvSpPr>
          <p:spPr>
            <a:xfrm>
              <a:off x="1607" y="231"/>
              <a:ext cx="361"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83" name="Line 64"/>
            <p:cNvSpPr/>
            <p:nvPr/>
          </p:nvSpPr>
          <p:spPr>
            <a:xfrm>
              <a:off x="1607" y="497"/>
              <a:ext cx="361"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84" name="Line 66"/>
            <p:cNvSpPr/>
            <p:nvPr/>
          </p:nvSpPr>
          <p:spPr>
            <a:xfrm>
              <a:off x="1607" y="1056"/>
              <a:ext cx="361"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85" name="Line 67"/>
            <p:cNvSpPr/>
            <p:nvPr/>
          </p:nvSpPr>
          <p:spPr>
            <a:xfrm>
              <a:off x="1607" y="231"/>
              <a:ext cx="0" cy="825"/>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86" name="Line 68"/>
            <p:cNvSpPr/>
            <p:nvPr/>
          </p:nvSpPr>
          <p:spPr>
            <a:xfrm>
              <a:off x="1968" y="231"/>
              <a:ext cx="0" cy="825"/>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87" name="Text Box 69"/>
            <p:cNvSpPr txBox="1"/>
            <p:nvPr/>
          </p:nvSpPr>
          <p:spPr>
            <a:xfrm>
              <a:off x="1584" y="-90"/>
              <a:ext cx="384" cy="291"/>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6</a:t>
              </a:r>
              <a:endParaRPr lang="en-US" altLang="x-none" sz="3000" b="1" baseline="-25000" dirty="0">
                <a:latin typeface="Times New Roman" panose="02020603050405020304" pitchFamily="2" charset="0"/>
              </a:endParaRPr>
            </a:p>
          </p:txBody>
        </p:sp>
        <p:sp>
          <p:nvSpPr>
            <p:cNvPr id="137288" name="AutoShape 70"/>
            <p:cNvSpPr/>
            <p:nvPr/>
          </p:nvSpPr>
          <p:spPr>
            <a:xfrm>
              <a:off x="0" y="437"/>
              <a:ext cx="1440" cy="504"/>
            </a:xfrm>
            <a:prstGeom prst="rightArrow">
              <a:avLst>
                <a:gd name="adj1" fmla="val 53648"/>
                <a:gd name="adj2" fmla="val 98626"/>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6</a:t>
              </a:r>
              <a:endParaRPr lang="en-US" altLang="x-none" sz="3000" b="1" baseline="-25000" dirty="0">
                <a:latin typeface="Times New Roman" panose="02020603050405020304" pitchFamily="2" charset="0"/>
              </a:endParaRPr>
            </a:p>
          </p:txBody>
        </p:sp>
      </p:grpSp>
      <p:sp>
        <p:nvSpPr>
          <p:cNvPr id="114762" name="Rectangle 88"/>
          <p:cNvSpPr/>
          <p:nvPr/>
        </p:nvSpPr>
        <p:spPr>
          <a:xfrm>
            <a:off x="7943850" y="4841875"/>
            <a:ext cx="744538" cy="88900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grpSp>
        <p:nvGrpSpPr>
          <p:cNvPr id="114763" name="组合 114762"/>
          <p:cNvGrpSpPr/>
          <p:nvPr/>
        </p:nvGrpSpPr>
        <p:grpSpPr>
          <a:xfrm>
            <a:off x="3438525" y="3897313"/>
            <a:ext cx="5167313" cy="1835150"/>
            <a:chOff x="0" y="-90"/>
            <a:chExt cx="2928" cy="1156"/>
          </a:xfrm>
        </p:grpSpPr>
        <p:sp>
          <p:nvSpPr>
            <p:cNvPr id="137291" name="Rectangle 73"/>
            <p:cNvSpPr/>
            <p:nvPr/>
          </p:nvSpPr>
          <p:spPr>
            <a:xfrm>
              <a:off x="0" y="790"/>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37292" name="Rectangle 74"/>
            <p:cNvSpPr/>
            <p:nvPr/>
          </p:nvSpPr>
          <p:spPr>
            <a:xfrm>
              <a:off x="0" y="524"/>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37293" name="Rectangle 75"/>
            <p:cNvSpPr/>
            <p:nvPr/>
          </p:nvSpPr>
          <p:spPr>
            <a:xfrm>
              <a:off x="0" y="258"/>
              <a:ext cx="394"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137294" name="Rectangle 76"/>
            <p:cNvSpPr/>
            <p:nvPr/>
          </p:nvSpPr>
          <p:spPr>
            <a:xfrm>
              <a:off x="394" y="790"/>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7295" name="Rectangle 77"/>
            <p:cNvSpPr/>
            <p:nvPr/>
          </p:nvSpPr>
          <p:spPr>
            <a:xfrm>
              <a:off x="394" y="524"/>
              <a:ext cx="394" cy="26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37296" name="Rectangle 78"/>
            <p:cNvSpPr/>
            <p:nvPr/>
          </p:nvSpPr>
          <p:spPr>
            <a:xfrm>
              <a:off x="394" y="258"/>
              <a:ext cx="394"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137297" name="Line 79"/>
            <p:cNvSpPr/>
            <p:nvPr/>
          </p:nvSpPr>
          <p:spPr>
            <a:xfrm>
              <a:off x="0" y="258"/>
              <a:ext cx="78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98" name="Line 80"/>
            <p:cNvSpPr/>
            <p:nvPr/>
          </p:nvSpPr>
          <p:spPr>
            <a:xfrm>
              <a:off x="0" y="524"/>
              <a:ext cx="78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299" name="Line 81"/>
            <p:cNvSpPr/>
            <p:nvPr/>
          </p:nvSpPr>
          <p:spPr>
            <a:xfrm>
              <a:off x="0" y="1056"/>
              <a:ext cx="78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0" name="Line 82"/>
            <p:cNvSpPr/>
            <p:nvPr/>
          </p:nvSpPr>
          <p:spPr>
            <a:xfrm>
              <a:off x="0" y="258"/>
              <a:ext cx="0" cy="79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1" name="Line 83"/>
            <p:cNvSpPr/>
            <p:nvPr/>
          </p:nvSpPr>
          <p:spPr>
            <a:xfrm>
              <a:off x="788" y="258"/>
              <a:ext cx="0" cy="79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2" name="Line 84"/>
            <p:cNvSpPr/>
            <p:nvPr/>
          </p:nvSpPr>
          <p:spPr>
            <a:xfrm>
              <a:off x="0" y="790"/>
              <a:ext cx="78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3" name="Line 85"/>
            <p:cNvSpPr/>
            <p:nvPr/>
          </p:nvSpPr>
          <p:spPr>
            <a:xfrm>
              <a:off x="394" y="258"/>
              <a:ext cx="0" cy="798"/>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4" name="Text Box 86"/>
            <p:cNvSpPr txBox="1"/>
            <p:nvPr/>
          </p:nvSpPr>
          <p:spPr>
            <a:xfrm>
              <a:off x="0" y="-63"/>
              <a:ext cx="768" cy="291"/>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7</a:t>
              </a:r>
              <a:endParaRPr lang="en-US" altLang="x-none" sz="3000" b="1" baseline="-25000" dirty="0">
                <a:latin typeface="Times New Roman" panose="02020603050405020304" pitchFamily="2" charset="0"/>
              </a:endParaRPr>
            </a:p>
          </p:txBody>
        </p:sp>
        <p:sp>
          <p:nvSpPr>
            <p:cNvPr id="137305" name="Rectangle 89"/>
            <p:cNvSpPr/>
            <p:nvPr/>
          </p:nvSpPr>
          <p:spPr>
            <a:xfrm>
              <a:off x="2567" y="240"/>
              <a:ext cx="361" cy="266"/>
            </a:xfrm>
            <a:prstGeom prst="rect">
              <a:avLst/>
            </a:prstGeom>
            <a:solidFill>
              <a:srgbClr val="EAEAEA"/>
            </a:solidFill>
            <a:ln w="9525">
              <a:noFill/>
            </a:ln>
          </p:spPr>
          <p:txBody>
            <a:bodyPr lIns="90170" tIns="0" rIns="9017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137306" name="Line 90"/>
            <p:cNvSpPr/>
            <p:nvPr/>
          </p:nvSpPr>
          <p:spPr>
            <a:xfrm>
              <a:off x="2567" y="240"/>
              <a:ext cx="361"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7" name="Line 91"/>
            <p:cNvSpPr/>
            <p:nvPr/>
          </p:nvSpPr>
          <p:spPr>
            <a:xfrm>
              <a:off x="2567" y="506"/>
              <a:ext cx="361"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8" name="Line 92"/>
            <p:cNvSpPr/>
            <p:nvPr/>
          </p:nvSpPr>
          <p:spPr>
            <a:xfrm>
              <a:off x="2567" y="1066"/>
              <a:ext cx="361"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09" name="Line 93"/>
            <p:cNvSpPr/>
            <p:nvPr/>
          </p:nvSpPr>
          <p:spPr>
            <a:xfrm>
              <a:off x="2567" y="240"/>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10" name="Line 94"/>
            <p:cNvSpPr/>
            <p:nvPr/>
          </p:nvSpPr>
          <p:spPr>
            <a:xfrm>
              <a:off x="2928" y="240"/>
              <a:ext cx="0" cy="82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37311" name="Text Box 95"/>
            <p:cNvSpPr txBox="1"/>
            <p:nvPr/>
          </p:nvSpPr>
          <p:spPr>
            <a:xfrm>
              <a:off x="2592" y="-90"/>
              <a:ext cx="336" cy="291"/>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T</a:t>
              </a:r>
              <a:r>
                <a:rPr lang="en-US" altLang="x-none" sz="3000" b="1" baseline="-25000" dirty="0">
                  <a:latin typeface="Times New Roman" panose="02020603050405020304" pitchFamily="2" charset="0"/>
                </a:rPr>
                <a:t>7</a:t>
              </a:r>
              <a:endParaRPr lang="en-US" altLang="x-none" sz="3000" b="1" baseline="-25000" dirty="0">
                <a:latin typeface="Times New Roman" panose="02020603050405020304" pitchFamily="2" charset="0"/>
              </a:endParaRPr>
            </a:p>
          </p:txBody>
        </p:sp>
        <p:sp>
          <p:nvSpPr>
            <p:cNvPr id="137312" name="AutoShape 96"/>
            <p:cNvSpPr/>
            <p:nvPr/>
          </p:nvSpPr>
          <p:spPr>
            <a:xfrm>
              <a:off x="960" y="430"/>
              <a:ext cx="1440" cy="504"/>
            </a:xfrm>
            <a:prstGeom prst="rightArrow">
              <a:avLst>
                <a:gd name="adj1" fmla="val 53648"/>
                <a:gd name="adj2" fmla="val 98626"/>
              </a:avLst>
            </a:prstGeom>
            <a:solidFill>
              <a:srgbClr val="C0C0C0"/>
            </a:solidFill>
            <a:ln w="9525" cap="flat" cmpd="sng">
              <a:solidFill>
                <a:schemeClr val="tx1"/>
              </a:solidFill>
              <a:prstDash val="solid"/>
              <a:miter/>
              <a:headEnd type="none" w="med" len="med"/>
              <a:tailEnd type="none" w="med" len="med"/>
            </a:ln>
          </p:spPr>
          <p:txBody>
            <a:bodyPr lIns="0" tIns="0" rIns="0" bIns="0" anchor="ctr">
              <a:spAutoFit/>
            </a:bodyPr>
            <a:p>
              <a:pPr algn="ctr">
                <a:spcBef>
                  <a:spcPct val="50000"/>
                </a:spcBef>
              </a:pPr>
              <a:r>
                <a:rPr lang="en-US" altLang="x-none" sz="3000" b="1" dirty="0">
                  <a:latin typeface="Times New Roman" panose="02020603050405020304" pitchFamily="2" charset="0"/>
                </a:rPr>
                <a:t>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latin typeface="Times New Roman" panose="02020603050405020304" pitchFamily="2" charset="0"/>
                </a:rPr>
                <a:t> S</a:t>
              </a:r>
              <a:r>
                <a:rPr lang="en-US" altLang="x-none" sz="3000" b="1" baseline="-25000" dirty="0">
                  <a:latin typeface="Times New Roman" panose="02020603050405020304" pitchFamily="2" charset="0"/>
                </a:rPr>
                <a:t>7</a:t>
              </a:r>
              <a:endParaRPr lang="en-US" altLang="x-none" sz="3000" b="1" baseline="-25000" dirty="0">
                <a:latin typeface="Times New Roman" panose="02020603050405020304" pitchFamily="2" charset="0"/>
              </a:endParaRPr>
            </a:p>
          </p:txBody>
        </p:sp>
      </p:grpSp>
      <p:sp>
        <p:nvSpPr>
          <p:cNvPr id="114786" name="Text Box 101"/>
          <p:cNvSpPr txBox="1"/>
          <p:nvPr/>
        </p:nvSpPr>
        <p:spPr>
          <a:xfrm>
            <a:off x="7696200" y="2057400"/>
            <a:ext cx="836613"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
        <p:nvSpPr>
          <p:cNvPr id="114787" name="Text Box 102"/>
          <p:cNvSpPr txBox="1"/>
          <p:nvPr/>
        </p:nvSpPr>
        <p:spPr>
          <a:xfrm>
            <a:off x="7983538" y="4953000"/>
            <a:ext cx="693737" cy="549275"/>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4753"/>
                                        </p:tgtEl>
                                        <p:attrNameLst>
                                          <p:attrName>style.visibility</p:attrName>
                                        </p:attrNameLst>
                                      </p:cBhvr>
                                      <p:to>
                                        <p:strVal val="visible"/>
                                      </p:to>
                                    </p:set>
                                    <p:animEffect transition="in" filter="blinds(horizontal)">
                                      <p:cBhvr>
                                        <p:cTn id="11" dur="500"/>
                                        <p:tgtEl>
                                          <p:spTgt spid="1147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4786"/>
                                        </p:tgtEl>
                                        <p:attrNameLst>
                                          <p:attrName>style.visibility</p:attrName>
                                        </p:attrNameLst>
                                      </p:cBhvr>
                                      <p:to>
                                        <p:strVal val="visible"/>
                                      </p:to>
                                    </p:set>
                                  </p:childTnLst>
                                  <p:subTnLst>
                                    <p:set>
                                      <p:cBhvr override="childStyle">
                                        <p:cTn dur="1" fill="hold" display="0" masterRel="nextClick" afterEffect="1"/>
                                        <p:tgtEl>
                                          <p:spTgt spid="11478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4749"/>
                                        </p:tgtEl>
                                        <p:attrNameLst>
                                          <p:attrName>style.visibility</p:attrName>
                                        </p:attrNameLst>
                                      </p:cBhvr>
                                      <p:to>
                                        <p:strVal val="visible"/>
                                      </p:to>
                                    </p:set>
                                    <p:animEffect transition="in" filter="blinds(horizontal)">
                                      <p:cBhvr>
                                        <p:cTn id="20" dur="500"/>
                                        <p:tgtEl>
                                          <p:spTgt spid="11474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4763"/>
                                        </p:tgtEl>
                                        <p:attrNameLst>
                                          <p:attrName>style.visibility</p:attrName>
                                        </p:attrNameLst>
                                      </p:cBhvr>
                                      <p:to>
                                        <p:strVal val="visible"/>
                                      </p:to>
                                    </p:set>
                                    <p:animEffect transition="in" filter="blinds(horizontal)">
                                      <p:cBhvr>
                                        <p:cTn id="25" dur="500"/>
                                        <p:tgtEl>
                                          <p:spTgt spid="11476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4787"/>
                                        </p:tgtEl>
                                        <p:attrNameLst>
                                          <p:attrName>style.visibility</p:attrName>
                                        </p:attrNameLst>
                                      </p:cBhvr>
                                      <p:to>
                                        <p:strVal val="visible"/>
                                      </p:to>
                                    </p:set>
                                  </p:childTnLst>
                                  <p:subTnLst>
                                    <p:set>
                                      <p:cBhvr override="childStyle">
                                        <p:cTn dur="1" fill="hold" display="0" masterRel="nextClick" afterEffect="1"/>
                                        <p:tgtEl>
                                          <p:spTgt spid="11478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1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62" grpId="0"/>
      <p:bldP spid="114786" grpId="0"/>
      <p:bldP spid="11478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82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8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8244"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138245" name="Rectangle 3"/>
          <p:cNvSpPr>
            <a:spLocks noGrp="1"/>
          </p:cNvSpPr>
          <p:nvPr>
            <p:ph type="body"/>
          </p:nvPr>
        </p:nvSpPr>
        <p:spPr/>
        <p:txBody>
          <a:bodyPr wrap="square" anchor="t"/>
          <a:p>
            <a:pPr eaLnBrk="1" hangingPunct="1"/>
            <a:r>
              <a:rPr lang="en-US" altLang="x-none" sz="3200" dirty="0"/>
              <a:t>Theorem 2.7.6</a:t>
            </a:r>
            <a:endParaRPr lang="en-US" altLang="x-none" sz="3200" dirty="0"/>
          </a:p>
          <a:p>
            <a:pPr eaLnBrk="1" hangingPunct="1"/>
            <a:endParaRPr lang="en-US" altLang="x-none" sz="1600" dirty="0"/>
          </a:p>
          <a:p>
            <a:pPr lvl="1" eaLnBrk="1" hangingPunct="1"/>
            <a:r>
              <a:rPr lang="en-US" altLang="x-none" sz="3200" dirty="0"/>
              <a:t>if R = T </a:t>
            </a:r>
            <a:r>
              <a:rPr lang="en-US" altLang="x-none" sz="3200" dirty="0">
                <a:sym typeface="Symbol" panose="05050102010706020507" pitchFamily="2" charset="2"/>
              </a:rPr>
              <a:t> S, then</a:t>
            </a:r>
            <a:endParaRPr lang="en-US" altLang="x-none" sz="3200" dirty="0">
              <a:sym typeface="Symbol" panose="05050102010706020507" pitchFamily="2" charset="2"/>
            </a:endParaRPr>
          </a:p>
          <a:p>
            <a:pPr lvl="2" eaLnBrk="1" hangingPunct="1"/>
            <a:r>
              <a:rPr lang="en-US" altLang="x-none" sz="3200" dirty="0">
                <a:solidFill>
                  <a:srgbClr val="000000"/>
                </a:solidFill>
                <a:sym typeface="Symbol" panose="05050102010706020507" pitchFamily="2" charset="2"/>
              </a:rPr>
              <a:t>T = R  S</a:t>
            </a:r>
            <a:endParaRPr lang="en-US" altLang="x-none" sz="3200" dirty="0">
              <a:solidFill>
                <a:srgbClr val="000000"/>
              </a:solidFill>
              <a:sym typeface="Symbol" panose="05050102010706020507" pitchFamily="2" charset="2"/>
            </a:endParaRPr>
          </a:p>
          <a:p>
            <a:pPr lvl="2" eaLnBrk="1" hangingPunct="1"/>
            <a:r>
              <a:rPr lang="en-US" altLang="x-none" sz="3200" dirty="0">
                <a:solidFill>
                  <a:srgbClr val="000000"/>
                </a:solidFill>
                <a:sym typeface="Symbol" panose="05050102010706020507" pitchFamily="2" charset="2"/>
              </a:rPr>
              <a:t>S = R  T</a:t>
            </a:r>
            <a:endParaRPr lang="en-US" altLang="x-none" sz="3200" dirty="0">
              <a:solidFill>
                <a:srgbClr val="000000"/>
              </a:solidFill>
              <a:sym typeface="Symbol" panose="05050102010706020507" pitchFamily="2" charset="2"/>
            </a:endParaRPr>
          </a:p>
          <a:p>
            <a:pPr lvl="2" eaLnBrk="1" hangingPunct="1"/>
            <a:endParaRPr lang="en-US" altLang="x-none" sz="1600" dirty="0">
              <a:solidFill>
                <a:srgbClr val="000000"/>
              </a:solidFill>
              <a:sym typeface="Symbol" panose="05050102010706020507" pitchFamily="2" charset="2"/>
            </a:endParaRPr>
          </a:p>
          <a:p>
            <a:pPr lvl="1" eaLnBrk="1" hangingPunct="1"/>
            <a:r>
              <a:rPr lang="en-US" altLang="x-none" sz="3200" dirty="0">
                <a:sym typeface="Symbol" panose="05050102010706020507" pitchFamily="2" charset="2"/>
              </a:rPr>
              <a:t>if T = R  S, then</a:t>
            </a:r>
            <a:endParaRPr lang="en-US" altLang="x-none" sz="3200" dirty="0">
              <a:sym typeface="Symbol" panose="05050102010706020507" pitchFamily="2" charset="2"/>
            </a:endParaRPr>
          </a:p>
          <a:p>
            <a:pPr lvl="2" eaLnBrk="1" hangingPunct="1"/>
            <a:r>
              <a:rPr lang="en-US" altLang="x-none" sz="3200" dirty="0">
                <a:solidFill>
                  <a:srgbClr val="000000"/>
                </a:solidFill>
              </a:rPr>
              <a:t>T </a:t>
            </a:r>
            <a:r>
              <a:rPr lang="en-US" altLang="x-none" sz="3200" dirty="0">
                <a:solidFill>
                  <a:srgbClr val="000000"/>
                </a:solidFill>
                <a:sym typeface="Symbol" panose="05050102010706020507" pitchFamily="2" charset="2"/>
              </a:rPr>
              <a:t> S   R</a:t>
            </a:r>
            <a:endParaRPr lang="en-US" altLang="x-none" sz="3200" dirty="0">
              <a:solidFill>
                <a:srgbClr val="000000"/>
              </a:solidFill>
              <a:sym typeface="Symbol" panose="05050102010706020507" pitchFamily="2" charset="2"/>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9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39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9268" name="Rectangle 3"/>
          <p:cNvSpPr>
            <a:spLocks noGrp="1"/>
          </p:cNvSpPr>
          <p:nvPr>
            <p:ph type="title"/>
          </p:nvPr>
        </p:nvSpPr>
        <p:spPr/>
        <p:txBody>
          <a:bodyPr wrap="square" anchor="ctr"/>
          <a:p>
            <a:pPr eaLnBrk="1" hangingPunct="1"/>
            <a:r>
              <a:rPr lang="en-US" altLang="x-none" dirty="0"/>
              <a:t>Example</a:t>
            </a:r>
            <a:endParaRPr lang="en-US" altLang="x-none" dirty="0"/>
          </a:p>
        </p:txBody>
      </p:sp>
      <p:graphicFrame>
        <p:nvGraphicFramePr>
          <p:cNvPr id="116742" name="表格 116741"/>
          <p:cNvGraphicFramePr/>
          <p:nvPr/>
        </p:nvGraphicFramePr>
        <p:xfrm>
          <a:off x="5316538" y="1276350"/>
          <a:ext cx="3505200" cy="4241800"/>
        </p:xfrm>
        <a:graphic>
          <a:graphicData uri="http://schemas.openxmlformats.org/drawingml/2006/table">
            <a:tbl>
              <a:tblPr/>
              <a:tblGrid>
                <a:gridCol w="819150"/>
                <a:gridCol w="898525"/>
                <a:gridCol w="893763"/>
                <a:gridCol w="893762"/>
              </a:tblGrid>
              <a:tr h="595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984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5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84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6784" name="Text Box 46"/>
          <p:cNvSpPr txBox="1"/>
          <p:nvPr/>
        </p:nvSpPr>
        <p:spPr>
          <a:xfrm>
            <a:off x="5387975" y="763588"/>
            <a:ext cx="24384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aphicFrame>
        <p:nvGraphicFramePr>
          <p:cNvPr id="116785" name="表格 116784"/>
          <p:cNvGraphicFramePr/>
          <p:nvPr/>
        </p:nvGraphicFramePr>
        <p:xfrm>
          <a:off x="1212850" y="1200150"/>
          <a:ext cx="1847850" cy="1508125"/>
        </p:xfrm>
        <a:graphic>
          <a:graphicData uri="http://schemas.openxmlformats.org/drawingml/2006/table">
            <a:tbl>
              <a:tblPr/>
              <a:tblGrid>
                <a:gridCol w="881063"/>
                <a:gridCol w="966787"/>
              </a:tblGrid>
              <a:tr h="5032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016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9326" name="Text Box 61"/>
          <p:cNvSpPr txBox="1"/>
          <p:nvPr/>
        </p:nvSpPr>
        <p:spPr>
          <a:xfrm>
            <a:off x="612775" y="1122363"/>
            <a:ext cx="4572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T</a:t>
            </a:r>
            <a:endParaRPr lang="en-US" altLang="x-none" sz="3000" b="1" dirty="0">
              <a:latin typeface="Times New Roman" panose="02020603050405020304" pitchFamily="2" charset="0"/>
            </a:endParaRPr>
          </a:p>
        </p:txBody>
      </p:sp>
      <p:graphicFrame>
        <p:nvGraphicFramePr>
          <p:cNvPr id="116800" name="表格 116799"/>
          <p:cNvGraphicFramePr/>
          <p:nvPr/>
        </p:nvGraphicFramePr>
        <p:xfrm>
          <a:off x="1212850" y="3397250"/>
          <a:ext cx="1847850" cy="1974850"/>
        </p:xfrm>
        <a:graphic>
          <a:graphicData uri="http://schemas.openxmlformats.org/drawingml/2006/table">
            <a:tbl>
              <a:tblPr/>
              <a:tblGrid>
                <a:gridCol w="881063"/>
                <a:gridCol w="966787"/>
              </a:tblGrid>
              <a:tr h="4937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937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37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37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9344" name="Text Box 79"/>
          <p:cNvSpPr txBox="1"/>
          <p:nvPr/>
        </p:nvSpPr>
        <p:spPr>
          <a:xfrm>
            <a:off x="612775" y="3321050"/>
            <a:ext cx="4572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S</a:t>
            </a:r>
            <a:endParaRPr lang="en-US" altLang="x-none" sz="3000" b="1" dirty="0">
              <a:latin typeface="Times New Roman" panose="02020603050405020304" pitchFamily="2" charset="0"/>
            </a:endParaRPr>
          </a:p>
        </p:txBody>
      </p:sp>
      <p:grpSp>
        <p:nvGrpSpPr>
          <p:cNvPr id="116818" name="组合 116817"/>
          <p:cNvGrpSpPr/>
          <p:nvPr/>
        </p:nvGrpSpPr>
        <p:grpSpPr>
          <a:xfrm>
            <a:off x="3108325" y="1195388"/>
            <a:ext cx="2162175" cy="4106862"/>
            <a:chOff x="0" y="0"/>
            <a:chExt cx="1361" cy="2359"/>
          </a:xfrm>
        </p:grpSpPr>
        <p:sp>
          <p:nvSpPr>
            <p:cNvPr id="139346" name="AutoShape 2"/>
            <p:cNvSpPr/>
            <p:nvPr/>
          </p:nvSpPr>
          <p:spPr>
            <a:xfrm>
              <a:off x="272" y="865"/>
              <a:ext cx="998" cy="269"/>
            </a:xfrm>
            <a:prstGeom prst="flowChartProcess">
              <a:avLst/>
            </a:prstGeom>
            <a:noFill/>
            <a:ln w="9525">
              <a:noFill/>
            </a:ln>
          </p:spPr>
          <p:txBody>
            <a:bodyPr lIns="0" tIns="0" rIns="0" bIns="0" anchor="ctr">
              <a:spAutoFit/>
            </a:bodyPr>
            <a:p>
              <a:pPr algn="ctr">
                <a:spcBef>
                  <a:spcPct val="50000"/>
                </a:spcBef>
              </a:pPr>
              <a:r>
                <a:rPr lang="en-US" altLang="x-none" sz="3000" b="1" dirty="0">
                  <a:latin typeface="Times New Roman" panose="02020603050405020304" pitchFamily="2" charset="0"/>
                </a:rPr>
                <a:t>R = T </a:t>
              </a:r>
              <a:r>
                <a:rPr lang="en-US" altLang="x-none" sz="3000" b="1" dirty="0">
                  <a:solidFill>
                    <a:srgbClr val="FF0000"/>
                  </a:solidFill>
                  <a:latin typeface="Arial" panose="020B0604020202020204" pitchFamily="34" charset="0"/>
                  <a:sym typeface="Symbol" panose="05050102010706020507" pitchFamily="2" charset="2"/>
                </a:rPr>
                <a:t> </a:t>
              </a:r>
              <a:r>
                <a:rPr lang="en-US" altLang="x-none" sz="3000" b="1" dirty="0">
                  <a:latin typeface="Times New Roman" panose="02020603050405020304" pitchFamily="2" charset="0"/>
                </a:rPr>
                <a:t>S</a:t>
              </a:r>
              <a:endParaRPr lang="zh-CN" altLang="en-US" sz="3000" b="1" dirty="0">
                <a:latin typeface="Times New Roman" panose="02020603050405020304" pitchFamily="2" charset="0"/>
              </a:endParaRPr>
            </a:p>
          </p:txBody>
        </p:sp>
        <p:sp>
          <p:nvSpPr>
            <p:cNvPr id="139347" name="AutoShape 86"/>
            <p:cNvSpPr/>
            <p:nvPr/>
          </p:nvSpPr>
          <p:spPr>
            <a:xfrm>
              <a:off x="0" y="0"/>
              <a:ext cx="272" cy="2359"/>
            </a:xfrm>
            <a:prstGeom prst="rightBrace">
              <a:avLst>
                <a:gd name="adj1" fmla="val 71671"/>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sz="3000" dirty="0">
                <a:latin typeface="Times New Roman" panose="02020603050405020304" pitchFamily="2" charset="0"/>
              </a:endParaRPr>
            </a:p>
          </p:txBody>
        </p:sp>
        <p:sp>
          <p:nvSpPr>
            <p:cNvPr id="139348" name="Line 87"/>
            <p:cNvSpPr/>
            <p:nvPr/>
          </p:nvSpPr>
          <p:spPr>
            <a:xfrm>
              <a:off x="227" y="1179"/>
              <a:ext cx="1134" cy="0"/>
            </a:xfrm>
            <a:prstGeom prst="line">
              <a:avLst/>
            </a:prstGeom>
            <a:ln w="38100" cap="flat" cmpd="sng">
              <a:solidFill>
                <a:schemeClr val="tx1"/>
              </a:solidFill>
              <a:prstDash val="solid"/>
              <a:round/>
              <a:headEnd type="none" w="med" len="med"/>
              <a:tailEnd type="triangle" w="med" len="med"/>
            </a:ln>
          </p:spPr>
          <p:txBody>
            <a:bodyPr anchor="t"/>
            <a:p>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8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116784"/>
                                        </p:tgtEl>
                                        <p:attrNameLst>
                                          <p:attrName>style.visibility</p:attrName>
                                        </p:attrNameLst>
                                      </p:cBhvr>
                                      <p:to>
                                        <p:strVal val="visible"/>
                                      </p:to>
                                    </p:set>
                                  </p:childTnLst>
                                </p:cTn>
                              </p:par>
                            </p:childTnLst>
                          </p:cTn>
                        </p:par>
                        <p:par>
                          <p:cTn id="10" fill="hold">
                            <p:stCondLst>
                              <p:cond delay="500"/>
                            </p:stCondLst>
                            <p:childTnLst>
                              <p:par>
                                <p:cTn id="11" presetID="17" presetClass="entr" presetSubtype="1" fill="hold" nodeType="afterEffect">
                                  <p:stCondLst>
                                    <p:cond delay="0"/>
                                  </p:stCondLst>
                                  <p:childTnLst>
                                    <p:set>
                                      <p:cBhvr>
                                        <p:cTn id="12" dur="1" fill="hold">
                                          <p:stCondLst>
                                            <p:cond delay="0"/>
                                          </p:stCondLst>
                                        </p:cTn>
                                        <p:tgtEl>
                                          <p:spTgt spid="116742"/>
                                        </p:tgtEl>
                                        <p:attrNameLst>
                                          <p:attrName>style.visibility</p:attrName>
                                        </p:attrNameLst>
                                      </p:cBhvr>
                                      <p:to>
                                        <p:strVal val="visible"/>
                                      </p:to>
                                    </p:set>
                                    <p:anim calcmode="lin" valueType="num">
                                      <p:cBhvr>
                                        <p:cTn id="13" dur="500" fill="hold"/>
                                        <p:tgtEl>
                                          <p:spTgt spid="116742"/>
                                        </p:tgtEl>
                                        <p:attrNameLst>
                                          <p:attrName>ppt_x</p:attrName>
                                        </p:attrNameLst>
                                      </p:cBhvr>
                                      <p:tavLst>
                                        <p:tav tm="0">
                                          <p:val>
                                            <p:strVal val="#ppt_x"/>
                                          </p:val>
                                        </p:tav>
                                        <p:tav tm="100000">
                                          <p:val>
                                            <p:strVal val="#ppt_x"/>
                                          </p:val>
                                        </p:tav>
                                      </p:tavLst>
                                    </p:anim>
                                    <p:anim calcmode="lin" valueType="num">
                                      <p:cBhvr>
                                        <p:cTn id="14" dur="500" fill="hold"/>
                                        <p:tgtEl>
                                          <p:spTgt spid="116742"/>
                                        </p:tgtEl>
                                        <p:attrNameLst>
                                          <p:attrName>ppt_y</p:attrName>
                                        </p:attrNameLst>
                                      </p:cBhvr>
                                      <p:tavLst>
                                        <p:tav tm="0">
                                          <p:val>
                                            <p:strVal val="#ppt_y-#ppt_h/2"/>
                                          </p:val>
                                        </p:tav>
                                        <p:tav tm="100000">
                                          <p:val>
                                            <p:strVal val="#ppt_y"/>
                                          </p:val>
                                        </p:tav>
                                      </p:tavLst>
                                    </p:anim>
                                    <p:anim calcmode="lin" valueType="num">
                                      <p:cBhvr>
                                        <p:cTn id="15" dur="500" fill="hold"/>
                                        <p:tgtEl>
                                          <p:spTgt spid="116742"/>
                                        </p:tgtEl>
                                        <p:attrNameLst>
                                          <p:attrName>ppt_w</p:attrName>
                                        </p:attrNameLst>
                                      </p:cBhvr>
                                      <p:tavLst>
                                        <p:tav tm="0">
                                          <p:val>
                                            <p:strVal val="#ppt_w"/>
                                          </p:val>
                                        </p:tav>
                                        <p:tav tm="100000">
                                          <p:val>
                                            <p:strVal val="#ppt_w"/>
                                          </p:val>
                                        </p:tav>
                                      </p:tavLst>
                                    </p:anim>
                                    <p:anim calcmode="lin" valueType="num">
                                      <p:cBhvr>
                                        <p:cTn id="16" dur="500" fill="hold"/>
                                        <p:tgtEl>
                                          <p:spTgt spid="11674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8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02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02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0292" name="Rectangle 2"/>
          <p:cNvSpPr>
            <a:spLocks noGrp="1"/>
          </p:cNvSpPr>
          <p:nvPr>
            <p:ph type="title"/>
          </p:nvPr>
        </p:nvSpPr>
        <p:spPr/>
        <p:txBody>
          <a:bodyPr wrap="square" anchor="ctr"/>
          <a:p>
            <a:pPr eaLnBrk="1" hangingPunct="1"/>
            <a:r>
              <a:rPr lang="en-US" altLang="x-none" dirty="0"/>
              <a:t>Example</a:t>
            </a:r>
            <a:endParaRPr lang="en-US" altLang="x-none" dirty="0"/>
          </a:p>
        </p:txBody>
      </p:sp>
      <p:graphicFrame>
        <p:nvGraphicFramePr>
          <p:cNvPr id="117766" name="表格 117765"/>
          <p:cNvGraphicFramePr/>
          <p:nvPr/>
        </p:nvGraphicFramePr>
        <p:xfrm>
          <a:off x="179388" y="1346200"/>
          <a:ext cx="2960688" cy="4675188"/>
        </p:xfrm>
        <a:graphic>
          <a:graphicData uri="http://schemas.openxmlformats.org/drawingml/2006/table">
            <a:tbl>
              <a:tblPr/>
              <a:tblGrid>
                <a:gridCol w="692150"/>
                <a:gridCol w="758825"/>
                <a:gridCol w="755650"/>
                <a:gridCol w="754063"/>
              </a:tblGrid>
              <a:tr h="5127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127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35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alpha val="100000"/>
                      </a:srgbClr>
                    </a:solidFill>
                  </a:tcPr>
                </a:tc>
              </a:tr>
            </a:tbl>
          </a:graphicData>
        </a:graphic>
      </p:graphicFrame>
      <p:sp>
        <p:nvSpPr>
          <p:cNvPr id="140345" name="Text Box 55"/>
          <p:cNvSpPr txBox="1"/>
          <p:nvPr/>
        </p:nvSpPr>
        <p:spPr>
          <a:xfrm>
            <a:off x="685800" y="860425"/>
            <a:ext cx="2514600" cy="457200"/>
          </a:xfrm>
          <a:prstGeom prst="rect">
            <a:avLst/>
          </a:prstGeom>
          <a:noFill/>
          <a:ln w="9525">
            <a:noFill/>
          </a:ln>
        </p:spPr>
        <p:txBody>
          <a:bodyPr wrap="square" tIns="0" bIns="0" anchor="t">
            <a:spAutoFit/>
          </a:bodyPr>
          <a:p>
            <a:pPr algn="ctr">
              <a:spcBef>
                <a:spcPct val="50000"/>
              </a:spcBef>
            </a:pPr>
            <a:r>
              <a:rPr lang="en-US" altLang="x-none" sz="3000" b="1" dirty="0">
                <a:latin typeface="Arial Unicode MS" panose="020B0604020202020204" charset="-122"/>
                <a:ea typeface="Arial Unicode MS" panose="020B0604020202020204" charset="-122"/>
              </a:rPr>
              <a:t>R</a:t>
            </a:r>
            <a:endParaRPr lang="en-US" altLang="x-none" sz="3000" b="1" dirty="0">
              <a:latin typeface="Arial Unicode MS" panose="020B0604020202020204" charset="-122"/>
              <a:ea typeface="Arial Unicode MS" panose="020B0604020202020204" charset="-122"/>
            </a:endParaRPr>
          </a:p>
        </p:txBody>
      </p:sp>
      <p:graphicFrame>
        <p:nvGraphicFramePr>
          <p:cNvPr id="117819" name="表格 117818"/>
          <p:cNvGraphicFramePr/>
          <p:nvPr/>
        </p:nvGraphicFramePr>
        <p:xfrm>
          <a:off x="3454400" y="4391025"/>
          <a:ext cx="1622425" cy="1558925"/>
        </p:xfrm>
        <a:graphic>
          <a:graphicData uri="http://schemas.openxmlformats.org/drawingml/2006/table">
            <a:tbl>
              <a:tblPr/>
              <a:tblGrid>
                <a:gridCol w="773113"/>
                <a:gridCol w="849312"/>
              </a:tblGrid>
              <a:tr h="5191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0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0360" name="Text Box 70"/>
          <p:cNvSpPr txBox="1"/>
          <p:nvPr/>
        </p:nvSpPr>
        <p:spPr>
          <a:xfrm>
            <a:off x="3286125" y="3962400"/>
            <a:ext cx="2054225" cy="457200"/>
          </a:xfrm>
          <a:prstGeom prst="rect">
            <a:avLst/>
          </a:prstGeom>
          <a:noFill/>
          <a:ln w="9525">
            <a:noFill/>
          </a:ln>
        </p:spPr>
        <p:txBody>
          <a:bodyPr wrap="square" tIns="0" bIns="0" anchor="t">
            <a:spAutoFit/>
          </a:bodyPr>
          <a:p>
            <a:pPr algn="ctr">
              <a:spcBef>
                <a:spcPct val="50000"/>
              </a:spcBef>
            </a:pPr>
            <a:r>
              <a:rPr lang="en-US" altLang="x-none" sz="3000" b="1" dirty="0">
                <a:latin typeface="Times New Roman" panose="02020603050405020304" pitchFamily="2" charset="0"/>
              </a:rPr>
              <a:t>T = R</a:t>
            </a:r>
            <a:r>
              <a:rPr lang="en-US" altLang="x-none" sz="3000" b="1" dirty="0">
                <a:latin typeface="Arial" panose="020B0604020202020204" pitchFamily="34" charset="0"/>
                <a:sym typeface="Symbol" panose="05050102010706020507" pitchFamily="2" charset="2"/>
              </a:rPr>
              <a:t>S</a:t>
            </a:r>
            <a:endParaRPr lang="en-US" altLang="x-none" sz="3000" b="1" dirty="0">
              <a:latin typeface="Arial" panose="020B0604020202020204" pitchFamily="34" charset="0"/>
              <a:sym typeface="Symbol" panose="05050102010706020507" pitchFamily="2" charset="2"/>
            </a:endParaRPr>
          </a:p>
        </p:txBody>
      </p:sp>
      <p:graphicFrame>
        <p:nvGraphicFramePr>
          <p:cNvPr id="117834" name="表格 117833"/>
          <p:cNvGraphicFramePr/>
          <p:nvPr/>
        </p:nvGraphicFramePr>
        <p:xfrm>
          <a:off x="3454400" y="1314450"/>
          <a:ext cx="1622425" cy="2116138"/>
        </p:xfrm>
        <a:graphic>
          <a:graphicData uri="http://schemas.openxmlformats.org/drawingml/2006/table">
            <a:tbl>
              <a:tblPr/>
              <a:tblGrid>
                <a:gridCol w="773113"/>
                <a:gridCol w="849312"/>
              </a:tblGrid>
              <a:tr h="5461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2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54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2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0378" name="Text Box 88"/>
          <p:cNvSpPr txBox="1"/>
          <p:nvPr/>
        </p:nvSpPr>
        <p:spPr>
          <a:xfrm>
            <a:off x="3835400" y="860425"/>
            <a:ext cx="615950" cy="457200"/>
          </a:xfrm>
          <a:prstGeom prst="rect">
            <a:avLst/>
          </a:prstGeom>
          <a:noFill/>
          <a:ln w="9525">
            <a:noFill/>
          </a:ln>
        </p:spPr>
        <p:txBody>
          <a:bodyPr wrap="square" tIns="0" bIns="0" anchor="t">
            <a:spAutoFit/>
          </a:bodyPr>
          <a:p>
            <a:pPr algn="ctr">
              <a:spcBef>
                <a:spcPct val="50000"/>
              </a:spcBef>
            </a:pPr>
            <a:r>
              <a:rPr lang="en-US" altLang="x-none" sz="3000" b="1" dirty="0">
                <a:latin typeface="Arial Unicode MS" panose="020B0604020202020204" charset="-122"/>
                <a:ea typeface="Arial Unicode MS" panose="020B0604020202020204" charset="-122"/>
              </a:rPr>
              <a:t>S</a:t>
            </a:r>
            <a:endParaRPr lang="en-US" altLang="x-none" sz="3000" b="1" dirty="0">
              <a:latin typeface="Arial Unicode MS" panose="020B0604020202020204" charset="-122"/>
              <a:ea typeface="Arial Unicode MS" panose="020B0604020202020204" charset="-122"/>
            </a:endParaRPr>
          </a:p>
        </p:txBody>
      </p:sp>
      <p:graphicFrame>
        <p:nvGraphicFramePr>
          <p:cNvPr id="117852" name="表格 117851"/>
          <p:cNvGraphicFramePr/>
          <p:nvPr/>
        </p:nvGraphicFramePr>
        <p:xfrm>
          <a:off x="5949950" y="1347788"/>
          <a:ext cx="2943225" cy="3665538"/>
        </p:xfrm>
        <a:graphic>
          <a:graphicData uri="http://schemas.openxmlformats.org/drawingml/2006/table">
            <a:tbl>
              <a:tblPr/>
              <a:tblGrid>
                <a:gridCol w="688975"/>
                <a:gridCol w="755650"/>
                <a:gridCol w="747713"/>
                <a:gridCol w="750887"/>
              </a:tblGrid>
              <a:tr h="5127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35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59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70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7894" name="Text Box 131"/>
          <p:cNvSpPr txBox="1"/>
          <p:nvPr/>
        </p:nvSpPr>
        <p:spPr>
          <a:xfrm>
            <a:off x="6019800" y="860425"/>
            <a:ext cx="2514600" cy="457200"/>
          </a:xfrm>
          <a:prstGeom prst="rect">
            <a:avLst/>
          </a:prstGeom>
          <a:noFill/>
          <a:ln w="9525">
            <a:noFill/>
          </a:ln>
        </p:spPr>
        <p:txBody>
          <a:bodyPr wrap="square" tIns="0" bIns="0" anchor="t">
            <a:spAutoFit/>
          </a:bodyPr>
          <a:p>
            <a:pPr algn="ctr">
              <a:spcBef>
                <a:spcPct val="50000"/>
              </a:spcBef>
            </a:pPr>
            <a:r>
              <a:rPr lang="en-US" altLang="x-none" sz="3000" b="1" dirty="0">
                <a:latin typeface="Arial Unicode MS" panose="020B0604020202020204" charset="-122"/>
                <a:ea typeface="Arial Unicode MS" panose="020B0604020202020204" charset="-122"/>
              </a:rPr>
              <a:t>R</a:t>
            </a:r>
            <a:r>
              <a:rPr lang="zh-CN" altLang="en-US" sz="3000" b="1" dirty="0">
                <a:latin typeface="Arial Unicode MS" panose="020B0604020202020204" charset="-122"/>
                <a:ea typeface="Arial Unicode MS" panose="020B0604020202020204" charset="-122"/>
                <a:sym typeface="Arial Unicode MS" panose="020B0604020202020204" charset="-122"/>
              </a:rPr>
              <a:t>'</a:t>
            </a:r>
            <a:r>
              <a:rPr lang="en-US" altLang="x-none" sz="3000" b="1" dirty="0">
                <a:latin typeface="Arial Unicode MS" panose="020B0604020202020204" charset="-122"/>
                <a:ea typeface="Arial Unicode MS" panose="020B0604020202020204" charset="-122"/>
              </a:rPr>
              <a:t> </a:t>
            </a:r>
            <a:r>
              <a:rPr lang="en-US" altLang="x-none" sz="3000" b="1" dirty="0">
                <a:latin typeface="Arial Unicode MS" panose="020B0604020202020204" charset="-122"/>
                <a:ea typeface="Arial Unicode MS" panose="020B0604020202020204" charset="-122"/>
                <a:sym typeface="Symbol" panose="05050102010706020507" pitchFamily="2" charset="2"/>
              </a:rPr>
              <a:t></a:t>
            </a:r>
            <a:r>
              <a:rPr lang="en-US" altLang="x-none" sz="3000" b="1" dirty="0">
                <a:latin typeface="Arial Unicode MS" panose="020B0604020202020204" charset="-122"/>
                <a:ea typeface="Arial Unicode MS" panose="020B0604020202020204" charset="-122"/>
              </a:rPr>
              <a:t> T </a:t>
            </a:r>
            <a:r>
              <a:rPr lang="en-US" altLang="x-none" sz="3000" b="1" dirty="0">
                <a:latin typeface="Arial Unicode MS" panose="020B0604020202020204" charset="-122"/>
                <a:ea typeface="Arial Unicode MS" panose="020B0604020202020204" charset="-122"/>
                <a:sym typeface="Symbol" panose="05050102010706020507" pitchFamily="2" charset="2"/>
              </a:rPr>
              <a:t></a:t>
            </a:r>
            <a:r>
              <a:rPr lang="en-US" altLang="x-none" sz="3000" b="1" dirty="0">
                <a:solidFill>
                  <a:srgbClr val="FF0000"/>
                </a:solidFill>
                <a:latin typeface="Arial Unicode MS" panose="020B0604020202020204" charset="-122"/>
                <a:ea typeface="Arial Unicode MS" panose="020B0604020202020204" charset="-122"/>
                <a:sym typeface="Symbol" panose="05050102010706020507" pitchFamily="2" charset="2"/>
              </a:rPr>
              <a:t> </a:t>
            </a:r>
            <a:r>
              <a:rPr lang="en-US" altLang="x-none" sz="3000" b="1" dirty="0">
                <a:latin typeface="Arial Unicode MS" panose="020B0604020202020204" charset="-122"/>
                <a:ea typeface="Arial Unicode MS" panose="020B0604020202020204" charset="-122"/>
              </a:rPr>
              <a:t>S</a:t>
            </a:r>
            <a:endParaRPr lang="en-US" altLang="x-none" sz="3000" b="1" dirty="0">
              <a:latin typeface="Arial Unicode MS" panose="020B0604020202020204" charset="-122"/>
              <a:ea typeface="Arial Unicode MS" panose="020B0604020202020204" charset="-122"/>
            </a:endParaRPr>
          </a:p>
        </p:txBody>
      </p:sp>
      <p:sp>
        <p:nvSpPr>
          <p:cNvPr id="117895" name="AutoShape 132"/>
          <p:cNvSpPr/>
          <p:nvPr/>
        </p:nvSpPr>
        <p:spPr>
          <a:xfrm>
            <a:off x="5181600" y="1312863"/>
            <a:ext cx="533400" cy="4637087"/>
          </a:xfrm>
          <a:prstGeom prst="rightBrace">
            <a:avLst>
              <a:gd name="adj1" fmla="val 71841"/>
              <a:gd name="adj2" fmla="val 50000"/>
            </a:avLst>
          </a:prstGeom>
          <a:noFill/>
          <a:ln w="25400" cap="flat" cmpd="sng">
            <a:solidFill>
              <a:schemeClr val="tx1"/>
            </a:solidFill>
            <a:prstDash val="solid"/>
            <a:round/>
            <a:headEnd type="none" w="med" len="med"/>
            <a:tailEnd type="none" w="med" len="med"/>
          </a:ln>
        </p:spPr>
        <p:txBody>
          <a:bodyPr wrap="none" anchor="ctr"/>
          <a:p>
            <a:endParaRPr lang="zh-CN" altLang="en-US" sz="3000" dirty="0">
              <a:latin typeface="Times New Roman" panose="02020603050405020304" pitchFamily="2" charset="0"/>
            </a:endParaRPr>
          </a:p>
        </p:txBody>
      </p:sp>
      <p:sp>
        <p:nvSpPr>
          <p:cNvPr id="117896" name="文本框 117895"/>
          <p:cNvSpPr txBox="1"/>
          <p:nvPr/>
        </p:nvSpPr>
        <p:spPr>
          <a:xfrm>
            <a:off x="6124575" y="5387975"/>
            <a:ext cx="2552700" cy="579438"/>
          </a:xfrm>
          <a:prstGeom prst="rect">
            <a:avLst/>
          </a:prstGeom>
          <a:noFill/>
          <a:ln w="9525">
            <a:noFill/>
          </a:ln>
        </p:spPr>
        <p:txBody>
          <a:bodyPr anchor="t">
            <a:spAutoFit/>
          </a:bodyPr>
          <a:p>
            <a:pPr algn="ctr"/>
            <a:r>
              <a:rPr lang="zh-CN" altLang="en-US" sz="3200" b="1" dirty="0">
                <a:solidFill>
                  <a:srgbClr val="FF0000"/>
                </a:solidFill>
                <a:latin typeface="Arial Unicode MS" panose="020B0604020202020204" charset="-122"/>
                <a:ea typeface="Arial Unicode MS" panose="020B0604020202020204" charset="-122"/>
              </a:rPr>
              <a:t>R' </a:t>
            </a:r>
            <a:r>
              <a:rPr lang="zh-CN" altLang="en-US" sz="3200" b="1" dirty="0">
                <a:solidFill>
                  <a:srgbClr val="FF0000"/>
                </a:solidFill>
                <a:latin typeface="Arial Unicode MS" panose="020B0604020202020204" charset="-122"/>
                <a:ea typeface="Arial Unicode MS" panose="020B0604020202020204" charset="-122"/>
                <a:sym typeface="Symbol" panose="05050102010706020507" pitchFamily="2" charset="2"/>
              </a:rPr>
              <a:t> R</a:t>
            </a:r>
            <a:endParaRPr lang="zh-CN" altLang="en-US" sz="3200" b="1" dirty="0">
              <a:solidFill>
                <a:srgbClr val="FF0000"/>
              </a:solidFill>
              <a:latin typeface="Arial Unicode MS" panose="020B0604020202020204" charset="-122"/>
              <a:ea typeface="Arial Unicode MS" panose="020B0604020202020204"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89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789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7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7896"/>
                                        </p:tgtEl>
                                        <p:attrNameLst>
                                          <p:attrName>style.visibility</p:attrName>
                                        </p:attrNameLst>
                                      </p:cBhvr>
                                      <p:to>
                                        <p:strVal val="visible"/>
                                      </p:to>
                                    </p:set>
                                    <p:anim calcmode="lin" valueType="num">
                                      <p:cBhvr additive="base">
                                        <p:cTn id="17" dur="500" fill="hold"/>
                                        <p:tgtEl>
                                          <p:spTgt spid="117896"/>
                                        </p:tgtEl>
                                        <p:attrNameLst>
                                          <p:attrName>ppt_x</p:attrName>
                                        </p:attrNameLst>
                                      </p:cBhvr>
                                      <p:tavLst>
                                        <p:tav tm="0">
                                          <p:val>
                                            <p:strVal val="#ppt_x"/>
                                          </p:val>
                                        </p:tav>
                                        <p:tav tm="100000">
                                          <p:val>
                                            <p:strVal val="#ppt_x"/>
                                          </p:val>
                                        </p:tav>
                                      </p:tavLst>
                                    </p:anim>
                                    <p:anim calcmode="lin" valueType="num">
                                      <p:cBhvr additive="base">
                                        <p:cTn id="18" dur="500" fill="hold"/>
                                        <p:tgtEl>
                                          <p:spTgt spid="117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94" grpId="0"/>
      <p:bldP spid="117895" grpId="0" bldLvl="0" animBg="1"/>
      <p:bldP spid="117896" grpId="0" bldLvl="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13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1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1316"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141317" name="Rectangle 3"/>
          <p:cNvSpPr>
            <a:spLocks noGrp="1"/>
          </p:cNvSpPr>
          <p:nvPr>
            <p:ph type="body"/>
          </p:nvPr>
        </p:nvSpPr>
        <p:spPr>
          <a:xfrm>
            <a:off x="0" y="836613"/>
            <a:ext cx="9144000" cy="1441450"/>
          </a:xfrm>
        </p:spPr>
        <p:txBody>
          <a:bodyPr wrap="square" anchor="t"/>
          <a:p>
            <a:pPr eaLnBrk="1" hangingPunct="1"/>
            <a:r>
              <a:rPr lang="en-US" altLang="x-none" sz="3000" dirty="0"/>
              <a:t>why we use division ?</a:t>
            </a:r>
            <a:endParaRPr lang="en-US" altLang="x-none" sz="3000" dirty="0"/>
          </a:p>
          <a:p>
            <a:pPr lvl="1" eaLnBrk="1" hangingPunct="1"/>
            <a:r>
              <a:rPr lang="en-US" altLang="x-none" sz="3000" dirty="0"/>
              <a:t>what kind of question does it answer about the data.</a:t>
            </a:r>
            <a:endParaRPr lang="en-US" altLang="x-none" sz="3000" dirty="0"/>
          </a:p>
        </p:txBody>
      </p:sp>
      <p:sp>
        <p:nvSpPr>
          <p:cNvPr id="118791" name="Rectangle 4"/>
          <p:cNvSpPr/>
          <p:nvPr/>
        </p:nvSpPr>
        <p:spPr>
          <a:xfrm>
            <a:off x="74613" y="2708275"/>
            <a:ext cx="8996362" cy="3673475"/>
          </a:xfrm>
          <a:prstGeom prst="rect">
            <a:avLst/>
          </a:prstGeom>
          <a:noFill/>
          <a:ln w="9525">
            <a:noFill/>
          </a:ln>
        </p:spPr>
        <p:txBody>
          <a:bodyPr anchor="t"/>
          <a:p>
            <a:pPr marL="342900" indent="-342900">
              <a:spcBef>
                <a:spcPts val="25"/>
              </a:spcBef>
              <a:spcAft>
                <a:spcPts val="1800"/>
              </a:spcAft>
              <a:buChar char="–"/>
            </a:pPr>
            <a:r>
              <a:rPr lang="en-US" altLang="x-none" sz="2800" b="1" dirty="0">
                <a:solidFill>
                  <a:srgbClr val="FF0000"/>
                </a:solidFill>
                <a:latin typeface="Arial" panose="020B0604020202020204" pitchFamily="34" charset="0"/>
              </a:rPr>
              <a:t>Example</a:t>
            </a:r>
            <a:endParaRPr lang="en-US" altLang="x-none" sz="2800" b="1" dirty="0">
              <a:solidFill>
                <a:srgbClr val="FF0000"/>
              </a:solidFill>
              <a:latin typeface="Arial" panose="020B0604020202020204" pitchFamily="34" charset="0"/>
            </a:endParaRPr>
          </a:p>
          <a:p>
            <a:pPr marL="742950" lvl="1" indent="-285750" eaLnBrk="1" hangingPunct="1">
              <a:lnSpc>
                <a:spcPct val="100000"/>
              </a:lnSpc>
              <a:spcBef>
                <a:spcPts val="25"/>
              </a:spcBef>
              <a:spcAft>
                <a:spcPts val="1800"/>
              </a:spcAft>
              <a:buSzPct val="100000"/>
              <a:buFont typeface="Wingdings" panose="05000000000000000000" pitchFamily="2" charset="2"/>
              <a:buAutoNum type="arabicPeriod"/>
            </a:pPr>
            <a:r>
              <a:rPr lang="en-US" altLang="x-none" sz="2800" b="1" dirty="0">
                <a:solidFill>
                  <a:schemeClr val="accent2"/>
                </a:solidFill>
                <a:latin typeface="Arial" panose="020B0604020202020204" pitchFamily="34" charset="0"/>
              </a:rPr>
              <a:t>Get </a:t>
            </a:r>
            <a:r>
              <a:rPr lang="zh-CN" altLang="en-US" sz="2800" b="1" dirty="0">
                <a:solidFill>
                  <a:schemeClr val="accent2"/>
                </a:solidFill>
                <a:latin typeface="Arial" panose="020B0604020202020204" pitchFamily="34" charset="0"/>
              </a:rPr>
              <a:t>cid</a:t>
            </a:r>
            <a:r>
              <a:rPr lang="en-US" altLang="x-none" sz="2800" b="1" dirty="0">
                <a:solidFill>
                  <a:schemeClr val="accent2"/>
                </a:solidFill>
                <a:latin typeface="Arial" panose="020B0604020202020204" pitchFamily="34" charset="0"/>
              </a:rPr>
              <a:t>s of customers who order</a:t>
            </a:r>
            <a:r>
              <a:rPr lang="en-US" altLang="x-none" sz="2800" b="1" dirty="0">
                <a:solidFill>
                  <a:schemeClr val="accent1"/>
                </a:solidFill>
                <a:latin typeface="Arial" panose="020B0604020202020204" pitchFamily="34" charset="0"/>
              </a:rPr>
              <a:t> </a:t>
            </a:r>
            <a:r>
              <a:rPr lang="en-US" altLang="x-none" sz="2800" b="1" i="1" u="sng" dirty="0">
                <a:solidFill>
                  <a:srgbClr val="FF0066"/>
                </a:solidFill>
                <a:latin typeface="Arial" panose="020B0604020202020204" pitchFamily="34" charset="0"/>
                <a:sym typeface="Arial" panose="020B0604020202020204" pitchFamily="34" charset="0"/>
              </a:rPr>
              <a:t>products </a:t>
            </a:r>
            <a:r>
              <a:rPr lang="zh-CN" altLang="en-US" sz="2800" b="1" i="1" u="sng" dirty="0">
                <a:solidFill>
                  <a:srgbClr val="FF0066"/>
                </a:solidFill>
                <a:latin typeface="Arial" panose="020B0604020202020204" pitchFamily="34" charset="0"/>
                <a:sym typeface="Arial" panose="020B0604020202020204" pitchFamily="34" charset="0"/>
              </a:rPr>
              <a:t>p01</a:t>
            </a:r>
            <a:r>
              <a:rPr lang="zh-CN" altLang="en-US" sz="2800" b="1" dirty="0">
                <a:solidFill>
                  <a:schemeClr val="accent2"/>
                </a:solidFill>
                <a:latin typeface="Arial" panose="020B0604020202020204" pitchFamily="34" charset="0"/>
              </a:rPr>
              <a:t> </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742950" lvl="1" indent="-285750" eaLnBrk="1" hangingPunct="1">
              <a:lnSpc>
                <a:spcPct val="100000"/>
              </a:lnSpc>
              <a:spcBef>
                <a:spcPts val="25"/>
              </a:spcBef>
              <a:spcAft>
                <a:spcPts val="1800"/>
              </a:spcAft>
              <a:buSzPct val="100000"/>
              <a:buFont typeface="Wingdings" panose="05000000000000000000" pitchFamily="2" charset="2"/>
              <a:buAutoNum type="arabicPeriod"/>
            </a:pPr>
            <a:r>
              <a:rPr lang="en-US" altLang="x-none" sz="2800" b="1" dirty="0">
                <a:solidFill>
                  <a:schemeClr val="accent2"/>
                </a:solidFill>
                <a:latin typeface="Arial" panose="020B0604020202020204" pitchFamily="34" charset="0"/>
              </a:rPr>
              <a:t>Get </a:t>
            </a:r>
            <a:r>
              <a:rPr lang="zh-CN" altLang="en-US" sz="2800" b="1" dirty="0">
                <a:solidFill>
                  <a:schemeClr val="accent2"/>
                </a:solidFill>
                <a:latin typeface="Arial" panose="020B0604020202020204" pitchFamily="34" charset="0"/>
              </a:rPr>
              <a:t>cid</a:t>
            </a:r>
            <a:r>
              <a:rPr lang="en-US" altLang="x-none" sz="2800" b="1" dirty="0">
                <a:solidFill>
                  <a:schemeClr val="accent2"/>
                </a:solidFill>
                <a:latin typeface="Arial" panose="020B0604020202020204" pitchFamily="34" charset="0"/>
              </a:rPr>
              <a:t>s of customers who order</a:t>
            </a:r>
            <a:r>
              <a:rPr lang="en-US" altLang="x-none" sz="2800" b="1" dirty="0">
                <a:solidFill>
                  <a:schemeClr val="accent1"/>
                </a:solidFill>
                <a:latin typeface="Arial" panose="020B0604020202020204" pitchFamily="34" charset="0"/>
              </a:rPr>
              <a:t> </a:t>
            </a:r>
            <a:r>
              <a:rPr lang="en-US" altLang="x-none" sz="2800" b="1" i="1" u="sng" dirty="0">
                <a:solidFill>
                  <a:srgbClr val="FF0066"/>
                </a:solidFill>
                <a:latin typeface="Arial" panose="020B0604020202020204" pitchFamily="34" charset="0"/>
                <a:sym typeface="Arial" panose="020B0604020202020204" pitchFamily="34" charset="0"/>
              </a:rPr>
              <a:t>products </a:t>
            </a:r>
            <a:r>
              <a:rPr lang="zh-CN" altLang="en-US" sz="2800" b="1" i="1" u="sng" dirty="0">
                <a:solidFill>
                  <a:srgbClr val="FF0066"/>
                </a:solidFill>
                <a:latin typeface="Arial" panose="020B0604020202020204" pitchFamily="34" charset="0"/>
                <a:sym typeface="Arial" panose="020B0604020202020204" pitchFamily="34" charset="0"/>
              </a:rPr>
              <a:t>p01 and p02</a:t>
            </a:r>
            <a:r>
              <a:rPr lang="zh-CN" altLang="en-US" sz="2800" b="1" dirty="0">
                <a:solidFill>
                  <a:schemeClr val="accent2"/>
                </a:solidFill>
                <a:latin typeface="Arial" panose="020B0604020202020204" pitchFamily="34" charset="0"/>
              </a:rPr>
              <a:t> </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742950" lvl="1" indent="-285750" eaLnBrk="1" hangingPunct="1">
              <a:lnSpc>
                <a:spcPct val="100000"/>
              </a:lnSpc>
              <a:spcBef>
                <a:spcPts val="25"/>
              </a:spcBef>
              <a:spcAft>
                <a:spcPts val="1800"/>
              </a:spcAft>
              <a:buSzPct val="100000"/>
              <a:buFont typeface="Wingdings" panose="05000000000000000000" pitchFamily="2" charset="2"/>
              <a:buAutoNum type="arabicPeriod"/>
            </a:pPr>
            <a:r>
              <a:rPr lang="en-US" altLang="x-none" sz="2800" b="1" dirty="0">
                <a:solidFill>
                  <a:schemeClr val="accent2"/>
                </a:solidFill>
                <a:latin typeface="Arial" panose="020B0604020202020204" pitchFamily="34" charset="0"/>
              </a:rPr>
              <a:t>Get </a:t>
            </a:r>
            <a:r>
              <a:rPr lang="zh-CN" altLang="en-US" sz="2800" b="1" dirty="0">
                <a:solidFill>
                  <a:schemeClr val="accent2"/>
                </a:solidFill>
                <a:latin typeface="Arial" panose="020B0604020202020204" pitchFamily="34" charset="0"/>
              </a:rPr>
              <a:t>cid</a:t>
            </a:r>
            <a:r>
              <a:rPr lang="en-US" altLang="x-none" sz="2800" b="1" dirty="0">
                <a:solidFill>
                  <a:schemeClr val="accent2"/>
                </a:solidFill>
                <a:latin typeface="Arial" panose="020B0604020202020204" pitchFamily="34" charset="0"/>
              </a:rPr>
              <a:t>s of customers who order</a:t>
            </a:r>
            <a:r>
              <a:rPr lang="en-US" altLang="x-none" sz="2800" b="1" dirty="0">
                <a:solidFill>
                  <a:schemeClr val="accent1"/>
                </a:solidFill>
                <a:latin typeface="Arial" panose="020B0604020202020204" pitchFamily="34" charset="0"/>
              </a:rPr>
              <a:t> </a:t>
            </a:r>
            <a:r>
              <a:rPr lang="en-US" altLang="x-none" sz="2800" b="1" i="1" u="sng" dirty="0">
                <a:solidFill>
                  <a:srgbClr val="FF0066"/>
                </a:solidFill>
                <a:latin typeface="Arial" panose="020B0604020202020204" pitchFamily="34" charset="0"/>
                <a:sym typeface="Arial" panose="020B0604020202020204" pitchFamily="34" charset="0"/>
              </a:rPr>
              <a:t>all products</a:t>
            </a:r>
            <a:r>
              <a:rPr lang="en-US" altLang="x-none" sz="2800" b="1" dirty="0">
                <a:solidFill>
                  <a:schemeClr val="accent2"/>
                </a:solidFill>
                <a:latin typeface="Arial" panose="020B0604020202020204" pitchFamily="34" charset="0"/>
              </a:rPr>
              <a:t> ?</a:t>
            </a:r>
            <a:endParaRPr lang="en-US" altLang="x-none" sz="2800" b="1" dirty="0">
              <a:solidFill>
                <a:schemeClr val="accent2"/>
              </a:solidFill>
              <a:latin typeface="Arial" panose="020B0604020202020204" pitchFamily="34" charset="0"/>
            </a:endParaRPr>
          </a:p>
        </p:txBody>
      </p:sp>
      <p:sp>
        <p:nvSpPr>
          <p:cNvPr id="118792" name="Line 6"/>
          <p:cNvSpPr/>
          <p:nvPr/>
        </p:nvSpPr>
        <p:spPr>
          <a:xfrm>
            <a:off x="468313" y="2708275"/>
            <a:ext cx="8229600" cy="0"/>
          </a:xfrm>
          <a:prstGeom prst="line">
            <a:avLst/>
          </a:prstGeom>
          <a:ln w="635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9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18791">
                                            <p:txEl>
                                              <p:charRg st="0" end="8"/>
                                            </p:txEl>
                                          </p:spTgt>
                                        </p:tgtEl>
                                        <p:attrNameLst>
                                          <p:attrName>style.visibility</p:attrName>
                                        </p:attrNameLst>
                                      </p:cBhvr>
                                      <p:to>
                                        <p:strVal val="visible"/>
                                      </p:to>
                                    </p:set>
                                    <p:animEffect transition="in" filter="blinds(horizontal)">
                                      <p:cBhvr>
                                        <p:cTn id="10" dur="500"/>
                                        <p:tgtEl>
                                          <p:spTgt spid="118791">
                                            <p:txEl>
                                              <p:charRg st="0"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8791">
                                            <p:txEl>
                                              <p:charRg st="8" end="55"/>
                                            </p:txEl>
                                          </p:spTgt>
                                        </p:tgtEl>
                                        <p:attrNameLst>
                                          <p:attrName>style.visibility</p:attrName>
                                        </p:attrNameLst>
                                      </p:cBhvr>
                                      <p:to>
                                        <p:strVal val="visible"/>
                                      </p:to>
                                    </p:set>
                                    <p:animEffect transition="in" filter="blinds(horizontal)">
                                      <p:cBhvr>
                                        <p:cTn id="15" dur="500"/>
                                        <p:tgtEl>
                                          <p:spTgt spid="118791">
                                            <p:txEl>
                                              <p:charRg st="8" end="5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8791">
                                            <p:txEl>
                                              <p:charRg st="55" end="110"/>
                                            </p:txEl>
                                          </p:spTgt>
                                        </p:tgtEl>
                                        <p:attrNameLst>
                                          <p:attrName>style.visibility</p:attrName>
                                        </p:attrNameLst>
                                      </p:cBhvr>
                                      <p:to>
                                        <p:strVal val="visible"/>
                                      </p:to>
                                    </p:set>
                                    <p:animEffect transition="in" filter="blinds(horizontal)">
                                      <p:cBhvr>
                                        <p:cTn id="20" dur="500"/>
                                        <p:tgtEl>
                                          <p:spTgt spid="118791">
                                            <p:txEl>
                                              <p:charRg st="55" end="1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8791">
                                            <p:txEl>
                                              <p:charRg st="110" end="157"/>
                                            </p:txEl>
                                          </p:spTgt>
                                        </p:tgtEl>
                                        <p:attrNameLst>
                                          <p:attrName>style.visibility</p:attrName>
                                        </p:attrNameLst>
                                      </p:cBhvr>
                                      <p:to>
                                        <p:strVal val="visible"/>
                                      </p:to>
                                    </p:set>
                                    <p:animEffect transition="in" filter="blinds(horizontal)">
                                      <p:cBhvr>
                                        <p:cTn id="25" dur="500"/>
                                        <p:tgtEl>
                                          <p:spTgt spid="118791">
                                            <p:txEl>
                                              <p:charRg st="110"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bldLvl="2" uiExpand="1"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23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2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119813" name="表格 119812"/>
          <p:cNvGraphicFramePr/>
          <p:nvPr/>
        </p:nvGraphicFramePr>
        <p:xfrm>
          <a:off x="85725" y="430213"/>
          <a:ext cx="2903538" cy="2495550"/>
        </p:xfrm>
        <a:graphic>
          <a:graphicData uri="http://schemas.openxmlformats.org/drawingml/2006/table">
            <a:tbl>
              <a:tblPr/>
              <a:tblGrid>
                <a:gridCol w="844550"/>
                <a:gridCol w="1314450"/>
                <a:gridCol w="744538"/>
              </a:tblGrid>
              <a:tr h="623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pname</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23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comb</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brush</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razor</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2362" name="Text Box 69"/>
          <p:cNvSpPr txBox="1"/>
          <p:nvPr/>
        </p:nvSpPr>
        <p:spPr>
          <a:xfrm>
            <a:off x="85725" y="-22225"/>
            <a:ext cx="3117850" cy="515938"/>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PRODUCTS</a:t>
            </a:r>
            <a:r>
              <a:rPr lang="zh-CN" altLang="en-US" sz="2800" b="1" dirty="0">
                <a:latin typeface="Arial" panose="020B0604020202020204" pitchFamily="34" charset="0"/>
              </a:rPr>
              <a:t> (</a:t>
            </a:r>
            <a:r>
              <a:rPr lang="zh-CN" altLang="en-US" sz="2800" b="1" dirty="0">
                <a:solidFill>
                  <a:srgbClr val="FF0000"/>
                </a:solidFill>
                <a:latin typeface="Arial" panose="020B0604020202020204" pitchFamily="34" charset="0"/>
              </a:rPr>
              <a:t>P</a:t>
            </a:r>
            <a:r>
              <a:rPr lang="zh-CN" altLang="en-US" sz="2800" b="1" dirty="0">
                <a:latin typeface="Arial" panose="020B0604020202020204" pitchFamily="34" charset="0"/>
              </a:rPr>
              <a:t>)</a:t>
            </a:r>
            <a:endParaRPr lang="en-US" altLang="x-none" sz="2800" b="1" dirty="0">
              <a:latin typeface="Arial" panose="020B0604020202020204" pitchFamily="34" charset="0"/>
            </a:endParaRPr>
          </a:p>
        </p:txBody>
      </p:sp>
      <p:graphicFrame>
        <p:nvGraphicFramePr>
          <p:cNvPr id="119836" name="表格 119835"/>
          <p:cNvGraphicFramePr/>
          <p:nvPr/>
        </p:nvGraphicFramePr>
        <p:xfrm>
          <a:off x="3389313" y="442913"/>
          <a:ext cx="5359400" cy="4724400"/>
        </p:xfrm>
        <a:graphic>
          <a:graphicData uri="http://schemas.openxmlformats.org/drawingml/2006/table">
            <a:tbl>
              <a:tblPr/>
              <a:tblGrid>
                <a:gridCol w="1276350"/>
                <a:gridCol w="1147763"/>
                <a:gridCol w="893762"/>
                <a:gridCol w="1020763"/>
                <a:gridCol w="1020762"/>
              </a:tblGrid>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ordno</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714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1011</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62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1012</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6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1019</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1017</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78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1018</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1023</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99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1022</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6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1025</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1013</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2431" name="Text Box 160"/>
          <p:cNvSpPr txBox="1"/>
          <p:nvPr/>
        </p:nvSpPr>
        <p:spPr>
          <a:xfrm>
            <a:off x="4038600" y="-7937"/>
            <a:ext cx="3270250" cy="515937"/>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ORDERS</a:t>
            </a:r>
            <a:r>
              <a:rPr lang="zh-CN" altLang="en-US" sz="2800" b="1" dirty="0">
                <a:latin typeface="Arial" panose="020B0604020202020204" pitchFamily="34" charset="0"/>
              </a:rPr>
              <a:t> (</a:t>
            </a:r>
            <a:r>
              <a:rPr lang="zh-CN" altLang="en-US" sz="2800" b="1" dirty="0">
                <a:solidFill>
                  <a:srgbClr val="FF0000"/>
                </a:solidFill>
                <a:latin typeface="Arial" panose="020B0604020202020204" pitchFamily="34" charset="0"/>
              </a:rPr>
              <a:t>O</a:t>
            </a:r>
            <a:r>
              <a:rPr lang="zh-CN" altLang="en-US" sz="2800" b="1" dirty="0">
                <a:latin typeface="Arial" panose="020B0604020202020204" pitchFamily="34" charset="0"/>
              </a:rPr>
              <a:t>)</a:t>
            </a:r>
            <a:endParaRPr lang="en-US" altLang="x-none" sz="2800" b="1" dirty="0">
              <a:latin typeface="Arial" panose="020B0604020202020204" pitchFamily="34" charset="0"/>
            </a:endParaRPr>
          </a:p>
        </p:txBody>
      </p:sp>
      <p:sp>
        <p:nvSpPr>
          <p:cNvPr id="119905" name="Rectangle 4"/>
          <p:cNvSpPr/>
          <p:nvPr/>
        </p:nvSpPr>
        <p:spPr>
          <a:xfrm>
            <a:off x="46038" y="5230813"/>
            <a:ext cx="9066212" cy="1584325"/>
          </a:xfrm>
          <a:prstGeom prst="rect">
            <a:avLst/>
          </a:prstGeom>
          <a:solidFill>
            <a:schemeClr val="bg1"/>
          </a:solidFill>
          <a:ln w="9525">
            <a:noFill/>
          </a:ln>
        </p:spPr>
        <p:txBody>
          <a:bodyPr wrap="square" lIns="90170" tIns="46990" rIns="90170" bIns="46990" anchor="t"/>
          <a:p>
            <a:pPr marL="342900" indent="-342900">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rPr>
              <a:t>1.</a:t>
            </a:r>
            <a:r>
              <a:rPr lang="en-US" altLang="x-none" sz="3000" b="1" dirty="0">
                <a:solidFill>
                  <a:schemeClr val="accent2"/>
                </a:solidFill>
                <a:latin typeface="Arial" panose="020B0604020202020204" pitchFamily="34" charset="0"/>
              </a:rPr>
              <a:t>Get </a:t>
            </a:r>
            <a:r>
              <a:rPr lang="zh-CN" altLang="en-US" sz="3000" b="1" dirty="0">
                <a:solidFill>
                  <a:schemeClr val="accent2"/>
                </a:solidFill>
                <a:latin typeface="Arial" panose="020B0604020202020204" pitchFamily="34" charset="0"/>
              </a:rPr>
              <a:t>cid</a:t>
            </a:r>
            <a:r>
              <a:rPr lang="en-US" altLang="x-none" sz="3000" b="1" dirty="0">
                <a:solidFill>
                  <a:schemeClr val="accent2"/>
                </a:solidFill>
                <a:latin typeface="Arial" panose="020B0604020202020204" pitchFamily="34" charset="0"/>
              </a:rPr>
              <a:t>s of customers who order</a:t>
            </a:r>
            <a:r>
              <a:rPr lang="en-US" altLang="x-none" sz="3000" b="1" dirty="0">
                <a:solidFill>
                  <a:schemeClr val="accent1"/>
                </a:solidFill>
                <a:latin typeface="Arial" panose="020B0604020202020204" pitchFamily="34" charset="0"/>
              </a:rPr>
              <a:t> </a:t>
            </a:r>
            <a:r>
              <a:rPr lang="en-US" altLang="x-none" sz="3000" b="1" i="1" u="sng" dirty="0">
                <a:solidFill>
                  <a:srgbClr val="FF0066"/>
                </a:solidFill>
                <a:latin typeface="Arial" panose="020B0604020202020204" pitchFamily="34" charset="0"/>
                <a:sym typeface="Arial" panose="020B0604020202020204" pitchFamily="34" charset="0"/>
              </a:rPr>
              <a:t>products </a:t>
            </a:r>
            <a:r>
              <a:rPr lang="zh-CN" altLang="en-US" sz="3000" b="1" i="1" u="sng" dirty="0">
                <a:solidFill>
                  <a:srgbClr val="FF0066"/>
                </a:solidFill>
                <a:latin typeface="Arial" panose="020B0604020202020204" pitchFamily="34" charset="0"/>
                <a:sym typeface="Arial" panose="020B0604020202020204" pitchFamily="34" charset="0"/>
              </a:rPr>
              <a:t>p01</a:t>
            </a: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a:p>
            <a:pPr marL="342900" indent="-342900">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rPr>
              <a:t>           (O where pid='p01') [ cid ]</a:t>
            </a:r>
            <a:endParaRPr lang="en-US" altLang="x-none" sz="30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9905"/>
                                        </p:tgtEl>
                                        <p:attrNameLst>
                                          <p:attrName>style.visibility</p:attrName>
                                        </p:attrNameLst>
                                      </p:cBhvr>
                                      <p:to>
                                        <p:strVal val="visible"/>
                                      </p:to>
                                    </p:set>
                                    <p:animEffect transition="in" filter="blinds(horizontal)">
                                      <p:cBhvr>
                                        <p:cTn id="7" dur="500"/>
                                        <p:tgtEl>
                                          <p:spTgt spid="11990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9905">
                                            <p:txEl>
                                              <p:charRg st="0" end="48"/>
                                            </p:txEl>
                                          </p:spTgt>
                                        </p:tgtEl>
                                        <p:attrNameLst>
                                          <p:attrName>style.visibility</p:attrName>
                                        </p:attrNameLst>
                                      </p:cBhvr>
                                      <p:to>
                                        <p:strVal val="visible"/>
                                      </p:to>
                                    </p:set>
                                    <p:animEffect transition="in" filter="blinds(horizontal)">
                                      <p:cBhvr>
                                        <p:cTn id="11" dur="500"/>
                                        <p:tgtEl>
                                          <p:spTgt spid="119905">
                                            <p:txEl>
                                              <p:charRg st="0" end="4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9905">
                                            <p:txEl>
                                              <p:charRg st="48" end="87"/>
                                            </p:txEl>
                                          </p:spTgt>
                                        </p:tgtEl>
                                        <p:attrNameLst>
                                          <p:attrName>style.visibility</p:attrName>
                                        </p:attrNameLst>
                                      </p:cBhvr>
                                      <p:to>
                                        <p:strVal val="visible"/>
                                      </p:to>
                                    </p:set>
                                    <p:animEffect transition="in" filter="blinds(horizontal)">
                                      <p:cBhvr>
                                        <p:cTn id="16" dur="500"/>
                                        <p:tgtEl>
                                          <p:spTgt spid="119905">
                                            <p:txEl>
                                              <p:charRg st="48"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05" grpId="0" bldLvl="2"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3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3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0837" name="Rectangle 4"/>
          <p:cNvSpPr/>
          <p:nvPr/>
        </p:nvSpPr>
        <p:spPr>
          <a:xfrm>
            <a:off x="44450" y="5230813"/>
            <a:ext cx="9066213" cy="1581150"/>
          </a:xfrm>
          <a:prstGeom prst="rect">
            <a:avLst/>
          </a:prstGeom>
          <a:solidFill>
            <a:schemeClr val="bg1"/>
          </a:solidFill>
          <a:ln w="9525">
            <a:noFill/>
          </a:ln>
        </p:spPr>
        <p:txBody>
          <a:bodyPr wrap="square" lIns="90170" tIns="46990" rIns="90170" bIns="46990" anchor="t"/>
          <a:p>
            <a:pPr marL="342900" indent="-342900">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rPr>
              <a:t>2. </a:t>
            </a:r>
            <a:r>
              <a:rPr lang="en-US" altLang="x-none" sz="3000" b="1" dirty="0">
                <a:solidFill>
                  <a:schemeClr val="accent2"/>
                </a:solidFill>
                <a:latin typeface="Arial" panose="020B0604020202020204" pitchFamily="34" charset="0"/>
              </a:rPr>
              <a:t>Get </a:t>
            </a:r>
            <a:r>
              <a:rPr lang="zh-CN" altLang="en-US" sz="3000" b="1" dirty="0">
                <a:solidFill>
                  <a:schemeClr val="accent2"/>
                </a:solidFill>
                <a:latin typeface="Arial" panose="020B0604020202020204" pitchFamily="34" charset="0"/>
              </a:rPr>
              <a:t>cid</a:t>
            </a:r>
            <a:r>
              <a:rPr lang="en-US" altLang="x-none" sz="3000" b="1" dirty="0">
                <a:solidFill>
                  <a:schemeClr val="accent2"/>
                </a:solidFill>
                <a:latin typeface="Arial" panose="020B0604020202020204" pitchFamily="34" charset="0"/>
              </a:rPr>
              <a:t>s of customers who order</a:t>
            </a:r>
            <a:r>
              <a:rPr lang="en-US" altLang="x-none" sz="3000" b="1" dirty="0">
                <a:solidFill>
                  <a:schemeClr val="accent1"/>
                </a:solidFill>
                <a:latin typeface="Arial" panose="020B0604020202020204" pitchFamily="34" charset="0"/>
              </a:rPr>
              <a:t> </a:t>
            </a:r>
            <a:r>
              <a:rPr lang="en-US" altLang="x-none" sz="3000" b="1" i="1" u="sng" dirty="0">
                <a:solidFill>
                  <a:srgbClr val="FF0066"/>
                </a:solidFill>
                <a:latin typeface="Arial" panose="020B0604020202020204" pitchFamily="34" charset="0"/>
                <a:sym typeface="Arial" panose="020B0604020202020204" pitchFamily="34" charset="0"/>
              </a:rPr>
              <a:t>products </a:t>
            </a:r>
            <a:r>
              <a:rPr lang="zh-CN" altLang="en-US" sz="3000" b="1" i="1" u="sng" dirty="0">
                <a:solidFill>
                  <a:srgbClr val="FF0066"/>
                </a:solidFill>
                <a:latin typeface="Arial" panose="020B0604020202020204" pitchFamily="34" charset="0"/>
                <a:sym typeface="Arial" panose="020B0604020202020204" pitchFamily="34" charset="0"/>
              </a:rPr>
              <a:t>p01 and p02</a:t>
            </a:r>
            <a:r>
              <a:rPr lang="zh-CN" altLang="en-US" sz="3000" b="1" dirty="0">
                <a:solidFill>
                  <a:schemeClr val="accent2"/>
                </a:solidFill>
                <a:latin typeface="Arial" panose="020B0604020202020204" pitchFamily="34" charset="0"/>
              </a:rPr>
              <a:t> </a:t>
            </a: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a:p>
            <a:pPr marL="342900" indent="-342900" algn="ctr">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rPr>
              <a:t>(O where pid='p01')[cid] </a:t>
            </a:r>
            <a:r>
              <a:rPr lang="zh-CN" altLang="en-US" sz="2800" b="1" dirty="0">
                <a:solidFill>
                  <a:schemeClr val="accent2"/>
                </a:solidFill>
                <a:latin typeface="Arial" panose="020B0604020202020204" pitchFamily="34" charset="0"/>
                <a:sym typeface="Symbol" panose="05050102010706020507" pitchFamily="2" charset="2"/>
              </a:rPr>
              <a:t> </a:t>
            </a:r>
            <a:r>
              <a:rPr lang="zh-CN" altLang="en-US" sz="2800" b="1" dirty="0">
                <a:solidFill>
                  <a:schemeClr val="accent2"/>
                </a:solidFill>
                <a:latin typeface="Arial" panose="020B0604020202020204" pitchFamily="34" charset="0"/>
              </a:rPr>
              <a:t>(O where pid='p02')[cid]</a:t>
            </a:r>
            <a:endParaRPr lang="zh-CN" altLang="en-US" sz="2800" b="1" dirty="0">
              <a:solidFill>
                <a:schemeClr val="accent2"/>
              </a:solidFill>
              <a:latin typeface="Arial" panose="020B0604020202020204" pitchFamily="34" charset="0"/>
            </a:endParaRPr>
          </a:p>
        </p:txBody>
      </p:sp>
      <p:graphicFrame>
        <p:nvGraphicFramePr>
          <p:cNvPr id="120838" name="表格 120837"/>
          <p:cNvGraphicFramePr/>
          <p:nvPr/>
        </p:nvGraphicFramePr>
        <p:xfrm>
          <a:off x="85725" y="430213"/>
          <a:ext cx="2903538" cy="2495550"/>
        </p:xfrm>
        <a:graphic>
          <a:graphicData uri="http://schemas.openxmlformats.org/drawingml/2006/table">
            <a:tbl>
              <a:tblPr/>
              <a:tblGrid>
                <a:gridCol w="844550"/>
                <a:gridCol w="1314450"/>
                <a:gridCol w="744538"/>
              </a:tblGrid>
              <a:tr h="623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pname</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23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comb</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brush</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razor</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3387" name="Text Box 69"/>
          <p:cNvSpPr txBox="1"/>
          <p:nvPr/>
        </p:nvSpPr>
        <p:spPr>
          <a:xfrm>
            <a:off x="85725" y="-22225"/>
            <a:ext cx="3117850" cy="515938"/>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PRODUCTS</a:t>
            </a:r>
            <a:r>
              <a:rPr lang="zh-CN" altLang="en-US" sz="2800" b="1" dirty="0">
                <a:latin typeface="Arial" panose="020B0604020202020204" pitchFamily="34" charset="0"/>
              </a:rPr>
              <a:t> (</a:t>
            </a:r>
            <a:r>
              <a:rPr lang="zh-CN" altLang="en-US" sz="2800" b="1" dirty="0">
                <a:solidFill>
                  <a:srgbClr val="FF0000"/>
                </a:solidFill>
                <a:latin typeface="Arial" panose="020B0604020202020204" pitchFamily="34" charset="0"/>
              </a:rPr>
              <a:t>P</a:t>
            </a:r>
            <a:r>
              <a:rPr lang="zh-CN" altLang="en-US" sz="2800" b="1" dirty="0">
                <a:latin typeface="Arial" panose="020B0604020202020204" pitchFamily="34" charset="0"/>
              </a:rPr>
              <a:t>)</a:t>
            </a:r>
            <a:endParaRPr lang="en-US" altLang="x-none" sz="2800" b="1" dirty="0">
              <a:latin typeface="Arial" panose="020B0604020202020204" pitchFamily="34" charset="0"/>
            </a:endParaRPr>
          </a:p>
        </p:txBody>
      </p:sp>
      <p:graphicFrame>
        <p:nvGraphicFramePr>
          <p:cNvPr id="120861" name="表格 120860"/>
          <p:cNvGraphicFramePr/>
          <p:nvPr/>
        </p:nvGraphicFramePr>
        <p:xfrm>
          <a:off x="3389313" y="442913"/>
          <a:ext cx="5359400" cy="4724400"/>
        </p:xfrm>
        <a:graphic>
          <a:graphicData uri="http://schemas.openxmlformats.org/drawingml/2006/table">
            <a:tbl>
              <a:tblPr/>
              <a:tblGrid>
                <a:gridCol w="1276350"/>
                <a:gridCol w="1147763"/>
                <a:gridCol w="893762"/>
                <a:gridCol w="1020763"/>
                <a:gridCol w="1020762"/>
              </a:tblGrid>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ordno</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714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1011</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62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1012</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6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1019</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1017</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78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1018</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1023</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99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1022</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6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1025</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1013</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3456" name="Text Box 160"/>
          <p:cNvSpPr txBox="1"/>
          <p:nvPr/>
        </p:nvSpPr>
        <p:spPr>
          <a:xfrm>
            <a:off x="4038600" y="-7937"/>
            <a:ext cx="3270250" cy="515937"/>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ORDERS</a:t>
            </a:r>
            <a:r>
              <a:rPr lang="zh-CN" altLang="en-US" sz="2800" b="1" dirty="0">
                <a:latin typeface="Arial" panose="020B0604020202020204" pitchFamily="34" charset="0"/>
              </a:rPr>
              <a:t> (</a:t>
            </a:r>
            <a:r>
              <a:rPr lang="zh-CN" altLang="en-US" sz="2800" b="1" dirty="0">
                <a:solidFill>
                  <a:srgbClr val="FF0000"/>
                </a:solidFill>
                <a:latin typeface="Arial" panose="020B0604020202020204" pitchFamily="34" charset="0"/>
              </a:rPr>
              <a:t>O</a:t>
            </a:r>
            <a:r>
              <a:rPr lang="zh-CN" altLang="en-US" sz="2800" b="1" dirty="0">
                <a:latin typeface="Arial" panose="020B0604020202020204" pitchFamily="34" charset="0"/>
              </a:rPr>
              <a:t>)</a:t>
            </a:r>
            <a:endParaRPr lang="en-US" altLang="x-none" sz="28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blinds(horizontal)">
                                      <p:cBhvr>
                                        <p:cTn id="7" dur="500"/>
                                        <p:tgtEl>
                                          <p:spTgt spid="12083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0837">
                                            <p:txEl>
                                              <p:charRg st="0" end="58"/>
                                            </p:txEl>
                                          </p:spTgt>
                                        </p:tgtEl>
                                        <p:attrNameLst>
                                          <p:attrName>style.visibility</p:attrName>
                                        </p:attrNameLst>
                                      </p:cBhvr>
                                      <p:to>
                                        <p:strVal val="visible"/>
                                      </p:to>
                                    </p:set>
                                    <p:animEffect transition="in" filter="blinds(horizontal)">
                                      <p:cBhvr>
                                        <p:cTn id="11" dur="500"/>
                                        <p:tgtEl>
                                          <p:spTgt spid="120837">
                                            <p:txEl>
                                              <p:charRg st="0" end="5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0837">
                                            <p:txEl>
                                              <p:charRg st="58" end="110"/>
                                            </p:txEl>
                                          </p:spTgt>
                                        </p:tgtEl>
                                        <p:attrNameLst>
                                          <p:attrName>style.visibility</p:attrName>
                                        </p:attrNameLst>
                                      </p:cBhvr>
                                      <p:to>
                                        <p:strVal val="visible"/>
                                      </p:to>
                                    </p:set>
                                    <p:animEffect transition="in" filter="blinds(horizontal)">
                                      <p:cBhvr>
                                        <p:cTn id="16" dur="500"/>
                                        <p:tgtEl>
                                          <p:spTgt spid="120837">
                                            <p:txEl>
                                              <p:charRg st="58"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ldLvl="2"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43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4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21861" name="Rectangle 4"/>
          <p:cNvSpPr/>
          <p:nvPr/>
        </p:nvSpPr>
        <p:spPr>
          <a:xfrm>
            <a:off x="46038" y="6094413"/>
            <a:ext cx="9066212" cy="719137"/>
          </a:xfrm>
          <a:prstGeom prst="rect">
            <a:avLst/>
          </a:prstGeom>
          <a:solidFill>
            <a:schemeClr val="bg1"/>
          </a:solidFill>
          <a:ln w="9525">
            <a:noFill/>
          </a:ln>
        </p:spPr>
        <p:txBody>
          <a:bodyPr wrap="square" lIns="90170" tIns="46990" rIns="90170" bIns="46990" anchor="t"/>
          <a:p>
            <a:pPr marL="342900" indent="-342900">
              <a:spcBef>
                <a:spcPct val="20000"/>
              </a:spcBef>
              <a:buFont typeface="Wingdings" panose="05000000000000000000" pitchFamily="2" charset="2"/>
              <a:buNone/>
            </a:pPr>
            <a:r>
              <a:rPr lang="zh-CN" altLang="en-US" sz="3000" b="1" dirty="0">
                <a:solidFill>
                  <a:schemeClr val="accent2"/>
                </a:solidFill>
                <a:latin typeface="Arial" panose="020B0604020202020204" pitchFamily="34" charset="0"/>
              </a:rPr>
              <a:t>3. </a:t>
            </a:r>
            <a:r>
              <a:rPr lang="en-US" altLang="x-none" sz="3000" b="1" dirty="0">
                <a:solidFill>
                  <a:schemeClr val="accent2"/>
                </a:solidFill>
                <a:latin typeface="Arial" panose="020B0604020202020204" pitchFamily="34" charset="0"/>
              </a:rPr>
              <a:t>Get </a:t>
            </a:r>
            <a:r>
              <a:rPr lang="zh-CN" altLang="en-US" sz="3000" b="1" dirty="0">
                <a:solidFill>
                  <a:schemeClr val="accent2"/>
                </a:solidFill>
                <a:latin typeface="Arial" panose="020B0604020202020204" pitchFamily="34" charset="0"/>
              </a:rPr>
              <a:t>cid</a:t>
            </a:r>
            <a:r>
              <a:rPr lang="en-US" altLang="x-none" sz="3000" b="1" dirty="0">
                <a:solidFill>
                  <a:schemeClr val="accent2"/>
                </a:solidFill>
                <a:latin typeface="Arial" panose="020B0604020202020204" pitchFamily="34" charset="0"/>
              </a:rPr>
              <a:t>s of customers who order</a:t>
            </a:r>
            <a:r>
              <a:rPr lang="en-US" altLang="x-none" sz="3000" b="1" dirty="0">
                <a:solidFill>
                  <a:schemeClr val="accent1"/>
                </a:solidFill>
                <a:latin typeface="Arial" panose="020B0604020202020204" pitchFamily="34" charset="0"/>
              </a:rPr>
              <a:t> </a:t>
            </a:r>
            <a:r>
              <a:rPr lang="en-US" altLang="x-none" sz="3000" b="1" i="1" u="sng" dirty="0">
                <a:solidFill>
                  <a:srgbClr val="FF0066"/>
                </a:solidFill>
                <a:latin typeface="Arial" panose="020B0604020202020204" pitchFamily="34" charset="0"/>
                <a:sym typeface="Arial" panose="020B0604020202020204" pitchFamily="34" charset="0"/>
              </a:rPr>
              <a:t>all products</a:t>
            </a: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graphicFrame>
        <p:nvGraphicFramePr>
          <p:cNvPr id="121862" name="表格 121861"/>
          <p:cNvGraphicFramePr/>
          <p:nvPr/>
        </p:nvGraphicFramePr>
        <p:xfrm>
          <a:off x="85725" y="430213"/>
          <a:ext cx="2903538" cy="3467100"/>
        </p:xfrm>
        <a:graphic>
          <a:graphicData uri="http://schemas.openxmlformats.org/drawingml/2006/table">
            <a:tbl>
              <a:tblPr/>
              <a:tblGrid>
                <a:gridCol w="844550"/>
                <a:gridCol w="1314450"/>
                <a:gridCol w="744538"/>
              </a:tblGrid>
              <a:tr h="623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pname</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23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comb</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brush</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razor</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71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4415" name="Text Box 69"/>
          <p:cNvSpPr txBox="1"/>
          <p:nvPr/>
        </p:nvSpPr>
        <p:spPr>
          <a:xfrm>
            <a:off x="85725" y="-22225"/>
            <a:ext cx="3117850" cy="515938"/>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PRODUCTS</a:t>
            </a:r>
            <a:r>
              <a:rPr lang="zh-CN" altLang="en-US" sz="2800" b="1" dirty="0">
                <a:latin typeface="Arial" panose="020B0604020202020204" pitchFamily="34" charset="0"/>
              </a:rPr>
              <a:t> (</a:t>
            </a:r>
            <a:r>
              <a:rPr lang="zh-CN" altLang="en-US" sz="2800" b="1" dirty="0">
                <a:solidFill>
                  <a:srgbClr val="FF0000"/>
                </a:solidFill>
                <a:latin typeface="Arial" panose="020B0604020202020204" pitchFamily="34" charset="0"/>
              </a:rPr>
              <a:t>P</a:t>
            </a:r>
            <a:r>
              <a:rPr lang="zh-CN" altLang="en-US" sz="2800" b="1" dirty="0">
                <a:latin typeface="Arial" panose="020B0604020202020204" pitchFamily="34" charset="0"/>
              </a:rPr>
              <a:t>)</a:t>
            </a:r>
            <a:endParaRPr lang="en-US" altLang="x-none" sz="2800" b="1" dirty="0">
              <a:latin typeface="Arial" panose="020B0604020202020204" pitchFamily="34" charset="0"/>
            </a:endParaRPr>
          </a:p>
        </p:txBody>
      </p:sp>
      <p:graphicFrame>
        <p:nvGraphicFramePr>
          <p:cNvPr id="121889" name="表格 121888"/>
          <p:cNvGraphicFramePr/>
          <p:nvPr/>
        </p:nvGraphicFramePr>
        <p:xfrm>
          <a:off x="3389313" y="442913"/>
          <a:ext cx="5359400" cy="5557838"/>
        </p:xfrm>
        <a:graphic>
          <a:graphicData uri="http://schemas.openxmlformats.org/drawingml/2006/table">
            <a:tbl>
              <a:tblPr/>
              <a:tblGrid>
                <a:gridCol w="1276350"/>
                <a:gridCol w="1147763"/>
                <a:gridCol w="893762"/>
                <a:gridCol w="1020763"/>
                <a:gridCol w="1020762"/>
              </a:tblGrid>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ordno</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714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1011</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dirty="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62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1012</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6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1019</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1017</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94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1018</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99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1023</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99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1022</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62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1025</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1013</a:t>
                      </a:r>
                      <a:endParaRPr lang="en-US" altLang="zh-CN" sz="3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endParaRPr lang="en-US" altLang="x-none" dirty="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318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ea typeface="宋体" panose="02010600030101010101" pitchFamily="2" charset="-122"/>
                        </a:rPr>
                        <a:t>.....</a:t>
                      </a:r>
                      <a:endParaRPr lang="zh-CN" altLang="en-US" sz="3000" dirty="0">
                        <a:ea typeface="宋体" panose="02010600030101010101" pitchFamily="2" charset="-122"/>
                      </a:endParaRPr>
                    </a:p>
                  </a:txBody>
                  <a:tcPr marL="0" marR="0" marT="0" marB="0" vert="eaVert"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eaVert"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4490" name="Text Box 160"/>
          <p:cNvSpPr txBox="1"/>
          <p:nvPr/>
        </p:nvSpPr>
        <p:spPr>
          <a:xfrm>
            <a:off x="4038600" y="-7937"/>
            <a:ext cx="3270250" cy="515937"/>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ORDERS</a:t>
            </a:r>
            <a:r>
              <a:rPr lang="zh-CN" altLang="en-US" sz="2800" b="1" dirty="0">
                <a:latin typeface="Arial" panose="020B0604020202020204" pitchFamily="34" charset="0"/>
              </a:rPr>
              <a:t> (</a:t>
            </a:r>
            <a:r>
              <a:rPr lang="zh-CN" altLang="en-US" sz="2800" b="1" dirty="0">
                <a:solidFill>
                  <a:srgbClr val="FF0000"/>
                </a:solidFill>
                <a:latin typeface="Arial" panose="020B0604020202020204" pitchFamily="34" charset="0"/>
              </a:rPr>
              <a:t>O</a:t>
            </a:r>
            <a:r>
              <a:rPr lang="zh-CN" altLang="en-US" sz="2800" b="1" dirty="0">
                <a:latin typeface="Arial" panose="020B0604020202020204" pitchFamily="34" charset="0"/>
              </a:rPr>
              <a:t>)</a:t>
            </a:r>
            <a:endParaRPr lang="en-US" altLang="x-none" sz="28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blinds(horizontal)">
                                      <p:cBhvr>
                                        <p:cTn id="7" dur="500"/>
                                        <p:tgtEl>
                                          <p:spTgt spid="12186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1861">
                                            <p:txEl>
                                              <p:charRg st="0" end="49"/>
                                            </p:txEl>
                                          </p:spTgt>
                                        </p:tgtEl>
                                        <p:attrNameLst>
                                          <p:attrName>style.visibility</p:attrName>
                                        </p:attrNameLst>
                                      </p:cBhvr>
                                      <p:to>
                                        <p:strVal val="visible"/>
                                      </p:to>
                                    </p:set>
                                    <p:animEffect transition="in" filter="blinds(horizontal)">
                                      <p:cBhvr>
                                        <p:cTn id="11" dur="500"/>
                                        <p:tgtEl>
                                          <p:spTgt spid="121861">
                                            <p:txEl>
                                              <p:charRg st="0"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ldLvl="2" uiExpand="1"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54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5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5412"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122886" name="Rectangle 5"/>
          <p:cNvSpPr/>
          <p:nvPr/>
        </p:nvSpPr>
        <p:spPr>
          <a:xfrm>
            <a:off x="815975" y="2787650"/>
            <a:ext cx="8077200" cy="3017838"/>
          </a:xfrm>
          <a:prstGeom prst="rect">
            <a:avLst/>
          </a:prstGeom>
          <a:noFill/>
          <a:ln w="19050" cap="flat" cmpd="sng">
            <a:solidFill>
              <a:schemeClr val="tx1"/>
            </a:solidFill>
            <a:prstDash val="solid"/>
            <a:miter/>
            <a:headEnd type="none" w="med" len="med"/>
            <a:tailEnd type="none" w="med" len="med"/>
          </a:ln>
        </p:spPr>
        <p:txBody>
          <a:bodyPr anchor="t"/>
          <a:p>
            <a:pPr marL="342900" indent="-342900">
              <a:lnSpc>
                <a:spcPct val="120000"/>
              </a:lnSpc>
              <a:spcBef>
                <a:spcPct val="20000"/>
              </a:spcBef>
              <a:buFont typeface="Wingdings" panose="05000000000000000000" pitchFamily="2" charset="2"/>
              <a:buNone/>
            </a:pPr>
            <a:r>
              <a:rPr lang="en-US" altLang="x-none" sz="3000" b="1" dirty="0">
                <a:latin typeface="Arial" panose="020B0604020202020204" pitchFamily="34" charset="0"/>
              </a:rPr>
              <a:t>		If a customer (</a:t>
            </a:r>
            <a:r>
              <a:rPr lang="en-US" altLang="x-none" sz="3000" b="1" i="1" dirty="0">
                <a:solidFill>
                  <a:schemeClr val="accent2"/>
                </a:solidFill>
                <a:latin typeface="Arial" panose="020B0604020202020204" pitchFamily="34" charset="0"/>
              </a:rPr>
              <a:t>row</a:t>
            </a:r>
            <a:r>
              <a:rPr lang="en-US" altLang="x-none" sz="3000" b="1" i="1" dirty="0">
                <a:latin typeface="Arial" panose="020B0604020202020204" pitchFamily="34" charset="0"/>
              </a:rPr>
              <a:t> </a:t>
            </a:r>
            <a:r>
              <a:rPr lang="en-US" altLang="x-none" sz="3000" b="1" i="1" dirty="0">
                <a:solidFill>
                  <a:srgbClr val="FF0066"/>
                </a:solidFill>
                <a:latin typeface="Arial" panose="020B0604020202020204" pitchFamily="34" charset="0"/>
              </a:rPr>
              <a:t>c</a:t>
            </a:r>
            <a:r>
              <a:rPr lang="en-US" altLang="x-none" sz="3000" b="1" i="1" dirty="0">
                <a:latin typeface="Arial" panose="020B0604020202020204" pitchFamily="34" charset="0"/>
              </a:rPr>
              <a:t> </a:t>
            </a:r>
            <a:r>
              <a:rPr lang="en-US" altLang="x-none" sz="3000" b="1" i="1" dirty="0">
                <a:solidFill>
                  <a:schemeClr val="accent2"/>
                </a:solidFill>
                <a:latin typeface="Arial" panose="020B0604020202020204" pitchFamily="34" charset="0"/>
              </a:rPr>
              <a:t>in CUSTOMERS</a:t>
            </a:r>
            <a:r>
              <a:rPr lang="en-US" altLang="x-none" sz="3000" b="1" dirty="0">
                <a:latin typeface="Arial" panose="020B0604020202020204" pitchFamily="34" charset="0"/>
              </a:rPr>
              <a:t>) order all products, then for each product (</a:t>
            </a:r>
            <a:r>
              <a:rPr lang="en-US" altLang="x-none" sz="3000" b="1" i="1" dirty="0">
                <a:solidFill>
                  <a:schemeClr val="accent2"/>
                </a:solidFill>
                <a:latin typeface="Arial" panose="020B0604020202020204" pitchFamily="34" charset="0"/>
              </a:rPr>
              <a:t>row</a:t>
            </a:r>
            <a:r>
              <a:rPr lang="en-US" altLang="x-none" sz="3000" b="1" i="1" dirty="0">
                <a:latin typeface="Arial" panose="020B0604020202020204" pitchFamily="34" charset="0"/>
              </a:rPr>
              <a:t> </a:t>
            </a:r>
            <a:r>
              <a:rPr lang="en-US" altLang="x-none" sz="3000" b="1" i="1" dirty="0">
                <a:solidFill>
                  <a:srgbClr val="FF0066"/>
                </a:solidFill>
                <a:latin typeface="Arial" panose="020B0604020202020204" pitchFamily="34" charset="0"/>
              </a:rPr>
              <a:t>p</a:t>
            </a:r>
            <a:r>
              <a:rPr lang="en-US" altLang="x-none" sz="3000" b="1" i="1" dirty="0">
                <a:latin typeface="Arial" panose="020B0604020202020204" pitchFamily="34" charset="0"/>
              </a:rPr>
              <a:t> </a:t>
            </a:r>
            <a:r>
              <a:rPr lang="en-US" altLang="x-none" sz="3000" b="1" i="1" dirty="0">
                <a:solidFill>
                  <a:schemeClr val="accent2"/>
                </a:solidFill>
                <a:latin typeface="Arial" panose="020B0604020202020204" pitchFamily="34" charset="0"/>
              </a:rPr>
              <a:t>in PRODUCTS</a:t>
            </a:r>
            <a:r>
              <a:rPr lang="en-US" altLang="x-none" sz="3000" b="1" dirty="0">
                <a:latin typeface="Arial" panose="020B0604020202020204" pitchFamily="34" charset="0"/>
              </a:rPr>
              <a:t>), we can find a row </a:t>
            </a:r>
            <a:r>
              <a:rPr lang="en-US" altLang="x-none" sz="3000" b="1" dirty="0">
                <a:solidFill>
                  <a:srgbClr val="FF0066"/>
                </a:solidFill>
                <a:latin typeface="Arial" panose="020B0604020202020204" pitchFamily="34" charset="0"/>
              </a:rPr>
              <a:t>o</a:t>
            </a:r>
            <a:r>
              <a:rPr lang="en-US" altLang="x-none" sz="3000" b="1" dirty="0">
                <a:latin typeface="Arial" panose="020B0604020202020204" pitchFamily="34" charset="0"/>
              </a:rPr>
              <a:t> in ORDERS such that</a:t>
            </a:r>
            <a:endParaRPr lang="en-US" altLang="x-none" sz="3000" b="1" dirty="0">
              <a:latin typeface="Arial" panose="020B0604020202020204" pitchFamily="34" charset="0"/>
            </a:endParaRPr>
          </a:p>
          <a:p>
            <a:pPr marL="742950" lvl="1" indent="-285750" eaLnBrk="1" hangingPunct="1">
              <a:lnSpc>
                <a:spcPct val="120000"/>
              </a:lnSpc>
              <a:spcBef>
                <a:spcPct val="20000"/>
              </a:spcBef>
            </a:pPr>
            <a:r>
              <a:rPr lang="en-US" altLang="x-none" sz="3000" b="1" dirty="0">
                <a:solidFill>
                  <a:srgbClr val="FF0066"/>
                </a:solidFill>
                <a:latin typeface="Arial" panose="020B0604020202020204" pitchFamily="34" charset="0"/>
              </a:rPr>
              <a:t>o</a:t>
            </a:r>
            <a:r>
              <a:rPr lang="en-US" altLang="x-none" sz="3000" b="1" dirty="0">
                <a:solidFill>
                  <a:schemeClr val="accent2"/>
                </a:solidFill>
                <a:latin typeface="Arial" panose="020B0604020202020204" pitchFamily="34" charset="0"/>
              </a:rPr>
              <a:t>.cid = </a:t>
            </a:r>
            <a:r>
              <a:rPr lang="en-US" altLang="x-none" sz="3000" b="1" dirty="0">
                <a:solidFill>
                  <a:srgbClr val="FF0066"/>
                </a:solidFill>
                <a:latin typeface="Arial" panose="020B0604020202020204" pitchFamily="34" charset="0"/>
              </a:rPr>
              <a:t>c</a:t>
            </a:r>
            <a:r>
              <a:rPr lang="en-US" altLang="x-none" sz="3000" b="1" dirty="0">
                <a:solidFill>
                  <a:schemeClr val="accent2"/>
                </a:solidFill>
                <a:latin typeface="Arial" panose="020B0604020202020204" pitchFamily="34" charset="0"/>
              </a:rPr>
              <a:t>.cid  and  </a:t>
            </a:r>
            <a:r>
              <a:rPr lang="en-US" altLang="x-none" sz="3000" b="1" dirty="0">
                <a:solidFill>
                  <a:srgbClr val="FF0066"/>
                </a:solidFill>
                <a:latin typeface="Arial" panose="020B0604020202020204" pitchFamily="34" charset="0"/>
              </a:rPr>
              <a:t>o</a:t>
            </a:r>
            <a:r>
              <a:rPr lang="en-US" altLang="x-none" sz="3000" b="1" dirty="0">
                <a:solidFill>
                  <a:schemeClr val="accent2"/>
                </a:solidFill>
                <a:latin typeface="Arial" panose="020B0604020202020204" pitchFamily="34" charset="0"/>
              </a:rPr>
              <a:t>.pid = </a:t>
            </a:r>
            <a:r>
              <a:rPr lang="en-US" altLang="x-none" sz="3000" b="1" dirty="0">
                <a:solidFill>
                  <a:srgbClr val="FF0066"/>
                </a:solidFill>
                <a:latin typeface="Arial" panose="020B0604020202020204" pitchFamily="34" charset="0"/>
              </a:rPr>
              <a:t>p</a:t>
            </a:r>
            <a:r>
              <a:rPr lang="en-US" altLang="x-none" sz="3000" b="1" dirty="0">
                <a:solidFill>
                  <a:schemeClr val="accent2"/>
                </a:solidFill>
                <a:latin typeface="Arial" panose="020B0604020202020204" pitchFamily="34" charset="0"/>
              </a:rPr>
              <a:t>.pid</a:t>
            </a:r>
            <a:endParaRPr lang="en-US" altLang="x-none" sz="3000" b="1" dirty="0">
              <a:solidFill>
                <a:schemeClr val="accent2"/>
              </a:solidFill>
              <a:latin typeface="Arial" panose="020B0604020202020204" pitchFamily="34" charset="0"/>
            </a:endParaRPr>
          </a:p>
        </p:txBody>
      </p:sp>
      <p:sp>
        <p:nvSpPr>
          <p:cNvPr id="145414" name="Rectangle 4"/>
          <p:cNvSpPr/>
          <p:nvPr/>
        </p:nvSpPr>
        <p:spPr>
          <a:xfrm>
            <a:off x="544513" y="1057275"/>
            <a:ext cx="8077200" cy="1524000"/>
          </a:xfrm>
          <a:prstGeom prst="rect">
            <a:avLst/>
          </a:prstGeom>
          <a:noFill/>
          <a:ln w="9525">
            <a:noFill/>
          </a:ln>
        </p:spPr>
        <p:txBody>
          <a:bodyPr anchor="t"/>
          <a:p>
            <a:pPr marL="342900" indent="-342900">
              <a:spcBef>
                <a:spcPct val="20000"/>
              </a:spcBef>
              <a:buChar char="–"/>
            </a:pPr>
            <a:r>
              <a:rPr lang="en-US" altLang="x-none" sz="3000" b="1" dirty="0">
                <a:solidFill>
                  <a:srgbClr val="FF0000"/>
                </a:solidFill>
                <a:latin typeface="Arial" panose="020B0604020202020204" pitchFamily="34" charset="0"/>
              </a:rPr>
              <a:t>Example 2.7.11</a:t>
            </a:r>
            <a:endParaRPr lang="en-US" altLang="x-none" sz="3000" b="1" dirty="0">
              <a:solidFill>
                <a:srgbClr val="FF0000"/>
              </a:solidFill>
              <a:latin typeface="Arial" panose="020B0604020202020204" pitchFamily="34" charset="0"/>
            </a:endParaRPr>
          </a:p>
          <a:p>
            <a:pPr marL="742950" lvl="1" indent="-285750" eaLnBrk="1" hangingPunct="1">
              <a:spcBef>
                <a:spcPct val="20000"/>
              </a:spcBef>
              <a:buFont typeface="Wingdings" panose="05000000000000000000" pitchFamily="2" charset="2"/>
              <a:buChar char="§"/>
            </a:pPr>
            <a:r>
              <a:rPr lang="en-US" altLang="x-none" sz="3000" b="1" dirty="0">
                <a:solidFill>
                  <a:schemeClr val="accent2"/>
                </a:solidFill>
                <a:latin typeface="Arial" panose="020B0604020202020204" pitchFamily="34" charset="0"/>
              </a:rPr>
              <a:t>Get names of customers who order</a:t>
            </a:r>
            <a:r>
              <a:rPr lang="en-US" altLang="x-none" sz="3000" b="1" dirty="0">
                <a:solidFill>
                  <a:schemeClr val="accent1"/>
                </a:solidFill>
                <a:latin typeface="Arial" panose="020B0604020202020204" pitchFamily="34" charset="0"/>
              </a:rPr>
              <a:t> </a:t>
            </a:r>
            <a:r>
              <a:rPr lang="en-US" altLang="x-none" sz="3000" b="1" i="1" u="sng" dirty="0">
                <a:solidFill>
                  <a:srgbClr val="FF0066"/>
                </a:solidFill>
                <a:latin typeface="Arial" panose="020B0604020202020204" pitchFamily="34" charset="0"/>
              </a:rPr>
              <a:t>all</a:t>
            </a:r>
            <a:r>
              <a:rPr lang="en-US" altLang="x-none" sz="3000" b="1" u="sng" dirty="0">
                <a:solidFill>
                  <a:schemeClr val="accent1"/>
                </a:solidFill>
                <a:latin typeface="Arial" panose="020B0604020202020204" pitchFamily="34" charset="0"/>
              </a:rPr>
              <a:t> </a:t>
            </a:r>
            <a:r>
              <a:rPr lang="en-US" altLang="x-none" sz="3000" b="1" dirty="0">
                <a:solidFill>
                  <a:schemeClr val="accent2"/>
                </a:solidFill>
                <a:latin typeface="Arial" panose="020B0604020202020204" pitchFamily="34" charset="0"/>
              </a:rPr>
              <a:t>products ?</a:t>
            </a:r>
            <a:endParaRPr lang="en-US" altLang="x-none" sz="30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anim calcmode="lin" valueType="num">
                                      <p:cBhvr additive="base">
                                        <p:cTn id="7" dur="500" fill="hold"/>
                                        <p:tgtEl>
                                          <p:spTgt spid="122886"/>
                                        </p:tgtEl>
                                        <p:attrNameLst>
                                          <p:attrName>ppt_x</p:attrName>
                                        </p:attrNameLst>
                                      </p:cBhvr>
                                      <p:tavLst>
                                        <p:tav tm="0">
                                          <p:val>
                                            <p:strVal val="#ppt_x"/>
                                          </p:val>
                                        </p:tav>
                                        <p:tav tm="100000">
                                          <p:val>
                                            <p:strVal val="#ppt_x"/>
                                          </p:val>
                                        </p:tav>
                                      </p:tavLst>
                                    </p:anim>
                                    <p:anim calcmode="lin" valueType="num">
                                      <p:cBhvr additive="base">
                                        <p:cTn id="8" dur="500" fill="hold"/>
                                        <p:tgtEl>
                                          <p:spTgt spid="122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64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6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123909" name="表格 123908"/>
          <p:cNvGraphicFramePr/>
          <p:nvPr/>
        </p:nvGraphicFramePr>
        <p:xfrm>
          <a:off x="22225" y="515938"/>
          <a:ext cx="3635375" cy="2986088"/>
        </p:xfrm>
        <a:graphic>
          <a:graphicData uri="http://schemas.openxmlformats.org/drawingml/2006/table">
            <a:tbl>
              <a:tblPr/>
              <a:tblGrid>
                <a:gridCol w="893763"/>
                <a:gridCol w="912812"/>
                <a:gridCol w="990600"/>
                <a:gridCol w="838200"/>
              </a:tblGrid>
              <a:tr h="492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u="sng" dirty="0">
                          <a:solidFill>
                            <a:srgbClr val="FF0000"/>
                          </a:solidFill>
                          <a:latin typeface="Arial" panose="020B0604020202020204" pitchFamily="34" charset="0"/>
                          <a:ea typeface="宋体" panose="02010600030101010101" pitchFamily="2" charset="-122"/>
                        </a:rPr>
                        <a:t>cid</a:t>
                      </a:r>
                      <a:endParaRPr lang="en-US" altLang="x-none" sz="28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cname</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city</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discnt</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TipTop</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Duluth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Basics</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Dallas</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12.00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Allied</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Dallas</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8.00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68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ACME</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Duluth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8.00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c006</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ACME</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Kyoto</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6473" name="Text Box 41"/>
          <p:cNvSpPr txBox="1"/>
          <p:nvPr/>
        </p:nvSpPr>
        <p:spPr>
          <a:xfrm>
            <a:off x="228600" y="61913"/>
            <a:ext cx="2903538" cy="519112"/>
          </a:xfrm>
          <a:prstGeom prst="rect">
            <a:avLst/>
          </a:prstGeom>
          <a:noFill/>
          <a:ln w="9525">
            <a:noFill/>
          </a:ln>
        </p:spPr>
        <p:txBody>
          <a:bodyPr wrap="square" anchor="t">
            <a:spAutoFit/>
          </a:bodyPr>
          <a:p>
            <a:pPr>
              <a:spcBef>
                <a:spcPct val="50000"/>
              </a:spcBef>
            </a:pPr>
            <a:r>
              <a:rPr lang="en-US" altLang="x-none" sz="2800" b="1" dirty="0">
                <a:latin typeface="Arial" panose="020B0604020202020204" pitchFamily="34" charset="0"/>
              </a:rPr>
              <a:t>CUSTOMERS</a:t>
            </a:r>
            <a:endParaRPr lang="en-US" altLang="x-none" sz="2800" b="1" dirty="0">
              <a:latin typeface="Arial" panose="020B0604020202020204" pitchFamily="34" charset="0"/>
            </a:endParaRPr>
          </a:p>
        </p:txBody>
      </p:sp>
      <p:graphicFrame>
        <p:nvGraphicFramePr>
          <p:cNvPr id="123947" name="表格 123946"/>
          <p:cNvGraphicFramePr/>
          <p:nvPr/>
        </p:nvGraphicFramePr>
        <p:xfrm>
          <a:off x="20638" y="4089400"/>
          <a:ext cx="3560763" cy="2220913"/>
        </p:xfrm>
        <a:graphic>
          <a:graphicData uri="http://schemas.openxmlformats.org/drawingml/2006/table">
            <a:tbl>
              <a:tblPr/>
              <a:tblGrid>
                <a:gridCol w="817563"/>
                <a:gridCol w="914400"/>
                <a:gridCol w="1066800"/>
                <a:gridCol w="762000"/>
              </a:tblGrid>
              <a:tr h="5556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u="sng" dirty="0">
                          <a:solidFill>
                            <a:srgbClr val="FF0000"/>
                          </a:solidFill>
                          <a:latin typeface="Arial" panose="020B0604020202020204" pitchFamily="34" charset="0"/>
                          <a:ea typeface="宋体" panose="02010600030101010101" pitchFamily="2" charset="-122"/>
                        </a:rPr>
                        <a:t>pid</a:t>
                      </a:r>
                      <a:endParaRPr lang="en-US" altLang="x-none" sz="28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pname</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city</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price</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556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comb</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Dallas</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0.50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brush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Newark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0.50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72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razor</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Duluth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6501" name="Text Box 69"/>
          <p:cNvSpPr txBox="1"/>
          <p:nvPr/>
        </p:nvSpPr>
        <p:spPr>
          <a:xfrm>
            <a:off x="228600" y="3706813"/>
            <a:ext cx="2667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rPr>
              <a:t>PRODUCTS</a:t>
            </a:r>
            <a:endParaRPr lang="en-US" altLang="x-none" b="1" dirty="0">
              <a:latin typeface="Arial" panose="020B0604020202020204" pitchFamily="34" charset="0"/>
            </a:endParaRPr>
          </a:p>
        </p:txBody>
      </p:sp>
      <p:graphicFrame>
        <p:nvGraphicFramePr>
          <p:cNvPr id="123975" name="表格 123974"/>
          <p:cNvGraphicFramePr/>
          <p:nvPr/>
        </p:nvGraphicFramePr>
        <p:xfrm>
          <a:off x="3746500" y="514350"/>
          <a:ext cx="5619750" cy="5676900"/>
        </p:xfrm>
        <a:graphic>
          <a:graphicData uri="http://schemas.openxmlformats.org/drawingml/2006/table">
            <a:tbl>
              <a:tblPr/>
              <a:tblGrid>
                <a:gridCol w="762000"/>
                <a:gridCol w="838200"/>
                <a:gridCol w="1004888"/>
                <a:gridCol w="617537"/>
                <a:gridCol w="831850"/>
                <a:gridCol w="692150"/>
                <a:gridCol w="873125"/>
              </a:tblGrid>
              <a:tr h="5683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u="sng" dirty="0">
                          <a:solidFill>
                            <a:srgbClr val="FF0000"/>
                          </a:solidFill>
                          <a:latin typeface="Arial" panose="020B0604020202020204" pitchFamily="34" charset="0"/>
                          <a:ea typeface="宋体" panose="02010600030101010101" pitchFamily="2" charset="-122"/>
                        </a:rPr>
                        <a:t>ordno</a:t>
                      </a:r>
                      <a:endParaRPr lang="en-US" altLang="x-none" sz="2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month</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cid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aid</a:t>
                      </a:r>
                      <a:endParaRPr lang="en-US" altLang="x-none" sz="24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pid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qty</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dollars</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794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1011</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jan</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a01</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450.00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4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1012</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jan</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a01</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440.00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54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1019</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feb</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a02</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400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180.00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1017</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feb</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a06</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264.00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73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1018</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feb</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a03</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276.00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78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1023</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mar</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a04</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460.00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45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1022</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mar</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a05</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400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352.00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26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1025</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apr</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c006</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a05</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800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800.00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78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1013</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jan</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c003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a03</a:t>
                      </a:r>
                      <a:endParaRPr lang="en-US" altLang="x-none" sz="24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1000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920.00</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6592" name="Text Box 160"/>
          <p:cNvSpPr txBox="1"/>
          <p:nvPr/>
        </p:nvSpPr>
        <p:spPr>
          <a:xfrm>
            <a:off x="4038600" y="61913"/>
            <a:ext cx="2362200" cy="519112"/>
          </a:xfrm>
          <a:prstGeom prst="rect">
            <a:avLst/>
          </a:prstGeom>
          <a:noFill/>
          <a:ln w="9525">
            <a:noFill/>
          </a:ln>
        </p:spPr>
        <p:txBody>
          <a:bodyPr anchor="t">
            <a:spAutoFit/>
          </a:bodyPr>
          <a:p>
            <a:pPr>
              <a:spcBef>
                <a:spcPct val="50000"/>
              </a:spcBef>
            </a:pPr>
            <a:r>
              <a:rPr lang="en-US" altLang="x-none" sz="2800" b="1" dirty="0">
                <a:latin typeface="Arial" panose="020B0604020202020204" pitchFamily="34" charset="0"/>
              </a:rPr>
              <a:t>ORDERS</a:t>
            </a:r>
            <a:endParaRPr lang="en-US" altLang="x-none" sz="2800" b="1" dirty="0">
              <a:latin typeface="Arial" panose="020B0604020202020204" pitchFamily="34" charset="0"/>
            </a:endParaRPr>
          </a:p>
        </p:txBody>
      </p:sp>
      <p:grpSp>
        <p:nvGrpSpPr>
          <p:cNvPr id="124066" name="组合 124065"/>
          <p:cNvGrpSpPr/>
          <p:nvPr/>
        </p:nvGrpSpPr>
        <p:grpSpPr>
          <a:xfrm>
            <a:off x="5486400" y="1649413"/>
            <a:ext cx="2686050" cy="3455987"/>
            <a:chOff x="0" y="0"/>
            <a:chExt cx="4230" cy="5443"/>
          </a:xfrm>
        </p:grpSpPr>
        <p:sp>
          <p:nvSpPr>
            <p:cNvPr id="146594" name="Oval 161"/>
            <p:cNvSpPr/>
            <p:nvPr/>
          </p:nvSpPr>
          <p:spPr>
            <a:xfrm>
              <a:off x="0" y="0"/>
              <a:ext cx="4230" cy="932"/>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6595" name="Oval 163"/>
            <p:cNvSpPr/>
            <p:nvPr/>
          </p:nvSpPr>
          <p:spPr>
            <a:xfrm>
              <a:off x="0" y="1666"/>
              <a:ext cx="4230" cy="932"/>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6596" name="Oval 164"/>
            <p:cNvSpPr/>
            <p:nvPr/>
          </p:nvSpPr>
          <p:spPr>
            <a:xfrm>
              <a:off x="0" y="4511"/>
              <a:ext cx="4230" cy="932"/>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grpSp>
        <p:nvGrpSpPr>
          <p:cNvPr id="124070" name="组合 124069"/>
          <p:cNvGrpSpPr/>
          <p:nvPr/>
        </p:nvGrpSpPr>
        <p:grpSpPr>
          <a:xfrm>
            <a:off x="5486400" y="1120775"/>
            <a:ext cx="2686050" cy="1649413"/>
            <a:chOff x="0" y="0"/>
            <a:chExt cx="4230" cy="2598"/>
          </a:xfrm>
        </p:grpSpPr>
        <p:sp>
          <p:nvSpPr>
            <p:cNvPr id="146598" name="Oval 165"/>
            <p:cNvSpPr/>
            <p:nvPr/>
          </p:nvSpPr>
          <p:spPr>
            <a:xfrm>
              <a:off x="0" y="0"/>
              <a:ext cx="4230" cy="932"/>
            </a:xfrm>
            <a:prstGeom prst="ellipse">
              <a:avLst/>
            </a:prstGeom>
            <a:noFill/>
            <a:ln w="38100" cap="flat" cmpd="sng">
              <a:solidFill>
                <a:srgbClr val="9933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6599" name="Oval 166"/>
            <p:cNvSpPr/>
            <p:nvPr/>
          </p:nvSpPr>
          <p:spPr>
            <a:xfrm>
              <a:off x="0" y="1666"/>
              <a:ext cx="4230" cy="932"/>
            </a:xfrm>
            <a:prstGeom prst="ellipse">
              <a:avLst/>
            </a:prstGeom>
            <a:noFill/>
            <a:ln w="38100" cap="flat" cmpd="sng">
              <a:solidFill>
                <a:srgbClr val="9933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grpSp>
        <p:nvGrpSpPr>
          <p:cNvPr id="124073" name="组合 124072"/>
          <p:cNvGrpSpPr/>
          <p:nvPr/>
        </p:nvGrpSpPr>
        <p:grpSpPr>
          <a:xfrm>
            <a:off x="5486400" y="3313113"/>
            <a:ext cx="2686050" cy="1230312"/>
            <a:chOff x="0" y="0"/>
            <a:chExt cx="4230" cy="1936"/>
          </a:xfrm>
        </p:grpSpPr>
        <p:sp>
          <p:nvSpPr>
            <p:cNvPr id="146601" name="Oval 167"/>
            <p:cNvSpPr/>
            <p:nvPr/>
          </p:nvSpPr>
          <p:spPr>
            <a:xfrm>
              <a:off x="0" y="0"/>
              <a:ext cx="4230" cy="931"/>
            </a:xfrm>
            <a:prstGeom prst="ellipse">
              <a:avLst/>
            </a:prstGeom>
            <a:noFill/>
            <a:ln w="38100" cap="flat" cmpd="sng">
              <a:solidFill>
                <a:srgbClr val="9933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6602" name="Oval 168"/>
            <p:cNvSpPr/>
            <p:nvPr/>
          </p:nvSpPr>
          <p:spPr>
            <a:xfrm>
              <a:off x="0" y="1004"/>
              <a:ext cx="4230" cy="932"/>
            </a:xfrm>
            <a:prstGeom prst="ellipse">
              <a:avLst/>
            </a:prstGeom>
            <a:noFill/>
            <a:ln w="38100" cap="flat" cmpd="sng">
              <a:solidFill>
                <a:srgbClr val="9933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sp>
        <p:nvSpPr>
          <p:cNvPr id="124076" name="Oval 173"/>
          <p:cNvSpPr/>
          <p:nvPr/>
        </p:nvSpPr>
        <p:spPr>
          <a:xfrm>
            <a:off x="5486400" y="5041900"/>
            <a:ext cx="2686050" cy="592138"/>
          </a:xfrm>
          <a:prstGeom prst="ellipse">
            <a:avLst/>
          </a:prstGeom>
          <a:noFill/>
          <a:ln w="38100" cap="flat" cmpd="sng">
            <a:solidFill>
              <a:srgbClr val="9933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24077" name="Oval 174"/>
          <p:cNvSpPr/>
          <p:nvPr/>
        </p:nvSpPr>
        <p:spPr>
          <a:xfrm>
            <a:off x="5486400" y="5643563"/>
            <a:ext cx="2686050" cy="592137"/>
          </a:xfrm>
          <a:prstGeom prst="ellipse">
            <a:avLst/>
          </a:prstGeom>
          <a:noFill/>
          <a:ln w="38100" cap="flat" cmpd="sng">
            <a:solidFill>
              <a:srgbClr val="9933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070"/>
                                        </p:tgtEl>
                                        <p:attrNameLst>
                                          <p:attrName>style.visibility</p:attrName>
                                        </p:attrNameLst>
                                      </p:cBhvr>
                                      <p:to>
                                        <p:strVal val="visible"/>
                                      </p:to>
                                    </p:set>
                                    <p:animEffect transition="in" filter="blinds(horizontal)">
                                      <p:cBhvr>
                                        <p:cTn id="7" dur="500"/>
                                        <p:tgtEl>
                                          <p:spTgt spid="124070"/>
                                        </p:tgtEl>
                                      </p:cBhvr>
                                    </p:animEffect>
                                  </p:childTnLst>
                                  <p:subTnLst>
                                    <p:set>
                                      <p:cBhvr override="childStyle">
                                        <p:cTn dur="indefinite" fill="hold" display="0" masterRel="nextClick" afterEffect="1"/>
                                        <p:tgtEl>
                                          <p:spTgt spid="12407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4066"/>
                                        </p:tgtEl>
                                        <p:attrNameLst>
                                          <p:attrName>style.visibility</p:attrName>
                                        </p:attrNameLst>
                                      </p:cBhvr>
                                      <p:to>
                                        <p:strVal val="visible"/>
                                      </p:to>
                                    </p:set>
                                    <p:animEffect transition="in" filter="blinds(horizontal)">
                                      <p:cBhvr>
                                        <p:cTn id="12" dur="500"/>
                                        <p:tgtEl>
                                          <p:spTgt spid="124066"/>
                                        </p:tgtEl>
                                      </p:cBhvr>
                                    </p:animEffect>
                                  </p:childTnLst>
                                  <p:subTnLst>
                                    <p:set>
                                      <p:cBhvr override="childStyle">
                                        <p:cTn dur="indefinite" fill="hold" display="0" masterRel="nextClick" afterEffect="1"/>
                                        <p:tgtEl>
                                          <p:spTgt spid="12406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077"/>
                                        </p:tgtEl>
                                        <p:attrNameLst>
                                          <p:attrName>style.visibility</p:attrName>
                                        </p:attrNameLst>
                                      </p:cBhvr>
                                      <p:to>
                                        <p:strVal val="visible"/>
                                      </p:to>
                                    </p:set>
                                    <p:animEffect transition="in" filter="blinds(horizontal)">
                                      <p:cBhvr>
                                        <p:cTn id="17" dur="500"/>
                                        <p:tgtEl>
                                          <p:spTgt spid="124077"/>
                                        </p:tgtEl>
                                      </p:cBhvr>
                                    </p:animEffect>
                                  </p:childTnLst>
                                  <p:subTnLst>
                                    <p:set>
                                      <p:cBhvr override="childStyle">
                                        <p:cTn dur="indefinite" fill="hold" display="0" masterRel="nextClick" afterEffect="1"/>
                                        <p:tgtEl>
                                          <p:spTgt spid="12407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4073"/>
                                        </p:tgtEl>
                                        <p:attrNameLst>
                                          <p:attrName>style.visibility</p:attrName>
                                        </p:attrNameLst>
                                      </p:cBhvr>
                                      <p:to>
                                        <p:strVal val="visible"/>
                                      </p:to>
                                    </p:set>
                                    <p:animEffect transition="in" filter="blinds(horizontal)">
                                      <p:cBhvr>
                                        <p:cTn id="22" dur="500"/>
                                        <p:tgtEl>
                                          <p:spTgt spid="124073"/>
                                        </p:tgtEl>
                                      </p:cBhvr>
                                    </p:animEffect>
                                  </p:childTnLst>
                                  <p:subTnLst>
                                    <p:set>
                                      <p:cBhvr override="childStyle">
                                        <p:cTn dur="indefinite" fill="hold" display="0" masterRel="nextClick" afterEffect="1"/>
                                        <p:tgtEl>
                                          <p:spTgt spid="12407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076"/>
                                        </p:tgtEl>
                                        <p:attrNameLst>
                                          <p:attrName>style.visibility</p:attrName>
                                        </p:attrNameLst>
                                      </p:cBhvr>
                                      <p:to>
                                        <p:strVal val="visible"/>
                                      </p:to>
                                    </p:set>
                                    <p:animEffect transition="in" filter="blinds(horizontal)">
                                      <p:cBhvr>
                                        <p:cTn id="27" dur="500"/>
                                        <p:tgtEl>
                                          <p:spTgt spid="12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77" grpId="0" bldLvl="0"/>
      <p:bldP spid="124076"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3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388"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16389" name="Rectangle 3"/>
          <p:cNvSpPr>
            <a:spLocks noGrp="1"/>
          </p:cNvSpPr>
          <p:nvPr>
            <p:ph type="body"/>
          </p:nvPr>
        </p:nvSpPr>
        <p:spPr>
          <a:xfrm>
            <a:off x="304800" y="850900"/>
            <a:ext cx="8458200" cy="3048000"/>
          </a:xfrm>
        </p:spPr>
        <p:txBody>
          <a:bodyPr wrap="square" anchor="t"/>
          <a:p>
            <a:pPr eaLnBrk="1" hangingPunct="1"/>
            <a:r>
              <a:rPr lang="en-US" altLang="x-none" sz="2800" dirty="0"/>
              <a:t>Note</a:t>
            </a:r>
            <a:endParaRPr lang="en-US" altLang="x-none" sz="2800" dirty="0"/>
          </a:p>
          <a:p>
            <a:pPr lvl="1" eaLnBrk="1" hangingPunct="1"/>
            <a:r>
              <a:rPr lang="en-US" altLang="x-none" sz="2800" dirty="0">
                <a:solidFill>
                  <a:schemeClr val="tx2"/>
                </a:solidFill>
              </a:rPr>
              <a:t>The number of rows changes frequently and rows are not remembered by users;</a:t>
            </a:r>
            <a:endParaRPr lang="en-US" altLang="x-none" sz="1200" dirty="0">
              <a:solidFill>
                <a:schemeClr val="tx2"/>
              </a:solidFill>
            </a:endParaRPr>
          </a:p>
          <a:p>
            <a:pPr lvl="1" eaLnBrk="1" hangingPunct="1"/>
            <a:r>
              <a:rPr lang="en-US" altLang="x-none" sz="2800" dirty="0">
                <a:solidFill>
                  <a:schemeClr val="tx2"/>
                </a:solidFill>
              </a:rPr>
              <a:t>the columns usually DON'T change in number, many names are remembered, and </a:t>
            </a:r>
            <a:r>
              <a:rPr lang="en-US" altLang="x-none" sz="2800" dirty="0">
                <a:solidFill>
                  <a:schemeClr val="accent2"/>
                </a:solidFill>
              </a:rPr>
              <a:t>USED TO POSE QUERIES</a:t>
            </a:r>
            <a:r>
              <a:rPr lang="en-US" altLang="x-none" sz="2800" dirty="0">
                <a:solidFill>
                  <a:schemeClr val="tx2"/>
                </a:solidFill>
              </a:rPr>
              <a:t>.</a:t>
            </a:r>
            <a:endParaRPr lang="en-US" altLang="x-none" sz="2800" dirty="0">
              <a:solidFill>
                <a:schemeClr val="tx2"/>
              </a:solidFill>
            </a:endParaRPr>
          </a:p>
        </p:txBody>
      </p:sp>
      <p:sp>
        <p:nvSpPr>
          <p:cNvPr id="16390" name="Rectangle 4"/>
          <p:cNvSpPr/>
          <p:nvPr/>
        </p:nvSpPr>
        <p:spPr>
          <a:xfrm>
            <a:off x="304800" y="4137025"/>
            <a:ext cx="8458200" cy="1752600"/>
          </a:xfrm>
          <a:prstGeom prst="rect">
            <a:avLst/>
          </a:prstGeom>
          <a:solidFill>
            <a:schemeClr val="bg1"/>
          </a:solidFill>
          <a:ln w="9525">
            <a:noFill/>
          </a:ln>
        </p:spPr>
        <p:txBody>
          <a:bodyPr anchor="t"/>
          <a:p>
            <a:pPr marL="342900" indent="-342900">
              <a:lnSpc>
                <a:spcPct val="90000"/>
              </a:lnSpc>
              <a:spcBef>
                <a:spcPct val="20000"/>
              </a:spcBef>
              <a:buFont typeface="Wingdings" panose="05000000000000000000" pitchFamily="2" charset="2"/>
              <a:buChar char="q"/>
            </a:pPr>
            <a:r>
              <a:rPr lang="en-US" altLang="x-none" sz="2800" b="1" dirty="0">
                <a:solidFill>
                  <a:srgbClr val="FF0000"/>
                </a:solidFill>
                <a:latin typeface="Arial" panose="020B0604020202020204" pitchFamily="34" charset="0"/>
              </a:rPr>
              <a:t>Program-Data Independence</a:t>
            </a:r>
            <a:r>
              <a:rPr lang="en-US" altLang="x-none" sz="2800" b="1" dirty="0">
                <a:solidFill>
                  <a:schemeClr val="accent2"/>
                </a:solidFill>
                <a:latin typeface="Arial" panose="020B0604020202020204" pitchFamily="34" charset="0"/>
              </a:rPr>
              <a:t> (</a:t>
            </a:r>
            <a:r>
              <a:rPr lang="zh-CN" altLang="en-US" sz="2800" b="1" dirty="0">
                <a:solidFill>
                  <a:schemeClr val="accent2"/>
                </a:solidFill>
                <a:latin typeface="Arial" panose="020B0604020202020204" pitchFamily="34" charset="0"/>
              </a:rPr>
              <a:t>数据独立性)</a:t>
            </a:r>
            <a:endParaRPr lang="zh-CN" altLang="en-US" sz="2800" b="1" dirty="0">
              <a:solidFill>
                <a:schemeClr val="accent2"/>
              </a:solidFill>
              <a:latin typeface="Arial" panose="020B0604020202020204" pitchFamily="34" charset="0"/>
            </a:endParaRPr>
          </a:p>
          <a:p>
            <a:pPr marL="742950" lvl="1" indent="-285750" eaLnBrk="1" hangingPunct="1">
              <a:lnSpc>
                <a:spcPct val="90000"/>
              </a:lnSpc>
              <a:spcBef>
                <a:spcPct val="20000"/>
              </a:spcBef>
              <a:buFont typeface="Arial" panose="020B0604020202020204" pitchFamily="34" charset="0"/>
              <a:buChar char="–"/>
            </a:pPr>
            <a:r>
              <a:rPr lang="en-US" altLang="x-none" sz="2800" b="1" dirty="0">
                <a:solidFill>
                  <a:schemeClr val="tx2"/>
                </a:solidFill>
                <a:latin typeface="Arial" panose="020B0604020202020204" pitchFamily="34" charset="0"/>
              </a:rPr>
              <a:t>when asked to make up a query to answer a question, query must still answer the question even if all the data changes.</a:t>
            </a:r>
            <a:endParaRPr lang="en-US" altLang="x-none" sz="2800" b="1" dirty="0">
              <a:solidFill>
                <a:schemeClr val="tx2"/>
              </a:solidFill>
              <a:latin typeface="Arial" panose="020B0604020202020204" pitchFamily="34" charset="0"/>
            </a:endParaRPr>
          </a:p>
        </p:txBody>
      </p:sp>
      <p:sp>
        <p:nvSpPr>
          <p:cNvPr id="16391" name="TextBox 1"/>
          <p:cNvSpPr txBox="1"/>
          <p:nvPr/>
        </p:nvSpPr>
        <p:spPr>
          <a:xfrm>
            <a:off x="304800" y="6248400"/>
            <a:ext cx="8458200" cy="522288"/>
          </a:xfrm>
          <a:prstGeom prst="rect">
            <a:avLst/>
          </a:prstGeom>
          <a:solidFill>
            <a:srgbClr val="D9D9D9"/>
          </a:solidFill>
          <a:ln w="9525">
            <a:noFill/>
          </a:ln>
        </p:spPr>
        <p:txBody>
          <a:bodyPr wrap="square" anchor="t">
            <a:spAutoFit/>
          </a:bodyPr>
          <a:p>
            <a:r>
              <a:rPr lang="en-US" altLang="x-none" sz="2800" b="1" dirty="0">
                <a:solidFill>
                  <a:srgbClr val="2D2DB9"/>
                </a:solidFill>
                <a:latin typeface="Times New Roman" panose="02020603050405020304" pitchFamily="2" charset="0"/>
              </a:rPr>
              <a:t>http://en.wikipedia.org/wiki/Data_independence</a:t>
            </a:r>
            <a:endParaRPr lang="zh-CN" altLang="en-US" sz="2800" b="1" dirty="0">
              <a:solidFill>
                <a:srgbClr val="2D2DB9"/>
              </a:solidFill>
              <a:latin typeface="Times New Roman" panose="02020603050405020304" pitchFamily="2" charset="0"/>
            </a:endParaRPr>
          </a:p>
        </p:txBody>
      </p:sp>
      <p:pic>
        <p:nvPicPr>
          <p:cNvPr id="16392" name="图片 4"/>
          <p:cNvPicPr>
            <a:picLocks noChangeAspect="1"/>
          </p:cNvPicPr>
          <p:nvPr/>
        </p:nvPicPr>
        <p:blipFill>
          <a:blip r:embed="rId1"/>
          <a:stretch>
            <a:fillRect/>
          </a:stretch>
        </p:blipFill>
        <p:spPr>
          <a:xfrm>
            <a:off x="304800" y="887413"/>
            <a:ext cx="8458200" cy="2959100"/>
          </a:xfrm>
          <a:prstGeom prst="rect">
            <a:avLst/>
          </a:prstGeom>
          <a:solidFill>
            <a:schemeClr val="bg1"/>
          </a:solidFill>
          <a:ln w="9525">
            <a:noFill/>
          </a:ln>
        </p:spPr>
      </p:pic>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7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7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7460" name="Rectangle 3"/>
          <p:cNvSpPr>
            <a:spLocks noGrp="1"/>
          </p:cNvSpPr>
          <p:nvPr>
            <p:ph type="body"/>
          </p:nvPr>
        </p:nvSpPr>
        <p:spPr>
          <a:xfrm>
            <a:off x="95250" y="49213"/>
            <a:ext cx="8942388" cy="2587625"/>
          </a:xfrm>
        </p:spPr>
        <p:txBody>
          <a:bodyPr wrap="square" anchor="t"/>
          <a:p>
            <a:pPr eaLnBrk="1" hangingPunct="1"/>
            <a:r>
              <a:rPr lang="en-US" altLang="x-none" sz="2800" u="sng" dirty="0"/>
              <a:t>We can answer the request which use keyword ‘</a:t>
            </a:r>
            <a:r>
              <a:rPr lang="en-US" altLang="x-none" sz="2800" i="1" u="sng" dirty="0">
                <a:solidFill>
                  <a:srgbClr val="FF0066"/>
                </a:solidFill>
              </a:rPr>
              <a:t>all</a:t>
            </a:r>
            <a:r>
              <a:rPr lang="en-US" altLang="x-none" sz="2800" u="sng" dirty="0"/>
              <a:t>’ by ‘division’ operation.</a:t>
            </a:r>
            <a:endParaRPr lang="en-US" altLang="x-none" sz="2800" u="sng" dirty="0"/>
          </a:p>
          <a:p>
            <a:pPr lvl="1" eaLnBrk="1" hangingPunct="1">
              <a:lnSpc>
                <a:spcPct val="100000"/>
              </a:lnSpc>
            </a:pPr>
            <a:r>
              <a:rPr lang="en-US" altLang="x-none" sz="2800" dirty="0">
                <a:solidFill>
                  <a:srgbClr val="FF0066"/>
                </a:solidFill>
              </a:rPr>
              <a:t>First</a:t>
            </a:r>
            <a:r>
              <a:rPr lang="en-US" altLang="x-none" sz="2800" dirty="0"/>
              <a:t>: </a:t>
            </a:r>
            <a:r>
              <a:rPr lang="en-US" altLang="x-none" sz="2800" dirty="0">
                <a:solidFill>
                  <a:schemeClr val="accent2"/>
                </a:solidFill>
              </a:rPr>
              <a:t>get cids of customers who order all products.</a:t>
            </a:r>
            <a:endParaRPr lang="en-US" altLang="x-none" sz="2800" dirty="0">
              <a:solidFill>
                <a:schemeClr val="accent2"/>
              </a:solidFill>
            </a:endParaRPr>
          </a:p>
          <a:p>
            <a:pPr lvl="3" eaLnBrk="1" hangingPunct="1">
              <a:lnSpc>
                <a:spcPct val="100000"/>
              </a:lnSpc>
              <a:buNone/>
            </a:pPr>
            <a:r>
              <a:rPr lang="en-US" altLang="x-none" sz="2800" dirty="0"/>
              <a:t>T  :=  ORDERS[cid,pid] </a:t>
            </a:r>
            <a:r>
              <a:rPr lang="en-US" altLang="x-none" sz="2800" dirty="0">
                <a:sym typeface="Symbol" panose="05050102010706020507" pitchFamily="2" charset="2"/>
              </a:rPr>
              <a:t> PRODUCTS[pid]</a:t>
            </a:r>
            <a:endParaRPr lang="en-US" altLang="x-none" sz="2800" dirty="0">
              <a:sym typeface="Symbol" panose="05050102010706020507" pitchFamily="2" charset="2"/>
            </a:endParaRPr>
          </a:p>
        </p:txBody>
      </p:sp>
      <p:sp>
        <p:nvSpPr>
          <p:cNvPr id="124934" name="Rectangle 4"/>
          <p:cNvSpPr/>
          <p:nvPr/>
        </p:nvSpPr>
        <p:spPr>
          <a:xfrm>
            <a:off x="95250" y="2537778"/>
            <a:ext cx="8942388" cy="2944495"/>
          </a:xfrm>
          <a:prstGeom prst="rect">
            <a:avLst/>
          </a:prstGeom>
          <a:solidFill>
            <a:schemeClr val="bg1"/>
          </a:solidFill>
          <a:ln w="19050" cap="flat" cmpd="sng">
            <a:solidFill>
              <a:srgbClr val="0000FF"/>
            </a:solidFill>
            <a:prstDash val="solid"/>
            <a:miter/>
            <a:headEnd type="none" w="med" len="med"/>
            <a:tailEnd type="none" w="med" len="med"/>
          </a:ln>
        </p:spPr>
        <p:txBody>
          <a:bodyPr lIns="90170" tIns="144145" rIns="90170" bIns="46990" anchor="t">
            <a:spAutoFit/>
          </a:bodyPr>
          <a:p>
            <a:pPr marL="1143000" lvl="2" indent="-228600" eaLnBrk="1" hangingPunct="1">
              <a:lnSpc>
                <a:spcPct val="900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rPr>
              <a:t>1)</a:t>
            </a:r>
            <a:r>
              <a:rPr lang="en-US" altLang="x-none" sz="2800" b="1" dirty="0">
                <a:solidFill>
                  <a:srgbClr val="FF0066"/>
                </a:solidFill>
                <a:latin typeface="Arial" panose="020B0604020202020204" pitchFamily="34" charset="0"/>
              </a:rPr>
              <a:t> Why must project PRODUCTS on pid ?</a:t>
            </a:r>
            <a:endParaRPr lang="en-US" altLang="x-none" sz="2800" b="1" dirty="0">
              <a:solidFill>
                <a:srgbClr val="FF0066"/>
              </a:solidFill>
              <a:latin typeface="Arial" panose="020B0604020202020204" pitchFamily="34" charset="0"/>
            </a:endParaRPr>
          </a:p>
          <a:p>
            <a:pPr marL="1600200" lvl="3" indent="-228600" eaLnBrk="1" hangingPunct="1">
              <a:lnSpc>
                <a:spcPct val="90000"/>
              </a:lnSpc>
              <a:spcBef>
                <a:spcPct val="20000"/>
              </a:spcBef>
              <a:buClr>
                <a:srgbClr val="FF0066"/>
              </a:buClr>
              <a:buFont typeface="Wingdings" panose="05000000000000000000" pitchFamily="2" charset="2"/>
              <a:buChar char="Ø"/>
            </a:pPr>
            <a:endParaRPr lang="en-US" altLang="x-none" sz="2800" b="1" dirty="0">
              <a:latin typeface="Arial" panose="020B0604020202020204" pitchFamily="34" charset="0"/>
            </a:endParaRPr>
          </a:p>
          <a:p>
            <a:pPr marL="1600200" lvl="3" indent="-228600" eaLnBrk="1" hangingPunct="1">
              <a:lnSpc>
                <a:spcPct val="90000"/>
              </a:lnSpc>
              <a:spcBef>
                <a:spcPct val="20000"/>
              </a:spcBef>
              <a:buClr>
                <a:srgbClr val="FF0066"/>
              </a:buClr>
              <a:buFont typeface="Wingdings" panose="05000000000000000000" pitchFamily="2" charset="2"/>
              <a:buChar char="Ø"/>
            </a:pPr>
            <a:endParaRPr lang="en-US" altLang="x-none" sz="2800" b="1" dirty="0">
              <a:latin typeface="Arial" panose="020B0604020202020204" pitchFamily="34" charset="0"/>
            </a:endParaRPr>
          </a:p>
          <a:p>
            <a:pPr marL="1143000" lvl="2" indent="-228600" eaLnBrk="1" hangingPunct="1">
              <a:lnSpc>
                <a:spcPct val="900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rPr>
              <a:t>2)</a:t>
            </a:r>
            <a:r>
              <a:rPr lang="en-US" altLang="x-none" sz="2800" b="1" dirty="0">
                <a:solidFill>
                  <a:srgbClr val="FF0066"/>
                </a:solidFill>
                <a:latin typeface="Arial" panose="020B0604020202020204" pitchFamily="34" charset="0"/>
              </a:rPr>
              <a:t> Why must project ORDERS on cid, pid ?</a:t>
            </a:r>
            <a:endParaRPr lang="en-US" altLang="x-none" sz="2800" b="1" dirty="0">
              <a:solidFill>
                <a:srgbClr val="FF0066"/>
              </a:solidFill>
              <a:latin typeface="Arial" panose="020B0604020202020204" pitchFamily="34" charset="0"/>
            </a:endParaRPr>
          </a:p>
          <a:p>
            <a:pPr marL="1600200" lvl="3" indent="-228600" eaLnBrk="1" hangingPunct="1">
              <a:lnSpc>
                <a:spcPct val="90000"/>
              </a:lnSpc>
              <a:spcBef>
                <a:spcPct val="20000"/>
              </a:spcBef>
              <a:buClr>
                <a:srgbClr val="FF0066"/>
              </a:buClr>
              <a:buFont typeface="Wingdings" panose="05000000000000000000" pitchFamily="2" charset="2"/>
              <a:buChar char="Ø"/>
            </a:pPr>
            <a:endParaRPr lang="en-US" altLang="x-none" sz="2800" b="1" dirty="0">
              <a:latin typeface="Arial" panose="020B0604020202020204" pitchFamily="34" charset="0"/>
            </a:endParaRPr>
          </a:p>
          <a:p>
            <a:pPr marL="1600200" lvl="3" indent="-228600" eaLnBrk="1" hangingPunct="1">
              <a:lnSpc>
                <a:spcPct val="90000"/>
              </a:lnSpc>
              <a:spcBef>
                <a:spcPct val="20000"/>
              </a:spcBef>
              <a:buClr>
                <a:srgbClr val="FF0066"/>
              </a:buClr>
              <a:buFont typeface="Wingdings" panose="05000000000000000000" pitchFamily="2" charset="2"/>
              <a:buChar char="Ø"/>
            </a:pPr>
            <a:endParaRPr lang="en-US" altLang="x-none" sz="2800" b="1" dirty="0">
              <a:latin typeface="Arial" panose="020B0604020202020204" pitchFamily="34" charset="0"/>
            </a:endParaRPr>
          </a:p>
        </p:txBody>
      </p:sp>
      <p:sp>
        <p:nvSpPr>
          <p:cNvPr id="124935" name="Rectangle 5"/>
          <p:cNvSpPr/>
          <p:nvPr/>
        </p:nvSpPr>
        <p:spPr>
          <a:xfrm>
            <a:off x="95250" y="5710238"/>
            <a:ext cx="8942388" cy="1017270"/>
          </a:xfrm>
          <a:prstGeom prst="rect">
            <a:avLst/>
          </a:prstGeom>
          <a:solidFill>
            <a:schemeClr val="bg1"/>
          </a:solidFill>
          <a:ln w="9525">
            <a:noFill/>
          </a:ln>
        </p:spPr>
        <p:txBody>
          <a:bodyPr lIns="90170" tIns="46990" rIns="90170" bIns="46990" anchor="t">
            <a:spAutoFit/>
          </a:bodyPr>
          <a:p>
            <a:pPr marL="742950" lvl="1" indent="-285750" eaLnBrk="1" hangingPunct="1">
              <a:lnSpc>
                <a:spcPct val="90000"/>
              </a:lnSpc>
              <a:spcBef>
                <a:spcPct val="20000"/>
              </a:spcBef>
              <a:buClr>
                <a:schemeClr val="accent1"/>
              </a:buClr>
              <a:buFont typeface="Arial" panose="020B0604020202020204" pitchFamily="34" charset="0"/>
              <a:buChar char="–"/>
            </a:pPr>
            <a:r>
              <a:rPr lang="en-US" altLang="x-none" sz="3000" b="1" dirty="0">
                <a:solidFill>
                  <a:srgbClr val="FF0066"/>
                </a:solidFill>
                <a:latin typeface="Arial" panose="020B0604020202020204" pitchFamily="34" charset="0"/>
              </a:rPr>
              <a:t>Second</a:t>
            </a:r>
            <a:r>
              <a:rPr lang="en-US" altLang="x-none" sz="3000" b="1" dirty="0">
                <a:solidFill>
                  <a:schemeClr val="accent2"/>
                </a:solidFill>
                <a:latin typeface="Arial" panose="020B0604020202020204" pitchFamily="34" charset="0"/>
              </a:rPr>
              <a:t>: get names of customers</a:t>
            </a:r>
            <a:endParaRPr lang="en-US" altLang="x-none" sz="3000" b="1" dirty="0">
              <a:solidFill>
                <a:schemeClr val="accent2"/>
              </a:solidFill>
              <a:latin typeface="Arial" panose="020B0604020202020204" pitchFamily="34" charset="0"/>
            </a:endParaRPr>
          </a:p>
          <a:p>
            <a:pPr marL="1600200" lvl="3" indent="-228600" eaLnBrk="1" hangingPunct="1">
              <a:lnSpc>
                <a:spcPct val="90000"/>
              </a:lnSpc>
              <a:spcBef>
                <a:spcPct val="20000"/>
              </a:spcBef>
              <a:buClr>
                <a:srgbClr val="FF0066"/>
              </a:buClr>
              <a:buFont typeface="Wingdings" panose="05000000000000000000" pitchFamily="2" charset="2"/>
              <a:buNone/>
            </a:pPr>
            <a:r>
              <a:rPr lang="en-US" altLang="x-none" sz="3000" b="1" dirty="0">
                <a:latin typeface="Arial" panose="020B0604020202020204" pitchFamily="34" charset="0"/>
              </a:rPr>
              <a:t>T</a:t>
            </a:r>
            <a:r>
              <a:rPr lang="en-US" altLang="x-none" sz="3000" b="1" baseline="-25000" dirty="0">
                <a:latin typeface="Arial" panose="020B0604020202020204" pitchFamily="34" charset="0"/>
              </a:rPr>
              <a:t>1</a:t>
            </a:r>
            <a:r>
              <a:rPr lang="en-US" altLang="x-none" sz="3000" b="1" dirty="0">
                <a:latin typeface="Arial" panose="020B0604020202020204" pitchFamily="34" charset="0"/>
              </a:rPr>
              <a:t> := ( ( </a:t>
            </a:r>
            <a:r>
              <a:rPr lang="en-US" altLang="x-none" sz="3000" b="1" dirty="0">
                <a:solidFill>
                  <a:srgbClr val="000000"/>
                </a:solidFill>
                <a:latin typeface="Arial" panose="020B0604020202020204" pitchFamily="34" charset="0"/>
              </a:rPr>
              <a:t>T </a:t>
            </a:r>
            <a:r>
              <a:rPr lang="en-US" altLang="x-none" sz="3000" b="1" dirty="0">
                <a:latin typeface="Arial" panose="020B0604020202020204" pitchFamily="34" charset="0"/>
              </a:rPr>
              <a:t>) </a:t>
            </a:r>
            <a:r>
              <a:rPr lang="en-US" altLang="x-none" sz="3000" b="1" dirty="0">
                <a:latin typeface="Arial" panose="020B0604020202020204" pitchFamily="34" charset="0"/>
                <a:sym typeface="Symbol" panose="05050102010706020507" pitchFamily="2" charset="2"/>
              </a:rPr>
              <a:t></a:t>
            </a:r>
            <a:r>
              <a:rPr lang="en-US" altLang="x-none" sz="3000" b="1" dirty="0">
                <a:latin typeface="Arial" panose="020B0604020202020204" pitchFamily="34" charset="0"/>
              </a:rPr>
              <a:t> C ) [cname]</a:t>
            </a:r>
            <a:endParaRPr lang="en-US" altLang="x-none" sz="3000" b="1" dirty="0">
              <a:latin typeface="Arial" panose="020B0604020202020204" pitchFamily="34" charset="0"/>
            </a:endParaRPr>
          </a:p>
        </p:txBody>
      </p:sp>
      <p:sp>
        <p:nvSpPr>
          <p:cNvPr id="124936" name="Rectangle 6"/>
          <p:cNvSpPr/>
          <p:nvPr/>
        </p:nvSpPr>
        <p:spPr>
          <a:xfrm>
            <a:off x="95250" y="3137853"/>
            <a:ext cx="8942388" cy="2267585"/>
          </a:xfrm>
          <a:prstGeom prst="rect">
            <a:avLst/>
          </a:prstGeom>
          <a:noFill/>
          <a:ln w="9525">
            <a:noFill/>
          </a:ln>
        </p:spPr>
        <p:txBody>
          <a:bodyPr anchor="t">
            <a:spAutoFit/>
          </a:bodyPr>
          <a:p>
            <a:pPr marL="1600200" lvl="3" indent="-228600" eaLnBrk="1" hangingPunct="1">
              <a:lnSpc>
                <a:spcPct val="90000"/>
              </a:lnSpc>
              <a:spcBef>
                <a:spcPct val="20000"/>
              </a:spcBef>
              <a:buClr>
                <a:srgbClr val="FF0066"/>
              </a:buClr>
              <a:buFont typeface="Wingdings" panose="05000000000000000000" pitchFamily="2" charset="2"/>
              <a:buChar char="Ø"/>
            </a:pPr>
            <a:r>
              <a:rPr lang="en-US" altLang="x-none" sz="2800" b="1" dirty="0">
                <a:latin typeface="Arial" panose="020B0604020202020204" pitchFamily="34" charset="0"/>
              </a:rPr>
              <a:t>columns of divisor must be subset of columns of dividend.</a:t>
            </a:r>
            <a:endParaRPr lang="en-US" altLang="x-none" sz="2800" b="1" dirty="0">
              <a:latin typeface="Arial" panose="020B0604020202020204" pitchFamily="34" charset="0"/>
            </a:endParaRPr>
          </a:p>
          <a:p>
            <a:pPr marL="1143000" lvl="2" indent="-228600" eaLnBrk="1" hangingPunct="1">
              <a:lnSpc>
                <a:spcPct val="90000"/>
              </a:lnSpc>
              <a:spcBef>
                <a:spcPct val="20000"/>
              </a:spcBef>
              <a:buClr>
                <a:schemeClr val="accent2"/>
              </a:buClr>
              <a:buFont typeface="Wingdings" panose="05000000000000000000" pitchFamily="2" charset="2"/>
              <a:buChar char="§"/>
            </a:pPr>
            <a:endParaRPr lang="en-US" altLang="x-none" sz="3200" b="1" dirty="0">
              <a:solidFill>
                <a:srgbClr val="FF0066"/>
              </a:solidFill>
              <a:latin typeface="Arial" panose="020B0604020202020204" pitchFamily="34" charset="0"/>
            </a:endParaRPr>
          </a:p>
          <a:p>
            <a:pPr marL="1600200" lvl="3" indent="-228600" eaLnBrk="1" hangingPunct="1">
              <a:lnSpc>
                <a:spcPct val="90000"/>
              </a:lnSpc>
              <a:spcBef>
                <a:spcPct val="20000"/>
              </a:spcBef>
              <a:buClr>
                <a:srgbClr val="FF0066"/>
              </a:buClr>
              <a:buFont typeface="Wingdings" panose="05000000000000000000" pitchFamily="2" charset="2"/>
              <a:buChar char="Ø"/>
            </a:pPr>
            <a:r>
              <a:rPr lang="en-US" altLang="x-none" sz="2800" b="1" dirty="0">
                <a:latin typeface="Arial" panose="020B0604020202020204" pitchFamily="34" charset="0"/>
              </a:rPr>
              <a:t>We only try to find the value of cid in ORDERS the same for all pid.</a:t>
            </a:r>
            <a:endParaRPr lang="en-US" altLang="x-none" sz="28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Effect transition="in" filter="blinds(horizontal)">
                                      <p:cBhvr>
                                        <p:cTn id="7" dur="500"/>
                                        <p:tgtEl>
                                          <p:spTgt spid="1249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6">
                                            <p:txEl>
                                              <p:charRg st="0" end="58"/>
                                            </p:txEl>
                                          </p:spTgt>
                                        </p:tgtEl>
                                        <p:attrNameLst>
                                          <p:attrName>style.visibility</p:attrName>
                                        </p:attrNameLst>
                                      </p:cBhvr>
                                      <p:to>
                                        <p:strVal val="visible"/>
                                      </p:to>
                                    </p:set>
                                    <p:animEffect transition="in" filter="blinds(horizontal)">
                                      <p:cBhvr>
                                        <p:cTn id="12" dur="500"/>
                                        <p:tgtEl>
                                          <p:spTgt spid="124936">
                                            <p:txEl>
                                              <p:char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936">
                                            <p:txEl>
                                              <p:charRg st="59" end="128"/>
                                            </p:txEl>
                                          </p:spTgt>
                                        </p:tgtEl>
                                        <p:attrNameLst>
                                          <p:attrName>style.visibility</p:attrName>
                                        </p:attrNameLst>
                                      </p:cBhvr>
                                      <p:to>
                                        <p:strVal val="visible"/>
                                      </p:to>
                                    </p:set>
                                    <p:animEffect transition="in" filter="blinds(horizontal)">
                                      <p:cBhvr>
                                        <p:cTn id="17" dur="500"/>
                                        <p:tgtEl>
                                          <p:spTgt spid="124936">
                                            <p:txEl>
                                              <p:charRg st="59" end="1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linds(vertical)">
                                      <p:cBhvr>
                                        <p:cTn id="2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bldLvl="0" animBg="1"/>
      <p:bldP spid="124935" grpId="0" bldLvl="0" animBg="1"/>
      <p:bldP spid="124936" grpId="0" bldLvl="4"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7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7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7460" name="Rectangle 3"/>
          <p:cNvSpPr>
            <a:spLocks noGrp="1"/>
          </p:cNvSpPr>
          <p:nvPr>
            <p:ph type="body"/>
          </p:nvPr>
        </p:nvSpPr>
        <p:spPr>
          <a:xfrm>
            <a:off x="95250" y="49530"/>
            <a:ext cx="8942705" cy="2933065"/>
          </a:xfrm>
        </p:spPr>
        <p:txBody>
          <a:bodyPr wrap="square" anchor="t">
            <a:spAutoFit/>
          </a:bodyPr>
          <a:p>
            <a:pPr eaLnBrk="1" hangingPunct="1"/>
            <a:r>
              <a:rPr lang="en-US" altLang="x-none" sz="2800" u="sng" dirty="0">
                <a:latin typeface="Arial" panose="020B0604020202020204" pitchFamily="34" charset="0"/>
                <a:sym typeface="+mn-ea"/>
              </a:rPr>
              <a:t>Get names of customers who order</a:t>
            </a:r>
            <a:r>
              <a:rPr lang="en-US" altLang="x-none" sz="2800" u="sng" dirty="0">
                <a:solidFill>
                  <a:schemeClr val="accent6"/>
                </a:solidFill>
                <a:latin typeface="Arial" panose="020B0604020202020204" pitchFamily="34" charset="0"/>
                <a:sym typeface="+mn-ea"/>
              </a:rPr>
              <a:t> </a:t>
            </a:r>
            <a:r>
              <a:rPr lang="en-US" altLang="x-none" sz="2800" i="1" u="sng" dirty="0">
                <a:solidFill>
                  <a:schemeClr val="accent6"/>
                </a:solidFill>
                <a:latin typeface="Arial" panose="020B0604020202020204" pitchFamily="34" charset="0"/>
                <a:sym typeface="+mn-ea"/>
              </a:rPr>
              <a:t>all</a:t>
            </a:r>
            <a:r>
              <a:rPr lang="en-US" altLang="x-none" sz="2800" u="sng" dirty="0">
                <a:solidFill>
                  <a:schemeClr val="accent6"/>
                </a:solidFill>
                <a:latin typeface="Arial" panose="020B0604020202020204" pitchFamily="34" charset="0"/>
                <a:sym typeface="+mn-ea"/>
              </a:rPr>
              <a:t> pro</a:t>
            </a:r>
            <a:r>
              <a:rPr lang="en-US" altLang="x-none" sz="2800" u="sng" dirty="0">
                <a:latin typeface="Arial" panose="020B0604020202020204" pitchFamily="34" charset="0"/>
                <a:sym typeface="+mn-ea"/>
              </a:rPr>
              <a:t>ducts ?</a:t>
            </a:r>
            <a:endParaRPr lang="en-US" altLang="x-none" sz="2800" u="sng" dirty="0"/>
          </a:p>
          <a:p>
            <a:pPr lvl="1" eaLnBrk="1" hangingPunct="1">
              <a:lnSpc>
                <a:spcPct val="100000"/>
              </a:lnSpc>
            </a:pPr>
            <a:r>
              <a:rPr lang="en-US" altLang="x-none" sz="2800" dirty="0">
                <a:solidFill>
                  <a:schemeClr val="accent2"/>
                </a:solidFill>
              </a:rPr>
              <a:t>First</a:t>
            </a:r>
            <a:r>
              <a:rPr lang="en-US" altLang="x-none" sz="2800" dirty="0"/>
              <a:t>: </a:t>
            </a:r>
            <a:r>
              <a:rPr lang="en-US" altLang="x-none" sz="2800" dirty="0">
                <a:solidFill>
                  <a:schemeClr val="accent2"/>
                </a:solidFill>
              </a:rPr>
              <a:t>get cids of customers who order all products.</a:t>
            </a:r>
            <a:endParaRPr lang="en-US" altLang="x-none" sz="2800" dirty="0">
              <a:solidFill>
                <a:schemeClr val="accent2"/>
              </a:solidFill>
            </a:endParaRPr>
          </a:p>
          <a:p>
            <a:pPr lvl="2" eaLnBrk="1" hangingPunct="1">
              <a:lnSpc>
                <a:spcPct val="100000"/>
              </a:lnSpc>
              <a:buNone/>
            </a:pPr>
            <a:r>
              <a:rPr lang="en-US" altLang="x-none" sz="2800" dirty="0"/>
              <a:t>T  :=  ORDERS[cid,pid] </a:t>
            </a:r>
            <a:r>
              <a:rPr lang="en-US" altLang="x-none" sz="2800" dirty="0">
                <a:sym typeface="Symbol" panose="05050102010706020507" pitchFamily="2" charset="2"/>
              </a:rPr>
              <a:t> PRODUCTS[pid]</a:t>
            </a:r>
            <a:endParaRPr lang="en-US" altLang="x-none" sz="2800" dirty="0">
              <a:sym typeface="Symbol" panose="05050102010706020507" pitchFamily="2" charset="2"/>
            </a:endParaRPr>
          </a:p>
          <a:p>
            <a:pPr marL="742950" lvl="1" indent="-285750" eaLnBrk="1" hangingPunct="1">
              <a:lnSpc>
                <a:spcPct val="90000"/>
              </a:lnSpc>
              <a:spcBef>
                <a:spcPct val="20000"/>
              </a:spcBef>
              <a:buClr>
                <a:schemeClr val="accent1"/>
              </a:buClr>
              <a:buFont typeface="Arial" panose="020B0604020202020204" pitchFamily="34" charset="0"/>
              <a:buChar char="–"/>
            </a:pPr>
            <a:r>
              <a:rPr lang="en-US" altLang="x-none" sz="2800" dirty="0">
                <a:solidFill>
                  <a:schemeClr val="accent2"/>
                </a:solidFill>
                <a:latin typeface="Arial" panose="020B0604020202020204" pitchFamily="34" charset="0"/>
                <a:sym typeface="+mn-ea"/>
              </a:rPr>
              <a:t>Second: get names of customers</a:t>
            </a:r>
            <a:endParaRPr lang="en-US" altLang="x-none" sz="2800" b="1" dirty="0">
              <a:solidFill>
                <a:schemeClr val="accent2"/>
              </a:solidFill>
              <a:latin typeface="Arial" panose="020B0604020202020204" pitchFamily="34" charset="0"/>
            </a:endParaRPr>
          </a:p>
          <a:p>
            <a:pPr marL="1143000" lvl="2" indent="-228600" eaLnBrk="1" hangingPunct="1">
              <a:lnSpc>
                <a:spcPct val="90000"/>
              </a:lnSpc>
              <a:spcBef>
                <a:spcPct val="20000"/>
              </a:spcBef>
              <a:buClr>
                <a:srgbClr val="FF0066"/>
              </a:buClr>
              <a:buFont typeface="Wingdings" panose="05000000000000000000" pitchFamily="2" charset="2"/>
              <a:buNone/>
            </a:pPr>
            <a:r>
              <a:rPr lang="en-US" altLang="x-none" sz="2800" dirty="0">
                <a:latin typeface="Arial" panose="020B0604020202020204" pitchFamily="34" charset="0"/>
                <a:sym typeface="+mn-ea"/>
              </a:rPr>
              <a:t>T</a:t>
            </a:r>
            <a:r>
              <a:rPr lang="en-US" altLang="x-none" sz="2800" baseline="-25000" dirty="0">
                <a:latin typeface="Arial" panose="020B0604020202020204" pitchFamily="34" charset="0"/>
                <a:sym typeface="+mn-ea"/>
              </a:rPr>
              <a:t>1</a:t>
            </a:r>
            <a:r>
              <a:rPr lang="en-US" altLang="x-none" sz="2800" dirty="0">
                <a:latin typeface="Arial" panose="020B0604020202020204" pitchFamily="34" charset="0"/>
                <a:sym typeface="+mn-ea"/>
              </a:rPr>
              <a:t> := ( ( </a:t>
            </a:r>
            <a:r>
              <a:rPr lang="en-US" altLang="x-none" sz="2800" dirty="0">
                <a:solidFill>
                  <a:schemeClr val="accent6"/>
                </a:solidFill>
                <a:latin typeface="Arial" panose="020B0604020202020204" pitchFamily="34" charset="0"/>
                <a:sym typeface="+mn-ea"/>
              </a:rPr>
              <a:t>T</a:t>
            </a:r>
            <a:r>
              <a:rPr lang="en-US" altLang="x-none" sz="2800" dirty="0">
                <a:solidFill>
                  <a:srgbClr val="000000"/>
                </a:solidFill>
                <a:latin typeface="Arial" panose="020B0604020202020204" pitchFamily="34" charset="0"/>
                <a:sym typeface="+mn-ea"/>
              </a:rPr>
              <a:t> </a:t>
            </a:r>
            <a:r>
              <a:rPr lang="en-US" altLang="x-none" sz="2800" dirty="0">
                <a:latin typeface="Arial" panose="020B0604020202020204" pitchFamily="34" charset="0"/>
                <a:sym typeface="+mn-ea"/>
              </a:rPr>
              <a:t>) </a:t>
            </a:r>
            <a:r>
              <a:rPr lang="en-US" altLang="x-none" sz="2800" dirty="0">
                <a:latin typeface="Arial" panose="020B0604020202020204" pitchFamily="34" charset="0"/>
                <a:sym typeface="Symbol" panose="05050102010706020507" pitchFamily="2" charset="2"/>
              </a:rPr>
              <a:t></a:t>
            </a:r>
            <a:r>
              <a:rPr lang="en-US" altLang="x-none" sz="2800" dirty="0">
                <a:latin typeface="Arial" panose="020B0604020202020204" pitchFamily="34" charset="0"/>
                <a:sym typeface="+mn-ea"/>
              </a:rPr>
              <a:t> C ) [cname]</a:t>
            </a:r>
            <a:endParaRPr lang="en-US" altLang="zh-CN" sz="2800" dirty="0">
              <a:sym typeface="Symbol" panose="05050102010706020507" pitchFamily="2" charset="2"/>
            </a:endParaRPr>
          </a:p>
        </p:txBody>
      </p:sp>
      <p:sp>
        <p:nvSpPr>
          <p:cNvPr id="124935" name="Rectangle 5"/>
          <p:cNvSpPr/>
          <p:nvPr/>
        </p:nvSpPr>
        <p:spPr>
          <a:xfrm>
            <a:off x="95250" y="3055303"/>
            <a:ext cx="8942388" cy="1041400"/>
          </a:xfrm>
          <a:prstGeom prst="rect">
            <a:avLst/>
          </a:prstGeom>
          <a:solidFill>
            <a:schemeClr val="bg1"/>
          </a:solidFill>
          <a:ln w="9525">
            <a:noFill/>
          </a:ln>
        </p:spPr>
        <p:txBody>
          <a:bodyPr lIns="90170" tIns="46990" rIns="90170" bIns="46990" anchor="t">
            <a:spAutoFit/>
          </a:bodyPr>
          <a:p>
            <a:pPr marL="30480" lvl="1" eaLnBrk="1" hangingPunct="1">
              <a:lnSpc>
                <a:spcPct val="100000"/>
              </a:lnSpc>
              <a:spcBef>
                <a:spcPct val="20000"/>
              </a:spcBef>
              <a:buClr>
                <a:schemeClr val="accent1"/>
              </a:buClr>
              <a:buFont typeface="Arial" panose="020B0604020202020204" pitchFamily="34" charset="0"/>
            </a:pPr>
            <a:r>
              <a:rPr lang="zh-CN" altLang="zh-CN" sz="2800" b="1" dirty="0">
                <a:solidFill>
                  <a:schemeClr val="accent6"/>
                </a:solidFill>
                <a:latin typeface="Arial" panose="020B0604020202020204" pitchFamily="34" charset="0"/>
                <a:sym typeface="Symbol" panose="05050102010706020507" pitchFamily="2" charset="2"/>
              </a:rPr>
              <a:t>合并之后得到如下的表示</a:t>
            </a:r>
            <a:r>
              <a:rPr lang="en-US" altLang="zh-CN" sz="2800" b="1" dirty="0">
                <a:solidFill>
                  <a:schemeClr val="accent6"/>
                </a:solidFill>
                <a:latin typeface="Arial" panose="020B0604020202020204" pitchFamily="34" charset="0"/>
                <a:sym typeface="Symbol" panose="05050102010706020507" pitchFamily="2" charset="2"/>
              </a:rPr>
              <a:t>(T</a:t>
            </a:r>
            <a:r>
              <a:rPr lang="en-US" altLang="zh-CN" sz="2800" b="1" baseline="-25000" dirty="0">
                <a:solidFill>
                  <a:schemeClr val="accent6"/>
                </a:solidFill>
                <a:latin typeface="Arial" panose="020B0604020202020204" pitchFamily="34" charset="0"/>
                <a:sym typeface="Symbol" panose="05050102010706020507" pitchFamily="2" charset="2"/>
              </a:rPr>
              <a:t>1</a:t>
            </a:r>
            <a:r>
              <a:rPr lang="en-US" altLang="zh-CN" sz="2800" b="1" dirty="0">
                <a:solidFill>
                  <a:schemeClr val="accent6"/>
                </a:solidFill>
                <a:latin typeface="Arial" panose="020B0604020202020204" pitchFamily="34" charset="0"/>
                <a:sym typeface="Symbol" panose="05050102010706020507" pitchFamily="2" charset="2"/>
              </a:rPr>
              <a:t>)</a:t>
            </a:r>
            <a:r>
              <a:rPr lang="zh-CN" altLang="zh-CN" sz="2800" b="1" dirty="0">
                <a:solidFill>
                  <a:schemeClr val="accent6"/>
                </a:solidFill>
                <a:latin typeface="Arial" panose="020B0604020202020204" pitchFamily="34" charset="0"/>
                <a:sym typeface="Symbol" panose="05050102010706020507" pitchFamily="2" charset="2"/>
              </a:rPr>
              <a:t>：</a:t>
            </a:r>
            <a:endParaRPr lang="zh-CN" altLang="zh-CN" sz="2800" b="1" dirty="0">
              <a:solidFill>
                <a:schemeClr val="accent6"/>
              </a:solidFill>
              <a:latin typeface="Arial" panose="020B0604020202020204" pitchFamily="34" charset="0"/>
              <a:sym typeface="Symbol" panose="05050102010706020507" pitchFamily="2" charset="2"/>
            </a:endParaRPr>
          </a:p>
          <a:p>
            <a:pPr lvl="1" algn="ctr" eaLnBrk="1" hangingPunct="1">
              <a:lnSpc>
                <a:spcPct val="100000"/>
              </a:lnSpc>
              <a:spcBef>
                <a:spcPct val="20000"/>
              </a:spcBef>
              <a:buClr>
                <a:schemeClr val="accent1"/>
              </a:buClr>
              <a:buFont typeface="Arial" panose="020B0604020202020204" pitchFamily="34" charset="0"/>
            </a:pPr>
            <a:r>
              <a:rPr lang="en-US" altLang="zh-CN" sz="2800" b="1" dirty="0">
                <a:solidFill>
                  <a:srgbClr val="FF0000"/>
                </a:solidFill>
                <a:latin typeface="Arial" panose="020B0604020202020204" pitchFamily="34" charset="0"/>
                <a:sym typeface="Symbol" panose="05050102010706020507" pitchFamily="2" charset="2"/>
              </a:rPr>
              <a:t>((</a:t>
            </a:r>
            <a:r>
              <a:rPr lang="en-US" altLang="x-none" sz="2800" b="1" dirty="0">
                <a:solidFill>
                  <a:srgbClr val="FF0000"/>
                </a:solidFill>
                <a:latin typeface="Arial" panose="020B0604020202020204" pitchFamily="34" charset="0"/>
                <a:sym typeface="+mn-ea"/>
              </a:rPr>
              <a:t>ORDERS[cid,pid]</a:t>
            </a:r>
            <a:r>
              <a:rPr lang="en-US" altLang="x-none" sz="2800" b="1" dirty="0">
                <a:solidFill>
                  <a:srgbClr val="FF0000"/>
                </a:solidFill>
                <a:latin typeface="Arial" panose="020B0604020202020204" pitchFamily="34" charset="0"/>
                <a:sym typeface="Symbol" panose="05050102010706020507" pitchFamily="2" charset="2"/>
              </a:rPr>
              <a:t>PRODUCTS[pid])</a:t>
            </a:r>
            <a:r>
              <a:rPr lang="en-US" altLang="x-none" sz="2800" b="1" dirty="0">
                <a:solidFill>
                  <a:srgbClr val="FF0000"/>
                </a:solidFill>
                <a:latin typeface="Arial" panose="020B0604020202020204" pitchFamily="34" charset="0"/>
                <a:sym typeface="+mn-ea"/>
              </a:rPr>
              <a:t>C)[cname]</a:t>
            </a:r>
            <a:endParaRPr lang="en-US" altLang="x-none" sz="2800" b="1" dirty="0">
              <a:solidFill>
                <a:srgbClr val="FF0000"/>
              </a:solidFill>
              <a:latin typeface="Arial" panose="020B0604020202020204" pitchFamily="34" charset="0"/>
              <a:sym typeface="+mn-ea"/>
            </a:endParaRPr>
          </a:p>
        </p:txBody>
      </p:sp>
      <p:sp>
        <p:nvSpPr>
          <p:cNvPr id="148485" name="Rectangle 3"/>
          <p:cNvSpPr>
            <a:spLocks noGrp="1"/>
          </p:cNvSpPr>
          <p:nvPr/>
        </p:nvSpPr>
        <p:spPr>
          <a:xfrm>
            <a:off x="36513" y="4496435"/>
            <a:ext cx="9074150" cy="1058863"/>
          </a:xfrm>
          <a:prstGeom prst="rect">
            <a:avLst/>
          </a:prstGeom>
          <a:noFill/>
          <a:ln w="9525">
            <a:solidFill>
              <a:schemeClr val="tx1"/>
            </a:solidFill>
            <a:miter/>
          </a:ln>
        </p:spPr>
        <p:txBody>
          <a:bodyPr wrap="square" anchor="t"/>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400" b="1" u="none" kern="1200" baseline="0">
                <a:solidFill>
                  <a:schemeClr val="accent2"/>
                </a:solidFill>
                <a:latin typeface="+mn-lt"/>
                <a:ea typeface="+mn-ea"/>
                <a:cs typeface="+mn-cs"/>
              </a:defRPr>
            </a:lvl1pPr>
            <a:lvl2pPr marL="742950" lvl="1" indent="-28575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rgbClr val="FF0000"/>
                </a:solidFill>
                <a:latin typeface="+mn-lt"/>
                <a:ea typeface="+mn-ea"/>
                <a:cs typeface="+mn-cs"/>
              </a:defRPr>
            </a:lvl2pPr>
            <a:lvl3pPr marL="1143000" lvl="2"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3pPr>
            <a:lvl4pPr marL="1600200" lvl="3" indent="-228600" algn="l" defTabSz="914400" eaLnBrk="0" fontAlgn="base" latinLnBrk="0" hangingPunct="0">
              <a:spcBef>
                <a:spcPct val="20000"/>
              </a:spcBef>
              <a:spcAft>
                <a:spcPct val="0"/>
              </a:spcAft>
              <a:buClr>
                <a:srgbClr val="CC9900"/>
              </a:buClr>
              <a:buFont typeface="Wingdings" panose="05000000000000000000" pitchFamily="2" charset="2"/>
              <a:buChar char="Ø"/>
              <a:defRPr sz="2400" b="1"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5pPr>
            <a:lvl6pPr marL="2514600" lvl="5"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6pPr>
            <a:lvl7pPr marL="2971800" lvl="6"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7pPr>
            <a:lvl8pPr marL="3429000" lvl="7"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8pPr>
            <a:lvl9pPr marL="3886200" lvl="8"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9pPr>
          </a:lstStyle>
          <a:p>
            <a:pPr eaLnBrk="1" hangingPunct="1">
              <a:lnSpc>
                <a:spcPct val="90000"/>
              </a:lnSpc>
            </a:pPr>
            <a:r>
              <a:rPr lang="en-US" altLang="x-none" sz="3000" dirty="0"/>
              <a:t>Question: </a:t>
            </a:r>
            <a:r>
              <a:rPr lang="en-US" altLang="x-none" sz="3000" dirty="0">
                <a:solidFill>
                  <a:schemeClr val="accent2"/>
                </a:solidFill>
              </a:rPr>
              <a:t>Can answer this request by writing</a:t>
            </a:r>
            <a:r>
              <a:rPr lang="en-US" altLang="zh-CN" sz="3000" dirty="0">
                <a:solidFill>
                  <a:schemeClr val="accent2"/>
                </a:solidFill>
              </a:rPr>
              <a:t>?</a:t>
            </a:r>
            <a:endParaRPr lang="en-US" altLang="zh-CN" sz="3000" dirty="0">
              <a:solidFill>
                <a:schemeClr val="accent2"/>
              </a:solidFill>
            </a:endParaRPr>
          </a:p>
          <a:p>
            <a:pPr marL="457200" lvl="1" indent="0" eaLnBrk="1" hangingPunct="1">
              <a:lnSpc>
                <a:spcPct val="90000"/>
              </a:lnSpc>
              <a:buNone/>
            </a:pPr>
            <a:r>
              <a:rPr lang="en-US" altLang="x-none" sz="3000" dirty="0">
                <a:solidFill>
                  <a:schemeClr val="accent6"/>
                </a:solidFill>
              </a:rPr>
              <a:t>T</a:t>
            </a:r>
            <a:r>
              <a:rPr lang="en-US" altLang="x-none" sz="3000" baseline="-25000" dirty="0">
                <a:solidFill>
                  <a:schemeClr val="accent6"/>
                </a:solidFill>
              </a:rPr>
              <a:t>2</a:t>
            </a:r>
            <a:r>
              <a:rPr lang="en-US" altLang="x-none" sz="3000" dirty="0">
                <a:solidFill>
                  <a:schemeClr val="accent6"/>
                </a:solidFill>
              </a:rPr>
              <a:t>:  </a:t>
            </a:r>
            <a:r>
              <a:rPr lang="en-US" altLang="x-none" sz="3000" dirty="0">
                <a:solidFill>
                  <a:srgbClr val="FF0000"/>
                </a:solidFill>
              </a:rPr>
              <a:t>   (O </a:t>
            </a:r>
            <a:r>
              <a:rPr lang="en-US" altLang="x-none" sz="3000" dirty="0">
                <a:solidFill>
                  <a:srgbClr val="FF0000"/>
                </a:solidFill>
                <a:sym typeface="Symbol" panose="05050102010706020507" pitchFamily="2" charset="2"/>
              </a:rPr>
              <a:t></a:t>
            </a:r>
            <a:r>
              <a:rPr lang="en-US" altLang="x-none" sz="3000" dirty="0">
                <a:solidFill>
                  <a:srgbClr val="FF0000"/>
                </a:solidFill>
              </a:rPr>
              <a:t> C) [cname, pid]  ÷  P[pid]</a:t>
            </a:r>
            <a:endParaRPr lang="en-US" altLang="x-none" sz="3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blinds(vertical)">
                                      <p:cBhvr>
                                        <p:cTn id="7"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bldLvl="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84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8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8484" name="Rectangle 2"/>
          <p:cNvSpPr>
            <a:spLocks noGrp="1"/>
          </p:cNvSpPr>
          <p:nvPr>
            <p:ph type="title"/>
          </p:nvPr>
        </p:nvSpPr>
        <p:spPr>
          <a:xfrm>
            <a:off x="685800" y="85725"/>
            <a:ext cx="7772400" cy="533400"/>
          </a:xfrm>
        </p:spPr>
        <p:txBody>
          <a:bodyPr wrap="square" anchor="ctr"/>
          <a:p>
            <a:pPr eaLnBrk="1" hangingPunct="1"/>
            <a:r>
              <a:rPr lang="en-US" altLang="x-none" sz="2800" dirty="0"/>
              <a:t>Example 2.7.11 (cont.)</a:t>
            </a:r>
            <a:endParaRPr lang="en-US" altLang="x-none" sz="2800" dirty="0"/>
          </a:p>
        </p:txBody>
      </p:sp>
      <p:sp>
        <p:nvSpPr>
          <p:cNvPr id="148485" name="Rectangle 3"/>
          <p:cNvSpPr>
            <a:spLocks noGrp="1"/>
          </p:cNvSpPr>
          <p:nvPr>
            <p:ph type="body"/>
          </p:nvPr>
        </p:nvSpPr>
        <p:spPr>
          <a:xfrm>
            <a:off x="36513" y="765175"/>
            <a:ext cx="9074150" cy="1058863"/>
          </a:xfrm>
          <a:ln>
            <a:solidFill>
              <a:schemeClr val="tx1"/>
            </a:solidFill>
            <a:miter/>
          </a:ln>
        </p:spPr>
        <p:txBody>
          <a:bodyPr wrap="square" anchor="t"/>
          <a:p>
            <a:pPr eaLnBrk="1" hangingPunct="1">
              <a:lnSpc>
                <a:spcPct val="90000"/>
              </a:lnSpc>
            </a:pPr>
            <a:r>
              <a:rPr lang="en-US" altLang="x-none" sz="3000" dirty="0"/>
              <a:t>Question: </a:t>
            </a:r>
            <a:r>
              <a:rPr lang="en-US" altLang="x-none" sz="3000" dirty="0">
                <a:solidFill>
                  <a:srgbClr val="FF0000"/>
                </a:solidFill>
              </a:rPr>
              <a:t>Can answer this request by writing</a:t>
            </a:r>
            <a:endParaRPr lang="en-US" altLang="x-none" sz="3000" dirty="0">
              <a:solidFill>
                <a:srgbClr val="FF0000"/>
              </a:solidFill>
            </a:endParaRPr>
          </a:p>
          <a:p>
            <a:pPr lvl="3" eaLnBrk="1" hangingPunct="1">
              <a:lnSpc>
                <a:spcPct val="90000"/>
              </a:lnSpc>
              <a:buNone/>
            </a:pPr>
            <a:r>
              <a:rPr lang="en-US" altLang="x-none" sz="3000" dirty="0"/>
              <a:t>T</a:t>
            </a:r>
            <a:r>
              <a:rPr lang="en-US" altLang="x-none" sz="3000" baseline="-25000" dirty="0"/>
              <a:t>2</a:t>
            </a:r>
            <a:r>
              <a:rPr lang="en-US" altLang="x-none" sz="3000" dirty="0"/>
              <a:t> := (O </a:t>
            </a:r>
            <a:r>
              <a:rPr lang="en-US" altLang="x-none" sz="3000" dirty="0">
                <a:sym typeface="Symbol" panose="05050102010706020507" pitchFamily="2" charset="2"/>
              </a:rPr>
              <a:t></a:t>
            </a:r>
            <a:r>
              <a:rPr lang="en-US" altLang="x-none" sz="3000" dirty="0"/>
              <a:t> C) [cname, pid]  ÷  P[pid]</a:t>
            </a:r>
            <a:r>
              <a:rPr lang="en-US" altLang="x-none" sz="3000" dirty="0">
                <a:solidFill>
                  <a:schemeClr val="accent2"/>
                </a:solidFill>
              </a:rPr>
              <a:t>   </a:t>
            </a:r>
            <a:r>
              <a:rPr lang="en-US" altLang="x-none" sz="3000" dirty="0">
                <a:solidFill>
                  <a:srgbClr val="FF0000"/>
                </a:solidFill>
              </a:rPr>
              <a:t>?</a:t>
            </a:r>
            <a:endParaRPr lang="en-US" altLang="x-none" sz="3000" dirty="0">
              <a:solidFill>
                <a:srgbClr val="FF0000"/>
              </a:solidFill>
            </a:endParaRPr>
          </a:p>
        </p:txBody>
      </p:sp>
      <p:grpSp>
        <p:nvGrpSpPr>
          <p:cNvPr id="125959" name="组合 125958"/>
          <p:cNvGrpSpPr/>
          <p:nvPr/>
        </p:nvGrpSpPr>
        <p:grpSpPr>
          <a:xfrm>
            <a:off x="228600" y="1981200"/>
            <a:ext cx="8686800" cy="4419600"/>
            <a:chOff x="0" y="0"/>
            <a:chExt cx="5472" cy="2784"/>
          </a:xfrm>
        </p:grpSpPr>
        <p:sp>
          <p:nvSpPr>
            <p:cNvPr id="148487" name="Rectangle 5"/>
            <p:cNvSpPr/>
            <p:nvPr/>
          </p:nvSpPr>
          <p:spPr>
            <a:xfrm>
              <a:off x="1632" y="1331"/>
              <a:ext cx="528"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0.00</a:t>
              </a:r>
              <a:endParaRPr lang="zh-CN" altLang="en-US" sz="2000" b="1" dirty="0">
                <a:solidFill>
                  <a:schemeClr val="accent2"/>
                </a:solidFill>
                <a:latin typeface="Arial" panose="020B0604020202020204" pitchFamily="34" charset="0"/>
              </a:endParaRPr>
            </a:p>
          </p:txBody>
        </p:sp>
        <p:sp>
          <p:nvSpPr>
            <p:cNvPr id="148488" name="Rectangle 6"/>
            <p:cNvSpPr/>
            <p:nvPr/>
          </p:nvSpPr>
          <p:spPr>
            <a:xfrm>
              <a:off x="1008" y="1331"/>
              <a:ext cx="624"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Kyoto</a:t>
              </a:r>
              <a:endParaRPr lang="en-US" altLang="x-none" sz="2000" b="1" dirty="0">
                <a:solidFill>
                  <a:schemeClr val="accent2"/>
                </a:solidFill>
                <a:latin typeface="Arial" panose="020B0604020202020204" pitchFamily="34" charset="0"/>
              </a:endParaRPr>
            </a:p>
          </p:txBody>
        </p:sp>
        <p:sp>
          <p:nvSpPr>
            <p:cNvPr id="148489" name="Rectangle 7"/>
            <p:cNvSpPr/>
            <p:nvPr/>
          </p:nvSpPr>
          <p:spPr>
            <a:xfrm>
              <a:off x="432" y="1331"/>
              <a:ext cx="576"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ACME</a:t>
              </a:r>
              <a:endParaRPr lang="en-US" altLang="x-none" sz="2000" b="1" dirty="0">
                <a:solidFill>
                  <a:schemeClr val="accent2"/>
                </a:solidFill>
                <a:latin typeface="Arial" panose="020B0604020202020204" pitchFamily="34" charset="0"/>
              </a:endParaRPr>
            </a:p>
          </p:txBody>
        </p:sp>
        <p:sp>
          <p:nvSpPr>
            <p:cNvPr id="148490" name="Rectangle 8"/>
            <p:cNvSpPr/>
            <p:nvPr/>
          </p:nvSpPr>
          <p:spPr>
            <a:xfrm>
              <a:off x="0" y="1331"/>
              <a:ext cx="432"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c006</a:t>
              </a:r>
              <a:endParaRPr lang="en-US" altLang="x-none" sz="2000" b="1" dirty="0">
                <a:solidFill>
                  <a:schemeClr val="accent2"/>
                </a:solidFill>
                <a:latin typeface="Arial" panose="020B0604020202020204" pitchFamily="34" charset="0"/>
              </a:endParaRPr>
            </a:p>
          </p:txBody>
        </p:sp>
        <p:sp>
          <p:nvSpPr>
            <p:cNvPr id="148491" name="Rectangle 9"/>
            <p:cNvSpPr/>
            <p:nvPr/>
          </p:nvSpPr>
          <p:spPr>
            <a:xfrm>
              <a:off x="1632" y="1113"/>
              <a:ext cx="528" cy="21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8.00</a:t>
              </a:r>
              <a:endParaRPr lang="zh-CN" altLang="en-US" sz="2000" b="1" dirty="0">
                <a:solidFill>
                  <a:schemeClr val="accent2"/>
                </a:solidFill>
                <a:latin typeface="Arial" panose="020B0604020202020204" pitchFamily="34" charset="0"/>
              </a:endParaRPr>
            </a:p>
          </p:txBody>
        </p:sp>
        <p:sp>
          <p:nvSpPr>
            <p:cNvPr id="148492" name="Rectangle 10"/>
            <p:cNvSpPr/>
            <p:nvPr/>
          </p:nvSpPr>
          <p:spPr>
            <a:xfrm>
              <a:off x="1008" y="1113"/>
              <a:ext cx="624" cy="21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Duluth</a:t>
              </a:r>
              <a:endParaRPr lang="en-US" altLang="x-none" sz="2000" b="1" dirty="0">
                <a:solidFill>
                  <a:schemeClr val="accent2"/>
                </a:solidFill>
                <a:latin typeface="Arial" panose="020B0604020202020204" pitchFamily="34" charset="0"/>
              </a:endParaRPr>
            </a:p>
          </p:txBody>
        </p:sp>
        <p:sp>
          <p:nvSpPr>
            <p:cNvPr id="148493" name="Rectangle 11"/>
            <p:cNvSpPr/>
            <p:nvPr/>
          </p:nvSpPr>
          <p:spPr>
            <a:xfrm>
              <a:off x="432" y="1113"/>
              <a:ext cx="576" cy="21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ACME</a:t>
              </a:r>
              <a:endParaRPr lang="en-US" altLang="x-none" sz="2000" b="1" dirty="0">
                <a:solidFill>
                  <a:schemeClr val="accent2"/>
                </a:solidFill>
                <a:latin typeface="Arial" panose="020B0604020202020204" pitchFamily="34" charset="0"/>
              </a:endParaRPr>
            </a:p>
          </p:txBody>
        </p:sp>
        <p:sp>
          <p:nvSpPr>
            <p:cNvPr id="148494" name="Rectangle 12"/>
            <p:cNvSpPr/>
            <p:nvPr/>
          </p:nvSpPr>
          <p:spPr>
            <a:xfrm>
              <a:off x="0" y="1113"/>
              <a:ext cx="432" cy="21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c004</a:t>
              </a:r>
              <a:endParaRPr lang="en-US" altLang="x-none" sz="2000" b="1" dirty="0">
                <a:solidFill>
                  <a:schemeClr val="accent2"/>
                </a:solidFill>
                <a:latin typeface="Arial" panose="020B0604020202020204" pitchFamily="34" charset="0"/>
              </a:endParaRPr>
            </a:p>
          </p:txBody>
        </p:sp>
        <p:sp>
          <p:nvSpPr>
            <p:cNvPr id="148495" name="Rectangle 13"/>
            <p:cNvSpPr/>
            <p:nvPr/>
          </p:nvSpPr>
          <p:spPr>
            <a:xfrm>
              <a:off x="1632" y="894"/>
              <a:ext cx="528"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8.00</a:t>
              </a:r>
              <a:endParaRPr lang="zh-CN" altLang="en-US" sz="2000" b="1" dirty="0">
                <a:solidFill>
                  <a:schemeClr val="accent2"/>
                </a:solidFill>
                <a:latin typeface="Arial" panose="020B0604020202020204" pitchFamily="34" charset="0"/>
              </a:endParaRPr>
            </a:p>
          </p:txBody>
        </p:sp>
        <p:sp>
          <p:nvSpPr>
            <p:cNvPr id="148496" name="Rectangle 14"/>
            <p:cNvSpPr/>
            <p:nvPr/>
          </p:nvSpPr>
          <p:spPr>
            <a:xfrm>
              <a:off x="1008" y="894"/>
              <a:ext cx="624"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Dallas</a:t>
              </a:r>
              <a:endParaRPr lang="en-US" altLang="x-none" sz="2000" b="1" dirty="0">
                <a:solidFill>
                  <a:schemeClr val="accent2"/>
                </a:solidFill>
                <a:latin typeface="Arial" panose="020B0604020202020204" pitchFamily="34" charset="0"/>
              </a:endParaRPr>
            </a:p>
          </p:txBody>
        </p:sp>
        <p:sp>
          <p:nvSpPr>
            <p:cNvPr id="148497" name="Rectangle 15"/>
            <p:cNvSpPr/>
            <p:nvPr/>
          </p:nvSpPr>
          <p:spPr>
            <a:xfrm>
              <a:off x="432" y="894"/>
              <a:ext cx="576"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Allied</a:t>
              </a:r>
              <a:endParaRPr lang="en-US" altLang="x-none" sz="2000" b="1" dirty="0">
                <a:solidFill>
                  <a:schemeClr val="accent2"/>
                </a:solidFill>
                <a:latin typeface="Arial" panose="020B0604020202020204" pitchFamily="34" charset="0"/>
              </a:endParaRPr>
            </a:p>
          </p:txBody>
        </p:sp>
        <p:sp>
          <p:nvSpPr>
            <p:cNvPr id="148498" name="Rectangle 16"/>
            <p:cNvSpPr/>
            <p:nvPr/>
          </p:nvSpPr>
          <p:spPr>
            <a:xfrm>
              <a:off x="0" y="894"/>
              <a:ext cx="432"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c003</a:t>
              </a:r>
              <a:endParaRPr lang="en-US" altLang="x-none" sz="2000" b="1" dirty="0">
                <a:solidFill>
                  <a:schemeClr val="accent2"/>
                </a:solidFill>
                <a:latin typeface="Arial" panose="020B0604020202020204" pitchFamily="34" charset="0"/>
              </a:endParaRPr>
            </a:p>
          </p:txBody>
        </p:sp>
        <p:sp>
          <p:nvSpPr>
            <p:cNvPr id="148499" name="Rectangle 17"/>
            <p:cNvSpPr/>
            <p:nvPr/>
          </p:nvSpPr>
          <p:spPr>
            <a:xfrm>
              <a:off x="1632" y="675"/>
              <a:ext cx="528"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12.00</a:t>
              </a:r>
              <a:endParaRPr lang="zh-CN" altLang="en-US" sz="2000" b="1" dirty="0">
                <a:solidFill>
                  <a:schemeClr val="accent2"/>
                </a:solidFill>
                <a:latin typeface="Arial" panose="020B0604020202020204" pitchFamily="34" charset="0"/>
              </a:endParaRPr>
            </a:p>
          </p:txBody>
        </p:sp>
        <p:sp>
          <p:nvSpPr>
            <p:cNvPr id="148500" name="Rectangle 18"/>
            <p:cNvSpPr/>
            <p:nvPr/>
          </p:nvSpPr>
          <p:spPr>
            <a:xfrm>
              <a:off x="1008" y="675"/>
              <a:ext cx="624"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Dallas</a:t>
              </a:r>
              <a:endParaRPr lang="en-US" altLang="x-none" sz="2000" b="1" dirty="0">
                <a:solidFill>
                  <a:schemeClr val="accent2"/>
                </a:solidFill>
                <a:latin typeface="Arial" panose="020B0604020202020204" pitchFamily="34" charset="0"/>
              </a:endParaRPr>
            </a:p>
          </p:txBody>
        </p:sp>
        <p:sp>
          <p:nvSpPr>
            <p:cNvPr id="148501" name="Rectangle 19"/>
            <p:cNvSpPr/>
            <p:nvPr/>
          </p:nvSpPr>
          <p:spPr>
            <a:xfrm>
              <a:off x="432" y="675"/>
              <a:ext cx="576"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Basics</a:t>
              </a:r>
              <a:endParaRPr lang="en-US" altLang="x-none" sz="2000" b="1" dirty="0">
                <a:solidFill>
                  <a:schemeClr val="accent2"/>
                </a:solidFill>
                <a:latin typeface="Arial" panose="020B0604020202020204" pitchFamily="34" charset="0"/>
              </a:endParaRPr>
            </a:p>
          </p:txBody>
        </p:sp>
        <p:sp>
          <p:nvSpPr>
            <p:cNvPr id="148502" name="Rectangle 20"/>
            <p:cNvSpPr/>
            <p:nvPr/>
          </p:nvSpPr>
          <p:spPr>
            <a:xfrm>
              <a:off x="0" y="675"/>
              <a:ext cx="432"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c002</a:t>
              </a:r>
              <a:endParaRPr lang="en-US" altLang="x-none" sz="2000" b="1" dirty="0">
                <a:solidFill>
                  <a:schemeClr val="accent2"/>
                </a:solidFill>
                <a:latin typeface="Arial" panose="020B0604020202020204" pitchFamily="34" charset="0"/>
              </a:endParaRPr>
            </a:p>
          </p:txBody>
        </p:sp>
        <p:sp>
          <p:nvSpPr>
            <p:cNvPr id="148503" name="Rectangle 21"/>
            <p:cNvSpPr/>
            <p:nvPr/>
          </p:nvSpPr>
          <p:spPr>
            <a:xfrm>
              <a:off x="1632" y="456"/>
              <a:ext cx="528"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10.00</a:t>
              </a:r>
              <a:endParaRPr lang="zh-CN" altLang="en-US" sz="2000" b="1" dirty="0">
                <a:solidFill>
                  <a:schemeClr val="accent2"/>
                </a:solidFill>
                <a:latin typeface="Arial" panose="020B0604020202020204" pitchFamily="34" charset="0"/>
              </a:endParaRPr>
            </a:p>
          </p:txBody>
        </p:sp>
        <p:sp>
          <p:nvSpPr>
            <p:cNvPr id="148504" name="Rectangle 22"/>
            <p:cNvSpPr/>
            <p:nvPr/>
          </p:nvSpPr>
          <p:spPr>
            <a:xfrm>
              <a:off x="1008" y="456"/>
              <a:ext cx="624"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Duluth</a:t>
              </a:r>
              <a:endParaRPr lang="en-US" altLang="x-none" sz="2000" b="1" dirty="0">
                <a:solidFill>
                  <a:schemeClr val="accent2"/>
                </a:solidFill>
                <a:latin typeface="Arial" panose="020B0604020202020204" pitchFamily="34" charset="0"/>
              </a:endParaRPr>
            </a:p>
          </p:txBody>
        </p:sp>
        <p:sp>
          <p:nvSpPr>
            <p:cNvPr id="148505" name="Rectangle 23"/>
            <p:cNvSpPr/>
            <p:nvPr/>
          </p:nvSpPr>
          <p:spPr>
            <a:xfrm>
              <a:off x="432" y="456"/>
              <a:ext cx="576"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TipTop</a:t>
              </a:r>
              <a:endParaRPr lang="en-US" altLang="x-none" sz="2000" b="1" dirty="0">
                <a:solidFill>
                  <a:schemeClr val="accent2"/>
                </a:solidFill>
                <a:latin typeface="Arial" panose="020B0604020202020204" pitchFamily="34" charset="0"/>
              </a:endParaRPr>
            </a:p>
          </p:txBody>
        </p:sp>
        <p:sp>
          <p:nvSpPr>
            <p:cNvPr id="148506" name="Rectangle 24"/>
            <p:cNvSpPr/>
            <p:nvPr/>
          </p:nvSpPr>
          <p:spPr>
            <a:xfrm>
              <a:off x="0" y="456"/>
              <a:ext cx="432" cy="21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c001</a:t>
              </a:r>
              <a:endParaRPr lang="en-US" altLang="x-none" sz="2000" b="1" dirty="0">
                <a:solidFill>
                  <a:schemeClr val="accent2"/>
                </a:solidFill>
                <a:latin typeface="Arial" panose="020B0604020202020204" pitchFamily="34" charset="0"/>
              </a:endParaRPr>
            </a:p>
          </p:txBody>
        </p:sp>
        <p:sp>
          <p:nvSpPr>
            <p:cNvPr id="148507" name="Rectangle 25"/>
            <p:cNvSpPr/>
            <p:nvPr/>
          </p:nvSpPr>
          <p:spPr>
            <a:xfrm>
              <a:off x="1632" y="240"/>
              <a:ext cx="528" cy="216"/>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discnt</a:t>
              </a:r>
              <a:endParaRPr lang="en-US" altLang="x-none" sz="2000" b="1" dirty="0">
                <a:solidFill>
                  <a:srgbClr val="FF0000"/>
                </a:solidFill>
                <a:latin typeface="Arial" panose="020B0604020202020204" pitchFamily="34" charset="0"/>
              </a:endParaRPr>
            </a:p>
          </p:txBody>
        </p:sp>
        <p:sp>
          <p:nvSpPr>
            <p:cNvPr id="148508" name="Rectangle 26"/>
            <p:cNvSpPr/>
            <p:nvPr/>
          </p:nvSpPr>
          <p:spPr>
            <a:xfrm>
              <a:off x="1008" y="240"/>
              <a:ext cx="624" cy="216"/>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city</a:t>
              </a:r>
              <a:endParaRPr lang="en-US" altLang="x-none" sz="2000" b="1" dirty="0">
                <a:solidFill>
                  <a:srgbClr val="FF0000"/>
                </a:solidFill>
                <a:latin typeface="Arial" panose="020B0604020202020204" pitchFamily="34" charset="0"/>
              </a:endParaRPr>
            </a:p>
          </p:txBody>
        </p:sp>
        <p:sp>
          <p:nvSpPr>
            <p:cNvPr id="148509" name="Rectangle 27"/>
            <p:cNvSpPr/>
            <p:nvPr/>
          </p:nvSpPr>
          <p:spPr>
            <a:xfrm>
              <a:off x="432" y="240"/>
              <a:ext cx="576" cy="216"/>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cname</a:t>
              </a:r>
              <a:endParaRPr lang="en-US" altLang="x-none" sz="2000" b="1" dirty="0">
                <a:solidFill>
                  <a:srgbClr val="FF0000"/>
                </a:solidFill>
                <a:latin typeface="Arial" panose="020B0604020202020204" pitchFamily="34" charset="0"/>
              </a:endParaRPr>
            </a:p>
          </p:txBody>
        </p:sp>
        <p:sp>
          <p:nvSpPr>
            <p:cNvPr id="148510" name="Rectangle 28"/>
            <p:cNvSpPr/>
            <p:nvPr/>
          </p:nvSpPr>
          <p:spPr>
            <a:xfrm>
              <a:off x="0" y="240"/>
              <a:ext cx="432" cy="216"/>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cid</a:t>
              </a:r>
              <a:endParaRPr lang="en-US" altLang="x-none" sz="2000" b="1" u="sng" dirty="0">
                <a:solidFill>
                  <a:srgbClr val="FF0000"/>
                </a:solidFill>
                <a:latin typeface="Arial" panose="020B0604020202020204" pitchFamily="34" charset="0"/>
              </a:endParaRPr>
            </a:p>
          </p:txBody>
        </p:sp>
        <p:sp>
          <p:nvSpPr>
            <p:cNvPr id="148511" name="Line 29"/>
            <p:cNvSpPr/>
            <p:nvPr/>
          </p:nvSpPr>
          <p:spPr>
            <a:xfrm>
              <a:off x="0" y="240"/>
              <a:ext cx="216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2" name="Line 30"/>
            <p:cNvSpPr/>
            <p:nvPr/>
          </p:nvSpPr>
          <p:spPr>
            <a:xfrm>
              <a:off x="0" y="456"/>
              <a:ext cx="21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3" name="Line 31"/>
            <p:cNvSpPr/>
            <p:nvPr/>
          </p:nvSpPr>
          <p:spPr>
            <a:xfrm>
              <a:off x="0" y="675"/>
              <a:ext cx="21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4" name="Line 32"/>
            <p:cNvSpPr/>
            <p:nvPr/>
          </p:nvSpPr>
          <p:spPr>
            <a:xfrm>
              <a:off x="0" y="894"/>
              <a:ext cx="21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5" name="Line 33"/>
            <p:cNvSpPr/>
            <p:nvPr/>
          </p:nvSpPr>
          <p:spPr>
            <a:xfrm>
              <a:off x="0" y="1113"/>
              <a:ext cx="21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6" name="Line 34"/>
            <p:cNvSpPr/>
            <p:nvPr/>
          </p:nvSpPr>
          <p:spPr>
            <a:xfrm>
              <a:off x="0" y="1550"/>
              <a:ext cx="216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7" name="Line 35"/>
            <p:cNvSpPr/>
            <p:nvPr/>
          </p:nvSpPr>
          <p:spPr>
            <a:xfrm>
              <a:off x="0" y="240"/>
              <a:ext cx="0" cy="131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8" name="Line 36"/>
            <p:cNvSpPr/>
            <p:nvPr/>
          </p:nvSpPr>
          <p:spPr>
            <a:xfrm>
              <a:off x="432" y="240"/>
              <a:ext cx="0" cy="131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19" name="Line 37"/>
            <p:cNvSpPr/>
            <p:nvPr/>
          </p:nvSpPr>
          <p:spPr>
            <a:xfrm>
              <a:off x="1008" y="240"/>
              <a:ext cx="0" cy="131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20" name="Line 38"/>
            <p:cNvSpPr/>
            <p:nvPr/>
          </p:nvSpPr>
          <p:spPr>
            <a:xfrm>
              <a:off x="1632" y="240"/>
              <a:ext cx="0" cy="131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21" name="Line 39"/>
            <p:cNvSpPr/>
            <p:nvPr/>
          </p:nvSpPr>
          <p:spPr>
            <a:xfrm>
              <a:off x="2160" y="240"/>
              <a:ext cx="0" cy="131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22" name="Line 40"/>
            <p:cNvSpPr/>
            <p:nvPr/>
          </p:nvSpPr>
          <p:spPr>
            <a:xfrm>
              <a:off x="0" y="1331"/>
              <a:ext cx="21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23" name="Text Box 41"/>
            <p:cNvSpPr txBox="1"/>
            <p:nvPr/>
          </p:nvSpPr>
          <p:spPr>
            <a:xfrm>
              <a:off x="0" y="0"/>
              <a:ext cx="1488" cy="288"/>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rPr>
                <a:t>CUSTOMERS</a:t>
              </a:r>
              <a:endParaRPr lang="en-US" altLang="x-none" b="1" dirty="0">
                <a:latin typeface="Arial" panose="020B0604020202020204" pitchFamily="34" charset="0"/>
              </a:endParaRPr>
            </a:p>
          </p:txBody>
        </p:sp>
        <p:sp>
          <p:nvSpPr>
            <p:cNvPr id="148524" name="Rectangle 43"/>
            <p:cNvSpPr/>
            <p:nvPr/>
          </p:nvSpPr>
          <p:spPr>
            <a:xfrm>
              <a:off x="1632" y="2556"/>
              <a:ext cx="480"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1.00</a:t>
              </a:r>
              <a:endParaRPr lang="zh-CN" altLang="en-US" sz="2000" b="1" dirty="0">
                <a:solidFill>
                  <a:schemeClr val="accent2"/>
                </a:solidFill>
                <a:latin typeface="Arial" panose="020B0604020202020204" pitchFamily="34" charset="0"/>
              </a:endParaRPr>
            </a:p>
          </p:txBody>
        </p:sp>
        <p:sp>
          <p:nvSpPr>
            <p:cNvPr id="148525" name="Rectangle 44"/>
            <p:cNvSpPr/>
            <p:nvPr/>
          </p:nvSpPr>
          <p:spPr>
            <a:xfrm>
              <a:off x="1632" y="2328"/>
              <a:ext cx="480"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0.50</a:t>
              </a:r>
              <a:endParaRPr lang="zh-CN" altLang="en-US" sz="2000" b="1" dirty="0">
                <a:solidFill>
                  <a:schemeClr val="accent2"/>
                </a:solidFill>
                <a:latin typeface="Arial" panose="020B0604020202020204" pitchFamily="34" charset="0"/>
              </a:endParaRPr>
            </a:p>
          </p:txBody>
        </p:sp>
        <p:sp>
          <p:nvSpPr>
            <p:cNvPr id="148526" name="Rectangle 45"/>
            <p:cNvSpPr/>
            <p:nvPr/>
          </p:nvSpPr>
          <p:spPr>
            <a:xfrm>
              <a:off x="1632" y="2100"/>
              <a:ext cx="480"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0.50</a:t>
              </a:r>
              <a:endParaRPr lang="zh-CN" altLang="en-US" sz="2000" b="1" dirty="0">
                <a:solidFill>
                  <a:schemeClr val="accent2"/>
                </a:solidFill>
                <a:latin typeface="Arial" panose="020B0604020202020204" pitchFamily="34" charset="0"/>
              </a:endParaRPr>
            </a:p>
          </p:txBody>
        </p:sp>
        <p:sp>
          <p:nvSpPr>
            <p:cNvPr id="148527" name="Rectangle 46"/>
            <p:cNvSpPr/>
            <p:nvPr/>
          </p:nvSpPr>
          <p:spPr>
            <a:xfrm>
              <a:off x="1632" y="1872"/>
              <a:ext cx="480" cy="228"/>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price</a:t>
              </a:r>
              <a:endParaRPr lang="en-US" altLang="x-none" sz="2000" b="1" dirty="0">
                <a:solidFill>
                  <a:srgbClr val="FF0000"/>
                </a:solidFill>
                <a:latin typeface="Arial" panose="020B0604020202020204" pitchFamily="34" charset="0"/>
              </a:endParaRPr>
            </a:p>
          </p:txBody>
        </p:sp>
        <p:sp>
          <p:nvSpPr>
            <p:cNvPr id="148528" name="Rectangle 47"/>
            <p:cNvSpPr/>
            <p:nvPr/>
          </p:nvSpPr>
          <p:spPr>
            <a:xfrm>
              <a:off x="960" y="2556"/>
              <a:ext cx="672"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Duluth</a:t>
              </a:r>
              <a:endParaRPr lang="en-US" altLang="x-none" sz="2000" b="1" dirty="0">
                <a:solidFill>
                  <a:schemeClr val="accent2"/>
                </a:solidFill>
                <a:latin typeface="Arial" panose="020B0604020202020204" pitchFamily="34" charset="0"/>
              </a:endParaRPr>
            </a:p>
          </p:txBody>
        </p:sp>
        <p:sp>
          <p:nvSpPr>
            <p:cNvPr id="148529" name="Rectangle 48"/>
            <p:cNvSpPr/>
            <p:nvPr/>
          </p:nvSpPr>
          <p:spPr>
            <a:xfrm>
              <a:off x="384" y="2556"/>
              <a:ext cx="576"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razor</a:t>
              </a:r>
              <a:endParaRPr lang="en-US" altLang="x-none" sz="2000" b="1" dirty="0">
                <a:solidFill>
                  <a:schemeClr val="accent2"/>
                </a:solidFill>
                <a:latin typeface="Arial" panose="020B0604020202020204" pitchFamily="34" charset="0"/>
              </a:endParaRPr>
            </a:p>
          </p:txBody>
        </p:sp>
        <p:sp>
          <p:nvSpPr>
            <p:cNvPr id="148530" name="Rectangle 49"/>
            <p:cNvSpPr/>
            <p:nvPr/>
          </p:nvSpPr>
          <p:spPr>
            <a:xfrm>
              <a:off x="0" y="2556"/>
              <a:ext cx="384"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p03</a:t>
              </a:r>
              <a:endParaRPr lang="en-US" altLang="x-none" sz="2000" b="1" dirty="0">
                <a:solidFill>
                  <a:schemeClr val="accent2"/>
                </a:solidFill>
                <a:latin typeface="Arial" panose="020B0604020202020204" pitchFamily="34" charset="0"/>
              </a:endParaRPr>
            </a:p>
          </p:txBody>
        </p:sp>
        <p:sp>
          <p:nvSpPr>
            <p:cNvPr id="148531" name="Rectangle 50"/>
            <p:cNvSpPr/>
            <p:nvPr/>
          </p:nvSpPr>
          <p:spPr>
            <a:xfrm>
              <a:off x="960" y="2328"/>
              <a:ext cx="672"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148532" name="Rectangle 51"/>
            <p:cNvSpPr/>
            <p:nvPr/>
          </p:nvSpPr>
          <p:spPr>
            <a:xfrm>
              <a:off x="384" y="2328"/>
              <a:ext cx="576"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brush</a:t>
              </a:r>
              <a:endParaRPr lang="en-US" altLang="x-none" sz="2000" b="1" dirty="0">
                <a:solidFill>
                  <a:schemeClr val="accent2"/>
                </a:solidFill>
                <a:latin typeface="Arial" panose="020B0604020202020204" pitchFamily="34" charset="0"/>
              </a:endParaRPr>
            </a:p>
          </p:txBody>
        </p:sp>
        <p:sp>
          <p:nvSpPr>
            <p:cNvPr id="148533" name="Rectangle 52"/>
            <p:cNvSpPr/>
            <p:nvPr/>
          </p:nvSpPr>
          <p:spPr>
            <a:xfrm>
              <a:off x="0" y="2328"/>
              <a:ext cx="384"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p02</a:t>
              </a:r>
              <a:endParaRPr lang="en-US" altLang="x-none" sz="2000" b="1" dirty="0">
                <a:solidFill>
                  <a:schemeClr val="accent2"/>
                </a:solidFill>
                <a:latin typeface="Arial" panose="020B0604020202020204" pitchFamily="34" charset="0"/>
              </a:endParaRPr>
            </a:p>
          </p:txBody>
        </p:sp>
        <p:sp>
          <p:nvSpPr>
            <p:cNvPr id="148534" name="Rectangle 53"/>
            <p:cNvSpPr/>
            <p:nvPr/>
          </p:nvSpPr>
          <p:spPr>
            <a:xfrm>
              <a:off x="960" y="2100"/>
              <a:ext cx="672"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Dallas</a:t>
              </a:r>
              <a:endParaRPr lang="en-US" altLang="x-none" sz="2000" b="1" dirty="0">
                <a:solidFill>
                  <a:schemeClr val="accent2"/>
                </a:solidFill>
                <a:latin typeface="Arial" panose="020B0604020202020204" pitchFamily="34" charset="0"/>
              </a:endParaRPr>
            </a:p>
          </p:txBody>
        </p:sp>
        <p:sp>
          <p:nvSpPr>
            <p:cNvPr id="148535" name="Rectangle 54"/>
            <p:cNvSpPr/>
            <p:nvPr/>
          </p:nvSpPr>
          <p:spPr>
            <a:xfrm>
              <a:off x="384" y="2100"/>
              <a:ext cx="576"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comb</a:t>
              </a:r>
              <a:endParaRPr lang="en-US" altLang="x-none" sz="2000" b="1" dirty="0">
                <a:solidFill>
                  <a:schemeClr val="accent2"/>
                </a:solidFill>
                <a:latin typeface="Arial" panose="020B0604020202020204" pitchFamily="34" charset="0"/>
              </a:endParaRPr>
            </a:p>
          </p:txBody>
        </p:sp>
        <p:sp>
          <p:nvSpPr>
            <p:cNvPr id="148536" name="Rectangle 55"/>
            <p:cNvSpPr/>
            <p:nvPr/>
          </p:nvSpPr>
          <p:spPr>
            <a:xfrm>
              <a:off x="0" y="2100"/>
              <a:ext cx="384" cy="22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p01</a:t>
              </a:r>
              <a:endParaRPr lang="en-US" altLang="x-none" sz="2000" b="1" dirty="0">
                <a:solidFill>
                  <a:schemeClr val="accent2"/>
                </a:solidFill>
                <a:latin typeface="Arial" panose="020B0604020202020204" pitchFamily="34" charset="0"/>
              </a:endParaRPr>
            </a:p>
          </p:txBody>
        </p:sp>
        <p:sp>
          <p:nvSpPr>
            <p:cNvPr id="148537" name="Rectangle 56"/>
            <p:cNvSpPr/>
            <p:nvPr/>
          </p:nvSpPr>
          <p:spPr>
            <a:xfrm>
              <a:off x="960" y="1872"/>
              <a:ext cx="672" cy="228"/>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city</a:t>
              </a:r>
              <a:endParaRPr lang="en-US" altLang="x-none" sz="2000" b="1" dirty="0">
                <a:solidFill>
                  <a:srgbClr val="FF0000"/>
                </a:solidFill>
                <a:latin typeface="Arial" panose="020B0604020202020204" pitchFamily="34" charset="0"/>
              </a:endParaRPr>
            </a:p>
          </p:txBody>
        </p:sp>
        <p:sp>
          <p:nvSpPr>
            <p:cNvPr id="148538" name="Rectangle 57"/>
            <p:cNvSpPr/>
            <p:nvPr/>
          </p:nvSpPr>
          <p:spPr>
            <a:xfrm>
              <a:off x="384" y="1872"/>
              <a:ext cx="576" cy="228"/>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pname</a:t>
              </a:r>
              <a:endParaRPr lang="en-US" altLang="x-none" sz="2000" b="1" dirty="0">
                <a:solidFill>
                  <a:srgbClr val="FF0000"/>
                </a:solidFill>
                <a:latin typeface="Arial" panose="020B0604020202020204" pitchFamily="34" charset="0"/>
              </a:endParaRPr>
            </a:p>
          </p:txBody>
        </p:sp>
        <p:sp>
          <p:nvSpPr>
            <p:cNvPr id="148539" name="Rectangle 58"/>
            <p:cNvSpPr/>
            <p:nvPr/>
          </p:nvSpPr>
          <p:spPr>
            <a:xfrm>
              <a:off x="0" y="1872"/>
              <a:ext cx="384" cy="228"/>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pid</a:t>
              </a:r>
              <a:endParaRPr lang="en-US" altLang="x-none" sz="2000" b="1" u="sng" dirty="0">
                <a:solidFill>
                  <a:srgbClr val="FF0000"/>
                </a:solidFill>
                <a:latin typeface="Arial" panose="020B0604020202020204" pitchFamily="34" charset="0"/>
              </a:endParaRPr>
            </a:p>
          </p:txBody>
        </p:sp>
        <p:sp>
          <p:nvSpPr>
            <p:cNvPr id="148540" name="Line 59"/>
            <p:cNvSpPr/>
            <p:nvPr/>
          </p:nvSpPr>
          <p:spPr>
            <a:xfrm>
              <a:off x="0" y="1872"/>
              <a:ext cx="211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1" name="Line 60"/>
            <p:cNvSpPr/>
            <p:nvPr/>
          </p:nvSpPr>
          <p:spPr>
            <a:xfrm>
              <a:off x="0" y="2100"/>
              <a:ext cx="211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2" name="Line 61"/>
            <p:cNvSpPr/>
            <p:nvPr/>
          </p:nvSpPr>
          <p:spPr>
            <a:xfrm>
              <a:off x="0" y="2328"/>
              <a:ext cx="211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3" name="Line 62"/>
            <p:cNvSpPr/>
            <p:nvPr/>
          </p:nvSpPr>
          <p:spPr>
            <a:xfrm>
              <a:off x="0" y="2556"/>
              <a:ext cx="211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4" name="Line 63"/>
            <p:cNvSpPr/>
            <p:nvPr/>
          </p:nvSpPr>
          <p:spPr>
            <a:xfrm>
              <a:off x="0" y="2784"/>
              <a:ext cx="211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5" name="Line 64"/>
            <p:cNvSpPr/>
            <p:nvPr/>
          </p:nvSpPr>
          <p:spPr>
            <a:xfrm>
              <a:off x="0" y="1872"/>
              <a:ext cx="0" cy="91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6" name="Line 65"/>
            <p:cNvSpPr/>
            <p:nvPr/>
          </p:nvSpPr>
          <p:spPr>
            <a:xfrm>
              <a:off x="384" y="1872"/>
              <a:ext cx="0" cy="91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7" name="Line 66"/>
            <p:cNvSpPr/>
            <p:nvPr/>
          </p:nvSpPr>
          <p:spPr>
            <a:xfrm>
              <a:off x="960" y="1872"/>
              <a:ext cx="0" cy="91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8" name="Line 67"/>
            <p:cNvSpPr/>
            <p:nvPr/>
          </p:nvSpPr>
          <p:spPr>
            <a:xfrm>
              <a:off x="1632" y="1872"/>
              <a:ext cx="0" cy="91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49" name="Line 68"/>
            <p:cNvSpPr/>
            <p:nvPr/>
          </p:nvSpPr>
          <p:spPr>
            <a:xfrm>
              <a:off x="2112" y="1872"/>
              <a:ext cx="0" cy="91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550" name="Text Box 69"/>
            <p:cNvSpPr txBox="1"/>
            <p:nvPr/>
          </p:nvSpPr>
          <p:spPr>
            <a:xfrm>
              <a:off x="0" y="1632"/>
              <a:ext cx="1680" cy="288"/>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rPr>
                <a:t>PRODUCTS</a:t>
              </a:r>
              <a:endParaRPr lang="en-US" altLang="x-none" b="1" dirty="0">
                <a:latin typeface="Arial" panose="020B0604020202020204" pitchFamily="34" charset="0"/>
              </a:endParaRPr>
            </a:p>
          </p:txBody>
        </p:sp>
        <p:sp>
          <p:nvSpPr>
            <p:cNvPr id="148551" name="Rectangle 71"/>
            <p:cNvSpPr/>
            <p:nvPr/>
          </p:nvSpPr>
          <p:spPr>
            <a:xfrm>
              <a:off x="4896" y="2487"/>
              <a:ext cx="576"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920.00</a:t>
              </a:r>
              <a:endParaRPr lang="zh-CN" altLang="en-US" sz="2000" b="1" dirty="0">
                <a:solidFill>
                  <a:schemeClr val="accent2"/>
                </a:solidFill>
                <a:latin typeface="Arial" panose="020B0604020202020204" pitchFamily="34" charset="0"/>
              </a:endParaRPr>
            </a:p>
          </p:txBody>
        </p:sp>
        <p:sp>
          <p:nvSpPr>
            <p:cNvPr id="148552" name="Rectangle 72"/>
            <p:cNvSpPr/>
            <p:nvPr/>
          </p:nvSpPr>
          <p:spPr>
            <a:xfrm>
              <a:off x="4512" y="2487"/>
              <a:ext cx="384"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1000</a:t>
              </a:r>
              <a:endParaRPr lang="zh-CN" altLang="en-US" sz="2000" b="1" dirty="0">
                <a:solidFill>
                  <a:schemeClr val="accent2"/>
                </a:solidFill>
                <a:latin typeface="Arial" panose="020B0604020202020204" pitchFamily="34" charset="0"/>
              </a:endParaRPr>
            </a:p>
          </p:txBody>
        </p:sp>
        <p:sp>
          <p:nvSpPr>
            <p:cNvPr id="148553" name="Rectangle 73"/>
            <p:cNvSpPr/>
            <p:nvPr/>
          </p:nvSpPr>
          <p:spPr>
            <a:xfrm>
              <a:off x="4128" y="2487"/>
              <a:ext cx="384"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p03</a:t>
              </a:r>
              <a:endParaRPr lang="en-US" altLang="x-none" sz="2000" b="1" dirty="0">
                <a:solidFill>
                  <a:schemeClr val="accent2"/>
                </a:solidFill>
                <a:latin typeface="Arial" panose="020B0604020202020204" pitchFamily="34" charset="0"/>
              </a:endParaRPr>
            </a:p>
          </p:txBody>
        </p:sp>
        <p:sp>
          <p:nvSpPr>
            <p:cNvPr id="148554" name="Rectangle 74"/>
            <p:cNvSpPr/>
            <p:nvPr/>
          </p:nvSpPr>
          <p:spPr>
            <a:xfrm>
              <a:off x="3792" y="2487"/>
              <a:ext cx="336"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148555" name="Rectangle 75"/>
            <p:cNvSpPr/>
            <p:nvPr/>
          </p:nvSpPr>
          <p:spPr>
            <a:xfrm>
              <a:off x="3360" y="2487"/>
              <a:ext cx="432"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c003</a:t>
              </a:r>
              <a:endParaRPr lang="en-US" altLang="x-none" sz="2000" b="1" dirty="0">
                <a:solidFill>
                  <a:schemeClr val="accent2"/>
                </a:solidFill>
                <a:latin typeface="Arial" panose="020B0604020202020204" pitchFamily="34" charset="0"/>
              </a:endParaRPr>
            </a:p>
          </p:txBody>
        </p:sp>
        <p:sp>
          <p:nvSpPr>
            <p:cNvPr id="148556" name="Rectangle 76"/>
            <p:cNvSpPr/>
            <p:nvPr/>
          </p:nvSpPr>
          <p:spPr>
            <a:xfrm>
              <a:off x="2832" y="2487"/>
              <a:ext cx="528"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jan</a:t>
              </a:r>
              <a:endParaRPr lang="en-US" altLang="x-none" sz="2000" b="1" dirty="0">
                <a:solidFill>
                  <a:schemeClr val="accent2"/>
                </a:solidFill>
                <a:latin typeface="Arial" panose="020B0604020202020204" pitchFamily="34" charset="0"/>
              </a:endParaRPr>
            </a:p>
          </p:txBody>
        </p:sp>
        <p:sp>
          <p:nvSpPr>
            <p:cNvPr id="148557" name="Rectangle 77"/>
            <p:cNvSpPr/>
            <p:nvPr/>
          </p:nvSpPr>
          <p:spPr>
            <a:xfrm>
              <a:off x="2352" y="2487"/>
              <a:ext cx="480"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1013</a:t>
              </a:r>
              <a:endParaRPr lang="zh-CN" altLang="en-US" sz="2000" b="1" dirty="0">
                <a:solidFill>
                  <a:schemeClr val="accent2"/>
                </a:solidFill>
                <a:latin typeface="Arial" panose="020B0604020202020204" pitchFamily="34" charset="0"/>
              </a:endParaRPr>
            </a:p>
          </p:txBody>
        </p:sp>
        <p:sp>
          <p:nvSpPr>
            <p:cNvPr id="148558" name="Rectangle 78"/>
            <p:cNvSpPr/>
            <p:nvPr/>
          </p:nvSpPr>
          <p:spPr>
            <a:xfrm>
              <a:off x="4896" y="2237"/>
              <a:ext cx="576"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800.00</a:t>
              </a:r>
              <a:endParaRPr lang="zh-CN" altLang="en-US" sz="2000" b="1" dirty="0">
                <a:solidFill>
                  <a:schemeClr val="accent2"/>
                </a:solidFill>
                <a:latin typeface="Arial" panose="020B0604020202020204" pitchFamily="34" charset="0"/>
              </a:endParaRPr>
            </a:p>
          </p:txBody>
        </p:sp>
        <p:sp>
          <p:nvSpPr>
            <p:cNvPr id="148559" name="Rectangle 79"/>
            <p:cNvSpPr/>
            <p:nvPr/>
          </p:nvSpPr>
          <p:spPr>
            <a:xfrm>
              <a:off x="4512" y="2237"/>
              <a:ext cx="384"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800</a:t>
              </a:r>
              <a:endParaRPr lang="zh-CN" altLang="en-US" sz="2000" b="1" dirty="0">
                <a:solidFill>
                  <a:schemeClr val="accent2"/>
                </a:solidFill>
                <a:latin typeface="Arial" panose="020B0604020202020204" pitchFamily="34" charset="0"/>
              </a:endParaRPr>
            </a:p>
          </p:txBody>
        </p:sp>
        <p:sp>
          <p:nvSpPr>
            <p:cNvPr id="148560" name="Rectangle 80"/>
            <p:cNvSpPr/>
            <p:nvPr/>
          </p:nvSpPr>
          <p:spPr>
            <a:xfrm>
              <a:off x="4128" y="2237"/>
              <a:ext cx="384"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p03</a:t>
              </a:r>
              <a:endParaRPr lang="en-US" altLang="x-none" sz="2000" b="1" dirty="0">
                <a:solidFill>
                  <a:schemeClr val="accent2"/>
                </a:solidFill>
                <a:latin typeface="Arial" panose="020B0604020202020204" pitchFamily="34" charset="0"/>
              </a:endParaRPr>
            </a:p>
          </p:txBody>
        </p:sp>
        <p:sp>
          <p:nvSpPr>
            <p:cNvPr id="148561" name="Rectangle 81"/>
            <p:cNvSpPr/>
            <p:nvPr/>
          </p:nvSpPr>
          <p:spPr>
            <a:xfrm>
              <a:off x="3792" y="2237"/>
              <a:ext cx="336"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a05</a:t>
              </a:r>
              <a:endParaRPr lang="en-US" altLang="x-none" sz="2000" b="1" dirty="0">
                <a:solidFill>
                  <a:schemeClr val="accent2"/>
                </a:solidFill>
                <a:latin typeface="Arial" panose="020B0604020202020204" pitchFamily="34" charset="0"/>
              </a:endParaRPr>
            </a:p>
          </p:txBody>
        </p:sp>
        <p:sp>
          <p:nvSpPr>
            <p:cNvPr id="148562" name="Rectangle 82"/>
            <p:cNvSpPr/>
            <p:nvPr/>
          </p:nvSpPr>
          <p:spPr>
            <a:xfrm>
              <a:off x="3360" y="2237"/>
              <a:ext cx="432"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c006</a:t>
              </a:r>
              <a:endParaRPr lang="en-US" altLang="x-none" sz="2000" b="1" dirty="0">
                <a:solidFill>
                  <a:schemeClr val="accent2"/>
                </a:solidFill>
                <a:latin typeface="Arial" panose="020B0604020202020204" pitchFamily="34" charset="0"/>
              </a:endParaRPr>
            </a:p>
          </p:txBody>
        </p:sp>
        <p:sp>
          <p:nvSpPr>
            <p:cNvPr id="148563" name="Rectangle 83"/>
            <p:cNvSpPr/>
            <p:nvPr/>
          </p:nvSpPr>
          <p:spPr>
            <a:xfrm>
              <a:off x="2832" y="2237"/>
              <a:ext cx="528"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apr</a:t>
              </a:r>
              <a:endParaRPr lang="en-US" altLang="x-none" sz="2000" b="1" dirty="0">
                <a:solidFill>
                  <a:schemeClr val="accent2"/>
                </a:solidFill>
                <a:latin typeface="Arial" panose="020B0604020202020204" pitchFamily="34" charset="0"/>
              </a:endParaRPr>
            </a:p>
          </p:txBody>
        </p:sp>
        <p:sp>
          <p:nvSpPr>
            <p:cNvPr id="148564" name="Rectangle 84"/>
            <p:cNvSpPr/>
            <p:nvPr/>
          </p:nvSpPr>
          <p:spPr>
            <a:xfrm>
              <a:off x="2352" y="2237"/>
              <a:ext cx="480"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1025</a:t>
              </a:r>
              <a:endParaRPr lang="zh-CN" altLang="en-US" sz="2000" b="1" dirty="0">
                <a:solidFill>
                  <a:schemeClr val="accent2"/>
                </a:solidFill>
                <a:latin typeface="Arial" panose="020B0604020202020204" pitchFamily="34" charset="0"/>
              </a:endParaRPr>
            </a:p>
          </p:txBody>
        </p:sp>
        <p:sp>
          <p:nvSpPr>
            <p:cNvPr id="148565" name="Rectangle 85"/>
            <p:cNvSpPr/>
            <p:nvPr/>
          </p:nvSpPr>
          <p:spPr>
            <a:xfrm>
              <a:off x="4896" y="1987"/>
              <a:ext cx="576"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352.00</a:t>
              </a:r>
              <a:endParaRPr lang="zh-CN" altLang="en-US" sz="2000" b="1" dirty="0">
                <a:solidFill>
                  <a:schemeClr val="accent2"/>
                </a:solidFill>
                <a:latin typeface="Arial" panose="020B0604020202020204" pitchFamily="34" charset="0"/>
              </a:endParaRPr>
            </a:p>
          </p:txBody>
        </p:sp>
        <p:sp>
          <p:nvSpPr>
            <p:cNvPr id="148566" name="Rectangle 86"/>
            <p:cNvSpPr/>
            <p:nvPr/>
          </p:nvSpPr>
          <p:spPr>
            <a:xfrm>
              <a:off x="4512" y="1987"/>
              <a:ext cx="384"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400</a:t>
              </a:r>
              <a:endParaRPr lang="zh-CN" altLang="en-US" sz="2000" b="1" dirty="0">
                <a:solidFill>
                  <a:schemeClr val="accent2"/>
                </a:solidFill>
                <a:latin typeface="Arial" panose="020B0604020202020204" pitchFamily="34" charset="0"/>
              </a:endParaRPr>
            </a:p>
          </p:txBody>
        </p:sp>
        <p:sp>
          <p:nvSpPr>
            <p:cNvPr id="148567" name="Rectangle 87"/>
            <p:cNvSpPr/>
            <p:nvPr/>
          </p:nvSpPr>
          <p:spPr>
            <a:xfrm>
              <a:off x="4128" y="1987"/>
              <a:ext cx="384"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p03</a:t>
              </a:r>
              <a:endParaRPr lang="en-US" altLang="x-none" sz="2000" b="1" dirty="0">
                <a:solidFill>
                  <a:schemeClr val="accent2"/>
                </a:solidFill>
                <a:latin typeface="Arial" panose="020B0604020202020204" pitchFamily="34" charset="0"/>
              </a:endParaRPr>
            </a:p>
          </p:txBody>
        </p:sp>
        <p:sp>
          <p:nvSpPr>
            <p:cNvPr id="148568" name="Rectangle 88"/>
            <p:cNvSpPr/>
            <p:nvPr/>
          </p:nvSpPr>
          <p:spPr>
            <a:xfrm>
              <a:off x="3792" y="1987"/>
              <a:ext cx="336"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a05</a:t>
              </a:r>
              <a:endParaRPr lang="en-US" altLang="x-none" sz="2000" b="1" dirty="0">
                <a:solidFill>
                  <a:schemeClr val="accent2"/>
                </a:solidFill>
                <a:latin typeface="Arial" panose="020B0604020202020204" pitchFamily="34" charset="0"/>
              </a:endParaRPr>
            </a:p>
          </p:txBody>
        </p:sp>
        <p:sp>
          <p:nvSpPr>
            <p:cNvPr id="148569" name="Rectangle 89"/>
            <p:cNvSpPr/>
            <p:nvPr/>
          </p:nvSpPr>
          <p:spPr>
            <a:xfrm>
              <a:off x="3360" y="1987"/>
              <a:ext cx="432"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c002</a:t>
              </a:r>
              <a:endParaRPr lang="en-US" altLang="x-none" sz="2000" b="1" dirty="0">
                <a:solidFill>
                  <a:schemeClr val="accent2"/>
                </a:solidFill>
                <a:latin typeface="Arial" panose="020B0604020202020204" pitchFamily="34" charset="0"/>
              </a:endParaRPr>
            </a:p>
          </p:txBody>
        </p:sp>
        <p:sp>
          <p:nvSpPr>
            <p:cNvPr id="148570" name="Rectangle 90"/>
            <p:cNvSpPr/>
            <p:nvPr/>
          </p:nvSpPr>
          <p:spPr>
            <a:xfrm>
              <a:off x="2832" y="1987"/>
              <a:ext cx="528"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mar</a:t>
              </a:r>
              <a:endParaRPr lang="en-US" altLang="x-none" sz="2000" b="1" dirty="0">
                <a:solidFill>
                  <a:schemeClr val="accent2"/>
                </a:solidFill>
                <a:latin typeface="Arial" panose="020B0604020202020204" pitchFamily="34" charset="0"/>
              </a:endParaRPr>
            </a:p>
          </p:txBody>
        </p:sp>
        <p:sp>
          <p:nvSpPr>
            <p:cNvPr id="148571" name="Rectangle 91"/>
            <p:cNvSpPr/>
            <p:nvPr/>
          </p:nvSpPr>
          <p:spPr>
            <a:xfrm>
              <a:off x="2352" y="1987"/>
              <a:ext cx="480"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1022</a:t>
              </a:r>
              <a:endParaRPr lang="zh-CN" altLang="en-US" sz="2000" b="1" dirty="0">
                <a:solidFill>
                  <a:schemeClr val="accent2"/>
                </a:solidFill>
                <a:latin typeface="Arial" panose="020B0604020202020204" pitchFamily="34" charset="0"/>
              </a:endParaRPr>
            </a:p>
          </p:txBody>
        </p:sp>
        <p:sp>
          <p:nvSpPr>
            <p:cNvPr id="148572" name="Rectangle 92"/>
            <p:cNvSpPr/>
            <p:nvPr/>
          </p:nvSpPr>
          <p:spPr>
            <a:xfrm>
              <a:off x="4512" y="1738"/>
              <a:ext cx="384"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1000</a:t>
              </a:r>
              <a:endParaRPr lang="zh-CN" altLang="en-US" sz="2000" b="1" dirty="0">
                <a:solidFill>
                  <a:schemeClr val="accent2"/>
                </a:solidFill>
                <a:latin typeface="Arial" panose="020B0604020202020204" pitchFamily="34" charset="0"/>
              </a:endParaRPr>
            </a:p>
          </p:txBody>
        </p:sp>
        <p:sp>
          <p:nvSpPr>
            <p:cNvPr id="148573" name="Rectangle 93"/>
            <p:cNvSpPr/>
            <p:nvPr/>
          </p:nvSpPr>
          <p:spPr>
            <a:xfrm>
              <a:off x="4512" y="1487"/>
              <a:ext cx="384"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600</a:t>
              </a:r>
              <a:endParaRPr lang="zh-CN" altLang="en-US" sz="2000" b="1" dirty="0">
                <a:solidFill>
                  <a:schemeClr val="accent2"/>
                </a:solidFill>
                <a:latin typeface="Arial" panose="020B0604020202020204" pitchFamily="34" charset="0"/>
              </a:endParaRPr>
            </a:p>
          </p:txBody>
        </p:sp>
        <p:sp>
          <p:nvSpPr>
            <p:cNvPr id="148574" name="Rectangle 94"/>
            <p:cNvSpPr/>
            <p:nvPr/>
          </p:nvSpPr>
          <p:spPr>
            <a:xfrm>
              <a:off x="4512" y="1236"/>
              <a:ext cx="384"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600</a:t>
              </a:r>
              <a:endParaRPr lang="zh-CN" altLang="en-US" sz="2000" b="1" dirty="0">
                <a:solidFill>
                  <a:schemeClr val="accent2"/>
                </a:solidFill>
                <a:latin typeface="Arial" panose="020B0604020202020204" pitchFamily="34" charset="0"/>
              </a:endParaRPr>
            </a:p>
          </p:txBody>
        </p:sp>
        <p:sp>
          <p:nvSpPr>
            <p:cNvPr id="148575" name="Rectangle 95"/>
            <p:cNvSpPr/>
            <p:nvPr/>
          </p:nvSpPr>
          <p:spPr>
            <a:xfrm>
              <a:off x="4512" y="986"/>
              <a:ext cx="384"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400</a:t>
              </a:r>
              <a:endParaRPr lang="zh-CN" altLang="en-US" sz="2000" b="1" dirty="0">
                <a:solidFill>
                  <a:schemeClr val="accent2"/>
                </a:solidFill>
                <a:latin typeface="Arial" panose="020B0604020202020204" pitchFamily="34" charset="0"/>
              </a:endParaRPr>
            </a:p>
          </p:txBody>
        </p:sp>
        <p:sp>
          <p:nvSpPr>
            <p:cNvPr id="148576" name="Rectangle 96"/>
            <p:cNvSpPr/>
            <p:nvPr/>
          </p:nvSpPr>
          <p:spPr>
            <a:xfrm>
              <a:off x="4512" y="734"/>
              <a:ext cx="384"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1000</a:t>
              </a:r>
              <a:endParaRPr lang="zh-CN" altLang="en-US" sz="2000" b="1" dirty="0">
                <a:solidFill>
                  <a:schemeClr val="accent2"/>
                </a:solidFill>
                <a:latin typeface="Arial" panose="020B0604020202020204" pitchFamily="34" charset="0"/>
              </a:endParaRPr>
            </a:p>
          </p:txBody>
        </p:sp>
        <p:sp>
          <p:nvSpPr>
            <p:cNvPr id="148577" name="Rectangle 97"/>
            <p:cNvSpPr/>
            <p:nvPr/>
          </p:nvSpPr>
          <p:spPr>
            <a:xfrm>
              <a:off x="4512" y="485"/>
              <a:ext cx="384"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1000</a:t>
              </a:r>
              <a:endParaRPr lang="zh-CN" altLang="en-US" sz="2000" b="1" dirty="0">
                <a:solidFill>
                  <a:schemeClr val="accent2"/>
                </a:solidFill>
                <a:latin typeface="Arial" panose="020B0604020202020204" pitchFamily="34" charset="0"/>
              </a:endParaRPr>
            </a:p>
          </p:txBody>
        </p:sp>
        <p:sp>
          <p:nvSpPr>
            <p:cNvPr id="148578" name="Rectangle 98"/>
            <p:cNvSpPr/>
            <p:nvPr/>
          </p:nvSpPr>
          <p:spPr>
            <a:xfrm>
              <a:off x="4512" y="240"/>
              <a:ext cx="384"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qty</a:t>
              </a:r>
              <a:endParaRPr lang="en-US" altLang="x-none" sz="2000" b="1" dirty="0">
                <a:solidFill>
                  <a:srgbClr val="FF0000"/>
                </a:solidFill>
                <a:latin typeface="Arial" panose="020B0604020202020204" pitchFamily="34" charset="0"/>
              </a:endParaRPr>
            </a:p>
          </p:txBody>
        </p:sp>
        <p:sp>
          <p:nvSpPr>
            <p:cNvPr id="148579" name="Rectangle 99"/>
            <p:cNvSpPr/>
            <p:nvPr/>
          </p:nvSpPr>
          <p:spPr>
            <a:xfrm>
              <a:off x="4128" y="1738"/>
              <a:ext cx="384"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p02</a:t>
              </a:r>
              <a:endParaRPr lang="en-US" altLang="x-none" sz="2000" b="1" dirty="0">
                <a:solidFill>
                  <a:schemeClr val="accent2"/>
                </a:solidFill>
                <a:latin typeface="Arial" panose="020B0604020202020204" pitchFamily="34" charset="0"/>
              </a:endParaRPr>
            </a:p>
          </p:txBody>
        </p:sp>
        <p:sp>
          <p:nvSpPr>
            <p:cNvPr id="148580" name="Rectangle 100"/>
            <p:cNvSpPr/>
            <p:nvPr/>
          </p:nvSpPr>
          <p:spPr>
            <a:xfrm>
              <a:off x="4128" y="1487"/>
              <a:ext cx="384"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p01</a:t>
              </a:r>
              <a:endParaRPr lang="en-US" altLang="x-none" sz="2000" b="1" dirty="0">
                <a:solidFill>
                  <a:schemeClr val="accent2"/>
                </a:solidFill>
                <a:latin typeface="Arial" panose="020B0604020202020204" pitchFamily="34" charset="0"/>
              </a:endParaRPr>
            </a:p>
          </p:txBody>
        </p:sp>
        <p:sp>
          <p:nvSpPr>
            <p:cNvPr id="148581" name="Rectangle 101"/>
            <p:cNvSpPr/>
            <p:nvPr/>
          </p:nvSpPr>
          <p:spPr>
            <a:xfrm>
              <a:off x="4128" y="1236"/>
              <a:ext cx="384"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p02</a:t>
              </a:r>
              <a:endParaRPr lang="en-US" altLang="x-none" sz="2000" b="1" dirty="0">
                <a:solidFill>
                  <a:schemeClr val="accent2"/>
                </a:solidFill>
                <a:latin typeface="Arial" panose="020B0604020202020204" pitchFamily="34" charset="0"/>
              </a:endParaRPr>
            </a:p>
          </p:txBody>
        </p:sp>
        <p:sp>
          <p:nvSpPr>
            <p:cNvPr id="148582" name="Rectangle 102"/>
            <p:cNvSpPr/>
            <p:nvPr/>
          </p:nvSpPr>
          <p:spPr>
            <a:xfrm>
              <a:off x="4128" y="986"/>
              <a:ext cx="384"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p02</a:t>
              </a:r>
              <a:endParaRPr lang="en-US" altLang="x-none" sz="2000" b="1" dirty="0">
                <a:solidFill>
                  <a:schemeClr val="accent2"/>
                </a:solidFill>
                <a:latin typeface="Arial" panose="020B0604020202020204" pitchFamily="34" charset="0"/>
              </a:endParaRPr>
            </a:p>
          </p:txBody>
        </p:sp>
        <p:sp>
          <p:nvSpPr>
            <p:cNvPr id="148583" name="Rectangle 103"/>
            <p:cNvSpPr/>
            <p:nvPr/>
          </p:nvSpPr>
          <p:spPr>
            <a:xfrm>
              <a:off x="4128" y="734"/>
              <a:ext cx="384"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p01</a:t>
              </a:r>
              <a:endParaRPr lang="en-US" altLang="x-none" sz="2000" b="1" dirty="0">
                <a:solidFill>
                  <a:schemeClr val="accent2"/>
                </a:solidFill>
                <a:latin typeface="Arial" panose="020B0604020202020204" pitchFamily="34" charset="0"/>
              </a:endParaRPr>
            </a:p>
          </p:txBody>
        </p:sp>
        <p:sp>
          <p:nvSpPr>
            <p:cNvPr id="148584" name="Rectangle 104"/>
            <p:cNvSpPr/>
            <p:nvPr/>
          </p:nvSpPr>
          <p:spPr>
            <a:xfrm>
              <a:off x="4128" y="485"/>
              <a:ext cx="384"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p01</a:t>
              </a:r>
              <a:endParaRPr lang="en-US" altLang="x-none" sz="2000" b="1" dirty="0">
                <a:solidFill>
                  <a:schemeClr val="accent2"/>
                </a:solidFill>
                <a:latin typeface="Arial" panose="020B0604020202020204" pitchFamily="34" charset="0"/>
              </a:endParaRPr>
            </a:p>
          </p:txBody>
        </p:sp>
        <p:sp>
          <p:nvSpPr>
            <p:cNvPr id="148585" name="Rectangle 105"/>
            <p:cNvSpPr/>
            <p:nvPr/>
          </p:nvSpPr>
          <p:spPr>
            <a:xfrm>
              <a:off x="4128" y="240"/>
              <a:ext cx="384"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pid</a:t>
              </a:r>
              <a:endParaRPr lang="en-US" altLang="x-none" sz="2000" b="1" dirty="0">
                <a:solidFill>
                  <a:srgbClr val="FF0000"/>
                </a:solidFill>
                <a:latin typeface="Arial" panose="020B0604020202020204" pitchFamily="34" charset="0"/>
              </a:endParaRPr>
            </a:p>
          </p:txBody>
        </p:sp>
        <p:sp>
          <p:nvSpPr>
            <p:cNvPr id="148586" name="Rectangle 106"/>
            <p:cNvSpPr/>
            <p:nvPr/>
          </p:nvSpPr>
          <p:spPr>
            <a:xfrm>
              <a:off x="3792" y="1738"/>
              <a:ext cx="336"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148587" name="Rectangle 107"/>
            <p:cNvSpPr/>
            <p:nvPr/>
          </p:nvSpPr>
          <p:spPr>
            <a:xfrm>
              <a:off x="3792" y="1487"/>
              <a:ext cx="336"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148588" name="Rectangle 108"/>
            <p:cNvSpPr/>
            <p:nvPr/>
          </p:nvSpPr>
          <p:spPr>
            <a:xfrm>
              <a:off x="3792" y="1236"/>
              <a:ext cx="336"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a06</a:t>
              </a:r>
              <a:endParaRPr lang="en-US" altLang="x-none" sz="2000" b="1" dirty="0">
                <a:solidFill>
                  <a:schemeClr val="accent2"/>
                </a:solidFill>
                <a:latin typeface="Arial" panose="020B0604020202020204" pitchFamily="34" charset="0"/>
              </a:endParaRPr>
            </a:p>
          </p:txBody>
        </p:sp>
        <p:sp>
          <p:nvSpPr>
            <p:cNvPr id="148589" name="Rectangle 109"/>
            <p:cNvSpPr/>
            <p:nvPr/>
          </p:nvSpPr>
          <p:spPr>
            <a:xfrm>
              <a:off x="3792" y="986"/>
              <a:ext cx="336"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148590" name="Rectangle 110"/>
            <p:cNvSpPr/>
            <p:nvPr/>
          </p:nvSpPr>
          <p:spPr>
            <a:xfrm>
              <a:off x="3792" y="734"/>
              <a:ext cx="336"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148591" name="Rectangle 111"/>
            <p:cNvSpPr/>
            <p:nvPr/>
          </p:nvSpPr>
          <p:spPr>
            <a:xfrm>
              <a:off x="3792" y="485"/>
              <a:ext cx="336"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148592" name="Rectangle 112"/>
            <p:cNvSpPr/>
            <p:nvPr/>
          </p:nvSpPr>
          <p:spPr>
            <a:xfrm>
              <a:off x="3792" y="240"/>
              <a:ext cx="336"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aid</a:t>
              </a:r>
              <a:endParaRPr lang="en-US" altLang="x-none" sz="2000" b="1" dirty="0">
                <a:solidFill>
                  <a:srgbClr val="FF0000"/>
                </a:solidFill>
                <a:latin typeface="Arial" panose="020B0604020202020204" pitchFamily="34" charset="0"/>
              </a:endParaRPr>
            </a:p>
          </p:txBody>
        </p:sp>
        <p:sp>
          <p:nvSpPr>
            <p:cNvPr id="148593" name="Rectangle 113"/>
            <p:cNvSpPr/>
            <p:nvPr/>
          </p:nvSpPr>
          <p:spPr>
            <a:xfrm>
              <a:off x="4896" y="1738"/>
              <a:ext cx="576"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460.00</a:t>
              </a:r>
              <a:endParaRPr lang="zh-CN" altLang="en-US" sz="2000" b="1" dirty="0">
                <a:solidFill>
                  <a:schemeClr val="accent2"/>
                </a:solidFill>
                <a:latin typeface="Arial" panose="020B0604020202020204" pitchFamily="34" charset="0"/>
              </a:endParaRPr>
            </a:p>
          </p:txBody>
        </p:sp>
        <p:sp>
          <p:nvSpPr>
            <p:cNvPr id="148594" name="Rectangle 114"/>
            <p:cNvSpPr/>
            <p:nvPr/>
          </p:nvSpPr>
          <p:spPr>
            <a:xfrm>
              <a:off x="3360" y="1738"/>
              <a:ext cx="432"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c004</a:t>
              </a:r>
              <a:endParaRPr lang="en-US" altLang="x-none" sz="2000" b="1" dirty="0">
                <a:solidFill>
                  <a:schemeClr val="accent2"/>
                </a:solidFill>
                <a:latin typeface="Arial" panose="020B0604020202020204" pitchFamily="34" charset="0"/>
              </a:endParaRPr>
            </a:p>
          </p:txBody>
        </p:sp>
        <p:sp>
          <p:nvSpPr>
            <p:cNvPr id="148595" name="Rectangle 115"/>
            <p:cNvSpPr/>
            <p:nvPr/>
          </p:nvSpPr>
          <p:spPr>
            <a:xfrm>
              <a:off x="2832" y="1738"/>
              <a:ext cx="528"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mar</a:t>
              </a:r>
              <a:endParaRPr lang="en-US" altLang="x-none" sz="2000" b="1" dirty="0">
                <a:solidFill>
                  <a:schemeClr val="accent2"/>
                </a:solidFill>
                <a:latin typeface="Arial" panose="020B0604020202020204" pitchFamily="34" charset="0"/>
              </a:endParaRPr>
            </a:p>
          </p:txBody>
        </p:sp>
        <p:sp>
          <p:nvSpPr>
            <p:cNvPr id="148596" name="Rectangle 116"/>
            <p:cNvSpPr/>
            <p:nvPr/>
          </p:nvSpPr>
          <p:spPr>
            <a:xfrm>
              <a:off x="2352" y="1738"/>
              <a:ext cx="480"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1023</a:t>
              </a:r>
              <a:endParaRPr lang="zh-CN" altLang="en-US" sz="2000" b="1" dirty="0">
                <a:solidFill>
                  <a:schemeClr val="accent2"/>
                </a:solidFill>
                <a:latin typeface="Arial" panose="020B0604020202020204" pitchFamily="34" charset="0"/>
              </a:endParaRPr>
            </a:p>
          </p:txBody>
        </p:sp>
        <p:sp>
          <p:nvSpPr>
            <p:cNvPr id="148597" name="Rectangle 117"/>
            <p:cNvSpPr/>
            <p:nvPr/>
          </p:nvSpPr>
          <p:spPr>
            <a:xfrm>
              <a:off x="4896" y="1487"/>
              <a:ext cx="576"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276.00</a:t>
              </a:r>
              <a:endParaRPr lang="zh-CN" altLang="en-US" sz="2000" b="1" dirty="0">
                <a:solidFill>
                  <a:schemeClr val="accent2"/>
                </a:solidFill>
                <a:latin typeface="Arial" panose="020B0604020202020204" pitchFamily="34" charset="0"/>
              </a:endParaRPr>
            </a:p>
          </p:txBody>
        </p:sp>
        <p:sp>
          <p:nvSpPr>
            <p:cNvPr id="148598" name="Rectangle 118"/>
            <p:cNvSpPr/>
            <p:nvPr/>
          </p:nvSpPr>
          <p:spPr>
            <a:xfrm>
              <a:off x="3360" y="1487"/>
              <a:ext cx="432"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c004</a:t>
              </a:r>
              <a:endParaRPr lang="en-US" altLang="x-none" sz="2000" b="1" dirty="0">
                <a:solidFill>
                  <a:schemeClr val="accent2"/>
                </a:solidFill>
                <a:latin typeface="Arial" panose="020B0604020202020204" pitchFamily="34" charset="0"/>
              </a:endParaRPr>
            </a:p>
          </p:txBody>
        </p:sp>
        <p:sp>
          <p:nvSpPr>
            <p:cNvPr id="148599" name="Rectangle 119"/>
            <p:cNvSpPr/>
            <p:nvPr/>
          </p:nvSpPr>
          <p:spPr>
            <a:xfrm>
              <a:off x="2832" y="1487"/>
              <a:ext cx="528"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feb</a:t>
              </a:r>
              <a:endParaRPr lang="en-US" altLang="x-none" sz="2000" b="1" dirty="0">
                <a:solidFill>
                  <a:schemeClr val="accent2"/>
                </a:solidFill>
                <a:latin typeface="Arial" panose="020B0604020202020204" pitchFamily="34" charset="0"/>
              </a:endParaRPr>
            </a:p>
          </p:txBody>
        </p:sp>
        <p:sp>
          <p:nvSpPr>
            <p:cNvPr id="148600" name="Rectangle 120"/>
            <p:cNvSpPr/>
            <p:nvPr/>
          </p:nvSpPr>
          <p:spPr>
            <a:xfrm>
              <a:off x="2352" y="1487"/>
              <a:ext cx="480"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1018</a:t>
              </a:r>
              <a:endParaRPr lang="zh-CN" altLang="en-US" sz="2000" b="1" dirty="0">
                <a:solidFill>
                  <a:schemeClr val="accent2"/>
                </a:solidFill>
                <a:latin typeface="Arial" panose="020B0604020202020204" pitchFamily="34" charset="0"/>
              </a:endParaRPr>
            </a:p>
          </p:txBody>
        </p:sp>
        <p:sp>
          <p:nvSpPr>
            <p:cNvPr id="148601" name="Rectangle 121"/>
            <p:cNvSpPr/>
            <p:nvPr/>
          </p:nvSpPr>
          <p:spPr>
            <a:xfrm>
              <a:off x="4896" y="1236"/>
              <a:ext cx="576"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264.00</a:t>
              </a:r>
              <a:endParaRPr lang="zh-CN" altLang="en-US" sz="2000" b="1" dirty="0">
                <a:solidFill>
                  <a:schemeClr val="accent2"/>
                </a:solidFill>
                <a:latin typeface="Arial" panose="020B0604020202020204" pitchFamily="34" charset="0"/>
              </a:endParaRPr>
            </a:p>
          </p:txBody>
        </p:sp>
        <p:sp>
          <p:nvSpPr>
            <p:cNvPr id="148602" name="Rectangle 122"/>
            <p:cNvSpPr/>
            <p:nvPr/>
          </p:nvSpPr>
          <p:spPr>
            <a:xfrm>
              <a:off x="3360" y="1236"/>
              <a:ext cx="432"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c002</a:t>
              </a:r>
              <a:endParaRPr lang="en-US" altLang="x-none" sz="2000" b="1" dirty="0">
                <a:solidFill>
                  <a:schemeClr val="accent2"/>
                </a:solidFill>
                <a:latin typeface="Arial" panose="020B0604020202020204" pitchFamily="34" charset="0"/>
              </a:endParaRPr>
            </a:p>
          </p:txBody>
        </p:sp>
        <p:sp>
          <p:nvSpPr>
            <p:cNvPr id="148603" name="Rectangle 123"/>
            <p:cNvSpPr/>
            <p:nvPr/>
          </p:nvSpPr>
          <p:spPr>
            <a:xfrm>
              <a:off x="2832" y="1236"/>
              <a:ext cx="528"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feb</a:t>
              </a:r>
              <a:endParaRPr lang="en-US" altLang="x-none" sz="2000" b="1" dirty="0">
                <a:solidFill>
                  <a:schemeClr val="accent2"/>
                </a:solidFill>
                <a:latin typeface="Arial" panose="020B0604020202020204" pitchFamily="34" charset="0"/>
              </a:endParaRPr>
            </a:p>
          </p:txBody>
        </p:sp>
        <p:sp>
          <p:nvSpPr>
            <p:cNvPr id="148604" name="Rectangle 124"/>
            <p:cNvSpPr/>
            <p:nvPr/>
          </p:nvSpPr>
          <p:spPr>
            <a:xfrm>
              <a:off x="2352" y="1236"/>
              <a:ext cx="480" cy="25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1017</a:t>
              </a:r>
              <a:endParaRPr lang="zh-CN" altLang="en-US" sz="2000" b="1" dirty="0">
                <a:solidFill>
                  <a:schemeClr val="accent2"/>
                </a:solidFill>
                <a:latin typeface="Arial" panose="020B0604020202020204" pitchFamily="34" charset="0"/>
              </a:endParaRPr>
            </a:p>
          </p:txBody>
        </p:sp>
        <p:sp>
          <p:nvSpPr>
            <p:cNvPr id="148605" name="Rectangle 125"/>
            <p:cNvSpPr/>
            <p:nvPr/>
          </p:nvSpPr>
          <p:spPr>
            <a:xfrm>
              <a:off x="4896" y="986"/>
              <a:ext cx="576"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180.00</a:t>
              </a:r>
              <a:endParaRPr lang="zh-CN" altLang="en-US" sz="2000" b="1" dirty="0">
                <a:solidFill>
                  <a:schemeClr val="accent2"/>
                </a:solidFill>
                <a:latin typeface="Arial" panose="020B0604020202020204" pitchFamily="34" charset="0"/>
              </a:endParaRPr>
            </a:p>
          </p:txBody>
        </p:sp>
        <p:sp>
          <p:nvSpPr>
            <p:cNvPr id="148606" name="Rectangle 126"/>
            <p:cNvSpPr/>
            <p:nvPr/>
          </p:nvSpPr>
          <p:spPr>
            <a:xfrm>
              <a:off x="3360" y="986"/>
              <a:ext cx="432"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c001</a:t>
              </a:r>
              <a:endParaRPr lang="en-US" altLang="x-none" sz="2000" b="1" dirty="0">
                <a:solidFill>
                  <a:schemeClr val="accent2"/>
                </a:solidFill>
                <a:latin typeface="Arial" panose="020B0604020202020204" pitchFamily="34" charset="0"/>
              </a:endParaRPr>
            </a:p>
          </p:txBody>
        </p:sp>
        <p:sp>
          <p:nvSpPr>
            <p:cNvPr id="148607" name="Rectangle 127"/>
            <p:cNvSpPr/>
            <p:nvPr/>
          </p:nvSpPr>
          <p:spPr>
            <a:xfrm>
              <a:off x="2832" y="986"/>
              <a:ext cx="528"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feb</a:t>
              </a:r>
              <a:endParaRPr lang="en-US" altLang="x-none" sz="2000" b="1" dirty="0">
                <a:solidFill>
                  <a:schemeClr val="accent2"/>
                </a:solidFill>
                <a:latin typeface="Arial" panose="020B0604020202020204" pitchFamily="34" charset="0"/>
              </a:endParaRPr>
            </a:p>
          </p:txBody>
        </p:sp>
        <p:sp>
          <p:nvSpPr>
            <p:cNvPr id="148608" name="Rectangle 128"/>
            <p:cNvSpPr/>
            <p:nvPr/>
          </p:nvSpPr>
          <p:spPr>
            <a:xfrm>
              <a:off x="2352" y="986"/>
              <a:ext cx="480" cy="25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1019</a:t>
              </a:r>
              <a:endParaRPr lang="zh-CN" altLang="en-US" sz="2000" b="1" dirty="0">
                <a:solidFill>
                  <a:schemeClr val="accent2"/>
                </a:solidFill>
                <a:latin typeface="Arial" panose="020B0604020202020204" pitchFamily="34" charset="0"/>
              </a:endParaRPr>
            </a:p>
          </p:txBody>
        </p:sp>
        <p:sp>
          <p:nvSpPr>
            <p:cNvPr id="148609" name="Rectangle 129"/>
            <p:cNvSpPr/>
            <p:nvPr/>
          </p:nvSpPr>
          <p:spPr>
            <a:xfrm>
              <a:off x="4896" y="734"/>
              <a:ext cx="576"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440.00</a:t>
              </a:r>
              <a:endParaRPr lang="zh-CN" altLang="en-US" sz="2000" b="1" dirty="0">
                <a:solidFill>
                  <a:schemeClr val="accent2"/>
                </a:solidFill>
                <a:latin typeface="Arial" panose="020B0604020202020204" pitchFamily="34" charset="0"/>
              </a:endParaRPr>
            </a:p>
          </p:txBody>
        </p:sp>
        <p:sp>
          <p:nvSpPr>
            <p:cNvPr id="148610" name="Rectangle 130"/>
            <p:cNvSpPr/>
            <p:nvPr/>
          </p:nvSpPr>
          <p:spPr>
            <a:xfrm>
              <a:off x="3360" y="734"/>
              <a:ext cx="432"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c002</a:t>
              </a:r>
              <a:endParaRPr lang="en-US" altLang="x-none" sz="2000" b="1" dirty="0">
                <a:solidFill>
                  <a:schemeClr val="accent2"/>
                </a:solidFill>
                <a:latin typeface="Arial" panose="020B0604020202020204" pitchFamily="34" charset="0"/>
              </a:endParaRPr>
            </a:p>
          </p:txBody>
        </p:sp>
        <p:sp>
          <p:nvSpPr>
            <p:cNvPr id="148611" name="Rectangle 131"/>
            <p:cNvSpPr/>
            <p:nvPr/>
          </p:nvSpPr>
          <p:spPr>
            <a:xfrm>
              <a:off x="2832" y="734"/>
              <a:ext cx="528"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jan</a:t>
              </a:r>
              <a:endParaRPr lang="en-US" altLang="x-none" sz="2000" b="1" dirty="0">
                <a:solidFill>
                  <a:schemeClr val="accent2"/>
                </a:solidFill>
                <a:latin typeface="Arial" panose="020B0604020202020204" pitchFamily="34" charset="0"/>
              </a:endParaRPr>
            </a:p>
          </p:txBody>
        </p:sp>
        <p:sp>
          <p:nvSpPr>
            <p:cNvPr id="148612" name="Rectangle 132"/>
            <p:cNvSpPr/>
            <p:nvPr/>
          </p:nvSpPr>
          <p:spPr>
            <a:xfrm>
              <a:off x="2352" y="734"/>
              <a:ext cx="480" cy="252"/>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1012</a:t>
              </a:r>
              <a:endParaRPr lang="zh-CN" altLang="en-US" sz="2000" b="1" dirty="0">
                <a:solidFill>
                  <a:schemeClr val="accent2"/>
                </a:solidFill>
                <a:latin typeface="Arial" panose="020B0604020202020204" pitchFamily="34" charset="0"/>
              </a:endParaRPr>
            </a:p>
          </p:txBody>
        </p:sp>
        <p:sp>
          <p:nvSpPr>
            <p:cNvPr id="148613" name="Rectangle 133"/>
            <p:cNvSpPr/>
            <p:nvPr/>
          </p:nvSpPr>
          <p:spPr>
            <a:xfrm>
              <a:off x="4896" y="485"/>
              <a:ext cx="576"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450.00</a:t>
              </a:r>
              <a:endParaRPr lang="zh-CN" altLang="en-US" sz="2000" b="1" dirty="0">
                <a:solidFill>
                  <a:schemeClr val="accent2"/>
                </a:solidFill>
                <a:latin typeface="Arial" panose="020B0604020202020204" pitchFamily="34" charset="0"/>
              </a:endParaRPr>
            </a:p>
          </p:txBody>
        </p:sp>
        <p:sp>
          <p:nvSpPr>
            <p:cNvPr id="148614" name="Rectangle 134"/>
            <p:cNvSpPr/>
            <p:nvPr/>
          </p:nvSpPr>
          <p:spPr>
            <a:xfrm>
              <a:off x="3360" y="485"/>
              <a:ext cx="432"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c001</a:t>
              </a:r>
              <a:endParaRPr lang="en-US" altLang="x-none" sz="2000" b="1" dirty="0">
                <a:solidFill>
                  <a:schemeClr val="accent2"/>
                </a:solidFill>
                <a:latin typeface="Arial" panose="020B0604020202020204" pitchFamily="34" charset="0"/>
              </a:endParaRPr>
            </a:p>
          </p:txBody>
        </p:sp>
        <p:sp>
          <p:nvSpPr>
            <p:cNvPr id="148615" name="Rectangle 135"/>
            <p:cNvSpPr/>
            <p:nvPr/>
          </p:nvSpPr>
          <p:spPr>
            <a:xfrm>
              <a:off x="2832" y="485"/>
              <a:ext cx="528"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jan</a:t>
              </a:r>
              <a:endParaRPr lang="en-US" altLang="x-none" sz="2000" b="1" dirty="0">
                <a:solidFill>
                  <a:schemeClr val="accent2"/>
                </a:solidFill>
                <a:latin typeface="Arial" panose="020B0604020202020204" pitchFamily="34" charset="0"/>
              </a:endParaRPr>
            </a:p>
          </p:txBody>
        </p:sp>
        <p:sp>
          <p:nvSpPr>
            <p:cNvPr id="148616" name="Rectangle 136"/>
            <p:cNvSpPr/>
            <p:nvPr/>
          </p:nvSpPr>
          <p:spPr>
            <a:xfrm>
              <a:off x="2352" y="485"/>
              <a:ext cx="480" cy="24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1011</a:t>
              </a:r>
              <a:endParaRPr lang="zh-CN" altLang="en-US" sz="2000" b="1" dirty="0">
                <a:solidFill>
                  <a:schemeClr val="accent2"/>
                </a:solidFill>
                <a:latin typeface="Arial" panose="020B0604020202020204" pitchFamily="34" charset="0"/>
              </a:endParaRPr>
            </a:p>
          </p:txBody>
        </p:sp>
        <p:sp>
          <p:nvSpPr>
            <p:cNvPr id="148617" name="Rectangle 137"/>
            <p:cNvSpPr/>
            <p:nvPr/>
          </p:nvSpPr>
          <p:spPr>
            <a:xfrm>
              <a:off x="4896" y="240"/>
              <a:ext cx="576"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dollars</a:t>
              </a:r>
              <a:endParaRPr lang="en-US" altLang="x-none" sz="2000" b="1" dirty="0">
                <a:solidFill>
                  <a:srgbClr val="FF0000"/>
                </a:solidFill>
                <a:latin typeface="Arial" panose="020B0604020202020204" pitchFamily="34" charset="0"/>
              </a:endParaRPr>
            </a:p>
          </p:txBody>
        </p:sp>
        <p:sp>
          <p:nvSpPr>
            <p:cNvPr id="148618" name="Rectangle 138"/>
            <p:cNvSpPr/>
            <p:nvPr/>
          </p:nvSpPr>
          <p:spPr>
            <a:xfrm>
              <a:off x="3360" y="240"/>
              <a:ext cx="432"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cid</a:t>
              </a:r>
              <a:endParaRPr lang="en-US" altLang="x-none" sz="2000" b="1" dirty="0">
                <a:solidFill>
                  <a:srgbClr val="FF0000"/>
                </a:solidFill>
                <a:latin typeface="Arial" panose="020B0604020202020204" pitchFamily="34" charset="0"/>
              </a:endParaRPr>
            </a:p>
          </p:txBody>
        </p:sp>
        <p:sp>
          <p:nvSpPr>
            <p:cNvPr id="148619" name="Rectangle 139"/>
            <p:cNvSpPr/>
            <p:nvPr/>
          </p:nvSpPr>
          <p:spPr>
            <a:xfrm>
              <a:off x="2832" y="240"/>
              <a:ext cx="528"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month</a:t>
              </a:r>
              <a:endParaRPr lang="en-US" altLang="x-none" sz="2000" b="1" dirty="0">
                <a:solidFill>
                  <a:srgbClr val="FF0000"/>
                </a:solidFill>
                <a:latin typeface="Arial" panose="020B0604020202020204" pitchFamily="34" charset="0"/>
              </a:endParaRPr>
            </a:p>
          </p:txBody>
        </p:sp>
        <p:sp>
          <p:nvSpPr>
            <p:cNvPr id="148620" name="Rectangle 140"/>
            <p:cNvSpPr/>
            <p:nvPr/>
          </p:nvSpPr>
          <p:spPr>
            <a:xfrm>
              <a:off x="2352" y="240"/>
              <a:ext cx="480" cy="245"/>
            </a:xfrm>
            <a:prstGeom prst="rect">
              <a:avLst/>
            </a:prstGeom>
            <a:solidFill>
              <a:schemeClr val="folHlink"/>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ordno</a:t>
              </a:r>
              <a:endParaRPr lang="en-US" altLang="x-none" sz="2000" b="1" u="sng" dirty="0">
                <a:solidFill>
                  <a:srgbClr val="FF0000"/>
                </a:solidFill>
                <a:latin typeface="Arial" panose="020B0604020202020204" pitchFamily="34" charset="0"/>
              </a:endParaRPr>
            </a:p>
          </p:txBody>
        </p:sp>
        <p:sp>
          <p:nvSpPr>
            <p:cNvPr id="148621" name="Line 141"/>
            <p:cNvSpPr/>
            <p:nvPr/>
          </p:nvSpPr>
          <p:spPr>
            <a:xfrm>
              <a:off x="2352" y="240"/>
              <a:ext cx="312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2" name="Line 142"/>
            <p:cNvSpPr/>
            <p:nvPr/>
          </p:nvSpPr>
          <p:spPr>
            <a:xfrm>
              <a:off x="2352" y="485"/>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3" name="Line 143"/>
            <p:cNvSpPr/>
            <p:nvPr/>
          </p:nvSpPr>
          <p:spPr>
            <a:xfrm>
              <a:off x="2352" y="734"/>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4" name="Line 144"/>
            <p:cNvSpPr/>
            <p:nvPr/>
          </p:nvSpPr>
          <p:spPr>
            <a:xfrm>
              <a:off x="2352" y="986"/>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5" name="Line 145"/>
            <p:cNvSpPr/>
            <p:nvPr/>
          </p:nvSpPr>
          <p:spPr>
            <a:xfrm>
              <a:off x="2352" y="1236"/>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6" name="Line 146"/>
            <p:cNvSpPr/>
            <p:nvPr/>
          </p:nvSpPr>
          <p:spPr>
            <a:xfrm>
              <a:off x="2352" y="2736"/>
              <a:ext cx="312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7" name="Line 147"/>
            <p:cNvSpPr/>
            <p:nvPr/>
          </p:nvSpPr>
          <p:spPr>
            <a:xfrm>
              <a:off x="2352" y="240"/>
              <a:ext cx="0" cy="249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8" name="Line 148"/>
            <p:cNvSpPr/>
            <p:nvPr/>
          </p:nvSpPr>
          <p:spPr>
            <a:xfrm>
              <a:off x="2832" y="240"/>
              <a:ext cx="0" cy="249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29" name="Line 149"/>
            <p:cNvSpPr/>
            <p:nvPr/>
          </p:nvSpPr>
          <p:spPr>
            <a:xfrm>
              <a:off x="3360" y="240"/>
              <a:ext cx="0" cy="249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0" name="Line 150"/>
            <p:cNvSpPr/>
            <p:nvPr/>
          </p:nvSpPr>
          <p:spPr>
            <a:xfrm>
              <a:off x="4896" y="240"/>
              <a:ext cx="0" cy="249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1" name="Line 151"/>
            <p:cNvSpPr/>
            <p:nvPr/>
          </p:nvSpPr>
          <p:spPr>
            <a:xfrm>
              <a:off x="5472" y="240"/>
              <a:ext cx="0" cy="249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2" name="Line 152"/>
            <p:cNvSpPr/>
            <p:nvPr/>
          </p:nvSpPr>
          <p:spPr>
            <a:xfrm>
              <a:off x="2352" y="1487"/>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3" name="Line 153"/>
            <p:cNvSpPr/>
            <p:nvPr/>
          </p:nvSpPr>
          <p:spPr>
            <a:xfrm>
              <a:off x="2352" y="1738"/>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4" name="Line 154"/>
            <p:cNvSpPr/>
            <p:nvPr/>
          </p:nvSpPr>
          <p:spPr>
            <a:xfrm>
              <a:off x="3792" y="240"/>
              <a:ext cx="0" cy="249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5" name="Line 155"/>
            <p:cNvSpPr/>
            <p:nvPr/>
          </p:nvSpPr>
          <p:spPr>
            <a:xfrm>
              <a:off x="4128" y="240"/>
              <a:ext cx="0" cy="249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6" name="Line 156"/>
            <p:cNvSpPr/>
            <p:nvPr/>
          </p:nvSpPr>
          <p:spPr>
            <a:xfrm>
              <a:off x="4512" y="240"/>
              <a:ext cx="0" cy="249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7" name="Line 157"/>
            <p:cNvSpPr/>
            <p:nvPr/>
          </p:nvSpPr>
          <p:spPr>
            <a:xfrm>
              <a:off x="2352" y="1987"/>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8" name="Line 158"/>
            <p:cNvSpPr/>
            <p:nvPr/>
          </p:nvSpPr>
          <p:spPr>
            <a:xfrm>
              <a:off x="2352" y="2237"/>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39" name="Line 159"/>
            <p:cNvSpPr/>
            <p:nvPr/>
          </p:nvSpPr>
          <p:spPr>
            <a:xfrm>
              <a:off x="2352" y="2487"/>
              <a:ext cx="312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40" name="Text Box 160"/>
            <p:cNvSpPr txBox="1"/>
            <p:nvPr/>
          </p:nvSpPr>
          <p:spPr>
            <a:xfrm>
              <a:off x="2400" y="0"/>
              <a:ext cx="1488" cy="288"/>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rPr>
                <a:t>ORDERS</a:t>
              </a:r>
              <a:endParaRPr lang="en-US" altLang="x-none" b="1" dirty="0">
                <a:latin typeface="Arial" panose="020B0604020202020204" pitchFamily="34" charset="0"/>
              </a:endParaRPr>
            </a:p>
          </p:txBody>
        </p:sp>
      </p:grpSp>
      <p:grpSp>
        <p:nvGrpSpPr>
          <p:cNvPr id="126114" name="组合 126113"/>
          <p:cNvGrpSpPr/>
          <p:nvPr/>
        </p:nvGrpSpPr>
        <p:grpSpPr>
          <a:xfrm>
            <a:off x="5562600" y="4343400"/>
            <a:ext cx="1828800" cy="762000"/>
            <a:chOff x="0" y="0"/>
            <a:chExt cx="1152" cy="480"/>
          </a:xfrm>
        </p:grpSpPr>
        <p:sp>
          <p:nvSpPr>
            <p:cNvPr id="148642" name="Oval 162"/>
            <p:cNvSpPr/>
            <p:nvPr/>
          </p:nvSpPr>
          <p:spPr>
            <a:xfrm>
              <a:off x="0" y="0"/>
              <a:ext cx="1152"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8643" name="Oval 163"/>
            <p:cNvSpPr/>
            <p:nvPr/>
          </p:nvSpPr>
          <p:spPr>
            <a:xfrm>
              <a:off x="0" y="240"/>
              <a:ext cx="1152"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grpSp>
        <p:nvGrpSpPr>
          <p:cNvPr id="126117" name="组合 126116"/>
          <p:cNvGrpSpPr/>
          <p:nvPr/>
        </p:nvGrpSpPr>
        <p:grpSpPr>
          <a:xfrm>
            <a:off x="914400" y="3733800"/>
            <a:ext cx="6477000" cy="2209800"/>
            <a:chOff x="0" y="0"/>
            <a:chExt cx="4080" cy="1392"/>
          </a:xfrm>
        </p:grpSpPr>
        <p:sp>
          <p:nvSpPr>
            <p:cNvPr id="148645" name="Oval 165"/>
            <p:cNvSpPr/>
            <p:nvPr/>
          </p:nvSpPr>
          <p:spPr>
            <a:xfrm>
              <a:off x="3696" y="384"/>
              <a:ext cx="384"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8646" name="Oval 166"/>
            <p:cNvSpPr/>
            <p:nvPr/>
          </p:nvSpPr>
          <p:spPr>
            <a:xfrm>
              <a:off x="3696" y="624"/>
              <a:ext cx="384"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8647" name="Oval 167"/>
            <p:cNvSpPr/>
            <p:nvPr/>
          </p:nvSpPr>
          <p:spPr>
            <a:xfrm>
              <a:off x="3696" y="1152"/>
              <a:ext cx="384"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8648" name="Oval 168"/>
            <p:cNvSpPr/>
            <p:nvPr/>
          </p:nvSpPr>
          <p:spPr>
            <a:xfrm>
              <a:off x="0" y="0"/>
              <a:ext cx="576"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8649" name="Oval 169"/>
            <p:cNvSpPr/>
            <p:nvPr/>
          </p:nvSpPr>
          <p:spPr>
            <a:xfrm>
              <a:off x="0" y="192"/>
              <a:ext cx="576" cy="24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48650" name="Line 170"/>
            <p:cNvSpPr/>
            <p:nvPr/>
          </p:nvSpPr>
          <p:spPr>
            <a:xfrm flipH="1" flipV="1">
              <a:off x="576" y="96"/>
              <a:ext cx="2400" cy="432"/>
            </a:xfrm>
            <a:prstGeom prst="line">
              <a:avLst/>
            </a:prstGeom>
            <a:ln w="38100" cap="flat" cmpd="sng">
              <a:solidFill>
                <a:srgbClr val="FF0000"/>
              </a:solidFill>
              <a:prstDash val="solid"/>
              <a:round/>
              <a:headEnd type="none" w="med" len="med"/>
              <a:tailEnd type="arrow"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51" name="Line 171"/>
            <p:cNvSpPr/>
            <p:nvPr/>
          </p:nvSpPr>
          <p:spPr>
            <a:xfrm flipH="1" flipV="1">
              <a:off x="576" y="144"/>
              <a:ext cx="2400" cy="624"/>
            </a:xfrm>
            <a:prstGeom prst="line">
              <a:avLst/>
            </a:prstGeom>
            <a:ln w="38100" cap="flat" cmpd="sng">
              <a:solidFill>
                <a:srgbClr val="FF0000"/>
              </a:solidFill>
              <a:prstDash val="solid"/>
              <a:round/>
              <a:headEnd type="none" w="med" len="med"/>
              <a:tailEnd type="arrow"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8652" name="Line 172"/>
            <p:cNvSpPr/>
            <p:nvPr/>
          </p:nvSpPr>
          <p:spPr>
            <a:xfrm flipH="1" flipV="1">
              <a:off x="576" y="336"/>
              <a:ext cx="2400" cy="912"/>
            </a:xfrm>
            <a:prstGeom prst="line">
              <a:avLst/>
            </a:prstGeom>
            <a:ln w="38100" cap="flat" cmpd="sng">
              <a:solidFill>
                <a:srgbClr val="FF0000"/>
              </a:solidFill>
              <a:prstDash val="solid"/>
              <a:round/>
              <a:headEnd type="none" w="med" len="med"/>
              <a:tailEnd type="arrow" w="med" len="med"/>
            </a:ln>
          </p:spPr>
          <p:txBody>
            <a:bodyPr anchor="t"/>
            <a:p>
              <a:endParaRPr lang="zh-CN" altLang="en-US">
                <a:latin typeface="Times New Roman" panose="02020603050405020304" pitchFamily="2" charset="0"/>
                <a:ea typeface="Times New Roman" panose="02020603050405020304" pitchFamily="2" charset="0"/>
              </a:endParaRPr>
            </a:p>
          </p:txBody>
        </p:sp>
      </p:grpSp>
      <p:sp>
        <p:nvSpPr>
          <p:cNvPr id="126126" name="Oval 174"/>
          <p:cNvSpPr/>
          <p:nvPr/>
        </p:nvSpPr>
        <p:spPr>
          <a:xfrm>
            <a:off x="5562600" y="5562600"/>
            <a:ext cx="1828800" cy="381000"/>
          </a:xfrm>
          <a:prstGeom prst="ellipse">
            <a:avLst/>
          </a:prstGeom>
          <a:noFill/>
          <a:ln w="381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blinds(horizontal)">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114"/>
                                        </p:tgtEl>
                                        <p:attrNameLst>
                                          <p:attrName>style.visibility</p:attrName>
                                        </p:attrNameLst>
                                      </p:cBhvr>
                                      <p:to>
                                        <p:strVal val="visible"/>
                                      </p:to>
                                    </p:set>
                                    <p:animEffect transition="in" filter="blinds(horizontal)">
                                      <p:cBhvr>
                                        <p:cTn id="12" dur="500"/>
                                        <p:tgtEl>
                                          <p:spTgt spid="126114"/>
                                        </p:tgtEl>
                                      </p:cBhvr>
                                    </p:animEffect>
                                  </p:childTnLst>
                                  <p:subTnLst>
                                    <p:set>
                                      <p:cBhvr override="childStyle">
                                        <p:cTn dur="1" fill="hold" display="0" masterRel="nextClick" afterEffect="1"/>
                                        <p:tgtEl>
                                          <p:spTgt spid="1261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126"/>
                                        </p:tgtEl>
                                        <p:attrNameLst>
                                          <p:attrName>style.visibility</p:attrName>
                                        </p:attrNameLst>
                                      </p:cBhvr>
                                      <p:to>
                                        <p:strVal val="visible"/>
                                      </p:to>
                                    </p:set>
                                    <p:animEffect transition="in" filter="blinds(horizontal)">
                                      <p:cBhvr>
                                        <p:cTn id="17" dur="500"/>
                                        <p:tgtEl>
                                          <p:spTgt spid="126126"/>
                                        </p:tgtEl>
                                      </p:cBhvr>
                                    </p:animEffect>
                                  </p:childTnLst>
                                  <p:subTnLst>
                                    <p:set>
                                      <p:cBhvr override="childStyle">
                                        <p:cTn dur="1" fill="hold" display="0" masterRel="nextClick" afterEffect="1"/>
                                        <p:tgtEl>
                                          <p:spTgt spid="1261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6117"/>
                                        </p:tgtEl>
                                        <p:attrNameLst>
                                          <p:attrName>style.visibility</p:attrName>
                                        </p:attrNameLst>
                                      </p:cBhvr>
                                      <p:to>
                                        <p:strVal val="visible"/>
                                      </p:to>
                                    </p:set>
                                    <p:animEffect transition="in" filter="blinds(horizontal)">
                                      <p:cBhvr>
                                        <p:cTn id="22" dur="500"/>
                                        <p:tgtEl>
                                          <p:spTgt spid="12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26"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95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495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49508" name="Rectangle 3"/>
          <p:cNvSpPr>
            <a:spLocks noGrp="1"/>
          </p:cNvSpPr>
          <p:nvPr>
            <p:ph type="body"/>
          </p:nvPr>
        </p:nvSpPr>
        <p:spPr>
          <a:xfrm>
            <a:off x="111125" y="-6350"/>
            <a:ext cx="8853488" cy="555625"/>
          </a:xfrm>
          <a:ln w="19050">
            <a:solidFill>
              <a:schemeClr val="accent2"/>
            </a:solidFill>
            <a:miter/>
          </a:ln>
        </p:spPr>
        <p:txBody>
          <a:bodyPr wrap="square" lIns="90170" tIns="46990" rIns="90170" bIns="46990" anchor="t"/>
          <a:p>
            <a:pPr lvl="1" eaLnBrk="1" hangingPunct="1">
              <a:buNone/>
            </a:pPr>
            <a:r>
              <a:rPr lang="en-US" altLang="x-none" sz="3000" dirty="0"/>
              <a:t>T</a:t>
            </a:r>
            <a:r>
              <a:rPr lang="en-US" altLang="x-none" sz="3000" baseline="-25000" dirty="0"/>
              <a:t>1</a:t>
            </a:r>
            <a:r>
              <a:rPr lang="en-US" altLang="x-none" sz="3000" dirty="0"/>
              <a:t> := ((O[cid, pid] ÷ P[pid]) </a:t>
            </a:r>
            <a:r>
              <a:rPr lang="en-US" altLang="x-none" sz="3000" dirty="0">
                <a:sym typeface="Symbol" panose="05050102010706020507" pitchFamily="2" charset="2"/>
              </a:rPr>
              <a:t></a:t>
            </a:r>
            <a:r>
              <a:rPr lang="en-US" altLang="x-none" sz="3000" dirty="0"/>
              <a:t> C) [cname]</a:t>
            </a:r>
            <a:endParaRPr lang="en-US" altLang="x-none" sz="3000" dirty="0"/>
          </a:p>
        </p:txBody>
      </p:sp>
      <p:graphicFrame>
        <p:nvGraphicFramePr>
          <p:cNvPr id="126982" name="表格 126981"/>
          <p:cNvGraphicFramePr/>
          <p:nvPr/>
        </p:nvGraphicFramePr>
        <p:xfrm>
          <a:off x="3206750" y="1192213"/>
          <a:ext cx="1171575" cy="1828800"/>
        </p:xfrm>
        <a:graphic>
          <a:graphicData uri="http://schemas.openxmlformats.org/drawingml/2006/table">
            <a:tbl>
              <a:tblPr/>
              <a:tblGrid>
                <a:gridCol w="1171575"/>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9521" name="Text Box 54"/>
          <p:cNvSpPr txBox="1"/>
          <p:nvPr/>
        </p:nvSpPr>
        <p:spPr>
          <a:xfrm>
            <a:off x="3206750" y="663575"/>
            <a:ext cx="1171575" cy="457200"/>
          </a:xfrm>
          <a:prstGeom prst="rect">
            <a:avLst/>
          </a:prstGeom>
          <a:noFill/>
          <a:ln w="9525">
            <a:noFill/>
          </a:ln>
        </p:spPr>
        <p:txBody>
          <a:bodyPr lIns="0" tIns="0" rIns="0" bIns="0" anchor="t">
            <a:spAutoFit/>
          </a:bodyPr>
          <a:p>
            <a:pPr>
              <a:spcBef>
                <a:spcPct val="50000"/>
              </a:spcBef>
            </a:pPr>
            <a:r>
              <a:rPr lang="en-US" altLang="x-none" sz="3000" b="1" dirty="0">
                <a:latin typeface="Arial" panose="020B0604020202020204" pitchFamily="34" charset="0"/>
              </a:rPr>
              <a:t>P[pid]</a:t>
            </a:r>
            <a:endParaRPr lang="en-US" altLang="x-none" sz="3000" b="1" dirty="0">
              <a:latin typeface="Arial" panose="020B0604020202020204" pitchFamily="34" charset="0"/>
            </a:endParaRPr>
          </a:p>
        </p:txBody>
      </p:sp>
      <p:graphicFrame>
        <p:nvGraphicFramePr>
          <p:cNvPr id="126995" name="表格 126994"/>
          <p:cNvGraphicFramePr/>
          <p:nvPr/>
        </p:nvGraphicFramePr>
        <p:xfrm>
          <a:off x="192088" y="1192213"/>
          <a:ext cx="2292350" cy="5118100"/>
        </p:xfrm>
        <a:graphic>
          <a:graphicData uri="http://schemas.openxmlformats.org/drawingml/2006/table">
            <a:tbl>
              <a:tblPr/>
              <a:tblGrid>
                <a:gridCol w="1214438"/>
                <a:gridCol w="1077912"/>
              </a:tblGrid>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127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27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27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27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9557" name="Text Box 90"/>
          <p:cNvSpPr txBox="1"/>
          <p:nvPr/>
        </p:nvSpPr>
        <p:spPr>
          <a:xfrm>
            <a:off x="187325" y="663575"/>
            <a:ext cx="2060575" cy="457200"/>
          </a:xfrm>
          <a:prstGeom prst="rect">
            <a:avLst/>
          </a:prstGeom>
          <a:noFill/>
          <a:ln w="9525">
            <a:noFill/>
          </a:ln>
        </p:spPr>
        <p:txBody>
          <a:bodyPr lIns="0" tIns="0" rIns="0" bIns="0" anchor="t">
            <a:spAutoFit/>
          </a:bodyPr>
          <a:p>
            <a:pPr>
              <a:spcBef>
                <a:spcPct val="50000"/>
              </a:spcBef>
            </a:pPr>
            <a:r>
              <a:rPr lang="en-US" altLang="x-none" sz="3000" b="1" dirty="0">
                <a:latin typeface="Arial" panose="020B0604020202020204" pitchFamily="34" charset="0"/>
              </a:rPr>
              <a:t>O[cid, pid]</a:t>
            </a:r>
            <a:endParaRPr lang="en-US" altLang="x-none" sz="3000" b="1" dirty="0">
              <a:latin typeface="Arial" panose="020B0604020202020204" pitchFamily="34" charset="0"/>
            </a:endParaRPr>
          </a:p>
        </p:txBody>
      </p:sp>
      <p:sp>
        <p:nvSpPr>
          <p:cNvPr id="149558" name="Text Box 91"/>
          <p:cNvSpPr txBox="1"/>
          <p:nvPr/>
        </p:nvSpPr>
        <p:spPr>
          <a:xfrm>
            <a:off x="2362200" y="1603375"/>
            <a:ext cx="720725" cy="549275"/>
          </a:xfrm>
          <a:prstGeom prst="rect">
            <a:avLst/>
          </a:prstGeom>
          <a:noFill/>
          <a:ln w="9525">
            <a:noFill/>
          </a:ln>
        </p:spPr>
        <p:txBody>
          <a:bodyPr anchor="ctr">
            <a:spAutoFit/>
          </a:bodyPr>
          <a:p>
            <a:pPr algn="ctr">
              <a:spcBef>
                <a:spcPct val="50000"/>
              </a:spcBef>
            </a:pPr>
            <a:r>
              <a:rPr lang="zh-CN" altLang="en-US" sz="3000" b="1" dirty="0">
                <a:latin typeface="Arial" panose="020B0604020202020204" pitchFamily="34" charset="0"/>
                <a:sym typeface="Symbol" panose="05050102010706020507" pitchFamily="2" charset="2"/>
              </a:rPr>
              <a:t></a:t>
            </a:r>
            <a:endParaRPr lang="zh-CN" altLang="en-US" sz="3000" b="1" dirty="0">
              <a:latin typeface="Arial" panose="020B0604020202020204" pitchFamily="34" charset="0"/>
              <a:sym typeface="Symbol" panose="05050102010706020507" pitchFamily="2" charset="2"/>
            </a:endParaRPr>
          </a:p>
        </p:txBody>
      </p:sp>
      <p:graphicFrame>
        <p:nvGraphicFramePr>
          <p:cNvPr id="127032" name="表格 127031"/>
          <p:cNvGraphicFramePr/>
          <p:nvPr/>
        </p:nvGraphicFramePr>
        <p:xfrm>
          <a:off x="5340350" y="1192213"/>
          <a:ext cx="1171575" cy="1257300"/>
        </p:xfrm>
        <a:graphic>
          <a:graphicData uri="http://schemas.openxmlformats.org/drawingml/2006/table">
            <a:tbl>
              <a:tblPr/>
              <a:tblGrid>
                <a:gridCol w="1171575"/>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cid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8001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9567" name="Text Box 100"/>
          <p:cNvSpPr txBox="1"/>
          <p:nvPr/>
        </p:nvSpPr>
        <p:spPr>
          <a:xfrm>
            <a:off x="4495800" y="1603375"/>
            <a:ext cx="720725" cy="549275"/>
          </a:xfrm>
          <a:prstGeom prst="rect">
            <a:avLst/>
          </a:prstGeom>
          <a:noFill/>
          <a:ln w="9525">
            <a:noFill/>
          </a:ln>
        </p:spPr>
        <p:txBody>
          <a:bodyPr anchor="ctr">
            <a:spAutoFit/>
          </a:bodyPr>
          <a:p>
            <a:pPr algn="ctr">
              <a:spcBef>
                <a:spcPct val="50000"/>
              </a:spcBef>
            </a:pPr>
            <a:r>
              <a:rPr lang="zh-CN" altLang="en-US" sz="3000" b="1" dirty="0">
                <a:latin typeface="Arial" panose="020B0604020202020204" pitchFamily="34" charset="0"/>
                <a:sym typeface="Symbol" panose="05050102010706020507" pitchFamily="2" charset="2"/>
              </a:rPr>
              <a:t>=</a:t>
            </a:r>
            <a:endParaRPr lang="zh-CN" altLang="en-US" sz="3000" b="1" dirty="0">
              <a:latin typeface="Arial" panose="020B0604020202020204" pitchFamily="34" charset="0"/>
              <a:sym typeface="Symbol" panose="05050102010706020507" pitchFamily="2" charset="2"/>
            </a:endParaRPr>
          </a:p>
        </p:txBody>
      </p:sp>
      <p:grpSp>
        <p:nvGrpSpPr>
          <p:cNvPr id="127041" name="组合 127040"/>
          <p:cNvGrpSpPr/>
          <p:nvPr/>
        </p:nvGrpSpPr>
        <p:grpSpPr>
          <a:xfrm>
            <a:off x="2779713" y="1676400"/>
            <a:ext cx="6256337" cy="4635500"/>
            <a:chOff x="0" y="0"/>
            <a:chExt cx="3304" cy="2112"/>
          </a:xfrm>
        </p:grpSpPr>
        <p:sp>
          <p:nvSpPr>
            <p:cNvPr id="149569" name="Rectangle 5"/>
            <p:cNvSpPr/>
            <p:nvPr/>
          </p:nvSpPr>
          <p:spPr>
            <a:xfrm>
              <a:off x="2246" y="1886"/>
              <a:ext cx="634"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0.00</a:t>
              </a:r>
              <a:endParaRPr lang="zh-CN" altLang="en-US" sz="3000" b="1" dirty="0">
                <a:solidFill>
                  <a:schemeClr val="accent2"/>
                </a:solidFill>
                <a:latin typeface="Arial" panose="020B0604020202020204" pitchFamily="34" charset="0"/>
              </a:endParaRPr>
            </a:p>
          </p:txBody>
        </p:sp>
        <p:sp>
          <p:nvSpPr>
            <p:cNvPr id="149570" name="Rectangle 6"/>
            <p:cNvSpPr/>
            <p:nvPr/>
          </p:nvSpPr>
          <p:spPr>
            <a:xfrm>
              <a:off x="1498" y="1886"/>
              <a:ext cx="748"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Kyoto</a:t>
              </a:r>
              <a:endParaRPr lang="en-US" altLang="x-none" sz="3000" b="1" dirty="0">
                <a:solidFill>
                  <a:schemeClr val="accent2"/>
                </a:solidFill>
                <a:latin typeface="Arial" panose="020B0604020202020204" pitchFamily="34" charset="0"/>
              </a:endParaRPr>
            </a:p>
          </p:txBody>
        </p:sp>
        <p:sp>
          <p:nvSpPr>
            <p:cNvPr id="149571" name="Rectangle 7"/>
            <p:cNvSpPr/>
            <p:nvPr/>
          </p:nvSpPr>
          <p:spPr>
            <a:xfrm>
              <a:off x="806" y="1886"/>
              <a:ext cx="692"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49572" name="Rectangle 8"/>
            <p:cNvSpPr/>
            <p:nvPr/>
          </p:nvSpPr>
          <p:spPr>
            <a:xfrm>
              <a:off x="288" y="1886"/>
              <a:ext cx="518"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c006</a:t>
              </a:r>
              <a:endParaRPr lang="en-US" altLang="x-none" sz="3000" b="1" dirty="0">
                <a:solidFill>
                  <a:schemeClr val="accent2"/>
                </a:solidFill>
                <a:latin typeface="Arial" panose="020B0604020202020204" pitchFamily="34" charset="0"/>
              </a:endParaRPr>
            </a:p>
          </p:txBody>
        </p:sp>
        <p:sp>
          <p:nvSpPr>
            <p:cNvPr id="149573" name="Rectangle 9"/>
            <p:cNvSpPr/>
            <p:nvPr/>
          </p:nvSpPr>
          <p:spPr>
            <a:xfrm>
              <a:off x="2246" y="1661"/>
              <a:ext cx="634" cy="225"/>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8.00</a:t>
              </a:r>
              <a:endParaRPr lang="zh-CN" altLang="en-US" sz="3000" b="1" dirty="0">
                <a:solidFill>
                  <a:schemeClr val="accent2"/>
                </a:solidFill>
                <a:latin typeface="Arial" panose="020B0604020202020204" pitchFamily="34" charset="0"/>
              </a:endParaRPr>
            </a:p>
          </p:txBody>
        </p:sp>
        <p:sp>
          <p:nvSpPr>
            <p:cNvPr id="149574" name="Rectangle 10"/>
            <p:cNvSpPr/>
            <p:nvPr/>
          </p:nvSpPr>
          <p:spPr>
            <a:xfrm>
              <a:off x="1498" y="1661"/>
              <a:ext cx="748" cy="225"/>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Duluth</a:t>
              </a:r>
              <a:endParaRPr lang="en-US" altLang="x-none" sz="3000" b="1" dirty="0">
                <a:solidFill>
                  <a:schemeClr val="accent2"/>
                </a:solidFill>
                <a:latin typeface="Arial" panose="020B0604020202020204" pitchFamily="34" charset="0"/>
              </a:endParaRPr>
            </a:p>
          </p:txBody>
        </p:sp>
        <p:sp>
          <p:nvSpPr>
            <p:cNvPr id="149575" name="Rectangle 11"/>
            <p:cNvSpPr/>
            <p:nvPr/>
          </p:nvSpPr>
          <p:spPr>
            <a:xfrm>
              <a:off x="806" y="1661"/>
              <a:ext cx="692" cy="225"/>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49576" name="Rectangle 12"/>
            <p:cNvSpPr/>
            <p:nvPr/>
          </p:nvSpPr>
          <p:spPr>
            <a:xfrm>
              <a:off x="288" y="1661"/>
              <a:ext cx="518" cy="225"/>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c004</a:t>
              </a:r>
              <a:endParaRPr lang="en-US" altLang="x-none" sz="3000" b="1" dirty="0">
                <a:solidFill>
                  <a:schemeClr val="accent2"/>
                </a:solidFill>
                <a:latin typeface="Arial" panose="020B0604020202020204" pitchFamily="34" charset="0"/>
              </a:endParaRPr>
            </a:p>
          </p:txBody>
        </p:sp>
        <p:sp>
          <p:nvSpPr>
            <p:cNvPr id="149577" name="Rectangle 13"/>
            <p:cNvSpPr/>
            <p:nvPr/>
          </p:nvSpPr>
          <p:spPr>
            <a:xfrm>
              <a:off x="2246" y="1434"/>
              <a:ext cx="634" cy="22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8.00</a:t>
              </a:r>
              <a:endParaRPr lang="zh-CN" altLang="en-US" sz="3000" b="1" dirty="0">
                <a:solidFill>
                  <a:schemeClr val="accent2"/>
                </a:solidFill>
                <a:latin typeface="Arial" panose="020B0604020202020204" pitchFamily="34" charset="0"/>
              </a:endParaRPr>
            </a:p>
          </p:txBody>
        </p:sp>
        <p:sp>
          <p:nvSpPr>
            <p:cNvPr id="149578" name="Rectangle 14"/>
            <p:cNvSpPr/>
            <p:nvPr/>
          </p:nvSpPr>
          <p:spPr>
            <a:xfrm>
              <a:off x="1498" y="1434"/>
              <a:ext cx="748" cy="22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Dallas</a:t>
              </a:r>
              <a:endParaRPr lang="en-US" altLang="x-none" sz="3000" b="1" dirty="0">
                <a:solidFill>
                  <a:schemeClr val="accent2"/>
                </a:solidFill>
                <a:latin typeface="Arial" panose="020B0604020202020204" pitchFamily="34" charset="0"/>
              </a:endParaRPr>
            </a:p>
          </p:txBody>
        </p:sp>
        <p:sp>
          <p:nvSpPr>
            <p:cNvPr id="149579" name="Rectangle 15"/>
            <p:cNvSpPr/>
            <p:nvPr/>
          </p:nvSpPr>
          <p:spPr>
            <a:xfrm>
              <a:off x="806" y="1434"/>
              <a:ext cx="692" cy="22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Allied</a:t>
              </a:r>
              <a:endParaRPr lang="en-US" altLang="x-none" sz="3000" b="1" dirty="0">
                <a:solidFill>
                  <a:schemeClr val="accent2"/>
                </a:solidFill>
                <a:latin typeface="Arial" panose="020B0604020202020204" pitchFamily="34" charset="0"/>
              </a:endParaRPr>
            </a:p>
          </p:txBody>
        </p:sp>
        <p:sp>
          <p:nvSpPr>
            <p:cNvPr id="149580" name="Rectangle 16"/>
            <p:cNvSpPr/>
            <p:nvPr/>
          </p:nvSpPr>
          <p:spPr>
            <a:xfrm>
              <a:off x="288" y="1434"/>
              <a:ext cx="518" cy="22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c003</a:t>
              </a:r>
              <a:endParaRPr lang="en-US" altLang="x-none" sz="3000" b="1" dirty="0">
                <a:solidFill>
                  <a:schemeClr val="accent2"/>
                </a:solidFill>
                <a:latin typeface="Arial" panose="020B0604020202020204" pitchFamily="34" charset="0"/>
              </a:endParaRPr>
            </a:p>
          </p:txBody>
        </p:sp>
        <p:sp>
          <p:nvSpPr>
            <p:cNvPr id="149581" name="Rectangle 17"/>
            <p:cNvSpPr/>
            <p:nvPr/>
          </p:nvSpPr>
          <p:spPr>
            <a:xfrm>
              <a:off x="2246" y="1208"/>
              <a:ext cx="634" cy="226"/>
            </a:xfrm>
            <a:prstGeom prst="rect">
              <a:avLst/>
            </a:prstGeom>
            <a:solidFill>
              <a:srgbClr val="FFFF00"/>
            </a:solid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12.00</a:t>
              </a:r>
              <a:endParaRPr lang="zh-CN" altLang="en-US" sz="3000" b="1" dirty="0">
                <a:solidFill>
                  <a:schemeClr val="accent2"/>
                </a:solidFill>
                <a:latin typeface="Arial" panose="020B0604020202020204" pitchFamily="34" charset="0"/>
              </a:endParaRPr>
            </a:p>
          </p:txBody>
        </p:sp>
        <p:sp>
          <p:nvSpPr>
            <p:cNvPr id="149582" name="Rectangle 18"/>
            <p:cNvSpPr/>
            <p:nvPr/>
          </p:nvSpPr>
          <p:spPr>
            <a:xfrm>
              <a:off x="1498" y="1208"/>
              <a:ext cx="748" cy="226"/>
            </a:xfrm>
            <a:prstGeom prst="rect">
              <a:avLst/>
            </a:prstGeom>
            <a:solidFill>
              <a:srgbClr val="FFFF00"/>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Dallas</a:t>
              </a:r>
              <a:endParaRPr lang="en-US" altLang="x-none" sz="3000" b="1" dirty="0">
                <a:solidFill>
                  <a:schemeClr val="accent2"/>
                </a:solidFill>
                <a:latin typeface="Arial" panose="020B0604020202020204" pitchFamily="34" charset="0"/>
              </a:endParaRPr>
            </a:p>
          </p:txBody>
        </p:sp>
        <p:sp>
          <p:nvSpPr>
            <p:cNvPr id="149583" name="Rectangle 19"/>
            <p:cNvSpPr/>
            <p:nvPr/>
          </p:nvSpPr>
          <p:spPr>
            <a:xfrm>
              <a:off x="806" y="1208"/>
              <a:ext cx="692" cy="226"/>
            </a:xfrm>
            <a:prstGeom prst="rect">
              <a:avLst/>
            </a:prstGeom>
            <a:solidFill>
              <a:srgbClr val="FFFF00"/>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Basics</a:t>
              </a:r>
              <a:endParaRPr lang="en-US" altLang="x-none" sz="3000" b="1" dirty="0">
                <a:solidFill>
                  <a:schemeClr val="accent2"/>
                </a:solidFill>
                <a:latin typeface="Arial" panose="020B0604020202020204" pitchFamily="34" charset="0"/>
              </a:endParaRPr>
            </a:p>
          </p:txBody>
        </p:sp>
        <p:sp>
          <p:nvSpPr>
            <p:cNvPr id="149584" name="Rectangle 20"/>
            <p:cNvSpPr/>
            <p:nvPr/>
          </p:nvSpPr>
          <p:spPr>
            <a:xfrm>
              <a:off x="288" y="1208"/>
              <a:ext cx="518" cy="226"/>
            </a:xfrm>
            <a:prstGeom prst="rect">
              <a:avLst/>
            </a:prstGeom>
            <a:solidFill>
              <a:srgbClr val="FFFF00"/>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c002</a:t>
              </a:r>
              <a:endParaRPr lang="en-US" altLang="x-none" sz="3000" b="1" dirty="0">
                <a:solidFill>
                  <a:schemeClr val="accent2"/>
                </a:solidFill>
                <a:latin typeface="Arial" panose="020B0604020202020204" pitchFamily="34" charset="0"/>
              </a:endParaRPr>
            </a:p>
          </p:txBody>
        </p:sp>
        <p:sp>
          <p:nvSpPr>
            <p:cNvPr id="149585" name="Rectangle 21"/>
            <p:cNvSpPr/>
            <p:nvPr/>
          </p:nvSpPr>
          <p:spPr>
            <a:xfrm>
              <a:off x="2246" y="982"/>
              <a:ext cx="634"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10.00</a:t>
              </a:r>
              <a:endParaRPr lang="zh-CN" altLang="en-US" sz="3000" b="1" dirty="0">
                <a:solidFill>
                  <a:schemeClr val="accent2"/>
                </a:solidFill>
                <a:latin typeface="Arial" panose="020B0604020202020204" pitchFamily="34" charset="0"/>
              </a:endParaRPr>
            </a:p>
          </p:txBody>
        </p:sp>
        <p:sp>
          <p:nvSpPr>
            <p:cNvPr id="149586" name="Rectangle 22"/>
            <p:cNvSpPr/>
            <p:nvPr/>
          </p:nvSpPr>
          <p:spPr>
            <a:xfrm>
              <a:off x="1498" y="982"/>
              <a:ext cx="748"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Duluth</a:t>
              </a:r>
              <a:endParaRPr lang="en-US" altLang="x-none" sz="3000" b="1" dirty="0">
                <a:solidFill>
                  <a:schemeClr val="accent2"/>
                </a:solidFill>
                <a:latin typeface="Arial" panose="020B0604020202020204" pitchFamily="34" charset="0"/>
              </a:endParaRPr>
            </a:p>
          </p:txBody>
        </p:sp>
        <p:sp>
          <p:nvSpPr>
            <p:cNvPr id="149587" name="Rectangle 23"/>
            <p:cNvSpPr/>
            <p:nvPr/>
          </p:nvSpPr>
          <p:spPr>
            <a:xfrm>
              <a:off x="806" y="982"/>
              <a:ext cx="692"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TipTop</a:t>
              </a:r>
              <a:endParaRPr lang="en-US" altLang="x-none" sz="3000" b="1" dirty="0">
                <a:solidFill>
                  <a:schemeClr val="accent2"/>
                </a:solidFill>
                <a:latin typeface="Arial" panose="020B0604020202020204" pitchFamily="34" charset="0"/>
              </a:endParaRPr>
            </a:p>
          </p:txBody>
        </p:sp>
        <p:sp>
          <p:nvSpPr>
            <p:cNvPr id="149588" name="Rectangle 24"/>
            <p:cNvSpPr/>
            <p:nvPr/>
          </p:nvSpPr>
          <p:spPr>
            <a:xfrm>
              <a:off x="288" y="982"/>
              <a:ext cx="518" cy="226"/>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c001</a:t>
              </a:r>
              <a:endParaRPr lang="en-US" altLang="x-none" sz="3000" b="1" dirty="0">
                <a:solidFill>
                  <a:schemeClr val="accent2"/>
                </a:solidFill>
                <a:latin typeface="Arial" panose="020B0604020202020204" pitchFamily="34" charset="0"/>
              </a:endParaRPr>
            </a:p>
          </p:txBody>
        </p:sp>
        <p:sp>
          <p:nvSpPr>
            <p:cNvPr id="149589" name="Rectangle 25"/>
            <p:cNvSpPr/>
            <p:nvPr/>
          </p:nvSpPr>
          <p:spPr>
            <a:xfrm>
              <a:off x="2246" y="759"/>
              <a:ext cx="634" cy="223"/>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discnt</a:t>
              </a:r>
              <a:endParaRPr lang="en-US" altLang="x-none" sz="3000" b="1" dirty="0">
                <a:solidFill>
                  <a:srgbClr val="FF0000"/>
                </a:solidFill>
                <a:latin typeface="Arial" panose="020B0604020202020204" pitchFamily="34" charset="0"/>
              </a:endParaRPr>
            </a:p>
          </p:txBody>
        </p:sp>
        <p:sp>
          <p:nvSpPr>
            <p:cNvPr id="149590" name="Rectangle 26"/>
            <p:cNvSpPr/>
            <p:nvPr/>
          </p:nvSpPr>
          <p:spPr>
            <a:xfrm>
              <a:off x="1498" y="759"/>
              <a:ext cx="748" cy="223"/>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city</a:t>
              </a:r>
              <a:endParaRPr lang="en-US" altLang="x-none" sz="3000" b="1" dirty="0">
                <a:solidFill>
                  <a:srgbClr val="FF0000"/>
                </a:solidFill>
                <a:latin typeface="Arial" panose="020B0604020202020204" pitchFamily="34" charset="0"/>
              </a:endParaRPr>
            </a:p>
          </p:txBody>
        </p:sp>
        <p:sp>
          <p:nvSpPr>
            <p:cNvPr id="149591" name="Rectangle 27"/>
            <p:cNvSpPr/>
            <p:nvPr/>
          </p:nvSpPr>
          <p:spPr>
            <a:xfrm>
              <a:off x="806" y="759"/>
              <a:ext cx="692" cy="223"/>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cname</a:t>
              </a:r>
              <a:endParaRPr lang="en-US" altLang="x-none" sz="3000" b="1" dirty="0">
                <a:solidFill>
                  <a:srgbClr val="FF0000"/>
                </a:solidFill>
                <a:latin typeface="Arial" panose="020B0604020202020204" pitchFamily="34" charset="0"/>
              </a:endParaRPr>
            </a:p>
          </p:txBody>
        </p:sp>
        <p:sp>
          <p:nvSpPr>
            <p:cNvPr id="149592" name="Rectangle 28"/>
            <p:cNvSpPr/>
            <p:nvPr/>
          </p:nvSpPr>
          <p:spPr>
            <a:xfrm>
              <a:off x="288" y="759"/>
              <a:ext cx="518" cy="223"/>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u="sng" dirty="0">
                  <a:solidFill>
                    <a:srgbClr val="FF0000"/>
                  </a:solidFill>
                  <a:latin typeface="Arial" panose="020B0604020202020204" pitchFamily="34" charset="0"/>
                </a:rPr>
                <a:t>cid</a:t>
              </a:r>
              <a:endParaRPr lang="en-US" altLang="x-none" sz="3000" b="1" u="sng" dirty="0">
                <a:solidFill>
                  <a:srgbClr val="FF0000"/>
                </a:solidFill>
                <a:latin typeface="Arial" panose="020B0604020202020204" pitchFamily="34" charset="0"/>
              </a:endParaRPr>
            </a:p>
          </p:txBody>
        </p:sp>
        <p:sp>
          <p:nvSpPr>
            <p:cNvPr id="149593" name="Line 29"/>
            <p:cNvSpPr/>
            <p:nvPr/>
          </p:nvSpPr>
          <p:spPr>
            <a:xfrm>
              <a:off x="288" y="759"/>
              <a:ext cx="259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594" name="Line 30"/>
            <p:cNvSpPr/>
            <p:nvPr/>
          </p:nvSpPr>
          <p:spPr>
            <a:xfrm>
              <a:off x="288" y="982"/>
              <a:ext cx="25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595" name="Line 31"/>
            <p:cNvSpPr/>
            <p:nvPr/>
          </p:nvSpPr>
          <p:spPr>
            <a:xfrm>
              <a:off x="288" y="1208"/>
              <a:ext cx="25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596" name="Line 32"/>
            <p:cNvSpPr/>
            <p:nvPr/>
          </p:nvSpPr>
          <p:spPr>
            <a:xfrm>
              <a:off x="288" y="1434"/>
              <a:ext cx="25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597" name="Line 33"/>
            <p:cNvSpPr/>
            <p:nvPr/>
          </p:nvSpPr>
          <p:spPr>
            <a:xfrm>
              <a:off x="288" y="1661"/>
              <a:ext cx="25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598" name="Line 34"/>
            <p:cNvSpPr/>
            <p:nvPr/>
          </p:nvSpPr>
          <p:spPr>
            <a:xfrm>
              <a:off x="288" y="2112"/>
              <a:ext cx="259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599" name="Line 35"/>
            <p:cNvSpPr/>
            <p:nvPr/>
          </p:nvSpPr>
          <p:spPr>
            <a:xfrm>
              <a:off x="288" y="759"/>
              <a:ext cx="0" cy="1353"/>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600" name="Line 36"/>
            <p:cNvSpPr/>
            <p:nvPr/>
          </p:nvSpPr>
          <p:spPr>
            <a:xfrm>
              <a:off x="806" y="759"/>
              <a:ext cx="0" cy="1353"/>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601" name="Line 37"/>
            <p:cNvSpPr/>
            <p:nvPr/>
          </p:nvSpPr>
          <p:spPr>
            <a:xfrm>
              <a:off x="1498" y="759"/>
              <a:ext cx="0" cy="1353"/>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602" name="Line 38"/>
            <p:cNvSpPr/>
            <p:nvPr/>
          </p:nvSpPr>
          <p:spPr>
            <a:xfrm>
              <a:off x="2246" y="759"/>
              <a:ext cx="0" cy="1353"/>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603" name="Line 39"/>
            <p:cNvSpPr/>
            <p:nvPr/>
          </p:nvSpPr>
          <p:spPr>
            <a:xfrm>
              <a:off x="2880" y="759"/>
              <a:ext cx="0" cy="1353"/>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604" name="Line 40"/>
            <p:cNvSpPr/>
            <p:nvPr/>
          </p:nvSpPr>
          <p:spPr>
            <a:xfrm>
              <a:off x="288" y="1886"/>
              <a:ext cx="25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9605" name="Text Box 41"/>
            <p:cNvSpPr txBox="1"/>
            <p:nvPr/>
          </p:nvSpPr>
          <p:spPr>
            <a:xfrm>
              <a:off x="0" y="768"/>
              <a:ext cx="288" cy="288"/>
            </a:xfrm>
            <a:prstGeom prst="rect">
              <a:avLst/>
            </a:prstGeom>
            <a:noFill/>
            <a:ln w="9525">
              <a:noFill/>
            </a:ln>
          </p:spPr>
          <p:txBody>
            <a:bodyPr anchor="t">
              <a:spAutoFit/>
            </a:bodyPr>
            <a:p>
              <a:pPr>
                <a:spcBef>
                  <a:spcPct val="50000"/>
                </a:spcBef>
              </a:pPr>
              <a:r>
                <a:rPr lang="en-US" altLang="x-none" sz="3000" b="1" dirty="0">
                  <a:latin typeface="Arial" panose="020B0604020202020204" pitchFamily="34" charset="0"/>
                </a:rPr>
                <a:t>C</a:t>
              </a:r>
              <a:endParaRPr lang="en-US" altLang="x-none" sz="3000" b="1" dirty="0">
                <a:latin typeface="Arial" panose="020B0604020202020204" pitchFamily="34" charset="0"/>
              </a:endParaRPr>
            </a:p>
          </p:txBody>
        </p:sp>
        <p:sp>
          <p:nvSpPr>
            <p:cNvPr id="149606" name="Freeform 101"/>
            <p:cNvSpPr/>
            <p:nvPr/>
          </p:nvSpPr>
          <p:spPr>
            <a:xfrm>
              <a:off x="2400" y="0"/>
              <a:ext cx="904" cy="1344"/>
            </a:xfrm>
            <a:custGeom>
              <a:avLst/>
              <a:gdLst/>
              <a:ahLst/>
              <a:cxnLst>
                <a:cxn ang="0">
                  <a:pos x="0" y="0"/>
                </a:cxn>
                <a:cxn ang="0">
                  <a:pos x="720" y="288"/>
                </a:cxn>
                <a:cxn ang="0">
                  <a:pos x="864" y="1008"/>
                </a:cxn>
                <a:cxn ang="0">
                  <a:pos x="480" y="1344"/>
                </a:cxn>
              </a:cxnLst>
              <a:pathLst>
                <a:path w="904" h="1344">
                  <a:moveTo>
                    <a:pt x="0" y="0"/>
                  </a:moveTo>
                  <a:cubicBezTo>
                    <a:pt x="288" y="60"/>
                    <a:pt x="576" y="120"/>
                    <a:pt x="720" y="288"/>
                  </a:cubicBezTo>
                  <a:cubicBezTo>
                    <a:pt x="864" y="456"/>
                    <a:pt x="904" y="832"/>
                    <a:pt x="864" y="1008"/>
                  </a:cubicBezTo>
                  <a:cubicBezTo>
                    <a:pt x="824" y="1184"/>
                    <a:pt x="652" y="1264"/>
                    <a:pt x="480" y="1344"/>
                  </a:cubicBezTo>
                </a:path>
              </a:pathLst>
            </a:custGeom>
            <a:noFill/>
            <a:ln w="25400" cap="flat" cmpd="sng">
              <a:solidFill>
                <a:schemeClr val="tx1"/>
              </a:solidFill>
              <a:prstDash val="solid"/>
              <a:round/>
              <a:headEnd type="none" w="med" len="med"/>
              <a:tailEnd type="arrow"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041"/>
                                        </p:tgtEl>
                                        <p:attrNameLst>
                                          <p:attrName>style.visibility</p:attrName>
                                        </p:attrNameLst>
                                      </p:cBhvr>
                                      <p:to>
                                        <p:strVal val="visible"/>
                                      </p:to>
                                    </p:set>
                                    <p:animEffect transition="in" filter="blinds(horizontal)">
                                      <p:cBhvr>
                                        <p:cTn id="7" dur="500"/>
                                        <p:tgtEl>
                                          <p:spTgt spid="127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05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0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128005" name="表格 128004"/>
          <p:cNvGraphicFramePr/>
          <p:nvPr/>
        </p:nvGraphicFramePr>
        <p:xfrm>
          <a:off x="107950" y="658813"/>
          <a:ext cx="1949450" cy="5507038"/>
        </p:xfrm>
        <a:graphic>
          <a:graphicData uri="http://schemas.openxmlformats.org/drawingml/2006/table">
            <a:tbl>
              <a:tblPr/>
              <a:tblGrid>
                <a:gridCol w="1016000"/>
                <a:gridCol w="933450"/>
              </a:tblGrid>
              <a:tr h="5429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56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08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0567" name="Text Box 39"/>
          <p:cNvSpPr txBox="1"/>
          <p:nvPr/>
        </p:nvSpPr>
        <p:spPr>
          <a:xfrm>
            <a:off x="304800" y="57150"/>
            <a:ext cx="2058988" cy="365125"/>
          </a:xfrm>
          <a:prstGeom prst="rect">
            <a:avLst/>
          </a:prstGeom>
          <a:noFill/>
          <a:ln w="9525">
            <a:noFill/>
          </a:ln>
        </p:spPr>
        <p:txBody>
          <a:bodyPr lIns="0" tIns="0" rIns="0" bIns="0" anchor="t">
            <a:spAutoFit/>
          </a:bodyPr>
          <a:p>
            <a:pPr>
              <a:spcBef>
                <a:spcPct val="50000"/>
              </a:spcBef>
            </a:pPr>
            <a:r>
              <a:rPr lang="en-US" altLang="x-none" b="1" dirty="0">
                <a:latin typeface="Arial" panose="020B0604020202020204" pitchFamily="34" charset="0"/>
              </a:rPr>
              <a:t>O[cid, pid]</a:t>
            </a:r>
            <a:endParaRPr lang="en-US" altLang="x-none" b="1" dirty="0">
              <a:latin typeface="Arial" panose="020B0604020202020204" pitchFamily="34" charset="0"/>
            </a:endParaRPr>
          </a:p>
        </p:txBody>
      </p:sp>
      <p:graphicFrame>
        <p:nvGraphicFramePr>
          <p:cNvPr id="128041" name="表格 128040"/>
          <p:cNvGraphicFramePr/>
          <p:nvPr/>
        </p:nvGraphicFramePr>
        <p:xfrm>
          <a:off x="2286000" y="658813"/>
          <a:ext cx="3294063" cy="3851275"/>
        </p:xfrm>
        <a:graphic>
          <a:graphicData uri="http://schemas.openxmlformats.org/drawingml/2006/table">
            <a:tbl>
              <a:tblPr/>
              <a:tblGrid>
                <a:gridCol w="996950"/>
                <a:gridCol w="1531938"/>
                <a:gridCol w="765175"/>
              </a:tblGrid>
              <a:tr h="635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cid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cname</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44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Allied</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1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4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0598" name="Text Box 77"/>
          <p:cNvSpPr txBox="1"/>
          <p:nvPr/>
        </p:nvSpPr>
        <p:spPr>
          <a:xfrm>
            <a:off x="2286000" y="57150"/>
            <a:ext cx="23622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rPr>
              <a:t>CUSTOMERS</a:t>
            </a:r>
            <a:endParaRPr lang="en-US" altLang="x-none" b="1" dirty="0">
              <a:latin typeface="Arial" panose="020B0604020202020204" pitchFamily="34" charset="0"/>
            </a:endParaRPr>
          </a:p>
        </p:txBody>
      </p:sp>
      <p:grpSp>
        <p:nvGrpSpPr>
          <p:cNvPr id="128072" name="组合 128071"/>
          <p:cNvGrpSpPr/>
          <p:nvPr/>
        </p:nvGrpSpPr>
        <p:grpSpPr>
          <a:xfrm>
            <a:off x="5580063" y="57150"/>
            <a:ext cx="3487737" cy="6037263"/>
            <a:chOff x="0" y="0"/>
            <a:chExt cx="2064" cy="3312"/>
          </a:xfrm>
        </p:grpSpPr>
        <p:sp>
          <p:nvSpPr>
            <p:cNvPr id="150600" name="Rectangle 82"/>
            <p:cNvSpPr/>
            <p:nvPr/>
          </p:nvSpPr>
          <p:spPr>
            <a:xfrm>
              <a:off x="1344" y="2966"/>
              <a:ext cx="52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p03</a:t>
              </a:r>
              <a:endParaRPr lang="en-US" altLang="x-none" sz="3000" b="1" dirty="0">
                <a:solidFill>
                  <a:schemeClr val="accent2"/>
                </a:solidFill>
                <a:latin typeface="Arial" panose="020B0604020202020204" pitchFamily="34" charset="0"/>
              </a:endParaRPr>
            </a:p>
          </p:txBody>
        </p:sp>
        <p:sp>
          <p:nvSpPr>
            <p:cNvPr id="150601" name="Rectangle 83"/>
            <p:cNvSpPr/>
            <p:nvPr/>
          </p:nvSpPr>
          <p:spPr>
            <a:xfrm>
              <a:off x="576" y="2966"/>
              <a:ext cx="76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Allied</a:t>
              </a:r>
              <a:endParaRPr lang="en-US" altLang="x-none" sz="3000" b="1" dirty="0">
                <a:solidFill>
                  <a:schemeClr val="accent2"/>
                </a:solidFill>
                <a:latin typeface="Arial" panose="020B0604020202020204" pitchFamily="34" charset="0"/>
              </a:endParaRPr>
            </a:p>
          </p:txBody>
        </p:sp>
        <p:sp>
          <p:nvSpPr>
            <p:cNvPr id="150602" name="Rectangle 84"/>
            <p:cNvSpPr/>
            <p:nvPr/>
          </p:nvSpPr>
          <p:spPr>
            <a:xfrm>
              <a:off x="1344" y="2669"/>
              <a:ext cx="52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p03</a:t>
              </a:r>
              <a:endParaRPr lang="en-US" altLang="x-none" sz="3000" b="1" dirty="0">
                <a:solidFill>
                  <a:schemeClr val="accent2"/>
                </a:solidFill>
                <a:latin typeface="Arial" panose="020B0604020202020204" pitchFamily="34" charset="0"/>
              </a:endParaRPr>
            </a:p>
          </p:txBody>
        </p:sp>
        <p:sp>
          <p:nvSpPr>
            <p:cNvPr id="150603" name="Rectangle 85"/>
            <p:cNvSpPr/>
            <p:nvPr/>
          </p:nvSpPr>
          <p:spPr>
            <a:xfrm>
              <a:off x="576" y="2669"/>
              <a:ext cx="76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50604" name="Rectangle 86"/>
            <p:cNvSpPr/>
            <p:nvPr/>
          </p:nvSpPr>
          <p:spPr>
            <a:xfrm>
              <a:off x="1344" y="2371"/>
              <a:ext cx="52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p03</a:t>
              </a:r>
              <a:endParaRPr lang="en-US" altLang="x-none" sz="3000" b="1" dirty="0">
                <a:solidFill>
                  <a:schemeClr val="accent2"/>
                </a:solidFill>
                <a:latin typeface="Arial" panose="020B0604020202020204" pitchFamily="34" charset="0"/>
              </a:endParaRPr>
            </a:p>
          </p:txBody>
        </p:sp>
        <p:sp>
          <p:nvSpPr>
            <p:cNvPr id="150605" name="Rectangle 87"/>
            <p:cNvSpPr/>
            <p:nvPr/>
          </p:nvSpPr>
          <p:spPr>
            <a:xfrm>
              <a:off x="576" y="2371"/>
              <a:ext cx="76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Basics</a:t>
              </a:r>
              <a:endParaRPr lang="en-US" altLang="x-none" sz="3000" b="1" dirty="0">
                <a:solidFill>
                  <a:schemeClr val="accent2"/>
                </a:solidFill>
                <a:latin typeface="Arial" panose="020B0604020202020204" pitchFamily="34" charset="0"/>
              </a:endParaRPr>
            </a:p>
          </p:txBody>
        </p:sp>
        <p:sp>
          <p:nvSpPr>
            <p:cNvPr id="150606" name="Rectangle 88"/>
            <p:cNvSpPr/>
            <p:nvPr/>
          </p:nvSpPr>
          <p:spPr>
            <a:xfrm>
              <a:off x="1344" y="2074"/>
              <a:ext cx="52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p02</a:t>
              </a:r>
              <a:endParaRPr lang="en-US" altLang="x-none" sz="3000" b="1" dirty="0">
                <a:solidFill>
                  <a:schemeClr val="accent2"/>
                </a:solidFill>
                <a:latin typeface="Arial" panose="020B0604020202020204" pitchFamily="34" charset="0"/>
              </a:endParaRPr>
            </a:p>
          </p:txBody>
        </p:sp>
        <p:sp>
          <p:nvSpPr>
            <p:cNvPr id="150607" name="Rectangle 89"/>
            <p:cNvSpPr/>
            <p:nvPr/>
          </p:nvSpPr>
          <p:spPr>
            <a:xfrm>
              <a:off x="1344" y="1776"/>
              <a:ext cx="52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p01</a:t>
              </a:r>
              <a:endParaRPr lang="en-US" altLang="x-none" sz="3000" b="1" dirty="0">
                <a:solidFill>
                  <a:schemeClr val="accent2"/>
                </a:solidFill>
                <a:latin typeface="Arial" panose="020B0604020202020204" pitchFamily="34" charset="0"/>
              </a:endParaRPr>
            </a:p>
          </p:txBody>
        </p:sp>
        <p:sp>
          <p:nvSpPr>
            <p:cNvPr id="150608" name="Rectangle 90"/>
            <p:cNvSpPr/>
            <p:nvPr/>
          </p:nvSpPr>
          <p:spPr>
            <a:xfrm>
              <a:off x="1344" y="1478"/>
              <a:ext cx="52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p02</a:t>
              </a:r>
              <a:endParaRPr lang="en-US" altLang="x-none" sz="3000" b="1" dirty="0">
                <a:solidFill>
                  <a:schemeClr val="accent2"/>
                </a:solidFill>
                <a:latin typeface="Arial" panose="020B0604020202020204" pitchFamily="34" charset="0"/>
              </a:endParaRPr>
            </a:p>
          </p:txBody>
        </p:sp>
        <p:sp>
          <p:nvSpPr>
            <p:cNvPr id="150609" name="Rectangle 91"/>
            <p:cNvSpPr/>
            <p:nvPr/>
          </p:nvSpPr>
          <p:spPr>
            <a:xfrm>
              <a:off x="1344" y="1181"/>
              <a:ext cx="52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p02</a:t>
              </a:r>
              <a:endParaRPr lang="en-US" altLang="x-none" sz="3000" b="1" dirty="0">
                <a:solidFill>
                  <a:schemeClr val="accent2"/>
                </a:solidFill>
                <a:latin typeface="Arial" panose="020B0604020202020204" pitchFamily="34" charset="0"/>
              </a:endParaRPr>
            </a:p>
          </p:txBody>
        </p:sp>
        <p:sp>
          <p:nvSpPr>
            <p:cNvPr id="150610" name="Rectangle 92"/>
            <p:cNvSpPr/>
            <p:nvPr/>
          </p:nvSpPr>
          <p:spPr>
            <a:xfrm>
              <a:off x="1344" y="883"/>
              <a:ext cx="52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p01</a:t>
              </a:r>
              <a:endParaRPr lang="en-US" altLang="x-none" sz="3000" b="1" dirty="0">
                <a:solidFill>
                  <a:schemeClr val="accent2"/>
                </a:solidFill>
                <a:latin typeface="Arial" panose="020B0604020202020204" pitchFamily="34" charset="0"/>
              </a:endParaRPr>
            </a:p>
          </p:txBody>
        </p:sp>
        <p:sp>
          <p:nvSpPr>
            <p:cNvPr id="150611" name="Rectangle 93"/>
            <p:cNvSpPr/>
            <p:nvPr/>
          </p:nvSpPr>
          <p:spPr>
            <a:xfrm>
              <a:off x="1344" y="586"/>
              <a:ext cx="52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p01</a:t>
              </a:r>
              <a:endParaRPr lang="en-US" altLang="x-none" sz="3000" b="1" dirty="0">
                <a:solidFill>
                  <a:schemeClr val="accent2"/>
                </a:solidFill>
                <a:latin typeface="Arial" panose="020B0604020202020204" pitchFamily="34" charset="0"/>
              </a:endParaRPr>
            </a:p>
          </p:txBody>
        </p:sp>
        <p:sp>
          <p:nvSpPr>
            <p:cNvPr id="150612" name="Rectangle 94"/>
            <p:cNvSpPr/>
            <p:nvPr/>
          </p:nvSpPr>
          <p:spPr>
            <a:xfrm>
              <a:off x="1344" y="288"/>
              <a:ext cx="528" cy="298"/>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pid</a:t>
              </a:r>
              <a:endParaRPr lang="en-US" altLang="x-none" sz="3000" b="1" dirty="0">
                <a:solidFill>
                  <a:srgbClr val="FF0000"/>
                </a:solidFill>
                <a:latin typeface="Arial" panose="020B0604020202020204" pitchFamily="34" charset="0"/>
              </a:endParaRPr>
            </a:p>
          </p:txBody>
        </p:sp>
        <p:sp>
          <p:nvSpPr>
            <p:cNvPr id="150613" name="Rectangle 95"/>
            <p:cNvSpPr/>
            <p:nvPr/>
          </p:nvSpPr>
          <p:spPr>
            <a:xfrm>
              <a:off x="576" y="2074"/>
              <a:ext cx="76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50614" name="Rectangle 96"/>
            <p:cNvSpPr/>
            <p:nvPr/>
          </p:nvSpPr>
          <p:spPr>
            <a:xfrm>
              <a:off x="576" y="1776"/>
              <a:ext cx="76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50615" name="Rectangle 97"/>
            <p:cNvSpPr/>
            <p:nvPr/>
          </p:nvSpPr>
          <p:spPr>
            <a:xfrm>
              <a:off x="576" y="1478"/>
              <a:ext cx="76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Basics</a:t>
              </a:r>
              <a:endParaRPr lang="en-US" altLang="x-none" sz="3000" b="1" dirty="0">
                <a:solidFill>
                  <a:schemeClr val="accent2"/>
                </a:solidFill>
                <a:latin typeface="Arial" panose="020B0604020202020204" pitchFamily="34" charset="0"/>
              </a:endParaRPr>
            </a:p>
          </p:txBody>
        </p:sp>
        <p:sp>
          <p:nvSpPr>
            <p:cNvPr id="150616" name="Rectangle 98"/>
            <p:cNvSpPr/>
            <p:nvPr/>
          </p:nvSpPr>
          <p:spPr>
            <a:xfrm>
              <a:off x="576" y="1181"/>
              <a:ext cx="76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TipTop</a:t>
              </a:r>
              <a:endParaRPr lang="en-US" altLang="x-none" sz="3000" b="1" dirty="0">
                <a:solidFill>
                  <a:schemeClr val="accent2"/>
                </a:solidFill>
                <a:latin typeface="Arial" panose="020B0604020202020204" pitchFamily="34" charset="0"/>
              </a:endParaRPr>
            </a:p>
          </p:txBody>
        </p:sp>
        <p:sp>
          <p:nvSpPr>
            <p:cNvPr id="150617" name="Rectangle 99"/>
            <p:cNvSpPr/>
            <p:nvPr/>
          </p:nvSpPr>
          <p:spPr>
            <a:xfrm>
              <a:off x="576" y="883"/>
              <a:ext cx="768" cy="298"/>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Basics</a:t>
              </a:r>
              <a:endParaRPr lang="en-US" altLang="x-none" sz="3000" b="1" dirty="0">
                <a:solidFill>
                  <a:schemeClr val="accent2"/>
                </a:solidFill>
                <a:latin typeface="Arial" panose="020B0604020202020204" pitchFamily="34" charset="0"/>
              </a:endParaRPr>
            </a:p>
          </p:txBody>
        </p:sp>
        <p:sp>
          <p:nvSpPr>
            <p:cNvPr id="150618" name="Rectangle 100"/>
            <p:cNvSpPr/>
            <p:nvPr/>
          </p:nvSpPr>
          <p:spPr>
            <a:xfrm>
              <a:off x="576" y="586"/>
              <a:ext cx="768" cy="297"/>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TipTop</a:t>
              </a:r>
              <a:endParaRPr lang="en-US" altLang="x-none" sz="3000" b="1" dirty="0">
                <a:solidFill>
                  <a:schemeClr val="accent2"/>
                </a:solidFill>
                <a:latin typeface="Arial" panose="020B0604020202020204" pitchFamily="34" charset="0"/>
              </a:endParaRPr>
            </a:p>
          </p:txBody>
        </p:sp>
        <p:sp>
          <p:nvSpPr>
            <p:cNvPr id="150619" name="Rectangle 101"/>
            <p:cNvSpPr/>
            <p:nvPr/>
          </p:nvSpPr>
          <p:spPr>
            <a:xfrm>
              <a:off x="576" y="288"/>
              <a:ext cx="768" cy="298"/>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cname</a:t>
              </a:r>
              <a:endParaRPr lang="en-US" altLang="x-none" sz="3000" b="1" dirty="0">
                <a:solidFill>
                  <a:srgbClr val="FF0000"/>
                </a:solidFill>
                <a:latin typeface="Arial" panose="020B0604020202020204" pitchFamily="34" charset="0"/>
              </a:endParaRPr>
            </a:p>
          </p:txBody>
        </p:sp>
        <p:sp>
          <p:nvSpPr>
            <p:cNvPr id="150620" name="Line 102"/>
            <p:cNvSpPr/>
            <p:nvPr/>
          </p:nvSpPr>
          <p:spPr>
            <a:xfrm>
              <a:off x="576" y="288"/>
              <a:ext cx="12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1" name="Line 103"/>
            <p:cNvSpPr/>
            <p:nvPr/>
          </p:nvSpPr>
          <p:spPr>
            <a:xfrm>
              <a:off x="576" y="586"/>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2" name="Line 104"/>
            <p:cNvSpPr/>
            <p:nvPr/>
          </p:nvSpPr>
          <p:spPr>
            <a:xfrm>
              <a:off x="576" y="883"/>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3" name="Line 105"/>
            <p:cNvSpPr/>
            <p:nvPr/>
          </p:nvSpPr>
          <p:spPr>
            <a:xfrm>
              <a:off x="576" y="1181"/>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4" name="Line 106"/>
            <p:cNvSpPr/>
            <p:nvPr/>
          </p:nvSpPr>
          <p:spPr>
            <a:xfrm>
              <a:off x="576" y="1478"/>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5" name="Line 107"/>
            <p:cNvSpPr/>
            <p:nvPr/>
          </p:nvSpPr>
          <p:spPr>
            <a:xfrm>
              <a:off x="576" y="3264"/>
              <a:ext cx="12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6" name="Line 108"/>
            <p:cNvSpPr/>
            <p:nvPr/>
          </p:nvSpPr>
          <p:spPr>
            <a:xfrm>
              <a:off x="576" y="288"/>
              <a:ext cx="0" cy="297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7" name="Line 109"/>
            <p:cNvSpPr/>
            <p:nvPr/>
          </p:nvSpPr>
          <p:spPr>
            <a:xfrm>
              <a:off x="1872" y="288"/>
              <a:ext cx="0" cy="2976"/>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8" name="Line 110"/>
            <p:cNvSpPr/>
            <p:nvPr/>
          </p:nvSpPr>
          <p:spPr>
            <a:xfrm>
              <a:off x="576" y="1776"/>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29" name="Line 111"/>
            <p:cNvSpPr/>
            <p:nvPr/>
          </p:nvSpPr>
          <p:spPr>
            <a:xfrm>
              <a:off x="576" y="2074"/>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30" name="Line 112"/>
            <p:cNvSpPr/>
            <p:nvPr/>
          </p:nvSpPr>
          <p:spPr>
            <a:xfrm>
              <a:off x="1344" y="288"/>
              <a:ext cx="0" cy="2976"/>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31" name="Line 113"/>
            <p:cNvSpPr/>
            <p:nvPr/>
          </p:nvSpPr>
          <p:spPr>
            <a:xfrm>
              <a:off x="576" y="2371"/>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32" name="Line 114"/>
            <p:cNvSpPr/>
            <p:nvPr/>
          </p:nvSpPr>
          <p:spPr>
            <a:xfrm>
              <a:off x="576" y="2669"/>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33" name="Line 115"/>
            <p:cNvSpPr/>
            <p:nvPr/>
          </p:nvSpPr>
          <p:spPr>
            <a:xfrm>
              <a:off x="576" y="2966"/>
              <a:ext cx="12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0634" name="Text Box 116"/>
            <p:cNvSpPr txBox="1"/>
            <p:nvPr/>
          </p:nvSpPr>
          <p:spPr>
            <a:xfrm>
              <a:off x="288" y="0"/>
              <a:ext cx="1776" cy="230"/>
            </a:xfrm>
            <a:prstGeom prst="rect">
              <a:avLst/>
            </a:prstGeom>
            <a:noFill/>
            <a:ln w="9525">
              <a:noFill/>
            </a:ln>
          </p:spPr>
          <p:txBody>
            <a:bodyPr lIns="0" tIns="0" rIns="0" bIns="0" anchor="t">
              <a:spAutoFit/>
            </a:bodyPr>
            <a:p>
              <a:pPr algn="ctr">
                <a:spcBef>
                  <a:spcPct val="50000"/>
                </a:spcBef>
              </a:pPr>
              <a:r>
                <a:rPr lang="zh-CN" altLang="en-US" b="1" dirty="0">
                  <a:latin typeface="Arial" panose="020B0604020202020204" pitchFamily="34" charset="0"/>
                </a:rPr>
                <a:t>(</a:t>
              </a:r>
              <a:r>
                <a:rPr lang="en-US" altLang="x-none" b="1" dirty="0">
                  <a:latin typeface="Arial" panose="020B0604020202020204" pitchFamily="34" charset="0"/>
                </a:rPr>
                <a:t>O</a:t>
              </a:r>
              <a:r>
                <a:rPr lang="en-US" altLang="x-none" b="1" dirty="0">
                  <a:latin typeface="Arial" panose="020B0604020202020204" pitchFamily="34" charset="0"/>
                  <a:sym typeface="Symbol" panose="05050102010706020507" pitchFamily="2" charset="2"/>
                </a:rPr>
                <a:t></a:t>
              </a:r>
              <a:r>
                <a:rPr lang="en-US" altLang="x-none" b="1" dirty="0">
                  <a:latin typeface="Arial" panose="020B0604020202020204" pitchFamily="34" charset="0"/>
                </a:rPr>
                <a:t>C)[cname, pid]</a:t>
              </a:r>
              <a:endParaRPr lang="en-US" altLang="x-none" b="1" dirty="0">
                <a:latin typeface="Arial" panose="020B0604020202020204" pitchFamily="34" charset="0"/>
              </a:endParaRPr>
            </a:p>
          </p:txBody>
        </p:sp>
        <p:sp>
          <p:nvSpPr>
            <p:cNvPr id="150635" name="AutoShape 127"/>
            <p:cNvSpPr/>
            <p:nvPr/>
          </p:nvSpPr>
          <p:spPr>
            <a:xfrm>
              <a:off x="0" y="48"/>
              <a:ext cx="288" cy="3264"/>
            </a:xfrm>
            <a:prstGeom prst="rightBrace">
              <a:avLst>
                <a:gd name="adj1" fmla="val 93657"/>
                <a:gd name="adj2" fmla="val 50000"/>
              </a:avLst>
            </a:prstGeom>
            <a:noFill/>
            <a:ln w="25400" cap="flat" cmpd="sng">
              <a:solidFill>
                <a:srgbClr val="FF0000"/>
              </a:solidFill>
              <a:prstDash val="solid"/>
              <a:round/>
              <a:headEnd type="none" w="med" len="med"/>
              <a:tailEnd type="none" w="med" len="med"/>
            </a:ln>
          </p:spPr>
          <p:txBody>
            <a:bodyPr wrap="none" anchor="ctr"/>
            <a:p>
              <a:endParaRPr lang="zh-CN" altLang="en-US" sz="3000" dirty="0">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28072"/>
                                        </p:tgtEl>
                                        <p:attrNameLst>
                                          <p:attrName>style.visibility</p:attrName>
                                        </p:attrNameLst>
                                      </p:cBhvr>
                                      <p:to>
                                        <p:strVal val="visible"/>
                                      </p:to>
                                    </p:set>
                                    <p:anim calcmode="lin" valueType="num">
                                      <p:cBhvr>
                                        <p:cTn id="7" dur="500" fill="hold"/>
                                        <p:tgtEl>
                                          <p:spTgt spid="128072"/>
                                        </p:tgtEl>
                                        <p:attrNameLst>
                                          <p:attrName>ppt_x</p:attrName>
                                        </p:attrNameLst>
                                      </p:cBhvr>
                                      <p:tavLst>
                                        <p:tav tm="0">
                                          <p:val>
                                            <p:strVal val="#ppt_x-#ppt_w/2"/>
                                          </p:val>
                                        </p:tav>
                                        <p:tav tm="100000">
                                          <p:val>
                                            <p:strVal val="#ppt_x"/>
                                          </p:val>
                                        </p:tav>
                                      </p:tavLst>
                                    </p:anim>
                                    <p:anim calcmode="lin" valueType="num">
                                      <p:cBhvr>
                                        <p:cTn id="8" dur="500" fill="hold"/>
                                        <p:tgtEl>
                                          <p:spTgt spid="128072"/>
                                        </p:tgtEl>
                                        <p:attrNameLst>
                                          <p:attrName>ppt_y</p:attrName>
                                        </p:attrNameLst>
                                      </p:cBhvr>
                                      <p:tavLst>
                                        <p:tav tm="0">
                                          <p:val>
                                            <p:strVal val="#ppt_y"/>
                                          </p:val>
                                        </p:tav>
                                        <p:tav tm="100000">
                                          <p:val>
                                            <p:strVal val="#ppt_y"/>
                                          </p:val>
                                        </p:tav>
                                      </p:tavLst>
                                    </p:anim>
                                    <p:anim calcmode="lin" valueType="num">
                                      <p:cBhvr>
                                        <p:cTn id="9" dur="500" fill="hold"/>
                                        <p:tgtEl>
                                          <p:spTgt spid="128072"/>
                                        </p:tgtEl>
                                        <p:attrNameLst>
                                          <p:attrName>ppt_w</p:attrName>
                                        </p:attrNameLst>
                                      </p:cBhvr>
                                      <p:tavLst>
                                        <p:tav tm="0">
                                          <p:val>
                                            <p:fltVal val="0.000000"/>
                                          </p:val>
                                        </p:tav>
                                        <p:tav tm="100000">
                                          <p:val>
                                            <p:strVal val="#ppt_w"/>
                                          </p:val>
                                        </p:tav>
                                      </p:tavLst>
                                    </p:anim>
                                    <p:anim calcmode="lin" valueType="num">
                                      <p:cBhvr>
                                        <p:cTn id="10" dur="500" fill="hold"/>
                                        <p:tgtEl>
                                          <p:spTgt spid="1280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15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1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1556" name="Rectangle 3"/>
          <p:cNvSpPr>
            <a:spLocks noGrp="1"/>
          </p:cNvSpPr>
          <p:nvPr>
            <p:ph type="body"/>
          </p:nvPr>
        </p:nvSpPr>
        <p:spPr>
          <a:xfrm>
            <a:off x="685800" y="46038"/>
            <a:ext cx="7772400" cy="647700"/>
          </a:xfrm>
          <a:ln w="19050">
            <a:solidFill>
              <a:schemeClr val="accent2"/>
            </a:solidFill>
            <a:miter/>
          </a:ln>
        </p:spPr>
        <p:txBody>
          <a:bodyPr wrap="square" lIns="90170" tIns="46990" rIns="90170" bIns="46990" anchor="t"/>
          <a:p>
            <a:pPr lvl="1" eaLnBrk="1" hangingPunct="1">
              <a:buNone/>
            </a:pPr>
            <a:r>
              <a:rPr lang="en-US" altLang="x-none" sz="3000" dirty="0"/>
              <a:t>T</a:t>
            </a:r>
            <a:r>
              <a:rPr lang="en-US" altLang="x-none" sz="3000" baseline="-25000" dirty="0"/>
              <a:t>2</a:t>
            </a:r>
            <a:r>
              <a:rPr lang="en-US" altLang="x-none" sz="3000" dirty="0"/>
              <a:t> := (O </a:t>
            </a:r>
            <a:r>
              <a:rPr lang="en-US" altLang="x-none" sz="3000" dirty="0">
                <a:sym typeface="Symbol" panose="05050102010706020507" pitchFamily="2" charset="2"/>
              </a:rPr>
              <a:t></a:t>
            </a:r>
            <a:r>
              <a:rPr lang="en-US" altLang="x-none" sz="3000" dirty="0"/>
              <a:t> C) [cname, pid]  ÷  P[pid]</a:t>
            </a:r>
            <a:endParaRPr lang="en-US" altLang="x-none" sz="3000" dirty="0"/>
          </a:p>
        </p:txBody>
      </p:sp>
      <p:graphicFrame>
        <p:nvGraphicFramePr>
          <p:cNvPr id="129030" name="表格 129029"/>
          <p:cNvGraphicFramePr/>
          <p:nvPr/>
        </p:nvGraphicFramePr>
        <p:xfrm>
          <a:off x="4572000" y="2397125"/>
          <a:ext cx="1173163" cy="2328863"/>
        </p:xfrm>
        <a:graphic>
          <a:graphicData uri="http://schemas.openxmlformats.org/drawingml/2006/table">
            <a:tbl>
              <a:tblPr/>
              <a:tblGrid>
                <a:gridCol w="1173163"/>
              </a:tblGrid>
              <a:tr h="5826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826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26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0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1569" name="Text Box 16"/>
          <p:cNvSpPr txBox="1"/>
          <p:nvPr/>
        </p:nvSpPr>
        <p:spPr>
          <a:xfrm>
            <a:off x="4572000" y="1868488"/>
            <a:ext cx="1173163" cy="457200"/>
          </a:xfrm>
          <a:prstGeom prst="rect">
            <a:avLst/>
          </a:prstGeom>
          <a:noFill/>
          <a:ln w="9525">
            <a:noFill/>
          </a:ln>
        </p:spPr>
        <p:txBody>
          <a:bodyPr lIns="0" tIns="0" rIns="0" bIns="0" anchor="t">
            <a:spAutoFit/>
          </a:bodyPr>
          <a:p>
            <a:pPr>
              <a:spcBef>
                <a:spcPct val="50000"/>
              </a:spcBef>
            </a:pPr>
            <a:r>
              <a:rPr lang="en-US" altLang="x-none" sz="3000" b="1" dirty="0">
                <a:latin typeface="Arial" panose="020B0604020202020204" pitchFamily="34" charset="0"/>
              </a:rPr>
              <a:t>P[pid]</a:t>
            </a:r>
            <a:endParaRPr lang="en-US" altLang="x-none" sz="3000" b="1" dirty="0">
              <a:latin typeface="Arial" panose="020B0604020202020204" pitchFamily="34" charset="0"/>
            </a:endParaRPr>
          </a:p>
        </p:txBody>
      </p:sp>
      <p:graphicFrame>
        <p:nvGraphicFramePr>
          <p:cNvPr id="129043" name="表格 129042"/>
          <p:cNvGraphicFramePr/>
          <p:nvPr/>
        </p:nvGraphicFramePr>
        <p:xfrm>
          <a:off x="323850" y="1192213"/>
          <a:ext cx="3257550" cy="5262563"/>
        </p:xfrm>
        <a:graphic>
          <a:graphicData uri="http://schemas.openxmlformats.org/drawingml/2006/table">
            <a:tbl>
              <a:tblPr/>
              <a:tblGrid>
                <a:gridCol w="1704975"/>
                <a:gridCol w="1552575"/>
              </a:tblGrid>
              <a:tr h="5270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cname</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pid</a:t>
                      </a:r>
                      <a:endParaRPr lang="en-US" altLang="x-none" sz="3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254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70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99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99FF">
                        <a:alpha val="100000"/>
                      </a:srgbClr>
                    </a:solidFill>
                  </a:tcPr>
                </a:tc>
              </a:tr>
              <a:tr h="5270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99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99FF">
                        <a:alpha val="100000"/>
                      </a:srgbClr>
                    </a:solidFill>
                  </a:tcPr>
                </a:tc>
              </a:tr>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254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99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99FF">
                        <a:alpha val="100000"/>
                      </a:srgbClr>
                    </a:solidFill>
                  </a:tcPr>
                </a:tc>
              </a:tr>
              <a:tr h="5254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Allied</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1605" name="Text Box 52"/>
          <p:cNvSpPr txBox="1"/>
          <p:nvPr/>
        </p:nvSpPr>
        <p:spPr>
          <a:xfrm>
            <a:off x="107950" y="735013"/>
            <a:ext cx="3549650" cy="457200"/>
          </a:xfrm>
          <a:prstGeom prst="rect">
            <a:avLst/>
          </a:prstGeom>
          <a:noFill/>
          <a:ln w="9525">
            <a:noFill/>
          </a:ln>
        </p:spPr>
        <p:txBody>
          <a:bodyPr wrap="square" lIns="0" tIns="0" rIns="0" bIns="0" anchor="t">
            <a:spAutoFit/>
          </a:bodyPr>
          <a:p>
            <a:pPr algn="ctr">
              <a:spcBef>
                <a:spcPct val="50000"/>
              </a:spcBef>
            </a:pPr>
            <a:r>
              <a:rPr lang="zh-CN" altLang="en-US" sz="3000" b="1" dirty="0">
                <a:latin typeface="Arial" panose="020B0604020202020204" pitchFamily="34" charset="0"/>
              </a:rPr>
              <a:t>(</a:t>
            </a:r>
            <a:r>
              <a:rPr lang="en-US" altLang="x-none" sz="3000" b="1" dirty="0">
                <a:latin typeface="Arial" panose="020B0604020202020204" pitchFamily="34" charset="0"/>
              </a:rPr>
              <a:t>O</a:t>
            </a:r>
            <a:r>
              <a:rPr lang="en-US" altLang="x-none" sz="3000" b="1" dirty="0">
                <a:latin typeface="Arial" panose="020B0604020202020204" pitchFamily="34" charset="0"/>
                <a:sym typeface="Symbol" panose="05050102010706020507" pitchFamily="2" charset="2"/>
              </a:rPr>
              <a:t></a:t>
            </a:r>
            <a:r>
              <a:rPr lang="en-US" altLang="x-none" sz="3000" b="1" dirty="0">
                <a:latin typeface="Arial" panose="020B0604020202020204" pitchFamily="34" charset="0"/>
              </a:rPr>
              <a:t>C)[cname, pid]</a:t>
            </a:r>
            <a:endParaRPr lang="en-US" altLang="x-none" sz="3000" b="1" dirty="0">
              <a:latin typeface="Arial" panose="020B0604020202020204" pitchFamily="34" charset="0"/>
            </a:endParaRPr>
          </a:p>
        </p:txBody>
      </p:sp>
      <p:sp>
        <p:nvSpPr>
          <p:cNvPr id="151606" name="Text Box 53"/>
          <p:cNvSpPr txBox="1"/>
          <p:nvPr/>
        </p:nvSpPr>
        <p:spPr>
          <a:xfrm>
            <a:off x="3698875" y="2813050"/>
            <a:ext cx="720725" cy="549275"/>
          </a:xfrm>
          <a:prstGeom prst="rect">
            <a:avLst/>
          </a:prstGeom>
          <a:noFill/>
          <a:ln w="9525">
            <a:noFill/>
          </a:ln>
        </p:spPr>
        <p:txBody>
          <a:bodyPr anchor="ctr">
            <a:spAutoFit/>
          </a:bodyPr>
          <a:p>
            <a:pPr algn="ctr">
              <a:spcBef>
                <a:spcPct val="50000"/>
              </a:spcBef>
            </a:pPr>
            <a:r>
              <a:rPr lang="zh-CN" altLang="en-US" sz="3000" b="1" dirty="0">
                <a:latin typeface="Arial" panose="020B0604020202020204" pitchFamily="34" charset="0"/>
                <a:sym typeface="Symbol" panose="05050102010706020507" pitchFamily="2" charset="2"/>
              </a:rPr>
              <a:t></a:t>
            </a:r>
            <a:endParaRPr lang="zh-CN" altLang="en-US" sz="3000" b="1" dirty="0">
              <a:latin typeface="Arial" panose="020B0604020202020204" pitchFamily="34" charset="0"/>
              <a:sym typeface="Symbol" panose="05050102010706020507" pitchFamily="2" charset="2"/>
            </a:endParaRPr>
          </a:p>
        </p:txBody>
      </p:sp>
      <p:grpSp>
        <p:nvGrpSpPr>
          <p:cNvPr id="129080" name="组合 129079"/>
          <p:cNvGrpSpPr/>
          <p:nvPr/>
        </p:nvGrpSpPr>
        <p:grpSpPr>
          <a:xfrm>
            <a:off x="6707188" y="2984500"/>
            <a:ext cx="1827212" cy="1525588"/>
            <a:chOff x="0" y="0"/>
            <a:chExt cx="912" cy="829"/>
          </a:xfrm>
        </p:grpSpPr>
        <p:sp>
          <p:nvSpPr>
            <p:cNvPr id="151608" name="Rectangle 55"/>
            <p:cNvSpPr/>
            <p:nvPr/>
          </p:nvSpPr>
          <p:spPr>
            <a:xfrm>
              <a:off x="0" y="414"/>
              <a:ext cx="912" cy="415"/>
            </a:xfrm>
            <a:prstGeom prst="rect">
              <a:avLst/>
            </a:prstGeom>
            <a:solidFill>
              <a:srgbClr val="CC99FF"/>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151609" name="Rectangle 56"/>
            <p:cNvSpPr/>
            <p:nvPr/>
          </p:nvSpPr>
          <p:spPr>
            <a:xfrm>
              <a:off x="0" y="0"/>
              <a:ext cx="912" cy="414"/>
            </a:xfrm>
            <a:prstGeom prst="rect">
              <a:avLst/>
            </a:prstGeom>
            <a:solidFill>
              <a:srgbClr val="FFFF99"/>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Basics</a:t>
              </a:r>
              <a:endParaRPr lang="en-US" altLang="x-none" sz="3000" b="1" dirty="0">
                <a:solidFill>
                  <a:schemeClr val="accent2"/>
                </a:solidFill>
                <a:latin typeface="Arial" panose="020B0604020202020204" pitchFamily="34" charset="0"/>
              </a:endParaRPr>
            </a:p>
          </p:txBody>
        </p:sp>
        <p:sp>
          <p:nvSpPr>
            <p:cNvPr id="151610" name="Line 63"/>
            <p:cNvSpPr/>
            <p:nvPr/>
          </p:nvSpPr>
          <p:spPr>
            <a:xfrm>
              <a:off x="0" y="414"/>
              <a:ext cx="91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sp>
        <p:nvSpPr>
          <p:cNvPr id="151611" name="Text Box 64"/>
          <p:cNvSpPr txBox="1"/>
          <p:nvPr/>
        </p:nvSpPr>
        <p:spPr>
          <a:xfrm>
            <a:off x="5862638" y="2886075"/>
            <a:ext cx="720725" cy="547688"/>
          </a:xfrm>
          <a:prstGeom prst="rect">
            <a:avLst/>
          </a:prstGeom>
          <a:noFill/>
          <a:ln w="9525">
            <a:noFill/>
          </a:ln>
        </p:spPr>
        <p:txBody>
          <a:bodyPr anchor="ctr">
            <a:spAutoFit/>
          </a:bodyPr>
          <a:p>
            <a:pPr algn="ctr">
              <a:spcBef>
                <a:spcPct val="50000"/>
              </a:spcBef>
            </a:pPr>
            <a:r>
              <a:rPr lang="zh-CN" altLang="en-US" sz="3000" b="1" dirty="0">
                <a:latin typeface="Arial" panose="020B0604020202020204" pitchFamily="34" charset="0"/>
                <a:sym typeface="Symbol" panose="05050102010706020507" pitchFamily="2" charset="2"/>
              </a:rPr>
              <a:t>=</a:t>
            </a:r>
            <a:endParaRPr lang="zh-CN" altLang="en-US" sz="3000" b="1" dirty="0">
              <a:latin typeface="Arial" panose="020B0604020202020204" pitchFamily="34" charset="0"/>
              <a:sym typeface="Symbol" panose="05050102010706020507" pitchFamily="2" charset="2"/>
            </a:endParaRPr>
          </a:p>
        </p:txBody>
      </p:sp>
      <p:grpSp>
        <p:nvGrpSpPr>
          <p:cNvPr id="151612" name="组合 129084"/>
          <p:cNvGrpSpPr/>
          <p:nvPr/>
        </p:nvGrpSpPr>
        <p:grpSpPr>
          <a:xfrm>
            <a:off x="6588125" y="1870075"/>
            <a:ext cx="2160588" cy="2640013"/>
            <a:chOff x="0" y="0"/>
            <a:chExt cx="1056" cy="1440"/>
          </a:xfrm>
        </p:grpSpPr>
        <p:sp>
          <p:nvSpPr>
            <p:cNvPr id="151613" name="Rectangle 57"/>
            <p:cNvSpPr/>
            <p:nvPr/>
          </p:nvSpPr>
          <p:spPr>
            <a:xfrm>
              <a:off x="48" y="288"/>
              <a:ext cx="912" cy="323"/>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3000" b="1" u="sng" dirty="0">
                  <a:solidFill>
                    <a:srgbClr val="FF0000"/>
                  </a:solidFill>
                  <a:latin typeface="Arial" panose="020B0604020202020204" pitchFamily="34" charset="0"/>
                </a:rPr>
                <a:t>cname</a:t>
              </a:r>
              <a:endParaRPr lang="en-US" altLang="x-none" sz="3000" b="1" u="sng" dirty="0">
                <a:solidFill>
                  <a:srgbClr val="FF0000"/>
                </a:solidFill>
                <a:latin typeface="Arial" panose="020B0604020202020204" pitchFamily="34" charset="0"/>
              </a:endParaRPr>
            </a:p>
          </p:txBody>
        </p:sp>
        <p:sp>
          <p:nvSpPr>
            <p:cNvPr id="151614" name="Line 58"/>
            <p:cNvSpPr/>
            <p:nvPr/>
          </p:nvSpPr>
          <p:spPr>
            <a:xfrm>
              <a:off x="48" y="288"/>
              <a:ext cx="91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1615" name="Line 59"/>
            <p:cNvSpPr/>
            <p:nvPr/>
          </p:nvSpPr>
          <p:spPr>
            <a:xfrm>
              <a:off x="48" y="611"/>
              <a:ext cx="91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1616" name="Line 60"/>
            <p:cNvSpPr/>
            <p:nvPr/>
          </p:nvSpPr>
          <p:spPr>
            <a:xfrm>
              <a:off x="48" y="1440"/>
              <a:ext cx="91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1617" name="Line 61"/>
            <p:cNvSpPr/>
            <p:nvPr/>
          </p:nvSpPr>
          <p:spPr>
            <a:xfrm>
              <a:off x="48" y="288"/>
              <a:ext cx="0" cy="115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1618" name="Line 62"/>
            <p:cNvSpPr/>
            <p:nvPr/>
          </p:nvSpPr>
          <p:spPr>
            <a:xfrm>
              <a:off x="960" y="288"/>
              <a:ext cx="0" cy="115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51619" name="Text Box 65"/>
            <p:cNvSpPr txBox="1"/>
            <p:nvPr/>
          </p:nvSpPr>
          <p:spPr>
            <a:xfrm>
              <a:off x="0" y="0"/>
              <a:ext cx="1056" cy="230"/>
            </a:xfrm>
            <a:prstGeom prst="rect">
              <a:avLst/>
            </a:prstGeom>
            <a:noFill/>
            <a:ln w="9525">
              <a:noFill/>
            </a:ln>
          </p:spPr>
          <p:txBody>
            <a:bodyPr lIns="0" tIns="0" rIns="0" bIns="0" anchor="t">
              <a:spAutoFit/>
            </a:bodyPr>
            <a:p>
              <a:pPr algn="ctr">
                <a:spcBef>
                  <a:spcPct val="50000"/>
                </a:spcBef>
              </a:pPr>
              <a:r>
                <a:rPr lang="en-US" altLang="x-none" sz="3000" b="1" dirty="0">
                  <a:latin typeface="Arial" panose="020B0604020202020204" pitchFamily="34" charset="0"/>
                </a:rPr>
                <a:t>T</a:t>
              </a:r>
              <a:r>
                <a:rPr lang="en-US" altLang="x-none" sz="3000" b="1" baseline="-25000" dirty="0">
                  <a:latin typeface="Arial" panose="020B0604020202020204" pitchFamily="34" charset="0"/>
                </a:rPr>
                <a:t>2</a:t>
              </a:r>
              <a:r>
                <a:rPr lang="en-US" altLang="x-none" sz="3000" b="1" dirty="0">
                  <a:latin typeface="Arial" panose="020B0604020202020204" pitchFamily="34" charset="0"/>
                </a:rPr>
                <a:t>[cname]</a:t>
              </a:r>
              <a:endParaRPr lang="en-US" altLang="x-none" sz="3000" b="1" dirty="0">
                <a:latin typeface="Arial" panose="020B0604020202020204" pitchFamily="34" charset="0"/>
              </a:endParaRPr>
            </a:p>
          </p:txBody>
        </p:sp>
      </p:grpSp>
      <p:sp>
        <p:nvSpPr>
          <p:cNvPr id="129093" name="Text Box 69"/>
          <p:cNvSpPr txBox="1"/>
          <p:nvPr/>
        </p:nvSpPr>
        <p:spPr>
          <a:xfrm>
            <a:off x="7165975" y="3143250"/>
            <a:ext cx="673100" cy="547688"/>
          </a:xfrm>
          <a:prstGeom prst="rect">
            <a:avLst/>
          </a:prstGeom>
          <a:noFill/>
          <a:ln w="9525">
            <a:noFill/>
          </a:ln>
        </p:spPr>
        <p:txBody>
          <a:bodyPr wrap="square" anchor="t">
            <a:spAutoFit/>
          </a:bodyPr>
          <a:p>
            <a:pPr algn="ctr">
              <a:spcBef>
                <a:spcPct val="50000"/>
              </a:spcBef>
            </a:pPr>
            <a:r>
              <a:rPr lang="zh-CN" altLang="en-US" sz="3000" b="1" dirty="0">
                <a:solidFill>
                  <a:srgbClr val="FF0000"/>
                </a:solidFill>
                <a:latin typeface="Arial" panose="020B0604020202020204" pitchFamily="34" charset="0"/>
              </a:rPr>
              <a:t>?</a:t>
            </a:r>
            <a:endParaRPr lang="zh-CN" altLang="en-US"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9093"/>
                                        </p:tgtEl>
                                        <p:attrNameLst>
                                          <p:attrName>style.visibility</p:attrName>
                                        </p:attrNameLst>
                                      </p:cBhvr>
                                      <p:to>
                                        <p:strVal val="visible"/>
                                      </p:to>
                                    </p:set>
                                  </p:childTnLst>
                                  <p:subTnLst>
                                    <p:set>
                                      <p:cBhvr override="childStyle">
                                        <p:cTn dur="1" fill="hold" display="0" masterRel="nextClick" afterEffect="1"/>
                                        <p:tgtEl>
                                          <p:spTgt spid="12909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29080"/>
                                        </p:tgtEl>
                                        <p:attrNameLst>
                                          <p:attrName>style.visibility</p:attrName>
                                        </p:attrNameLst>
                                      </p:cBhvr>
                                      <p:to>
                                        <p:strVal val="visible"/>
                                      </p:to>
                                    </p:set>
                                    <p:animEffect transition="in" filter="blinds(horizontal)">
                                      <p:cBhvr>
                                        <p:cTn id="11" dur="500"/>
                                        <p:tgtEl>
                                          <p:spTgt spid="129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9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25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25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2580" name="Rectangle 3"/>
          <p:cNvSpPr>
            <a:spLocks noGrp="1"/>
          </p:cNvSpPr>
          <p:nvPr>
            <p:ph type="body"/>
          </p:nvPr>
        </p:nvSpPr>
        <p:spPr>
          <a:xfrm>
            <a:off x="304800" y="47625"/>
            <a:ext cx="8458200" cy="1601788"/>
          </a:xfrm>
        </p:spPr>
        <p:txBody>
          <a:bodyPr wrap="square" anchor="t"/>
          <a:p>
            <a:pPr marL="457200" indent="-457200" eaLnBrk="1" hangingPunct="1"/>
            <a:r>
              <a:rPr lang="en-US" altLang="x-none" sz="3000" dirty="0"/>
              <a:t>Example 2.7.10</a:t>
            </a:r>
            <a:endParaRPr lang="en-US" altLang="x-none" sz="3000" dirty="0"/>
          </a:p>
          <a:p>
            <a:pPr marL="914400" lvl="1" indent="-457200" eaLnBrk="1" hangingPunct="1">
              <a:lnSpc>
                <a:spcPct val="100000"/>
              </a:lnSpc>
              <a:buAutoNum type="arabicParenR"/>
            </a:pPr>
            <a:r>
              <a:rPr lang="en-US" altLang="x-none" sz="3000" dirty="0"/>
              <a:t>Get names of customers who order </a:t>
            </a:r>
            <a:r>
              <a:rPr lang="en-US" altLang="x-none" sz="3000" i="1" u="sng" dirty="0">
                <a:solidFill>
                  <a:schemeClr val="tx2"/>
                </a:solidFill>
              </a:rPr>
              <a:t>all</a:t>
            </a:r>
            <a:r>
              <a:rPr lang="en-US" altLang="x-none" sz="3000" u="sng" dirty="0">
                <a:solidFill>
                  <a:schemeClr val="tx2"/>
                </a:solidFill>
              </a:rPr>
              <a:t> </a:t>
            </a:r>
            <a:r>
              <a:rPr lang="en-US" altLang="x-none" sz="3000" i="1" u="sng" dirty="0">
                <a:solidFill>
                  <a:schemeClr val="tx2"/>
                </a:solidFill>
              </a:rPr>
              <a:t>products ordered by customer ‘c006’</a:t>
            </a:r>
            <a:r>
              <a:rPr lang="en-US" altLang="x-none" sz="3000" dirty="0"/>
              <a:t> ?</a:t>
            </a:r>
            <a:endParaRPr lang="en-US" altLang="x-none" sz="3000" dirty="0"/>
          </a:p>
        </p:txBody>
      </p:sp>
      <p:sp>
        <p:nvSpPr>
          <p:cNvPr id="130054" name="Rectangle 4"/>
          <p:cNvSpPr/>
          <p:nvPr/>
        </p:nvSpPr>
        <p:spPr>
          <a:xfrm>
            <a:off x="0" y="1703388"/>
            <a:ext cx="9144000" cy="4321175"/>
          </a:xfrm>
          <a:prstGeom prst="rect">
            <a:avLst/>
          </a:prstGeom>
          <a:solidFill>
            <a:schemeClr val="bg1"/>
          </a:solidFill>
          <a:ln w="9525">
            <a:noFill/>
          </a:ln>
        </p:spPr>
        <p:txBody>
          <a:bodyPr anchor="t"/>
          <a:p>
            <a:pPr marL="742950" lvl="1" indent="-285750" eaLnBrk="1" hangingPunct="1">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rPr>
              <a:t>Step 1: find all products ordered by customer ‘c006’</a:t>
            </a:r>
            <a:endParaRPr lang="en-US" altLang="x-none" sz="3000" b="1" dirty="0">
              <a:solidFill>
                <a:schemeClr val="accent2"/>
              </a:solidFill>
              <a:latin typeface="Arial" panose="020B0604020202020204" pitchFamily="34" charset="0"/>
            </a:endParaRPr>
          </a:p>
          <a:p>
            <a:pPr marL="1600200" lvl="3" indent="-228600" eaLnBrk="1" hangingPunct="1">
              <a:spcBef>
                <a:spcPct val="1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R</a:t>
            </a:r>
            <a:r>
              <a:rPr lang="en-US" altLang="x-none" sz="3000" b="1" baseline="-25000" dirty="0">
                <a:solidFill>
                  <a:srgbClr val="FF0000"/>
                </a:solidFill>
                <a:latin typeface="Arial" panose="020B0604020202020204" pitchFamily="34" charset="0"/>
              </a:rPr>
              <a:t>1</a:t>
            </a:r>
            <a:r>
              <a:rPr lang="en-US" altLang="x-none" sz="3000" b="1" dirty="0">
                <a:solidFill>
                  <a:srgbClr val="FF0000"/>
                </a:solidFill>
                <a:latin typeface="Arial" panose="020B0604020202020204" pitchFamily="34" charset="0"/>
              </a:rPr>
              <a:t> := (ORDERS where cid = ‘c006’)[pid]</a:t>
            </a:r>
            <a:endParaRPr lang="en-US" altLang="x-none" sz="3000" b="1" dirty="0">
              <a:solidFill>
                <a:srgbClr val="FF0000"/>
              </a:solidFill>
              <a:latin typeface="Arial" panose="020B0604020202020204" pitchFamily="34" charset="0"/>
            </a:endParaRPr>
          </a:p>
          <a:p>
            <a:pPr marL="1143000" lvl="2" indent="-228600" eaLnBrk="1" hangingPunct="1">
              <a:spcBef>
                <a:spcPct val="10000"/>
              </a:spcBef>
              <a:buClr>
                <a:schemeClr val="accent2"/>
              </a:buClr>
              <a:buFont typeface="Wingdings" panose="05000000000000000000" pitchFamily="2" charset="2"/>
              <a:buChar char="§"/>
            </a:pPr>
            <a:endParaRPr lang="en-US" altLang="x-none" sz="1000" b="1" dirty="0">
              <a:solidFill>
                <a:schemeClr val="tx2"/>
              </a:solidFill>
              <a:latin typeface="Arial" panose="020B0604020202020204" pitchFamily="34" charset="0"/>
            </a:endParaRPr>
          </a:p>
          <a:p>
            <a:pPr marL="742950" lvl="1" indent="-285750" eaLnBrk="1" hangingPunct="1">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rPr>
              <a:t>Step 2: find cid of customers who order all products ordered by customer ‘c006’</a:t>
            </a:r>
            <a:endParaRPr lang="en-US" altLang="x-none" sz="3000" b="1" dirty="0">
              <a:solidFill>
                <a:schemeClr val="accent2"/>
              </a:solidFill>
              <a:latin typeface="Arial" panose="020B0604020202020204" pitchFamily="34" charset="0"/>
            </a:endParaRPr>
          </a:p>
          <a:p>
            <a:pPr marL="1600200" lvl="3" indent="-228600" eaLnBrk="1" hangingPunct="1">
              <a:spcBef>
                <a:spcPct val="1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R</a:t>
            </a:r>
            <a:r>
              <a:rPr lang="en-US" altLang="x-none" sz="3000" b="1" baseline="-25000" dirty="0">
                <a:solidFill>
                  <a:srgbClr val="FF0000"/>
                </a:solidFill>
                <a:latin typeface="Arial" panose="020B0604020202020204" pitchFamily="34" charset="0"/>
              </a:rPr>
              <a:t>2</a:t>
            </a:r>
            <a:r>
              <a:rPr lang="en-US" altLang="x-none" sz="3000" b="1" dirty="0">
                <a:solidFill>
                  <a:srgbClr val="FF0000"/>
                </a:solidFill>
                <a:latin typeface="Arial" panose="020B0604020202020204" pitchFamily="34" charset="0"/>
              </a:rPr>
              <a:t> := ORDERS [ cid, pid ] </a:t>
            </a:r>
            <a:r>
              <a:rPr lang="en-US" altLang="x-none" sz="3000" b="1" dirty="0">
                <a:solidFill>
                  <a:srgbClr val="FF0000"/>
                </a:solidFill>
                <a:latin typeface="Arial" panose="020B0604020202020204" pitchFamily="34" charset="0"/>
                <a:sym typeface="Symbol" panose="05050102010706020507" pitchFamily="2" charset="2"/>
              </a:rPr>
              <a:t> </a:t>
            </a:r>
            <a:r>
              <a:rPr lang="en-US" altLang="x-none" sz="3000" b="1" dirty="0">
                <a:solidFill>
                  <a:srgbClr val="FF0000"/>
                </a:solidFill>
                <a:latin typeface="Arial" panose="020B0604020202020204" pitchFamily="34" charset="0"/>
              </a:rPr>
              <a:t>R</a:t>
            </a:r>
            <a:r>
              <a:rPr lang="en-US" altLang="x-none" sz="3000" b="1" baseline="-25000" dirty="0">
                <a:solidFill>
                  <a:srgbClr val="FF0000"/>
                </a:solidFill>
                <a:latin typeface="Arial" panose="020B0604020202020204" pitchFamily="34" charset="0"/>
              </a:rPr>
              <a:t>1</a:t>
            </a:r>
            <a:endParaRPr lang="en-US" altLang="x-none" sz="3000" b="1" dirty="0">
              <a:solidFill>
                <a:srgbClr val="FF0000"/>
              </a:solidFill>
              <a:latin typeface="Arial" panose="020B0604020202020204" pitchFamily="34" charset="0"/>
              <a:sym typeface="Symbol" panose="05050102010706020507" pitchFamily="2" charset="2"/>
            </a:endParaRPr>
          </a:p>
          <a:p>
            <a:pPr marL="1143000" lvl="2" indent="-228600" eaLnBrk="1" hangingPunct="1">
              <a:spcBef>
                <a:spcPct val="10000"/>
              </a:spcBef>
              <a:buClr>
                <a:schemeClr val="accent2"/>
              </a:buClr>
              <a:buFont typeface="Wingdings" panose="05000000000000000000" pitchFamily="2" charset="2"/>
              <a:buChar char="§"/>
            </a:pPr>
            <a:endParaRPr lang="en-US" altLang="x-none" sz="1000" b="1" dirty="0">
              <a:solidFill>
                <a:schemeClr val="accent1"/>
              </a:solidFill>
              <a:latin typeface="Arial" panose="020B0604020202020204" pitchFamily="34" charset="0"/>
            </a:endParaRPr>
          </a:p>
          <a:p>
            <a:pPr marL="742950" lvl="1" indent="-285750" eaLnBrk="1" hangingPunct="1">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rPr>
              <a:t>Step 3: find cnames of customers</a:t>
            </a:r>
            <a:endParaRPr lang="en-US" altLang="x-none" sz="3000" b="1" dirty="0">
              <a:solidFill>
                <a:schemeClr val="accent2"/>
              </a:solidFill>
              <a:latin typeface="Arial" panose="020B0604020202020204" pitchFamily="34" charset="0"/>
            </a:endParaRPr>
          </a:p>
          <a:p>
            <a:pPr marL="1600200" lvl="3" indent="-228600" eaLnBrk="1" hangingPunct="1">
              <a:spcBef>
                <a:spcPct val="1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R</a:t>
            </a:r>
            <a:r>
              <a:rPr lang="en-US" altLang="x-none" sz="3000" b="1" baseline="-25000" dirty="0">
                <a:solidFill>
                  <a:srgbClr val="FF0000"/>
                </a:solidFill>
                <a:latin typeface="Arial" panose="020B0604020202020204" pitchFamily="34" charset="0"/>
              </a:rPr>
              <a:t>3</a:t>
            </a:r>
            <a:r>
              <a:rPr lang="en-US" altLang="x-none" sz="3000" b="1" dirty="0">
                <a:solidFill>
                  <a:srgbClr val="FF0000"/>
                </a:solidFill>
                <a:latin typeface="Arial" panose="020B0604020202020204" pitchFamily="34" charset="0"/>
              </a:rPr>
              <a:t> := ( R</a:t>
            </a:r>
            <a:r>
              <a:rPr lang="en-US" altLang="x-none" sz="3000" b="1" baseline="-25000" dirty="0">
                <a:solidFill>
                  <a:srgbClr val="FF0000"/>
                </a:solidFill>
                <a:latin typeface="Arial" panose="020B0604020202020204" pitchFamily="34" charset="0"/>
              </a:rPr>
              <a:t>2</a:t>
            </a:r>
            <a:r>
              <a:rPr lang="en-US" altLang="x-none" sz="3000" b="1" dirty="0">
                <a:solidFill>
                  <a:srgbClr val="FF0000"/>
                </a:solidFill>
                <a:latin typeface="Arial" panose="020B0604020202020204" pitchFamily="34" charset="0"/>
              </a:rPr>
              <a:t>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solidFill>
                  <a:srgbClr val="FF0000"/>
                </a:solidFill>
                <a:latin typeface="Arial" panose="020B0604020202020204" pitchFamily="34" charset="0"/>
              </a:rPr>
              <a:t> C ) [ cname ]</a:t>
            </a:r>
            <a:endParaRPr lang="en-US" altLang="x-none"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Effect transition="in" filter="blinds(horizontal)">
                                      <p:cBhvr>
                                        <p:cTn id="7" dur="500"/>
                                        <p:tgtEl>
                                          <p:spTgt spid="1300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4">
                                            <p:txEl>
                                              <p:charRg st="0" end="53"/>
                                            </p:txEl>
                                          </p:spTgt>
                                        </p:tgtEl>
                                        <p:attrNameLst>
                                          <p:attrName>style.visibility</p:attrName>
                                        </p:attrNameLst>
                                      </p:cBhvr>
                                      <p:to>
                                        <p:strVal val="visible"/>
                                      </p:to>
                                    </p:set>
                                    <p:animEffect transition="in" filter="blinds(horizontal)">
                                      <p:cBhvr>
                                        <p:cTn id="12" dur="500"/>
                                        <p:tgtEl>
                                          <p:spTgt spid="130054">
                                            <p:txEl>
                                              <p:charRg st="0" end="5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0054">
                                            <p:txEl>
                                              <p:charRg st="53" end="92"/>
                                            </p:txEl>
                                          </p:spTgt>
                                        </p:tgtEl>
                                        <p:attrNameLst>
                                          <p:attrName>style.visibility</p:attrName>
                                        </p:attrNameLst>
                                      </p:cBhvr>
                                      <p:to>
                                        <p:strVal val="visible"/>
                                      </p:to>
                                    </p:set>
                                    <p:animEffect transition="in" filter="blinds(horizontal)">
                                      <p:cBhvr>
                                        <p:cTn id="15" dur="500"/>
                                        <p:tgtEl>
                                          <p:spTgt spid="130054">
                                            <p:txEl>
                                              <p:charRg st="53" end="9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0054">
                                            <p:txEl>
                                              <p:charRg st="93" end="173"/>
                                            </p:txEl>
                                          </p:spTgt>
                                        </p:tgtEl>
                                        <p:attrNameLst>
                                          <p:attrName>style.visibility</p:attrName>
                                        </p:attrNameLst>
                                      </p:cBhvr>
                                      <p:to>
                                        <p:strVal val="visible"/>
                                      </p:to>
                                    </p:set>
                                    <p:animEffect transition="in" filter="blinds(horizontal)">
                                      <p:cBhvr>
                                        <p:cTn id="20" dur="500"/>
                                        <p:tgtEl>
                                          <p:spTgt spid="130054">
                                            <p:txEl>
                                              <p:charRg st="93" end="17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0054">
                                            <p:txEl>
                                              <p:charRg st="173" end="204"/>
                                            </p:txEl>
                                          </p:spTgt>
                                        </p:tgtEl>
                                        <p:attrNameLst>
                                          <p:attrName>style.visibility</p:attrName>
                                        </p:attrNameLst>
                                      </p:cBhvr>
                                      <p:to>
                                        <p:strVal val="visible"/>
                                      </p:to>
                                    </p:set>
                                    <p:animEffect transition="in" filter="blinds(horizontal)">
                                      <p:cBhvr>
                                        <p:cTn id="23" dur="500"/>
                                        <p:tgtEl>
                                          <p:spTgt spid="130054">
                                            <p:txEl>
                                              <p:charRg st="173" end="20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0054">
                                            <p:txEl>
                                              <p:charRg st="205" end="238"/>
                                            </p:txEl>
                                          </p:spTgt>
                                        </p:tgtEl>
                                        <p:attrNameLst>
                                          <p:attrName>style.visibility</p:attrName>
                                        </p:attrNameLst>
                                      </p:cBhvr>
                                      <p:to>
                                        <p:strVal val="visible"/>
                                      </p:to>
                                    </p:set>
                                    <p:animEffect transition="in" filter="blinds(horizontal)">
                                      <p:cBhvr>
                                        <p:cTn id="28" dur="500"/>
                                        <p:tgtEl>
                                          <p:spTgt spid="130054">
                                            <p:txEl>
                                              <p:charRg st="205" end="23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0054">
                                            <p:txEl>
                                              <p:charRg st="238" end="265"/>
                                            </p:txEl>
                                          </p:spTgt>
                                        </p:tgtEl>
                                        <p:attrNameLst>
                                          <p:attrName>style.visibility</p:attrName>
                                        </p:attrNameLst>
                                      </p:cBhvr>
                                      <p:to>
                                        <p:strVal val="visible"/>
                                      </p:to>
                                    </p:set>
                                    <p:animEffect transition="in" filter="blinds(horizontal)">
                                      <p:cBhvr>
                                        <p:cTn id="31" dur="500"/>
                                        <p:tgtEl>
                                          <p:spTgt spid="130054">
                                            <p:txEl>
                                              <p:charRg st="238" end="2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bldLvl="2" animBg="1" uiExpand="1"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36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3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3604" name="Rectangle 3"/>
          <p:cNvSpPr>
            <a:spLocks noGrp="1"/>
          </p:cNvSpPr>
          <p:nvPr>
            <p:ph type="body"/>
          </p:nvPr>
        </p:nvSpPr>
        <p:spPr>
          <a:xfrm>
            <a:off x="34925" y="-17462"/>
            <a:ext cx="9074150" cy="2438400"/>
          </a:xfrm>
        </p:spPr>
        <p:txBody>
          <a:bodyPr wrap="square" anchor="t"/>
          <a:p>
            <a:pPr marL="457200" indent="-457200" eaLnBrk="1" hangingPunct="1">
              <a:lnSpc>
                <a:spcPct val="90000"/>
              </a:lnSpc>
            </a:pPr>
            <a:r>
              <a:rPr lang="en-US" altLang="x-none" sz="3000" dirty="0"/>
              <a:t>Example 2.7.10</a:t>
            </a:r>
            <a:endParaRPr lang="en-US" altLang="x-none" sz="3000" dirty="0"/>
          </a:p>
          <a:p>
            <a:pPr marL="914400" lvl="1" indent="-457200" eaLnBrk="1" hangingPunct="1">
              <a:lnSpc>
                <a:spcPct val="90000"/>
              </a:lnSpc>
              <a:buAutoNum type="arabicParenR" startAt="2"/>
            </a:pPr>
            <a:r>
              <a:rPr lang="en-US" altLang="x-none" sz="3000" dirty="0"/>
              <a:t>Get pid of products ordered through </a:t>
            </a:r>
            <a:r>
              <a:rPr lang="en-US" altLang="x-none" sz="3000" i="1" u="sng" dirty="0">
                <a:solidFill>
                  <a:schemeClr val="tx2"/>
                </a:solidFill>
              </a:rPr>
              <a:t>all</a:t>
            </a:r>
            <a:r>
              <a:rPr lang="en-US" altLang="x-none" sz="3000" u="sng" dirty="0">
                <a:solidFill>
                  <a:schemeClr val="tx2"/>
                </a:solidFill>
              </a:rPr>
              <a:t> </a:t>
            </a:r>
            <a:r>
              <a:rPr lang="en-US" altLang="x-none" sz="3000" i="1" u="sng" dirty="0">
                <a:solidFill>
                  <a:schemeClr val="tx2"/>
                </a:solidFill>
              </a:rPr>
              <a:t>agents</a:t>
            </a:r>
            <a:r>
              <a:rPr lang="en-US" altLang="x-none" sz="3000" dirty="0"/>
              <a:t> ?</a:t>
            </a:r>
            <a:endParaRPr lang="en-US" altLang="x-none" sz="3000" dirty="0"/>
          </a:p>
          <a:p>
            <a:pPr marL="914400" lvl="1" indent="-457200" eaLnBrk="1" hangingPunct="1">
              <a:lnSpc>
                <a:spcPct val="90000"/>
              </a:lnSpc>
              <a:buAutoNum type="arabicParenR" startAt="2"/>
            </a:pPr>
            <a:r>
              <a:rPr lang="en-US" altLang="x-none" sz="3000" dirty="0"/>
              <a:t>Get name of products ordered by </a:t>
            </a:r>
            <a:r>
              <a:rPr lang="en-US" altLang="x-none" sz="3000" i="1" u="sng" dirty="0">
                <a:solidFill>
                  <a:schemeClr val="tx2"/>
                </a:solidFill>
              </a:rPr>
              <a:t>all</a:t>
            </a:r>
            <a:r>
              <a:rPr lang="en-US" altLang="x-none" sz="3000" u="sng" dirty="0">
                <a:solidFill>
                  <a:schemeClr val="tx2"/>
                </a:solidFill>
              </a:rPr>
              <a:t> </a:t>
            </a:r>
            <a:r>
              <a:rPr lang="en-US" altLang="x-none" sz="3000" i="1" u="sng" dirty="0">
                <a:solidFill>
                  <a:schemeClr val="tx2"/>
                </a:solidFill>
              </a:rPr>
              <a:t>customers who live in Dallas</a:t>
            </a:r>
            <a:r>
              <a:rPr lang="en-US" altLang="x-none" sz="3000" dirty="0"/>
              <a:t> ?</a:t>
            </a:r>
            <a:endParaRPr lang="en-US" altLang="x-none" sz="3000" dirty="0"/>
          </a:p>
        </p:txBody>
      </p:sp>
      <p:sp>
        <p:nvSpPr>
          <p:cNvPr id="131078" name="Rectangle 4"/>
          <p:cNvSpPr/>
          <p:nvPr/>
        </p:nvSpPr>
        <p:spPr>
          <a:xfrm>
            <a:off x="0" y="2501900"/>
            <a:ext cx="9109075" cy="3522663"/>
          </a:xfrm>
          <a:prstGeom prst="rect">
            <a:avLst/>
          </a:prstGeom>
          <a:solidFill>
            <a:schemeClr val="bg1"/>
          </a:solidFill>
          <a:ln w="9525">
            <a:noFill/>
          </a:ln>
        </p:spPr>
        <p:txBody>
          <a:bodyPr lIns="90170" tIns="46990" rIns="90170" bIns="46990" anchor="t"/>
          <a:p>
            <a:pPr marL="914400" lvl="1" indent="-457200" eaLnBrk="1" hangingPunct="1">
              <a:spcBef>
                <a:spcPct val="20000"/>
              </a:spcBef>
              <a:buClr>
                <a:schemeClr val="accent1"/>
              </a:buClr>
              <a:buAutoNum type="arabicParenR" startAt="2"/>
            </a:pPr>
            <a:r>
              <a:rPr lang="en-US" altLang="x-none" sz="3000" b="1" dirty="0">
                <a:solidFill>
                  <a:schemeClr val="accent2"/>
                </a:solidFill>
                <a:latin typeface="Arial" panose="020B0604020202020204" pitchFamily="34" charset="0"/>
              </a:rPr>
              <a:t>answer</a:t>
            </a:r>
            <a:endParaRPr lang="en-US" altLang="x-none" sz="3000" b="1" dirty="0">
              <a:solidFill>
                <a:schemeClr val="accent2"/>
              </a:solidFill>
              <a:latin typeface="Arial" panose="020B0604020202020204" pitchFamily="34" charset="0"/>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ORDERS [ aid, pid ] </a:t>
            </a:r>
            <a:r>
              <a:rPr lang="en-US" altLang="x-none" sz="3000" b="1" dirty="0">
                <a:solidFill>
                  <a:srgbClr val="FF0000"/>
                </a:solidFill>
                <a:latin typeface="Arial" panose="020B0604020202020204" pitchFamily="34" charset="0"/>
                <a:sym typeface="Symbol" panose="05050102010706020507" pitchFamily="2" charset="2"/>
              </a:rPr>
              <a:t> AGENTS [ aid ]</a:t>
            </a:r>
            <a:endParaRPr lang="en-US" altLang="x-none" sz="3000" b="1" dirty="0">
              <a:solidFill>
                <a:srgbClr val="FF0000"/>
              </a:solidFill>
              <a:latin typeface="Arial" panose="020B0604020202020204" pitchFamily="34" charset="0"/>
            </a:endParaRPr>
          </a:p>
          <a:p>
            <a:pPr marL="1371600" lvl="2" indent="-457200" eaLnBrk="1" hangingPunct="1">
              <a:spcBef>
                <a:spcPct val="20000"/>
              </a:spcBef>
              <a:buClr>
                <a:schemeClr val="accent2"/>
              </a:buClr>
              <a:buFont typeface="Wingdings" panose="05000000000000000000" pitchFamily="2" charset="2"/>
              <a:buChar char="§"/>
            </a:pPr>
            <a:endParaRPr lang="en-US" altLang="x-none" sz="1000" b="1" dirty="0">
              <a:solidFill>
                <a:schemeClr val="tx2"/>
              </a:solidFill>
              <a:latin typeface="Arial" panose="020B0604020202020204" pitchFamily="34" charset="0"/>
            </a:endParaRPr>
          </a:p>
          <a:p>
            <a:pPr marL="914400" lvl="1" indent="-457200" eaLnBrk="1" hangingPunct="1">
              <a:spcBef>
                <a:spcPct val="20000"/>
              </a:spcBef>
              <a:buClr>
                <a:schemeClr val="accent1"/>
              </a:buClr>
              <a:buAutoNum type="arabicParenR" startAt="3"/>
            </a:pPr>
            <a:r>
              <a:rPr lang="en-US" altLang="x-none" sz="3000" b="1" dirty="0">
                <a:solidFill>
                  <a:schemeClr val="accent2"/>
                </a:solidFill>
                <a:latin typeface="Arial" panose="020B0604020202020204" pitchFamily="34" charset="0"/>
              </a:rPr>
              <a:t>answer</a:t>
            </a:r>
            <a:endParaRPr lang="en-US" altLang="x-none" sz="3000" b="1" dirty="0">
              <a:solidFill>
                <a:schemeClr val="accent2"/>
              </a:solidFill>
              <a:latin typeface="Arial" panose="020B0604020202020204" pitchFamily="34" charset="0"/>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sym typeface="Symbol" panose="05050102010706020507" pitchFamily="2" charset="2"/>
              </a:rPr>
              <a:t>R</a:t>
            </a:r>
            <a:r>
              <a:rPr lang="en-US" altLang="x-none" sz="3000" b="1" baseline="-25000" dirty="0">
                <a:solidFill>
                  <a:srgbClr val="FF0000"/>
                </a:solidFill>
                <a:latin typeface="Arial" panose="020B0604020202020204" pitchFamily="34" charset="0"/>
                <a:sym typeface="Symbol" panose="05050102010706020507" pitchFamily="2" charset="2"/>
              </a:rPr>
              <a:t>1</a:t>
            </a:r>
            <a:r>
              <a:rPr lang="en-US" altLang="x-none" sz="3000" b="1" dirty="0">
                <a:solidFill>
                  <a:srgbClr val="FF0000"/>
                </a:solidFill>
                <a:latin typeface="Arial" panose="020B0604020202020204" pitchFamily="34" charset="0"/>
                <a:sym typeface="Symbol" panose="05050102010706020507" pitchFamily="2" charset="2"/>
              </a:rPr>
              <a:t> := (CUSTOMERS where city=‘Dallas’)[cid]</a:t>
            </a:r>
            <a:endParaRPr lang="en-US" altLang="x-none" sz="3000" b="1" dirty="0">
              <a:solidFill>
                <a:srgbClr val="FF0000"/>
              </a:solidFill>
              <a:latin typeface="Arial" panose="020B0604020202020204" pitchFamily="34" charset="0"/>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sym typeface="Symbol" panose="05050102010706020507" pitchFamily="2" charset="2"/>
              </a:rPr>
              <a:t>R</a:t>
            </a:r>
            <a:r>
              <a:rPr lang="en-US" altLang="x-none" sz="3000" b="1" baseline="-25000" dirty="0">
                <a:solidFill>
                  <a:srgbClr val="FF0000"/>
                </a:solidFill>
                <a:latin typeface="Arial" panose="020B0604020202020204" pitchFamily="34" charset="0"/>
                <a:sym typeface="Symbol" panose="05050102010706020507" pitchFamily="2" charset="2"/>
              </a:rPr>
              <a:t>2</a:t>
            </a:r>
            <a:r>
              <a:rPr lang="en-US" altLang="x-none" sz="3000" b="1" dirty="0">
                <a:solidFill>
                  <a:srgbClr val="FF0000"/>
                </a:solidFill>
                <a:latin typeface="Arial" panose="020B0604020202020204" pitchFamily="34" charset="0"/>
                <a:sym typeface="Symbol" panose="05050102010706020507" pitchFamily="2" charset="2"/>
              </a:rPr>
              <a:t> := </a:t>
            </a:r>
            <a:r>
              <a:rPr lang="en-US" altLang="x-none" sz="3000" b="1" dirty="0">
                <a:solidFill>
                  <a:srgbClr val="FF0000"/>
                </a:solidFill>
                <a:latin typeface="Arial" panose="020B0604020202020204" pitchFamily="34" charset="0"/>
              </a:rPr>
              <a:t>ORDERS [ cid, pid ] </a:t>
            </a:r>
            <a:r>
              <a:rPr lang="en-US" altLang="x-none" sz="3000" b="1" dirty="0">
                <a:solidFill>
                  <a:srgbClr val="FF0000"/>
                </a:solidFill>
                <a:latin typeface="Arial" panose="020B0604020202020204" pitchFamily="34" charset="0"/>
                <a:sym typeface="Symbol" panose="05050102010706020507" pitchFamily="2" charset="2"/>
              </a:rPr>
              <a:t> R</a:t>
            </a:r>
            <a:r>
              <a:rPr lang="en-US" altLang="x-none" sz="3000" b="1" baseline="-25000" dirty="0">
                <a:solidFill>
                  <a:srgbClr val="FF0000"/>
                </a:solidFill>
                <a:latin typeface="Arial" panose="020B0604020202020204" pitchFamily="34" charset="0"/>
                <a:sym typeface="Symbol" panose="05050102010706020507" pitchFamily="2" charset="2"/>
              </a:rPr>
              <a:t>1</a:t>
            </a:r>
            <a:endParaRPr lang="en-US" altLang="x-none" sz="3000" b="1" dirty="0">
              <a:solidFill>
                <a:srgbClr val="FF0000"/>
              </a:solidFill>
              <a:latin typeface="Arial" panose="020B0604020202020204" pitchFamily="34" charset="0"/>
              <a:sym typeface="Symbol" panose="05050102010706020507" pitchFamily="2" charset="2"/>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sym typeface="Symbol" panose="05050102010706020507" pitchFamily="2" charset="2"/>
              </a:rPr>
              <a:t>R</a:t>
            </a:r>
            <a:r>
              <a:rPr lang="en-US" altLang="x-none" sz="3000" b="1" baseline="-25000" dirty="0">
                <a:solidFill>
                  <a:srgbClr val="FF0000"/>
                </a:solidFill>
                <a:latin typeface="Arial" panose="020B0604020202020204" pitchFamily="34" charset="0"/>
                <a:sym typeface="Symbol" panose="05050102010706020507" pitchFamily="2" charset="2"/>
              </a:rPr>
              <a:t>3</a:t>
            </a:r>
            <a:r>
              <a:rPr lang="en-US" altLang="x-none" sz="3000" b="1" dirty="0">
                <a:solidFill>
                  <a:srgbClr val="FF0000"/>
                </a:solidFill>
                <a:latin typeface="Arial" panose="020B0604020202020204" pitchFamily="34" charset="0"/>
                <a:sym typeface="Symbol" panose="05050102010706020507" pitchFamily="2" charset="2"/>
              </a:rPr>
              <a:t> := ( PRODUCTS  R</a:t>
            </a:r>
            <a:r>
              <a:rPr lang="en-US" altLang="x-none" sz="3000" b="1" baseline="-25000" dirty="0">
                <a:solidFill>
                  <a:srgbClr val="FF0000"/>
                </a:solidFill>
                <a:latin typeface="Arial" panose="020B0604020202020204" pitchFamily="34" charset="0"/>
                <a:sym typeface="Symbol" panose="05050102010706020507" pitchFamily="2" charset="2"/>
              </a:rPr>
              <a:t>2 </a:t>
            </a:r>
            <a:r>
              <a:rPr lang="en-US" altLang="x-none" sz="3000" b="1" dirty="0">
                <a:solidFill>
                  <a:srgbClr val="FF0000"/>
                </a:solidFill>
                <a:latin typeface="Arial" panose="020B0604020202020204" pitchFamily="34" charset="0"/>
                <a:sym typeface="Symbol" panose="05050102010706020507" pitchFamily="2" charset="2"/>
              </a:rPr>
              <a:t>) [ pname ]</a:t>
            </a:r>
            <a:endParaRPr lang="en-US" altLang="x-none" sz="3000" b="1" dirty="0">
              <a:solidFill>
                <a:srgbClr val="FF0000"/>
              </a:solidFill>
              <a:latin typeface="Arial" panose="020B0604020202020204" pitchFamily="34" charset="0"/>
            </a:endParaRPr>
          </a:p>
        </p:txBody>
      </p:sp>
      <p:sp>
        <p:nvSpPr>
          <p:cNvPr id="131079" name="Line 5"/>
          <p:cNvSpPr/>
          <p:nvPr/>
        </p:nvSpPr>
        <p:spPr>
          <a:xfrm>
            <a:off x="0" y="2424113"/>
            <a:ext cx="9144000" cy="0"/>
          </a:xfrm>
          <a:prstGeom prst="line">
            <a:avLst/>
          </a:prstGeom>
          <a:ln w="635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1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1078"/>
                                        </p:tgtEl>
                                        <p:attrNameLst>
                                          <p:attrName>style.visibility</p:attrName>
                                        </p:attrNameLst>
                                      </p:cBhvr>
                                      <p:to>
                                        <p:strVal val="visible"/>
                                      </p:to>
                                    </p:set>
                                    <p:animEffect transition="in" filter="blinds(horizontal)">
                                      <p:cBhvr>
                                        <p:cTn id="11" dur="500"/>
                                        <p:tgtEl>
                                          <p:spTgt spid="13107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1078">
                                            <p:txEl>
                                              <p:charRg st="0" end="7"/>
                                            </p:txEl>
                                          </p:spTgt>
                                        </p:tgtEl>
                                        <p:attrNameLst>
                                          <p:attrName>style.visibility</p:attrName>
                                        </p:attrNameLst>
                                      </p:cBhvr>
                                      <p:to>
                                        <p:strVal val="visible"/>
                                      </p:to>
                                    </p:set>
                                    <p:animEffect transition="in" filter="blinds(horizontal)">
                                      <p:cBhvr>
                                        <p:cTn id="16" dur="500"/>
                                        <p:tgtEl>
                                          <p:spTgt spid="131078">
                                            <p:txEl>
                                              <p:charRg st="0"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1078">
                                            <p:txEl>
                                              <p:charRg st="7" end="44"/>
                                            </p:txEl>
                                          </p:spTgt>
                                        </p:tgtEl>
                                        <p:attrNameLst>
                                          <p:attrName>style.visibility</p:attrName>
                                        </p:attrNameLst>
                                      </p:cBhvr>
                                      <p:to>
                                        <p:strVal val="visible"/>
                                      </p:to>
                                    </p:set>
                                    <p:animEffect transition="in" filter="blinds(horizontal)">
                                      <p:cBhvr>
                                        <p:cTn id="19" dur="500"/>
                                        <p:tgtEl>
                                          <p:spTgt spid="131078">
                                            <p:txEl>
                                              <p:charRg st="7" end="4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1078">
                                            <p:txEl>
                                              <p:charRg st="45" end="52"/>
                                            </p:txEl>
                                          </p:spTgt>
                                        </p:tgtEl>
                                        <p:attrNameLst>
                                          <p:attrName>style.visibility</p:attrName>
                                        </p:attrNameLst>
                                      </p:cBhvr>
                                      <p:to>
                                        <p:strVal val="visible"/>
                                      </p:to>
                                    </p:set>
                                    <p:animEffect transition="in" filter="blinds(horizontal)">
                                      <p:cBhvr>
                                        <p:cTn id="24" dur="500"/>
                                        <p:tgtEl>
                                          <p:spTgt spid="131078">
                                            <p:txEl>
                                              <p:charRg st="45" end="5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1078">
                                            <p:txEl>
                                              <p:charRg st="52" end="95"/>
                                            </p:txEl>
                                          </p:spTgt>
                                        </p:tgtEl>
                                        <p:attrNameLst>
                                          <p:attrName>style.visibility</p:attrName>
                                        </p:attrNameLst>
                                      </p:cBhvr>
                                      <p:to>
                                        <p:strVal val="visible"/>
                                      </p:to>
                                    </p:set>
                                    <p:animEffect transition="in" filter="blinds(horizontal)">
                                      <p:cBhvr>
                                        <p:cTn id="27" dur="500"/>
                                        <p:tgtEl>
                                          <p:spTgt spid="131078">
                                            <p:txEl>
                                              <p:charRg st="52" end="9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1078">
                                            <p:txEl>
                                              <p:charRg st="95" end="126"/>
                                            </p:txEl>
                                          </p:spTgt>
                                        </p:tgtEl>
                                        <p:attrNameLst>
                                          <p:attrName>style.visibility</p:attrName>
                                        </p:attrNameLst>
                                      </p:cBhvr>
                                      <p:to>
                                        <p:strVal val="visible"/>
                                      </p:to>
                                    </p:set>
                                    <p:animEffect transition="in" filter="blinds(horizontal)">
                                      <p:cBhvr>
                                        <p:cTn id="30" dur="500"/>
                                        <p:tgtEl>
                                          <p:spTgt spid="131078">
                                            <p:txEl>
                                              <p:charRg st="95" end="12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1078">
                                            <p:txEl>
                                              <p:charRg st="126" end="160"/>
                                            </p:txEl>
                                          </p:spTgt>
                                        </p:tgtEl>
                                        <p:attrNameLst>
                                          <p:attrName>style.visibility</p:attrName>
                                        </p:attrNameLst>
                                      </p:cBhvr>
                                      <p:to>
                                        <p:strVal val="visible"/>
                                      </p:to>
                                    </p:set>
                                    <p:animEffect transition="in" filter="blinds(horizontal)">
                                      <p:cBhvr>
                                        <p:cTn id="33" dur="500"/>
                                        <p:tgtEl>
                                          <p:spTgt spid="131078">
                                            <p:txEl>
                                              <p:charRg st="126"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bldLvl="2" uiExpand="1"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46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4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4628" name="Rectangle 3"/>
          <p:cNvSpPr>
            <a:spLocks noGrp="1"/>
          </p:cNvSpPr>
          <p:nvPr>
            <p:ph type="body"/>
          </p:nvPr>
        </p:nvSpPr>
        <p:spPr>
          <a:xfrm>
            <a:off x="152400" y="47625"/>
            <a:ext cx="8839200" cy="2363788"/>
          </a:xfrm>
        </p:spPr>
        <p:txBody>
          <a:bodyPr wrap="square" anchor="t"/>
          <a:p>
            <a:pPr marL="457200" indent="-457200" eaLnBrk="1" hangingPunct="1">
              <a:lnSpc>
                <a:spcPct val="90000"/>
              </a:lnSpc>
            </a:pPr>
            <a:r>
              <a:rPr lang="en-US" altLang="x-none" sz="3000" dirty="0"/>
              <a:t>Example 2.7.10</a:t>
            </a:r>
            <a:endParaRPr lang="en-US" altLang="x-none" sz="3000" dirty="0"/>
          </a:p>
          <a:p>
            <a:pPr marL="914400" lvl="1" indent="-457200" eaLnBrk="1" hangingPunct="1">
              <a:lnSpc>
                <a:spcPct val="90000"/>
              </a:lnSpc>
              <a:buAutoNum type="arabicParenR" startAt="4"/>
            </a:pPr>
            <a:r>
              <a:rPr lang="en-US" altLang="x-none" sz="3000" dirty="0"/>
              <a:t>Get cids of customers who order </a:t>
            </a:r>
            <a:r>
              <a:rPr lang="en-US" altLang="x-none" sz="3000" i="1" u="sng" dirty="0">
                <a:solidFill>
                  <a:schemeClr val="tx2"/>
                </a:solidFill>
              </a:rPr>
              <a:t>all products priced at $0.50</a:t>
            </a:r>
            <a:r>
              <a:rPr lang="en-US" altLang="x-none" sz="3000" dirty="0"/>
              <a:t>.</a:t>
            </a:r>
            <a:endParaRPr lang="en-US" altLang="x-none" sz="3000" dirty="0"/>
          </a:p>
          <a:p>
            <a:pPr marL="914400" lvl="1" indent="-457200" eaLnBrk="1" hangingPunct="1">
              <a:lnSpc>
                <a:spcPct val="90000"/>
              </a:lnSpc>
              <a:buAutoNum type="arabicParenR" startAt="4"/>
            </a:pPr>
            <a:r>
              <a:rPr lang="en-US" altLang="x-none" sz="3000" dirty="0"/>
              <a:t>Get cids of customers who order </a:t>
            </a:r>
            <a:r>
              <a:rPr lang="en-US" altLang="x-none" sz="3000" i="1" u="sng" dirty="0">
                <a:solidFill>
                  <a:schemeClr val="tx2"/>
                </a:solidFill>
              </a:rPr>
              <a:t>all products that anybody orders</a:t>
            </a:r>
            <a:r>
              <a:rPr lang="en-US" altLang="x-none" sz="3000" dirty="0"/>
              <a:t>.</a:t>
            </a:r>
            <a:endParaRPr lang="en-US" altLang="x-none" sz="3000" dirty="0"/>
          </a:p>
        </p:txBody>
      </p:sp>
      <p:sp>
        <p:nvSpPr>
          <p:cNvPr id="132102" name="Rectangle 4"/>
          <p:cNvSpPr/>
          <p:nvPr/>
        </p:nvSpPr>
        <p:spPr>
          <a:xfrm>
            <a:off x="34925" y="2717800"/>
            <a:ext cx="9074150" cy="3306763"/>
          </a:xfrm>
          <a:prstGeom prst="rect">
            <a:avLst/>
          </a:prstGeom>
          <a:solidFill>
            <a:schemeClr val="bg1"/>
          </a:solidFill>
          <a:ln w="9525">
            <a:noFill/>
          </a:ln>
        </p:spPr>
        <p:txBody>
          <a:bodyPr anchor="t"/>
          <a:p>
            <a:pPr marL="914400" lvl="1" indent="-457200" eaLnBrk="1" hangingPunct="1">
              <a:spcBef>
                <a:spcPct val="20000"/>
              </a:spcBef>
              <a:buClr>
                <a:schemeClr val="accent1"/>
              </a:buClr>
              <a:buAutoNum type="arabicParenR" startAt="4"/>
            </a:pPr>
            <a:r>
              <a:rPr lang="en-US" altLang="x-none" sz="3000" b="1" dirty="0">
                <a:solidFill>
                  <a:schemeClr val="accent2"/>
                </a:solidFill>
                <a:latin typeface="Arial" panose="020B0604020202020204" pitchFamily="34" charset="0"/>
              </a:rPr>
              <a:t>answer</a:t>
            </a:r>
            <a:endParaRPr lang="en-US" altLang="x-none" sz="3000" b="1" dirty="0">
              <a:solidFill>
                <a:schemeClr val="accent1"/>
              </a:solidFill>
              <a:latin typeface="Arial" panose="020B0604020202020204" pitchFamily="34" charset="0"/>
              <a:sym typeface="Symbol" panose="05050102010706020507" pitchFamily="2" charset="2"/>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sym typeface="Symbol" panose="05050102010706020507" pitchFamily="2" charset="2"/>
              </a:rPr>
              <a:t>R</a:t>
            </a:r>
            <a:r>
              <a:rPr lang="en-US" altLang="x-none" sz="3000" b="1" baseline="-25000" dirty="0">
                <a:solidFill>
                  <a:srgbClr val="FF0000"/>
                </a:solidFill>
                <a:latin typeface="Arial" panose="020B0604020202020204" pitchFamily="34" charset="0"/>
                <a:sym typeface="Symbol" panose="05050102010706020507" pitchFamily="2" charset="2"/>
              </a:rPr>
              <a:t>1</a:t>
            </a:r>
            <a:r>
              <a:rPr lang="en-US" altLang="x-none" sz="3000" b="1" dirty="0">
                <a:solidFill>
                  <a:srgbClr val="FF0000"/>
                </a:solidFill>
                <a:latin typeface="Arial" panose="020B0604020202020204" pitchFamily="34" charset="0"/>
                <a:sym typeface="Symbol" panose="05050102010706020507" pitchFamily="2" charset="2"/>
              </a:rPr>
              <a:t> := </a:t>
            </a:r>
            <a:r>
              <a:rPr lang="en-US" altLang="x-none" sz="3000" b="1" dirty="0">
                <a:solidFill>
                  <a:srgbClr val="FF0000"/>
                </a:solidFill>
                <a:latin typeface="Arial" panose="020B0604020202020204" pitchFamily="34" charset="0"/>
              </a:rPr>
              <a:t>(PRODUCTS where price = 0.50) [pid]</a:t>
            </a:r>
            <a:endParaRPr lang="en-US" altLang="x-none" sz="3000" b="1" dirty="0">
              <a:solidFill>
                <a:srgbClr val="FF0000"/>
              </a:solidFill>
              <a:latin typeface="Arial" panose="020B0604020202020204" pitchFamily="34" charset="0"/>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sym typeface="Symbol" panose="05050102010706020507" pitchFamily="2" charset="2"/>
              </a:rPr>
              <a:t>R</a:t>
            </a:r>
            <a:r>
              <a:rPr lang="en-US" altLang="x-none" sz="3000" b="1" baseline="-25000" dirty="0">
                <a:solidFill>
                  <a:srgbClr val="FF0000"/>
                </a:solidFill>
                <a:latin typeface="Arial" panose="020B0604020202020204" pitchFamily="34" charset="0"/>
                <a:sym typeface="Symbol" panose="05050102010706020507" pitchFamily="2" charset="2"/>
              </a:rPr>
              <a:t>2</a:t>
            </a:r>
            <a:r>
              <a:rPr lang="en-US" altLang="x-none" sz="3000" b="1" dirty="0">
                <a:solidFill>
                  <a:srgbClr val="FF0000"/>
                </a:solidFill>
                <a:latin typeface="Arial" panose="020B0604020202020204" pitchFamily="34" charset="0"/>
                <a:sym typeface="Symbol" panose="05050102010706020507" pitchFamily="2" charset="2"/>
              </a:rPr>
              <a:t> := </a:t>
            </a:r>
            <a:r>
              <a:rPr lang="en-US" altLang="x-none" sz="3000" b="1" dirty="0">
                <a:solidFill>
                  <a:srgbClr val="FF0000"/>
                </a:solidFill>
                <a:latin typeface="Arial" panose="020B0604020202020204" pitchFamily="34" charset="0"/>
              </a:rPr>
              <a:t>ORDERS [ cid, pid ] </a:t>
            </a:r>
            <a:r>
              <a:rPr lang="en-US" altLang="x-none" sz="3000" b="1" dirty="0">
                <a:solidFill>
                  <a:srgbClr val="FF0000"/>
                </a:solidFill>
                <a:latin typeface="Arial" panose="020B0604020202020204" pitchFamily="34" charset="0"/>
                <a:sym typeface="Symbol" panose="05050102010706020507" pitchFamily="2" charset="2"/>
              </a:rPr>
              <a:t> R</a:t>
            </a:r>
            <a:r>
              <a:rPr lang="en-US" altLang="x-none" sz="3000" b="1" baseline="-25000" dirty="0">
                <a:solidFill>
                  <a:srgbClr val="FF0000"/>
                </a:solidFill>
                <a:latin typeface="Arial" panose="020B0604020202020204" pitchFamily="34" charset="0"/>
                <a:sym typeface="Symbol" panose="05050102010706020507" pitchFamily="2" charset="2"/>
              </a:rPr>
              <a:t>1</a:t>
            </a:r>
            <a:endParaRPr lang="en-US" altLang="x-none" sz="3000" b="1" dirty="0">
              <a:solidFill>
                <a:srgbClr val="FF0000"/>
              </a:solidFill>
              <a:latin typeface="Arial" panose="020B0604020202020204" pitchFamily="34" charset="0"/>
              <a:sym typeface="Symbol" panose="05050102010706020507" pitchFamily="2" charset="2"/>
            </a:endParaRPr>
          </a:p>
          <a:p>
            <a:pPr marL="1371600" lvl="2" indent="-457200" eaLnBrk="1" hangingPunct="1">
              <a:spcBef>
                <a:spcPct val="20000"/>
              </a:spcBef>
              <a:buClr>
                <a:schemeClr val="accent2"/>
              </a:buClr>
              <a:buFont typeface="Wingdings" panose="05000000000000000000" pitchFamily="2" charset="2"/>
              <a:buChar char="§"/>
            </a:pPr>
            <a:endParaRPr lang="en-US" altLang="x-none" sz="1000" b="1" dirty="0">
              <a:solidFill>
                <a:schemeClr val="tx2"/>
              </a:solidFill>
              <a:latin typeface="Arial" panose="020B0604020202020204" pitchFamily="34" charset="0"/>
            </a:endParaRPr>
          </a:p>
          <a:p>
            <a:pPr marL="914400" lvl="1" indent="-457200" eaLnBrk="1" hangingPunct="1">
              <a:spcBef>
                <a:spcPct val="20000"/>
              </a:spcBef>
              <a:buClr>
                <a:schemeClr val="accent1"/>
              </a:buClr>
              <a:buAutoNum type="arabicParenR" startAt="5"/>
            </a:pPr>
            <a:r>
              <a:rPr lang="en-US" altLang="x-none" sz="3000" b="1" dirty="0">
                <a:solidFill>
                  <a:schemeClr val="accent2"/>
                </a:solidFill>
                <a:latin typeface="Arial" panose="020B0604020202020204" pitchFamily="34" charset="0"/>
              </a:rPr>
              <a:t>answer</a:t>
            </a:r>
            <a:endParaRPr lang="en-US" altLang="x-none" sz="3000" b="1" dirty="0">
              <a:solidFill>
                <a:schemeClr val="accent2"/>
              </a:solidFill>
              <a:latin typeface="Arial" panose="020B0604020202020204" pitchFamily="34" charset="0"/>
            </a:endParaRPr>
          </a:p>
          <a:p>
            <a:pPr marL="1371600" lvl="2" indent="-457200" eaLnBrk="1" hangingPunct="1">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ORDERS [ cid, pid ] </a:t>
            </a:r>
            <a:r>
              <a:rPr lang="en-US" altLang="x-none" sz="3000" b="1" dirty="0">
                <a:solidFill>
                  <a:srgbClr val="FF0000"/>
                </a:solidFill>
                <a:latin typeface="Arial" panose="020B0604020202020204" pitchFamily="34" charset="0"/>
                <a:sym typeface="Symbol" panose="05050102010706020507" pitchFamily="2" charset="2"/>
              </a:rPr>
              <a:t> ORDERS [ pid ]</a:t>
            </a:r>
            <a:endParaRPr lang="en-US" altLang="x-none" sz="3000" b="1" dirty="0">
              <a:solidFill>
                <a:srgbClr val="FF0000"/>
              </a:solidFill>
              <a:latin typeface="Arial" panose="020B0604020202020204" pitchFamily="34" charset="0"/>
              <a:sym typeface="Symbol" panose="05050102010706020507" pitchFamily="2" charset="2"/>
            </a:endParaRPr>
          </a:p>
        </p:txBody>
      </p:sp>
      <p:sp>
        <p:nvSpPr>
          <p:cNvPr id="132103" name="Line 5"/>
          <p:cNvSpPr/>
          <p:nvPr/>
        </p:nvSpPr>
        <p:spPr>
          <a:xfrm>
            <a:off x="0" y="2640013"/>
            <a:ext cx="9144000" cy="0"/>
          </a:xfrm>
          <a:prstGeom prst="line">
            <a:avLst/>
          </a:prstGeom>
          <a:ln w="635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2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2102"/>
                                        </p:tgtEl>
                                        <p:attrNameLst>
                                          <p:attrName>style.visibility</p:attrName>
                                        </p:attrNameLst>
                                      </p:cBhvr>
                                      <p:to>
                                        <p:strVal val="visible"/>
                                      </p:to>
                                    </p:set>
                                    <p:animEffect transition="in" filter="blinds(horizontal)">
                                      <p:cBhvr>
                                        <p:cTn id="11" dur="500"/>
                                        <p:tgtEl>
                                          <p:spTgt spid="13210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2102">
                                            <p:txEl>
                                              <p:charRg st="0" end="7"/>
                                            </p:txEl>
                                          </p:spTgt>
                                        </p:tgtEl>
                                        <p:attrNameLst>
                                          <p:attrName>style.visibility</p:attrName>
                                        </p:attrNameLst>
                                      </p:cBhvr>
                                      <p:to>
                                        <p:strVal val="visible"/>
                                      </p:to>
                                    </p:set>
                                    <p:animEffect transition="in" filter="blinds(horizontal)">
                                      <p:cBhvr>
                                        <p:cTn id="16" dur="500"/>
                                        <p:tgtEl>
                                          <p:spTgt spid="132102">
                                            <p:txEl>
                                              <p:charRg st="0"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2102">
                                            <p:txEl>
                                              <p:charRg st="7" end="49"/>
                                            </p:txEl>
                                          </p:spTgt>
                                        </p:tgtEl>
                                        <p:attrNameLst>
                                          <p:attrName>style.visibility</p:attrName>
                                        </p:attrNameLst>
                                      </p:cBhvr>
                                      <p:to>
                                        <p:strVal val="visible"/>
                                      </p:to>
                                    </p:set>
                                    <p:animEffect transition="in" filter="blinds(horizontal)">
                                      <p:cBhvr>
                                        <p:cTn id="19" dur="500"/>
                                        <p:tgtEl>
                                          <p:spTgt spid="132102">
                                            <p:txEl>
                                              <p:charRg st="7" end="49"/>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2102">
                                            <p:txEl>
                                              <p:charRg st="49" end="80"/>
                                            </p:txEl>
                                          </p:spTgt>
                                        </p:tgtEl>
                                        <p:attrNameLst>
                                          <p:attrName>style.visibility</p:attrName>
                                        </p:attrNameLst>
                                      </p:cBhvr>
                                      <p:to>
                                        <p:strVal val="visible"/>
                                      </p:to>
                                    </p:set>
                                    <p:animEffect transition="in" filter="blinds(horizontal)">
                                      <p:cBhvr>
                                        <p:cTn id="22" dur="500"/>
                                        <p:tgtEl>
                                          <p:spTgt spid="132102">
                                            <p:txEl>
                                              <p:charRg st="49"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102">
                                            <p:txEl>
                                              <p:charRg st="81" end="88"/>
                                            </p:txEl>
                                          </p:spTgt>
                                        </p:tgtEl>
                                        <p:attrNameLst>
                                          <p:attrName>style.visibility</p:attrName>
                                        </p:attrNameLst>
                                      </p:cBhvr>
                                      <p:to>
                                        <p:strVal val="visible"/>
                                      </p:to>
                                    </p:set>
                                    <p:animEffect transition="in" filter="blinds(horizontal)">
                                      <p:cBhvr>
                                        <p:cTn id="27" dur="500"/>
                                        <p:tgtEl>
                                          <p:spTgt spid="132102">
                                            <p:txEl>
                                              <p:charRg st="81" end="88"/>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2102">
                                            <p:txEl>
                                              <p:charRg st="88" end="125"/>
                                            </p:txEl>
                                          </p:spTgt>
                                        </p:tgtEl>
                                        <p:attrNameLst>
                                          <p:attrName>style.visibility</p:attrName>
                                        </p:attrNameLst>
                                      </p:cBhvr>
                                      <p:to>
                                        <p:strVal val="visible"/>
                                      </p:to>
                                    </p:set>
                                    <p:animEffect transition="in" filter="blinds(horizontal)">
                                      <p:cBhvr>
                                        <p:cTn id="30" dur="500"/>
                                        <p:tgtEl>
                                          <p:spTgt spid="132102">
                                            <p:txEl>
                                              <p:charRg st="88"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bldLvl="2"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5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5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5652" name="Rectangle 2"/>
          <p:cNvSpPr>
            <a:spLocks noGrp="1"/>
          </p:cNvSpPr>
          <p:nvPr>
            <p:ph type="title"/>
          </p:nvPr>
        </p:nvSpPr>
        <p:spPr/>
        <p:txBody>
          <a:bodyPr wrap="square" anchor="ctr"/>
          <a:p>
            <a:pPr eaLnBrk="1" hangingPunct="1"/>
            <a:r>
              <a:rPr lang="en-US" altLang="x-none" sz="2800" dirty="0">
                <a:sym typeface="+mn-ea"/>
              </a:rPr>
              <a:t>Example of Operations of Relational Algebra</a:t>
            </a:r>
            <a:endParaRPr lang="en-US" altLang="x-none" sz="2800" dirty="0"/>
          </a:p>
        </p:txBody>
      </p:sp>
      <p:sp>
        <p:nvSpPr>
          <p:cNvPr id="155653" name="Rectangle 3"/>
          <p:cNvSpPr>
            <a:spLocks noGrp="1"/>
          </p:cNvSpPr>
          <p:nvPr>
            <p:ph type="body"/>
          </p:nvPr>
        </p:nvSpPr>
        <p:spPr>
          <a:xfrm>
            <a:off x="682625" y="908050"/>
            <a:ext cx="7772400" cy="2578100"/>
          </a:xfrm>
        </p:spPr>
        <p:txBody>
          <a:bodyPr wrap="square" anchor="t"/>
          <a:p>
            <a:pPr eaLnBrk="1" hangingPunct="1">
              <a:lnSpc>
                <a:spcPct val="110000"/>
              </a:lnSpc>
            </a:pPr>
            <a:r>
              <a:rPr lang="en-US" altLang="x-none" sz="3000" dirty="0">
                <a:solidFill>
                  <a:srgbClr val="FF0000"/>
                </a:solidFill>
              </a:rPr>
              <a:t>When</a:t>
            </a:r>
            <a:r>
              <a:rPr lang="en-US" altLang="x-none" sz="3000" dirty="0"/>
              <a:t> &amp; </a:t>
            </a:r>
            <a:r>
              <a:rPr lang="en-US" altLang="x-none" sz="3000" dirty="0">
                <a:solidFill>
                  <a:srgbClr val="FF0000"/>
                </a:solidFill>
              </a:rPr>
              <a:t>How</a:t>
            </a:r>
            <a:r>
              <a:rPr lang="en-US" altLang="x-none" sz="3000" dirty="0"/>
              <a:t> to use</a:t>
            </a:r>
            <a:endParaRPr lang="en-US" altLang="x-none" sz="3000" dirty="0"/>
          </a:p>
          <a:p>
            <a:pPr lvl="1" eaLnBrk="1" hangingPunct="1">
              <a:lnSpc>
                <a:spcPct val="110000"/>
              </a:lnSpc>
            </a:pPr>
            <a:r>
              <a:rPr lang="en-US" altLang="x-none" sz="3000" dirty="0">
                <a:solidFill>
                  <a:schemeClr val="accent2"/>
                </a:solidFill>
              </a:rPr>
              <a:t>project / select</a:t>
            </a:r>
            <a:endParaRPr lang="en-US" altLang="x-none" sz="3000" dirty="0">
              <a:solidFill>
                <a:schemeClr val="accent2"/>
              </a:solidFill>
            </a:endParaRPr>
          </a:p>
          <a:p>
            <a:pPr lvl="1" eaLnBrk="1" hangingPunct="1">
              <a:lnSpc>
                <a:spcPct val="110000"/>
              </a:lnSpc>
            </a:pPr>
            <a:r>
              <a:rPr lang="en-US" altLang="x-none" sz="3000" dirty="0">
                <a:solidFill>
                  <a:schemeClr val="accent2"/>
                </a:solidFill>
              </a:rPr>
              <a:t>union / intersection / minus</a:t>
            </a:r>
            <a:endParaRPr lang="en-US" altLang="x-none" sz="3000" dirty="0">
              <a:solidFill>
                <a:schemeClr val="accent2"/>
              </a:solidFill>
            </a:endParaRPr>
          </a:p>
          <a:p>
            <a:pPr lvl="1" eaLnBrk="1" hangingPunct="1">
              <a:lnSpc>
                <a:spcPct val="110000"/>
              </a:lnSpc>
            </a:pPr>
            <a:r>
              <a:rPr lang="en-US" altLang="x-none" sz="3000" dirty="0">
                <a:solidFill>
                  <a:schemeClr val="accent2"/>
                </a:solidFill>
              </a:rPr>
              <a:t>product / join / division</a:t>
            </a:r>
            <a:endParaRPr lang="en-US" altLang="x-none" sz="3000" dirty="0">
              <a:solidFill>
                <a:schemeClr val="accent2"/>
              </a:solidFill>
            </a:endParaRPr>
          </a:p>
        </p:txBody>
      </p:sp>
      <p:sp>
        <p:nvSpPr>
          <p:cNvPr id="155654" name="Rectangle 4"/>
          <p:cNvSpPr/>
          <p:nvPr/>
        </p:nvSpPr>
        <p:spPr>
          <a:xfrm>
            <a:off x="684213" y="3630613"/>
            <a:ext cx="7772400" cy="2447925"/>
          </a:xfrm>
          <a:prstGeom prst="rect">
            <a:avLst/>
          </a:prstGeom>
          <a:noFill/>
          <a:ln w="9525">
            <a:noFill/>
          </a:ln>
        </p:spPr>
        <p:txBody>
          <a:bodyPr anchor="t"/>
          <a:p>
            <a:pPr marL="342900" indent="-342900">
              <a:lnSpc>
                <a:spcPct val="110000"/>
              </a:lnSpc>
              <a:spcBef>
                <a:spcPct val="20000"/>
              </a:spcBef>
              <a:buClr>
                <a:srgbClr val="CC9900"/>
              </a:buClr>
              <a:buFont typeface="Wingdings" panose="05000000000000000000" pitchFamily="2" charset="2"/>
              <a:buChar char="q"/>
            </a:pPr>
            <a:r>
              <a:rPr lang="en-US" altLang="x-none" sz="3000" b="1" dirty="0">
                <a:solidFill>
                  <a:srgbClr val="FF0000"/>
                </a:solidFill>
                <a:latin typeface="Arial" panose="020B0604020202020204" pitchFamily="34" charset="0"/>
              </a:rPr>
              <a:t>Difference</a:t>
            </a:r>
            <a:endParaRPr lang="en-US" altLang="x-none" sz="3000" b="1" dirty="0">
              <a:solidFill>
                <a:srgbClr val="FF0000"/>
              </a:solidFill>
              <a:latin typeface="Arial" panose="020B0604020202020204" pitchFamily="34" charset="0"/>
            </a:endParaRPr>
          </a:p>
          <a:p>
            <a:pPr marL="742950" lvl="1" indent="-285750" eaLnBrk="1" hangingPunct="1">
              <a:lnSpc>
                <a:spcPct val="110000"/>
              </a:lnSpc>
              <a:spcBef>
                <a:spcPct val="20000"/>
              </a:spcBef>
              <a:buClr>
                <a:srgbClr val="CC9900"/>
              </a:buClr>
              <a:buFont typeface="Arial" panose="020B0604020202020204" pitchFamily="34" charset="0"/>
              <a:buChar char="–"/>
            </a:pPr>
            <a:r>
              <a:rPr lang="en-US" altLang="x-none" sz="3000" b="1" dirty="0">
                <a:solidFill>
                  <a:schemeClr val="accent2"/>
                </a:solidFill>
                <a:latin typeface="Arial" panose="020B0604020202020204" pitchFamily="34" charset="0"/>
              </a:rPr>
              <a:t>between </a:t>
            </a:r>
            <a:r>
              <a:rPr lang="en-US" altLang="x-none" sz="3000" b="1" dirty="0">
                <a:solidFill>
                  <a:srgbClr val="FF0000"/>
                </a:solidFill>
                <a:latin typeface="Arial" panose="020B0604020202020204" pitchFamily="34" charset="0"/>
              </a:rPr>
              <a:t>product</a:t>
            </a:r>
            <a:r>
              <a:rPr lang="en-US" altLang="x-none" sz="3000" b="1" dirty="0">
                <a:solidFill>
                  <a:schemeClr val="accent2"/>
                </a:solidFill>
                <a:latin typeface="Arial" panose="020B0604020202020204" pitchFamily="34" charset="0"/>
              </a:rPr>
              <a:t> and </a:t>
            </a:r>
            <a:r>
              <a:rPr lang="en-US" altLang="x-none" sz="3000" b="1" dirty="0">
                <a:solidFill>
                  <a:srgbClr val="FF0000"/>
                </a:solidFill>
                <a:latin typeface="Arial" panose="020B0604020202020204" pitchFamily="34" charset="0"/>
              </a:rPr>
              <a:t>join</a:t>
            </a:r>
            <a:r>
              <a:rPr lang="en-US" altLang="x-none" sz="3000" b="1" dirty="0">
                <a:solidFill>
                  <a:schemeClr val="accent2"/>
                </a:solidFill>
                <a:latin typeface="Arial" panose="020B0604020202020204" pitchFamily="34" charset="0"/>
              </a:rPr>
              <a:t> ?</a:t>
            </a:r>
            <a:endParaRPr lang="en-US" altLang="x-none" sz="3000" b="1" dirty="0">
              <a:solidFill>
                <a:schemeClr val="accent2"/>
              </a:solidFill>
              <a:latin typeface="Arial" panose="020B0604020202020204" pitchFamily="34" charset="0"/>
            </a:endParaRPr>
          </a:p>
          <a:p>
            <a:pPr marL="742950" lvl="1" indent="-285750" eaLnBrk="1" hangingPunct="1">
              <a:lnSpc>
                <a:spcPct val="110000"/>
              </a:lnSpc>
              <a:spcBef>
                <a:spcPct val="20000"/>
              </a:spcBef>
              <a:buClr>
                <a:srgbClr val="CC9900"/>
              </a:buClr>
              <a:buFont typeface="Arial" panose="020B0604020202020204" pitchFamily="34" charset="0"/>
              <a:buChar char="–"/>
            </a:pPr>
            <a:r>
              <a:rPr lang="en-US" altLang="x-none" sz="3000" b="1" dirty="0">
                <a:solidFill>
                  <a:schemeClr val="accent2"/>
                </a:solidFill>
                <a:latin typeface="Arial" panose="020B0604020202020204" pitchFamily="34" charset="0"/>
              </a:rPr>
              <a:t>between </a:t>
            </a:r>
            <a:r>
              <a:rPr lang="en-US" altLang="x-none" sz="3000" b="1" dirty="0">
                <a:solidFill>
                  <a:srgbClr val="FF0000"/>
                </a:solidFill>
                <a:latin typeface="Arial" panose="020B0604020202020204" pitchFamily="34" charset="0"/>
              </a:rPr>
              <a:t>join</a:t>
            </a:r>
            <a:r>
              <a:rPr lang="en-US" altLang="x-none" sz="3000" b="1" dirty="0">
                <a:solidFill>
                  <a:schemeClr val="accent2"/>
                </a:solidFill>
                <a:latin typeface="Arial" panose="020B0604020202020204" pitchFamily="34" charset="0"/>
              </a:rPr>
              <a:t> and </a:t>
            </a:r>
            <a:r>
              <a:rPr lang="en-US" altLang="x-none" sz="3000" b="1" dirty="0">
                <a:solidFill>
                  <a:srgbClr val="FF0000"/>
                </a:solidFill>
                <a:latin typeface="Arial" panose="020B0604020202020204" pitchFamily="34" charset="0"/>
              </a:rPr>
              <a:t>division</a:t>
            </a:r>
            <a:r>
              <a:rPr lang="en-US" altLang="x-none" sz="3000" b="1" dirty="0">
                <a:solidFill>
                  <a:schemeClr val="accent2"/>
                </a:solidFill>
                <a:latin typeface="Arial" panose="020B0604020202020204" pitchFamily="34" charset="0"/>
              </a:rPr>
              <a:t> ?</a:t>
            </a:r>
            <a:endParaRPr lang="en-US" altLang="x-none" sz="3000" b="1" dirty="0">
              <a:solidFill>
                <a:schemeClr val="accent2"/>
              </a:solidFill>
              <a:latin typeface="Arial" panose="020B0604020202020204" pitchFamily="34" charset="0"/>
            </a:endParaRPr>
          </a:p>
          <a:p>
            <a:pPr marL="742950" lvl="1" indent="-285750" eaLnBrk="1" hangingPunct="1">
              <a:lnSpc>
                <a:spcPct val="110000"/>
              </a:lnSpc>
              <a:spcBef>
                <a:spcPct val="20000"/>
              </a:spcBef>
              <a:buClr>
                <a:srgbClr val="CC9900"/>
              </a:buClr>
              <a:buFont typeface="Arial" panose="020B0604020202020204" pitchFamily="34" charset="0"/>
              <a:buChar char="–"/>
            </a:pPr>
            <a:r>
              <a:rPr lang="en-US" altLang="x-none" sz="3000" b="1" dirty="0">
                <a:solidFill>
                  <a:schemeClr val="accent2"/>
                </a:solidFill>
                <a:latin typeface="Arial" panose="020B0604020202020204" pitchFamily="34" charset="0"/>
              </a:rPr>
              <a:t>between </a:t>
            </a:r>
            <a:r>
              <a:rPr lang="en-US" altLang="x-none" sz="3000" b="1" dirty="0">
                <a:solidFill>
                  <a:srgbClr val="FF0000"/>
                </a:solidFill>
                <a:latin typeface="Arial" panose="020B0604020202020204" pitchFamily="34" charset="0"/>
              </a:rPr>
              <a:t>minus</a:t>
            </a:r>
            <a:r>
              <a:rPr lang="en-US" altLang="x-none" sz="3000" b="1" dirty="0">
                <a:solidFill>
                  <a:schemeClr val="accent2"/>
                </a:solidFill>
                <a:latin typeface="Arial" panose="020B0604020202020204" pitchFamily="34" charset="0"/>
              </a:rPr>
              <a:t> and ‘</a:t>
            </a:r>
            <a:r>
              <a:rPr lang="en-US" altLang="x-none" sz="3000" b="1" dirty="0">
                <a:solidFill>
                  <a:srgbClr val="FF0000"/>
                </a:solidFill>
                <a:latin typeface="Arial" panose="020B0604020202020204" pitchFamily="34" charset="0"/>
              </a:rPr>
              <a:t>not equal</a:t>
            </a:r>
            <a:r>
              <a:rPr lang="en-US" altLang="x-none" sz="3000" b="1" dirty="0">
                <a:solidFill>
                  <a:schemeClr val="accent2"/>
                </a:solidFill>
                <a:latin typeface="Arial" panose="020B0604020202020204" pitchFamily="34" charset="0"/>
              </a:rPr>
              <a:t>’ ?</a:t>
            </a:r>
            <a:endParaRPr lang="en-US" altLang="x-none" sz="3000" b="1" dirty="0">
              <a:solidFill>
                <a:schemeClr val="accent2"/>
              </a:solidFill>
              <a:latin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4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412"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16390" name="Rectangle 3"/>
          <p:cNvSpPr>
            <a:spLocks noGrp="1"/>
          </p:cNvSpPr>
          <p:nvPr>
            <p:ph type="body"/>
          </p:nvPr>
        </p:nvSpPr>
        <p:spPr>
          <a:xfrm>
            <a:off x="0" y="1066800"/>
            <a:ext cx="9144000" cy="5334000"/>
          </a:xfrm>
        </p:spPr>
        <p:txBody>
          <a:bodyPr wrap="square" anchor="t"/>
          <a:p>
            <a:pPr marL="457200" indent="-457200" eaLnBrk="1" hangingPunct="1"/>
            <a:r>
              <a:rPr lang="en-US" altLang="x-none" sz="3000" dirty="0">
                <a:solidFill>
                  <a:srgbClr val="FF0000"/>
                </a:solidFill>
              </a:rPr>
              <a:t>Column type</a:t>
            </a:r>
            <a:r>
              <a:rPr lang="en-US" altLang="x-none" sz="3000" dirty="0"/>
              <a:t> (</a:t>
            </a:r>
            <a:r>
              <a:rPr lang="zh-CN" altLang="en-US" i="1" dirty="0"/>
              <a:t>也称</a:t>
            </a:r>
            <a:r>
              <a:rPr lang="zh-CN" altLang="en-US" sz="3000" dirty="0"/>
              <a:t> </a:t>
            </a:r>
            <a:r>
              <a:rPr lang="en-US" altLang="x-none" sz="3000" dirty="0"/>
              <a:t>Domain, Datatype)</a:t>
            </a:r>
            <a:endParaRPr lang="en-US" altLang="x-none" sz="3000" dirty="0"/>
          </a:p>
          <a:p>
            <a:pPr marL="914400" lvl="1" indent="-457200" eaLnBrk="1" hangingPunct="1"/>
            <a:endParaRPr lang="en-US" altLang="zh-CN" sz="3000" dirty="0"/>
          </a:p>
          <a:p>
            <a:pPr marL="914400" lvl="1" indent="-457200" eaLnBrk="1" hangingPunct="1"/>
            <a:r>
              <a:rPr lang="en-US" altLang="x-none" sz="3000" dirty="0"/>
              <a:t>Domain(city): </a:t>
            </a:r>
            <a:r>
              <a:rPr lang="en-US" altLang="x-none" sz="3000" dirty="0">
                <a:solidFill>
                  <a:schemeClr val="accent2"/>
                </a:solidFill>
              </a:rPr>
              <a:t>a set of city names</a:t>
            </a:r>
            <a:endParaRPr lang="en-US" altLang="x-none" sz="3000" dirty="0">
              <a:solidFill>
                <a:schemeClr val="accent2"/>
              </a:solidFill>
            </a:endParaRPr>
          </a:p>
          <a:p>
            <a:pPr marL="914400" lvl="1" indent="-457200" eaLnBrk="1" hangingPunct="1"/>
            <a:endParaRPr lang="en-US" altLang="x-none" sz="3000" dirty="0">
              <a:solidFill>
                <a:schemeClr val="accent2"/>
              </a:solidFill>
            </a:endParaRPr>
          </a:p>
          <a:p>
            <a:pPr marL="914400" lvl="1" indent="-457200" eaLnBrk="1" hangingPunct="1"/>
            <a:r>
              <a:rPr lang="en-US" altLang="x-none" sz="3000" dirty="0">
                <a:solidFill>
                  <a:schemeClr val="accent2"/>
                </a:solidFill>
              </a:rPr>
              <a:t>A table is DECLARED in SQL. </a:t>
            </a:r>
            <a:endParaRPr lang="en-US" altLang="x-none" sz="3000" dirty="0">
              <a:solidFill>
                <a:schemeClr val="accent2"/>
              </a:solidFill>
            </a:endParaRPr>
          </a:p>
          <a:p>
            <a:pPr marL="914400" lvl="1" indent="-457200" eaLnBrk="1" hangingPunct="1"/>
            <a:r>
              <a:rPr lang="en-US" altLang="x-none" sz="3000" dirty="0">
                <a:solidFill>
                  <a:schemeClr val="accent2"/>
                </a:solidFill>
              </a:rPr>
              <a:t>Columns have certain TYPES as in SQL:</a:t>
            </a:r>
            <a:endParaRPr lang="en-US" altLang="x-none" sz="3000" dirty="0">
              <a:solidFill>
                <a:schemeClr val="accent2"/>
              </a:solidFill>
            </a:endParaRPr>
          </a:p>
          <a:p>
            <a:pPr marL="1371600" lvl="2" indent="-457200" eaLnBrk="1" hangingPunct="1"/>
            <a:r>
              <a:rPr lang="en-US" altLang="x-none" sz="3000" dirty="0">
                <a:solidFill>
                  <a:schemeClr val="tx1"/>
                </a:solidFill>
              </a:rPr>
              <a:t>real</a:t>
            </a:r>
            <a:r>
              <a:rPr lang="zh-CN" altLang="en-US" sz="3000" dirty="0">
                <a:solidFill>
                  <a:schemeClr val="tx1"/>
                </a:solidFill>
              </a:rPr>
              <a:t>,  </a:t>
            </a:r>
            <a:r>
              <a:rPr lang="en-US" altLang="x-none" sz="3000" dirty="0">
                <a:solidFill>
                  <a:schemeClr val="tx1"/>
                </a:solidFill>
              </a:rPr>
              <a:t>integer</a:t>
            </a:r>
            <a:r>
              <a:rPr lang="zh-CN" altLang="en-US" sz="3000" dirty="0">
                <a:solidFill>
                  <a:schemeClr val="tx1"/>
                </a:solidFill>
              </a:rPr>
              <a:t>,  </a:t>
            </a:r>
            <a:r>
              <a:rPr lang="en-US" altLang="x-none" sz="3000" dirty="0">
                <a:solidFill>
                  <a:schemeClr val="tx1"/>
                </a:solidFill>
              </a:rPr>
              <a:t>char(13)</a:t>
            </a:r>
            <a:r>
              <a:rPr lang="zh-CN" altLang="en-US" sz="3000" dirty="0">
                <a:solidFill>
                  <a:schemeClr val="tx1"/>
                </a:solidFill>
              </a:rPr>
              <a:t>,  </a:t>
            </a:r>
            <a:r>
              <a:rPr lang="en-US" altLang="x-none" sz="3000" dirty="0">
                <a:solidFill>
                  <a:schemeClr val="tx1"/>
                </a:solidFill>
              </a:rPr>
              <a:t>date</a:t>
            </a:r>
            <a:endParaRPr lang="en-US" altLang="x-none" sz="3000" dirty="0">
              <a:solidFill>
                <a:schemeClr val="tx1"/>
              </a:solidFill>
            </a:endParaRPr>
          </a:p>
          <a:p>
            <a:pPr marL="1371600" lvl="2" indent="-457200" eaLnBrk="1" hangingPunct="1"/>
            <a:r>
              <a:rPr lang="en-US" altLang="x-none" sz="3000" dirty="0">
                <a:solidFill>
                  <a:schemeClr val="tx1"/>
                </a:solidFill>
              </a:rPr>
              <a:t>…</a:t>
            </a:r>
            <a:endParaRPr lang="en-US" altLang="x-none" sz="3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0">
                                            <p:txEl>
                                              <p:charRg st="35" end="69"/>
                                            </p:txEl>
                                          </p:spTgt>
                                        </p:tgtEl>
                                        <p:attrNameLst>
                                          <p:attrName>style.visibility</p:attrName>
                                        </p:attrNameLst>
                                      </p:cBhvr>
                                      <p:to>
                                        <p:strVal val="visible"/>
                                      </p:to>
                                    </p:set>
                                    <p:animEffect transition="in" filter="blinds(horizontal)">
                                      <p:cBhvr>
                                        <p:cTn id="7" dur="500"/>
                                        <p:tgtEl>
                                          <p:spTgt spid="16390">
                                            <p:txEl>
                                              <p:charRg st="35"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90">
                                            <p:txEl>
                                              <p:charRg st="70" end="99"/>
                                            </p:txEl>
                                          </p:spTgt>
                                        </p:tgtEl>
                                        <p:attrNameLst>
                                          <p:attrName>style.visibility</p:attrName>
                                        </p:attrNameLst>
                                      </p:cBhvr>
                                      <p:to>
                                        <p:strVal val="visible"/>
                                      </p:to>
                                    </p:set>
                                    <p:animEffect transition="in" filter="blinds(horizontal)">
                                      <p:cBhvr>
                                        <p:cTn id="12" dur="500"/>
                                        <p:tgtEl>
                                          <p:spTgt spid="16390">
                                            <p:txEl>
                                              <p:charRg st="70" end="9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90">
                                            <p:txEl>
                                              <p:charRg st="99" end="137"/>
                                            </p:txEl>
                                          </p:spTgt>
                                        </p:tgtEl>
                                        <p:attrNameLst>
                                          <p:attrName>style.visibility</p:attrName>
                                        </p:attrNameLst>
                                      </p:cBhvr>
                                      <p:to>
                                        <p:strVal val="visible"/>
                                      </p:to>
                                    </p:set>
                                    <p:animEffect transition="in" filter="blinds(horizontal)">
                                      <p:cBhvr>
                                        <p:cTn id="15" dur="500"/>
                                        <p:tgtEl>
                                          <p:spTgt spid="16390">
                                            <p:txEl>
                                              <p:charRg st="99" end="13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90">
                                            <p:txEl>
                                              <p:charRg st="137" end="170"/>
                                            </p:txEl>
                                          </p:spTgt>
                                        </p:tgtEl>
                                        <p:attrNameLst>
                                          <p:attrName>style.visibility</p:attrName>
                                        </p:attrNameLst>
                                      </p:cBhvr>
                                      <p:to>
                                        <p:strVal val="visible"/>
                                      </p:to>
                                    </p:set>
                                    <p:animEffect transition="in" filter="blinds(horizontal)">
                                      <p:cBhvr>
                                        <p:cTn id="18" dur="500"/>
                                        <p:tgtEl>
                                          <p:spTgt spid="16390">
                                            <p:txEl>
                                              <p:charRg st="137" end="17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390">
                                            <p:txEl>
                                              <p:charRg st="170" end="172"/>
                                            </p:txEl>
                                          </p:spTgt>
                                        </p:tgtEl>
                                        <p:attrNameLst>
                                          <p:attrName>style.visibility</p:attrName>
                                        </p:attrNameLst>
                                      </p:cBhvr>
                                      <p:to>
                                        <p:strVal val="visible"/>
                                      </p:to>
                                    </p:set>
                                    <p:animEffect transition="in" filter="blinds(horizontal)">
                                      <p:cBhvr>
                                        <p:cTn id="21" dur="500"/>
                                        <p:tgtEl>
                                          <p:spTgt spid="16390">
                                            <p:txEl>
                                              <p:charRg st="170"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66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66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6676" name="Rectangle 2"/>
          <p:cNvSpPr>
            <a:spLocks noGrp="1"/>
          </p:cNvSpPr>
          <p:nvPr>
            <p:ph type="title"/>
          </p:nvPr>
        </p:nvSpPr>
        <p:spPr>
          <a:xfrm>
            <a:off x="457200" y="2286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56677" name="Rectangle 3"/>
          <p:cNvSpPr>
            <a:spLocks noGrp="1"/>
          </p:cNvSpPr>
          <p:nvPr>
            <p:ph type="body"/>
          </p:nvPr>
        </p:nvSpPr>
        <p:spPr>
          <a:xfrm>
            <a:off x="381000" y="3359150"/>
            <a:ext cx="8382000" cy="1149350"/>
          </a:xfrm>
        </p:spPr>
        <p:txBody>
          <a:bodyPr wrap="square" anchor="t"/>
          <a:p>
            <a:pPr marL="457200" indent="-457200" eaLnBrk="1" hangingPunct="1">
              <a:lnSpc>
                <a:spcPct val="110000"/>
              </a:lnSpc>
              <a:buNone/>
            </a:pPr>
            <a:r>
              <a:rPr lang="en-US" altLang="x-none" sz="3000" i="1" u="sng" dirty="0">
                <a:solidFill>
                  <a:schemeClr val="accent1"/>
                </a:solidFill>
              </a:rPr>
              <a:t>Exp 1</a:t>
            </a:r>
            <a:r>
              <a:rPr lang="en-US" altLang="x-none" sz="3000" dirty="0"/>
              <a:t>. Get aids of agents who do not supply product p02.</a:t>
            </a:r>
            <a:endParaRPr lang="en-US" altLang="x-none" sz="3000" dirty="0"/>
          </a:p>
        </p:txBody>
      </p:sp>
      <p:sp>
        <p:nvSpPr>
          <p:cNvPr id="156678" name="Text Box 7"/>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34152" name="Rectangle 8"/>
          <p:cNvSpPr/>
          <p:nvPr/>
        </p:nvSpPr>
        <p:spPr>
          <a:xfrm>
            <a:off x="395288" y="4725988"/>
            <a:ext cx="8382000" cy="647700"/>
          </a:xfrm>
          <a:prstGeom prst="rect">
            <a:avLst/>
          </a:prstGeom>
          <a:noFill/>
          <a:ln w="9525">
            <a:noFill/>
          </a:ln>
        </p:spPr>
        <p:txBody>
          <a:bodyPr anchor="t"/>
          <a:p>
            <a:pPr marL="1371600" lvl="2" indent="-457200" eaLnBrk="1" hangingPunct="1">
              <a:lnSpc>
                <a:spcPct val="110000"/>
              </a:lnSpc>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A[aid]  —  (O where pid = 'p02')[aid]</a:t>
            </a:r>
            <a:endParaRPr lang="en-US" altLang="x-none"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52">
                                            <p:txEl>
                                              <p:charRg st="0" end="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2" grpId="0" bldLvl="3"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76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76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35173" name="Rectangle 9"/>
          <p:cNvSpPr/>
          <p:nvPr/>
        </p:nvSpPr>
        <p:spPr>
          <a:xfrm>
            <a:off x="150813" y="4581525"/>
            <a:ext cx="8382000" cy="1368425"/>
          </a:xfrm>
          <a:prstGeom prst="rect">
            <a:avLst/>
          </a:prstGeom>
          <a:noFill/>
          <a:ln w="9525">
            <a:noFill/>
          </a:ln>
        </p:spPr>
        <p:txBody>
          <a:bodyPr anchor="t"/>
          <a:p>
            <a:pPr marL="1371600" lvl="2" indent="-457200" eaLnBrk="1" hangingPunct="1">
              <a:lnSpc>
                <a:spcPct val="150000"/>
              </a:lnSpc>
              <a:spcBef>
                <a:spcPct val="20000"/>
              </a:spcBef>
              <a:buClr>
                <a:schemeClr val="accent2"/>
              </a:buClr>
              <a:buFont typeface="Wingdings" panose="05000000000000000000" pitchFamily="2" charset="2"/>
              <a:buNone/>
            </a:pPr>
            <a:r>
              <a:rPr lang="en-US" altLang="x-none" sz="3000" b="1" dirty="0">
                <a:solidFill>
                  <a:srgbClr val="000000"/>
                </a:solidFill>
                <a:latin typeface="Arial" panose="020B0604020202020204" pitchFamily="34" charset="0"/>
              </a:rPr>
              <a:t>   O[aid]  —  (O where pid &lt;&gt; 'p02')[aid]</a:t>
            </a:r>
            <a:endParaRPr lang="en-US" altLang="x-none" sz="3000" b="1" dirty="0">
              <a:solidFill>
                <a:srgbClr val="000000"/>
              </a:solidFill>
              <a:latin typeface="Arial" panose="020B0604020202020204" pitchFamily="34" charset="0"/>
            </a:endParaRPr>
          </a:p>
          <a:p>
            <a:pPr marL="1371600" lvl="2" indent="-457200" eaLnBrk="1" hangingPunct="1">
              <a:lnSpc>
                <a:spcPct val="15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rPr>
              <a:t>?</a:t>
            </a:r>
            <a:r>
              <a:rPr lang="en-US" altLang="x-none" sz="3000" b="1" dirty="0">
                <a:latin typeface="Arial" panose="020B0604020202020204" pitchFamily="34" charset="0"/>
              </a:rPr>
              <a:t> A[aid]  </a:t>
            </a:r>
            <a:r>
              <a:rPr lang="en-US" altLang="x-none" sz="3000" b="1" dirty="0">
                <a:solidFill>
                  <a:srgbClr val="000000"/>
                </a:solidFill>
                <a:latin typeface="Arial" panose="020B0604020202020204" pitchFamily="34" charset="0"/>
              </a:rPr>
              <a:t>— </a:t>
            </a:r>
            <a:r>
              <a:rPr lang="en-US" altLang="x-none" sz="3000" b="1" dirty="0">
                <a:latin typeface="Arial" panose="020B0604020202020204" pitchFamily="34" charset="0"/>
              </a:rPr>
              <a:t> (O where pid &lt;&gt; 'p02')[aid]</a:t>
            </a:r>
            <a:endParaRPr lang="en-US" altLang="x-none" sz="3000" b="1" dirty="0">
              <a:latin typeface="Arial" panose="020B0604020202020204" pitchFamily="34" charset="0"/>
            </a:endParaRPr>
          </a:p>
        </p:txBody>
      </p:sp>
      <p:sp>
        <p:nvSpPr>
          <p:cNvPr id="157701" name="Rectangle 2"/>
          <p:cNvSpPr>
            <a:spLocks noGrp="1"/>
          </p:cNvSpPr>
          <p:nvPr>
            <p:ph type="title"/>
          </p:nvPr>
        </p:nvSpPr>
        <p:spPr>
          <a:xfrm>
            <a:off x="457200" y="2286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57702" name="Rectangle 4"/>
          <p:cNvSpPr/>
          <p:nvPr/>
        </p:nvSpPr>
        <p:spPr>
          <a:xfrm>
            <a:off x="381000" y="3357563"/>
            <a:ext cx="8382000" cy="1079500"/>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3200" b="1" i="1" u="sng" dirty="0">
                <a:solidFill>
                  <a:schemeClr val="accent1"/>
                </a:solidFill>
                <a:latin typeface="Arial" panose="020B0604020202020204" pitchFamily="34" charset="0"/>
              </a:rPr>
              <a:t>Exp 2</a:t>
            </a:r>
            <a:r>
              <a:rPr lang="en-US" altLang="x-none" sz="3200" b="1" dirty="0">
                <a:solidFill>
                  <a:schemeClr val="accent2"/>
                </a:solidFill>
                <a:latin typeface="Arial" panose="020B0604020202020204" pitchFamily="34" charset="0"/>
              </a:rPr>
              <a:t>. Get aids of agents who supply only product p02.</a:t>
            </a:r>
            <a:endParaRPr lang="en-US" altLang="x-none" sz="3200" b="1" dirty="0">
              <a:solidFill>
                <a:schemeClr val="accent2"/>
              </a:solidFill>
              <a:latin typeface="Arial" panose="020B0604020202020204" pitchFamily="34" charset="0"/>
            </a:endParaRPr>
          </a:p>
        </p:txBody>
      </p:sp>
      <p:sp>
        <p:nvSpPr>
          <p:cNvPr id="135176" name="Text Box 5"/>
          <p:cNvSpPr txBox="1"/>
          <p:nvPr/>
        </p:nvSpPr>
        <p:spPr>
          <a:xfrm>
            <a:off x="8053388" y="5300663"/>
            <a:ext cx="838200" cy="914400"/>
          </a:xfrm>
          <a:prstGeom prst="rect">
            <a:avLst/>
          </a:prstGeom>
          <a:noFill/>
          <a:ln w="9525">
            <a:noFill/>
          </a:ln>
        </p:spPr>
        <p:txBody>
          <a:bodyPr lIns="0" tIns="0" rIns="0" bIns="0" anchor="ctr">
            <a:spAutoFit/>
          </a:bodyPr>
          <a:p>
            <a:pPr algn="ctr">
              <a:spcBef>
                <a:spcPct val="50000"/>
              </a:spcBef>
            </a:pPr>
            <a:r>
              <a:rPr lang="zh-CN" altLang="en-US" sz="6000" dirty="0">
                <a:solidFill>
                  <a:srgbClr val="FF0066"/>
                </a:solidFill>
                <a:latin typeface="Times New Roman" panose="02020603050405020304" pitchFamily="2" charset="0"/>
                <a:sym typeface="Symbol" panose="05050102010706020507" pitchFamily="2" charset="2"/>
              </a:rPr>
              <a:t></a:t>
            </a:r>
            <a:endParaRPr lang="zh-CN" altLang="en-US" sz="6000" dirty="0">
              <a:solidFill>
                <a:srgbClr val="FF0066"/>
              </a:solidFill>
              <a:latin typeface="Times New Roman" panose="02020603050405020304" pitchFamily="2" charset="0"/>
            </a:endParaRPr>
          </a:p>
        </p:txBody>
      </p:sp>
      <p:sp>
        <p:nvSpPr>
          <p:cNvPr id="157704" name="Text Box 8"/>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3">
                                            <p:txEl>
                                              <p:charRg st="0"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3">
                                            <p:txEl>
                                              <p:charRg st="42" end="8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ldLvl="3" build="p"/>
      <p:bldP spid="135176"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87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87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8724" name="Rectangle 2"/>
          <p:cNvSpPr>
            <a:spLocks noGrp="1"/>
          </p:cNvSpPr>
          <p:nvPr>
            <p:ph type="title"/>
          </p:nvPr>
        </p:nvSpPr>
        <p:spPr>
          <a:xfrm>
            <a:off x="457200" y="228600"/>
            <a:ext cx="8229600" cy="533400"/>
          </a:xfrm>
        </p:spPr>
        <p:txBody>
          <a:bodyPr wrap="square" anchor="ctr"/>
          <a:p>
            <a:pPr eaLnBrk="1" hangingPunct="1"/>
            <a:r>
              <a:rPr lang="en-US" altLang="x-none" dirty="0"/>
              <a:t>Review of exp1 &amp; exp2</a:t>
            </a:r>
            <a:endParaRPr lang="en-US" altLang="x-none" dirty="0"/>
          </a:p>
        </p:txBody>
      </p:sp>
      <p:sp>
        <p:nvSpPr>
          <p:cNvPr id="158725" name="Rectangle 3"/>
          <p:cNvSpPr>
            <a:spLocks noGrp="1"/>
          </p:cNvSpPr>
          <p:nvPr>
            <p:ph type="body"/>
          </p:nvPr>
        </p:nvSpPr>
        <p:spPr>
          <a:xfrm>
            <a:off x="238125" y="990600"/>
            <a:ext cx="8726488" cy="1862138"/>
          </a:xfrm>
        </p:spPr>
        <p:txBody>
          <a:bodyPr wrap="square" anchor="t"/>
          <a:p>
            <a:pPr marL="457200" indent="-457200" eaLnBrk="1" hangingPunct="1">
              <a:lnSpc>
                <a:spcPct val="110000"/>
              </a:lnSpc>
              <a:buNone/>
            </a:pPr>
            <a:r>
              <a:rPr lang="en-US" altLang="x-none" sz="3200" i="1" u="sng" dirty="0">
                <a:solidFill>
                  <a:schemeClr val="accent1"/>
                </a:solidFill>
              </a:rPr>
              <a:t>Exp 1</a:t>
            </a:r>
            <a:r>
              <a:rPr lang="en-US" altLang="x-none" sz="3200" dirty="0"/>
              <a:t>. Get aids of agents who </a:t>
            </a:r>
            <a:r>
              <a:rPr lang="en-US" altLang="x-none" sz="3200" u="sng" dirty="0">
                <a:solidFill>
                  <a:srgbClr val="FF0000"/>
                </a:solidFill>
              </a:rPr>
              <a:t>do not supply</a:t>
            </a:r>
            <a:r>
              <a:rPr lang="en-US" altLang="x-none" sz="3200" dirty="0"/>
              <a:t> product p02.</a:t>
            </a:r>
            <a:endParaRPr lang="en-US" altLang="x-none" sz="3200" dirty="0"/>
          </a:p>
          <a:p>
            <a:pPr marL="1371600" lvl="2" indent="-457200" eaLnBrk="1" hangingPunct="1">
              <a:lnSpc>
                <a:spcPct val="110000"/>
              </a:lnSpc>
              <a:buNone/>
            </a:pPr>
            <a:r>
              <a:rPr lang="en-US" altLang="x-none" sz="3200" dirty="0">
                <a:solidFill>
                  <a:srgbClr val="000000"/>
                </a:solidFill>
              </a:rPr>
              <a:t>A[aid]  —  (O where pid </a:t>
            </a:r>
            <a:r>
              <a:rPr lang="en-US" altLang="x-none" sz="3200" dirty="0">
                <a:solidFill>
                  <a:srgbClr val="FF0000"/>
                </a:solidFill>
              </a:rPr>
              <a:t>=</a:t>
            </a:r>
            <a:r>
              <a:rPr lang="en-US" altLang="x-none" sz="3200" dirty="0">
                <a:solidFill>
                  <a:srgbClr val="000000"/>
                </a:solidFill>
              </a:rPr>
              <a:t> 'p02')[aid]</a:t>
            </a:r>
            <a:endParaRPr lang="en-US" altLang="x-none" sz="3200" dirty="0">
              <a:solidFill>
                <a:srgbClr val="000000"/>
              </a:solidFill>
            </a:endParaRPr>
          </a:p>
        </p:txBody>
      </p:sp>
      <p:sp>
        <p:nvSpPr>
          <p:cNvPr id="158726" name="Rectangle 4"/>
          <p:cNvSpPr/>
          <p:nvPr/>
        </p:nvSpPr>
        <p:spPr>
          <a:xfrm>
            <a:off x="238125" y="3289300"/>
            <a:ext cx="8655050" cy="2155825"/>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3200" b="1" i="1" u="sng" dirty="0">
                <a:solidFill>
                  <a:schemeClr val="accent1"/>
                </a:solidFill>
                <a:latin typeface="Arial" panose="020B0604020202020204" pitchFamily="34" charset="0"/>
              </a:rPr>
              <a:t>Exp 2</a:t>
            </a:r>
            <a:r>
              <a:rPr lang="en-US" altLang="x-none" sz="3200" b="1" dirty="0">
                <a:solidFill>
                  <a:schemeClr val="accent2"/>
                </a:solidFill>
                <a:latin typeface="Arial" panose="020B0604020202020204" pitchFamily="34" charset="0"/>
              </a:rPr>
              <a:t>. Get aids of agents who supply </a:t>
            </a:r>
            <a:r>
              <a:rPr lang="en-US" altLang="x-none" sz="3200" b="1" u="sng" dirty="0">
                <a:solidFill>
                  <a:srgbClr val="FF0000"/>
                </a:solidFill>
                <a:latin typeface="Arial" panose="020B0604020202020204" pitchFamily="34" charset="0"/>
              </a:rPr>
              <a:t>only</a:t>
            </a:r>
            <a:r>
              <a:rPr lang="en-US" altLang="x-none" sz="3200" b="1" u="sng" dirty="0">
                <a:solidFill>
                  <a:schemeClr val="accent2"/>
                </a:solidFill>
                <a:latin typeface="Arial" panose="020B0604020202020204" pitchFamily="34" charset="0"/>
              </a:rPr>
              <a:t> </a:t>
            </a:r>
            <a:r>
              <a:rPr lang="en-US" altLang="x-none" sz="3200" b="1" dirty="0">
                <a:solidFill>
                  <a:schemeClr val="accent2"/>
                </a:solidFill>
                <a:latin typeface="Arial" panose="020B0604020202020204" pitchFamily="34" charset="0"/>
              </a:rPr>
              <a:t>product p02.</a:t>
            </a:r>
            <a:endParaRPr lang="en-US" altLang="x-none" sz="3200" b="1" dirty="0">
              <a:solidFill>
                <a:schemeClr val="accent2"/>
              </a:solidFill>
              <a:latin typeface="Arial" panose="020B0604020202020204" pitchFamily="34" charset="0"/>
            </a:endParaRPr>
          </a:p>
          <a:p>
            <a:pPr marL="1371600" lvl="2" indent="-457200" eaLnBrk="1" hangingPunct="1">
              <a:lnSpc>
                <a:spcPct val="110000"/>
              </a:lnSpc>
              <a:spcBef>
                <a:spcPct val="20000"/>
              </a:spcBef>
              <a:buClr>
                <a:schemeClr val="accent2"/>
              </a:buClr>
              <a:buFont typeface="Wingdings" panose="05000000000000000000" pitchFamily="2" charset="2"/>
              <a:buNone/>
            </a:pPr>
            <a:r>
              <a:rPr lang="en-US" altLang="x-none" sz="3200" b="1" dirty="0">
                <a:solidFill>
                  <a:srgbClr val="000000"/>
                </a:solidFill>
                <a:latin typeface="Arial" panose="020B0604020202020204" pitchFamily="34" charset="0"/>
              </a:rPr>
              <a:t>O[aid]  —  (O where pid </a:t>
            </a:r>
            <a:r>
              <a:rPr lang="en-US" altLang="x-none" sz="3200" b="1" dirty="0">
                <a:solidFill>
                  <a:srgbClr val="FF0000"/>
                </a:solidFill>
                <a:latin typeface="Arial" panose="020B0604020202020204" pitchFamily="34" charset="0"/>
              </a:rPr>
              <a:t>&lt;&gt;</a:t>
            </a:r>
            <a:r>
              <a:rPr lang="en-US" altLang="x-none" sz="3200" b="1" dirty="0">
                <a:solidFill>
                  <a:srgbClr val="000000"/>
                </a:solidFill>
                <a:latin typeface="Arial" panose="020B0604020202020204" pitchFamily="34" charset="0"/>
              </a:rPr>
              <a:t> 'p02')[aid]</a:t>
            </a:r>
            <a:endParaRPr lang="en-US" altLang="x-none" sz="3200" b="1" dirty="0">
              <a:solidFill>
                <a:srgbClr val="000000"/>
              </a:solidFill>
              <a:latin typeface="Arial" panose="020B0604020202020204" pitchFamily="34" charset="0"/>
            </a:endParaRPr>
          </a:p>
        </p:txBody>
      </p:sp>
      <p:sp>
        <p:nvSpPr>
          <p:cNvPr id="158727" name="Line 7"/>
          <p:cNvSpPr/>
          <p:nvPr/>
        </p:nvSpPr>
        <p:spPr>
          <a:xfrm>
            <a:off x="0" y="3140075"/>
            <a:ext cx="9144000"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97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597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9748" name="Rectangle 2"/>
          <p:cNvSpPr>
            <a:spLocks noGrp="1"/>
          </p:cNvSpPr>
          <p:nvPr>
            <p:ph type="title"/>
          </p:nvPr>
        </p:nvSpPr>
        <p:spPr>
          <a:xfrm>
            <a:off x="457200" y="228600"/>
            <a:ext cx="8229600" cy="533400"/>
          </a:xfrm>
        </p:spPr>
        <p:txBody>
          <a:bodyPr wrap="square" anchor="ctr"/>
          <a:p>
            <a:pPr eaLnBrk="1" hangingPunct="1"/>
            <a:r>
              <a:rPr lang="en-US" altLang="x-none" dirty="0"/>
              <a:t>Example of Operations of Relational Algebra</a:t>
            </a:r>
            <a:endParaRPr lang="en-US" altLang="x-none" dirty="0"/>
          </a:p>
        </p:txBody>
      </p:sp>
      <p:sp>
        <p:nvSpPr>
          <p:cNvPr id="159749" name="Rectangle 6"/>
          <p:cNvSpPr/>
          <p:nvPr/>
        </p:nvSpPr>
        <p:spPr>
          <a:xfrm>
            <a:off x="381000" y="3287713"/>
            <a:ext cx="8382000" cy="1725612"/>
          </a:xfrm>
          <a:prstGeom prst="rect">
            <a:avLst/>
          </a:prstGeom>
          <a:noFill/>
          <a:ln w="9525">
            <a:noFill/>
          </a:ln>
        </p:spPr>
        <p:txBody>
          <a:bodyPr anchor="t"/>
          <a:p>
            <a:pPr marL="457200" indent="-457200">
              <a:lnSpc>
                <a:spcPct val="110000"/>
              </a:lnSpc>
              <a:spcBef>
                <a:spcPct val="20000"/>
              </a:spcBef>
              <a:buClr>
                <a:schemeClr val="tx1"/>
              </a:buClr>
              <a:buFont typeface="Wingdings" panose="05000000000000000000" pitchFamily="2" charset="2"/>
              <a:buNone/>
            </a:pPr>
            <a:r>
              <a:rPr lang="en-US" altLang="x-none" sz="3200" b="1" i="1" u="sng" dirty="0">
                <a:solidFill>
                  <a:schemeClr val="accent1"/>
                </a:solidFill>
                <a:latin typeface="Arial" panose="020B0604020202020204" pitchFamily="34" charset="0"/>
              </a:rPr>
              <a:t>Exp 3</a:t>
            </a:r>
            <a:r>
              <a:rPr lang="en-US" altLang="x-none" sz="3200" b="1" dirty="0">
                <a:solidFill>
                  <a:schemeClr val="accent2"/>
                </a:solidFill>
                <a:latin typeface="Arial" panose="020B0604020202020204" pitchFamily="34" charset="0"/>
              </a:rPr>
              <a:t>. Get aids of agents who take orders on at least that set of products ordered by c004.</a:t>
            </a:r>
            <a:endParaRPr lang="en-US" altLang="x-none" sz="3200" b="1" dirty="0">
              <a:solidFill>
                <a:schemeClr val="accent2"/>
              </a:solidFill>
              <a:latin typeface="Arial" panose="020B0604020202020204" pitchFamily="34" charset="0"/>
            </a:endParaRPr>
          </a:p>
        </p:txBody>
      </p:sp>
      <p:sp>
        <p:nvSpPr>
          <p:cNvPr id="159750" name="Text Box 8"/>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37224" name="Rectangle 9"/>
          <p:cNvSpPr/>
          <p:nvPr/>
        </p:nvSpPr>
        <p:spPr>
          <a:xfrm>
            <a:off x="395288" y="5227638"/>
            <a:ext cx="8382000" cy="647700"/>
          </a:xfrm>
          <a:prstGeom prst="rect">
            <a:avLst/>
          </a:prstGeom>
          <a:noFill/>
          <a:ln w="9525">
            <a:noFill/>
          </a:ln>
        </p:spPr>
        <p:txBody>
          <a:bodyPr anchor="t"/>
          <a:p>
            <a:pPr marL="742950" lvl="1" indent="-285750" eaLnBrk="1" hangingPunct="1">
              <a:lnSpc>
                <a:spcPct val="110000"/>
              </a:lnSpc>
              <a:spcBef>
                <a:spcPct val="20000"/>
              </a:spcBef>
              <a:buClr>
                <a:schemeClr val="accent2"/>
              </a:buClr>
              <a:buFont typeface="Wingdings" panose="05000000000000000000" pitchFamily="2" charset="2"/>
              <a:buNone/>
            </a:pPr>
            <a:r>
              <a:rPr lang="en-US" altLang="x-none" sz="3200" b="1" dirty="0">
                <a:solidFill>
                  <a:srgbClr val="FF0000"/>
                </a:solidFill>
                <a:latin typeface="Arial" panose="020B0604020202020204" pitchFamily="34" charset="0"/>
              </a:rPr>
              <a:t>O[aid, pid] ÷ (O where cid = 'c004')[pid]</a:t>
            </a:r>
            <a:endParaRPr lang="en-US" altLang="x-none" sz="32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4">
                                            <p:txEl>
                                              <p:charRg st="0"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4" grpId="0" bldLvl="3"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07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07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0772" name="Rectangle 2"/>
          <p:cNvSpPr>
            <a:spLocks noGrp="1"/>
          </p:cNvSpPr>
          <p:nvPr>
            <p:ph type="title"/>
          </p:nvPr>
        </p:nvSpPr>
        <p:spPr>
          <a:xfrm>
            <a:off x="457200" y="228600"/>
            <a:ext cx="8229600" cy="533400"/>
          </a:xfrm>
        </p:spPr>
        <p:txBody>
          <a:bodyPr wrap="square" anchor="ctr"/>
          <a:p>
            <a:pPr eaLnBrk="1" hangingPunct="1"/>
            <a:r>
              <a:rPr lang="en-US" altLang="x-none" dirty="0"/>
              <a:t>Example of Operations of Relational Algebra</a:t>
            </a:r>
            <a:endParaRPr lang="en-US" altLang="x-none" dirty="0"/>
          </a:p>
        </p:txBody>
      </p:sp>
      <p:sp>
        <p:nvSpPr>
          <p:cNvPr id="160773" name="Rectangle 3"/>
          <p:cNvSpPr/>
          <p:nvPr/>
        </p:nvSpPr>
        <p:spPr>
          <a:xfrm>
            <a:off x="381000" y="3213100"/>
            <a:ext cx="8534400" cy="1223963"/>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 4</a:t>
            </a:r>
            <a:r>
              <a:rPr lang="en-US" altLang="x-none" sz="3000" b="1" dirty="0">
                <a:solidFill>
                  <a:schemeClr val="accent2"/>
                </a:solidFill>
                <a:latin typeface="Arial" panose="020B0604020202020204" pitchFamily="34" charset="0"/>
              </a:rPr>
              <a:t>. Get cids of customers who order p01 and p07.</a:t>
            </a:r>
            <a:endParaRPr lang="en-US" altLang="x-none" sz="3000" b="1" dirty="0">
              <a:solidFill>
                <a:schemeClr val="accent2"/>
              </a:solidFill>
              <a:latin typeface="Arial" panose="020B0604020202020204" pitchFamily="34" charset="0"/>
            </a:endParaRPr>
          </a:p>
        </p:txBody>
      </p:sp>
      <p:sp>
        <p:nvSpPr>
          <p:cNvPr id="138247" name="Text Box 4"/>
          <p:cNvSpPr txBox="1"/>
          <p:nvPr/>
        </p:nvSpPr>
        <p:spPr>
          <a:xfrm>
            <a:off x="8266113" y="4891088"/>
            <a:ext cx="838200" cy="914400"/>
          </a:xfrm>
          <a:prstGeom prst="rect">
            <a:avLst/>
          </a:prstGeom>
          <a:noFill/>
          <a:ln w="9525">
            <a:noFill/>
          </a:ln>
        </p:spPr>
        <p:txBody>
          <a:bodyPr lIns="0" tIns="0" rIns="0" bIns="0" anchor="ctr">
            <a:spAutoFit/>
          </a:bodyPr>
          <a:p>
            <a:pPr algn="ctr">
              <a:spcBef>
                <a:spcPct val="50000"/>
              </a:spcBef>
            </a:pPr>
            <a:r>
              <a:rPr lang="zh-CN" altLang="en-US" sz="6000" dirty="0">
                <a:solidFill>
                  <a:srgbClr val="FF0066"/>
                </a:solidFill>
                <a:latin typeface="Times New Roman" panose="02020603050405020304" pitchFamily="2" charset="0"/>
                <a:sym typeface="Symbol" panose="05050102010706020507" pitchFamily="2" charset="2"/>
              </a:rPr>
              <a:t></a:t>
            </a:r>
            <a:endParaRPr lang="zh-CN" altLang="en-US" sz="6000" dirty="0">
              <a:solidFill>
                <a:srgbClr val="FF0066"/>
              </a:solidFill>
              <a:latin typeface="Times New Roman" panose="02020603050405020304" pitchFamily="2" charset="0"/>
            </a:endParaRPr>
          </a:p>
        </p:txBody>
      </p:sp>
      <p:sp>
        <p:nvSpPr>
          <p:cNvPr id="138248" name="Rectangle 6"/>
          <p:cNvSpPr/>
          <p:nvPr/>
        </p:nvSpPr>
        <p:spPr>
          <a:xfrm>
            <a:off x="0" y="4286250"/>
            <a:ext cx="9109075" cy="657225"/>
          </a:xfrm>
          <a:prstGeom prst="rect">
            <a:avLst/>
          </a:prstGeom>
          <a:noFill/>
          <a:ln w="9525">
            <a:noFill/>
          </a:ln>
        </p:spPr>
        <p:txBody>
          <a:bodyPr anchor="t"/>
          <a:p>
            <a:pPr marL="342900" indent="-342900" algn="ctr">
              <a:lnSpc>
                <a:spcPct val="110000"/>
              </a:lnSpc>
              <a:spcBef>
                <a:spcPct val="2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rPr>
              <a:t>(O where pid='p01')[cid]</a:t>
            </a:r>
            <a:r>
              <a:rPr lang="en-US" altLang="x-none" sz="2800" b="1" dirty="0">
                <a:solidFill>
                  <a:srgbClr val="FF0000"/>
                </a:solidFill>
                <a:latin typeface="Arial" panose="020B0604020202020204" pitchFamily="34" charset="0"/>
                <a:sym typeface="Symbol" panose="05050102010706020507" pitchFamily="2" charset="2"/>
              </a:rPr>
              <a:t></a:t>
            </a:r>
            <a:r>
              <a:rPr lang="en-US" altLang="x-none" sz="2800" b="1" dirty="0">
                <a:solidFill>
                  <a:srgbClr val="FF0000"/>
                </a:solidFill>
                <a:latin typeface="Arial" panose="020B0604020202020204" pitchFamily="34" charset="0"/>
              </a:rPr>
              <a:t>(O where pid='p07')[cid]</a:t>
            </a:r>
            <a:endParaRPr lang="en-US" altLang="x-none" sz="2800" b="1" dirty="0">
              <a:solidFill>
                <a:srgbClr val="FF0000"/>
              </a:solidFill>
              <a:latin typeface="Arial" panose="020B0604020202020204" pitchFamily="34" charset="0"/>
            </a:endParaRPr>
          </a:p>
        </p:txBody>
      </p:sp>
      <p:sp>
        <p:nvSpPr>
          <p:cNvPr id="138249" name="Rectangle 7"/>
          <p:cNvSpPr/>
          <p:nvPr/>
        </p:nvSpPr>
        <p:spPr>
          <a:xfrm>
            <a:off x="238125" y="5122863"/>
            <a:ext cx="8726488" cy="614362"/>
          </a:xfrm>
          <a:prstGeom prst="rect">
            <a:avLst/>
          </a:prstGeom>
          <a:noFill/>
          <a:ln w="9525" cap="flat" cmpd="sng">
            <a:solidFill>
              <a:schemeClr val="tx1"/>
            </a:solidFill>
            <a:prstDash val="solid"/>
            <a:miter/>
            <a:headEnd type="none" w="med" len="med"/>
            <a:tailEnd type="none" w="med" len="med"/>
          </a:ln>
        </p:spPr>
        <p:txBody>
          <a:bodyPr anchor="t"/>
          <a:p>
            <a:pPr marL="742950" lvl="1" indent="-285750" eaLnBrk="1" hangingPunct="1">
              <a:lnSpc>
                <a:spcPct val="110000"/>
              </a:lnSpc>
              <a:spcBef>
                <a:spcPct val="20000"/>
              </a:spcBef>
              <a:buClr>
                <a:srgbClr val="FF0066"/>
              </a:buClr>
              <a:buFont typeface="Wingdings" panose="05000000000000000000" pitchFamily="2" charset="2"/>
              <a:buNone/>
            </a:pPr>
            <a:r>
              <a:rPr lang="en-US" altLang="x-none" sz="2800" b="1" dirty="0">
                <a:solidFill>
                  <a:srgbClr val="FF0066"/>
                </a:solidFill>
                <a:latin typeface="Arial" panose="020B0604020202020204" pitchFamily="34" charset="0"/>
              </a:rPr>
              <a:t>?</a:t>
            </a:r>
            <a:r>
              <a:rPr lang="en-US" altLang="x-none" sz="2800" b="1" dirty="0">
                <a:latin typeface="Arial" panose="020B0604020202020204" pitchFamily="34" charset="0"/>
              </a:rPr>
              <a:t> (O where pid = 'p01' and pid = 'p07')[cid]</a:t>
            </a:r>
            <a:endParaRPr lang="en-US" altLang="x-none" sz="2800" b="1" dirty="0">
              <a:latin typeface="Arial" panose="020B0604020202020204" pitchFamily="34" charset="0"/>
            </a:endParaRPr>
          </a:p>
        </p:txBody>
      </p:sp>
      <p:sp>
        <p:nvSpPr>
          <p:cNvPr id="160777" name="Text Box 9"/>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grpSp>
        <p:nvGrpSpPr>
          <p:cNvPr id="7" name="组合 6"/>
          <p:cNvGrpSpPr/>
          <p:nvPr/>
        </p:nvGrpSpPr>
        <p:grpSpPr>
          <a:xfrm>
            <a:off x="238125" y="5861050"/>
            <a:ext cx="8866188" cy="914400"/>
            <a:chOff x="375" y="9230"/>
            <a:chExt cx="13963" cy="1440"/>
          </a:xfrm>
        </p:grpSpPr>
        <p:sp>
          <p:nvSpPr>
            <p:cNvPr id="160779" name="Rectangle 7"/>
            <p:cNvSpPr/>
            <p:nvPr/>
          </p:nvSpPr>
          <p:spPr>
            <a:xfrm>
              <a:off x="375" y="9595"/>
              <a:ext cx="13743" cy="966"/>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285750" indent="-285750">
                <a:lnSpc>
                  <a:spcPct val="110000"/>
                </a:lnSpc>
                <a:spcBef>
                  <a:spcPct val="20000"/>
                </a:spcBef>
                <a:buClr>
                  <a:srgbClr val="FF0066"/>
                </a:buClr>
                <a:buFont typeface="Wingdings" panose="05000000000000000000" pitchFamily="2" charset="2"/>
                <a:buNone/>
              </a:pPr>
              <a:r>
                <a:rPr lang="en-US" altLang="x-none" sz="2800" b="1" dirty="0">
                  <a:latin typeface="Arial" panose="020B0604020202020204" pitchFamily="34" charset="0"/>
                </a:rPr>
                <a:t>((O where pid='p01')</a:t>
              </a:r>
              <a:r>
                <a:rPr lang="en-US" altLang="x-none" sz="2800" b="1" dirty="0">
                  <a:latin typeface="微软雅黑" panose="020B0503020204020204" charset="-122"/>
                  <a:ea typeface="微软雅黑" panose="020B0503020204020204" charset="-122"/>
                </a:rPr>
                <a:t>∩(O where</a:t>
              </a:r>
              <a:r>
                <a:rPr lang="en-US" altLang="x-none" sz="2800" b="1" dirty="0">
                  <a:latin typeface="Arial" panose="020B0604020202020204" pitchFamily="34" charset="0"/>
                </a:rPr>
                <a:t> pid='p07'))[cid]</a:t>
              </a:r>
              <a:endParaRPr lang="en-US" altLang="x-none" sz="2800" b="1" dirty="0">
                <a:latin typeface="Arial" panose="020B0604020202020204" pitchFamily="34" charset="0"/>
              </a:endParaRPr>
            </a:p>
          </p:txBody>
        </p:sp>
        <p:sp>
          <p:nvSpPr>
            <p:cNvPr id="160780" name="Text Box 4"/>
            <p:cNvSpPr txBox="1"/>
            <p:nvPr/>
          </p:nvSpPr>
          <p:spPr>
            <a:xfrm>
              <a:off x="13018" y="9230"/>
              <a:ext cx="1320" cy="1440"/>
            </a:xfrm>
            <a:prstGeom prst="rect">
              <a:avLst/>
            </a:prstGeom>
            <a:noFill/>
            <a:ln w="9525">
              <a:noFill/>
            </a:ln>
          </p:spPr>
          <p:txBody>
            <a:bodyPr lIns="0" tIns="0" rIns="0" bIns="0" anchor="ctr">
              <a:spAutoFit/>
            </a:bodyPr>
            <a:p>
              <a:pPr algn="ctr">
                <a:spcBef>
                  <a:spcPct val="50000"/>
                </a:spcBef>
              </a:pPr>
              <a:r>
                <a:rPr lang="zh-CN" altLang="en-US" sz="6000" dirty="0">
                  <a:solidFill>
                    <a:srgbClr val="FF0066"/>
                  </a:solidFill>
                  <a:latin typeface="Times New Roman" panose="02020603050405020304" pitchFamily="2" charset="0"/>
                  <a:sym typeface="Symbol" panose="05050102010706020507" pitchFamily="2" charset="2"/>
                </a:rPr>
                <a:t></a:t>
              </a:r>
              <a:endParaRPr lang="zh-CN" altLang="en-US" sz="6000" dirty="0">
                <a:solidFill>
                  <a:srgbClr val="FF0066"/>
                </a:solidFill>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p:bldP spid="138248" grpId="0"/>
      <p:bldP spid="138249"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17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17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1796" name="Rectangle 2"/>
          <p:cNvSpPr>
            <a:spLocks noGrp="1"/>
          </p:cNvSpPr>
          <p:nvPr>
            <p:ph type="title"/>
          </p:nvPr>
        </p:nvSpPr>
        <p:spPr>
          <a:xfrm>
            <a:off x="457200" y="127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61797" name="Rectangle 5"/>
          <p:cNvSpPr/>
          <p:nvPr/>
        </p:nvSpPr>
        <p:spPr>
          <a:xfrm>
            <a:off x="-107950" y="2787650"/>
            <a:ext cx="9215438" cy="641350"/>
          </a:xfrm>
          <a:prstGeom prst="rect">
            <a:avLst/>
          </a:prstGeom>
          <a:noFill/>
          <a:ln w="9525">
            <a:noFill/>
          </a:ln>
        </p:spPr>
        <p:txBody>
          <a:bodyPr lIns="0" tIns="46990" rIns="0" bIns="46990" anchor="t"/>
          <a:p>
            <a:pPr marL="457200" indent="-457200">
              <a:lnSpc>
                <a:spcPct val="110000"/>
              </a:lnSpc>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a:t>
            </a:r>
            <a:r>
              <a:rPr lang="zh-CN" altLang="en-US" sz="3000" b="1" i="1" u="sng" dirty="0">
                <a:solidFill>
                  <a:schemeClr val="accent1"/>
                </a:solidFill>
                <a:latin typeface="Arial" panose="020B0604020202020204" pitchFamily="34" charset="0"/>
              </a:rPr>
              <a:t> </a:t>
            </a:r>
            <a:r>
              <a:rPr lang="en-US" altLang="x-none" sz="3000" b="1" i="1" u="sng" dirty="0">
                <a:solidFill>
                  <a:schemeClr val="accent1"/>
                </a:solidFill>
                <a:latin typeface="Arial" panose="020B0604020202020204" pitchFamily="34" charset="0"/>
              </a:rPr>
              <a:t>5</a:t>
            </a:r>
            <a:r>
              <a:rPr lang="en-US" altLang="x-none" sz="3000" b="1" dirty="0">
                <a:solidFill>
                  <a:schemeClr val="accent2"/>
                </a:solidFill>
                <a:latin typeface="Arial" panose="020B0604020202020204" pitchFamily="34" charset="0"/>
              </a:rPr>
              <a:t>.</a:t>
            </a:r>
            <a:r>
              <a:rPr lang="zh-CN" altLang="en-US" sz="3000" b="1" dirty="0">
                <a:solidFill>
                  <a:schemeClr val="accent2"/>
                </a:solidFill>
                <a:latin typeface="Arial" panose="020B0604020202020204" pitchFamily="34" charset="0"/>
              </a:rPr>
              <a:t> </a:t>
            </a:r>
            <a:r>
              <a:rPr lang="en-US" altLang="x-none" sz="3000" b="1" dirty="0">
                <a:solidFill>
                  <a:schemeClr val="accent2"/>
                </a:solidFill>
                <a:latin typeface="Arial" panose="020B0604020202020204" pitchFamily="34" charset="0"/>
              </a:rPr>
              <a:t>Get cids of customers who order p01 or p07.</a:t>
            </a:r>
            <a:endParaRPr lang="en-US" altLang="x-none" sz="3000" b="1" dirty="0">
              <a:solidFill>
                <a:schemeClr val="accent2"/>
              </a:solidFill>
              <a:latin typeface="Arial" panose="020B0604020202020204" pitchFamily="34" charset="0"/>
            </a:endParaRPr>
          </a:p>
        </p:txBody>
      </p:sp>
      <p:sp>
        <p:nvSpPr>
          <p:cNvPr id="139271" name="Rectangle 8"/>
          <p:cNvSpPr/>
          <p:nvPr/>
        </p:nvSpPr>
        <p:spPr>
          <a:xfrm>
            <a:off x="0" y="3432175"/>
            <a:ext cx="9144000" cy="3349625"/>
          </a:xfrm>
          <a:prstGeom prst="rect">
            <a:avLst/>
          </a:prstGeom>
          <a:solidFill>
            <a:schemeClr val="bg1"/>
          </a:solidFill>
          <a:ln w="9525">
            <a:noFill/>
          </a:ln>
        </p:spPr>
        <p:txBody>
          <a:bodyPr anchor="t"/>
          <a:p>
            <a:pPr marL="457200" lvl="0" indent="-457200" fontAlgn="base">
              <a:lnSpc>
                <a:spcPct val="100000"/>
              </a:lnSpc>
              <a:spcBef>
                <a:spcPct val="20000"/>
              </a:spcBef>
              <a:spcAft>
                <a:spcPts val="0"/>
              </a:spcAft>
              <a:buClr>
                <a:srgbClr val="FF0066"/>
              </a:buClr>
              <a:buFont typeface="Wingdings" panose="05000000000000000000" pitchFamily="2" charset="2"/>
              <a:buChar char="q"/>
            </a:pPr>
            <a:r>
              <a:rPr lang="en-US" altLang="x-none" sz="2800" b="1" u="sng" strike="noStrike" noProof="1" dirty="0">
                <a:solidFill>
                  <a:schemeClr val="accent1"/>
                </a:solidFill>
                <a:latin typeface="Arial" panose="020B0604020202020204" pitchFamily="34" charset="0"/>
                <a:ea typeface="宋体" panose="02010600030101010101" pitchFamily="2" charset="-122"/>
                <a:cs typeface="+mn-ea"/>
              </a:rPr>
              <a:t>Answer 1:</a:t>
            </a:r>
            <a:endParaRPr lang="en-US" altLang="x-none" sz="2800" b="1" u="sng" strike="noStrike" noProof="1" dirty="0">
              <a:solidFill>
                <a:schemeClr val="accent1"/>
              </a:solidFill>
              <a:latin typeface="Arial" panose="020B0604020202020204" pitchFamily="34" charset="0"/>
              <a:ea typeface="宋体" panose="02010600030101010101" pitchFamily="2" charset="-122"/>
            </a:endParaRPr>
          </a:p>
          <a:p>
            <a:pPr marL="914400" lvl="1" indent="-457200" eaLnBrk="1" fontAlgn="base" hangingPunct="1">
              <a:lnSpc>
                <a:spcPct val="100000"/>
              </a:lnSpc>
              <a:spcBef>
                <a:spcPct val="20000"/>
              </a:spcBef>
              <a:spcAft>
                <a:spcPts val="0"/>
              </a:spcAft>
              <a:buClr>
                <a:srgbClr val="FF0066"/>
              </a:buClr>
              <a:buFont typeface="Wingdings" panose="05000000000000000000" pitchFamily="2" charset="2"/>
              <a:buNone/>
            </a:pPr>
            <a:r>
              <a:rPr lang="en-US" altLang="x-none" sz="2800" b="1" strike="noStrike" noProof="1" dirty="0">
                <a:solidFill>
                  <a:srgbClr val="FF0000"/>
                </a:solidFill>
                <a:latin typeface="Arial" panose="020B0604020202020204" pitchFamily="34" charset="0"/>
                <a:ea typeface="宋体" panose="02010600030101010101" pitchFamily="2" charset="-122"/>
                <a:cs typeface="+mn-ea"/>
              </a:rPr>
              <a:t>(O where pid='p01')[cid] </a:t>
            </a:r>
            <a:r>
              <a:rPr lang="en-US" altLang="x-none" sz="2800" b="1" strike="noStrike" noProof="1" dirty="0">
                <a:solidFill>
                  <a:srgbClr val="FF0000"/>
                </a:solidFill>
                <a:latin typeface="Arial" panose="020B0604020202020204" pitchFamily="34" charset="0"/>
                <a:ea typeface="宋体" panose="02010600030101010101" pitchFamily="2" charset="-122"/>
                <a:cs typeface="+mn-ea"/>
                <a:sym typeface="Symbol" panose="05050102010706020507" pitchFamily="2" charset="2"/>
              </a:rPr>
              <a:t> </a:t>
            </a:r>
            <a:r>
              <a:rPr lang="en-US" altLang="x-none" sz="2800" b="1" strike="noStrike" noProof="1" dirty="0">
                <a:solidFill>
                  <a:srgbClr val="FF0000"/>
                </a:solidFill>
                <a:latin typeface="Arial" panose="020B0604020202020204" pitchFamily="34" charset="0"/>
                <a:ea typeface="宋体" panose="02010600030101010101" pitchFamily="2" charset="-122"/>
                <a:cs typeface="+mn-ea"/>
              </a:rPr>
              <a:t>(O where pid='p07')[cid]</a:t>
            </a:r>
            <a:endParaRPr lang="en-US" altLang="x-none" sz="2800" b="1" strike="noStrike" noProof="1" dirty="0">
              <a:solidFill>
                <a:srgbClr val="FF0000"/>
              </a:solidFill>
              <a:latin typeface="Arial" panose="020B0604020202020204" pitchFamily="34" charset="0"/>
              <a:ea typeface="宋体" panose="02010600030101010101" pitchFamily="2" charset="-122"/>
            </a:endParaRPr>
          </a:p>
          <a:p>
            <a:pPr marL="457200" lvl="0" indent="-457200" fontAlgn="base">
              <a:lnSpc>
                <a:spcPct val="100000"/>
              </a:lnSpc>
              <a:spcBef>
                <a:spcPct val="50000"/>
              </a:spcBef>
              <a:spcAft>
                <a:spcPts val="0"/>
              </a:spcAft>
              <a:buClr>
                <a:srgbClr val="FF0066"/>
              </a:buClr>
              <a:buFont typeface="Wingdings" panose="05000000000000000000" pitchFamily="2" charset="2"/>
              <a:buChar char="q"/>
            </a:pPr>
            <a:r>
              <a:rPr lang="en-US" altLang="x-none" sz="2800" b="1" u="sng" strike="noStrike" noProof="1" dirty="0">
                <a:solidFill>
                  <a:schemeClr val="accent1"/>
                </a:solidFill>
                <a:latin typeface="Arial" panose="020B0604020202020204" pitchFamily="34" charset="0"/>
                <a:ea typeface="宋体" panose="02010600030101010101" pitchFamily="2" charset="-122"/>
                <a:cs typeface="+mn-ea"/>
              </a:rPr>
              <a:t>Answer 2:</a:t>
            </a:r>
            <a:endParaRPr lang="en-US" altLang="x-none" sz="2800" b="1" u="sng" strike="noStrike" noProof="1" dirty="0">
              <a:solidFill>
                <a:schemeClr val="accent1"/>
              </a:solidFill>
              <a:latin typeface="Arial" panose="020B0604020202020204" pitchFamily="34" charset="0"/>
              <a:ea typeface="宋体" panose="02010600030101010101" pitchFamily="2" charset="-122"/>
            </a:endParaRPr>
          </a:p>
          <a:p>
            <a:pPr marL="914400" lvl="1" indent="-457200" eaLnBrk="1" fontAlgn="base" hangingPunct="1">
              <a:lnSpc>
                <a:spcPct val="100000"/>
              </a:lnSpc>
              <a:spcBef>
                <a:spcPct val="20000"/>
              </a:spcBef>
              <a:spcAft>
                <a:spcPts val="0"/>
              </a:spcAft>
              <a:buClr>
                <a:srgbClr val="FF0066"/>
              </a:buClr>
              <a:buFont typeface="Wingdings" panose="05000000000000000000" pitchFamily="2" charset="2"/>
              <a:buNone/>
            </a:pPr>
            <a:r>
              <a:rPr lang="en-US" altLang="x-none" sz="2800" b="1" strike="noStrike" noProof="1" dirty="0">
                <a:solidFill>
                  <a:srgbClr val="FF0000"/>
                </a:solidFill>
                <a:latin typeface="Arial" panose="020B0604020202020204" pitchFamily="34" charset="0"/>
                <a:ea typeface="宋体" panose="02010600030101010101" pitchFamily="2" charset="-122"/>
                <a:cs typeface="+mn-ea"/>
              </a:rPr>
              <a:t>(O where pid = 'p01' or pid = 'p07')[cid]</a:t>
            </a:r>
            <a:endParaRPr lang="en-US" altLang="x-none" sz="2800" b="1" strike="noStrike" noProof="1" dirty="0">
              <a:solidFill>
                <a:srgbClr val="FF0000"/>
              </a:solidFill>
              <a:latin typeface="Arial" panose="020B0604020202020204" pitchFamily="34" charset="0"/>
              <a:ea typeface="宋体" panose="02010600030101010101" pitchFamily="2" charset="-122"/>
            </a:endParaRPr>
          </a:p>
          <a:p>
            <a:pPr lvl="0" indent="-457200" eaLnBrk="1" fontAlgn="base" hangingPunct="1">
              <a:lnSpc>
                <a:spcPct val="100000"/>
              </a:lnSpc>
              <a:spcBef>
                <a:spcPct val="20000"/>
              </a:spcBef>
              <a:spcAft>
                <a:spcPts val="0"/>
              </a:spcAft>
              <a:buClr>
                <a:srgbClr val="FF0066"/>
              </a:buClr>
              <a:buFont typeface="Wingdings" panose="05000000000000000000" charset="0"/>
              <a:buChar char="p"/>
            </a:pPr>
            <a:r>
              <a:rPr lang="en-US" altLang="x-none" sz="2800" b="1" u="sng" strike="noStrike" noProof="1" dirty="0">
                <a:solidFill>
                  <a:schemeClr val="accent1"/>
                </a:solidFill>
                <a:latin typeface="Arial" panose="020B0604020202020204" pitchFamily="34" charset="0"/>
                <a:ea typeface="宋体" panose="02010600030101010101" pitchFamily="2" charset="-122"/>
                <a:cs typeface="+mn-ea"/>
              </a:rPr>
              <a:t>Answer 3:</a:t>
            </a:r>
            <a:endParaRPr lang="en-US" altLang="x-none" sz="2800" b="1" u="sng" strike="noStrike" noProof="1" dirty="0">
              <a:solidFill>
                <a:schemeClr val="accent1"/>
              </a:solidFill>
              <a:latin typeface="Arial" panose="020B0604020202020204" pitchFamily="34" charset="0"/>
              <a:ea typeface="宋体" panose="02010600030101010101" pitchFamily="2" charset="-122"/>
              <a:cs typeface="+mn-ea"/>
            </a:endParaRPr>
          </a:p>
          <a:p>
            <a:pPr lvl="0" algn="ctr" eaLnBrk="1" fontAlgn="base" hangingPunct="1">
              <a:lnSpc>
                <a:spcPct val="100000"/>
              </a:lnSpc>
              <a:spcBef>
                <a:spcPct val="20000"/>
              </a:spcBef>
              <a:spcAft>
                <a:spcPts val="0"/>
              </a:spcAft>
              <a:buClr>
                <a:srgbClr val="FF0066"/>
              </a:buClr>
            </a:pPr>
            <a:r>
              <a:rPr lang="en-US" altLang="x-none" sz="2800" b="1" strike="noStrike" noProof="1" dirty="0">
                <a:solidFill>
                  <a:srgbClr val="FF0000"/>
                </a:solidFill>
                <a:latin typeface="Arial" panose="020B0604020202020204" pitchFamily="34" charset="0"/>
                <a:ea typeface="宋体" panose="02010600030101010101" pitchFamily="2" charset="-122"/>
                <a:cs typeface="+mn-ea"/>
                <a:sym typeface="+mn-ea"/>
              </a:rPr>
              <a:t>((O where pid='p01') </a:t>
            </a:r>
            <a:r>
              <a:rPr lang="en-US" altLang="x-none" sz="2800" b="1" strike="noStrike" noProof="1" dirty="0">
                <a:solidFill>
                  <a:srgbClr val="FF0000"/>
                </a:solidFill>
                <a:latin typeface="Arial" panose="020B0604020202020204" pitchFamily="34" charset="0"/>
                <a:ea typeface="宋体" panose="02010600030101010101" pitchFamily="2" charset="-122"/>
                <a:cs typeface="+mn-ea"/>
                <a:sym typeface="Symbol" panose="05050102010706020507" pitchFamily="2" charset="2"/>
              </a:rPr>
              <a:t> </a:t>
            </a:r>
            <a:r>
              <a:rPr lang="en-US" altLang="x-none" sz="2800" b="1" strike="noStrike" noProof="1" dirty="0">
                <a:solidFill>
                  <a:srgbClr val="FF0000"/>
                </a:solidFill>
                <a:latin typeface="Arial" panose="020B0604020202020204" pitchFamily="34" charset="0"/>
                <a:ea typeface="宋体" panose="02010600030101010101" pitchFamily="2" charset="-122"/>
                <a:cs typeface="+mn-ea"/>
                <a:sym typeface="+mn-ea"/>
              </a:rPr>
              <a:t>(O where pid='p07')) [cid]</a:t>
            </a:r>
            <a:endParaRPr lang="en-US" altLang="x-none" sz="2800" b="1" strike="noStrike" noProof="1" dirty="0">
              <a:solidFill>
                <a:srgbClr val="FF0000"/>
              </a:solidFill>
              <a:latin typeface="Arial" panose="020B0604020202020204" pitchFamily="34" charset="0"/>
              <a:ea typeface="宋体" panose="02010600030101010101" pitchFamily="2" charset="-122"/>
            </a:endParaRPr>
          </a:p>
        </p:txBody>
      </p:sp>
      <p:sp>
        <p:nvSpPr>
          <p:cNvPr id="161799" name="Text Box 9"/>
          <p:cNvSpPr txBox="1"/>
          <p:nvPr/>
        </p:nvSpPr>
        <p:spPr>
          <a:xfrm>
            <a:off x="288925" y="550863"/>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71">
                                            <p:txEl>
                                              <p:charRg st="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9271">
                                            <p:txEl>
                                              <p:charRg st="10" end="6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9271">
                                            <p:txEl>
                                              <p:charRg st="62" end="7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9271">
                                            <p:txEl>
                                              <p:charRg st="72" end="1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9271">
                                            <p:txEl>
                                              <p:charRg st="114" end="12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9271">
                                            <p:txEl>
                                              <p:charRg st="124"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28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28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2820" name="Rectangle 2"/>
          <p:cNvSpPr>
            <a:spLocks noGrp="1"/>
          </p:cNvSpPr>
          <p:nvPr>
            <p:ph type="title"/>
          </p:nvPr>
        </p:nvSpPr>
        <p:spPr>
          <a:xfrm>
            <a:off x="457200" y="12700"/>
            <a:ext cx="8229600" cy="533400"/>
          </a:xfrm>
        </p:spPr>
        <p:txBody>
          <a:bodyPr wrap="square" anchor="ctr"/>
          <a:p>
            <a:pPr eaLnBrk="1" hangingPunct="1"/>
            <a:r>
              <a:rPr lang="en-US" altLang="x-none" sz="2800" dirty="0"/>
              <a:t>Review of exp4 &amp; exp5</a:t>
            </a:r>
            <a:endParaRPr lang="en-US" altLang="x-none" sz="2800" dirty="0"/>
          </a:p>
        </p:txBody>
      </p:sp>
      <p:sp>
        <p:nvSpPr>
          <p:cNvPr id="162821" name="Rectangle 3"/>
          <p:cNvSpPr/>
          <p:nvPr/>
        </p:nvSpPr>
        <p:spPr>
          <a:xfrm>
            <a:off x="0" y="560388"/>
            <a:ext cx="9144000" cy="533400"/>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2800" b="1" i="1" u="sng" dirty="0">
                <a:solidFill>
                  <a:schemeClr val="accent1"/>
                </a:solidFill>
                <a:latin typeface="Arial" panose="020B0604020202020204" pitchFamily="34" charset="0"/>
              </a:rPr>
              <a:t>Exp 4</a:t>
            </a:r>
            <a:r>
              <a:rPr lang="en-US" altLang="x-none" sz="2800" b="1" dirty="0">
                <a:solidFill>
                  <a:schemeClr val="accent2"/>
                </a:solidFill>
                <a:latin typeface="Arial" panose="020B0604020202020204" pitchFamily="34" charset="0"/>
              </a:rPr>
              <a:t>. Get cids of customers who order p01 and p07.</a:t>
            </a:r>
            <a:endParaRPr lang="en-US" altLang="x-none" sz="2800" b="1" dirty="0">
              <a:solidFill>
                <a:schemeClr val="accent2"/>
              </a:solidFill>
              <a:latin typeface="Arial" panose="020B0604020202020204" pitchFamily="34" charset="0"/>
            </a:endParaRPr>
          </a:p>
        </p:txBody>
      </p:sp>
      <p:sp>
        <p:nvSpPr>
          <p:cNvPr id="162822" name="Rectangle 5"/>
          <p:cNvSpPr/>
          <p:nvPr/>
        </p:nvSpPr>
        <p:spPr>
          <a:xfrm>
            <a:off x="0" y="3362325"/>
            <a:ext cx="9144000" cy="533400"/>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2800" b="1" i="1" u="sng" dirty="0">
                <a:solidFill>
                  <a:schemeClr val="accent1"/>
                </a:solidFill>
                <a:latin typeface="Arial" panose="020B0604020202020204" pitchFamily="34" charset="0"/>
              </a:rPr>
              <a:t>Exp 5</a:t>
            </a:r>
            <a:r>
              <a:rPr lang="en-US" altLang="x-none" sz="2800" b="1" dirty="0">
                <a:solidFill>
                  <a:schemeClr val="accent2"/>
                </a:solidFill>
                <a:latin typeface="Arial" panose="020B0604020202020204" pitchFamily="34" charset="0"/>
              </a:rPr>
              <a:t>. Get cids of customers who order p01 or p07.</a:t>
            </a:r>
            <a:endParaRPr lang="en-US" altLang="x-none" sz="2800" b="1" dirty="0">
              <a:solidFill>
                <a:schemeClr val="accent2"/>
              </a:solidFill>
              <a:latin typeface="Arial" panose="020B0604020202020204" pitchFamily="34" charset="0"/>
            </a:endParaRPr>
          </a:p>
        </p:txBody>
      </p:sp>
      <p:sp>
        <p:nvSpPr>
          <p:cNvPr id="162823" name="Line 9"/>
          <p:cNvSpPr/>
          <p:nvPr/>
        </p:nvSpPr>
        <p:spPr>
          <a:xfrm>
            <a:off x="0" y="3357563"/>
            <a:ext cx="9144000" cy="0"/>
          </a:xfrm>
          <a:prstGeom prst="line">
            <a:avLst/>
          </a:prstGeom>
          <a:ln w="254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pic>
        <p:nvPicPr>
          <p:cNvPr id="162824" name="图片 7"/>
          <p:cNvPicPr>
            <a:picLocks noChangeAspect="1"/>
          </p:cNvPicPr>
          <p:nvPr/>
        </p:nvPicPr>
        <p:blipFill>
          <a:blip r:embed="rId1"/>
          <a:stretch>
            <a:fillRect/>
          </a:stretch>
        </p:blipFill>
        <p:spPr>
          <a:xfrm>
            <a:off x="381000" y="1093788"/>
            <a:ext cx="7742238" cy="2066925"/>
          </a:xfrm>
          <a:prstGeom prst="rect">
            <a:avLst/>
          </a:prstGeom>
          <a:noFill/>
          <a:ln w="9525">
            <a:noFill/>
          </a:ln>
        </p:spPr>
      </p:pic>
      <p:pic>
        <p:nvPicPr>
          <p:cNvPr id="162825" name="图片 1"/>
          <p:cNvPicPr>
            <a:picLocks noChangeAspect="1"/>
          </p:cNvPicPr>
          <p:nvPr/>
        </p:nvPicPr>
        <p:blipFill>
          <a:blip r:embed="rId2"/>
          <a:stretch>
            <a:fillRect/>
          </a:stretch>
        </p:blipFill>
        <p:spPr>
          <a:xfrm>
            <a:off x="481013" y="3889375"/>
            <a:ext cx="8193087" cy="2819400"/>
          </a:xfrm>
          <a:prstGeom prst="rect">
            <a:avLst/>
          </a:prstGeom>
          <a:noFill/>
          <a:ln w="9525">
            <a:noFill/>
          </a:ln>
        </p:spPr>
      </p:pic>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38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38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3844" name="Rectangle 2"/>
          <p:cNvSpPr>
            <a:spLocks noGrp="1"/>
          </p:cNvSpPr>
          <p:nvPr>
            <p:ph type="title"/>
          </p:nvPr>
        </p:nvSpPr>
        <p:spPr>
          <a:xfrm>
            <a:off x="457200" y="127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63845" name="Rectangle 3"/>
          <p:cNvSpPr>
            <a:spLocks noGrp="1"/>
          </p:cNvSpPr>
          <p:nvPr>
            <p:ph type="body"/>
          </p:nvPr>
        </p:nvSpPr>
        <p:spPr>
          <a:xfrm>
            <a:off x="381000" y="2728913"/>
            <a:ext cx="8382000" cy="1493837"/>
          </a:xfrm>
        </p:spPr>
        <p:txBody>
          <a:bodyPr wrap="square" anchor="t"/>
          <a:p>
            <a:pPr marL="457200" indent="-457200" eaLnBrk="1" hangingPunct="1">
              <a:buNone/>
            </a:pPr>
            <a:r>
              <a:rPr lang="en-US" altLang="x-none" sz="3000" i="1" u="sng" dirty="0">
                <a:solidFill>
                  <a:schemeClr val="accent1"/>
                </a:solidFill>
              </a:rPr>
              <a:t>Exp 6</a:t>
            </a:r>
            <a:r>
              <a:rPr lang="en-US" altLang="x-none" sz="3000" dirty="0"/>
              <a:t>. List all cities inhabited by customers who order product p02 or agents who place an order for p02.</a:t>
            </a:r>
            <a:endParaRPr lang="en-US" altLang="x-none" sz="3000" dirty="0"/>
          </a:p>
        </p:txBody>
      </p:sp>
      <p:sp>
        <p:nvSpPr>
          <p:cNvPr id="141319" name="Rectangle 6"/>
          <p:cNvSpPr/>
          <p:nvPr/>
        </p:nvSpPr>
        <p:spPr>
          <a:xfrm>
            <a:off x="381000" y="4891088"/>
            <a:ext cx="8382000" cy="630237"/>
          </a:xfrm>
          <a:prstGeom prst="rect">
            <a:avLst/>
          </a:prstGeom>
          <a:noFill/>
          <a:ln w="9525">
            <a:noFill/>
          </a:ln>
        </p:spPr>
        <p:txBody>
          <a:bodyPr anchor="t"/>
          <a:p>
            <a:pPr marL="742950" lvl="1" indent="-285750" eaLnBrk="1" hangingPunct="1">
              <a:lnSpc>
                <a:spcPct val="110000"/>
              </a:lnSpc>
              <a:spcBef>
                <a:spcPct val="20000"/>
              </a:spcBef>
              <a:buClr>
                <a:srgbClr val="CC9900"/>
              </a:buClr>
              <a:buFont typeface="Wingdings" panose="05000000000000000000" pitchFamily="2" charset="2"/>
              <a:buNone/>
            </a:pPr>
            <a:r>
              <a:rPr lang="zh-CN" altLang="en-US" sz="3000" b="1" dirty="0">
                <a:solidFill>
                  <a:schemeClr val="tx2"/>
                </a:solidFill>
                <a:latin typeface="Arial" panose="020B0604020202020204" pitchFamily="34" charset="0"/>
              </a:rPr>
              <a:t>T</a:t>
            </a:r>
            <a:r>
              <a:rPr lang="zh-CN" altLang="en-US" sz="3000" b="1" baseline="-25000" dirty="0">
                <a:latin typeface="Arial" panose="020B0604020202020204" pitchFamily="34" charset="0"/>
              </a:rPr>
              <a:t>2</a:t>
            </a:r>
            <a:r>
              <a:rPr lang="zh-CN" altLang="en-US" sz="3000" b="1" dirty="0">
                <a:solidFill>
                  <a:schemeClr val="tx2"/>
                </a:solidFill>
                <a:latin typeface="Arial" panose="020B0604020202020204" pitchFamily="34" charset="0"/>
              </a:rPr>
              <a:t> := </a:t>
            </a:r>
            <a:r>
              <a:rPr lang="en-US" altLang="x-none" sz="3000" b="1" dirty="0">
                <a:solidFill>
                  <a:srgbClr val="FF0000"/>
                </a:solidFill>
                <a:latin typeface="Arial" panose="020B0604020202020204" pitchFamily="34" charset="0"/>
              </a:rPr>
              <a:t>((O where pid = 'p02') JOIN A)[city]</a:t>
            </a:r>
            <a:endParaRPr lang="en-US" altLang="x-none" sz="3000" b="1" dirty="0">
              <a:solidFill>
                <a:srgbClr val="FF0000"/>
              </a:solidFill>
              <a:latin typeface="Arial" panose="020B0604020202020204" pitchFamily="34" charset="0"/>
            </a:endParaRPr>
          </a:p>
        </p:txBody>
      </p:sp>
      <p:sp>
        <p:nvSpPr>
          <p:cNvPr id="163847" name="Text Box 7"/>
          <p:cNvSpPr txBox="1"/>
          <p:nvPr/>
        </p:nvSpPr>
        <p:spPr>
          <a:xfrm>
            <a:off x="288925" y="550863"/>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41321" name="Rectangle 8"/>
          <p:cNvSpPr/>
          <p:nvPr/>
        </p:nvSpPr>
        <p:spPr>
          <a:xfrm>
            <a:off x="395288" y="4265613"/>
            <a:ext cx="8382000" cy="604837"/>
          </a:xfrm>
          <a:prstGeom prst="rect">
            <a:avLst/>
          </a:prstGeom>
          <a:noFill/>
          <a:ln w="9525">
            <a:noFill/>
          </a:ln>
        </p:spPr>
        <p:txBody>
          <a:bodyPr anchor="t"/>
          <a:p>
            <a:pPr marL="742950" lvl="1" indent="-285750" eaLnBrk="1" hangingPunct="1">
              <a:lnSpc>
                <a:spcPct val="110000"/>
              </a:lnSpc>
              <a:spcBef>
                <a:spcPct val="20000"/>
              </a:spcBef>
              <a:buClr>
                <a:srgbClr val="CC9900"/>
              </a:buClr>
              <a:buFont typeface="Wingdings" panose="05000000000000000000" pitchFamily="2" charset="2"/>
              <a:buNone/>
            </a:pPr>
            <a:r>
              <a:rPr lang="zh-CN" altLang="en-US" sz="3000" b="1" dirty="0">
                <a:solidFill>
                  <a:schemeClr val="tx2"/>
                </a:solidFill>
                <a:latin typeface="Arial" panose="020B0604020202020204" pitchFamily="34" charset="0"/>
              </a:rPr>
              <a:t>T</a:t>
            </a:r>
            <a:r>
              <a:rPr lang="zh-CN" altLang="en-US" sz="3000" b="1" baseline="-25000" dirty="0">
                <a:latin typeface="Arial" panose="020B0604020202020204" pitchFamily="34" charset="0"/>
              </a:rPr>
              <a:t>1</a:t>
            </a:r>
            <a:r>
              <a:rPr lang="zh-CN" altLang="en-US" sz="3000" b="1" dirty="0">
                <a:solidFill>
                  <a:schemeClr val="tx2"/>
                </a:solidFill>
                <a:latin typeface="Arial" panose="020B0604020202020204" pitchFamily="34" charset="0"/>
              </a:rPr>
              <a:t> := </a:t>
            </a:r>
            <a:r>
              <a:rPr lang="en-US" altLang="x-none" sz="3000" b="1" dirty="0">
                <a:solidFill>
                  <a:srgbClr val="FF0000"/>
                </a:solidFill>
                <a:latin typeface="Arial" panose="020B0604020202020204" pitchFamily="34" charset="0"/>
              </a:rPr>
              <a:t>((O where pid = 'p02') JOIN C)[city]</a:t>
            </a:r>
            <a:endParaRPr lang="en-US" altLang="x-none" sz="3000" b="1" dirty="0">
              <a:solidFill>
                <a:srgbClr val="FF0000"/>
              </a:solidFill>
              <a:latin typeface="Arial" panose="020B0604020202020204" pitchFamily="34" charset="0"/>
            </a:endParaRPr>
          </a:p>
        </p:txBody>
      </p:sp>
      <p:sp>
        <p:nvSpPr>
          <p:cNvPr id="141322" name="Rectangle 6"/>
          <p:cNvSpPr/>
          <p:nvPr/>
        </p:nvSpPr>
        <p:spPr>
          <a:xfrm>
            <a:off x="436563" y="5448300"/>
            <a:ext cx="8382000" cy="630238"/>
          </a:xfrm>
          <a:prstGeom prst="rect">
            <a:avLst/>
          </a:prstGeom>
          <a:noFill/>
          <a:ln w="9525">
            <a:noFill/>
          </a:ln>
        </p:spPr>
        <p:txBody>
          <a:bodyPr wrap="square" anchor="t"/>
          <a:p>
            <a:pPr marL="742950" lvl="1" indent="-285750" eaLnBrk="1" hangingPunct="1">
              <a:lnSpc>
                <a:spcPct val="110000"/>
              </a:lnSpc>
              <a:spcBef>
                <a:spcPct val="20000"/>
              </a:spcBef>
              <a:buClr>
                <a:srgbClr val="CC9900"/>
              </a:buClr>
              <a:buFont typeface="Wingdings" panose="05000000000000000000" pitchFamily="2" charset="2"/>
              <a:buNone/>
            </a:pPr>
            <a:r>
              <a:rPr lang="zh-CN" altLang="en-US" sz="3000" b="1" dirty="0">
                <a:solidFill>
                  <a:schemeClr val="tx2"/>
                </a:solidFill>
                <a:latin typeface="Arial" panose="020B0604020202020204" pitchFamily="34" charset="0"/>
              </a:rPr>
              <a:t>T := </a:t>
            </a:r>
            <a:r>
              <a:rPr lang="zh-CN" altLang="en-US" sz="3000" b="1" dirty="0">
                <a:solidFill>
                  <a:srgbClr val="FF0000"/>
                </a:solidFill>
                <a:latin typeface="Arial" panose="020B0604020202020204" pitchFamily="34" charset="0"/>
              </a:rPr>
              <a:t>T</a:t>
            </a:r>
            <a:r>
              <a:rPr lang="zh-CN" altLang="en-US" sz="3000" b="1" baseline="-25000" dirty="0">
                <a:solidFill>
                  <a:srgbClr val="FF0000"/>
                </a:solidFill>
                <a:latin typeface="Arial" panose="020B0604020202020204" pitchFamily="34" charset="0"/>
              </a:rPr>
              <a:t>1</a:t>
            </a:r>
            <a:r>
              <a:rPr lang="zh-CN" altLang="en-US" sz="3000" b="1" dirty="0">
                <a:solidFill>
                  <a:srgbClr val="FF0000"/>
                </a:solidFill>
                <a:latin typeface="Arial" panose="020B0604020202020204" pitchFamily="34" charset="0"/>
              </a:rPr>
              <a:t>  UNION  T</a:t>
            </a:r>
            <a:r>
              <a:rPr lang="zh-CN" altLang="en-US" sz="3000" b="1" baseline="-25000" dirty="0">
                <a:solidFill>
                  <a:srgbClr val="FF0000"/>
                </a:solidFill>
                <a:latin typeface="Arial" panose="020B0604020202020204" pitchFamily="34" charset="0"/>
              </a:rPr>
              <a:t>2</a:t>
            </a:r>
            <a:endParaRPr lang="zh-CN" altLang="en-US" sz="3000" b="1" baseline="-25000"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21">
                                            <p:txEl>
                                              <p:charRg st="0"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P spid="141321" grpId="0" bldLvl="3" build="p"/>
      <p:bldP spid="141322"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48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48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4868" name="Rectangle 2"/>
          <p:cNvSpPr>
            <a:spLocks noGrp="1"/>
          </p:cNvSpPr>
          <p:nvPr>
            <p:ph type="title"/>
          </p:nvPr>
        </p:nvSpPr>
        <p:spPr>
          <a:xfrm>
            <a:off x="457200" y="228600"/>
            <a:ext cx="8229600" cy="533400"/>
          </a:xfrm>
        </p:spPr>
        <p:txBody>
          <a:bodyPr wrap="square" anchor="ctr"/>
          <a:p>
            <a:pPr eaLnBrk="1" hangingPunct="1"/>
            <a:r>
              <a:rPr lang="en-US" altLang="x-none" dirty="0"/>
              <a:t>Example of Operations of Relational Algebra</a:t>
            </a:r>
            <a:endParaRPr lang="en-US" altLang="x-none" dirty="0"/>
          </a:p>
        </p:txBody>
      </p:sp>
      <p:sp>
        <p:nvSpPr>
          <p:cNvPr id="164869" name="Rectangle 4"/>
          <p:cNvSpPr/>
          <p:nvPr/>
        </p:nvSpPr>
        <p:spPr>
          <a:xfrm>
            <a:off x="381000" y="3213100"/>
            <a:ext cx="8382000" cy="1655763"/>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 7</a:t>
            </a:r>
            <a:r>
              <a:rPr lang="en-US" altLang="x-none" sz="3000" b="1" dirty="0">
                <a:solidFill>
                  <a:schemeClr val="accent2"/>
                </a:solidFill>
                <a:latin typeface="Arial" panose="020B0604020202020204" pitchFamily="34" charset="0"/>
              </a:rPr>
              <a:t>. Get aids of agents who place an order for at least one customer that uses product p01.</a:t>
            </a:r>
            <a:endParaRPr lang="en-US" altLang="x-none" sz="3000" b="1" dirty="0">
              <a:solidFill>
                <a:schemeClr val="accent2"/>
              </a:solidFill>
              <a:latin typeface="Arial" panose="020B0604020202020204" pitchFamily="34" charset="0"/>
            </a:endParaRPr>
          </a:p>
        </p:txBody>
      </p:sp>
      <p:sp>
        <p:nvSpPr>
          <p:cNvPr id="164870" name="Text Box 8"/>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42344" name="Rectangle 9"/>
          <p:cNvSpPr/>
          <p:nvPr/>
        </p:nvSpPr>
        <p:spPr>
          <a:xfrm>
            <a:off x="395288" y="5157788"/>
            <a:ext cx="8382000" cy="719137"/>
          </a:xfrm>
          <a:prstGeom prst="rect">
            <a:avLst/>
          </a:prstGeom>
          <a:noFill/>
          <a:ln w="9525">
            <a:noFill/>
          </a:ln>
        </p:spPr>
        <p:txBody>
          <a:bodyPr anchor="t"/>
          <a:p>
            <a:pPr marL="742950" lvl="1" indent="-285750" eaLnBrk="1" hangingPunct="1">
              <a:lnSpc>
                <a:spcPct val="110000"/>
              </a:lnSpc>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((O where pid = 'p01')[cid] JOIN O) [aid]</a:t>
            </a:r>
            <a:endParaRPr lang="en-US" altLang="x-none"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44">
                                            <p:txEl>
                                              <p:charRg st="0"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bldLvl="3"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58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58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5892" name="Rectangle 2"/>
          <p:cNvSpPr>
            <a:spLocks noGrp="1"/>
          </p:cNvSpPr>
          <p:nvPr>
            <p:ph type="title"/>
          </p:nvPr>
        </p:nvSpPr>
        <p:spPr>
          <a:xfrm>
            <a:off x="457200" y="228600"/>
            <a:ext cx="8229600" cy="533400"/>
          </a:xfrm>
        </p:spPr>
        <p:txBody>
          <a:bodyPr wrap="square" anchor="ctr"/>
          <a:p>
            <a:pPr eaLnBrk="1" hangingPunct="1"/>
            <a:r>
              <a:rPr lang="en-US" altLang="x-none" dirty="0"/>
              <a:t>Example of Operations of Relational Algebra</a:t>
            </a:r>
            <a:endParaRPr lang="en-US" altLang="x-none" dirty="0"/>
          </a:p>
        </p:txBody>
      </p:sp>
      <p:sp>
        <p:nvSpPr>
          <p:cNvPr id="165893" name="Rectangle 5"/>
          <p:cNvSpPr/>
          <p:nvPr/>
        </p:nvSpPr>
        <p:spPr>
          <a:xfrm>
            <a:off x="381000" y="3284538"/>
            <a:ext cx="8382000" cy="1081087"/>
          </a:xfrm>
          <a:prstGeom prst="rect">
            <a:avLst/>
          </a:prstGeom>
          <a:noFill/>
          <a:ln w="9525">
            <a:noFill/>
          </a:ln>
        </p:spPr>
        <p:txBody>
          <a:bodyPr anchor="t"/>
          <a:p>
            <a:pPr marL="457200" indent="-457200">
              <a:lnSpc>
                <a:spcPct val="110000"/>
              </a:lnSpc>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 8</a:t>
            </a:r>
            <a:r>
              <a:rPr lang="en-US" altLang="x-none" sz="3000" b="1" dirty="0">
                <a:solidFill>
                  <a:schemeClr val="accent2"/>
                </a:solidFill>
                <a:latin typeface="Arial" panose="020B0604020202020204" pitchFamily="34" charset="0"/>
              </a:rPr>
              <a:t>. Get aids of agents who place orders for all customers that uses product p01.</a:t>
            </a:r>
            <a:endParaRPr lang="en-US" altLang="x-none" sz="3000" b="1" dirty="0">
              <a:solidFill>
                <a:schemeClr val="accent2"/>
              </a:solidFill>
              <a:latin typeface="Arial" panose="020B0604020202020204" pitchFamily="34" charset="0"/>
            </a:endParaRPr>
          </a:p>
        </p:txBody>
      </p:sp>
      <p:sp>
        <p:nvSpPr>
          <p:cNvPr id="165894" name="Text Box 8"/>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43368" name="Rectangle 9"/>
          <p:cNvSpPr/>
          <p:nvPr/>
        </p:nvSpPr>
        <p:spPr>
          <a:xfrm>
            <a:off x="395288" y="4505325"/>
            <a:ext cx="8382000" cy="1371600"/>
          </a:xfrm>
          <a:prstGeom prst="rect">
            <a:avLst/>
          </a:prstGeom>
          <a:noFill/>
          <a:ln w="9525">
            <a:noFill/>
          </a:ln>
        </p:spPr>
        <p:txBody>
          <a:bodyPr anchor="t"/>
          <a:p>
            <a:pPr marL="742950" lvl="1" indent="-285750" eaLnBrk="1" hangingPunct="1">
              <a:lnSpc>
                <a:spcPct val="110000"/>
              </a:lnSpc>
              <a:spcBef>
                <a:spcPct val="2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rPr>
              <a:t>O[cid, aid] ÷ (O where pid = 'p01')[cid]</a:t>
            </a:r>
            <a:endParaRPr lang="en-US" altLang="x-none" sz="3000" b="1" dirty="0">
              <a:solidFill>
                <a:srgbClr val="FF0000"/>
              </a:solidFill>
              <a:latin typeface="Arial" panose="020B0604020202020204" pitchFamily="34" charset="0"/>
            </a:endParaRPr>
          </a:p>
        </p:txBody>
      </p:sp>
      <p:sp>
        <p:nvSpPr>
          <p:cNvPr id="2" name="文本框 1"/>
          <p:cNvSpPr txBox="1"/>
          <p:nvPr/>
        </p:nvSpPr>
        <p:spPr>
          <a:xfrm>
            <a:off x="857250" y="5641975"/>
            <a:ext cx="6978650" cy="547688"/>
          </a:xfrm>
          <a:prstGeom prst="rect">
            <a:avLst/>
          </a:prstGeom>
          <a:noFill/>
          <a:ln w="9525">
            <a:noFill/>
          </a:ln>
        </p:spPr>
        <p:txBody>
          <a:bodyPr wrap="square" anchor="t">
            <a:spAutoFit/>
          </a:bodyPr>
          <a:p>
            <a:r>
              <a:rPr lang="zh-CN" altLang="zh-CN" sz="3000" b="1">
                <a:solidFill>
                  <a:schemeClr val="accent2"/>
                </a:solidFill>
                <a:latin typeface="Times New Roman" panose="02020603050405020304" pitchFamily="2" charset="0"/>
              </a:rPr>
              <a:t>请注意与前一个例子 </a:t>
            </a:r>
            <a:r>
              <a:rPr lang="en-US" altLang="zh-CN" sz="3000" b="1">
                <a:solidFill>
                  <a:schemeClr val="accent2"/>
                </a:solidFill>
                <a:latin typeface="Times New Roman" panose="02020603050405020304" pitchFamily="2" charset="0"/>
              </a:rPr>
              <a:t>Exp 7 </a:t>
            </a:r>
            <a:r>
              <a:rPr lang="zh-CN" altLang="en-US" sz="3000" b="1">
                <a:solidFill>
                  <a:schemeClr val="accent2"/>
                </a:solidFill>
                <a:latin typeface="Times New Roman" panose="02020603050405020304" pitchFamily="2" charset="0"/>
              </a:rPr>
              <a:t>的比较！</a:t>
            </a:r>
            <a:endParaRPr lang="zh-CN" altLang="en-US" sz="3000" b="1">
              <a:solidFill>
                <a:schemeClr val="accent2"/>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8">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bldLvl="3"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4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436"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18437" name="Rectangle 3"/>
          <p:cNvSpPr>
            <a:spLocks noGrp="1"/>
          </p:cNvSpPr>
          <p:nvPr>
            <p:ph type="body"/>
          </p:nvPr>
        </p:nvSpPr>
        <p:spPr>
          <a:xfrm>
            <a:off x="0" y="1066800"/>
            <a:ext cx="9144000" cy="5334000"/>
          </a:xfrm>
        </p:spPr>
        <p:txBody>
          <a:bodyPr wrap="square" anchor="t"/>
          <a:p>
            <a:pPr marL="457200" indent="-457200" eaLnBrk="1" hangingPunct="1"/>
            <a:r>
              <a:rPr lang="en-US" altLang="x-none" sz="3000" dirty="0">
                <a:solidFill>
                  <a:schemeClr val="tx1"/>
                </a:solidFill>
              </a:rPr>
              <a:t>Problems of Column type (cont.)</a:t>
            </a:r>
            <a:endParaRPr lang="en-US" altLang="x-none" sz="3000" dirty="0">
              <a:solidFill>
                <a:schemeClr val="tx1"/>
              </a:solidFill>
            </a:endParaRPr>
          </a:p>
          <a:p>
            <a:pPr marL="914400" lvl="1" indent="-457200" eaLnBrk="1" hangingPunct="1">
              <a:buAutoNum type="arabicPeriod"/>
            </a:pPr>
            <a:r>
              <a:rPr lang="en-US" altLang="x-none" sz="3000" dirty="0">
                <a:solidFill>
                  <a:schemeClr val="accent2"/>
                </a:solidFill>
              </a:rPr>
              <a:t>Most commercial database systems don’t support types consisting of enumerated sets(as with city, month).</a:t>
            </a:r>
            <a:endParaRPr lang="en-US" altLang="x-none" sz="3000" dirty="0">
              <a:solidFill>
                <a:schemeClr val="accent2"/>
              </a:solidFill>
            </a:endParaRPr>
          </a:p>
          <a:p>
            <a:pPr marL="1371600" lvl="2" indent="-457200" eaLnBrk="1" hangingPunct="1"/>
            <a:r>
              <a:rPr lang="en-US" altLang="x-none" sz="3000" i="1" dirty="0">
                <a:solidFill>
                  <a:schemeClr val="tx1"/>
                </a:solidFill>
              </a:rPr>
              <a:t>Integrity (</a:t>
            </a:r>
            <a:r>
              <a:rPr lang="zh-CN" altLang="en-US" sz="3000" i="1" dirty="0">
                <a:solidFill>
                  <a:schemeClr val="tx1"/>
                </a:solidFill>
              </a:rPr>
              <a:t>完整性)</a:t>
            </a:r>
            <a:endParaRPr lang="zh-CN" altLang="en-US" sz="3000" i="1" dirty="0">
              <a:solidFill>
                <a:schemeClr val="tx1"/>
              </a:solidFill>
            </a:endParaRPr>
          </a:p>
          <a:p>
            <a:pPr marL="1371600" lvl="2" indent="-457200" eaLnBrk="1" hangingPunct="1"/>
            <a:endParaRPr lang="en-US" altLang="x-none" sz="3000" i="1" dirty="0">
              <a:solidFill>
                <a:schemeClr val="tx1"/>
              </a:solidFill>
            </a:endParaRPr>
          </a:p>
          <a:p>
            <a:pPr marL="914400" lvl="1" indent="-457200" eaLnBrk="1" hangingPunct="1">
              <a:buAutoNum type="arabicPeriod" startAt="2"/>
            </a:pPr>
            <a:r>
              <a:rPr lang="en-US" altLang="x-none" sz="3000" u="sng" dirty="0">
                <a:solidFill>
                  <a:schemeClr val="accent2"/>
                </a:solidFill>
              </a:rPr>
              <a:t>Domain(city in CUSTOMERS)</a:t>
            </a:r>
            <a:r>
              <a:rPr lang="en-US" altLang="x-none" sz="3000" dirty="0">
                <a:solidFill>
                  <a:schemeClr val="accent2"/>
                </a:solidFill>
              </a:rPr>
              <a:t>  vs </a:t>
            </a:r>
            <a:r>
              <a:rPr lang="en-US" altLang="x-none" sz="3000" u="sng" dirty="0">
                <a:solidFill>
                  <a:schemeClr val="accent2"/>
                </a:solidFill>
              </a:rPr>
              <a:t>Domain(city in AGENTS)</a:t>
            </a:r>
            <a:r>
              <a:rPr lang="en-US" altLang="x-none" sz="3000" dirty="0">
                <a:solidFill>
                  <a:schemeClr val="accent2"/>
                </a:solidFill>
              </a:rPr>
              <a:t> ?</a:t>
            </a:r>
            <a:endParaRPr lang="en-US" altLang="x-none" sz="3000" dirty="0">
              <a:solidFill>
                <a:schemeClr val="accent2"/>
              </a:solidFill>
            </a:endParaRPr>
          </a:p>
          <a:p>
            <a:pPr marL="1371600" lvl="2" indent="-457200" eaLnBrk="1" hangingPunct="1"/>
            <a:r>
              <a:rPr lang="en-US" altLang="x-none" sz="3000" i="1" dirty="0">
                <a:solidFill>
                  <a:schemeClr val="tx1"/>
                </a:solidFill>
              </a:rPr>
              <a:t>particular type</a:t>
            </a:r>
            <a:endParaRPr lang="en-US" altLang="x-none" sz="3000" i="1" dirty="0">
              <a:solidFill>
                <a:schemeClr val="tx1"/>
              </a:solidFill>
            </a:endParaRP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69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69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6916" name="Rectangle 2"/>
          <p:cNvSpPr>
            <a:spLocks noGrp="1"/>
          </p:cNvSpPr>
          <p:nvPr>
            <p:ph type="title"/>
          </p:nvPr>
        </p:nvSpPr>
        <p:spPr>
          <a:xfrm>
            <a:off x="457200" y="127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66917" name="Rectangle 3"/>
          <p:cNvSpPr>
            <a:spLocks noGrp="1"/>
          </p:cNvSpPr>
          <p:nvPr>
            <p:ph type="body"/>
          </p:nvPr>
        </p:nvSpPr>
        <p:spPr>
          <a:xfrm>
            <a:off x="238125" y="2784475"/>
            <a:ext cx="8726488" cy="1511300"/>
          </a:xfrm>
        </p:spPr>
        <p:txBody>
          <a:bodyPr wrap="square" anchor="t"/>
          <a:p>
            <a:pPr marL="457200" indent="-457200" eaLnBrk="1" hangingPunct="1">
              <a:buNone/>
            </a:pPr>
            <a:r>
              <a:rPr lang="en-US" altLang="x-none" sz="3000" i="1" u="sng" dirty="0">
                <a:solidFill>
                  <a:schemeClr val="accent1"/>
                </a:solidFill>
              </a:rPr>
              <a:t>Exp 9</a:t>
            </a:r>
            <a:r>
              <a:rPr lang="en-US" altLang="x-none" sz="3000" dirty="0"/>
              <a:t>. Retrieve product ids for all products that are not ordered by any customers living in a city beginning with the letter "D".</a:t>
            </a:r>
            <a:endParaRPr lang="en-US" altLang="x-none" sz="3000" dirty="0"/>
          </a:p>
        </p:txBody>
      </p:sp>
      <p:sp>
        <p:nvSpPr>
          <p:cNvPr id="166918" name="Text Box 5"/>
          <p:cNvSpPr txBox="1"/>
          <p:nvPr/>
        </p:nvSpPr>
        <p:spPr>
          <a:xfrm>
            <a:off x="288925" y="550863"/>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44392" name="Rectangle 6"/>
          <p:cNvSpPr/>
          <p:nvPr/>
        </p:nvSpPr>
        <p:spPr>
          <a:xfrm>
            <a:off x="395288" y="4295775"/>
            <a:ext cx="8382000" cy="1654175"/>
          </a:xfrm>
          <a:prstGeom prst="rect">
            <a:avLst/>
          </a:prstGeom>
          <a:noFill/>
          <a:ln w="9525">
            <a:noFill/>
          </a:ln>
        </p:spPr>
        <p:txBody>
          <a:bodyPr anchor="t"/>
          <a:p>
            <a:pPr marL="342900" indent="-342900">
              <a:lnSpc>
                <a:spcPct val="120000"/>
              </a:lnSpc>
              <a:spcBef>
                <a:spcPct val="20000"/>
              </a:spcBef>
              <a:buClr>
                <a:srgbClr val="CC9900"/>
              </a:buClr>
              <a:buSzPct val="75000"/>
              <a:buFont typeface="Wingdings" panose="05000000000000000000" pitchFamily="2" charset="2"/>
              <a:buAutoNum type="arabicParenR"/>
            </a:pPr>
            <a:r>
              <a:rPr lang="en-US" altLang="x-none" sz="3000" b="1" dirty="0">
                <a:solidFill>
                  <a:schemeClr val="tx2"/>
                </a:solidFill>
                <a:latin typeface="Arial" panose="020B0604020202020204" pitchFamily="34" charset="0"/>
              </a:rPr>
              <a:t>T</a:t>
            </a:r>
            <a:r>
              <a:rPr lang="en-US" altLang="x-none" sz="3000" b="1" baseline="-25000" dirty="0">
                <a:solidFill>
                  <a:schemeClr val="tx2"/>
                </a:solidFill>
                <a:latin typeface="Arial" panose="020B0604020202020204" pitchFamily="34" charset="0"/>
              </a:rPr>
              <a:t>1</a:t>
            </a:r>
            <a:r>
              <a:rPr lang="en-US" altLang="x-none" sz="3000" b="1" dirty="0">
                <a:solidFill>
                  <a:schemeClr val="tx2"/>
                </a:solidFill>
                <a:latin typeface="Arial" panose="020B0604020202020204" pitchFamily="34" charset="0"/>
              </a:rPr>
              <a:t>  :=  </a:t>
            </a:r>
            <a:r>
              <a:rPr lang="en-US" altLang="x-none" sz="3000" b="1" dirty="0">
                <a:solidFill>
                  <a:srgbClr val="FF0000"/>
                </a:solidFill>
                <a:latin typeface="Arial" panose="020B0604020202020204" pitchFamily="34" charset="0"/>
              </a:rPr>
              <a:t>C where city &gt;= 'D' and city &lt; 'E'</a:t>
            </a:r>
            <a:endParaRPr lang="en-US" altLang="x-none" sz="3000" b="1" dirty="0">
              <a:solidFill>
                <a:srgbClr val="FF0000"/>
              </a:solidFill>
              <a:latin typeface="Arial" panose="020B0604020202020204" pitchFamily="34" charset="0"/>
            </a:endParaRPr>
          </a:p>
          <a:p>
            <a:pPr marL="342900" indent="-342900">
              <a:lnSpc>
                <a:spcPct val="120000"/>
              </a:lnSpc>
              <a:spcBef>
                <a:spcPct val="50000"/>
              </a:spcBef>
              <a:buClr>
                <a:srgbClr val="CC9900"/>
              </a:buClr>
              <a:buSzPct val="75000"/>
              <a:buFont typeface="Wingdings" panose="05000000000000000000" pitchFamily="2" charset="2"/>
              <a:buAutoNum type="arabicParenR"/>
            </a:pPr>
            <a:r>
              <a:rPr lang="en-US" altLang="x-none" sz="3000" b="1" dirty="0">
                <a:solidFill>
                  <a:schemeClr val="tx2"/>
                </a:solidFill>
                <a:latin typeface="Arial" panose="020B0604020202020204" pitchFamily="34" charset="0"/>
              </a:rPr>
              <a:t>T</a:t>
            </a:r>
            <a:r>
              <a:rPr lang="en-US" altLang="x-none" sz="3000" b="1" baseline="-25000" dirty="0">
                <a:solidFill>
                  <a:schemeClr val="tx2"/>
                </a:solidFill>
                <a:latin typeface="Arial" panose="020B0604020202020204" pitchFamily="34" charset="0"/>
              </a:rPr>
              <a:t>2</a:t>
            </a:r>
            <a:r>
              <a:rPr lang="en-US" altLang="x-none" sz="3000" b="1" dirty="0">
                <a:solidFill>
                  <a:schemeClr val="tx2"/>
                </a:solidFill>
                <a:latin typeface="Arial" panose="020B0604020202020204" pitchFamily="34" charset="0"/>
              </a:rPr>
              <a:t>  :=  </a:t>
            </a:r>
            <a:r>
              <a:rPr lang="en-US" altLang="x-none" sz="3000" b="1" dirty="0">
                <a:solidFill>
                  <a:srgbClr val="FF0000"/>
                </a:solidFill>
                <a:latin typeface="Arial" panose="020B0604020202020204" pitchFamily="34" charset="0"/>
              </a:rPr>
              <a:t>P [ pid ]  —  ( O JOIN T</a:t>
            </a:r>
            <a:r>
              <a:rPr lang="en-US" altLang="x-none" sz="3000" b="1" baseline="-25000" dirty="0">
                <a:solidFill>
                  <a:srgbClr val="FF0000"/>
                </a:solidFill>
                <a:latin typeface="Arial" panose="020B0604020202020204" pitchFamily="34" charset="0"/>
              </a:rPr>
              <a:t>1 </a:t>
            </a:r>
            <a:r>
              <a:rPr lang="en-US" altLang="x-none" sz="3000" b="1" dirty="0">
                <a:solidFill>
                  <a:srgbClr val="FF0000"/>
                </a:solidFill>
                <a:latin typeface="Arial" panose="020B0604020202020204" pitchFamily="34" charset="0"/>
              </a:rPr>
              <a:t>) [ pid ]</a:t>
            </a:r>
            <a:endParaRPr lang="en-US" altLang="x-none"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92">
                                            <p:txEl>
                                              <p:charRg st="0"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92">
                                            <p:txEl>
                                              <p:charRg st="43" end="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bldLvl="3"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79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79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7940" name="Rectangle 2"/>
          <p:cNvSpPr>
            <a:spLocks noGrp="1"/>
          </p:cNvSpPr>
          <p:nvPr>
            <p:ph type="title"/>
          </p:nvPr>
        </p:nvSpPr>
        <p:spPr>
          <a:xfrm>
            <a:off x="457200" y="127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67941" name="Rectangle 3"/>
          <p:cNvSpPr/>
          <p:nvPr/>
        </p:nvSpPr>
        <p:spPr>
          <a:xfrm>
            <a:off x="381000" y="2711450"/>
            <a:ext cx="8382000" cy="1008063"/>
          </a:xfrm>
          <a:prstGeom prst="rect">
            <a:avLst/>
          </a:prstGeom>
          <a:noFill/>
          <a:ln w="9525">
            <a:noFill/>
          </a:ln>
        </p:spPr>
        <p:txBody>
          <a:bodyPr anchor="t"/>
          <a:p>
            <a:pPr marL="457200" indent="-457200">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 10</a:t>
            </a:r>
            <a:r>
              <a:rPr lang="en-US" altLang="x-none" sz="3000" b="1" dirty="0">
                <a:solidFill>
                  <a:schemeClr val="accent2"/>
                </a:solidFill>
                <a:latin typeface="Arial" panose="020B0604020202020204" pitchFamily="34" charset="0"/>
              </a:rPr>
              <a:t>. Retrieve cids of customers with the largest discounts.</a:t>
            </a:r>
            <a:endParaRPr lang="en-US" altLang="x-none" sz="3000" b="1" dirty="0">
              <a:solidFill>
                <a:schemeClr val="accent2"/>
              </a:solidFill>
              <a:latin typeface="Arial" panose="020B0604020202020204" pitchFamily="34" charset="0"/>
            </a:endParaRPr>
          </a:p>
        </p:txBody>
      </p:sp>
      <p:sp>
        <p:nvSpPr>
          <p:cNvPr id="145415" name="Rectangle 4"/>
          <p:cNvSpPr/>
          <p:nvPr/>
        </p:nvSpPr>
        <p:spPr>
          <a:xfrm>
            <a:off x="0" y="3686175"/>
            <a:ext cx="9144000" cy="2482850"/>
          </a:xfrm>
          <a:prstGeom prst="rect">
            <a:avLst/>
          </a:prstGeom>
          <a:solidFill>
            <a:schemeClr val="bg1"/>
          </a:solidFill>
          <a:ln w="9525">
            <a:noFill/>
          </a:ln>
        </p:spPr>
        <p:txBody>
          <a:bodyPr anchor="t"/>
          <a:p>
            <a:pPr marL="342900" indent="-342900">
              <a:lnSpc>
                <a:spcPct val="110000"/>
              </a:lnSpc>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rPr>
              <a:t>Answer 1</a:t>
            </a:r>
            <a:endParaRPr lang="en-US" altLang="x-none" sz="3000" b="1" dirty="0">
              <a:solidFill>
                <a:srgbClr val="FF0066"/>
              </a:solidFill>
              <a:latin typeface="Arial" panose="020B0604020202020204" pitchFamily="34" charset="0"/>
            </a:endParaRPr>
          </a:p>
          <a:p>
            <a:pPr marL="914400" lvl="1" indent="-457200" eaLnBrk="1" hangingPunct="1">
              <a:lnSpc>
                <a:spcPct val="110000"/>
              </a:lnSpc>
              <a:spcBef>
                <a:spcPct val="20000"/>
              </a:spcBef>
              <a:buClr>
                <a:schemeClr val="accent2"/>
              </a:buClr>
              <a:buFont typeface="Wingdings" panose="05000000000000000000" pitchFamily="2" charset="2"/>
              <a:buAutoNum type="arabicParenR"/>
            </a:pPr>
            <a:r>
              <a:rPr lang="en-US" altLang="x-none" sz="3000" b="1" dirty="0">
                <a:solidFill>
                  <a:srgbClr val="FF0000"/>
                </a:solidFill>
                <a:latin typeface="Arial" panose="020B0604020202020204" pitchFamily="34" charset="0"/>
              </a:rPr>
              <a:t>CY := C</a:t>
            </a:r>
            <a:endParaRPr lang="en-US" altLang="x-none" sz="3000" b="1" dirty="0">
              <a:solidFill>
                <a:srgbClr val="FF0000"/>
              </a:solidFill>
              <a:latin typeface="Arial" panose="020B0604020202020204" pitchFamily="34" charset="0"/>
            </a:endParaRPr>
          </a:p>
          <a:p>
            <a:pPr marL="914400" lvl="1" indent="-457200" eaLnBrk="1" hangingPunct="1">
              <a:lnSpc>
                <a:spcPct val="110000"/>
              </a:lnSpc>
              <a:spcBef>
                <a:spcPct val="20000"/>
              </a:spcBef>
              <a:buClr>
                <a:schemeClr val="accent2"/>
              </a:buClr>
              <a:buFont typeface="Wingdings" panose="05000000000000000000" pitchFamily="2" charset="2"/>
              <a:buAutoNum type="arabicParenR"/>
            </a:pPr>
            <a:r>
              <a:rPr lang="en-US" altLang="x-none" sz="2800" b="1" dirty="0">
                <a:solidFill>
                  <a:srgbClr val="FF0000"/>
                </a:solidFill>
                <a:latin typeface="Arial" panose="020B0604020202020204" pitchFamily="34" charset="0"/>
              </a:rPr>
              <a:t>T</a:t>
            </a:r>
            <a:r>
              <a:rPr lang="en-US" altLang="x-none" sz="2800" b="1" baseline="-25000" dirty="0">
                <a:solidFill>
                  <a:srgbClr val="FF0000"/>
                </a:solidFill>
                <a:latin typeface="Arial" panose="020B0604020202020204" pitchFamily="34" charset="0"/>
              </a:rPr>
              <a:t>1</a:t>
            </a:r>
            <a:r>
              <a:rPr lang="en-US" altLang="x-none" sz="2800" b="1" dirty="0">
                <a:solidFill>
                  <a:srgbClr val="FF0000"/>
                </a:solidFill>
                <a:latin typeface="Arial" panose="020B0604020202020204" pitchFamily="34" charset="0"/>
              </a:rPr>
              <a:t>:=((CY</a:t>
            </a:r>
            <a:r>
              <a:rPr lang="en-US" altLang="x-none" sz="2800" b="1" dirty="0">
                <a:solidFill>
                  <a:srgbClr val="FF0000"/>
                </a:solidFill>
                <a:latin typeface="Arial" panose="020B0604020202020204" pitchFamily="34" charset="0"/>
                <a:sym typeface="Symbol" panose="05050102010706020507" pitchFamily="2" charset="2"/>
              </a:rPr>
              <a:t></a:t>
            </a:r>
            <a:r>
              <a:rPr lang="en-US" altLang="x-none" sz="2800" b="1" dirty="0">
                <a:solidFill>
                  <a:srgbClr val="FF0000"/>
                </a:solidFill>
                <a:latin typeface="Arial" panose="020B0604020202020204" pitchFamily="34" charset="0"/>
              </a:rPr>
              <a:t>C) where CY.discnt&gt;C.discnt)[C.cid]</a:t>
            </a:r>
            <a:endParaRPr lang="en-US" altLang="x-none" sz="2800" b="1" dirty="0">
              <a:solidFill>
                <a:srgbClr val="FF0000"/>
              </a:solidFill>
              <a:latin typeface="Arial" panose="020B0604020202020204" pitchFamily="34" charset="0"/>
            </a:endParaRPr>
          </a:p>
          <a:p>
            <a:pPr marL="914400" lvl="1" indent="-457200" eaLnBrk="1" hangingPunct="1">
              <a:lnSpc>
                <a:spcPct val="110000"/>
              </a:lnSpc>
              <a:spcBef>
                <a:spcPct val="20000"/>
              </a:spcBef>
              <a:buClr>
                <a:schemeClr val="accent2"/>
              </a:buClr>
              <a:buFont typeface="Wingdings" panose="05000000000000000000" pitchFamily="2" charset="2"/>
              <a:buAutoNum type="arabicParenR"/>
            </a:pPr>
            <a:r>
              <a:rPr lang="en-US" altLang="x-none" sz="3000" b="1" dirty="0">
                <a:solidFill>
                  <a:srgbClr val="FF0000"/>
                </a:solidFill>
                <a:latin typeface="Arial" panose="020B0604020202020204" pitchFamily="34" charset="0"/>
              </a:rPr>
              <a:t>T</a:t>
            </a:r>
            <a:r>
              <a:rPr lang="en-US" altLang="x-none" sz="3000" b="1" baseline="-25000" dirty="0">
                <a:solidFill>
                  <a:srgbClr val="FF0000"/>
                </a:solidFill>
                <a:latin typeface="Arial" panose="020B0604020202020204" pitchFamily="34" charset="0"/>
              </a:rPr>
              <a:t>2</a:t>
            </a:r>
            <a:r>
              <a:rPr lang="en-US" altLang="x-none" sz="3000" b="1" dirty="0">
                <a:solidFill>
                  <a:srgbClr val="FF0000"/>
                </a:solidFill>
                <a:latin typeface="Arial" panose="020B0604020202020204" pitchFamily="34" charset="0"/>
              </a:rPr>
              <a:t> := C[cid]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solidFill>
                  <a:srgbClr val="FF0000"/>
                </a:solidFill>
                <a:latin typeface="Arial" panose="020B0604020202020204" pitchFamily="34" charset="0"/>
              </a:rPr>
              <a:t> T</a:t>
            </a:r>
            <a:r>
              <a:rPr lang="en-US" altLang="x-none" sz="3000" b="1" baseline="-25000" dirty="0">
                <a:solidFill>
                  <a:srgbClr val="FF0000"/>
                </a:solidFill>
                <a:latin typeface="Arial" panose="020B0604020202020204" pitchFamily="34" charset="0"/>
              </a:rPr>
              <a:t>1</a:t>
            </a:r>
            <a:endParaRPr lang="en-US" altLang="x-none" sz="3000" b="1" dirty="0">
              <a:solidFill>
                <a:srgbClr val="FF0000"/>
              </a:solidFill>
              <a:latin typeface="Arial" panose="020B0604020202020204" pitchFamily="34" charset="0"/>
            </a:endParaRPr>
          </a:p>
        </p:txBody>
      </p:sp>
      <p:sp>
        <p:nvSpPr>
          <p:cNvPr id="167943" name="Text Box 7"/>
          <p:cNvSpPr txBox="1"/>
          <p:nvPr/>
        </p:nvSpPr>
        <p:spPr>
          <a:xfrm>
            <a:off x="288925" y="550863"/>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bldLvl="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89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89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8964" name="Rectangle 2"/>
          <p:cNvSpPr>
            <a:spLocks noGrp="1"/>
          </p:cNvSpPr>
          <p:nvPr>
            <p:ph type="title"/>
          </p:nvPr>
        </p:nvSpPr>
        <p:spPr>
          <a:xfrm>
            <a:off x="457200" y="12700"/>
            <a:ext cx="8229600" cy="533400"/>
          </a:xfrm>
        </p:spPr>
        <p:txBody>
          <a:bodyPr wrap="square" anchor="ctr"/>
          <a:p>
            <a:pPr eaLnBrk="1" hangingPunct="1"/>
            <a:r>
              <a:rPr lang="en-US" altLang="x-none" sz="2800" dirty="0"/>
              <a:t>Example of Operations of Relational Algebra</a:t>
            </a:r>
            <a:endParaRPr lang="en-US" altLang="x-none" sz="2800" dirty="0"/>
          </a:p>
        </p:txBody>
      </p:sp>
      <p:sp>
        <p:nvSpPr>
          <p:cNvPr id="146438" name="Rectangle 5"/>
          <p:cNvSpPr/>
          <p:nvPr/>
        </p:nvSpPr>
        <p:spPr>
          <a:xfrm>
            <a:off x="0" y="2422525"/>
            <a:ext cx="9144000" cy="3960813"/>
          </a:xfrm>
          <a:prstGeom prst="rect">
            <a:avLst/>
          </a:prstGeom>
          <a:solidFill>
            <a:schemeClr val="bg1"/>
          </a:solidFill>
          <a:ln w="9525">
            <a:noFill/>
          </a:ln>
        </p:spPr>
        <p:txBody>
          <a:bodyPr lIns="90170" tIns="46990" rIns="90170" bIns="46990" anchor="t"/>
          <a:p>
            <a:pPr marL="457200" indent="-457200">
              <a:lnSpc>
                <a:spcPct val="110000"/>
              </a:lnSpc>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rPr>
              <a:t>Answer 2 </a:t>
            </a:r>
            <a:r>
              <a:rPr lang="zh-CN" altLang="x-none" sz="3000" b="1" dirty="0">
                <a:solidFill>
                  <a:srgbClr val="FF0066"/>
                </a:solidFill>
                <a:latin typeface="Arial" panose="020B0604020202020204" pitchFamily="34" charset="0"/>
              </a:rPr>
              <a:t> </a:t>
            </a:r>
            <a:r>
              <a:rPr lang="en-US" altLang="zh-CN" sz="3000" b="1" dirty="0">
                <a:solidFill>
                  <a:srgbClr val="FF0066"/>
                </a:solidFill>
                <a:latin typeface="Arial" panose="020B0604020202020204" pitchFamily="34" charset="0"/>
              </a:rPr>
              <a:t>(by division)</a:t>
            </a:r>
            <a:endParaRPr lang="en-US" altLang="zh-CN" sz="3000" b="1" dirty="0">
              <a:solidFill>
                <a:srgbClr val="FF0066"/>
              </a:solidFill>
              <a:latin typeface="Arial" panose="020B0604020202020204" pitchFamily="34" charset="0"/>
            </a:endParaRPr>
          </a:p>
          <a:p>
            <a:pPr marL="914400" lvl="1" indent="-457200" eaLnBrk="1" hangingPunct="1">
              <a:lnSpc>
                <a:spcPct val="110000"/>
              </a:lnSpc>
              <a:spcBef>
                <a:spcPct val="20000"/>
              </a:spcBef>
              <a:buClr>
                <a:schemeClr val="accent2"/>
              </a:buClr>
              <a:buSzPct val="80000"/>
              <a:buFont typeface="Wingdings" panose="05000000000000000000" pitchFamily="2" charset="2"/>
              <a:buAutoNum type="arabicParenR"/>
            </a:pPr>
            <a:r>
              <a:rPr lang="en-US" altLang="x-none" sz="3000" b="1" dirty="0">
                <a:latin typeface="Arial" panose="020B0604020202020204" pitchFamily="34" charset="0"/>
              </a:rPr>
              <a:t>CY := C</a:t>
            </a:r>
            <a:endParaRPr lang="en-US" altLang="x-none" sz="3000" b="1" dirty="0">
              <a:latin typeface="Arial" panose="020B0604020202020204" pitchFamily="34" charset="0"/>
            </a:endParaRPr>
          </a:p>
          <a:p>
            <a:pPr marL="914400" lvl="1" indent="-457200" eaLnBrk="1" hangingPunct="1">
              <a:lnSpc>
                <a:spcPct val="110000"/>
              </a:lnSpc>
              <a:spcBef>
                <a:spcPct val="20000"/>
              </a:spcBef>
              <a:buClr>
                <a:schemeClr val="accent2"/>
              </a:buClr>
              <a:buSzPct val="80000"/>
              <a:buFont typeface="Wingdings" panose="05000000000000000000" pitchFamily="2" charset="2"/>
              <a:buAutoNum type="arabicParenR"/>
            </a:pPr>
            <a:r>
              <a:rPr lang="en-US" altLang="x-none" sz="3000" b="1" dirty="0">
                <a:latin typeface="Arial" panose="020B0604020202020204" pitchFamily="34" charset="0"/>
              </a:rPr>
              <a:t>T</a:t>
            </a:r>
            <a:r>
              <a:rPr lang="en-US" altLang="x-none" sz="3000" b="1" baseline="-25000" dirty="0">
                <a:latin typeface="Arial" panose="020B0604020202020204" pitchFamily="34" charset="0"/>
              </a:rPr>
              <a:t>1</a:t>
            </a:r>
            <a:r>
              <a:rPr lang="en-US" altLang="x-none" sz="3000" b="1" dirty="0">
                <a:latin typeface="Arial" panose="020B0604020202020204" pitchFamily="34" charset="0"/>
              </a:rPr>
              <a:t>(cyid, cid) :=</a:t>
            </a:r>
            <a:endParaRPr lang="en-US" altLang="x-none" sz="3000" b="1" dirty="0">
              <a:latin typeface="Arial" panose="020B0604020202020204" pitchFamily="34" charset="0"/>
            </a:endParaRPr>
          </a:p>
          <a:p>
            <a:pPr marL="1828800" lvl="3" indent="-457200" eaLnBrk="1" hangingPunct="1">
              <a:lnSpc>
                <a:spcPct val="11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rPr>
              <a:t>((CY </a:t>
            </a:r>
            <a:r>
              <a:rPr lang="en-US" altLang="x-none" sz="3000" b="1" dirty="0">
                <a:latin typeface="Symbol" panose="05050102010706020507" pitchFamily="2" charset="2"/>
                <a:sym typeface="Symbol" panose="05050102010706020507" pitchFamily="2" charset="2"/>
              </a:rPr>
              <a:t></a:t>
            </a:r>
            <a:r>
              <a:rPr lang="en-US" altLang="x-none" sz="3000" b="1" dirty="0">
                <a:latin typeface="Symbol" panose="05050102010706020507" pitchFamily="2" charset="2"/>
              </a:rPr>
              <a:t> </a:t>
            </a:r>
            <a:r>
              <a:rPr lang="en-US" altLang="x-none" sz="3000" b="1" dirty="0">
                <a:latin typeface="Arial" panose="020B0604020202020204" pitchFamily="34" charset="0"/>
              </a:rPr>
              <a:t>C) where CY.discnt</a:t>
            </a:r>
            <a:r>
              <a:rPr lang="zh-CN" altLang="en-US" sz="3000" b="1" dirty="0">
                <a:latin typeface="Arial" panose="020B0604020202020204" pitchFamily="34" charset="0"/>
              </a:rPr>
              <a:t> </a:t>
            </a:r>
            <a:r>
              <a:rPr lang="en-US" altLang="x-none" sz="3000" b="1" dirty="0">
                <a:latin typeface="Arial" panose="020B0604020202020204" pitchFamily="34" charset="0"/>
              </a:rPr>
              <a:t>&gt;=</a:t>
            </a:r>
            <a:r>
              <a:rPr lang="zh-CN" altLang="en-US" sz="3000" b="1" dirty="0">
                <a:latin typeface="Arial" panose="020B0604020202020204" pitchFamily="34" charset="0"/>
              </a:rPr>
              <a:t> </a:t>
            </a:r>
            <a:r>
              <a:rPr lang="en-US" altLang="x-none" sz="3000" b="1" dirty="0">
                <a:latin typeface="Arial" panose="020B0604020202020204" pitchFamily="34" charset="0"/>
              </a:rPr>
              <a:t>C.discnt)</a:t>
            </a:r>
            <a:endParaRPr lang="en-US" altLang="x-none" sz="3000" b="1" dirty="0">
              <a:latin typeface="Arial" panose="020B0604020202020204" pitchFamily="34" charset="0"/>
            </a:endParaRPr>
          </a:p>
          <a:p>
            <a:pPr marL="1828800" lvl="3" indent="-457200" eaLnBrk="1" hangingPunct="1">
              <a:lnSpc>
                <a:spcPct val="11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rPr>
              <a:t>[CY.cid, C.cid]</a:t>
            </a:r>
            <a:endParaRPr lang="en-US" altLang="x-none" sz="3000" b="1" dirty="0">
              <a:latin typeface="Arial" panose="020B0604020202020204" pitchFamily="34" charset="0"/>
            </a:endParaRPr>
          </a:p>
          <a:p>
            <a:pPr marL="914400" lvl="1" indent="-457200" eaLnBrk="1" hangingPunct="1">
              <a:lnSpc>
                <a:spcPct val="110000"/>
              </a:lnSpc>
              <a:spcBef>
                <a:spcPct val="20000"/>
              </a:spcBef>
              <a:buClr>
                <a:schemeClr val="accent2"/>
              </a:buClr>
              <a:buSzPct val="80000"/>
              <a:buFont typeface="Wingdings" panose="05000000000000000000" pitchFamily="2" charset="2"/>
              <a:buAutoNum type="arabicParenR" startAt="3"/>
            </a:pPr>
            <a:r>
              <a:rPr lang="en-US" altLang="x-none" sz="3000" b="1" dirty="0">
                <a:latin typeface="Arial" panose="020B0604020202020204" pitchFamily="34" charset="0"/>
              </a:rPr>
              <a:t>T</a:t>
            </a:r>
            <a:r>
              <a:rPr lang="en-US" altLang="x-none" sz="3000" b="1" baseline="-25000" dirty="0">
                <a:latin typeface="Arial" panose="020B0604020202020204" pitchFamily="34" charset="0"/>
              </a:rPr>
              <a:t>2</a:t>
            </a:r>
            <a:r>
              <a:rPr lang="en-US" altLang="x-none" sz="3000" b="1" dirty="0">
                <a:latin typeface="Arial" panose="020B0604020202020204" pitchFamily="34" charset="0"/>
              </a:rPr>
              <a:t> := T</a:t>
            </a:r>
            <a:r>
              <a:rPr lang="en-US" altLang="x-none" sz="3000" b="1" baseline="-25000" dirty="0">
                <a:latin typeface="Arial" panose="020B0604020202020204" pitchFamily="34" charset="0"/>
              </a:rPr>
              <a:t>1</a:t>
            </a:r>
            <a:r>
              <a:rPr lang="en-US" altLang="x-none" sz="3000" b="1" dirty="0">
                <a:latin typeface="Arial" panose="020B0604020202020204" pitchFamily="34" charset="0"/>
              </a:rPr>
              <a:t> ÷ C[cid]</a:t>
            </a:r>
            <a:endParaRPr lang="en-US" altLang="x-none" sz="3000" b="1" dirty="0">
              <a:latin typeface="Arial" panose="020B0604020202020204" pitchFamily="34" charset="0"/>
            </a:endParaRPr>
          </a:p>
        </p:txBody>
      </p:sp>
      <p:sp>
        <p:nvSpPr>
          <p:cNvPr id="168966" name="Rectangle 7"/>
          <p:cNvSpPr/>
          <p:nvPr/>
        </p:nvSpPr>
        <p:spPr>
          <a:xfrm>
            <a:off x="381000" y="1341438"/>
            <a:ext cx="8382000" cy="1081087"/>
          </a:xfrm>
          <a:prstGeom prst="rect">
            <a:avLst/>
          </a:prstGeom>
          <a:noFill/>
          <a:ln w="9525">
            <a:noFill/>
          </a:ln>
        </p:spPr>
        <p:txBody>
          <a:bodyPr anchor="t"/>
          <a:p>
            <a:pPr marL="457200" indent="-457200">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 10</a:t>
            </a:r>
            <a:r>
              <a:rPr lang="en-US" altLang="x-none" sz="3000" b="1" dirty="0">
                <a:solidFill>
                  <a:schemeClr val="accent2"/>
                </a:solidFill>
                <a:latin typeface="Arial" panose="020B0604020202020204" pitchFamily="34" charset="0"/>
              </a:rPr>
              <a:t>. Retrieve cids of customers with the largest discounts.</a:t>
            </a:r>
            <a:endParaRPr lang="en-US" altLang="x-none" sz="3000" b="1" dirty="0">
              <a:solidFill>
                <a:schemeClr val="accent2"/>
              </a:solidFill>
              <a:latin typeface="Arial" panose="020B0604020202020204" pitchFamily="34" charset="0"/>
            </a:endParaRPr>
          </a:p>
        </p:txBody>
      </p:sp>
      <p:sp>
        <p:nvSpPr>
          <p:cNvPr id="168967" name="Text Box 8"/>
          <p:cNvSpPr txBox="1"/>
          <p:nvPr/>
        </p:nvSpPr>
        <p:spPr>
          <a:xfrm>
            <a:off x="288925" y="692150"/>
            <a:ext cx="8677275" cy="568325"/>
          </a:xfrm>
          <a:prstGeom prst="rect">
            <a:avLst/>
          </a:prstGeom>
          <a:noFill/>
          <a:ln w="19050" cap="flat" cmpd="sng">
            <a:solidFill>
              <a:schemeClr val="tx1"/>
            </a:solidFill>
            <a:prstDash val="solid"/>
            <a:miter/>
            <a:headEnd type="none" w="med" len="med"/>
            <a:tailEnd type="none" w="med" len="med"/>
          </a:ln>
        </p:spPr>
        <p:txBody>
          <a:bodyPr wrap="square" anchor="t">
            <a:spAutoFit/>
          </a:bodyPr>
          <a:p>
            <a:pPr>
              <a:spcBef>
                <a:spcPct val="20000"/>
              </a:spcBef>
            </a:pPr>
            <a:r>
              <a:rPr lang="en-US" altLang="x-none" sz="3000" b="1" i="1" u="sng" dirty="0">
                <a:solidFill>
                  <a:schemeClr val="accent2"/>
                </a:solidFill>
                <a:latin typeface="Arial" panose="020B0604020202020204" pitchFamily="34" charset="0"/>
              </a:rPr>
              <a:t>Customers</a:t>
            </a:r>
            <a:r>
              <a:rPr lang="en-US" altLang="x-none" sz="3000" b="1" dirty="0">
                <a:solidFill>
                  <a:schemeClr val="accent2"/>
                </a:solidFill>
                <a:latin typeface="Arial" panose="020B0604020202020204" pitchFamily="34" charset="0"/>
              </a:rPr>
              <a:t>: </a:t>
            </a:r>
            <a:r>
              <a:rPr lang="en-US" altLang="x-none" sz="3000" b="1" dirty="0">
                <a:solidFill>
                  <a:srgbClr val="FF0000"/>
                </a:solidFill>
                <a:latin typeface="Arial" panose="020B0604020202020204" pitchFamily="34" charset="0"/>
              </a:rPr>
              <a:t>C</a:t>
            </a:r>
            <a:r>
              <a:rPr lang="en-US" altLang="x-none" sz="3000" b="1" dirty="0">
                <a:solidFill>
                  <a:schemeClr val="accent2"/>
                </a:solidFill>
                <a:latin typeface="Arial" panose="020B0604020202020204" pitchFamily="34" charset="0"/>
              </a:rPr>
              <a:t>(cid, cname, city, discnt)</a:t>
            </a:r>
            <a:endParaRPr lang="en-US" altLang="x-none" sz="3000" b="1" dirty="0">
              <a:solidFill>
                <a:schemeClr val="accent2"/>
              </a:solidFill>
              <a:latin typeface="Arial" panose="020B0604020202020204" pitchFamily="34" charset="0"/>
            </a:endParaRPr>
          </a:p>
        </p:txBody>
      </p:sp>
      <p:sp>
        <p:nvSpPr>
          <p:cNvPr id="146441" name="线形标注 2 146440"/>
          <p:cNvSpPr/>
          <p:nvPr/>
        </p:nvSpPr>
        <p:spPr>
          <a:xfrm>
            <a:off x="7092950" y="3357563"/>
            <a:ext cx="1871663" cy="509587"/>
          </a:xfrm>
          <a:prstGeom prst="borderCallout2">
            <a:avLst>
              <a:gd name="adj1" fmla="val 21634"/>
              <a:gd name="adj2" fmla="val -4069"/>
              <a:gd name="adj3" fmla="val 21634"/>
              <a:gd name="adj4" fmla="val -18046"/>
              <a:gd name="adj5" fmla="val 189662"/>
              <a:gd name="adj6" fmla="val -31884"/>
            </a:avLst>
          </a:prstGeom>
          <a:noFill/>
          <a:ln w="22225" cap="flat" cmpd="sng">
            <a:solidFill>
              <a:srgbClr val="FF0000"/>
            </a:solidFill>
            <a:prstDash val="solid"/>
            <a:miter/>
            <a:headEnd type="none" w="med" len="med"/>
            <a:tailEnd type="arrow" w="lg" len="med"/>
          </a:ln>
        </p:spPr>
        <p:txBody>
          <a:bodyPr wrap="square" lIns="90170" tIns="71755" rIns="90170" bIns="71755" anchor="t">
            <a:spAutoFit/>
          </a:bodyPr>
          <a:p>
            <a:pPr algn="ctr"/>
            <a:r>
              <a:rPr lang="zh-CN" altLang="en-US" b="1" dirty="0">
                <a:solidFill>
                  <a:srgbClr val="FF0000"/>
                </a:solidFill>
                <a:latin typeface="Times New Roman" panose="02020603050405020304" pitchFamily="2" charset="0"/>
              </a:rPr>
              <a:t>不能少了 =</a:t>
            </a:r>
            <a:endParaRPr lang="zh-CN" altLang="en-US"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8">
                                            <p:txEl>
                                              <p:charRg st="0"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8">
                                            <p:txEl>
                                              <p:charRg st="9"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8">
                                            <p:txEl>
                                              <p:charRg st="17" end="3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6438">
                                            <p:txEl>
                                              <p:charRg st="34" end="7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438">
                                            <p:txEl>
                                              <p:charRg st="73" end="8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438">
                                            <p:txEl>
                                              <p:charRg st="89" end="1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6441"/>
                                        </p:tgtEl>
                                        <p:attrNameLst>
                                          <p:attrName>style.visibility</p:attrName>
                                        </p:attrNameLst>
                                      </p:cBhvr>
                                      <p:to>
                                        <p:strVal val="visible"/>
                                      </p:to>
                                    </p:set>
                                    <p:animEffect transition="in" filter="blinds(horizontal)">
                                      <p:cBhvr>
                                        <p:cTn id="31" dur="500"/>
                                        <p:tgtEl>
                                          <p:spTgt spid="146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bldLvl="2" uiExpand="1" build="p"/>
      <p:bldP spid="146441" grpId="0" bldLvl="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99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699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69988" name="Rectangle 2"/>
          <p:cNvSpPr>
            <a:spLocks noGrp="1"/>
          </p:cNvSpPr>
          <p:nvPr>
            <p:ph type="title"/>
          </p:nvPr>
        </p:nvSpPr>
        <p:spPr>
          <a:xfrm>
            <a:off x="457200" y="12700"/>
            <a:ext cx="8229600" cy="533400"/>
          </a:xfrm>
        </p:spPr>
        <p:txBody>
          <a:bodyPr wrap="square" anchor="ctr"/>
          <a:p>
            <a:pPr eaLnBrk="1" hangingPunct="1"/>
            <a:r>
              <a:rPr lang="en-US" altLang="x-none" sz="2800" dirty="0"/>
              <a:t>Review of exp10</a:t>
            </a:r>
            <a:endParaRPr lang="en-US" altLang="x-none" sz="2800" dirty="0"/>
          </a:p>
        </p:txBody>
      </p:sp>
      <p:sp>
        <p:nvSpPr>
          <p:cNvPr id="169989" name="Rectangle 3"/>
          <p:cNvSpPr/>
          <p:nvPr/>
        </p:nvSpPr>
        <p:spPr>
          <a:xfrm>
            <a:off x="36513" y="490538"/>
            <a:ext cx="9072562" cy="995362"/>
          </a:xfrm>
          <a:prstGeom prst="rect">
            <a:avLst/>
          </a:prstGeom>
          <a:noFill/>
          <a:ln w="9525">
            <a:noFill/>
          </a:ln>
        </p:spPr>
        <p:txBody>
          <a:bodyPr anchor="t"/>
          <a:p>
            <a:pPr marL="457200" indent="-457200">
              <a:spcBef>
                <a:spcPct val="20000"/>
              </a:spcBef>
              <a:buClr>
                <a:schemeClr val="accent2"/>
              </a:buClr>
              <a:buFont typeface="Wingdings" panose="05000000000000000000" pitchFamily="2" charset="2"/>
              <a:buNone/>
            </a:pPr>
            <a:r>
              <a:rPr lang="en-US" altLang="x-none" sz="3000" b="1" i="1" u="sng" dirty="0">
                <a:solidFill>
                  <a:schemeClr val="accent1"/>
                </a:solidFill>
                <a:latin typeface="Arial" panose="020B0604020202020204" pitchFamily="34" charset="0"/>
              </a:rPr>
              <a:t>Exp 10</a:t>
            </a:r>
            <a:r>
              <a:rPr lang="en-US" altLang="x-none" sz="3000" b="1" dirty="0">
                <a:solidFill>
                  <a:schemeClr val="accent2"/>
                </a:solidFill>
                <a:latin typeface="Arial" panose="020B0604020202020204" pitchFamily="34" charset="0"/>
              </a:rPr>
              <a:t>. Retrieve cids of customers with the largest discounts.</a:t>
            </a:r>
            <a:endParaRPr lang="en-US" altLang="x-none" sz="3000" b="1" dirty="0">
              <a:solidFill>
                <a:schemeClr val="accent2"/>
              </a:solidFill>
              <a:latin typeface="Arial" panose="020B0604020202020204" pitchFamily="34" charset="0"/>
            </a:endParaRPr>
          </a:p>
        </p:txBody>
      </p:sp>
      <p:sp>
        <p:nvSpPr>
          <p:cNvPr id="169990" name="Rectangle 4"/>
          <p:cNvSpPr/>
          <p:nvPr/>
        </p:nvSpPr>
        <p:spPr>
          <a:xfrm>
            <a:off x="0" y="1489075"/>
            <a:ext cx="9144000" cy="1797050"/>
          </a:xfrm>
          <a:prstGeom prst="rect">
            <a:avLst/>
          </a:prstGeom>
          <a:solidFill>
            <a:schemeClr val="bg1"/>
          </a:solidFill>
          <a:ln w="9525" cap="flat" cmpd="sng">
            <a:solidFill>
              <a:schemeClr val="accent2"/>
            </a:solidFill>
            <a:prstDash val="solid"/>
            <a:miter/>
            <a:headEnd type="none" w="med" len="med"/>
            <a:tailEnd type="none" w="med" len="med"/>
          </a:ln>
        </p:spPr>
        <p:txBody>
          <a:bodyPr lIns="90170" tIns="46990" rIns="90170" bIns="46990" anchor="t"/>
          <a:p>
            <a:pPr marL="342900" indent="-3429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rPr>
              <a:t>Answer 1</a:t>
            </a:r>
            <a:r>
              <a:rPr lang="zh-CN" altLang="en-US" sz="3000" b="1" dirty="0">
                <a:solidFill>
                  <a:srgbClr val="FF0066"/>
                </a:solidFill>
                <a:latin typeface="Arial" panose="020B0604020202020204" pitchFamily="34" charset="0"/>
              </a:rPr>
              <a:t>:  </a:t>
            </a:r>
            <a:r>
              <a:rPr lang="en-US" altLang="x-none" sz="3000" b="1" dirty="0">
                <a:latin typeface="Arial" panose="020B0604020202020204" pitchFamily="34" charset="0"/>
              </a:rPr>
              <a:t>CY := C</a:t>
            </a:r>
            <a:endParaRPr lang="en-US" altLang="x-none" sz="3000" b="1" dirty="0">
              <a:latin typeface="Arial" panose="020B0604020202020204" pitchFamily="34" charset="0"/>
            </a:endParaRPr>
          </a:p>
          <a:p>
            <a:pPr marL="914400" lvl="1" indent="-457200" eaLnBrk="1" hangingPunct="1">
              <a:lnSpc>
                <a:spcPct val="100000"/>
              </a:lnSpc>
              <a:spcBef>
                <a:spcPct val="20000"/>
              </a:spcBef>
              <a:buClr>
                <a:schemeClr val="accent2"/>
              </a:buClr>
              <a:buFont typeface="Wingdings" panose="05000000000000000000" pitchFamily="2" charset="2"/>
              <a:buAutoNum type="arabicParenR"/>
            </a:pPr>
            <a:r>
              <a:rPr lang="en-US" altLang="x-none" sz="2800" b="1" dirty="0">
                <a:latin typeface="Arial" panose="020B0604020202020204" pitchFamily="34" charset="0"/>
              </a:rPr>
              <a:t>T</a:t>
            </a:r>
            <a:r>
              <a:rPr lang="en-US" altLang="x-none" sz="2800" b="1" baseline="-25000" dirty="0">
                <a:latin typeface="Arial" panose="020B0604020202020204" pitchFamily="34" charset="0"/>
              </a:rPr>
              <a:t>1</a:t>
            </a:r>
            <a:r>
              <a:rPr lang="en-US" altLang="x-none" sz="2800" b="1" dirty="0">
                <a:latin typeface="Arial" panose="020B0604020202020204" pitchFamily="34" charset="0"/>
              </a:rPr>
              <a:t> := ((CY</a:t>
            </a:r>
            <a:r>
              <a:rPr lang="en-US" altLang="x-none" sz="2800" b="1" dirty="0">
                <a:latin typeface="Arial" panose="020B0604020202020204" pitchFamily="34" charset="0"/>
                <a:sym typeface="Symbol" panose="05050102010706020507" pitchFamily="2" charset="2"/>
              </a:rPr>
              <a:t></a:t>
            </a:r>
            <a:r>
              <a:rPr lang="en-US" altLang="x-none" sz="2800" b="1" dirty="0">
                <a:latin typeface="Arial" panose="020B0604020202020204" pitchFamily="34" charset="0"/>
              </a:rPr>
              <a:t>C) where CY.discnt&gt;C.discnt)[C.cid]</a:t>
            </a:r>
            <a:endParaRPr lang="en-US" altLang="x-none" sz="2800" b="1" dirty="0">
              <a:latin typeface="Arial" panose="020B0604020202020204" pitchFamily="34" charset="0"/>
            </a:endParaRPr>
          </a:p>
          <a:p>
            <a:pPr marL="914400" lvl="1" indent="-457200" eaLnBrk="1" hangingPunct="1">
              <a:lnSpc>
                <a:spcPct val="100000"/>
              </a:lnSpc>
              <a:spcBef>
                <a:spcPct val="20000"/>
              </a:spcBef>
              <a:buClr>
                <a:schemeClr val="accent2"/>
              </a:buClr>
              <a:buFont typeface="Wingdings" panose="05000000000000000000" pitchFamily="2" charset="2"/>
              <a:buAutoNum type="arabicParenR"/>
            </a:pPr>
            <a:r>
              <a:rPr lang="en-US" altLang="x-none" sz="3000" b="1" dirty="0">
                <a:latin typeface="Arial" panose="020B0604020202020204" pitchFamily="34" charset="0"/>
              </a:rPr>
              <a:t>T</a:t>
            </a:r>
            <a:r>
              <a:rPr lang="en-US" altLang="x-none" sz="3000" b="1" baseline="-25000" dirty="0">
                <a:latin typeface="Arial" panose="020B0604020202020204" pitchFamily="34" charset="0"/>
              </a:rPr>
              <a:t>2</a:t>
            </a:r>
            <a:r>
              <a:rPr lang="en-US" altLang="x-none" sz="3000" b="1" dirty="0">
                <a:latin typeface="Arial" panose="020B0604020202020204" pitchFamily="34" charset="0"/>
              </a:rPr>
              <a:t> := C[cid] </a:t>
            </a:r>
            <a:r>
              <a:rPr lang="en-US" altLang="x-none" sz="3000" b="1" dirty="0">
                <a:latin typeface="Arial" panose="020B0604020202020204" pitchFamily="34" charset="0"/>
                <a:sym typeface="Symbol" panose="05050102010706020507" pitchFamily="2" charset="2"/>
              </a:rPr>
              <a:t></a:t>
            </a:r>
            <a:r>
              <a:rPr lang="en-US" altLang="x-none" sz="3000" b="1" dirty="0">
                <a:latin typeface="Arial" panose="020B0604020202020204" pitchFamily="34" charset="0"/>
              </a:rPr>
              <a:t> T</a:t>
            </a:r>
            <a:r>
              <a:rPr lang="en-US" altLang="x-none" sz="3000" b="1" baseline="-25000" dirty="0">
                <a:latin typeface="Arial" panose="020B0604020202020204" pitchFamily="34" charset="0"/>
              </a:rPr>
              <a:t>1</a:t>
            </a:r>
            <a:endParaRPr lang="en-US" altLang="x-none" sz="3000" b="1" dirty="0">
              <a:latin typeface="Arial" panose="020B0604020202020204" pitchFamily="34" charset="0"/>
            </a:endParaRPr>
          </a:p>
        </p:txBody>
      </p:sp>
      <p:sp>
        <p:nvSpPr>
          <p:cNvPr id="169991" name="Rectangle 5"/>
          <p:cNvSpPr/>
          <p:nvPr/>
        </p:nvSpPr>
        <p:spPr>
          <a:xfrm>
            <a:off x="0" y="3432175"/>
            <a:ext cx="9144000" cy="2876550"/>
          </a:xfrm>
          <a:prstGeom prst="rect">
            <a:avLst/>
          </a:prstGeom>
          <a:solidFill>
            <a:schemeClr val="bg1"/>
          </a:solidFill>
          <a:ln w="9525" cap="flat" cmpd="sng">
            <a:solidFill>
              <a:schemeClr val="accent2"/>
            </a:solidFill>
            <a:prstDash val="solid"/>
            <a:miter/>
            <a:headEnd type="none" w="med" len="med"/>
            <a:tailEnd type="none" w="med" len="med"/>
          </a:ln>
        </p:spPr>
        <p:txBody>
          <a:bodyPr lIns="90170" tIns="46990" rIns="90170" bIns="46990" anchor="t"/>
          <a:p>
            <a:pPr marL="342900" indent="-3429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rPr>
              <a:t>Answer 2</a:t>
            </a:r>
            <a:r>
              <a:rPr lang="zh-CN" altLang="en-US" sz="3000" b="1" dirty="0">
                <a:solidFill>
                  <a:srgbClr val="FF0066"/>
                </a:solidFill>
                <a:latin typeface="Arial" panose="020B0604020202020204" pitchFamily="34" charset="0"/>
              </a:rPr>
              <a:t>:  </a:t>
            </a:r>
            <a:r>
              <a:rPr lang="en-US" altLang="x-none" sz="3000" b="1" dirty="0">
                <a:latin typeface="Arial" panose="020B0604020202020204" pitchFamily="34" charset="0"/>
              </a:rPr>
              <a:t>CY := C</a:t>
            </a:r>
            <a:endParaRPr lang="en-US" altLang="x-none" sz="3000" b="1" dirty="0">
              <a:latin typeface="Arial" panose="020B0604020202020204" pitchFamily="34" charset="0"/>
            </a:endParaRPr>
          </a:p>
          <a:p>
            <a:pPr marL="914400" lvl="1" indent="-457200" eaLnBrk="1" hangingPunct="1">
              <a:lnSpc>
                <a:spcPct val="100000"/>
              </a:lnSpc>
              <a:spcBef>
                <a:spcPct val="20000"/>
              </a:spcBef>
              <a:buClr>
                <a:schemeClr val="accent2"/>
              </a:buClr>
              <a:buFont typeface="Wingdings" panose="05000000000000000000" pitchFamily="2" charset="2"/>
              <a:buAutoNum type="arabicParenR"/>
            </a:pPr>
            <a:r>
              <a:rPr lang="en-US" altLang="x-none" sz="3000" b="1" dirty="0">
                <a:latin typeface="Arial" panose="020B0604020202020204" pitchFamily="34" charset="0"/>
              </a:rPr>
              <a:t>T</a:t>
            </a:r>
            <a:r>
              <a:rPr lang="en-US" altLang="x-none" sz="3000" b="1" baseline="-25000" dirty="0">
                <a:latin typeface="Arial" panose="020B0604020202020204" pitchFamily="34" charset="0"/>
              </a:rPr>
              <a:t>1</a:t>
            </a:r>
            <a:r>
              <a:rPr lang="en-US" altLang="x-none" sz="3000" b="1" dirty="0">
                <a:latin typeface="Arial" panose="020B0604020202020204" pitchFamily="34" charset="0"/>
              </a:rPr>
              <a:t>(cyid,cid):=</a:t>
            </a:r>
            <a:endParaRPr lang="en-US" altLang="x-none" sz="3000" b="1" dirty="0">
              <a:latin typeface="Arial" panose="020B0604020202020204" pitchFamily="34" charset="0"/>
            </a:endParaRPr>
          </a:p>
          <a:p>
            <a:pPr marL="2057400" lvl="4" indent="-228600" eaLnBrk="1" hangingPunct="1">
              <a:lnSpc>
                <a:spcPct val="10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rPr>
              <a:t>((CY</a:t>
            </a:r>
            <a:r>
              <a:rPr lang="en-US" altLang="x-none" sz="3000" b="1" dirty="0">
                <a:latin typeface="Symbol" panose="05050102010706020507" pitchFamily="2" charset="2"/>
                <a:sym typeface="Symbol" panose="05050102010706020507" pitchFamily="2" charset="2"/>
              </a:rPr>
              <a:t></a:t>
            </a:r>
            <a:r>
              <a:rPr lang="en-US" altLang="x-none" sz="3000" b="1" dirty="0">
                <a:latin typeface="Arial" panose="020B0604020202020204" pitchFamily="34" charset="0"/>
              </a:rPr>
              <a:t>C) where CY.discnt&gt;=C.discnt)</a:t>
            </a:r>
            <a:endParaRPr lang="en-US" altLang="x-none" sz="3000" b="1" dirty="0">
              <a:latin typeface="Arial" panose="020B0604020202020204" pitchFamily="34" charset="0"/>
            </a:endParaRPr>
          </a:p>
          <a:p>
            <a:pPr marL="342900" indent="-342900">
              <a:spcBef>
                <a:spcPct val="20000"/>
              </a:spcBef>
              <a:buClr>
                <a:schemeClr val="accent2"/>
              </a:buClr>
              <a:buFont typeface="Wingdings" panose="05000000000000000000" pitchFamily="2" charset="2"/>
              <a:buNone/>
            </a:pPr>
            <a:r>
              <a:rPr lang="en-US" altLang="x-none" sz="3000" b="1" dirty="0">
                <a:latin typeface="Arial" panose="020B0604020202020204" pitchFamily="34" charset="0"/>
              </a:rPr>
              <a:t>			[CY.cid, C.cid]</a:t>
            </a:r>
            <a:endParaRPr lang="en-US" altLang="x-none" sz="3000" b="1" dirty="0">
              <a:latin typeface="Arial" panose="020B0604020202020204" pitchFamily="34" charset="0"/>
            </a:endParaRPr>
          </a:p>
          <a:p>
            <a:pPr marL="914400" lvl="1" indent="-457200" eaLnBrk="1" hangingPunct="1">
              <a:lnSpc>
                <a:spcPct val="100000"/>
              </a:lnSpc>
              <a:spcBef>
                <a:spcPct val="20000"/>
              </a:spcBef>
              <a:buClr>
                <a:schemeClr val="accent2"/>
              </a:buClr>
              <a:buFont typeface="Wingdings" panose="05000000000000000000" pitchFamily="2" charset="2"/>
              <a:buAutoNum type="arabicParenR"/>
            </a:pPr>
            <a:r>
              <a:rPr lang="en-US" altLang="x-none" sz="3000" b="1" dirty="0">
                <a:latin typeface="Arial" panose="020B0604020202020204" pitchFamily="34" charset="0"/>
              </a:rPr>
              <a:t>T</a:t>
            </a:r>
            <a:r>
              <a:rPr lang="en-US" altLang="x-none" sz="3000" b="1" baseline="-25000" dirty="0">
                <a:latin typeface="Arial" panose="020B0604020202020204" pitchFamily="34" charset="0"/>
              </a:rPr>
              <a:t>2</a:t>
            </a:r>
            <a:r>
              <a:rPr lang="en-US" altLang="x-none" sz="3000" b="1" dirty="0">
                <a:latin typeface="Arial" panose="020B0604020202020204" pitchFamily="34" charset="0"/>
              </a:rPr>
              <a:t> := T</a:t>
            </a:r>
            <a:r>
              <a:rPr lang="en-US" altLang="x-none" sz="3000" b="1" baseline="-25000" dirty="0">
                <a:latin typeface="Arial" panose="020B0604020202020204" pitchFamily="34" charset="0"/>
              </a:rPr>
              <a:t>1</a:t>
            </a:r>
            <a:r>
              <a:rPr lang="en-US" altLang="x-none" sz="3000" b="1" dirty="0">
                <a:latin typeface="Arial" panose="020B0604020202020204" pitchFamily="34" charset="0"/>
              </a:rPr>
              <a:t> ÷ C[cid]</a:t>
            </a:r>
            <a:endParaRPr lang="en-US" altLang="x-none" sz="3000" b="1" dirty="0">
              <a:latin typeface="Arial" panose="020B0604020202020204" pitchFamily="34" charset="0"/>
            </a:endParaRPr>
          </a:p>
        </p:txBody>
      </p:sp>
      <p:sp>
        <p:nvSpPr>
          <p:cNvPr id="169992" name="AutoShape 6">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Tree>
  </p:cSld>
  <p:clrMapOvr>
    <a:masterClrMapping/>
  </p:clrMapOvr>
  <p:transition advClick="0"/>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10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10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1012" name="Rectangle 2"/>
          <p:cNvSpPr>
            <a:spLocks noGrp="1"/>
          </p:cNvSpPr>
          <p:nvPr>
            <p:ph type="title"/>
          </p:nvPr>
        </p:nvSpPr>
        <p:spPr>
          <a:xfrm>
            <a:off x="204470" y="228600"/>
            <a:ext cx="8686800" cy="533400"/>
          </a:xfrm>
        </p:spPr>
        <p:txBody>
          <a:bodyPr wrap="square" anchor="ctr"/>
          <a:p>
            <a:pPr eaLnBrk="1" hangingPunct="1"/>
            <a:r>
              <a:rPr lang="zh-CN" altLang="en-US" dirty="0"/>
              <a:t>2.8  </a:t>
            </a:r>
            <a:r>
              <a:rPr lang="en-US" altLang="x-none" dirty="0"/>
              <a:t>The Interdependence of Operations</a:t>
            </a:r>
            <a:endParaRPr lang="en-US" altLang="x-none" dirty="0"/>
          </a:p>
        </p:txBody>
      </p:sp>
      <p:sp>
        <p:nvSpPr>
          <p:cNvPr id="148486" name="Rectangle 3"/>
          <p:cNvSpPr>
            <a:spLocks noGrp="1"/>
          </p:cNvSpPr>
          <p:nvPr>
            <p:ph type="body"/>
          </p:nvPr>
        </p:nvSpPr>
        <p:spPr>
          <a:xfrm>
            <a:off x="34925" y="1066800"/>
            <a:ext cx="9074150" cy="5410200"/>
          </a:xfrm>
        </p:spPr>
        <p:txBody>
          <a:bodyPr wrap="square" anchor="t"/>
          <a:p>
            <a:pPr eaLnBrk="1" hangingPunct="1">
              <a:lnSpc>
                <a:spcPct val="110000"/>
              </a:lnSpc>
            </a:pPr>
            <a:r>
              <a:rPr lang="en-US" altLang="x-none" sz="2800" dirty="0"/>
              <a:t>Theorem 2.8.1</a:t>
            </a:r>
            <a:r>
              <a:rPr lang="zh-CN" altLang="en-US" sz="2800" dirty="0"/>
              <a:t>:  </a:t>
            </a:r>
            <a:r>
              <a:rPr lang="en-US" altLang="x-none" sz="2800" dirty="0">
                <a:solidFill>
                  <a:schemeClr val="tx1"/>
                </a:solidFill>
                <a:latin typeface="Times New Roman" panose="02020603050405020304" pitchFamily="2" charset="0"/>
              </a:rPr>
              <a:t>A </a:t>
            </a:r>
            <a:r>
              <a:rPr lang="en-US" altLang="x-none" sz="2800" dirty="0">
                <a:solidFill>
                  <a:schemeClr val="tx1"/>
                </a:solidFill>
                <a:latin typeface="Times New Roman" panose="02020603050405020304" pitchFamily="2" charset="0"/>
                <a:sym typeface="Symbol" panose="05050102010706020507" pitchFamily="2" charset="2"/>
              </a:rPr>
              <a:t> B = A – ( A – B )</a:t>
            </a:r>
            <a:endParaRPr lang="en-US" altLang="x-none" sz="2800" dirty="0">
              <a:solidFill>
                <a:schemeClr val="tx1"/>
              </a:solidFill>
              <a:latin typeface="Times New Roman" panose="02020603050405020304" pitchFamily="2" charset="0"/>
              <a:sym typeface="Symbol" panose="05050102010706020507" pitchFamily="2" charset="2"/>
            </a:endParaRPr>
          </a:p>
          <a:p>
            <a:pPr lvl="1" eaLnBrk="1" hangingPunct="1">
              <a:lnSpc>
                <a:spcPct val="110000"/>
              </a:lnSpc>
            </a:pPr>
            <a:endParaRPr lang="en-US" altLang="x-none" sz="1400" dirty="0"/>
          </a:p>
          <a:p>
            <a:pPr eaLnBrk="1" hangingPunct="1">
              <a:lnSpc>
                <a:spcPct val="110000"/>
              </a:lnSpc>
            </a:pPr>
            <a:r>
              <a:rPr lang="en-US" altLang="x-none" sz="2800" dirty="0"/>
              <a:t>Theorem 2.8.2</a:t>
            </a:r>
            <a:endParaRPr lang="en-US" altLang="x-none" sz="2800" dirty="0"/>
          </a:p>
          <a:p>
            <a:pPr lvl="1" eaLnBrk="1" hangingPunct="1">
              <a:lnSpc>
                <a:spcPct val="110000"/>
              </a:lnSpc>
              <a:buNone/>
            </a:pPr>
            <a:r>
              <a:rPr lang="en-US" altLang="x-none" sz="2800" dirty="0"/>
              <a:t>Head(R) = { A</a:t>
            </a:r>
            <a:r>
              <a:rPr lang="en-US" altLang="x-none" sz="2800" baseline="-25000" dirty="0"/>
              <a:t>1</a:t>
            </a:r>
            <a:r>
              <a:rPr lang="en-US" altLang="x-none" sz="2800" dirty="0"/>
              <a:t>,…,A</a:t>
            </a:r>
            <a:r>
              <a:rPr lang="en-US" altLang="x-none" sz="2800" baseline="-25000" dirty="0"/>
              <a:t>n</a:t>
            </a:r>
            <a:r>
              <a:rPr lang="en-US" altLang="x-none" sz="2800" dirty="0"/>
              <a:t>,B</a:t>
            </a:r>
            <a:r>
              <a:rPr lang="en-US" altLang="x-none" sz="2800" baseline="-25000" dirty="0"/>
              <a:t>1</a:t>
            </a:r>
            <a:r>
              <a:rPr lang="en-US" altLang="x-none" sz="2800" dirty="0"/>
              <a:t>,…,B</a:t>
            </a:r>
            <a:r>
              <a:rPr lang="en-US" altLang="x-none" sz="2800" baseline="-25000" dirty="0"/>
              <a:t>k</a:t>
            </a:r>
            <a:r>
              <a:rPr lang="en-US" altLang="x-none" sz="2800" dirty="0"/>
              <a:t> }</a:t>
            </a:r>
            <a:endParaRPr lang="en-US" altLang="x-none" sz="2800" dirty="0"/>
          </a:p>
          <a:p>
            <a:pPr lvl="1" eaLnBrk="1" hangingPunct="1">
              <a:lnSpc>
                <a:spcPct val="110000"/>
              </a:lnSpc>
              <a:buNone/>
            </a:pPr>
            <a:r>
              <a:rPr lang="en-US" altLang="x-none" sz="2800" dirty="0"/>
              <a:t>Head(S) = { B</a:t>
            </a:r>
            <a:r>
              <a:rPr lang="en-US" altLang="x-none" sz="2800" baseline="-25000" dirty="0"/>
              <a:t>1</a:t>
            </a:r>
            <a:r>
              <a:rPr lang="en-US" altLang="x-none" sz="2800" dirty="0"/>
              <a:t>,…,B</a:t>
            </a:r>
            <a:r>
              <a:rPr lang="en-US" altLang="x-none" sz="2800" baseline="-25000" dirty="0"/>
              <a:t>k</a:t>
            </a:r>
            <a:r>
              <a:rPr lang="en-US" altLang="x-none" sz="2800" dirty="0"/>
              <a:t>,C</a:t>
            </a:r>
            <a:r>
              <a:rPr lang="en-US" altLang="x-none" sz="2800" baseline="-25000" dirty="0"/>
              <a:t>1</a:t>
            </a:r>
            <a:r>
              <a:rPr lang="en-US" altLang="x-none" sz="2800" dirty="0"/>
              <a:t>,…,C</a:t>
            </a:r>
            <a:r>
              <a:rPr lang="en-US" altLang="x-none" sz="2800" baseline="-25000" dirty="0"/>
              <a:t>m</a:t>
            </a:r>
            <a:r>
              <a:rPr lang="en-US" altLang="x-none" sz="2800" dirty="0"/>
              <a:t> }</a:t>
            </a:r>
            <a:endParaRPr lang="en-US" altLang="x-none" sz="2800" dirty="0"/>
          </a:p>
          <a:p>
            <a:pPr lvl="1" eaLnBrk="1" hangingPunct="1">
              <a:lnSpc>
                <a:spcPct val="110000"/>
              </a:lnSpc>
              <a:buNone/>
            </a:pPr>
            <a:r>
              <a:rPr lang="en-US" altLang="x-none" sz="2800" dirty="0">
                <a:solidFill>
                  <a:schemeClr val="accent2"/>
                </a:solidFill>
              </a:rPr>
              <a:t>T</a:t>
            </a:r>
            <a:r>
              <a:rPr lang="en-US" altLang="x-none" sz="2800" baseline="-25000" dirty="0">
                <a:solidFill>
                  <a:schemeClr val="accent2"/>
                </a:solidFill>
              </a:rPr>
              <a:t>1</a:t>
            </a:r>
            <a:r>
              <a:rPr lang="en-US" altLang="x-none" sz="2800" dirty="0">
                <a:solidFill>
                  <a:schemeClr val="accent2"/>
                </a:solidFill>
              </a:rPr>
              <a:t> := </a:t>
            </a:r>
            <a:r>
              <a:rPr lang="en-US" altLang="x-none" sz="2800" dirty="0"/>
              <a:t>R </a:t>
            </a:r>
            <a:r>
              <a:rPr lang="en-US" altLang="x-none" sz="2800" dirty="0">
                <a:sym typeface="Symbol" panose="05050102010706020507" pitchFamily="2" charset="2"/>
              </a:rPr>
              <a:t> S</a:t>
            </a:r>
            <a:endParaRPr lang="en-US" altLang="x-none" sz="2800" dirty="0">
              <a:sym typeface="Symbol" panose="05050102010706020507" pitchFamily="2" charset="2"/>
            </a:endParaRPr>
          </a:p>
          <a:p>
            <a:pPr lvl="1" eaLnBrk="1" hangingPunct="1">
              <a:lnSpc>
                <a:spcPct val="110000"/>
              </a:lnSpc>
              <a:buNone/>
            </a:pPr>
            <a:r>
              <a:rPr lang="en-US" altLang="x-none" sz="2800" dirty="0">
                <a:solidFill>
                  <a:schemeClr val="accent2"/>
                </a:solidFill>
              </a:rPr>
              <a:t>T</a:t>
            </a:r>
            <a:r>
              <a:rPr lang="en-US" altLang="x-none" sz="2800" baseline="-25000" dirty="0">
                <a:solidFill>
                  <a:schemeClr val="accent2"/>
                </a:solidFill>
              </a:rPr>
              <a:t>2</a:t>
            </a:r>
            <a:r>
              <a:rPr lang="en-US" altLang="x-none" sz="2800" dirty="0">
                <a:solidFill>
                  <a:schemeClr val="accent2"/>
                </a:solidFill>
                <a:sym typeface="Symbol" panose="05050102010706020507" pitchFamily="2" charset="2"/>
              </a:rPr>
              <a:t> := </a:t>
            </a:r>
            <a:r>
              <a:rPr lang="en-US" altLang="x-none" sz="2800" dirty="0">
                <a:sym typeface="Symbol" panose="05050102010706020507" pitchFamily="2" charset="2"/>
              </a:rPr>
              <a:t>(</a:t>
            </a:r>
            <a:r>
              <a:rPr lang="en-US" altLang="x-none" sz="2800" dirty="0"/>
              <a:t>T</a:t>
            </a:r>
            <a:r>
              <a:rPr lang="en-US" altLang="x-none" sz="2800" baseline="-25000" dirty="0"/>
              <a:t>1</a:t>
            </a:r>
            <a:r>
              <a:rPr lang="en-US" altLang="x-none" sz="2800" dirty="0">
                <a:sym typeface="Symbol" panose="05050102010706020507" pitchFamily="2" charset="2"/>
              </a:rPr>
              <a:t>) where </a:t>
            </a:r>
            <a:r>
              <a:rPr lang="en-US" altLang="x-none" sz="2800" dirty="0"/>
              <a:t>R.B</a:t>
            </a:r>
            <a:r>
              <a:rPr lang="en-US" altLang="x-none" sz="2800" baseline="-25000" dirty="0"/>
              <a:t>1</a:t>
            </a:r>
            <a:r>
              <a:rPr lang="en-US" altLang="x-none" sz="2800" dirty="0">
                <a:sym typeface="Symbol" panose="05050102010706020507" pitchFamily="2" charset="2"/>
              </a:rPr>
              <a:t>=</a:t>
            </a:r>
            <a:r>
              <a:rPr lang="en-US" altLang="x-none" sz="2800" dirty="0"/>
              <a:t>S.B</a:t>
            </a:r>
            <a:r>
              <a:rPr lang="en-US" altLang="x-none" sz="2800" baseline="-25000" dirty="0"/>
              <a:t>1</a:t>
            </a:r>
            <a:r>
              <a:rPr lang="en-US" altLang="x-none" sz="2800" dirty="0">
                <a:sym typeface="Symbol" panose="05050102010706020507" pitchFamily="2" charset="2"/>
              </a:rPr>
              <a:t> and … and </a:t>
            </a:r>
            <a:r>
              <a:rPr lang="en-US" altLang="x-none" sz="2800" dirty="0"/>
              <a:t>R.B</a:t>
            </a:r>
            <a:r>
              <a:rPr lang="en-US" altLang="x-none" sz="2800" baseline="-25000" dirty="0"/>
              <a:t>k</a:t>
            </a:r>
            <a:r>
              <a:rPr lang="en-US" altLang="x-none" sz="2800" dirty="0">
                <a:sym typeface="Symbol" panose="05050102010706020507" pitchFamily="2" charset="2"/>
              </a:rPr>
              <a:t>=</a:t>
            </a:r>
            <a:r>
              <a:rPr lang="en-US" altLang="x-none" sz="2800" dirty="0"/>
              <a:t>S.B</a:t>
            </a:r>
            <a:r>
              <a:rPr lang="en-US" altLang="x-none" sz="2800" baseline="-25000" dirty="0"/>
              <a:t>k</a:t>
            </a:r>
            <a:endParaRPr lang="en-US" altLang="x-none" sz="2800" baseline="-25000" dirty="0"/>
          </a:p>
          <a:p>
            <a:pPr lvl="1" eaLnBrk="1" hangingPunct="1">
              <a:lnSpc>
                <a:spcPct val="110000"/>
              </a:lnSpc>
              <a:buNone/>
            </a:pPr>
            <a:r>
              <a:rPr lang="en-US" altLang="x-none" sz="2800" dirty="0">
                <a:solidFill>
                  <a:schemeClr val="accent2"/>
                </a:solidFill>
              </a:rPr>
              <a:t>T</a:t>
            </a:r>
            <a:r>
              <a:rPr lang="en-US" altLang="x-none" sz="2800" baseline="-25000" dirty="0">
                <a:solidFill>
                  <a:schemeClr val="accent2"/>
                </a:solidFill>
              </a:rPr>
              <a:t>3</a:t>
            </a:r>
            <a:r>
              <a:rPr lang="en-US" altLang="x-none" sz="2800" dirty="0">
                <a:solidFill>
                  <a:schemeClr val="accent2"/>
                </a:solidFill>
                <a:sym typeface="Symbol" panose="05050102010706020507" pitchFamily="2" charset="2"/>
              </a:rPr>
              <a:t> := </a:t>
            </a:r>
            <a:r>
              <a:rPr lang="en-US" altLang="x-none" sz="2800" dirty="0"/>
              <a:t>T</a:t>
            </a:r>
            <a:r>
              <a:rPr lang="en-US" altLang="x-none" sz="2800" baseline="-25000" dirty="0"/>
              <a:t>2</a:t>
            </a:r>
            <a:r>
              <a:rPr lang="en-US" altLang="x-none" sz="2800" dirty="0"/>
              <a:t>[R.A</a:t>
            </a:r>
            <a:r>
              <a:rPr lang="en-US" altLang="x-none" sz="2800" baseline="-25000" dirty="0"/>
              <a:t>1</a:t>
            </a:r>
            <a:r>
              <a:rPr lang="en-US" altLang="x-none" sz="2800" dirty="0"/>
              <a:t>,…,R.A</a:t>
            </a:r>
            <a:r>
              <a:rPr lang="en-US" altLang="x-none" sz="2800" baseline="-25000" dirty="0"/>
              <a:t>n</a:t>
            </a:r>
            <a:r>
              <a:rPr lang="en-US" altLang="x-none" sz="2800" dirty="0"/>
              <a:t>,R.B</a:t>
            </a:r>
            <a:r>
              <a:rPr lang="en-US" altLang="x-none" sz="2800" baseline="-25000" dirty="0"/>
              <a:t>1</a:t>
            </a:r>
            <a:r>
              <a:rPr lang="en-US" altLang="x-none" sz="2800" dirty="0"/>
              <a:t>,…,R.B</a:t>
            </a:r>
            <a:r>
              <a:rPr lang="en-US" altLang="x-none" sz="2800" baseline="-25000" dirty="0"/>
              <a:t>k</a:t>
            </a:r>
            <a:r>
              <a:rPr lang="en-US" altLang="x-none" sz="2800" dirty="0"/>
              <a:t>,S.C</a:t>
            </a:r>
            <a:r>
              <a:rPr lang="en-US" altLang="x-none" sz="2800" baseline="-25000" dirty="0"/>
              <a:t>1</a:t>
            </a:r>
            <a:r>
              <a:rPr lang="en-US" altLang="x-none" sz="2800" dirty="0"/>
              <a:t>,…,S.C</a:t>
            </a:r>
            <a:r>
              <a:rPr lang="en-US" altLang="x-none" sz="2800" baseline="-25000" dirty="0"/>
              <a:t>m</a:t>
            </a:r>
            <a:r>
              <a:rPr lang="en-US" altLang="x-none" sz="2800" dirty="0"/>
              <a:t>]</a:t>
            </a:r>
            <a:endParaRPr lang="en-US" altLang="x-none" sz="2800" dirty="0"/>
          </a:p>
          <a:p>
            <a:pPr lvl="1" eaLnBrk="1" hangingPunct="1">
              <a:lnSpc>
                <a:spcPct val="110000"/>
              </a:lnSpc>
              <a:spcBef>
                <a:spcPct val="50000"/>
              </a:spcBef>
              <a:buNone/>
            </a:pPr>
            <a:r>
              <a:rPr lang="en-US" altLang="x-none" sz="2800" dirty="0">
                <a:solidFill>
                  <a:srgbClr val="0000CC"/>
                </a:solidFill>
              </a:rPr>
              <a:t>Then: </a:t>
            </a:r>
            <a:r>
              <a:rPr lang="en-US" altLang="x-none" sz="2800" dirty="0"/>
              <a:t>      T</a:t>
            </a:r>
            <a:r>
              <a:rPr lang="en-US" altLang="x-none" sz="2800" baseline="-25000" dirty="0"/>
              <a:t>3</a:t>
            </a:r>
            <a:r>
              <a:rPr lang="en-US" altLang="x-none" sz="2800" dirty="0"/>
              <a:t> = R </a:t>
            </a:r>
            <a:r>
              <a:rPr lang="en-US" altLang="x-none" sz="2800" dirty="0">
                <a:latin typeface="Times New Roman" panose="02020603050405020304" pitchFamily="2" charset="0"/>
                <a:sym typeface="Symbol" panose="05050102010706020507" pitchFamily="2" charset="2"/>
              </a:rPr>
              <a:t></a:t>
            </a:r>
            <a:r>
              <a:rPr lang="en-US" altLang="x-none" sz="2800" dirty="0"/>
              <a:t> 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6">
                                            <p:txEl>
                                              <p:charRg st="0" end="38"/>
                                            </p:txEl>
                                          </p:spTgt>
                                        </p:tgtEl>
                                        <p:attrNameLst>
                                          <p:attrName>style.visibility</p:attrName>
                                        </p:attrNameLst>
                                      </p:cBhvr>
                                      <p:to>
                                        <p:strVal val="visible"/>
                                      </p:to>
                                    </p:set>
                                    <p:animEffect transition="in" filter="blinds(horizontal)">
                                      <p:cBhvr>
                                        <p:cTn id="7" dur="500"/>
                                        <p:tgtEl>
                                          <p:spTgt spid="148486">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6">
                                            <p:txEl>
                                              <p:charRg st="39" end="53"/>
                                            </p:txEl>
                                          </p:spTgt>
                                        </p:tgtEl>
                                        <p:attrNameLst>
                                          <p:attrName>style.visibility</p:attrName>
                                        </p:attrNameLst>
                                      </p:cBhvr>
                                      <p:to>
                                        <p:strVal val="visible"/>
                                      </p:to>
                                    </p:set>
                                    <p:animEffect transition="in" filter="blinds(horizontal)">
                                      <p:cBhvr>
                                        <p:cTn id="12" dur="500"/>
                                        <p:tgtEl>
                                          <p:spTgt spid="148486">
                                            <p:txEl>
                                              <p:charRg st="39" end="5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8486">
                                            <p:txEl>
                                              <p:charRg st="53" end="83"/>
                                            </p:txEl>
                                          </p:spTgt>
                                        </p:tgtEl>
                                        <p:attrNameLst>
                                          <p:attrName>style.visibility</p:attrName>
                                        </p:attrNameLst>
                                      </p:cBhvr>
                                      <p:to>
                                        <p:strVal val="visible"/>
                                      </p:to>
                                    </p:set>
                                    <p:animEffect transition="in" filter="blinds(horizontal)">
                                      <p:cBhvr>
                                        <p:cTn id="15" dur="500"/>
                                        <p:tgtEl>
                                          <p:spTgt spid="148486">
                                            <p:txEl>
                                              <p:charRg st="53" end="8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8486">
                                            <p:txEl>
                                              <p:charRg st="83" end="113"/>
                                            </p:txEl>
                                          </p:spTgt>
                                        </p:tgtEl>
                                        <p:attrNameLst>
                                          <p:attrName>style.visibility</p:attrName>
                                        </p:attrNameLst>
                                      </p:cBhvr>
                                      <p:to>
                                        <p:strVal val="visible"/>
                                      </p:to>
                                    </p:set>
                                    <p:animEffect transition="in" filter="blinds(horizontal)">
                                      <p:cBhvr>
                                        <p:cTn id="18" dur="500"/>
                                        <p:tgtEl>
                                          <p:spTgt spid="148486">
                                            <p:txEl>
                                              <p:charRg st="83" end="11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8486">
                                            <p:txEl>
                                              <p:charRg st="113" end="125"/>
                                            </p:txEl>
                                          </p:spTgt>
                                        </p:tgtEl>
                                        <p:attrNameLst>
                                          <p:attrName>style.visibility</p:attrName>
                                        </p:attrNameLst>
                                      </p:cBhvr>
                                      <p:to>
                                        <p:strVal val="visible"/>
                                      </p:to>
                                    </p:set>
                                    <p:animEffect transition="in" filter="blinds(horizontal)">
                                      <p:cBhvr>
                                        <p:cTn id="21" dur="500"/>
                                        <p:tgtEl>
                                          <p:spTgt spid="148486">
                                            <p:txEl>
                                              <p:charRg st="113" end="12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8486">
                                            <p:txEl>
                                              <p:charRg st="125" end="172"/>
                                            </p:txEl>
                                          </p:spTgt>
                                        </p:tgtEl>
                                        <p:attrNameLst>
                                          <p:attrName>style.visibility</p:attrName>
                                        </p:attrNameLst>
                                      </p:cBhvr>
                                      <p:to>
                                        <p:strVal val="visible"/>
                                      </p:to>
                                    </p:set>
                                    <p:animEffect transition="in" filter="blinds(horizontal)">
                                      <p:cBhvr>
                                        <p:cTn id="24" dur="500"/>
                                        <p:tgtEl>
                                          <p:spTgt spid="148486">
                                            <p:txEl>
                                              <p:charRg st="125" end="17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8486">
                                            <p:txEl>
                                              <p:charRg st="172" end="218"/>
                                            </p:txEl>
                                          </p:spTgt>
                                        </p:tgtEl>
                                        <p:attrNameLst>
                                          <p:attrName>style.visibility</p:attrName>
                                        </p:attrNameLst>
                                      </p:cBhvr>
                                      <p:to>
                                        <p:strVal val="visible"/>
                                      </p:to>
                                    </p:set>
                                    <p:animEffect transition="in" filter="blinds(horizontal)">
                                      <p:cBhvr>
                                        <p:cTn id="27" dur="500"/>
                                        <p:tgtEl>
                                          <p:spTgt spid="148486">
                                            <p:txEl>
                                              <p:charRg st="172" end="218"/>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8486">
                                            <p:txEl>
                                              <p:charRg st="218" end="241"/>
                                            </p:txEl>
                                          </p:spTgt>
                                        </p:tgtEl>
                                        <p:attrNameLst>
                                          <p:attrName>style.visibility</p:attrName>
                                        </p:attrNameLst>
                                      </p:cBhvr>
                                      <p:to>
                                        <p:strVal val="visible"/>
                                      </p:to>
                                    </p:set>
                                    <p:animEffect transition="in" filter="blinds(horizontal)">
                                      <p:cBhvr>
                                        <p:cTn id="30" dur="500"/>
                                        <p:tgtEl>
                                          <p:spTgt spid="148486">
                                            <p:txEl>
                                              <p:charRg st="218" end="2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20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20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2036" name="Rectangle 2"/>
          <p:cNvSpPr>
            <a:spLocks noGrp="1"/>
          </p:cNvSpPr>
          <p:nvPr>
            <p:ph type="title"/>
          </p:nvPr>
        </p:nvSpPr>
        <p:spPr>
          <a:xfrm>
            <a:off x="381000" y="228600"/>
            <a:ext cx="8382000" cy="533400"/>
          </a:xfrm>
        </p:spPr>
        <p:txBody>
          <a:bodyPr wrap="square" anchor="ctr"/>
          <a:p>
            <a:pPr eaLnBrk="1" hangingPunct="1"/>
            <a:r>
              <a:rPr lang="zh-CN" altLang="en-US" dirty="0"/>
              <a:t>2.8  </a:t>
            </a:r>
            <a:r>
              <a:rPr lang="en-US" altLang="x-none" dirty="0"/>
              <a:t>The Interdependence of Operations</a:t>
            </a:r>
            <a:endParaRPr lang="en-US" altLang="x-none" dirty="0"/>
          </a:p>
        </p:txBody>
      </p:sp>
      <p:sp>
        <p:nvSpPr>
          <p:cNvPr id="172037" name="Rectangle 3"/>
          <p:cNvSpPr>
            <a:spLocks noGrp="1"/>
          </p:cNvSpPr>
          <p:nvPr>
            <p:ph type="body"/>
          </p:nvPr>
        </p:nvSpPr>
        <p:spPr>
          <a:xfrm>
            <a:off x="38100" y="836613"/>
            <a:ext cx="9107488" cy="2287587"/>
          </a:xfrm>
        </p:spPr>
        <p:txBody>
          <a:bodyPr wrap="square" anchor="t"/>
          <a:p>
            <a:pPr eaLnBrk="1" hangingPunct="1"/>
            <a:r>
              <a:rPr lang="en-US" altLang="x-none" sz="2800" dirty="0"/>
              <a:t>Theorem 2.8.3</a:t>
            </a:r>
            <a:endParaRPr lang="en-US" altLang="x-none" sz="2800" dirty="0"/>
          </a:p>
          <a:p>
            <a:pPr lvl="1" eaLnBrk="1" hangingPunct="1">
              <a:buNone/>
            </a:pPr>
            <a:r>
              <a:rPr lang="en-US" altLang="x-none" sz="2800" dirty="0"/>
              <a:t>If Head(R) = { A</a:t>
            </a:r>
            <a:r>
              <a:rPr lang="en-US" altLang="x-none" sz="2800" baseline="-25000" dirty="0"/>
              <a:t>1</a:t>
            </a:r>
            <a:r>
              <a:rPr lang="en-US" altLang="x-none" sz="2800" dirty="0"/>
              <a:t> . . . A</a:t>
            </a:r>
            <a:r>
              <a:rPr lang="en-US" altLang="x-none" sz="2800" baseline="-25000" dirty="0"/>
              <a:t>n</a:t>
            </a:r>
            <a:r>
              <a:rPr lang="en-US" altLang="x-none" sz="2800" dirty="0"/>
              <a:t> B</a:t>
            </a:r>
            <a:r>
              <a:rPr lang="en-US" altLang="x-none" sz="2800" baseline="-25000" dirty="0"/>
              <a:t>1</a:t>
            </a:r>
            <a:r>
              <a:rPr lang="en-US" altLang="x-none" sz="2800" dirty="0"/>
              <a:t> . . . B</a:t>
            </a:r>
            <a:r>
              <a:rPr lang="en-US" altLang="x-none" sz="2800" baseline="-25000" dirty="0"/>
              <a:t>m</a:t>
            </a:r>
            <a:r>
              <a:rPr lang="en-US" altLang="x-none" sz="2800" dirty="0"/>
              <a:t> } and</a:t>
            </a:r>
            <a:endParaRPr lang="en-US" altLang="x-none" sz="2800" dirty="0"/>
          </a:p>
          <a:p>
            <a:pPr lvl="1" eaLnBrk="1" hangingPunct="1">
              <a:buNone/>
            </a:pPr>
            <a:r>
              <a:rPr lang="en-US" altLang="x-none" sz="2800" dirty="0"/>
              <a:t>   Head(S) = { B</a:t>
            </a:r>
            <a:r>
              <a:rPr lang="en-US" altLang="x-none" sz="2800" baseline="-25000" dirty="0"/>
              <a:t>1</a:t>
            </a:r>
            <a:r>
              <a:rPr lang="en-US" altLang="x-none" sz="2800" dirty="0"/>
              <a:t> . . . B</a:t>
            </a:r>
            <a:r>
              <a:rPr lang="en-US" altLang="x-none" sz="2800" baseline="-25000" dirty="0"/>
              <a:t>m</a:t>
            </a:r>
            <a:r>
              <a:rPr lang="en-US" altLang="x-none" sz="2800" dirty="0"/>
              <a:t> }</a:t>
            </a:r>
            <a:endParaRPr lang="en-US" altLang="x-none" sz="2800" dirty="0"/>
          </a:p>
          <a:p>
            <a:pPr lvl="1" eaLnBrk="1" hangingPunct="1">
              <a:buNone/>
            </a:pPr>
            <a:r>
              <a:rPr lang="en-US" altLang="x-none" sz="2800" dirty="0"/>
              <a:t>R ÷ S = R[A</a:t>
            </a:r>
            <a:r>
              <a:rPr lang="en-US" altLang="x-none" sz="2800" baseline="-25000" dirty="0"/>
              <a:t>1</a:t>
            </a:r>
            <a:r>
              <a:rPr lang="en-US" altLang="x-none" sz="2800" dirty="0"/>
              <a:t>...A</a:t>
            </a:r>
            <a:r>
              <a:rPr lang="en-US" altLang="x-none" sz="2800" baseline="-25000" dirty="0"/>
              <a:t>n</a:t>
            </a:r>
            <a:r>
              <a:rPr lang="en-US" altLang="x-none" sz="2800" dirty="0"/>
              <a:t>] - ((R[A</a:t>
            </a:r>
            <a:r>
              <a:rPr lang="en-US" altLang="x-none" sz="2800" baseline="-25000" dirty="0"/>
              <a:t>1</a:t>
            </a:r>
            <a:r>
              <a:rPr lang="en-US" altLang="x-none" sz="2800" dirty="0"/>
              <a:t>...A</a:t>
            </a:r>
            <a:r>
              <a:rPr lang="en-US" altLang="x-none" sz="2800" baseline="-25000" dirty="0"/>
              <a:t>n</a:t>
            </a:r>
            <a:r>
              <a:rPr lang="en-US" altLang="x-none" sz="2800" dirty="0"/>
              <a:t>] X S) - R) [A</a:t>
            </a:r>
            <a:r>
              <a:rPr lang="en-US" altLang="x-none" sz="2800" baseline="-25000" dirty="0"/>
              <a:t>1</a:t>
            </a:r>
            <a:r>
              <a:rPr lang="en-US" altLang="x-none" sz="2800" dirty="0"/>
              <a:t>...A</a:t>
            </a:r>
            <a:r>
              <a:rPr lang="en-US" altLang="x-none" sz="2800" baseline="-25000" dirty="0"/>
              <a:t>n</a:t>
            </a:r>
            <a:r>
              <a:rPr lang="en-US" altLang="x-none" sz="2800" dirty="0"/>
              <a:t>]</a:t>
            </a:r>
            <a:endParaRPr lang="en-US" altLang="x-none" sz="2800" baseline="-25000" dirty="0"/>
          </a:p>
        </p:txBody>
      </p:sp>
      <p:sp>
        <p:nvSpPr>
          <p:cNvPr id="149511" name="Rectangle 4"/>
          <p:cNvSpPr/>
          <p:nvPr/>
        </p:nvSpPr>
        <p:spPr>
          <a:xfrm>
            <a:off x="381000" y="3286125"/>
            <a:ext cx="8458200" cy="3455988"/>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1828800" lvl="3" indent="-457200" eaLnBrk="1" hangingPunct="1">
              <a:lnSpc>
                <a:spcPct val="115000"/>
              </a:lnSpc>
              <a:spcBef>
                <a:spcPct val="20000"/>
              </a:spcBef>
              <a:buClr>
                <a:srgbClr val="FF0066"/>
              </a:buClr>
              <a:buFont typeface="Wingdings" panose="05000000000000000000" pitchFamily="2" charset="2"/>
              <a:buAutoNum type="arabicParenR"/>
            </a:pPr>
            <a:r>
              <a:rPr lang="zh-CN" altLang="en-US" sz="3200" b="1" dirty="0">
                <a:latin typeface="Arial" panose="020B0604020202020204" pitchFamily="34" charset="0"/>
              </a:rPr>
              <a:t>  </a:t>
            </a:r>
            <a:r>
              <a:rPr lang="en-US" altLang="x-none" sz="3200" b="1" dirty="0">
                <a:latin typeface="Arial" panose="020B0604020202020204" pitchFamily="34" charset="0"/>
              </a:rPr>
              <a:t>T</a:t>
            </a:r>
            <a:r>
              <a:rPr lang="en-US" altLang="x-none" sz="3200" b="1" baseline="-25000" dirty="0">
                <a:latin typeface="Arial" panose="020B0604020202020204" pitchFamily="34" charset="0"/>
              </a:rPr>
              <a:t>1 </a:t>
            </a:r>
            <a:r>
              <a:rPr lang="en-US" altLang="x-none" sz="3200" b="1" dirty="0">
                <a:latin typeface="Arial" panose="020B0604020202020204" pitchFamily="34" charset="0"/>
              </a:rPr>
              <a:t> :=  R[A</a:t>
            </a:r>
            <a:r>
              <a:rPr lang="en-US" altLang="x-none" sz="3200" b="1" baseline="-25000" dirty="0">
                <a:latin typeface="Arial" panose="020B0604020202020204" pitchFamily="34" charset="0"/>
              </a:rPr>
              <a:t>1</a:t>
            </a:r>
            <a:r>
              <a:rPr lang="en-US" altLang="x-none" sz="3200" b="1" dirty="0">
                <a:latin typeface="Arial" panose="020B0604020202020204" pitchFamily="34" charset="0"/>
              </a:rPr>
              <a:t>, …, A</a:t>
            </a:r>
            <a:r>
              <a:rPr lang="en-US" altLang="x-none" sz="3200" b="1" baseline="-25000" dirty="0">
                <a:latin typeface="Arial" panose="020B0604020202020204" pitchFamily="34" charset="0"/>
              </a:rPr>
              <a:t>n</a:t>
            </a:r>
            <a:r>
              <a:rPr lang="en-US" altLang="x-none" sz="3200" b="1" dirty="0">
                <a:latin typeface="Arial" panose="020B0604020202020204" pitchFamily="34" charset="0"/>
              </a:rPr>
              <a:t>]</a:t>
            </a:r>
            <a:endParaRPr lang="en-US" altLang="x-none" sz="3200" b="1" dirty="0">
              <a:latin typeface="Arial" panose="020B0604020202020204" pitchFamily="34" charset="0"/>
            </a:endParaRPr>
          </a:p>
          <a:p>
            <a:pPr marL="1828800" lvl="3" indent="-457200" eaLnBrk="1" hangingPunct="1">
              <a:lnSpc>
                <a:spcPct val="115000"/>
              </a:lnSpc>
              <a:spcBef>
                <a:spcPct val="20000"/>
              </a:spcBef>
              <a:buClr>
                <a:srgbClr val="FF0066"/>
              </a:buClr>
              <a:buFont typeface="Wingdings" panose="05000000000000000000" pitchFamily="2" charset="2"/>
              <a:buAutoNum type="arabicParenR"/>
            </a:pPr>
            <a:r>
              <a:rPr lang="en-US" altLang="x-none" sz="3200" b="1" dirty="0">
                <a:latin typeface="Arial" panose="020B0604020202020204" pitchFamily="34" charset="0"/>
              </a:rPr>
              <a:t>  T</a:t>
            </a:r>
            <a:r>
              <a:rPr lang="en-US" altLang="x-none" sz="3200" b="1" baseline="-25000" dirty="0">
                <a:latin typeface="Arial" panose="020B0604020202020204" pitchFamily="34" charset="0"/>
              </a:rPr>
              <a:t>2</a:t>
            </a:r>
            <a:r>
              <a:rPr lang="en-US" altLang="x-none" sz="3200" b="1" dirty="0">
                <a:latin typeface="Arial" panose="020B0604020202020204" pitchFamily="34" charset="0"/>
              </a:rPr>
              <a:t>  :=  T</a:t>
            </a:r>
            <a:r>
              <a:rPr lang="en-US" altLang="x-none" sz="3200" b="1" baseline="-25000" dirty="0">
                <a:latin typeface="Arial" panose="020B0604020202020204" pitchFamily="34" charset="0"/>
              </a:rPr>
              <a:t>1</a:t>
            </a:r>
            <a:r>
              <a:rPr lang="en-US" altLang="x-none" sz="3200" b="1" dirty="0">
                <a:latin typeface="Arial" panose="020B0604020202020204" pitchFamily="34" charset="0"/>
              </a:rPr>
              <a:t> X S</a:t>
            </a:r>
            <a:endParaRPr lang="en-US" altLang="x-none" sz="3200" b="1" dirty="0">
              <a:latin typeface="Arial" panose="020B0604020202020204" pitchFamily="34" charset="0"/>
            </a:endParaRPr>
          </a:p>
          <a:p>
            <a:pPr marL="1828800" lvl="3" indent="-457200" eaLnBrk="1" hangingPunct="1">
              <a:lnSpc>
                <a:spcPct val="115000"/>
              </a:lnSpc>
              <a:spcBef>
                <a:spcPct val="20000"/>
              </a:spcBef>
              <a:buClr>
                <a:srgbClr val="FF0066"/>
              </a:buClr>
              <a:buFont typeface="Wingdings" panose="05000000000000000000" pitchFamily="2" charset="2"/>
              <a:buAutoNum type="arabicParenR"/>
            </a:pPr>
            <a:r>
              <a:rPr lang="en-US" altLang="x-none" sz="3200" b="1" dirty="0">
                <a:latin typeface="Arial" panose="020B0604020202020204" pitchFamily="34" charset="0"/>
              </a:rPr>
              <a:t>  T</a:t>
            </a:r>
            <a:r>
              <a:rPr lang="en-US" altLang="x-none" sz="3200" b="1" baseline="-25000" dirty="0">
                <a:latin typeface="Arial" panose="020B0604020202020204" pitchFamily="34" charset="0"/>
              </a:rPr>
              <a:t>3 </a:t>
            </a:r>
            <a:r>
              <a:rPr lang="en-US" altLang="x-none" sz="3200" b="1" dirty="0">
                <a:latin typeface="Arial" panose="020B0604020202020204" pitchFamily="34" charset="0"/>
              </a:rPr>
              <a:t> :=  T</a:t>
            </a:r>
            <a:r>
              <a:rPr lang="en-US" altLang="x-none" sz="3200" b="1" baseline="-25000" dirty="0">
                <a:latin typeface="Arial" panose="020B0604020202020204" pitchFamily="34" charset="0"/>
              </a:rPr>
              <a:t>2 </a:t>
            </a:r>
            <a:r>
              <a:rPr lang="en-US" altLang="x-none" sz="3200" b="1" dirty="0">
                <a:latin typeface="Arial" panose="020B0604020202020204" pitchFamily="34" charset="0"/>
              </a:rPr>
              <a:t>– R</a:t>
            </a:r>
            <a:endParaRPr lang="en-US" altLang="x-none" sz="3200" b="1" dirty="0">
              <a:latin typeface="Arial" panose="020B0604020202020204" pitchFamily="34" charset="0"/>
            </a:endParaRPr>
          </a:p>
          <a:p>
            <a:pPr marL="1828800" lvl="3" indent="-457200" eaLnBrk="1" hangingPunct="1">
              <a:lnSpc>
                <a:spcPct val="115000"/>
              </a:lnSpc>
              <a:spcBef>
                <a:spcPct val="20000"/>
              </a:spcBef>
              <a:buClr>
                <a:srgbClr val="FF0066"/>
              </a:buClr>
              <a:buFont typeface="Wingdings" panose="05000000000000000000" pitchFamily="2" charset="2"/>
              <a:buAutoNum type="arabicParenR"/>
            </a:pPr>
            <a:r>
              <a:rPr lang="en-US" altLang="x-none" sz="3200" b="1" dirty="0">
                <a:latin typeface="Arial" panose="020B0604020202020204" pitchFamily="34" charset="0"/>
              </a:rPr>
              <a:t>  T</a:t>
            </a:r>
            <a:r>
              <a:rPr lang="en-US" altLang="x-none" sz="3200" b="1" baseline="-25000" dirty="0">
                <a:latin typeface="Arial" panose="020B0604020202020204" pitchFamily="34" charset="0"/>
              </a:rPr>
              <a:t>4</a:t>
            </a:r>
            <a:r>
              <a:rPr lang="en-US" altLang="x-none" sz="3200" b="1" dirty="0">
                <a:latin typeface="Arial" panose="020B0604020202020204" pitchFamily="34" charset="0"/>
              </a:rPr>
              <a:t>  :=  T</a:t>
            </a:r>
            <a:r>
              <a:rPr lang="en-US" altLang="x-none" sz="3200" b="1" baseline="-25000" dirty="0">
                <a:latin typeface="Arial" panose="020B0604020202020204" pitchFamily="34" charset="0"/>
              </a:rPr>
              <a:t>3 </a:t>
            </a:r>
            <a:r>
              <a:rPr lang="en-US" altLang="x-none" sz="3200" b="1" dirty="0">
                <a:latin typeface="Arial" panose="020B0604020202020204" pitchFamily="34" charset="0"/>
              </a:rPr>
              <a:t>[A</a:t>
            </a:r>
            <a:r>
              <a:rPr lang="en-US" altLang="x-none" sz="3200" b="1" baseline="-25000" dirty="0">
                <a:latin typeface="Arial" panose="020B0604020202020204" pitchFamily="34" charset="0"/>
              </a:rPr>
              <a:t>1</a:t>
            </a:r>
            <a:r>
              <a:rPr lang="en-US" altLang="x-none" sz="3200" b="1" dirty="0">
                <a:latin typeface="Arial" panose="020B0604020202020204" pitchFamily="34" charset="0"/>
              </a:rPr>
              <a:t>, …, A</a:t>
            </a:r>
            <a:r>
              <a:rPr lang="en-US" altLang="x-none" sz="3200" b="1" baseline="-25000" dirty="0">
                <a:latin typeface="Arial" panose="020B0604020202020204" pitchFamily="34" charset="0"/>
              </a:rPr>
              <a:t>n</a:t>
            </a:r>
            <a:r>
              <a:rPr lang="en-US" altLang="x-none" sz="3200" b="1" dirty="0">
                <a:latin typeface="Arial" panose="020B0604020202020204" pitchFamily="34" charset="0"/>
              </a:rPr>
              <a:t>]</a:t>
            </a:r>
            <a:endParaRPr lang="en-US" altLang="x-none" sz="3200" b="1" dirty="0">
              <a:latin typeface="Arial" panose="020B0604020202020204" pitchFamily="34" charset="0"/>
            </a:endParaRPr>
          </a:p>
          <a:p>
            <a:pPr marL="1828800" lvl="3" indent="-457200" eaLnBrk="1" hangingPunct="1">
              <a:lnSpc>
                <a:spcPct val="115000"/>
              </a:lnSpc>
              <a:spcBef>
                <a:spcPct val="20000"/>
              </a:spcBef>
              <a:buClr>
                <a:srgbClr val="FF0066"/>
              </a:buClr>
              <a:buFont typeface="Wingdings" panose="05000000000000000000" pitchFamily="2" charset="2"/>
              <a:buAutoNum type="arabicParenR"/>
            </a:pPr>
            <a:r>
              <a:rPr lang="en-US" altLang="x-none" sz="3200" b="1" dirty="0">
                <a:latin typeface="Arial" panose="020B0604020202020204" pitchFamily="34" charset="0"/>
              </a:rPr>
              <a:t>  R ÷ S  :=  T</a:t>
            </a:r>
            <a:r>
              <a:rPr lang="en-US" altLang="x-none" sz="3200" b="1" baseline="-25000" dirty="0">
                <a:latin typeface="Arial" panose="020B0604020202020204" pitchFamily="34" charset="0"/>
              </a:rPr>
              <a:t>1</a:t>
            </a:r>
            <a:r>
              <a:rPr lang="en-US" altLang="x-none" sz="3200" b="1" dirty="0">
                <a:latin typeface="Arial" panose="020B0604020202020204" pitchFamily="34" charset="0"/>
              </a:rPr>
              <a:t> – T</a:t>
            </a:r>
            <a:r>
              <a:rPr lang="en-US" altLang="x-none" sz="3200" b="1" baseline="-25000" dirty="0">
                <a:latin typeface="Arial" panose="020B0604020202020204" pitchFamily="34" charset="0"/>
              </a:rPr>
              <a:t>4</a:t>
            </a:r>
            <a:endParaRPr lang="en-US" altLang="x-none" sz="3200" b="1" baseline="-250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bldLvl="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title"/>
          </p:nvPr>
        </p:nvSpPr>
        <p:spPr>
          <a:xfrm>
            <a:off x="685800" y="34925"/>
            <a:ext cx="7772400" cy="533400"/>
          </a:xfrm>
        </p:spPr>
        <p:txBody>
          <a:bodyPr wrap="square" anchor="ctr"/>
          <a:p>
            <a:r>
              <a:rPr lang="en-US" altLang="x-none" sz="3000" dirty="0"/>
              <a:t>‘</a:t>
            </a:r>
            <a:r>
              <a:rPr lang="zh-CN" altLang="en-US" sz="3000" dirty="0"/>
              <a:t>除’运算的推导过程</a:t>
            </a:r>
            <a:endParaRPr lang="zh-CN" altLang="en-US" sz="3000" dirty="0"/>
          </a:p>
        </p:txBody>
      </p:sp>
      <p:sp>
        <p:nvSpPr>
          <p:cNvPr id="3075" name="Rectangle 3"/>
          <p:cNvSpPr>
            <a:spLocks noGrp="1"/>
          </p:cNvSpPr>
          <p:nvPr>
            <p:ph type="body"/>
          </p:nvPr>
        </p:nvSpPr>
        <p:spPr>
          <a:xfrm>
            <a:off x="0" y="571500"/>
            <a:ext cx="9096375" cy="6029325"/>
          </a:xfrm>
          <a:ln>
            <a:solidFill>
              <a:schemeClr val="tx1"/>
            </a:solidFill>
            <a:miter/>
          </a:ln>
        </p:spPr>
        <p:txBody>
          <a:bodyPr wrap="square" lIns="90170" tIns="46990" rIns="90170" bIns="46990" anchor="t"/>
          <a:p>
            <a:pPr marL="457200" lvl="0" indent="-457200" fontAlgn="base">
              <a:spcBef>
                <a:spcPct val="10000"/>
              </a:spcBef>
              <a:buClr>
                <a:srgbClr val="FF0066"/>
              </a:buClr>
              <a:buFont typeface="Wingdings" panose="05000000000000000000" pitchFamily="2" charset="2"/>
              <a:buAutoNum type="arabicParenR"/>
            </a:pPr>
            <a:r>
              <a:rPr lang="en-US" altLang="x-none" sz="2800" b="1" strike="noStrike" noProof="1" dirty="0">
                <a:solidFill>
                  <a:srgbClr val="0000CC"/>
                </a:solidFill>
              </a:rPr>
              <a:t>T</a:t>
            </a:r>
            <a:r>
              <a:rPr lang="en-US" altLang="x-none" sz="2800" b="1" strike="noStrike" baseline="-25000" noProof="1" dirty="0">
                <a:solidFill>
                  <a:srgbClr val="0000CC"/>
                </a:solidFill>
              </a:rPr>
              <a:t>max </a:t>
            </a:r>
            <a:r>
              <a:rPr lang="en-US" altLang="x-none" sz="2800" b="1" strike="noStrike" noProof="1" dirty="0">
                <a:solidFill>
                  <a:srgbClr val="0000CC"/>
                </a:solidFill>
              </a:rPr>
              <a:t> := </a:t>
            </a:r>
            <a:r>
              <a:rPr lang="en-US" altLang="x-none" sz="2800" b="1" strike="noStrike" noProof="1" dirty="0">
                <a:solidFill>
                  <a:srgbClr val="0000CC"/>
                </a:solidFill>
                <a:sym typeface="Symbol" panose="05050102010706020507" pitchFamily="2" charset="2"/>
              </a:rPr>
              <a:t></a:t>
            </a:r>
            <a:r>
              <a:rPr lang="en-US" altLang="x-none" sz="2800" b="1" strike="noStrike" baseline="-25000" noProof="1" dirty="0">
                <a:solidFill>
                  <a:srgbClr val="0000CC"/>
                </a:solidFill>
              </a:rPr>
              <a:t>A1...An</a:t>
            </a:r>
            <a:r>
              <a:rPr lang="en-US" altLang="x-none" sz="2800" b="1" strike="noStrike" noProof="1" dirty="0">
                <a:solidFill>
                  <a:srgbClr val="0000CC"/>
                </a:solidFill>
              </a:rPr>
              <a:t> ( R )</a:t>
            </a:r>
            <a:endParaRPr lang="en-US" altLang="x-none" sz="2800" b="1" strike="noStrike" noProof="1" dirty="0">
              <a:solidFill>
                <a:srgbClr val="0000CC"/>
              </a:solidFill>
            </a:endParaRPr>
          </a:p>
          <a:p>
            <a:pPr marL="914400" lvl="1" indent="-457200" eaLnBrk="1" fontAlgn="base" hangingPunct="1">
              <a:lnSpc>
                <a:spcPct val="100000"/>
              </a:lnSpc>
              <a:spcBef>
                <a:spcPct val="10000"/>
              </a:spcBef>
              <a:buClr>
                <a:srgbClr val="FF0066"/>
              </a:buClr>
              <a:buNone/>
            </a:pPr>
            <a:r>
              <a:rPr lang="en-US" altLang="x-none" b="1" strike="noStrike" noProof="1" dirty="0"/>
              <a:t>// T</a:t>
            </a:r>
            <a:r>
              <a:rPr lang="en-US" altLang="x-none" b="1" strike="noStrike" baseline="-25000" noProof="1" dirty="0"/>
              <a:t>max</a:t>
            </a:r>
            <a:r>
              <a:rPr lang="zh-CN" altLang="en-US" b="1" strike="noStrike" noProof="1" dirty="0"/>
              <a:t>是最大可能的结果元组集合</a:t>
            </a:r>
            <a:endParaRPr lang="zh-CN" altLang="en-US" b="1" strike="noStrike" noProof="1" dirty="0"/>
          </a:p>
          <a:p>
            <a:pPr marL="914400" lvl="1" indent="-457200" eaLnBrk="1" fontAlgn="base" hangingPunct="1">
              <a:lnSpc>
                <a:spcPct val="100000"/>
              </a:lnSpc>
              <a:spcBef>
                <a:spcPct val="10000"/>
              </a:spcBef>
              <a:buClr>
                <a:srgbClr val="FF0066"/>
              </a:buClr>
            </a:pPr>
            <a:endParaRPr lang="zh-CN" altLang="en-US" sz="1000" b="1" strike="noStrike" noProof="1" dirty="0"/>
          </a:p>
          <a:p>
            <a:pPr marL="457200" lvl="0" indent="-457200" fontAlgn="base">
              <a:spcBef>
                <a:spcPct val="10000"/>
              </a:spcBef>
              <a:buClr>
                <a:srgbClr val="FF0066"/>
              </a:buClr>
              <a:buFont typeface="Wingdings" panose="05000000000000000000" pitchFamily="2" charset="2"/>
              <a:buAutoNum type="arabicParenR"/>
            </a:pPr>
            <a:r>
              <a:rPr lang="en-US" altLang="x-none" sz="2800" b="1" strike="noStrike" noProof="1" dirty="0">
                <a:solidFill>
                  <a:srgbClr val="0000CC"/>
                </a:solidFill>
              </a:rPr>
              <a:t>R</a:t>
            </a:r>
            <a:r>
              <a:rPr lang="en-US" altLang="x-none" sz="2800" b="1" strike="noStrike" baseline="-25000" noProof="1" dirty="0">
                <a:solidFill>
                  <a:srgbClr val="0000CC"/>
                </a:solidFill>
              </a:rPr>
              <a:t>max</a:t>
            </a:r>
            <a:r>
              <a:rPr lang="en-US" altLang="x-none" sz="2800" b="1" strike="noStrike" noProof="1" dirty="0">
                <a:solidFill>
                  <a:srgbClr val="0000CC"/>
                </a:solidFill>
              </a:rPr>
              <a:t>  :=  T</a:t>
            </a:r>
            <a:r>
              <a:rPr lang="en-US" altLang="x-none" sz="2800" b="1" strike="noStrike" baseline="-25000" noProof="1" dirty="0">
                <a:solidFill>
                  <a:srgbClr val="0000CC"/>
                </a:solidFill>
              </a:rPr>
              <a:t>max</a:t>
            </a:r>
            <a:r>
              <a:rPr lang="en-US" altLang="x-none" sz="2800" b="1" strike="noStrike" noProof="1" dirty="0">
                <a:solidFill>
                  <a:srgbClr val="0000CC"/>
                </a:solidFill>
              </a:rPr>
              <a:t> X S</a:t>
            </a:r>
            <a:endParaRPr lang="en-US" altLang="x-none" sz="2800" b="1" strike="noStrike" noProof="1" dirty="0">
              <a:solidFill>
                <a:srgbClr val="0000CC"/>
              </a:solidFill>
            </a:endParaRPr>
          </a:p>
          <a:p>
            <a:pPr marL="914400" lvl="1" indent="-457200" eaLnBrk="1" fontAlgn="base" hangingPunct="1">
              <a:lnSpc>
                <a:spcPct val="100000"/>
              </a:lnSpc>
              <a:spcBef>
                <a:spcPct val="10000"/>
              </a:spcBef>
              <a:buClr>
                <a:srgbClr val="FF0066"/>
              </a:buClr>
              <a:buNone/>
            </a:pPr>
            <a:r>
              <a:rPr lang="en-US" altLang="x-none" b="1" strike="noStrike" noProof="1" dirty="0"/>
              <a:t>// R</a:t>
            </a:r>
            <a:r>
              <a:rPr lang="en-US" altLang="x-none" b="1" strike="noStrike" baseline="-25000" noProof="1" dirty="0"/>
              <a:t>max</a:t>
            </a:r>
            <a:r>
              <a:rPr lang="zh-CN" altLang="en-US" b="1" strike="noStrike" noProof="1" dirty="0"/>
              <a:t>与关系</a:t>
            </a:r>
            <a:r>
              <a:rPr lang="en-US" altLang="x-none" b="1" strike="noStrike" noProof="1" dirty="0"/>
              <a:t>R</a:t>
            </a:r>
            <a:r>
              <a:rPr lang="zh-CN" altLang="en-US" b="1" strike="noStrike" noProof="1" dirty="0"/>
              <a:t>是同类关系</a:t>
            </a:r>
            <a:endParaRPr lang="zh-CN" altLang="en-US" b="1" strike="noStrike" noProof="1" dirty="0"/>
          </a:p>
          <a:p>
            <a:pPr marL="914400" lvl="1" indent="-457200" eaLnBrk="1" fontAlgn="base" hangingPunct="1">
              <a:lnSpc>
                <a:spcPct val="100000"/>
              </a:lnSpc>
              <a:spcBef>
                <a:spcPct val="10000"/>
              </a:spcBef>
              <a:buClr>
                <a:srgbClr val="FF0066"/>
              </a:buClr>
            </a:pPr>
            <a:endParaRPr lang="zh-CN" altLang="en-US" sz="1000" b="1" strike="noStrike" noProof="1" dirty="0"/>
          </a:p>
          <a:p>
            <a:pPr marL="457200" lvl="0" indent="-457200" fontAlgn="base">
              <a:spcBef>
                <a:spcPct val="10000"/>
              </a:spcBef>
              <a:buClr>
                <a:srgbClr val="FF0066"/>
              </a:buClr>
              <a:buFont typeface="Wingdings" panose="05000000000000000000" pitchFamily="2" charset="2"/>
              <a:buAutoNum type="arabicParenR"/>
            </a:pPr>
            <a:r>
              <a:rPr lang="en-US" altLang="x-none" sz="2800" b="1" strike="noStrike" noProof="1" dirty="0">
                <a:solidFill>
                  <a:srgbClr val="0000CC"/>
                </a:solidFill>
              </a:rPr>
              <a:t>T</a:t>
            </a:r>
            <a:r>
              <a:rPr lang="en-US" altLang="x-none" sz="2800" b="1" strike="noStrike" baseline="-25000" noProof="1" dirty="0">
                <a:solidFill>
                  <a:srgbClr val="0000CC"/>
                </a:solidFill>
              </a:rPr>
              <a:t>1 </a:t>
            </a:r>
            <a:r>
              <a:rPr lang="en-US" altLang="x-none" sz="2800" b="1" strike="noStrike" noProof="1" dirty="0">
                <a:solidFill>
                  <a:srgbClr val="0000CC"/>
                </a:solidFill>
              </a:rPr>
              <a:t> :=  R</a:t>
            </a:r>
            <a:r>
              <a:rPr lang="en-US" altLang="x-none" sz="2800" b="1" strike="noStrike" baseline="-25000" noProof="1" dirty="0">
                <a:solidFill>
                  <a:srgbClr val="0000CC"/>
                </a:solidFill>
              </a:rPr>
              <a:t>max </a:t>
            </a:r>
            <a:r>
              <a:rPr lang="en-US" altLang="x-none" sz="2800" b="1" strike="noStrike" noProof="1" dirty="0">
                <a:solidFill>
                  <a:srgbClr val="0000CC"/>
                </a:solidFill>
              </a:rPr>
              <a:t>– R</a:t>
            </a:r>
            <a:endParaRPr lang="en-US" altLang="x-none" sz="2800" b="1" strike="noStrike" noProof="1" dirty="0">
              <a:solidFill>
                <a:srgbClr val="0000CC"/>
              </a:solidFill>
            </a:endParaRPr>
          </a:p>
          <a:p>
            <a:pPr marL="457200" lvl="0" indent="-457200" fontAlgn="base">
              <a:spcBef>
                <a:spcPct val="10000"/>
              </a:spcBef>
              <a:buClr>
                <a:srgbClr val="FF0066"/>
              </a:buClr>
              <a:buFont typeface="Wingdings" panose="05000000000000000000" pitchFamily="2" charset="2"/>
              <a:buAutoNum type="arabicParenR"/>
            </a:pPr>
            <a:endParaRPr lang="en-US" altLang="x-none" sz="1000" b="1" strike="noStrike" noProof="1" dirty="0">
              <a:solidFill>
                <a:srgbClr val="0000CC"/>
              </a:solidFill>
            </a:endParaRPr>
          </a:p>
          <a:p>
            <a:pPr marL="457200" lvl="0" indent="-457200" fontAlgn="base">
              <a:spcBef>
                <a:spcPct val="10000"/>
              </a:spcBef>
              <a:buClr>
                <a:srgbClr val="FF0066"/>
              </a:buClr>
              <a:buFont typeface="Wingdings" panose="05000000000000000000" pitchFamily="2" charset="2"/>
              <a:buAutoNum type="arabicParenR"/>
            </a:pPr>
            <a:r>
              <a:rPr lang="en-US" altLang="x-none" sz="2800" b="1" strike="noStrike" noProof="1" dirty="0">
                <a:solidFill>
                  <a:srgbClr val="0000CC"/>
                </a:solidFill>
              </a:rPr>
              <a:t>T</a:t>
            </a:r>
            <a:r>
              <a:rPr lang="en-US" altLang="x-none" sz="2800" b="1" strike="noStrike" baseline="-25000" noProof="1" dirty="0">
                <a:solidFill>
                  <a:srgbClr val="0000CC"/>
                </a:solidFill>
              </a:rPr>
              <a:t>2</a:t>
            </a:r>
            <a:r>
              <a:rPr lang="en-US" altLang="x-none" sz="2800" b="1" strike="noStrike" noProof="1" dirty="0">
                <a:solidFill>
                  <a:srgbClr val="0000CC"/>
                </a:solidFill>
              </a:rPr>
              <a:t>  := </a:t>
            </a:r>
            <a:r>
              <a:rPr lang="en-US" altLang="x-none" sz="2800" b="1" strike="noStrike" noProof="1" dirty="0">
                <a:solidFill>
                  <a:srgbClr val="0000CC"/>
                </a:solidFill>
                <a:sym typeface="Symbol" panose="05050102010706020507" pitchFamily="2" charset="2"/>
              </a:rPr>
              <a:t></a:t>
            </a:r>
            <a:r>
              <a:rPr lang="en-US" altLang="x-none" sz="2800" b="1" strike="noStrike" baseline="-25000" noProof="1" dirty="0">
                <a:solidFill>
                  <a:srgbClr val="0000CC"/>
                </a:solidFill>
              </a:rPr>
              <a:t>A1...An</a:t>
            </a:r>
            <a:r>
              <a:rPr lang="en-US" altLang="x-none" sz="2800" b="1" strike="noStrike" noProof="1" dirty="0">
                <a:solidFill>
                  <a:srgbClr val="0000CC"/>
                </a:solidFill>
              </a:rPr>
              <a:t> ( T</a:t>
            </a:r>
            <a:r>
              <a:rPr lang="en-US" altLang="x-none" sz="2800" b="1" strike="noStrike" baseline="-25000" noProof="1" dirty="0">
                <a:solidFill>
                  <a:srgbClr val="0000CC"/>
                </a:solidFill>
              </a:rPr>
              <a:t>1 </a:t>
            </a:r>
            <a:r>
              <a:rPr lang="en-US" altLang="x-none" sz="2800" b="1" strike="noStrike" noProof="1" dirty="0">
                <a:solidFill>
                  <a:srgbClr val="0000CC"/>
                </a:solidFill>
              </a:rPr>
              <a:t>)</a:t>
            </a:r>
            <a:endParaRPr lang="en-US" altLang="x-none" sz="2800" b="1" strike="noStrike" noProof="1" dirty="0">
              <a:solidFill>
                <a:srgbClr val="0000CC"/>
              </a:solidFill>
            </a:endParaRPr>
          </a:p>
          <a:p>
            <a:pPr marL="914400" lvl="1" indent="-457200" eaLnBrk="1" fontAlgn="base" hangingPunct="1">
              <a:lnSpc>
                <a:spcPct val="100000"/>
              </a:lnSpc>
              <a:spcBef>
                <a:spcPct val="10000"/>
              </a:spcBef>
              <a:buClr>
                <a:srgbClr val="FF0066"/>
              </a:buClr>
              <a:buNone/>
            </a:pPr>
            <a:r>
              <a:rPr lang="en-US" altLang="x-none" b="1" strike="noStrike" noProof="1" dirty="0"/>
              <a:t>// </a:t>
            </a:r>
            <a:r>
              <a:rPr lang="en-US" altLang="x-none" sz="2600" b="1" strike="noStrike" noProof="1" dirty="0"/>
              <a:t>T</a:t>
            </a:r>
            <a:r>
              <a:rPr lang="en-US" altLang="x-none" sz="2600" b="1" strike="noStrike" baseline="-25000" noProof="1" dirty="0"/>
              <a:t>2</a:t>
            </a:r>
            <a:r>
              <a:rPr lang="zh-CN" altLang="en-US" sz="2600" b="1" strike="noStrike" noProof="1" dirty="0"/>
              <a:t>是关系</a:t>
            </a:r>
            <a:r>
              <a:rPr lang="en-US" altLang="x-none" sz="2600" b="1" strike="noStrike" noProof="1" dirty="0"/>
              <a:t>T</a:t>
            </a:r>
            <a:r>
              <a:rPr lang="en-US" altLang="x-none" sz="2600" b="1" strike="noStrike" baseline="-25000" noProof="1" dirty="0"/>
              <a:t>max</a:t>
            </a:r>
            <a:r>
              <a:rPr lang="zh-CN" altLang="en-US" sz="2600" b="1" strike="noStrike" noProof="1" dirty="0"/>
              <a:t>中不满足除运算的结果要求的那些元组</a:t>
            </a:r>
            <a:endParaRPr lang="zh-CN" altLang="en-US" sz="2600" b="1" strike="noStrike" noProof="1" dirty="0"/>
          </a:p>
          <a:p>
            <a:pPr marL="721995" lvl="1" indent="-263525" eaLnBrk="1" fontAlgn="base" hangingPunct="1">
              <a:lnSpc>
                <a:spcPct val="100000"/>
              </a:lnSpc>
              <a:spcBef>
                <a:spcPct val="10000"/>
              </a:spcBef>
              <a:buClr>
                <a:srgbClr val="FF0066"/>
              </a:buClr>
              <a:buNone/>
            </a:pPr>
            <a:r>
              <a:rPr lang="en-US" altLang="x-none" b="1" strike="noStrike" noProof="1" dirty="0"/>
              <a:t>// </a:t>
            </a:r>
            <a:r>
              <a:rPr lang="zh-CN" altLang="x-none" b="1" strike="noStrike" noProof="1" dirty="0"/>
              <a:t>理由：</a:t>
            </a:r>
            <a:r>
              <a:rPr lang="zh-CN" altLang="en-US" sz="2600" b="1" strike="noStrike" noProof="1" dirty="0">
                <a:solidFill>
                  <a:srgbClr val="FF0000"/>
                </a:solidFill>
              </a:rPr>
              <a:t>对于关系</a:t>
            </a:r>
            <a:r>
              <a:rPr lang="en-US" altLang="x-none" sz="2600" b="1" strike="noStrike" noProof="1" dirty="0">
                <a:solidFill>
                  <a:srgbClr val="FF0000"/>
                </a:solidFill>
              </a:rPr>
              <a:t>T</a:t>
            </a:r>
            <a:r>
              <a:rPr lang="en-US" altLang="x-none" sz="2600" b="1" strike="noStrike" baseline="-25000" noProof="1" dirty="0">
                <a:solidFill>
                  <a:srgbClr val="FF0000"/>
                </a:solidFill>
              </a:rPr>
              <a:t>2</a:t>
            </a:r>
            <a:r>
              <a:rPr lang="zh-CN" altLang="en-US" sz="2600" b="1" strike="noStrike" noProof="1" dirty="0">
                <a:solidFill>
                  <a:srgbClr val="FF0000"/>
                </a:solidFill>
              </a:rPr>
              <a:t>中的一个元组</a:t>
            </a:r>
            <a:r>
              <a:rPr lang="en-US" altLang="x-none" sz="2600" b="1" strike="noStrike" noProof="1" dirty="0">
                <a:solidFill>
                  <a:srgbClr val="FF0000"/>
                </a:solidFill>
              </a:rPr>
              <a:t>q</a:t>
            </a:r>
            <a:r>
              <a:rPr lang="zh-CN" altLang="en-US" sz="2600" b="1" strike="noStrike" noProof="1" dirty="0">
                <a:solidFill>
                  <a:srgbClr val="FF0000"/>
                </a:solidFill>
              </a:rPr>
              <a:t>，至少能在关系</a:t>
            </a:r>
            <a:r>
              <a:rPr lang="en-US" altLang="x-none" sz="2600" b="1" strike="noStrike" noProof="1" dirty="0">
                <a:solidFill>
                  <a:srgbClr val="FF0000"/>
                </a:solidFill>
              </a:rPr>
              <a:t>S</a:t>
            </a:r>
            <a:r>
              <a:rPr lang="zh-CN" altLang="en-US" sz="2600" b="1" strike="noStrike" noProof="1" dirty="0">
                <a:solidFill>
                  <a:srgbClr val="FF0000"/>
                </a:solidFill>
              </a:rPr>
              <a:t>中找到一个元组</a:t>
            </a:r>
            <a:r>
              <a:rPr lang="en-US" altLang="x-none" sz="2600" b="1" strike="noStrike" noProof="1" dirty="0">
                <a:solidFill>
                  <a:srgbClr val="FF0000"/>
                </a:solidFill>
              </a:rPr>
              <a:t>s</a:t>
            </a:r>
            <a:r>
              <a:rPr lang="zh-CN" altLang="en-US" sz="2600" b="1" strike="noStrike" noProof="1" dirty="0">
                <a:solidFill>
                  <a:srgbClr val="FF0000"/>
                </a:solidFill>
              </a:rPr>
              <a:t>，使得由元组</a:t>
            </a:r>
            <a:r>
              <a:rPr lang="en-US" altLang="x-none" sz="2600" b="1" strike="noStrike" noProof="1" dirty="0">
                <a:solidFill>
                  <a:srgbClr val="FF0000"/>
                </a:solidFill>
              </a:rPr>
              <a:t>q</a:t>
            </a:r>
            <a:r>
              <a:rPr lang="zh-CN" altLang="en-US" sz="2600" b="1" strike="noStrike" noProof="1" dirty="0">
                <a:solidFill>
                  <a:srgbClr val="FF0000"/>
                </a:solidFill>
              </a:rPr>
              <a:t>和</a:t>
            </a:r>
            <a:r>
              <a:rPr lang="en-US" altLang="x-none" sz="2600" b="1" strike="noStrike" noProof="1" dirty="0">
                <a:solidFill>
                  <a:srgbClr val="FF0000"/>
                </a:solidFill>
              </a:rPr>
              <a:t>s</a:t>
            </a:r>
            <a:r>
              <a:rPr lang="zh-CN" altLang="en-US" sz="2600" b="1" strike="noStrike" noProof="1" dirty="0">
                <a:solidFill>
                  <a:srgbClr val="FF0000"/>
                </a:solidFill>
              </a:rPr>
              <a:t>所构成的元组</a:t>
            </a:r>
            <a:r>
              <a:rPr lang="en-US" altLang="x-none" sz="2600" b="1" u="sng" strike="noStrike" noProof="1" dirty="0">
                <a:solidFill>
                  <a:srgbClr val="FF0000"/>
                </a:solidFill>
              </a:rPr>
              <a:t>(q,s)</a:t>
            </a:r>
            <a:r>
              <a:rPr lang="zh-CN" altLang="en-US" sz="2600" b="1" strike="noStrike" noProof="1" dirty="0">
                <a:solidFill>
                  <a:srgbClr val="FF0000"/>
                </a:solidFill>
              </a:rPr>
              <a:t>不在关系</a:t>
            </a:r>
            <a:r>
              <a:rPr lang="en-US" altLang="x-none" sz="2600" b="1" strike="noStrike" noProof="1" dirty="0">
                <a:solidFill>
                  <a:srgbClr val="FF0000"/>
                </a:solidFill>
              </a:rPr>
              <a:t>R</a:t>
            </a:r>
            <a:r>
              <a:rPr lang="zh-CN" altLang="en-US" sz="2600" b="1" strike="noStrike" noProof="1" dirty="0">
                <a:solidFill>
                  <a:srgbClr val="FF0000"/>
                </a:solidFill>
              </a:rPr>
              <a:t>中出现。</a:t>
            </a:r>
            <a:endParaRPr lang="zh-CN" altLang="en-US" sz="2600" b="1" strike="noStrike" noProof="1" dirty="0">
              <a:solidFill>
                <a:srgbClr val="FF0000"/>
              </a:solidFill>
            </a:endParaRPr>
          </a:p>
          <a:p>
            <a:pPr marL="914400" lvl="1" indent="-457200" eaLnBrk="1" fontAlgn="base" hangingPunct="1">
              <a:lnSpc>
                <a:spcPct val="100000"/>
              </a:lnSpc>
              <a:spcBef>
                <a:spcPct val="10000"/>
              </a:spcBef>
              <a:buClr>
                <a:srgbClr val="FF0066"/>
              </a:buClr>
            </a:pPr>
            <a:endParaRPr lang="zh-CN" altLang="en-US" sz="1000" b="1" strike="noStrike" noProof="1" dirty="0">
              <a:solidFill>
                <a:schemeClr val="accent2"/>
              </a:solidFill>
            </a:endParaRPr>
          </a:p>
          <a:p>
            <a:pPr marL="457200" lvl="0" indent="-457200" fontAlgn="base">
              <a:spcBef>
                <a:spcPct val="10000"/>
              </a:spcBef>
              <a:buClr>
                <a:srgbClr val="FF0066"/>
              </a:buClr>
              <a:buFont typeface="Wingdings" panose="05000000000000000000" pitchFamily="2" charset="2"/>
              <a:buAutoNum type="arabicParenR"/>
            </a:pPr>
            <a:r>
              <a:rPr lang="en-US" altLang="x-none" sz="2800" b="1" strike="noStrike" noProof="1" dirty="0">
                <a:solidFill>
                  <a:srgbClr val="0000CC"/>
                </a:solidFill>
              </a:rPr>
              <a:t>R ÷ S  :=  T</a:t>
            </a:r>
            <a:r>
              <a:rPr lang="en-US" altLang="x-none" sz="2800" b="1" strike="noStrike" baseline="-25000" noProof="1" dirty="0">
                <a:solidFill>
                  <a:srgbClr val="0000CC"/>
                </a:solidFill>
              </a:rPr>
              <a:t>max</a:t>
            </a:r>
            <a:r>
              <a:rPr lang="en-US" altLang="x-none" sz="2800" b="1" strike="noStrike" noProof="1" dirty="0">
                <a:solidFill>
                  <a:srgbClr val="0000CC"/>
                </a:solidFill>
              </a:rPr>
              <a:t> – T</a:t>
            </a:r>
            <a:r>
              <a:rPr lang="en-US" altLang="x-none" sz="2800" b="1" strike="noStrike" baseline="-25000" noProof="1" dirty="0">
                <a:solidFill>
                  <a:srgbClr val="0000CC"/>
                </a:solidFill>
              </a:rPr>
              <a:t>2</a:t>
            </a:r>
            <a:endParaRPr lang="en-US" altLang="x-none" sz="2800" b="1" strike="noStrike" baseline="-25000" noProof="1"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charRg st="0" end="24"/>
                                            </p:txEl>
                                          </p:spTgt>
                                        </p:tgtEl>
                                        <p:attrNameLst>
                                          <p:attrName>style.visibility</p:attrName>
                                        </p:attrNameLst>
                                      </p:cBhvr>
                                      <p:to>
                                        <p:strVal val="visible"/>
                                      </p:to>
                                    </p:set>
                                    <p:animEffect transition="in" filter="blinds(horizontal)">
                                      <p:cBhvr>
                                        <p:cTn id="12" dur="500"/>
                                        <p:tgtEl>
                                          <p:spTgt spid="3075">
                                            <p:txEl>
                                              <p:charRg st="0" end="24"/>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75">
                                            <p:txEl>
                                              <p:charRg st="24" end="44"/>
                                            </p:txEl>
                                          </p:spTgt>
                                        </p:tgtEl>
                                        <p:attrNameLst>
                                          <p:attrName>style.visibility</p:attrName>
                                        </p:attrNameLst>
                                      </p:cBhvr>
                                      <p:to>
                                        <p:strVal val="visible"/>
                                      </p:to>
                                    </p:set>
                                    <p:animEffect transition="in" filter="blinds(horizontal)">
                                      <p:cBhvr>
                                        <p:cTn id="15" dur="500"/>
                                        <p:tgtEl>
                                          <p:spTgt spid="3075">
                                            <p:txEl>
                                              <p:charRg st="24" end="4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75">
                                            <p:txEl>
                                              <p:charRg st="45" end="64"/>
                                            </p:txEl>
                                          </p:spTgt>
                                        </p:tgtEl>
                                        <p:attrNameLst>
                                          <p:attrName>style.visibility</p:attrName>
                                        </p:attrNameLst>
                                      </p:cBhvr>
                                      <p:to>
                                        <p:strVal val="visible"/>
                                      </p:to>
                                    </p:set>
                                    <p:animEffect transition="in" filter="blinds(horizontal)">
                                      <p:cBhvr>
                                        <p:cTn id="20" dur="500"/>
                                        <p:tgtEl>
                                          <p:spTgt spid="3075">
                                            <p:txEl>
                                              <p:charRg st="45" end="6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75">
                                            <p:txEl>
                                              <p:charRg st="64" end="81"/>
                                            </p:txEl>
                                          </p:spTgt>
                                        </p:tgtEl>
                                        <p:attrNameLst>
                                          <p:attrName>style.visibility</p:attrName>
                                        </p:attrNameLst>
                                      </p:cBhvr>
                                      <p:to>
                                        <p:strVal val="visible"/>
                                      </p:to>
                                    </p:set>
                                    <p:animEffect transition="in" filter="blinds(horizontal)">
                                      <p:cBhvr>
                                        <p:cTn id="23" dur="500"/>
                                        <p:tgtEl>
                                          <p:spTgt spid="3075">
                                            <p:txEl>
                                              <p:charRg st="64" end="8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75">
                                            <p:txEl>
                                              <p:charRg st="82" end="99"/>
                                            </p:txEl>
                                          </p:spTgt>
                                        </p:tgtEl>
                                        <p:attrNameLst>
                                          <p:attrName>style.visibility</p:attrName>
                                        </p:attrNameLst>
                                      </p:cBhvr>
                                      <p:to>
                                        <p:strVal val="visible"/>
                                      </p:to>
                                    </p:set>
                                    <p:animEffect transition="in" filter="blinds(horizontal)">
                                      <p:cBhvr>
                                        <p:cTn id="28" dur="500"/>
                                        <p:tgtEl>
                                          <p:spTgt spid="3075">
                                            <p:txEl>
                                              <p:charRg st="82" end="9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75">
                                            <p:txEl>
                                              <p:charRg st="100" end="123"/>
                                            </p:txEl>
                                          </p:spTgt>
                                        </p:tgtEl>
                                        <p:attrNameLst>
                                          <p:attrName>style.visibility</p:attrName>
                                        </p:attrNameLst>
                                      </p:cBhvr>
                                      <p:to>
                                        <p:strVal val="visible"/>
                                      </p:to>
                                    </p:set>
                                    <p:animEffect transition="in" filter="blinds(horizontal)">
                                      <p:cBhvr>
                                        <p:cTn id="33" dur="500"/>
                                        <p:tgtEl>
                                          <p:spTgt spid="3075">
                                            <p:txEl>
                                              <p:charRg st="100" end="123"/>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075">
                                            <p:txEl>
                                              <p:charRg st="123" end="153"/>
                                            </p:txEl>
                                          </p:spTgt>
                                        </p:tgtEl>
                                        <p:attrNameLst>
                                          <p:attrName>style.visibility</p:attrName>
                                        </p:attrNameLst>
                                      </p:cBhvr>
                                      <p:to>
                                        <p:strVal val="visible"/>
                                      </p:to>
                                    </p:set>
                                    <p:animEffect transition="in" filter="blinds(horizontal)">
                                      <p:cBhvr>
                                        <p:cTn id="36" dur="500"/>
                                        <p:tgtEl>
                                          <p:spTgt spid="3075">
                                            <p:txEl>
                                              <p:charRg st="123" end="15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075">
                                            <p:txEl>
                                              <p:charRg st="153" end="217"/>
                                            </p:txEl>
                                          </p:spTgt>
                                        </p:tgtEl>
                                        <p:attrNameLst>
                                          <p:attrName>style.visibility</p:attrName>
                                        </p:attrNameLst>
                                      </p:cBhvr>
                                      <p:to>
                                        <p:strVal val="visible"/>
                                      </p:to>
                                    </p:set>
                                    <p:animEffect transition="in" filter="blinds(horizontal)">
                                      <p:cBhvr>
                                        <p:cTn id="41" dur="500"/>
                                        <p:tgtEl>
                                          <p:spTgt spid="3075">
                                            <p:txEl>
                                              <p:charRg st="153" end="21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075">
                                            <p:txEl>
                                              <p:charRg st="218" end="239"/>
                                            </p:txEl>
                                          </p:spTgt>
                                        </p:tgtEl>
                                        <p:attrNameLst>
                                          <p:attrName>style.visibility</p:attrName>
                                        </p:attrNameLst>
                                      </p:cBhvr>
                                      <p:to>
                                        <p:strVal val="visible"/>
                                      </p:to>
                                    </p:set>
                                    <p:animEffect transition="in" filter="blinds(horizontal)">
                                      <p:cBhvr>
                                        <p:cTn id="46" dur="500"/>
                                        <p:tgtEl>
                                          <p:spTgt spid="3075">
                                            <p:txEl>
                                              <p:charRg st="218"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40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40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4084" name="Rectangle 2"/>
          <p:cNvSpPr>
            <a:spLocks noGrp="1"/>
          </p:cNvSpPr>
          <p:nvPr>
            <p:ph type="title"/>
          </p:nvPr>
        </p:nvSpPr>
        <p:spPr/>
        <p:txBody>
          <a:bodyPr wrap="square" anchor="ctr"/>
          <a:p>
            <a:pPr eaLnBrk="1" hangingPunct="1"/>
            <a:r>
              <a:rPr lang="zh-CN" altLang="en-US" dirty="0"/>
              <a:t>2.8  </a:t>
            </a:r>
            <a:r>
              <a:rPr lang="en-US" altLang="x-none" dirty="0"/>
              <a:t>The Interdependence of Operations</a:t>
            </a:r>
            <a:endParaRPr lang="en-US" altLang="x-none" dirty="0"/>
          </a:p>
        </p:txBody>
      </p:sp>
      <p:sp>
        <p:nvSpPr>
          <p:cNvPr id="174085" name="Rectangle 3"/>
          <p:cNvSpPr>
            <a:spLocks noGrp="1"/>
          </p:cNvSpPr>
          <p:nvPr>
            <p:ph type="body"/>
          </p:nvPr>
        </p:nvSpPr>
        <p:spPr>
          <a:xfrm>
            <a:off x="34925" y="1066800"/>
            <a:ext cx="9074150" cy="5105400"/>
          </a:xfrm>
        </p:spPr>
        <p:txBody>
          <a:bodyPr wrap="square" anchor="t"/>
          <a:p>
            <a:pPr eaLnBrk="1" hangingPunct="1"/>
            <a:r>
              <a:rPr lang="en-US" altLang="x-none" sz="3200" dirty="0"/>
              <a:t>The set of basic relational operations</a:t>
            </a:r>
            <a:endParaRPr lang="en-US" altLang="x-none" sz="3200" dirty="0"/>
          </a:p>
          <a:p>
            <a:pPr lvl="1" eaLnBrk="1" hangingPunct="1">
              <a:buNone/>
            </a:pPr>
            <a:r>
              <a:rPr lang="en-US" altLang="x-none" sz="2800" dirty="0"/>
              <a:t>(union, difference, product, selection, projection)</a:t>
            </a:r>
            <a:endParaRPr lang="en-US" altLang="x-none" sz="2800" dirty="0"/>
          </a:p>
          <a:p>
            <a:pPr eaLnBrk="1" hangingPunct="1"/>
            <a:endParaRPr lang="en-US" altLang="x-none" sz="3200" dirty="0"/>
          </a:p>
          <a:p>
            <a:pPr eaLnBrk="1" hangingPunct="1"/>
            <a:r>
              <a:rPr lang="en-US" altLang="x-none" sz="3200" dirty="0"/>
              <a:t>Relationally Complete</a:t>
            </a:r>
            <a:endParaRPr lang="en-US" altLang="x-none" sz="3200" dirty="0"/>
          </a:p>
        </p:txBody>
      </p:sp>
      <p:sp>
        <p:nvSpPr>
          <p:cNvPr id="174086" name="AutoShape 4">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Tree>
  </p:cSld>
  <p:clrMapOvr>
    <a:masterClrMapping/>
  </p:clrMapOvr>
  <p:transition advClick="0"/>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51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51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5108" name="Rectangle 2"/>
          <p:cNvSpPr>
            <a:spLocks noGrp="1"/>
          </p:cNvSpPr>
          <p:nvPr>
            <p:ph type="title"/>
          </p:nvPr>
        </p:nvSpPr>
        <p:spPr/>
        <p:txBody>
          <a:bodyPr wrap="square" anchor="ctr"/>
          <a:p>
            <a:pPr eaLnBrk="1" hangingPunct="1"/>
            <a:r>
              <a:rPr lang="zh-CN" altLang="en-US" dirty="0"/>
              <a:t>2.9  </a:t>
            </a:r>
            <a:r>
              <a:rPr lang="en-US" altLang="x-none" dirty="0"/>
              <a:t>Illustrative Examples</a:t>
            </a:r>
            <a:endParaRPr lang="en-US" altLang="x-none" dirty="0"/>
          </a:p>
        </p:txBody>
      </p:sp>
      <p:sp>
        <p:nvSpPr>
          <p:cNvPr id="175109" name="Rectangle 3"/>
          <p:cNvSpPr>
            <a:spLocks noGrp="1"/>
          </p:cNvSpPr>
          <p:nvPr>
            <p:ph type="body"/>
          </p:nvPr>
        </p:nvSpPr>
        <p:spPr>
          <a:xfrm>
            <a:off x="34925" y="3286125"/>
            <a:ext cx="8728075" cy="1009650"/>
          </a:xfrm>
        </p:spPr>
        <p:txBody>
          <a:bodyPr wrap="square" anchor="t"/>
          <a:p>
            <a:pPr marL="457200" indent="-457200" eaLnBrk="1" hangingPunct="1"/>
            <a:r>
              <a:rPr lang="en-US" altLang="x-none" sz="3000" i="1" u="sng" dirty="0">
                <a:solidFill>
                  <a:schemeClr val="accent1"/>
                </a:solidFill>
              </a:rPr>
              <a:t>Exp 2.9.1</a:t>
            </a:r>
            <a:r>
              <a:rPr lang="en-US" altLang="x-none" sz="3000" dirty="0"/>
              <a:t>: Get the names of customers who order at least one product priced at $0.50.</a:t>
            </a:r>
            <a:endParaRPr lang="en-US" altLang="x-none" sz="3000" dirty="0"/>
          </a:p>
        </p:txBody>
      </p:sp>
      <p:sp>
        <p:nvSpPr>
          <p:cNvPr id="175110" name="Text Box 4"/>
          <p:cNvSpPr txBox="1"/>
          <p:nvPr/>
        </p:nvSpPr>
        <p:spPr>
          <a:xfrm>
            <a:off x="288925" y="98107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51560" name="Rectangle 5"/>
          <p:cNvSpPr/>
          <p:nvPr/>
        </p:nvSpPr>
        <p:spPr>
          <a:xfrm>
            <a:off x="34925" y="4667250"/>
            <a:ext cx="9074150" cy="633413"/>
          </a:xfrm>
          <a:prstGeom prst="rect">
            <a:avLst/>
          </a:prstGeom>
          <a:noFill/>
          <a:ln w="9525">
            <a:noFill/>
          </a:ln>
        </p:spPr>
        <p:txBody>
          <a:bodyPr anchor="t"/>
          <a:p>
            <a:pPr marL="914400" lvl="1" indent="-457200" eaLnBrk="1" hangingPunct="1">
              <a:spcBef>
                <a:spcPct val="20000"/>
              </a:spcBef>
              <a:buClr>
                <a:srgbClr val="CC9900"/>
              </a:buClr>
            </a:pPr>
            <a:r>
              <a:rPr lang="en-US" altLang="x-none" sz="3000" b="1" dirty="0">
                <a:solidFill>
                  <a:srgbClr val="FF0000"/>
                </a:solidFill>
                <a:latin typeface="Arial" panose="020B0604020202020204" pitchFamily="34" charset="0"/>
              </a:rPr>
              <a:t>(((P where price=0.50)[pid] </a:t>
            </a:r>
            <a:r>
              <a:rPr lang="en-US" altLang="x-none" sz="3000" b="1" dirty="0">
                <a:solidFill>
                  <a:srgbClr val="FF0000"/>
                </a:solidFill>
                <a:latin typeface="Arial" panose="020B0604020202020204" pitchFamily="34" charset="0"/>
                <a:sym typeface="Symbol" panose="05050102010706020507" pitchFamily="2" charset="2"/>
              </a:rPr>
              <a:t> O)  C) [cname]</a:t>
            </a:r>
            <a:endParaRPr lang="en-US" altLang="x-none" sz="3000" b="1" dirty="0">
              <a:solidFill>
                <a:srgbClr val="FF0000"/>
              </a:solidFill>
              <a:latin typeface="Arial" panose="020B0604020202020204" pitchFamily="34" charset="0"/>
              <a:sym typeface="Symbol" panose="05050102010706020507" pitchFamily="2" charset="2"/>
            </a:endParaRPr>
          </a:p>
        </p:txBody>
      </p:sp>
      <p:sp>
        <p:nvSpPr>
          <p:cNvPr id="2" name="文本框 1"/>
          <p:cNvSpPr txBox="1"/>
          <p:nvPr/>
        </p:nvSpPr>
        <p:spPr>
          <a:xfrm>
            <a:off x="95250" y="5903913"/>
            <a:ext cx="8940800" cy="944562"/>
          </a:xfrm>
          <a:prstGeom prst="rect">
            <a:avLst/>
          </a:prstGeom>
          <a:solidFill>
            <a:schemeClr val="bg1"/>
          </a:solidFill>
          <a:ln w="9525">
            <a:noFill/>
          </a:ln>
        </p:spPr>
        <p:txBody>
          <a:bodyPr wrap="square" anchor="t">
            <a:spAutoFit/>
          </a:bodyPr>
          <a:p>
            <a:r>
              <a:rPr lang="zh-CN" altLang="en-US" sz="2800" b="1">
                <a:latin typeface="Times New Roman" panose="02020603050405020304" pitchFamily="2" charset="0"/>
              </a:rPr>
              <a:t>注意：</a:t>
            </a:r>
            <a:r>
              <a:rPr lang="en-US" altLang="zh-CN" sz="2800" b="1">
                <a:latin typeface="Times New Roman" panose="02020603050405020304" pitchFamily="2" charset="0"/>
              </a:rPr>
              <a:t>Customers</a:t>
            </a:r>
            <a:r>
              <a:rPr lang="zh-CN" altLang="en-US" sz="2800" b="1">
                <a:latin typeface="Times New Roman" panose="02020603050405020304" pitchFamily="2" charset="0"/>
              </a:rPr>
              <a:t>和</a:t>
            </a:r>
            <a:r>
              <a:rPr lang="en-US" altLang="zh-CN" sz="2800" b="1">
                <a:latin typeface="Times New Roman" panose="02020603050405020304" pitchFamily="2" charset="0"/>
              </a:rPr>
              <a:t>Products</a:t>
            </a:r>
            <a:r>
              <a:rPr lang="zh-CN" altLang="en-US" sz="2800" b="1">
                <a:latin typeface="Times New Roman" panose="02020603050405020304" pitchFamily="2" charset="0"/>
              </a:rPr>
              <a:t>表中都有同名的</a:t>
            </a:r>
            <a:r>
              <a:rPr lang="en-US" altLang="zh-CN" sz="2800" b="1">
                <a:latin typeface="Times New Roman" panose="02020603050405020304" pitchFamily="2" charset="0"/>
              </a:rPr>
              <a:t>city</a:t>
            </a:r>
            <a:r>
              <a:rPr lang="zh-CN" altLang="en-US" sz="2800" b="1">
                <a:latin typeface="Times New Roman" panose="02020603050405020304" pitchFamily="2" charset="0"/>
              </a:rPr>
              <a:t>属性，要防止它们对本次查询的干扰！</a:t>
            </a:r>
            <a:endParaRPr lang="zh-CN" altLang="en-US" sz="2800" b="1">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60">
                                            <p:txEl>
                                              <p:charRg st="0"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0" grpId="0" bldLvl="3" build="p"/>
      <p:bldP spid="2" grpId="0" bldLvl="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61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61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6132" name="Rectangle 3"/>
          <p:cNvSpPr>
            <a:spLocks noGrp="1"/>
          </p:cNvSpPr>
          <p:nvPr>
            <p:ph type="body"/>
          </p:nvPr>
        </p:nvSpPr>
        <p:spPr>
          <a:xfrm>
            <a:off x="304800" y="2279650"/>
            <a:ext cx="8458200" cy="1081088"/>
          </a:xfrm>
        </p:spPr>
        <p:txBody>
          <a:bodyPr wrap="square" anchor="t"/>
          <a:p>
            <a:pPr marL="457200" indent="-457200" eaLnBrk="1" hangingPunct="1"/>
            <a:r>
              <a:rPr lang="en-US" altLang="x-none" sz="3000" i="1" u="sng" dirty="0">
                <a:solidFill>
                  <a:schemeClr val="accent1"/>
                </a:solidFill>
                <a:sym typeface="Symbol" panose="05050102010706020507" pitchFamily="2" charset="2"/>
              </a:rPr>
              <a:t>Exp 2.9.2</a:t>
            </a:r>
            <a:r>
              <a:rPr lang="en-US" altLang="x-none" sz="3000" dirty="0">
                <a:sym typeface="Symbol" panose="05050102010706020507" pitchFamily="2" charset="2"/>
              </a:rPr>
              <a:t>: Find cids of all customers who don’t place any order through agent a03.</a:t>
            </a:r>
            <a:endParaRPr lang="en-US" altLang="x-none" sz="3000" dirty="0">
              <a:sym typeface="Symbol" panose="05050102010706020507" pitchFamily="2" charset="2"/>
            </a:endParaRPr>
          </a:p>
        </p:txBody>
      </p:sp>
      <p:sp>
        <p:nvSpPr>
          <p:cNvPr id="176133" name="Text Box 4"/>
          <p:cNvSpPr txBox="1"/>
          <p:nvPr/>
        </p:nvSpPr>
        <p:spPr>
          <a:xfrm>
            <a:off x="288925" y="4762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52585" name="Rectangle 6"/>
          <p:cNvSpPr/>
          <p:nvPr/>
        </p:nvSpPr>
        <p:spPr>
          <a:xfrm>
            <a:off x="7667625" y="4222750"/>
            <a:ext cx="720725" cy="1657350"/>
          </a:xfrm>
          <a:prstGeom prst="rect">
            <a:avLst/>
          </a:prstGeom>
          <a:noFill/>
          <a:ln w="9525">
            <a:noFill/>
            <a:miter/>
          </a:ln>
        </p:spPr>
        <p:txBody>
          <a:bodyPr/>
          <a:p>
            <a:pPr marL="457200" lvl="0" indent="-457200" eaLnBrk="1" fontAlgn="base" hangingPunct="1">
              <a:lnSpc>
                <a:spcPct val="150000"/>
              </a:lnSpc>
              <a:spcBef>
                <a:spcPct val="20000"/>
              </a:spcBef>
              <a:buClr>
                <a:srgbClr val="FF0000"/>
              </a:buClr>
              <a:buSzPct val="80000"/>
              <a:buFont typeface="Wingdings" panose="05000000000000000000" pitchFamily="2" charset="2"/>
              <a:buNone/>
            </a:pPr>
            <a:r>
              <a:rPr lang="en-US" altLang="x-none" sz="30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cs typeface="+mn-ea"/>
                <a:sym typeface="Symbol" panose="05050102010706020507" pitchFamily="2" charset="2"/>
              </a:rPr>
              <a:t></a:t>
            </a:r>
            <a:endParaRPr lang="en-US" altLang="x-none" sz="30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sym typeface="Symbol" panose="05050102010706020507" pitchFamily="2" charset="2"/>
            </a:endParaRPr>
          </a:p>
          <a:p>
            <a:pPr marL="457200" lvl="0" indent="-457200" eaLnBrk="1" fontAlgn="base" hangingPunct="1">
              <a:lnSpc>
                <a:spcPct val="150000"/>
              </a:lnSpc>
              <a:spcBef>
                <a:spcPct val="20000"/>
              </a:spcBef>
              <a:buClr>
                <a:srgbClr val="FF0000"/>
              </a:buClr>
              <a:buSzPct val="80000"/>
              <a:buFont typeface="Wingdings" panose="05000000000000000000" pitchFamily="2" charset="2"/>
              <a:buNone/>
            </a:pPr>
            <a:r>
              <a:rPr lang="en-US" altLang="x-none" sz="30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cs typeface="+mn-ea"/>
                <a:sym typeface="Symbol" panose="05050102010706020507" pitchFamily="2" charset="2"/>
              </a:rPr>
              <a:t>×</a:t>
            </a:r>
            <a:endParaRPr lang="en-US" altLang="x-none" sz="30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sym typeface="Symbol" panose="05050102010706020507" pitchFamily="2" charset="2"/>
            </a:endParaRPr>
          </a:p>
        </p:txBody>
      </p:sp>
      <p:grpSp>
        <p:nvGrpSpPr>
          <p:cNvPr id="3" name="组合 2"/>
          <p:cNvGrpSpPr/>
          <p:nvPr/>
        </p:nvGrpSpPr>
        <p:grpSpPr>
          <a:xfrm>
            <a:off x="95250" y="3392488"/>
            <a:ext cx="8940800" cy="2414587"/>
            <a:chOff x="150" y="5343"/>
            <a:chExt cx="14080" cy="3801"/>
          </a:xfrm>
        </p:grpSpPr>
        <p:sp>
          <p:nvSpPr>
            <p:cNvPr id="176136" name="Rectangle 5"/>
            <p:cNvSpPr/>
            <p:nvPr/>
          </p:nvSpPr>
          <p:spPr>
            <a:xfrm>
              <a:off x="510" y="6560"/>
              <a:ext cx="12135" cy="2585"/>
            </a:xfrm>
            <a:prstGeom prst="rect">
              <a:avLst/>
            </a:prstGeom>
            <a:noFill/>
            <a:ln w="9525">
              <a:noFill/>
            </a:ln>
          </p:spPr>
          <p:txBody>
            <a:bodyPr anchor="t"/>
            <a:p>
              <a:pPr marL="914400" lvl="1" indent="-457200" eaLnBrk="1" hangingPunct="1">
                <a:lnSpc>
                  <a:spcPct val="150000"/>
                </a:lnSpc>
                <a:spcBef>
                  <a:spcPct val="20000"/>
                </a:spcBef>
                <a:buClr>
                  <a:srgbClr val="FF0000"/>
                </a:buClr>
                <a:buSzPct val="80000"/>
                <a:buFont typeface="Wingdings" panose="05000000000000000000" pitchFamily="2" charset="2"/>
                <a:buAutoNum type="arabicParenR"/>
              </a:pPr>
              <a:r>
                <a:rPr lang="en-US" altLang="x-none" sz="3000" b="1" dirty="0">
                  <a:solidFill>
                    <a:schemeClr val="tx2"/>
                  </a:solidFill>
                  <a:latin typeface="Arial" panose="020B0604020202020204" pitchFamily="34" charset="0"/>
                  <a:sym typeface="Symbol" panose="05050102010706020507" pitchFamily="2" charset="2"/>
                </a:rPr>
                <a:t>C[cid] – (O where aid = ‘a03’) [cid]</a:t>
              </a:r>
              <a:endParaRPr lang="en-US" altLang="x-none" sz="3000" b="1" dirty="0">
                <a:solidFill>
                  <a:srgbClr val="FF0066"/>
                </a:solidFill>
                <a:latin typeface="Arial" panose="020B0604020202020204" pitchFamily="34" charset="0"/>
                <a:sym typeface="Symbol" panose="05050102010706020507" pitchFamily="2" charset="2"/>
              </a:endParaRPr>
            </a:p>
            <a:p>
              <a:pPr marL="914400" lvl="1" indent="-457200" eaLnBrk="1" hangingPunct="1">
                <a:lnSpc>
                  <a:spcPct val="150000"/>
                </a:lnSpc>
                <a:spcBef>
                  <a:spcPct val="20000"/>
                </a:spcBef>
                <a:buClr>
                  <a:srgbClr val="FF0000"/>
                </a:buClr>
                <a:buSzPct val="80000"/>
                <a:buFont typeface="Wingdings" panose="05000000000000000000" pitchFamily="2" charset="2"/>
                <a:buAutoNum type="arabicParenR"/>
              </a:pPr>
              <a:r>
                <a:rPr lang="en-US" altLang="x-none" sz="3000" b="1" dirty="0">
                  <a:solidFill>
                    <a:schemeClr val="tx2"/>
                  </a:solidFill>
                  <a:latin typeface="Arial" panose="020B0604020202020204" pitchFamily="34" charset="0"/>
                  <a:sym typeface="Symbol" panose="05050102010706020507" pitchFamily="2" charset="2"/>
                </a:rPr>
                <a:t>O[cid] – (O where aid = ‘a03’) [cid]</a:t>
              </a:r>
              <a:endParaRPr lang="en-US" altLang="x-none" sz="3000" b="1" dirty="0">
                <a:solidFill>
                  <a:srgbClr val="FF0000"/>
                </a:solidFill>
                <a:latin typeface="宋体" panose="02010600030101010101" pitchFamily="2" charset="-122"/>
                <a:sym typeface="Symbol" panose="05050102010706020507" pitchFamily="2" charset="2"/>
              </a:endParaRPr>
            </a:p>
          </p:txBody>
        </p:sp>
        <p:sp>
          <p:nvSpPr>
            <p:cNvPr id="176137" name="文本框 1"/>
            <p:cNvSpPr txBox="1"/>
            <p:nvPr/>
          </p:nvSpPr>
          <p:spPr>
            <a:xfrm>
              <a:off x="150" y="5342"/>
              <a:ext cx="14080" cy="1487"/>
            </a:xfrm>
            <a:prstGeom prst="rect">
              <a:avLst/>
            </a:prstGeom>
            <a:solidFill>
              <a:schemeClr val="bg1"/>
            </a:solidFill>
            <a:ln w="9525">
              <a:noFill/>
            </a:ln>
          </p:spPr>
          <p:txBody>
            <a:bodyPr wrap="square" anchor="t">
              <a:spAutoFit/>
            </a:bodyPr>
            <a:p>
              <a:r>
                <a:rPr lang="zh-CN" altLang="en-US" sz="2800" b="1">
                  <a:latin typeface="Times New Roman" panose="02020603050405020304" pitchFamily="2" charset="0"/>
                </a:rPr>
                <a:t>在下述两个表达式中，请选出能够正确表达本次查询需求的那一个。</a:t>
              </a:r>
              <a:endParaRPr lang="zh-CN" altLang="en-US" sz="2800" b="1">
                <a:latin typeface="Times New Roman" panose="02020603050405020304" pitchFamily="2" charset="0"/>
                <a:ea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2585">
                                            <p:txEl>
                                              <p:charRg st="0"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2585">
                                            <p:txEl>
                                              <p:charRg st="2"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bldLvl="3"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460"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19461" name="Rectangle 3"/>
          <p:cNvSpPr>
            <a:spLocks noGrp="1"/>
          </p:cNvSpPr>
          <p:nvPr>
            <p:ph type="body"/>
          </p:nvPr>
        </p:nvSpPr>
        <p:spPr>
          <a:xfrm>
            <a:off x="381000" y="1066800"/>
            <a:ext cx="8458200" cy="5105400"/>
          </a:xfrm>
        </p:spPr>
        <p:txBody>
          <a:bodyPr wrap="square" anchor="t"/>
          <a:p>
            <a:pPr eaLnBrk="1" hangingPunct="1"/>
            <a:r>
              <a:rPr lang="en-US" altLang="x-none" sz="3000" dirty="0"/>
              <a:t>Relational Algebra (</a:t>
            </a:r>
            <a:r>
              <a:rPr lang="zh-CN" altLang="en-US" sz="3000" dirty="0"/>
              <a:t>关系代数)</a:t>
            </a:r>
            <a:endParaRPr lang="zh-CN" altLang="en-US" sz="3000" dirty="0"/>
          </a:p>
          <a:p>
            <a:pPr lvl="1" eaLnBrk="1" hangingPunct="1"/>
            <a:r>
              <a:rPr lang="en-US" altLang="x-none" sz="3000" dirty="0"/>
              <a:t>Domain of column is like an enumerated type.</a:t>
            </a:r>
            <a:endParaRPr lang="en-US" altLang="x-none" sz="3000" dirty="0"/>
          </a:p>
          <a:p>
            <a:pPr lvl="1" eaLnBrk="1" hangingPunct="1"/>
            <a:endParaRPr lang="en-US" altLang="x-none" sz="3000" dirty="0"/>
          </a:p>
          <a:p>
            <a:pPr lvl="2" eaLnBrk="1" hangingPunct="1"/>
            <a:r>
              <a:rPr lang="en-US" altLang="x-none" sz="3000" dirty="0"/>
              <a:t>Domain(City)</a:t>
            </a:r>
            <a:endParaRPr lang="en-US" altLang="x-none" sz="3000" dirty="0"/>
          </a:p>
          <a:p>
            <a:pPr lvl="3" eaLnBrk="1" hangingPunct="1"/>
            <a:r>
              <a:rPr lang="en-US" altLang="x-none" sz="3000" dirty="0"/>
              <a:t>all the city names in the U.S.</a:t>
            </a:r>
            <a:endParaRPr lang="en-US" altLang="x-none" sz="3000" dirty="0"/>
          </a:p>
          <a:p>
            <a:pPr lvl="3" eaLnBrk="1" hangingPunct="1"/>
            <a:endParaRPr lang="en-US" altLang="x-none" sz="3000" dirty="0"/>
          </a:p>
          <a:p>
            <a:pPr lvl="2" eaLnBrk="1" hangingPunct="1"/>
            <a:r>
              <a:rPr lang="en-US" altLang="x-none" sz="3000" dirty="0"/>
              <a:t>Domain(Discnt)</a:t>
            </a:r>
            <a:endParaRPr lang="en-US" altLang="x-none" sz="3000" dirty="0"/>
          </a:p>
          <a:p>
            <a:pPr lvl="3" eaLnBrk="1" hangingPunct="1"/>
            <a:r>
              <a:rPr lang="en-US" altLang="x-none" sz="3000" dirty="0"/>
              <a:t>all floats between 0.00 and 20.00.</a:t>
            </a:r>
            <a:endParaRPr lang="en-US" altLang="x-none" sz="3000" dirty="0"/>
          </a:p>
          <a:p>
            <a:pPr lvl="2" eaLnBrk="1" hangingPunct="1"/>
            <a:endParaRPr lang="zh-CN" altLang="en-US" sz="3000" dirty="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71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71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7156" name="Rectangle 3"/>
          <p:cNvSpPr>
            <a:spLocks noGrp="1"/>
          </p:cNvSpPr>
          <p:nvPr>
            <p:ph type="body"/>
          </p:nvPr>
        </p:nvSpPr>
        <p:spPr>
          <a:xfrm>
            <a:off x="34925" y="2209800"/>
            <a:ext cx="8747125" cy="1150938"/>
          </a:xfrm>
        </p:spPr>
        <p:txBody>
          <a:bodyPr wrap="square" anchor="t"/>
          <a:p>
            <a:pPr marL="457200" indent="-457200" eaLnBrk="1" hangingPunct="1"/>
            <a:r>
              <a:rPr lang="en-US" altLang="x-none" sz="3200" i="1" u="sng" dirty="0">
                <a:solidFill>
                  <a:schemeClr val="accent1"/>
                </a:solidFill>
              </a:rPr>
              <a:t>Exp 2.9.3</a:t>
            </a:r>
            <a:r>
              <a:rPr lang="en-US" altLang="x-none" sz="3200" dirty="0"/>
              <a:t>: Retrieve customers who place orders only through agent a03.</a:t>
            </a:r>
            <a:endParaRPr lang="en-US" altLang="x-none" sz="3200" dirty="0"/>
          </a:p>
        </p:txBody>
      </p:sp>
      <p:sp>
        <p:nvSpPr>
          <p:cNvPr id="177157" name="Text Box 4"/>
          <p:cNvSpPr txBox="1"/>
          <p:nvPr/>
        </p:nvSpPr>
        <p:spPr>
          <a:xfrm>
            <a:off x="288925" y="49213"/>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53609" name="Rectangle 6"/>
          <p:cNvSpPr/>
          <p:nvPr/>
        </p:nvSpPr>
        <p:spPr>
          <a:xfrm>
            <a:off x="7954963" y="4381500"/>
            <a:ext cx="720725" cy="1711325"/>
          </a:xfrm>
          <a:prstGeom prst="rect">
            <a:avLst/>
          </a:prstGeom>
          <a:noFill/>
          <a:ln w="9525">
            <a:noFill/>
            <a:miter/>
          </a:ln>
        </p:spPr>
        <p:txBody>
          <a:bodyPr/>
          <a:p>
            <a:pPr marL="457200" lvl="0" indent="-457200" eaLnBrk="1" fontAlgn="base" hangingPunct="1">
              <a:lnSpc>
                <a:spcPct val="140000"/>
              </a:lnSpc>
              <a:spcBef>
                <a:spcPct val="20000"/>
              </a:spcBef>
              <a:buClr>
                <a:srgbClr val="FF0000"/>
              </a:buClr>
              <a:buSzPct val="80000"/>
              <a:buFont typeface="Wingdings" panose="05000000000000000000" pitchFamily="2" charset="2"/>
              <a:buNone/>
            </a:pPr>
            <a:r>
              <a:rPr lang="en-US" altLang="x-none" sz="32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cs typeface="+mn-ea"/>
                <a:sym typeface="Symbol" panose="05050102010706020507" pitchFamily="2" charset="2"/>
              </a:rPr>
              <a:t></a:t>
            </a:r>
            <a:endParaRPr lang="en-US" altLang="x-none" sz="32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sym typeface="Symbol" panose="05050102010706020507" pitchFamily="2" charset="2"/>
            </a:endParaRPr>
          </a:p>
          <a:p>
            <a:pPr marL="457200" lvl="0" indent="-457200" eaLnBrk="1" fontAlgn="base" hangingPunct="1">
              <a:lnSpc>
                <a:spcPct val="140000"/>
              </a:lnSpc>
              <a:spcBef>
                <a:spcPct val="20000"/>
              </a:spcBef>
              <a:buClr>
                <a:srgbClr val="FF0000"/>
              </a:buClr>
              <a:buSzPct val="80000"/>
              <a:buFont typeface="Wingdings" panose="05000000000000000000" pitchFamily="2" charset="2"/>
              <a:buNone/>
            </a:pPr>
            <a:r>
              <a:rPr lang="en-US" altLang="x-none" sz="32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cs typeface="+mn-ea"/>
                <a:sym typeface="Symbol" panose="05050102010706020507" pitchFamily="2" charset="2"/>
              </a:rPr>
              <a:t>×</a:t>
            </a:r>
            <a:endParaRPr lang="en-US" altLang="x-none" sz="3200" b="1" strike="noStrike" noProof="1" dirty="0">
              <a:solidFill>
                <a:srgbClr val="FF0000"/>
              </a:solidFill>
              <a:effectLst>
                <a:outerShdw blurRad="38100" dist="38100" dir="2700000">
                  <a:srgbClr val="C0C0C0"/>
                </a:outerShdw>
              </a:effectLst>
              <a:latin typeface="黑体" panose="02010609060101010101" pitchFamily="1" charset="-122"/>
              <a:ea typeface="黑体" panose="02010609060101010101" pitchFamily="1" charset="-122"/>
              <a:sym typeface="Symbol" panose="05050102010706020507" pitchFamily="2" charset="2"/>
            </a:endParaRPr>
          </a:p>
        </p:txBody>
      </p:sp>
      <p:grpSp>
        <p:nvGrpSpPr>
          <p:cNvPr id="3" name="组合 2"/>
          <p:cNvGrpSpPr/>
          <p:nvPr/>
        </p:nvGrpSpPr>
        <p:grpSpPr>
          <a:xfrm>
            <a:off x="95250" y="3392488"/>
            <a:ext cx="8940800" cy="2700337"/>
            <a:chOff x="150" y="5342"/>
            <a:chExt cx="14080" cy="4253"/>
          </a:xfrm>
        </p:grpSpPr>
        <p:sp>
          <p:nvSpPr>
            <p:cNvPr id="177160" name="Rectangle 5"/>
            <p:cNvSpPr/>
            <p:nvPr/>
          </p:nvSpPr>
          <p:spPr>
            <a:xfrm>
              <a:off x="284" y="6875"/>
              <a:ext cx="12815" cy="2720"/>
            </a:xfrm>
            <a:prstGeom prst="rect">
              <a:avLst/>
            </a:prstGeom>
            <a:noFill/>
            <a:ln w="9525">
              <a:noFill/>
            </a:ln>
          </p:spPr>
          <p:txBody>
            <a:bodyPr anchor="t"/>
            <a:p>
              <a:pPr marL="914400" lvl="1" indent="-457200" eaLnBrk="1" hangingPunct="1">
                <a:lnSpc>
                  <a:spcPct val="140000"/>
                </a:lnSpc>
                <a:spcBef>
                  <a:spcPct val="20000"/>
                </a:spcBef>
                <a:buClr>
                  <a:srgbClr val="FF0000"/>
                </a:buClr>
                <a:buSzPct val="80000"/>
                <a:buFont typeface="Wingdings" panose="05000000000000000000" pitchFamily="2" charset="2"/>
                <a:buAutoNum type="arabicParenR"/>
              </a:pPr>
              <a:r>
                <a:rPr lang="en-US" altLang="x-none" sz="3200" b="1" dirty="0">
                  <a:solidFill>
                    <a:schemeClr val="tx2"/>
                  </a:solidFill>
                  <a:latin typeface="Arial" panose="020B0604020202020204" pitchFamily="34" charset="0"/>
                  <a:sym typeface="Symbol" panose="05050102010706020507" pitchFamily="2" charset="2"/>
                </a:rPr>
                <a:t>O[cid] – (O where aid &lt;&gt; ‘a03’) [cid]</a:t>
              </a:r>
              <a:endParaRPr lang="en-US" altLang="x-none" sz="3200" b="1" dirty="0">
                <a:solidFill>
                  <a:srgbClr val="FF0000"/>
                </a:solidFill>
                <a:latin typeface="Arial" panose="020B0604020202020204" pitchFamily="34" charset="0"/>
                <a:sym typeface="Symbol" panose="05050102010706020507" pitchFamily="2" charset="2"/>
              </a:endParaRPr>
            </a:p>
            <a:p>
              <a:pPr marL="914400" lvl="1" indent="-457200" eaLnBrk="1" hangingPunct="1">
                <a:lnSpc>
                  <a:spcPct val="140000"/>
                </a:lnSpc>
                <a:spcBef>
                  <a:spcPct val="20000"/>
                </a:spcBef>
                <a:buClr>
                  <a:srgbClr val="FF0000"/>
                </a:buClr>
                <a:buSzPct val="80000"/>
                <a:buFont typeface="Wingdings" panose="05000000000000000000" pitchFamily="2" charset="2"/>
                <a:buAutoNum type="arabicParenR"/>
              </a:pPr>
              <a:r>
                <a:rPr lang="en-US" altLang="x-none" sz="3200" b="1" dirty="0">
                  <a:solidFill>
                    <a:schemeClr val="tx2"/>
                  </a:solidFill>
                  <a:latin typeface="Arial" panose="020B0604020202020204" pitchFamily="34" charset="0"/>
                  <a:sym typeface="Symbol" panose="05050102010706020507" pitchFamily="2" charset="2"/>
                </a:rPr>
                <a:t>C[cid] – (O where aid &lt;&gt; ‘a03’) [cid]</a:t>
              </a:r>
              <a:endParaRPr lang="en-US" altLang="x-none" sz="3200" b="1" dirty="0">
                <a:solidFill>
                  <a:schemeClr val="tx2"/>
                </a:solidFill>
                <a:latin typeface="Arial" panose="020B0604020202020204" pitchFamily="34" charset="0"/>
                <a:sym typeface="Symbol" panose="05050102010706020507" pitchFamily="2" charset="2"/>
              </a:endParaRPr>
            </a:p>
          </p:txBody>
        </p:sp>
        <p:sp>
          <p:nvSpPr>
            <p:cNvPr id="177161" name="文本框 1"/>
            <p:cNvSpPr txBox="1"/>
            <p:nvPr/>
          </p:nvSpPr>
          <p:spPr>
            <a:xfrm>
              <a:off x="150" y="5342"/>
              <a:ext cx="14080" cy="1487"/>
            </a:xfrm>
            <a:prstGeom prst="rect">
              <a:avLst/>
            </a:prstGeom>
            <a:solidFill>
              <a:schemeClr val="bg1"/>
            </a:solidFill>
            <a:ln w="9525">
              <a:noFill/>
            </a:ln>
          </p:spPr>
          <p:txBody>
            <a:bodyPr wrap="square" anchor="t">
              <a:spAutoFit/>
            </a:bodyPr>
            <a:p>
              <a:r>
                <a:rPr lang="zh-CN" altLang="en-US" sz="2800" b="1">
                  <a:latin typeface="Times New Roman" panose="02020603050405020304" pitchFamily="2" charset="0"/>
                </a:rPr>
                <a:t>在下述两个表达式中，请选出能够正确表达本次查询需求的那一个。</a:t>
              </a:r>
              <a:endParaRPr lang="zh-CN" altLang="en-US" sz="2800" b="1">
                <a:latin typeface="Times New Roman" panose="02020603050405020304" pitchFamily="2" charset="0"/>
                <a:ea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09">
                                            <p:txEl>
                                              <p:charRg st="0"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3609">
                                            <p:txEl>
                                              <p:charRg st="2"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9" grpId="0" bldLvl="3"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日期占位符 3"/>
          <p:cNvSpPr txBox="1">
            <a:spLocks noGrp="1"/>
          </p:cNvSpPr>
          <p:nvPr/>
        </p:nvSpPr>
        <p:spPr>
          <a:xfrm>
            <a:off x="381000" y="6334125"/>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8178" name="页脚占位符 4"/>
          <p:cNvSpPr txBox="1">
            <a:spLocks noGrp="1"/>
          </p:cNvSpPr>
          <p:nvPr/>
        </p:nvSpPr>
        <p:spPr>
          <a:xfrm>
            <a:off x="2590800" y="6334125"/>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8179" name="灯片编号占位符 5"/>
          <p:cNvSpPr txBox="1">
            <a:spLocks noGrp="1"/>
          </p:cNvSpPr>
          <p:nvPr/>
        </p:nvSpPr>
        <p:spPr>
          <a:xfrm>
            <a:off x="6858000" y="6334125"/>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8180" name="Rectangle 3"/>
          <p:cNvSpPr>
            <a:spLocks noGrp="1"/>
          </p:cNvSpPr>
          <p:nvPr>
            <p:ph type="body"/>
          </p:nvPr>
        </p:nvSpPr>
        <p:spPr>
          <a:xfrm>
            <a:off x="34925" y="2281238"/>
            <a:ext cx="8728075" cy="1368425"/>
          </a:xfrm>
        </p:spPr>
        <p:txBody>
          <a:bodyPr wrap="square" anchor="t"/>
          <a:p>
            <a:pPr marL="457200" indent="-457200" eaLnBrk="1" hangingPunct="1">
              <a:lnSpc>
                <a:spcPct val="90000"/>
              </a:lnSpc>
            </a:pPr>
            <a:r>
              <a:rPr lang="en-US" altLang="x-none" sz="3000" i="1" u="sng" dirty="0">
                <a:solidFill>
                  <a:schemeClr val="accent1"/>
                </a:solidFill>
              </a:rPr>
              <a:t>Exp 2.9.4</a:t>
            </a:r>
            <a:r>
              <a:rPr lang="en-US" altLang="x-none" sz="3000" dirty="0"/>
              <a:t>: Find products that have never been ordered by a customer based in New York through an agent based in Boston.</a:t>
            </a:r>
            <a:endParaRPr lang="en-US" altLang="x-none" sz="3000" dirty="0"/>
          </a:p>
        </p:txBody>
      </p:sp>
      <p:sp>
        <p:nvSpPr>
          <p:cNvPr id="178181" name="Text Box 4"/>
          <p:cNvSpPr txBox="1"/>
          <p:nvPr/>
        </p:nvSpPr>
        <p:spPr>
          <a:xfrm>
            <a:off x="288925" y="49213"/>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54631" name="Rectangle 5"/>
          <p:cNvSpPr/>
          <p:nvPr/>
        </p:nvSpPr>
        <p:spPr>
          <a:xfrm>
            <a:off x="290513" y="3648075"/>
            <a:ext cx="8458200" cy="2376488"/>
          </a:xfrm>
          <a:prstGeom prst="rect">
            <a:avLst/>
          </a:prstGeom>
          <a:solidFill>
            <a:schemeClr val="bg1"/>
          </a:solidFill>
          <a:ln w="9525">
            <a:noFill/>
          </a:ln>
        </p:spPr>
        <p:txBody>
          <a:bodyPr anchor="t"/>
          <a:p>
            <a:pPr marL="914400" lvl="1" indent="-457200" eaLnBrk="1" hangingPunct="1">
              <a:lnSpc>
                <a:spcPct val="110000"/>
              </a:lnSpc>
              <a:spcBef>
                <a:spcPct val="20000"/>
              </a:spcBef>
              <a:buClr>
                <a:srgbClr val="FF0000"/>
              </a:buClr>
              <a:buSzPct val="80000"/>
              <a:buFont typeface="Wingdings" panose="05000000000000000000" pitchFamily="2" charset="2"/>
              <a:buAutoNum type="arabicParenR"/>
            </a:pPr>
            <a:r>
              <a:rPr lang="en-US" altLang="x-none" sz="3000" b="1" dirty="0">
                <a:solidFill>
                  <a:schemeClr val="tx2"/>
                </a:solidFill>
                <a:latin typeface="Arial" panose="020B0604020202020204" pitchFamily="34" charset="0"/>
              </a:rPr>
              <a:t>T</a:t>
            </a:r>
            <a:r>
              <a:rPr lang="en-US" altLang="x-none" sz="3000" b="1" baseline="-25000" dirty="0">
                <a:solidFill>
                  <a:schemeClr val="tx2"/>
                </a:solidFill>
                <a:latin typeface="Arial" panose="020B0604020202020204" pitchFamily="34" charset="0"/>
              </a:rPr>
              <a:t>1</a:t>
            </a:r>
            <a:r>
              <a:rPr lang="en-US" altLang="x-none" sz="3000" b="1" dirty="0">
                <a:solidFill>
                  <a:schemeClr val="tx2"/>
                </a:solidFill>
                <a:latin typeface="Arial" panose="020B0604020202020204" pitchFamily="34" charset="0"/>
              </a:rPr>
              <a:t> := </a:t>
            </a:r>
            <a:r>
              <a:rPr lang="en-US" altLang="x-none" sz="3000" b="1" dirty="0">
                <a:solidFill>
                  <a:srgbClr val="FF0000"/>
                </a:solidFill>
                <a:latin typeface="Arial" panose="020B0604020202020204" pitchFamily="34" charset="0"/>
              </a:rPr>
              <a:t>(C where city = ‘New York’) [cid]</a:t>
            </a:r>
            <a:endParaRPr lang="en-US" altLang="x-none" sz="3000" b="1" dirty="0">
              <a:solidFill>
                <a:srgbClr val="FF0000"/>
              </a:solidFill>
              <a:latin typeface="Arial" panose="020B0604020202020204" pitchFamily="34" charset="0"/>
            </a:endParaRPr>
          </a:p>
          <a:p>
            <a:pPr marL="914400" lvl="1" indent="-457200" eaLnBrk="1" hangingPunct="1">
              <a:lnSpc>
                <a:spcPct val="110000"/>
              </a:lnSpc>
              <a:spcBef>
                <a:spcPct val="20000"/>
              </a:spcBef>
              <a:buClr>
                <a:srgbClr val="FF0000"/>
              </a:buClr>
              <a:buSzPct val="80000"/>
              <a:buFont typeface="Wingdings" panose="05000000000000000000" pitchFamily="2" charset="2"/>
              <a:buAutoNum type="arabicParenR"/>
            </a:pPr>
            <a:r>
              <a:rPr lang="en-US" altLang="x-none" sz="3000" b="1" dirty="0">
                <a:solidFill>
                  <a:schemeClr val="tx2"/>
                </a:solidFill>
                <a:latin typeface="Arial" panose="020B0604020202020204" pitchFamily="34" charset="0"/>
              </a:rPr>
              <a:t>T</a:t>
            </a:r>
            <a:r>
              <a:rPr lang="en-US" altLang="x-none" sz="3000" b="1" baseline="-25000" dirty="0">
                <a:solidFill>
                  <a:schemeClr val="tx2"/>
                </a:solidFill>
                <a:latin typeface="Arial" panose="020B0604020202020204" pitchFamily="34" charset="0"/>
              </a:rPr>
              <a:t>2</a:t>
            </a:r>
            <a:r>
              <a:rPr lang="en-US" altLang="x-none" sz="3000" b="1" dirty="0">
                <a:solidFill>
                  <a:schemeClr val="tx2"/>
                </a:solidFill>
                <a:latin typeface="Arial" panose="020B0604020202020204" pitchFamily="34" charset="0"/>
              </a:rPr>
              <a:t> :=</a:t>
            </a:r>
            <a:r>
              <a:rPr lang="en-US" altLang="x-none" sz="3000" b="1" dirty="0">
                <a:solidFill>
                  <a:srgbClr val="FF0000"/>
                </a:solidFill>
                <a:latin typeface="Arial" panose="020B0604020202020204" pitchFamily="34" charset="0"/>
              </a:rPr>
              <a:t> (</a:t>
            </a:r>
            <a:r>
              <a:rPr lang="en-US" altLang="x-none" sz="3000" b="1" dirty="0">
                <a:solidFill>
                  <a:srgbClr val="FF0000"/>
                </a:solidFill>
                <a:latin typeface="Arial" panose="020B0604020202020204" pitchFamily="34" charset="0"/>
                <a:sym typeface="Symbol" panose="05050102010706020507" pitchFamily="2" charset="2"/>
              </a:rPr>
              <a:t>A where city = ‘Boston’) [aid]</a:t>
            </a:r>
            <a:endParaRPr lang="en-US" altLang="x-none" sz="3000" b="1" dirty="0">
              <a:solidFill>
                <a:srgbClr val="FF0000"/>
              </a:solidFill>
              <a:latin typeface="Arial" panose="020B0604020202020204" pitchFamily="34" charset="0"/>
            </a:endParaRPr>
          </a:p>
          <a:p>
            <a:pPr marL="914400" lvl="1" indent="-457200" eaLnBrk="1" hangingPunct="1">
              <a:lnSpc>
                <a:spcPct val="110000"/>
              </a:lnSpc>
              <a:spcBef>
                <a:spcPct val="20000"/>
              </a:spcBef>
              <a:buClr>
                <a:srgbClr val="FF0000"/>
              </a:buClr>
              <a:buSzPct val="80000"/>
              <a:buFont typeface="Wingdings" panose="05000000000000000000" pitchFamily="2" charset="2"/>
              <a:buAutoNum type="arabicParenR"/>
            </a:pPr>
            <a:r>
              <a:rPr lang="en-US" altLang="x-none" sz="3000" b="1" dirty="0">
                <a:solidFill>
                  <a:schemeClr val="tx2"/>
                </a:solidFill>
                <a:latin typeface="Arial" panose="020B0604020202020204" pitchFamily="34" charset="0"/>
              </a:rPr>
              <a:t>T</a:t>
            </a:r>
            <a:r>
              <a:rPr lang="en-US" altLang="x-none" sz="3000" b="1" baseline="-25000" dirty="0">
                <a:solidFill>
                  <a:schemeClr val="tx2"/>
                </a:solidFill>
                <a:latin typeface="Arial" panose="020B0604020202020204" pitchFamily="34" charset="0"/>
              </a:rPr>
              <a:t>3</a:t>
            </a:r>
            <a:r>
              <a:rPr lang="en-US" altLang="x-none" sz="3000" b="1" dirty="0">
                <a:solidFill>
                  <a:schemeClr val="tx2"/>
                </a:solidFill>
                <a:latin typeface="Arial" panose="020B0604020202020204" pitchFamily="34" charset="0"/>
              </a:rPr>
              <a:t> :=</a:t>
            </a:r>
            <a:r>
              <a:rPr lang="en-US" altLang="x-none" sz="3000" b="1" dirty="0">
                <a:solidFill>
                  <a:srgbClr val="FF0000"/>
                </a:solidFill>
                <a:latin typeface="Arial" panose="020B0604020202020204" pitchFamily="34" charset="0"/>
              </a:rPr>
              <a:t> (((T</a:t>
            </a:r>
            <a:r>
              <a:rPr lang="en-US" altLang="x-none" sz="3000" b="1" baseline="-25000" dirty="0">
                <a:solidFill>
                  <a:srgbClr val="FF0000"/>
                </a:solidFill>
                <a:latin typeface="Arial" panose="020B0604020202020204" pitchFamily="34" charset="0"/>
              </a:rPr>
              <a:t>1  </a:t>
            </a:r>
            <a:r>
              <a:rPr lang="en-US" altLang="x-none" sz="3000" b="1" dirty="0">
                <a:solidFill>
                  <a:srgbClr val="FF0000"/>
                </a:solidFill>
                <a:latin typeface="Arial" panose="020B0604020202020204" pitchFamily="34" charset="0"/>
                <a:sym typeface="Symbol" panose="05050102010706020507" pitchFamily="2" charset="2"/>
              </a:rPr>
              <a:t>join  O</a:t>
            </a:r>
            <a:r>
              <a:rPr lang="en-US" altLang="x-none" sz="3000" b="1" dirty="0">
                <a:solidFill>
                  <a:srgbClr val="FF0000"/>
                </a:solidFill>
                <a:latin typeface="Arial" panose="020B0604020202020204" pitchFamily="34" charset="0"/>
              </a:rPr>
              <a:t>) </a:t>
            </a:r>
            <a:r>
              <a:rPr lang="en-US" altLang="x-none" sz="3000" b="1" dirty="0">
                <a:solidFill>
                  <a:srgbClr val="FF0000"/>
                </a:solidFill>
                <a:latin typeface="Arial" panose="020B0604020202020204" pitchFamily="34" charset="0"/>
                <a:sym typeface="Symbol" panose="05050102010706020507" pitchFamily="2" charset="2"/>
              </a:rPr>
              <a:t> join  </a:t>
            </a:r>
            <a:r>
              <a:rPr lang="en-US" altLang="x-none" sz="3000" b="1" dirty="0">
                <a:solidFill>
                  <a:srgbClr val="FF0000"/>
                </a:solidFill>
                <a:latin typeface="Arial" panose="020B0604020202020204" pitchFamily="34" charset="0"/>
              </a:rPr>
              <a:t>T</a:t>
            </a:r>
            <a:r>
              <a:rPr lang="en-US" altLang="x-none" sz="3000" b="1" baseline="-25000" dirty="0">
                <a:solidFill>
                  <a:srgbClr val="FF0000"/>
                </a:solidFill>
                <a:latin typeface="Arial" panose="020B0604020202020204" pitchFamily="34" charset="0"/>
              </a:rPr>
              <a:t>2</a:t>
            </a:r>
            <a:r>
              <a:rPr lang="en-US" altLang="x-none" sz="3000" b="1" dirty="0">
                <a:solidFill>
                  <a:srgbClr val="FF0000"/>
                </a:solidFill>
                <a:latin typeface="Arial" panose="020B0604020202020204" pitchFamily="34" charset="0"/>
                <a:sym typeface="Symbol" panose="05050102010706020507" pitchFamily="2" charset="2"/>
              </a:rPr>
              <a:t>)</a:t>
            </a:r>
            <a:endParaRPr lang="en-US" altLang="x-none" sz="3000" b="1" dirty="0">
              <a:solidFill>
                <a:srgbClr val="FF0000"/>
              </a:solidFill>
              <a:latin typeface="Arial" panose="020B0604020202020204" pitchFamily="34" charset="0"/>
            </a:endParaRPr>
          </a:p>
          <a:p>
            <a:pPr marL="914400" lvl="1" indent="-457200" eaLnBrk="1" hangingPunct="1">
              <a:lnSpc>
                <a:spcPct val="110000"/>
              </a:lnSpc>
              <a:spcBef>
                <a:spcPct val="20000"/>
              </a:spcBef>
              <a:buClr>
                <a:srgbClr val="FF0000"/>
              </a:buClr>
              <a:buSzPct val="80000"/>
              <a:buFont typeface="Wingdings" panose="05000000000000000000" pitchFamily="2" charset="2"/>
              <a:buAutoNum type="arabicParenR"/>
            </a:pPr>
            <a:r>
              <a:rPr lang="en-US" altLang="x-none" sz="3000" b="1" dirty="0">
                <a:solidFill>
                  <a:schemeClr val="tx2"/>
                </a:solidFill>
                <a:latin typeface="Arial" panose="020B0604020202020204" pitchFamily="34" charset="0"/>
              </a:rPr>
              <a:t>T</a:t>
            </a:r>
            <a:r>
              <a:rPr lang="en-US" altLang="x-none" sz="3000" b="1" baseline="-25000" dirty="0">
                <a:solidFill>
                  <a:schemeClr val="tx2"/>
                </a:solidFill>
                <a:latin typeface="Arial" panose="020B0604020202020204" pitchFamily="34" charset="0"/>
              </a:rPr>
              <a:t>4</a:t>
            </a:r>
            <a:r>
              <a:rPr lang="en-US" altLang="x-none" sz="3000" b="1" dirty="0">
                <a:solidFill>
                  <a:schemeClr val="tx2"/>
                </a:solidFill>
                <a:latin typeface="Arial" panose="020B0604020202020204" pitchFamily="34" charset="0"/>
              </a:rPr>
              <a:t> := </a:t>
            </a:r>
            <a:r>
              <a:rPr lang="en-US" altLang="x-none" sz="3000" b="1" dirty="0">
                <a:solidFill>
                  <a:srgbClr val="FF0000"/>
                </a:solidFill>
                <a:latin typeface="Arial" panose="020B0604020202020204" pitchFamily="34" charset="0"/>
              </a:rPr>
              <a:t>P[pid] – T</a:t>
            </a:r>
            <a:r>
              <a:rPr lang="en-US" altLang="x-none" sz="3000" b="1" baseline="-25000" dirty="0">
                <a:solidFill>
                  <a:srgbClr val="FF0000"/>
                </a:solidFill>
                <a:latin typeface="Arial" panose="020B0604020202020204" pitchFamily="34" charset="0"/>
              </a:rPr>
              <a:t>3</a:t>
            </a:r>
            <a:r>
              <a:rPr lang="en-US" altLang="x-none" sz="3000" b="1" dirty="0">
                <a:solidFill>
                  <a:srgbClr val="FF0000"/>
                </a:solidFill>
                <a:latin typeface="Arial" panose="020B0604020202020204" pitchFamily="34" charset="0"/>
              </a:rPr>
              <a:t>[pid]</a:t>
            </a:r>
            <a:endParaRPr lang="en-US" altLang="x-none" sz="3000" b="1" dirty="0">
              <a:solidFill>
                <a:srgbClr val="FF0000"/>
              </a:solidFill>
              <a:latin typeface="Arial" panose="020B0604020202020204" pitchFamily="34" charset="0"/>
            </a:endParaRPr>
          </a:p>
        </p:txBody>
      </p:sp>
      <p:sp>
        <p:nvSpPr>
          <p:cNvPr id="2" name="文本框 1"/>
          <p:cNvSpPr txBox="1"/>
          <p:nvPr/>
        </p:nvSpPr>
        <p:spPr>
          <a:xfrm>
            <a:off x="95250" y="6334125"/>
            <a:ext cx="8940800" cy="519113"/>
          </a:xfrm>
          <a:prstGeom prst="rect">
            <a:avLst/>
          </a:prstGeom>
          <a:solidFill>
            <a:schemeClr val="bg1"/>
          </a:solidFill>
          <a:ln w="9525">
            <a:noFill/>
          </a:ln>
        </p:spPr>
        <p:txBody>
          <a:bodyPr wrap="square" anchor="t">
            <a:spAutoFit/>
          </a:bodyPr>
          <a:p>
            <a:r>
              <a:rPr lang="zh-CN" altLang="en-US" sz="2800" b="1">
                <a:latin typeface="Times New Roman" panose="02020603050405020304" pitchFamily="2" charset="0"/>
              </a:rPr>
              <a:t>注意：中间每一步投影运算的重要性！</a:t>
            </a:r>
            <a:endParaRPr lang="zh-CN" altLang="en-US" sz="2800" b="1">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31">
                                            <p:txEl>
                                              <p:charRg st="0" end="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31">
                                            <p:txEl>
                                              <p:charRg st="40" end="7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31">
                                            <p:txEl>
                                              <p:charRg st="78" end="1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31">
                                            <p:txEl>
                                              <p:charRg st="111" end="13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bldLvl="3" uiExpand="1" build="p"/>
      <p:bldP spid="2" grpId="0" bldLvl="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92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79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79204" name="Rectangle 3"/>
          <p:cNvSpPr>
            <a:spLocks noGrp="1"/>
          </p:cNvSpPr>
          <p:nvPr>
            <p:ph type="body"/>
          </p:nvPr>
        </p:nvSpPr>
        <p:spPr>
          <a:xfrm>
            <a:off x="304800" y="2209800"/>
            <a:ext cx="8458200" cy="1295400"/>
          </a:xfrm>
        </p:spPr>
        <p:txBody>
          <a:bodyPr wrap="square" anchor="t"/>
          <a:p>
            <a:pPr marL="457200" indent="-457200" eaLnBrk="1" hangingPunct="1">
              <a:lnSpc>
                <a:spcPct val="120000"/>
              </a:lnSpc>
            </a:pPr>
            <a:r>
              <a:rPr lang="en-US" altLang="x-none" sz="3200" i="1" u="sng" dirty="0">
                <a:solidFill>
                  <a:schemeClr val="accent1"/>
                </a:solidFill>
                <a:sym typeface="Symbol" panose="05050102010706020507" pitchFamily="2" charset="2"/>
              </a:rPr>
              <a:t>Exp 2.9.5</a:t>
            </a:r>
            <a:r>
              <a:rPr lang="en-US" altLang="x-none" sz="3200" dirty="0">
                <a:sym typeface="Symbol" panose="05050102010706020507" pitchFamily="2" charset="2"/>
              </a:rPr>
              <a:t>: Get names of customers who order all products priced at $0.50.</a:t>
            </a:r>
            <a:endParaRPr lang="en-US" altLang="x-none" sz="3200" dirty="0">
              <a:sym typeface="Symbol" panose="05050102010706020507" pitchFamily="2" charset="2"/>
            </a:endParaRPr>
          </a:p>
        </p:txBody>
      </p:sp>
      <p:sp>
        <p:nvSpPr>
          <p:cNvPr id="179205" name="Text Box 4"/>
          <p:cNvSpPr txBox="1"/>
          <p:nvPr/>
        </p:nvSpPr>
        <p:spPr>
          <a:xfrm>
            <a:off x="288925" y="47625"/>
            <a:ext cx="8675688" cy="2076450"/>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20000"/>
              </a:spcBef>
            </a:pPr>
            <a:r>
              <a:rPr lang="en-US" altLang="x-none" sz="2800" b="1" i="1" u="sng" dirty="0">
                <a:solidFill>
                  <a:schemeClr val="accent2"/>
                </a:solidFill>
                <a:latin typeface="Arial" panose="020B0604020202020204" pitchFamily="34" charset="0"/>
              </a:rPr>
              <a:t>Customers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C</a:t>
            </a:r>
            <a:r>
              <a:rPr lang="en-US" altLang="x-none" sz="2800" b="1" dirty="0">
                <a:solidFill>
                  <a:schemeClr val="accent2"/>
                </a:solidFill>
                <a:latin typeface="Arial" panose="020B0604020202020204" pitchFamily="34" charset="0"/>
              </a:rPr>
              <a:t>(cid, cname, city, discnt)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Agents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A</a:t>
            </a:r>
            <a:r>
              <a:rPr lang="en-US" altLang="x-none" sz="2800" b="1" dirty="0">
                <a:solidFill>
                  <a:schemeClr val="accent2"/>
                </a:solidFill>
                <a:latin typeface="Arial" panose="020B0604020202020204" pitchFamily="34" charset="0"/>
              </a:rPr>
              <a:t>(aid, aname, city, percent)</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Products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P</a:t>
            </a:r>
            <a:r>
              <a:rPr lang="en-US" altLang="x-none" sz="2800" b="1" dirty="0">
                <a:solidFill>
                  <a:schemeClr val="accent2"/>
                </a:solidFill>
                <a:latin typeface="Arial" panose="020B0604020202020204" pitchFamily="34" charset="0"/>
              </a:rPr>
              <a:t>(pid, pname, city, quantity, price)</a:t>
            </a:r>
            <a:endParaRPr lang="en-US" altLang="x-none" sz="2800" b="1" dirty="0">
              <a:solidFill>
                <a:schemeClr val="accent2"/>
              </a:solidFill>
              <a:latin typeface="Arial" panose="020B0604020202020204" pitchFamily="34" charset="0"/>
            </a:endParaRPr>
          </a:p>
          <a:p>
            <a:pPr>
              <a:spcBef>
                <a:spcPct val="20000"/>
              </a:spcBef>
            </a:pPr>
            <a:r>
              <a:rPr lang="en-US" altLang="x-none" sz="2800" b="1" i="1" u="sng" dirty="0">
                <a:solidFill>
                  <a:schemeClr val="accent2"/>
                </a:solidFill>
                <a:latin typeface="Arial" panose="020B0604020202020204" pitchFamily="34" charset="0"/>
              </a:rPr>
              <a:t>Orders</a:t>
            </a:r>
            <a:r>
              <a:rPr lang="en-US" altLang="x-none" sz="2800" b="1" dirty="0">
                <a:solidFill>
                  <a:schemeClr val="accent2"/>
                </a:solidFill>
                <a:latin typeface="Arial" panose="020B0604020202020204" pitchFamily="34" charset="0"/>
              </a:rPr>
              <a:t>: </a:t>
            </a:r>
            <a:r>
              <a:rPr lang="en-US" altLang="x-none" sz="2800" b="1" dirty="0">
                <a:solidFill>
                  <a:srgbClr val="FF0000"/>
                </a:solidFill>
                <a:latin typeface="Arial" panose="020B0604020202020204" pitchFamily="34" charset="0"/>
              </a:rPr>
              <a:t>O</a:t>
            </a:r>
            <a:r>
              <a:rPr lang="en-US" altLang="x-none" sz="2800" b="1" dirty="0">
                <a:solidFill>
                  <a:schemeClr val="accent2"/>
                </a:solidFill>
                <a:latin typeface="Arial" panose="020B0604020202020204" pitchFamily="34" charset="0"/>
              </a:rPr>
              <a:t>(ordno, month, cid, aid, pid, qty, dollars)</a:t>
            </a:r>
            <a:endParaRPr lang="en-US" altLang="x-none" sz="2800" b="1" dirty="0">
              <a:solidFill>
                <a:schemeClr val="accent2"/>
              </a:solidFill>
              <a:latin typeface="Arial" panose="020B0604020202020204" pitchFamily="34" charset="0"/>
            </a:endParaRPr>
          </a:p>
        </p:txBody>
      </p:sp>
      <p:sp>
        <p:nvSpPr>
          <p:cNvPr id="155655" name="Rectangle 5"/>
          <p:cNvSpPr/>
          <p:nvPr/>
        </p:nvSpPr>
        <p:spPr>
          <a:xfrm>
            <a:off x="434975" y="3505200"/>
            <a:ext cx="8458200" cy="2159000"/>
          </a:xfrm>
          <a:prstGeom prst="rect">
            <a:avLst/>
          </a:prstGeom>
          <a:noFill/>
          <a:ln w="9525">
            <a:noFill/>
          </a:ln>
        </p:spPr>
        <p:txBody>
          <a:bodyPr anchor="t"/>
          <a:p>
            <a:pPr marL="914400" lvl="1" indent="-457200" eaLnBrk="1" hangingPunct="1">
              <a:lnSpc>
                <a:spcPct val="120000"/>
              </a:lnSpc>
              <a:spcBef>
                <a:spcPct val="20000"/>
              </a:spcBef>
              <a:buClr>
                <a:srgbClr val="FF0000"/>
              </a:buClr>
              <a:buSzPct val="80000"/>
              <a:buFont typeface="Wingdings" panose="05000000000000000000" pitchFamily="2" charset="2"/>
              <a:buAutoNum type="arabicParenR"/>
            </a:pPr>
            <a:r>
              <a:rPr lang="en-US" altLang="x-none" sz="3200" b="1" dirty="0">
                <a:solidFill>
                  <a:schemeClr val="tx2"/>
                </a:solidFill>
                <a:latin typeface="Arial" panose="020B0604020202020204" pitchFamily="34" charset="0"/>
              </a:rPr>
              <a:t>T</a:t>
            </a:r>
            <a:r>
              <a:rPr lang="en-US" altLang="x-none" sz="3200" b="1" baseline="-25000" dirty="0">
                <a:solidFill>
                  <a:schemeClr val="tx2"/>
                </a:solidFill>
                <a:latin typeface="Arial" panose="020B0604020202020204" pitchFamily="34" charset="0"/>
              </a:rPr>
              <a:t>1</a:t>
            </a:r>
            <a:r>
              <a:rPr lang="en-US" altLang="x-none" sz="3200" b="1" dirty="0">
                <a:solidFill>
                  <a:schemeClr val="tx2"/>
                </a:solidFill>
                <a:latin typeface="Arial" panose="020B0604020202020204" pitchFamily="34" charset="0"/>
              </a:rPr>
              <a:t> := </a:t>
            </a:r>
            <a:r>
              <a:rPr lang="en-US" altLang="x-none" sz="3200" b="1" dirty="0">
                <a:solidFill>
                  <a:srgbClr val="FF0000"/>
                </a:solidFill>
                <a:latin typeface="Arial" panose="020B0604020202020204" pitchFamily="34" charset="0"/>
              </a:rPr>
              <a:t>P where price = 0.50</a:t>
            </a:r>
            <a:endParaRPr lang="en-US" altLang="x-none" sz="3200" b="1" dirty="0">
              <a:solidFill>
                <a:srgbClr val="FF0000"/>
              </a:solidFill>
              <a:latin typeface="Arial" panose="020B0604020202020204" pitchFamily="34" charset="0"/>
            </a:endParaRPr>
          </a:p>
          <a:p>
            <a:pPr marL="914400" lvl="1" indent="-457200" eaLnBrk="1" hangingPunct="1">
              <a:lnSpc>
                <a:spcPct val="120000"/>
              </a:lnSpc>
              <a:spcBef>
                <a:spcPct val="20000"/>
              </a:spcBef>
              <a:buClr>
                <a:srgbClr val="FF0000"/>
              </a:buClr>
              <a:buSzPct val="80000"/>
              <a:buFont typeface="Wingdings" panose="05000000000000000000" pitchFamily="2" charset="2"/>
              <a:buAutoNum type="arabicParenR"/>
            </a:pPr>
            <a:r>
              <a:rPr lang="en-US" altLang="x-none" sz="3200" b="1" dirty="0">
                <a:solidFill>
                  <a:schemeClr val="tx2"/>
                </a:solidFill>
                <a:latin typeface="Arial" panose="020B0604020202020204" pitchFamily="34" charset="0"/>
              </a:rPr>
              <a:t>T</a:t>
            </a:r>
            <a:r>
              <a:rPr lang="en-US" altLang="x-none" sz="3200" b="1" baseline="-25000" dirty="0">
                <a:solidFill>
                  <a:schemeClr val="tx2"/>
                </a:solidFill>
                <a:latin typeface="Arial" panose="020B0604020202020204" pitchFamily="34" charset="0"/>
              </a:rPr>
              <a:t>2</a:t>
            </a:r>
            <a:r>
              <a:rPr lang="en-US" altLang="x-none" sz="3200" b="1" dirty="0">
                <a:solidFill>
                  <a:schemeClr val="tx2"/>
                </a:solidFill>
                <a:latin typeface="Arial" panose="020B0604020202020204" pitchFamily="34" charset="0"/>
              </a:rPr>
              <a:t> := </a:t>
            </a:r>
            <a:r>
              <a:rPr lang="en-US" altLang="x-none" sz="3200" b="1" dirty="0">
                <a:solidFill>
                  <a:srgbClr val="FF0000"/>
                </a:solidFill>
                <a:latin typeface="Arial" panose="020B0604020202020204" pitchFamily="34" charset="0"/>
                <a:sym typeface="Symbol" panose="05050102010706020507" pitchFamily="2" charset="2"/>
              </a:rPr>
              <a:t>O [cid, pid] </a:t>
            </a:r>
            <a:r>
              <a:rPr lang="en-US" altLang="x-none" sz="3200" b="1" dirty="0">
                <a:solidFill>
                  <a:srgbClr val="FF0000"/>
                </a:solidFill>
                <a:latin typeface="Arial" panose="020B0604020202020204" pitchFamily="34" charset="0"/>
              </a:rPr>
              <a:t>÷ T</a:t>
            </a:r>
            <a:r>
              <a:rPr lang="en-US" altLang="x-none" sz="3200" b="1" baseline="-25000" dirty="0">
                <a:solidFill>
                  <a:srgbClr val="FF0000"/>
                </a:solidFill>
                <a:latin typeface="Arial" panose="020B0604020202020204" pitchFamily="34" charset="0"/>
              </a:rPr>
              <a:t>1 </a:t>
            </a:r>
            <a:r>
              <a:rPr lang="en-US" altLang="x-none" sz="3200" b="1" dirty="0">
                <a:solidFill>
                  <a:srgbClr val="FF0000"/>
                </a:solidFill>
                <a:latin typeface="Arial" panose="020B0604020202020204" pitchFamily="34" charset="0"/>
              </a:rPr>
              <a:t>[pid]</a:t>
            </a:r>
            <a:endParaRPr lang="en-US" altLang="x-none" sz="3200" b="1" dirty="0">
              <a:solidFill>
                <a:srgbClr val="FF0000"/>
              </a:solidFill>
              <a:latin typeface="Arial" panose="020B0604020202020204" pitchFamily="34" charset="0"/>
              <a:sym typeface="Symbol" panose="05050102010706020507" pitchFamily="2" charset="2"/>
            </a:endParaRPr>
          </a:p>
          <a:p>
            <a:pPr marL="914400" lvl="1" indent="-457200" eaLnBrk="1" hangingPunct="1">
              <a:lnSpc>
                <a:spcPct val="120000"/>
              </a:lnSpc>
              <a:spcBef>
                <a:spcPct val="20000"/>
              </a:spcBef>
              <a:buClr>
                <a:srgbClr val="FF0000"/>
              </a:buClr>
              <a:buSzPct val="80000"/>
              <a:buFont typeface="Wingdings" panose="05000000000000000000" pitchFamily="2" charset="2"/>
              <a:buAutoNum type="arabicParenR"/>
            </a:pPr>
            <a:r>
              <a:rPr lang="en-US" altLang="x-none" sz="3200" b="1" dirty="0">
                <a:solidFill>
                  <a:schemeClr val="tx2"/>
                </a:solidFill>
                <a:latin typeface="Arial" panose="020B0604020202020204" pitchFamily="34" charset="0"/>
              </a:rPr>
              <a:t>T</a:t>
            </a:r>
            <a:r>
              <a:rPr lang="en-US" altLang="x-none" sz="3200" b="1" baseline="-25000" dirty="0">
                <a:solidFill>
                  <a:schemeClr val="tx2"/>
                </a:solidFill>
                <a:latin typeface="Arial" panose="020B0604020202020204" pitchFamily="34" charset="0"/>
              </a:rPr>
              <a:t>3</a:t>
            </a:r>
            <a:r>
              <a:rPr lang="en-US" altLang="x-none" sz="3200" b="1" dirty="0">
                <a:solidFill>
                  <a:schemeClr val="tx2"/>
                </a:solidFill>
                <a:latin typeface="Arial" panose="020B0604020202020204" pitchFamily="34" charset="0"/>
              </a:rPr>
              <a:t> := </a:t>
            </a:r>
            <a:r>
              <a:rPr lang="en-US" altLang="x-none" sz="3200" b="1" dirty="0">
                <a:solidFill>
                  <a:srgbClr val="FF0000"/>
                </a:solidFill>
                <a:latin typeface="Arial" panose="020B0604020202020204" pitchFamily="34" charset="0"/>
                <a:sym typeface="Symbol" panose="05050102010706020507" pitchFamily="2" charset="2"/>
              </a:rPr>
              <a:t>(</a:t>
            </a:r>
            <a:r>
              <a:rPr lang="en-US" altLang="x-none" sz="3200" b="1" dirty="0">
                <a:solidFill>
                  <a:srgbClr val="FF0000"/>
                </a:solidFill>
                <a:latin typeface="Arial" panose="020B0604020202020204" pitchFamily="34" charset="0"/>
              </a:rPr>
              <a:t>T</a:t>
            </a:r>
            <a:r>
              <a:rPr lang="en-US" altLang="x-none" sz="3200" b="1" baseline="-25000" dirty="0">
                <a:solidFill>
                  <a:srgbClr val="FF0000"/>
                </a:solidFill>
                <a:latin typeface="Arial" panose="020B0604020202020204" pitchFamily="34" charset="0"/>
              </a:rPr>
              <a:t>2</a:t>
            </a:r>
            <a:r>
              <a:rPr lang="en-US" altLang="x-none" sz="3200" b="1" dirty="0">
                <a:solidFill>
                  <a:srgbClr val="FF0000"/>
                </a:solidFill>
                <a:latin typeface="Arial" panose="020B0604020202020204" pitchFamily="34" charset="0"/>
                <a:sym typeface="Symbol" panose="05050102010706020507" pitchFamily="2" charset="2"/>
              </a:rPr>
              <a:t>  join  C) [cname]</a:t>
            </a:r>
            <a:endParaRPr lang="en-US" altLang="x-none" sz="3200" b="1" dirty="0">
              <a:solidFill>
                <a:srgbClr val="FF0000"/>
              </a:solidFill>
              <a:latin typeface="Arial" panose="020B0604020202020204" pitchFamily="34" charset="0"/>
              <a:sym typeface="Symbol" panose="05050102010706020507" pitchFamily="2" charset="2"/>
            </a:endParaRPr>
          </a:p>
        </p:txBody>
      </p:sp>
      <p:sp>
        <p:nvSpPr>
          <p:cNvPr id="2" name="文本框 1"/>
          <p:cNvSpPr txBox="1"/>
          <p:nvPr/>
        </p:nvSpPr>
        <p:spPr>
          <a:xfrm>
            <a:off x="95250" y="6334125"/>
            <a:ext cx="8940800" cy="519113"/>
          </a:xfrm>
          <a:prstGeom prst="rect">
            <a:avLst/>
          </a:prstGeom>
          <a:solidFill>
            <a:schemeClr val="bg1"/>
          </a:solidFill>
          <a:ln w="9525">
            <a:noFill/>
          </a:ln>
        </p:spPr>
        <p:txBody>
          <a:bodyPr wrap="square" anchor="t">
            <a:spAutoFit/>
          </a:bodyPr>
          <a:p>
            <a:r>
              <a:rPr lang="zh-CN" altLang="en-US" sz="2800" b="1">
                <a:latin typeface="Times New Roman" panose="02020603050405020304" pitchFamily="2" charset="0"/>
              </a:rPr>
              <a:t>注意：第二步</a:t>
            </a:r>
            <a:r>
              <a:rPr lang="en-US" altLang="zh-CN" sz="2800" b="1">
                <a:latin typeface="Times New Roman" panose="02020603050405020304" pitchFamily="2" charset="0"/>
              </a:rPr>
              <a:t>‘</a:t>
            </a:r>
            <a:r>
              <a:rPr lang="zh-CN" altLang="en-US" sz="2800" b="1">
                <a:latin typeface="Times New Roman" panose="02020603050405020304" pitchFamily="2" charset="0"/>
              </a:rPr>
              <a:t>除法</a:t>
            </a:r>
            <a:r>
              <a:rPr lang="en-US" altLang="zh-CN" sz="2800" b="1">
                <a:latin typeface="Times New Roman" panose="02020603050405020304" pitchFamily="2" charset="0"/>
              </a:rPr>
              <a:t>’</a:t>
            </a:r>
            <a:r>
              <a:rPr lang="zh-CN" altLang="en-US" sz="2800" b="1">
                <a:latin typeface="Times New Roman" panose="02020603050405020304" pitchFamily="2" charset="0"/>
              </a:rPr>
              <a:t>表达式的正确写法！</a:t>
            </a:r>
            <a:endParaRPr lang="zh-CN" altLang="en-US" sz="2800" b="1">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5">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5655">
                                            <p:txEl>
                                              <p:charRg st="27"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5655">
                                            <p:txEl>
                                              <p:charRg st="57" end="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bldLvl="3" uiExpand="1" build="p"/>
      <p:bldP spid="2"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02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02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0228" name="Rectangle 2"/>
          <p:cNvSpPr>
            <a:spLocks noGrp="1"/>
          </p:cNvSpPr>
          <p:nvPr>
            <p:ph type="title"/>
          </p:nvPr>
        </p:nvSpPr>
        <p:spPr/>
        <p:txBody>
          <a:bodyPr wrap="square" anchor="ctr"/>
          <a:p>
            <a:pPr eaLnBrk="1" hangingPunct="1"/>
            <a:r>
              <a:rPr lang="zh-CN" altLang="en-US" dirty="0"/>
              <a:t>一组运用</a:t>
            </a:r>
            <a:r>
              <a:rPr lang="en-US" altLang="zh-CN" dirty="0"/>
              <a:t>‘</a:t>
            </a:r>
            <a:r>
              <a:rPr lang="zh-CN" altLang="en-US" dirty="0"/>
              <a:t>除法</a:t>
            </a:r>
            <a:r>
              <a:rPr lang="en-US" altLang="zh-CN" dirty="0"/>
              <a:t>’</a:t>
            </a:r>
            <a:r>
              <a:rPr lang="zh-CN" altLang="en-US" dirty="0"/>
              <a:t>运算的例子</a:t>
            </a:r>
            <a:endParaRPr lang="zh-CN" altLang="en-US" dirty="0"/>
          </a:p>
        </p:txBody>
      </p:sp>
      <p:sp>
        <p:nvSpPr>
          <p:cNvPr id="180229" name="Rectangle 3"/>
          <p:cNvSpPr>
            <a:spLocks noGrp="1"/>
          </p:cNvSpPr>
          <p:nvPr>
            <p:ph type="body"/>
          </p:nvPr>
        </p:nvSpPr>
        <p:spPr>
          <a:xfrm>
            <a:off x="19050" y="909638"/>
            <a:ext cx="9018588" cy="1223962"/>
          </a:xfrm>
        </p:spPr>
        <p:txBody>
          <a:bodyPr wrap="square" anchor="t"/>
          <a:p>
            <a:pPr marL="457200" indent="-457200" eaLnBrk="1" hangingPunct="1">
              <a:lnSpc>
                <a:spcPct val="110000"/>
              </a:lnSpc>
            </a:pPr>
            <a:r>
              <a:rPr lang="en-US" altLang="x-none" sz="3200" i="1" u="sng" dirty="0">
                <a:solidFill>
                  <a:schemeClr val="accent1"/>
                </a:solidFill>
              </a:rPr>
              <a:t>Exp 2.9.6</a:t>
            </a:r>
            <a:r>
              <a:rPr lang="en-US" altLang="x-none" sz="3200" dirty="0"/>
              <a:t>: Get cids of customers who order all products that anybody orders.</a:t>
            </a:r>
            <a:endParaRPr lang="en-US" altLang="x-none" sz="3200" dirty="0"/>
          </a:p>
        </p:txBody>
      </p:sp>
      <p:sp>
        <p:nvSpPr>
          <p:cNvPr id="156679" name="Rectangle 4"/>
          <p:cNvSpPr/>
          <p:nvPr/>
        </p:nvSpPr>
        <p:spPr>
          <a:xfrm>
            <a:off x="38100" y="2133600"/>
            <a:ext cx="9018588" cy="647700"/>
          </a:xfrm>
          <a:prstGeom prst="rect">
            <a:avLst/>
          </a:prstGeom>
          <a:noFill/>
          <a:ln w="9525">
            <a:noFill/>
          </a:ln>
        </p:spPr>
        <p:txBody>
          <a:bodyPr anchor="t"/>
          <a:p>
            <a:pPr marL="1371600" lvl="2" indent="-457200" eaLnBrk="1" hangingPunct="1">
              <a:lnSpc>
                <a:spcPct val="110000"/>
              </a:lnSpc>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sym typeface="Symbol" panose="05050102010706020507" pitchFamily="2" charset="2"/>
              </a:rPr>
              <a:t>O[cid, pid] </a:t>
            </a:r>
            <a:r>
              <a:rPr lang="en-US" altLang="x-none" sz="3200" b="1" dirty="0">
                <a:solidFill>
                  <a:srgbClr val="FF0000"/>
                </a:solidFill>
                <a:latin typeface="Arial" panose="020B0604020202020204" pitchFamily="34" charset="0"/>
              </a:rPr>
              <a:t>÷ O[pid]</a:t>
            </a:r>
            <a:endParaRPr lang="en-US" altLang="x-none" sz="3200" b="1" dirty="0">
              <a:solidFill>
                <a:srgbClr val="FF0000"/>
              </a:solidFill>
              <a:latin typeface="Arial" panose="020B0604020202020204" pitchFamily="34" charset="0"/>
              <a:sym typeface="Symbol" panose="05050102010706020507" pitchFamily="2" charset="2"/>
            </a:endParaRPr>
          </a:p>
        </p:txBody>
      </p:sp>
      <p:sp>
        <p:nvSpPr>
          <p:cNvPr id="156680" name="Rectangle 5"/>
          <p:cNvSpPr/>
          <p:nvPr/>
        </p:nvSpPr>
        <p:spPr>
          <a:xfrm>
            <a:off x="38100" y="3371850"/>
            <a:ext cx="9020175" cy="1714500"/>
          </a:xfrm>
          <a:prstGeom prst="rect">
            <a:avLst/>
          </a:prstGeom>
          <a:noFill/>
          <a:ln w="9525">
            <a:noFill/>
          </a:ln>
        </p:spPr>
        <p:txBody>
          <a:bodyPr anchor="t"/>
          <a:p>
            <a:pPr marL="457200" indent="-457200">
              <a:lnSpc>
                <a:spcPct val="110000"/>
              </a:lnSpc>
              <a:spcBef>
                <a:spcPct val="20000"/>
              </a:spcBef>
              <a:buClr>
                <a:srgbClr val="CC9900"/>
              </a:buClr>
              <a:buFont typeface="Wingdings" panose="05000000000000000000" pitchFamily="2" charset="2"/>
              <a:buChar char="q"/>
            </a:pPr>
            <a:r>
              <a:rPr lang="en-US" altLang="x-none" sz="3200" b="1" i="1" u="sng" dirty="0">
                <a:solidFill>
                  <a:schemeClr val="accent1"/>
                </a:solidFill>
                <a:latin typeface="Arial" panose="020B0604020202020204" pitchFamily="34" charset="0"/>
                <a:sym typeface="Symbol" panose="05050102010706020507" pitchFamily="2" charset="2"/>
              </a:rPr>
              <a:t>Exp 2.9.7</a:t>
            </a:r>
            <a:r>
              <a:rPr lang="en-US" altLang="x-none" sz="3200" b="1" dirty="0">
                <a:solidFill>
                  <a:schemeClr val="accent2"/>
                </a:solidFill>
                <a:latin typeface="Arial" panose="020B0604020202020204" pitchFamily="34" charset="0"/>
                <a:sym typeface="Symbol" panose="05050102010706020507" pitchFamily="2" charset="2"/>
              </a:rPr>
              <a:t>: Get aids of agents who take orders on at least that set of products ordered by c004.</a:t>
            </a:r>
            <a:endParaRPr lang="en-US" altLang="x-none" sz="3200" b="1" dirty="0">
              <a:solidFill>
                <a:schemeClr val="accent2"/>
              </a:solidFill>
              <a:latin typeface="Arial" panose="020B0604020202020204" pitchFamily="34" charset="0"/>
              <a:sym typeface="Symbol" panose="05050102010706020507" pitchFamily="2" charset="2"/>
            </a:endParaRPr>
          </a:p>
        </p:txBody>
      </p:sp>
      <p:sp>
        <p:nvSpPr>
          <p:cNvPr id="156681" name="Rectangle 6"/>
          <p:cNvSpPr/>
          <p:nvPr/>
        </p:nvSpPr>
        <p:spPr>
          <a:xfrm>
            <a:off x="38100" y="5156200"/>
            <a:ext cx="9018588" cy="633413"/>
          </a:xfrm>
          <a:prstGeom prst="rect">
            <a:avLst/>
          </a:prstGeom>
          <a:noFill/>
          <a:ln w="9525">
            <a:noFill/>
          </a:ln>
        </p:spPr>
        <p:txBody>
          <a:bodyPr anchor="t"/>
          <a:p>
            <a:pPr marL="1371600" lvl="2" indent="-457200" eaLnBrk="1" hangingPunct="1">
              <a:lnSpc>
                <a:spcPct val="110000"/>
              </a:lnSpc>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sym typeface="Symbol" panose="05050102010706020507" pitchFamily="2" charset="2"/>
              </a:rPr>
              <a:t>O[aid, pid] ÷ (O where cid = 'c004')[pid]</a:t>
            </a:r>
            <a:endParaRPr lang="en-US" altLang="x-none" sz="3200" b="1" dirty="0">
              <a:solidFill>
                <a:srgbClr val="FF0000"/>
              </a:solidFill>
              <a:latin typeface="Arial" panose="020B0604020202020204" pitchFamily="34" charset="0"/>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6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6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bldLvl="3"/>
      <p:bldP spid="156680" grpId="0" bldLvl="3"/>
      <p:bldP spid="156681" grpId="0" bldLvl="3"/>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12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12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1252" name="Rectangle 3"/>
          <p:cNvSpPr>
            <a:spLocks noGrp="1"/>
          </p:cNvSpPr>
          <p:nvPr>
            <p:ph type="body"/>
          </p:nvPr>
        </p:nvSpPr>
        <p:spPr>
          <a:xfrm>
            <a:off x="52388" y="49213"/>
            <a:ext cx="8999537" cy="1150937"/>
          </a:xfrm>
        </p:spPr>
        <p:txBody>
          <a:bodyPr wrap="square" anchor="t"/>
          <a:p>
            <a:pPr marL="457200" indent="-457200" eaLnBrk="1" hangingPunct="1"/>
            <a:r>
              <a:rPr lang="en-US" altLang="x-none" sz="3200" i="1" u="sng" dirty="0">
                <a:solidFill>
                  <a:schemeClr val="accent1"/>
                </a:solidFill>
              </a:rPr>
              <a:t>Exp 2.9.8</a:t>
            </a:r>
            <a:r>
              <a:rPr lang="en-US" altLang="x-none" sz="3200" dirty="0"/>
              <a:t>: Get cids of customers who order both products p01 and p07.</a:t>
            </a:r>
            <a:endParaRPr lang="en-US" altLang="x-none" sz="3200" dirty="0"/>
          </a:p>
        </p:txBody>
      </p:sp>
      <p:sp>
        <p:nvSpPr>
          <p:cNvPr id="157702" name="Rectangle 4"/>
          <p:cNvSpPr/>
          <p:nvPr/>
        </p:nvSpPr>
        <p:spPr>
          <a:xfrm>
            <a:off x="38100" y="1200150"/>
            <a:ext cx="8999538" cy="2303463"/>
          </a:xfrm>
          <a:prstGeom prst="rect">
            <a:avLst/>
          </a:prstGeom>
          <a:noFill/>
          <a:ln w="9525">
            <a:noFill/>
          </a:ln>
        </p:spPr>
        <p:txBody>
          <a:bodyPr anchor="t"/>
          <a:p>
            <a:pPr marL="457200" indent="-457200">
              <a:lnSpc>
                <a:spcPct val="110000"/>
              </a:lnSpc>
              <a:spcBef>
                <a:spcPct val="20000"/>
              </a:spcBef>
              <a:buClr>
                <a:srgbClr val="FF0000"/>
              </a:buClr>
              <a:buSzPct val="80000"/>
              <a:buFont typeface="Wingdings" panose="05000000000000000000" pitchFamily="2" charset="2"/>
              <a:buAutoNum type="alphaLcParenR"/>
            </a:pPr>
            <a:r>
              <a:rPr lang="en-US" altLang="x-none" sz="3200" b="1" u="sng" dirty="0">
                <a:solidFill>
                  <a:schemeClr val="tx2"/>
                </a:solidFill>
                <a:latin typeface="Times New Roman" panose="02020603050405020304" pitchFamily="2" charset="0"/>
              </a:rPr>
              <a:t>Answer 1:</a:t>
            </a:r>
            <a:endParaRPr lang="en-US" altLang="x-none" sz="3200" b="1" u="sng" dirty="0">
              <a:solidFill>
                <a:schemeClr val="tx2"/>
              </a:solidFill>
              <a:latin typeface="Times New Roman" panose="02020603050405020304" pitchFamily="2" charset="0"/>
            </a:endParaRPr>
          </a:p>
          <a:p>
            <a:pPr marL="1371600" lvl="2" indent="-457200" eaLnBrk="1" hangingPunct="1">
              <a:lnSpc>
                <a:spcPct val="110000"/>
              </a:lnSpc>
              <a:spcBef>
                <a:spcPct val="20000"/>
              </a:spcBef>
              <a:buClr>
                <a:srgbClr val="FF0000"/>
              </a:buClr>
              <a:buSzPct val="80000"/>
              <a:buFont typeface="Wingdings" panose="05000000000000000000" pitchFamily="2" charset="2"/>
              <a:buAutoNum type="circleNumDbPlain"/>
            </a:pPr>
            <a:r>
              <a:rPr lang="en-US" altLang="x-none" sz="3200" b="1" dirty="0">
                <a:solidFill>
                  <a:schemeClr val="accent2"/>
                </a:solidFill>
                <a:latin typeface="Times New Roman" panose="02020603050405020304" pitchFamily="2" charset="0"/>
              </a:rPr>
              <a:t>T</a:t>
            </a:r>
            <a:r>
              <a:rPr lang="en-US" altLang="x-none" sz="3200" b="1" baseline="-25000" dirty="0">
                <a:solidFill>
                  <a:schemeClr val="accent2"/>
                </a:solidFill>
                <a:latin typeface="Times New Roman" panose="02020603050405020304" pitchFamily="2" charset="0"/>
              </a:rPr>
              <a:t>1</a:t>
            </a:r>
            <a:r>
              <a:rPr lang="en-US" altLang="x-none" sz="3200" b="1" dirty="0">
                <a:solidFill>
                  <a:schemeClr val="accent2"/>
                </a:solidFill>
                <a:latin typeface="Times New Roman" panose="02020603050405020304" pitchFamily="2" charset="0"/>
              </a:rPr>
              <a:t> := (O where pid='p01') [cid]</a:t>
            </a:r>
            <a:endParaRPr lang="en-US" altLang="x-none" sz="3200" b="1" dirty="0">
              <a:solidFill>
                <a:schemeClr val="accent2"/>
              </a:solidFill>
              <a:latin typeface="Times New Roman" panose="02020603050405020304" pitchFamily="2" charset="0"/>
            </a:endParaRPr>
          </a:p>
          <a:p>
            <a:pPr marL="1371600" lvl="2" indent="-457200" eaLnBrk="1" hangingPunct="1">
              <a:lnSpc>
                <a:spcPct val="110000"/>
              </a:lnSpc>
              <a:spcBef>
                <a:spcPct val="20000"/>
              </a:spcBef>
              <a:buClr>
                <a:srgbClr val="FF0000"/>
              </a:buClr>
              <a:buSzPct val="80000"/>
              <a:buFont typeface="Wingdings" panose="05000000000000000000" pitchFamily="2" charset="2"/>
              <a:buAutoNum type="circleNumDbPlain"/>
            </a:pPr>
            <a:r>
              <a:rPr lang="en-US" altLang="x-none" sz="3200" b="1" dirty="0">
                <a:solidFill>
                  <a:schemeClr val="accent2"/>
                </a:solidFill>
                <a:latin typeface="Times New Roman" panose="02020603050405020304" pitchFamily="2" charset="0"/>
              </a:rPr>
              <a:t>T</a:t>
            </a:r>
            <a:r>
              <a:rPr lang="en-US" altLang="x-none" sz="3200" b="1" baseline="-25000" dirty="0">
                <a:solidFill>
                  <a:schemeClr val="accent2"/>
                </a:solidFill>
                <a:latin typeface="Times New Roman" panose="02020603050405020304" pitchFamily="2" charset="0"/>
              </a:rPr>
              <a:t>2</a:t>
            </a:r>
            <a:r>
              <a:rPr lang="en-US" altLang="x-none" sz="3200" b="1" dirty="0">
                <a:solidFill>
                  <a:schemeClr val="accent2"/>
                </a:solidFill>
                <a:latin typeface="Times New Roman" panose="02020603050405020304" pitchFamily="2" charset="0"/>
              </a:rPr>
              <a:t> := (O where pid='p07') [cid]</a:t>
            </a:r>
            <a:endParaRPr lang="en-US" altLang="x-none" sz="3200" b="1" dirty="0">
              <a:solidFill>
                <a:schemeClr val="accent2"/>
              </a:solidFill>
              <a:latin typeface="Times New Roman" panose="02020603050405020304" pitchFamily="2" charset="0"/>
            </a:endParaRPr>
          </a:p>
          <a:p>
            <a:pPr marL="1371600" lvl="2" indent="-457200" eaLnBrk="1" hangingPunct="1">
              <a:lnSpc>
                <a:spcPct val="110000"/>
              </a:lnSpc>
              <a:spcBef>
                <a:spcPct val="20000"/>
              </a:spcBef>
              <a:buClr>
                <a:srgbClr val="FF0000"/>
              </a:buClr>
              <a:buSzPct val="80000"/>
              <a:buFont typeface="Wingdings" panose="05000000000000000000" pitchFamily="2" charset="2"/>
              <a:buAutoNum type="circleNumDbPlain"/>
            </a:pPr>
            <a:r>
              <a:rPr lang="en-US" altLang="x-none" sz="3200" b="1" dirty="0">
                <a:solidFill>
                  <a:schemeClr val="accent2"/>
                </a:solidFill>
                <a:latin typeface="Times New Roman" panose="02020603050405020304" pitchFamily="2" charset="0"/>
                <a:sym typeface="Symbol" panose="05050102010706020507" pitchFamily="2" charset="2"/>
              </a:rPr>
              <a:t>T</a:t>
            </a:r>
            <a:r>
              <a:rPr lang="en-US" altLang="x-none" sz="3200" b="1" baseline="-25000" dirty="0">
                <a:solidFill>
                  <a:schemeClr val="accent2"/>
                </a:solidFill>
                <a:latin typeface="Times New Roman" panose="02020603050405020304" pitchFamily="2" charset="0"/>
                <a:sym typeface="Symbol" panose="05050102010706020507" pitchFamily="2" charset="2"/>
              </a:rPr>
              <a:t>3</a:t>
            </a:r>
            <a:r>
              <a:rPr lang="en-US" altLang="x-none" sz="3200" b="1" dirty="0">
                <a:solidFill>
                  <a:schemeClr val="accent2"/>
                </a:solidFill>
                <a:latin typeface="Times New Roman" panose="02020603050405020304" pitchFamily="2" charset="0"/>
                <a:sym typeface="Symbol" panose="05050102010706020507" pitchFamily="2" charset="2"/>
              </a:rPr>
              <a:t> := T</a:t>
            </a:r>
            <a:r>
              <a:rPr lang="en-US" altLang="x-none" sz="3200" b="1" baseline="-25000" dirty="0">
                <a:solidFill>
                  <a:schemeClr val="accent2"/>
                </a:solidFill>
                <a:latin typeface="Times New Roman" panose="02020603050405020304" pitchFamily="2" charset="0"/>
                <a:sym typeface="Symbol" panose="05050102010706020507" pitchFamily="2" charset="2"/>
              </a:rPr>
              <a:t>1</a:t>
            </a:r>
            <a:r>
              <a:rPr lang="en-US" altLang="x-none" sz="3200" b="1" dirty="0">
                <a:solidFill>
                  <a:schemeClr val="accent2"/>
                </a:solidFill>
                <a:latin typeface="Times New Roman" panose="02020603050405020304" pitchFamily="2" charset="0"/>
                <a:sym typeface="Symbol" panose="05050102010706020507" pitchFamily="2" charset="2"/>
              </a:rPr>
              <a:t>  T</a:t>
            </a:r>
            <a:r>
              <a:rPr lang="en-US" altLang="x-none" sz="3200" b="1" baseline="-25000" dirty="0">
                <a:solidFill>
                  <a:schemeClr val="accent2"/>
                </a:solidFill>
                <a:latin typeface="Times New Roman" panose="02020603050405020304" pitchFamily="2" charset="0"/>
                <a:sym typeface="Symbol" panose="05050102010706020507" pitchFamily="2" charset="2"/>
              </a:rPr>
              <a:t>2</a:t>
            </a:r>
            <a:endParaRPr lang="en-US" altLang="x-none" sz="3200" b="1" baseline="-25000" dirty="0">
              <a:solidFill>
                <a:schemeClr val="accent2"/>
              </a:solidFill>
              <a:latin typeface="Times New Roman" panose="02020603050405020304" pitchFamily="2" charset="0"/>
              <a:sym typeface="Symbol" panose="05050102010706020507" pitchFamily="2" charset="2"/>
            </a:endParaRPr>
          </a:p>
        </p:txBody>
      </p:sp>
      <p:sp>
        <p:nvSpPr>
          <p:cNvPr id="157703" name="Rectangle 5"/>
          <p:cNvSpPr/>
          <p:nvPr/>
        </p:nvSpPr>
        <p:spPr>
          <a:xfrm>
            <a:off x="38100" y="3863975"/>
            <a:ext cx="8999538" cy="2087563"/>
          </a:xfrm>
          <a:prstGeom prst="rect">
            <a:avLst/>
          </a:prstGeom>
          <a:solidFill>
            <a:schemeClr val="bg1"/>
          </a:solidFill>
          <a:ln w="9525">
            <a:noFill/>
          </a:ln>
        </p:spPr>
        <p:txBody>
          <a:bodyPr lIns="90170" tIns="46990" rIns="90170" bIns="46990" anchor="t"/>
          <a:p>
            <a:pPr marL="457200" indent="-457200">
              <a:lnSpc>
                <a:spcPct val="110000"/>
              </a:lnSpc>
              <a:spcBef>
                <a:spcPct val="20000"/>
              </a:spcBef>
              <a:buClr>
                <a:srgbClr val="FF0000"/>
              </a:buClr>
              <a:buSzPct val="80000"/>
              <a:buFont typeface="Wingdings" panose="05000000000000000000" pitchFamily="2" charset="2"/>
              <a:buAutoNum type="alphaLcParenR" startAt="2"/>
            </a:pPr>
            <a:r>
              <a:rPr lang="en-US" altLang="x-none" sz="3200" b="1" u="sng" dirty="0">
                <a:solidFill>
                  <a:schemeClr val="tx2"/>
                </a:solidFill>
                <a:latin typeface="Times New Roman" panose="02020603050405020304" pitchFamily="2" charset="0"/>
              </a:rPr>
              <a:t>Answer 2: (by division)</a:t>
            </a:r>
            <a:endParaRPr lang="en-US" altLang="x-none" sz="3200" b="1" u="sng" dirty="0">
              <a:solidFill>
                <a:schemeClr val="tx2"/>
              </a:solidFill>
              <a:latin typeface="Times New Roman" panose="02020603050405020304" pitchFamily="2" charset="0"/>
            </a:endParaRPr>
          </a:p>
          <a:p>
            <a:pPr marL="1371600" lvl="2" indent="-457200" eaLnBrk="1" hangingPunct="1">
              <a:lnSpc>
                <a:spcPct val="110000"/>
              </a:lnSpc>
              <a:spcBef>
                <a:spcPct val="20000"/>
              </a:spcBef>
              <a:buClr>
                <a:srgbClr val="FF0000"/>
              </a:buClr>
              <a:buSzPct val="80000"/>
              <a:buFont typeface="Wingdings" panose="05000000000000000000" pitchFamily="2" charset="2"/>
              <a:buAutoNum type="circleNumDbPlain"/>
            </a:pPr>
            <a:r>
              <a:rPr lang="en-US" altLang="x-none" sz="3200" b="1" dirty="0">
                <a:solidFill>
                  <a:schemeClr val="accent2"/>
                </a:solidFill>
                <a:latin typeface="Times New Roman" panose="02020603050405020304" pitchFamily="2" charset="0"/>
              </a:rPr>
              <a:t>T</a:t>
            </a:r>
            <a:r>
              <a:rPr lang="en-US" altLang="x-none" sz="3200" b="1" baseline="-25000" dirty="0">
                <a:solidFill>
                  <a:schemeClr val="accent2"/>
                </a:solidFill>
                <a:latin typeface="Times New Roman" panose="02020603050405020304" pitchFamily="2" charset="0"/>
              </a:rPr>
              <a:t>1</a:t>
            </a:r>
            <a:r>
              <a:rPr lang="en-US" altLang="x-none" sz="3200" b="1" dirty="0">
                <a:solidFill>
                  <a:schemeClr val="accent2"/>
                </a:solidFill>
                <a:latin typeface="Times New Roman" panose="02020603050405020304" pitchFamily="2" charset="0"/>
              </a:rPr>
              <a:t> := P  where  (pid='p01'  or  pid='p07')</a:t>
            </a:r>
            <a:endParaRPr lang="en-US" altLang="x-none" sz="3200" b="1" dirty="0">
              <a:solidFill>
                <a:schemeClr val="accent2"/>
              </a:solidFill>
              <a:latin typeface="Times New Roman" panose="02020603050405020304" pitchFamily="2" charset="0"/>
            </a:endParaRPr>
          </a:p>
          <a:p>
            <a:pPr marL="1371600" lvl="2" indent="-457200" eaLnBrk="1" hangingPunct="1">
              <a:lnSpc>
                <a:spcPct val="110000"/>
              </a:lnSpc>
              <a:spcBef>
                <a:spcPct val="20000"/>
              </a:spcBef>
              <a:buClr>
                <a:srgbClr val="FF0000"/>
              </a:buClr>
              <a:buSzPct val="80000"/>
              <a:buFont typeface="Wingdings" panose="05000000000000000000" pitchFamily="2" charset="2"/>
              <a:buAutoNum type="circleNumDbPlain"/>
            </a:pPr>
            <a:r>
              <a:rPr lang="en-US" altLang="x-none" sz="3200" b="1" dirty="0">
                <a:solidFill>
                  <a:schemeClr val="accent2"/>
                </a:solidFill>
                <a:latin typeface="Times New Roman" panose="02020603050405020304" pitchFamily="2" charset="0"/>
                <a:sym typeface="Symbol" panose="05050102010706020507" pitchFamily="2" charset="2"/>
              </a:rPr>
              <a:t>T</a:t>
            </a:r>
            <a:r>
              <a:rPr lang="en-US" altLang="x-none" sz="3200" b="1" baseline="-25000" dirty="0">
                <a:solidFill>
                  <a:schemeClr val="accent2"/>
                </a:solidFill>
                <a:latin typeface="Times New Roman" panose="02020603050405020304" pitchFamily="2" charset="0"/>
                <a:sym typeface="Symbol" panose="05050102010706020507" pitchFamily="2" charset="2"/>
              </a:rPr>
              <a:t>2</a:t>
            </a:r>
            <a:r>
              <a:rPr lang="en-US" altLang="x-none" sz="3200" b="1" dirty="0">
                <a:solidFill>
                  <a:schemeClr val="accent2"/>
                </a:solidFill>
                <a:latin typeface="Times New Roman" panose="02020603050405020304" pitchFamily="2" charset="0"/>
                <a:sym typeface="Symbol" panose="05050102010706020507" pitchFamily="2" charset="2"/>
              </a:rPr>
              <a:t> := O [cid, pid] </a:t>
            </a:r>
            <a:r>
              <a:rPr lang="en-US" altLang="x-none" sz="3200" b="1" dirty="0">
                <a:solidFill>
                  <a:srgbClr val="FF0000"/>
                </a:solidFill>
                <a:latin typeface="Times New Roman" panose="02020603050405020304" pitchFamily="2" charset="0"/>
                <a:sym typeface="Symbol" panose="05050102010706020507" pitchFamily="2" charset="2"/>
              </a:rPr>
              <a:t>÷</a:t>
            </a:r>
            <a:r>
              <a:rPr lang="en-US" altLang="x-none" sz="3200" b="1" dirty="0">
                <a:solidFill>
                  <a:schemeClr val="accent2"/>
                </a:solidFill>
                <a:latin typeface="Times New Roman" panose="02020603050405020304" pitchFamily="2" charset="0"/>
                <a:sym typeface="Symbol" panose="05050102010706020507" pitchFamily="2" charset="2"/>
              </a:rPr>
              <a:t> T</a:t>
            </a:r>
            <a:r>
              <a:rPr lang="en-US" altLang="x-none" sz="3200" b="1" baseline="-25000" dirty="0">
                <a:solidFill>
                  <a:schemeClr val="accent2"/>
                </a:solidFill>
                <a:latin typeface="Times New Roman" panose="02020603050405020304" pitchFamily="2" charset="0"/>
                <a:sym typeface="Symbol" panose="05050102010706020507" pitchFamily="2" charset="2"/>
              </a:rPr>
              <a:t>1 </a:t>
            </a:r>
            <a:r>
              <a:rPr lang="en-US" altLang="x-none" sz="3200" b="1" dirty="0">
                <a:solidFill>
                  <a:schemeClr val="accent2"/>
                </a:solidFill>
                <a:latin typeface="Times New Roman" panose="02020603050405020304" pitchFamily="2" charset="0"/>
                <a:sym typeface="Symbol" panose="05050102010706020507" pitchFamily="2" charset="2"/>
              </a:rPr>
              <a:t>[pid] </a:t>
            </a:r>
            <a:endParaRPr lang="en-US" altLang="x-none" sz="3200" b="1" dirty="0">
              <a:solidFill>
                <a:schemeClr val="accent2"/>
              </a:solidFill>
              <a:latin typeface="Times New Roman" panose="02020603050405020304" pitchFamily="2" charset="0"/>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57703">
                                            <p:txEl>
                                              <p:charRg st="0" end="24"/>
                                            </p:txEl>
                                          </p:spTgt>
                                        </p:tgtEl>
                                        <p:attrNameLst>
                                          <p:attrName>style.visibility</p:attrName>
                                        </p:attrNameLst>
                                      </p:cBhvr>
                                      <p:to>
                                        <p:strVal val="visible"/>
                                      </p:to>
                                    </p:set>
                                    <p:animEffect transition="in" filter="blinds(horizontal)">
                                      <p:cBhvr>
                                        <p:cTn id="11" dur="500"/>
                                        <p:tgtEl>
                                          <p:spTgt spid="157703">
                                            <p:txEl>
                                              <p:charRg st="0" end="2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57703">
                                            <p:txEl>
                                              <p:charRg st="24" end="67"/>
                                            </p:txEl>
                                          </p:spTgt>
                                        </p:tgtEl>
                                        <p:attrNameLst>
                                          <p:attrName>style.visibility</p:attrName>
                                        </p:attrNameLst>
                                      </p:cBhvr>
                                      <p:to>
                                        <p:strVal val="visible"/>
                                      </p:to>
                                    </p:set>
                                    <p:animEffect transition="in" filter="blinds(horizontal)">
                                      <p:cBhvr>
                                        <p:cTn id="16" dur="500"/>
                                        <p:tgtEl>
                                          <p:spTgt spid="157703">
                                            <p:txEl>
                                              <p:charRg st="24" end="6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7703">
                                            <p:txEl>
                                              <p:charRg st="67" end="98"/>
                                            </p:txEl>
                                          </p:spTgt>
                                        </p:tgtEl>
                                        <p:attrNameLst>
                                          <p:attrName>style.visibility</p:attrName>
                                        </p:attrNameLst>
                                      </p:cBhvr>
                                      <p:to>
                                        <p:strVal val="visible"/>
                                      </p:to>
                                    </p:set>
                                    <p:animEffect transition="in" filter="blinds(horizontal)">
                                      <p:cBhvr>
                                        <p:cTn id="19" dur="500"/>
                                        <p:tgtEl>
                                          <p:spTgt spid="157703">
                                            <p:txEl>
                                              <p:charRg st="67"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2" grpId="0" bldLvl="3"/>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22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22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58725" name="Rectangle 3"/>
          <p:cNvSpPr>
            <a:spLocks noGrp="1"/>
          </p:cNvSpPr>
          <p:nvPr>
            <p:ph type="body"/>
          </p:nvPr>
        </p:nvSpPr>
        <p:spPr>
          <a:xfrm>
            <a:off x="152400" y="765175"/>
            <a:ext cx="8839200" cy="6069013"/>
          </a:xfrm>
          <a:solidFill>
            <a:schemeClr val="bg1"/>
          </a:solidFill>
        </p:spPr>
        <p:txBody>
          <a:bodyPr wrap="square" anchor="t"/>
          <a:p>
            <a:pPr marL="457200" indent="-457200" eaLnBrk="1" hangingPunct="1"/>
            <a:r>
              <a:rPr lang="en-US" altLang="x-none" sz="3000" i="1" u="sng" dirty="0">
                <a:solidFill>
                  <a:schemeClr val="accent1"/>
                </a:solidFill>
              </a:rPr>
              <a:t>Exp 2.9.9</a:t>
            </a:r>
            <a:r>
              <a:rPr lang="en-US" altLang="x-none" sz="3000" dirty="0"/>
              <a:t>: Get cids of customers who place an order through at least one agent who places an order for product p03.</a:t>
            </a:r>
            <a:endParaRPr lang="en-US" altLang="x-none" sz="3000" dirty="0"/>
          </a:p>
          <a:p>
            <a:pPr marL="1371600" lvl="2" indent="-457200" eaLnBrk="1" hangingPunct="1">
              <a:lnSpc>
                <a:spcPct val="100000"/>
              </a:lnSpc>
              <a:buSzPct val="80000"/>
              <a:buAutoNum type="arabicParenR"/>
            </a:pPr>
            <a:r>
              <a:rPr lang="en-US" altLang="x-none" sz="3000" dirty="0">
                <a:solidFill>
                  <a:schemeClr val="tx2"/>
                </a:solidFill>
              </a:rPr>
              <a:t>T</a:t>
            </a:r>
            <a:r>
              <a:rPr lang="en-US" altLang="x-none" sz="3000" baseline="-25000" dirty="0">
                <a:solidFill>
                  <a:schemeClr val="tx2"/>
                </a:solidFill>
              </a:rPr>
              <a:t>1</a:t>
            </a:r>
            <a:r>
              <a:rPr lang="en-US" altLang="x-none" sz="3000" dirty="0">
                <a:solidFill>
                  <a:schemeClr val="tx2"/>
                </a:solidFill>
              </a:rPr>
              <a:t> := (O where pid = ‘p03’)[aid]</a:t>
            </a:r>
            <a:endParaRPr lang="en-US" altLang="x-none" sz="3000" dirty="0">
              <a:solidFill>
                <a:schemeClr val="tx2"/>
              </a:solidFill>
            </a:endParaRPr>
          </a:p>
          <a:p>
            <a:pPr marL="1371600" lvl="2" indent="-457200" eaLnBrk="1" hangingPunct="1">
              <a:lnSpc>
                <a:spcPct val="100000"/>
              </a:lnSpc>
              <a:buSzPct val="80000"/>
              <a:buAutoNum type="arabicParenR"/>
            </a:pPr>
            <a:r>
              <a:rPr lang="en-US" altLang="x-none" sz="3000" dirty="0">
                <a:solidFill>
                  <a:schemeClr val="tx2"/>
                </a:solidFill>
              </a:rPr>
              <a:t>T</a:t>
            </a:r>
            <a:r>
              <a:rPr lang="en-US" altLang="x-none" sz="3000" baseline="-25000" dirty="0">
                <a:solidFill>
                  <a:schemeClr val="tx2"/>
                </a:solidFill>
              </a:rPr>
              <a:t>2</a:t>
            </a:r>
            <a:r>
              <a:rPr lang="en-US" altLang="x-none" sz="3000" dirty="0">
                <a:solidFill>
                  <a:schemeClr val="tx2"/>
                </a:solidFill>
              </a:rPr>
              <a:t> := (T</a:t>
            </a:r>
            <a:r>
              <a:rPr lang="en-US" altLang="x-none" sz="3000" baseline="-25000" dirty="0">
                <a:solidFill>
                  <a:schemeClr val="tx2"/>
                </a:solidFill>
              </a:rPr>
              <a:t>1 </a:t>
            </a:r>
            <a:r>
              <a:rPr lang="en-US" altLang="x-none" sz="3000" dirty="0">
                <a:solidFill>
                  <a:schemeClr val="tx2"/>
                </a:solidFill>
                <a:sym typeface="Symbol" panose="05050102010706020507" pitchFamily="2" charset="2"/>
              </a:rPr>
              <a:t> O</a:t>
            </a:r>
            <a:r>
              <a:rPr lang="en-US" altLang="x-none" sz="3000" dirty="0">
                <a:solidFill>
                  <a:schemeClr val="tx2"/>
                </a:solidFill>
              </a:rPr>
              <a:t>)</a:t>
            </a:r>
            <a:r>
              <a:rPr lang="en-US" altLang="x-none" sz="3000" dirty="0">
                <a:solidFill>
                  <a:schemeClr val="tx2"/>
                </a:solidFill>
                <a:sym typeface="Symbol" panose="05050102010706020507" pitchFamily="2" charset="2"/>
              </a:rPr>
              <a:t> [cid]</a:t>
            </a:r>
            <a:endParaRPr lang="en-US" altLang="x-none" sz="3000" dirty="0">
              <a:solidFill>
                <a:schemeClr val="tx2"/>
              </a:solidFill>
            </a:endParaRPr>
          </a:p>
          <a:p>
            <a:pPr marL="1371600" lvl="2" indent="-457200" eaLnBrk="1" hangingPunct="1">
              <a:lnSpc>
                <a:spcPct val="100000"/>
              </a:lnSpc>
              <a:buNone/>
            </a:pPr>
            <a:endParaRPr lang="en-US" altLang="x-none" sz="1600" dirty="0">
              <a:solidFill>
                <a:schemeClr val="tx2"/>
              </a:solidFill>
              <a:sym typeface="Symbol" panose="05050102010706020507" pitchFamily="2" charset="2"/>
            </a:endParaRPr>
          </a:p>
          <a:p>
            <a:pPr marL="1371600" lvl="2" indent="-457200" eaLnBrk="1" hangingPunct="1">
              <a:lnSpc>
                <a:spcPct val="100000"/>
              </a:lnSpc>
              <a:buNone/>
            </a:pPr>
            <a:endParaRPr lang="en-US" altLang="x-none" sz="1600" dirty="0">
              <a:solidFill>
                <a:schemeClr val="tx2"/>
              </a:solidFill>
              <a:sym typeface="Symbol" panose="05050102010706020507" pitchFamily="2" charset="2"/>
            </a:endParaRPr>
          </a:p>
          <a:p>
            <a:pPr marL="457200" indent="-457200" eaLnBrk="1" hangingPunct="1"/>
            <a:r>
              <a:rPr lang="en-US" altLang="x-none" sz="3000" i="1" u="sng" dirty="0">
                <a:solidFill>
                  <a:schemeClr val="accent1"/>
                </a:solidFill>
                <a:sym typeface="Symbol" panose="05050102010706020507" pitchFamily="2" charset="2"/>
              </a:rPr>
              <a:t>Exp 2.9.10</a:t>
            </a:r>
            <a:r>
              <a:rPr lang="en-US" altLang="x-none" sz="3000" dirty="0">
                <a:sym typeface="Symbol" panose="05050102010706020507" pitchFamily="2" charset="2"/>
              </a:rPr>
              <a:t>: Get cids of all customers who have the same discount as any customer in Dallas or Boston.</a:t>
            </a:r>
            <a:endParaRPr lang="en-US" altLang="x-none" sz="3000" dirty="0">
              <a:sym typeface="Symbol" panose="05050102010706020507" pitchFamily="2" charset="2"/>
            </a:endParaRPr>
          </a:p>
          <a:p>
            <a:pPr marL="914400" lvl="1" indent="-457200" eaLnBrk="1" hangingPunct="1">
              <a:lnSpc>
                <a:spcPct val="100000"/>
              </a:lnSpc>
              <a:buSzPct val="80000"/>
              <a:buAutoNum type="arabicParenR"/>
            </a:pPr>
            <a:r>
              <a:rPr lang="en-US" altLang="x-none" sz="3000" dirty="0">
                <a:solidFill>
                  <a:schemeClr val="tx1"/>
                </a:solidFill>
              </a:rPr>
              <a:t>T</a:t>
            </a:r>
            <a:r>
              <a:rPr lang="en-US" altLang="x-none" sz="3000" baseline="-25000" dirty="0">
                <a:solidFill>
                  <a:schemeClr val="tx1"/>
                </a:solidFill>
              </a:rPr>
              <a:t>1</a:t>
            </a:r>
            <a:r>
              <a:rPr lang="en-US" altLang="x-none" sz="3000" dirty="0">
                <a:solidFill>
                  <a:schemeClr val="tx1"/>
                </a:solidFill>
              </a:rPr>
              <a:t> := C where city=‘Dallas’ or city=‘Boston’</a:t>
            </a:r>
            <a:endParaRPr lang="en-US" altLang="x-none" sz="3000" dirty="0">
              <a:solidFill>
                <a:schemeClr val="tx1"/>
              </a:solidFill>
            </a:endParaRPr>
          </a:p>
          <a:p>
            <a:pPr marL="914400" lvl="1" indent="-457200" eaLnBrk="1" hangingPunct="1">
              <a:lnSpc>
                <a:spcPct val="100000"/>
              </a:lnSpc>
              <a:buSzPct val="80000"/>
              <a:buAutoNum type="arabicParenR"/>
            </a:pPr>
            <a:r>
              <a:rPr lang="en-US" altLang="x-none" sz="3000" dirty="0">
                <a:solidFill>
                  <a:schemeClr val="tx1"/>
                </a:solidFill>
              </a:rPr>
              <a:t>T</a:t>
            </a:r>
            <a:r>
              <a:rPr lang="en-US" altLang="x-none" sz="3000" baseline="-25000" dirty="0">
                <a:solidFill>
                  <a:schemeClr val="tx1"/>
                </a:solidFill>
              </a:rPr>
              <a:t>2</a:t>
            </a:r>
            <a:r>
              <a:rPr lang="en-US" altLang="x-none" sz="3000" dirty="0">
                <a:solidFill>
                  <a:schemeClr val="tx1"/>
                </a:solidFill>
              </a:rPr>
              <a:t> := (T</a:t>
            </a:r>
            <a:r>
              <a:rPr lang="en-US" altLang="x-none" sz="3000" baseline="-25000" dirty="0">
                <a:solidFill>
                  <a:schemeClr val="tx1"/>
                </a:solidFill>
              </a:rPr>
              <a:t>1 </a:t>
            </a:r>
            <a:r>
              <a:rPr lang="en-US" altLang="x-none" sz="3000" dirty="0">
                <a:solidFill>
                  <a:schemeClr val="tx1"/>
                </a:solidFill>
              </a:rPr>
              <a:t>[discnt]</a:t>
            </a:r>
            <a:r>
              <a:rPr lang="en-US" altLang="x-none" sz="3000" baseline="-25000" dirty="0">
                <a:solidFill>
                  <a:schemeClr val="tx1"/>
                </a:solidFill>
              </a:rPr>
              <a:t> </a:t>
            </a:r>
            <a:r>
              <a:rPr lang="en-US" altLang="x-none" sz="3000" dirty="0">
                <a:solidFill>
                  <a:schemeClr val="tx1"/>
                </a:solidFill>
                <a:sym typeface="Symbol" panose="05050102010706020507" pitchFamily="2" charset="2"/>
              </a:rPr>
              <a:t> join  C</a:t>
            </a:r>
            <a:r>
              <a:rPr lang="en-US" altLang="x-none" sz="3000" dirty="0">
                <a:solidFill>
                  <a:schemeClr val="tx1"/>
                </a:solidFill>
              </a:rPr>
              <a:t>)</a:t>
            </a:r>
            <a:r>
              <a:rPr lang="en-US" altLang="x-none" sz="3000" dirty="0">
                <a:solidFill>
                  <a:schemeClr val="tx1"/>
                </a:solidFill>
                <a:sym typeface="Symbol" panose="05050102010706020507" pitchFamily="2" charset="2"/>
              </a:rPr>
              <a:t> [cid]</a:t>
            </a:r>
            <a:endParaRPr lang="en-US" altLang="x-none" sz="3000" dirty="0">
              <a:solidFill>
                <a:schemeClr val="tx1"/>
              </a:solidFill>
              <a:sym typeface="Symbol" panose="05050102010706020507" pitchFamily="2" charset="2"/>
            </a:endParaRPr>
          </a:p>
          <a:p>
            <a:pPr marL="914400" lvl="1" indent="-457200" eaLnBrk="1" hangingPunct="1">
              <a:lnSpc>
                <a:spcPct val="100000"/>
              </a:lnSpc>
              <a:buSzPct val="80000"/>
              <a:buAutoNum type="arabicParenR"/>
            </a:pPr>
            <a:endParaRPr lang="en-US" altLang="x-none" sz="3000" dirty="0">
              <a:solidFill>
                <a:schemeClr val="tx1"/>
              </a:solidFill>
              <a:sym typeface="Symbol" panose="05050102010706020507" pitchFamily="2" charset="2"/>
            </a:endParaRPr>
          </a:p>
        </p:txBody>
      </p:sp>
      <p:sp>
        <p:nvSpPr>
          <p:cNvPr id="182277" name="Rectangle 2"/>
          <p:cNvSpPr>
            <a:spLocks noGrp="1"/>
          </p:cNvSpPr>
          <p:nvPr/>
        </p:nvSpPr>
        <p:spPr>
          <a:xfrm>
            <a:off x="685800" y="85725"/>
            <a:ext cx="7772400" cy="533400"/>
          </a:xfrm>
          <a:prstGeom prst="rect">
            <a:avLst/>
          </a:prstGeom>
          <a:solidFill>
            <a:srgbClr val="DDDDDD">
              <a:alpha val="50000"/>
            </a:srgbClr>
          </a:solidFill>
          <a:ln w="9525">
            <a:noFill/>
          </a:ln>
        </p:spPr>
        <p:txBody>
          <a:bodyPr wrap="square" anchor="ctr"/>
          <a:p>
            <a:pPr algn="ctr"/>
            <a:r>
              <a:rPr lang="zh-CN" altLang="en-US" sz="3200" b="1" dirty="0">
                <a:solidFill>
                  <a:schemeClr val="tx2"/>
                </a:solidFill>
                <a:latin typeface="Times New Roman" panose="02020603050405020304" pitchFamily="2" charset="0"/>
              </a:rPr>
              <a:t>一组运用</a:t>
            </a:r>
            <a:r>
              <a:rPr lang="en-US" altLang="zh-CN" sz="3200" b="1" dirty="0">
                <a:solidFill>
                  <a:schemeClr val="tx2"/>
                </a:solidFill>
                <a:latin typeface="Arial" panose="020B0604020202020204" pitchFamily="34" charset="0"/>
              </a:rPr>
              <a:t>‘</a:t>
            </a:r>
            <a:r>
              <a:rPr lang="zh-CN" altLang="en-US" sz="3200" b="1" dirty="0">
                <a:solidFill>
                  <a:schemeClr val="tx2"/>
                </a:solidFill>
                <a:latin typeface="Times New Roman" panose="02020603050405020304" pitchFamily="2" charset="0"/>
              </a:rPr>
              <a:t>联接</a:t>
            </a:r>
            <a:r>
              <a:rPr lang="en-US" altLang="zh-CN" sz="3200" b="1" dirty="0">
                <a:solidFill>
                  <a:schemeClr val="tx2"/>
                </a:solidFill>
                <a:latin typeface="Arial" panose="020B0604020202020204" pitchFamily="34" charset="0"/>
              </a:rPr>
              <a:t>’</a:t>
            </a:r>
            <a:r>
              <a:rPr lang="zh-CN" altLang="en-US" sz="3200" b="1" dirty="0">
                <a:solidFill>
                  <a:schemeClr val="tx2"/>
                </a:solidFill>
                <a:latin typeface="Times New Roman" panose="02020603050405020304" pitchFamily="2" charset="0"/>
              </a:rPr>
              <a:t>运算的例子</a:t>
            </a:r>
            <a:endParaRPr lang="zh-CN" altLang="en-US" sz="3200" b="1" dirty="0">
              <a:solidFill>
                <a:schemeClr val="tx2"/>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25">
                                            <p:txEl>
                                              <p:charRg st="116" end="149"/>
                                            </p:txEl>
                                          </p:spTgt>
                                        </p:tgtEl>
                                        <p:attrNameLst>
                                          <p:attrName>style.visibility</p:attrName>
                                        </p:attrNameLst>
                                      </p:cBhvr>
                                      <p:to>
                                        <p:strVal val="visible"/>
                                      </p:to>
                                    </p:set>
                                    <p:animEffect transition="in" filter="blinds(horizontal)">
                                      <p:cBhvr>
                                        <p:cTn id="7" dur="500"/>
                                        <p:tgtEl>
                                          <p:spTgt spid="158725">
                                            <p:txEl>
                                              <p:charRg st="116" end="14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8725">
                                            <p:txEl>
                                              <p:charRg st="149" end="170"/>
                                            </p:txEl>
                                          </p:spTgt>
                                        </p:tgtEl>
                                        <p:attrNameLst>
                                          <p:attrName>style.visibility</p:attrName>
                                        </p:attrNameLst>
                                      </p:cBhvr>
                                      <p:to>
                                        <p:strVal val="visible"/>
                                      </p:to>
                                    </p:set>
                                    <p:animEffect transition="in" filter="blinds(horizontal)">
                                      <p:cBhvr>
                                        <p:cTn id="10" dur="500"/>
                                        <p:tgtEl>
                                          <p:spTgt spid="158725">
                                            <p:txEl>
                                              <p:charRg st="149" end="17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8725">
                                            <p:txEl>
                                              <p:charRg st="172" end="274"/>
                                            </p:txEl>
                                          </p:spTgt>
                                        </p:tgtEl>
                                        <p:attrNameLst>
                                          <p:attrName>style.visibility</p:attrName>
                                        </p:attrNameLst>
                                      </p:cBhvr>
                                      <p:to>
                                        <p:strVal val="visible"/>
                                      </p:to>
                                    </p:set>
                                    <p:animEffect transition="in" filter="blinds(horizontal)">
                                      <p:cBhvr>
                                        <p:cTn id="15" dur="500"/>
                                        <p:tgtEl>
                                          <p:spTgt spid="158725">
                                            <p:txEl>
                                              <p:charRg st="172" end="27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8725">
                                            <p:txEl>
                                              <p:charRg st="274" end="319"/>
                                            </p:txEl>
                                          </p:spTgt>
                                        </p:tgtEl>
                                        <p:attrNameLst>
                                          <p:attrName>style.visibility</p:attrName>
                                        </p:attrNameLst>
                                      </p:cBhvr>
                                      <p:to>
                                        <p:strVal val="visible"/>
                                      </p:to>
                                    </p:set>
                                    <p:animEffect transition="in" filter="blinds(horizontal)">
                                      <p:cBhvr>
                                        <p:cTn id="20" dur="500"/>
                                        <p:tgtEl>
                                          <p:spTgt spid="158725">
                                            <p:txEl>
                                              <p:charRg st="274" end="31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8725">
                                            <p:txEl>
                                              <p:charRg st="319" end="354"/>
                                            </p:txEl>
                                          </p:spTgt>
                                        </p:tgtEl>
                                        <p:attrNameLst>
                                          <p:attrName>style.visibility</p:attrName>
                                        </p:attrNameLst>
                                      </p:cBhvr>
                                      <p:to>
                                        <p:strVal val="visible"/>
                                      </p:to>
                                    </p:set>
                                    <p:animEffect transition="in" filter="blinds(horizontal)">
                                      <p:cBhvr>
                                        <p:cTn id="23" dur="500"/>
                                        <p:tgtEl>
                                          <p:spTgt spid="158725">
                                            <p:txEl>
                                              <p:charRg st="319" end="3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32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32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3300" name="Rectangle 2"/>
          <p:cNvSpPr>
            <a:spLocks noGrp="1"/>
          </p:cNvSpPr>
          <p:nvPr>
            <p:ph type="title"/>
          </p:nvPr>
        </p:nvSpPr>
        <p:spPr/>
        <p:txBody>
          <a:bodyPr wrap="square" anchor="ctr"/>
          <a:p>
            <a:pPr eaLnBrk="1" hangingPunct="1"/>
            <a:r>
              <a:rPr lang="zh-CN" altLang="en-US" dirty="0"/>
              <a:t>2.9  </a:t>
            </a:r>
            <a:r>
              <a:rPr lang="en-US" altLang="x-none" dirty="0"/>
              <a:t>Illustrative Examples</a:t>
            </a:r>
            <a:endParaRPr lang="en-US" altLang="x-none" dirty="0"/>
          </a:p>
        </p:txBody>
      </p:sp>
      <p:sp>
        <p:nvSpPr>
          <p:cNvPr id="183301" name="Rectangle 3"/>
          <p:cNvSpPr>
            <a:spLocks noGrp="1"/>
          </p:cNvSpPr>
          <p:nvPr>
            <p:ph type="body"/>
          </p:nvPr>
        </p:nvSpPr>
        <p:spPr>
          <a:xfrm>
            <a:off x="0" y="0"/>
            <a:ext cx="9144000" cy="2708275"/>
          </a:xfrm>
          <a:solidFill>
            <a:schemeClr val="bg1"/>
          </a:solidFill>
        </p:spPr>
        <p:txBody>
          <a:bodyPr wrap="square" anchor="t"/>
          <a:p>
            <a:pPr marL="457200" indent="-457200" eaLnBrk="1" hangingPunct="1">
              <a:lnSpc>
                <a:spcPct val="120000"/>
              </a:lnSpc>
            </a:pPr>
            <a:r>
              <a:rPr lang="en-US" altLang="x-none" sz="2800" i="1" u="sng" dirty="0">
                <a:solidFill>
                  <a:schemeClr val="accent1"/>
                </a:solidFill>
              </a:rPr>
              <a:t>Exp 2.9.11</a:t>
            </a:r>
            <a:r>
              <a:rPr lang="en-US" altLang="x-none" sz="2800" dirty="0"/>
              <a:t>: List pids of products that are ordered through agents who place orders for (possibly different) customers who order at least one product from an agent who has placed an order for customer c001.</a:t>
            </a:r>
            <a:endParaRPr lang="en-US" altLang="x-none" sz="2800" dirty="0"/>
          </a:p>
        </p:txBody>
      </p:sp>
      <p:grpSp>
        <p:nvGrpSpPr>
          <p:cNvPr id="159751" name="组合 159750"/>
          <p:cNvGrpSpPr/>
          <p:nvPr/>
        </p:nvGrpSpPr>
        <p:grpSpPr>
          <a:xfrm>
            <a:off x="4500563" y="1963738"/>
            <a:ext cx="4103687" cy="457200"/>
            <a:chOff x="0" y="0"/>
            <a:chExt cx="2585" cy="288"/>
          </a:xfrm>
        </p:grpSpPr>
        <p:sp>
          <p:nvSpPr>
            <p:cNvPr id="183303" name="Freeform 5"/>
            <p:cNvSpPr/>
            <p:nvPr/>
          </p:nvSpPr>
          <p:spPr>
            <a:xfrm>
              <a:off x="0" y="43"/>
              <a:ext cx="2585" cy="46"/>
            </a:xfrm>
            <a:custGeom>
              <a:avLst/>
              <a:gdLst/>
              <a:ahLst/>
              <a:cxnLst>
                <a:cxn ang="0">
                  <a:pos x="0" y="0"/>
                </a:cxn>
                <a:cxn ang="0">
                  <a:pos x="680" y="46"/>
                </a:cxn>
                <a:cxn ang="0">
                  <a:pos x="1224" y="0"/>
                </a:cxn>
                <a:cxn ang="0">
                  <a:pos x="1905" y="46"/>
                </a:cxn>
                <a:cxn ang="0">
                  <a:pos x="2585" y="0"/>
                </a:cxn>
              </a:cxnLst>
              <a:pathLst>
                <a:path w="2585" h="46">
                  <a:moveTo>
                    <a:pt x="0" y="0"/>
                  </a:moveTo>
                  <a:cubicBezTo>
                    <a:pt x="238" y="23"/>
                    <a:pt x="476" y="46"/>
                    <a:pt x="680" y="46"/>
                  </a:cubicBezTo>
                  <a:cubicBezTo>
                    <a:pt x="884" y="46"/>
                    <a:pt x="1020" y="0"/>
                    <a:pt x="1224" y="0"/>
                  </a:cubicBezTo>
                  <a:cubicBezTo>
                    <a:pt x="1428" y="0"/>
                    <a:pt x="1678" y="46"/>
                    <a:pt x="1905" y="46"/>
                  </a:cubicBezTo>
                  <a:cubicBezTo>
                    <a:pt x="2132" y="46"/>
                    <a:pt x="2358" y="23"/>
                    <a:pt x="2585" y="0"/>
                  </a:cubicBezTo>
                </a:path>
              </a:pathLst>
            </a:custGeom>
            <a:noFill/>
            <a:ln w="38100" cap="flat" cmpd="sng">
              <a:solidFill>
                <a:srgbClr val="FF0000"/>
              </a:solidFill>
              <a:prstDash val="sysDot"/>
              <a:round/>
              <a:headEnd type="none" w="med" len="med"/>
              <a:tailEnd type="none" w="med" len="med"/>
            </a:ln>
          </p:spPr>
          <p:txBody>
            <a:bodyPr/>
            <a:p>
              <a:endParaRPr lang="zh-CN" altLang="en-US"/>
            </a:p>
          </p:txBody>
        </p:sp>
        <p:sp>
          <p:nvSpPr>
            <p:cNvPr id="183304" name="Text Box 6"/>
            <p:cNvSpPr txBox="1"/>
            <p:nvPr/>
          </p:nvSpPr>
          <p:spPr>
            <a:xfrm>
              <a:off x="1134" y="0"/>
              <a:ext cx="363" cy="288"/>
            </a:xfrm>
            <a:prstGeom prst="rect">
              <a:avLst/>
            </a:prstGeom>
            <a:noFill/>
            <a:ln w="9525">
              <a:noFill/>
            </a:ln>
          </p:spPr>
          <p:txBody>
            <a:bodyPr anchor="t">
              <a:spAutoFit/>
            </a:bodyPr>
            <a:p>
              <a:pPr algn="ctr">
                <a:spcBef>
                  <a:spcPct val="50000"/>
                </a:spcBef>
              </a:pPr>
              <a:r>
                <a:rPr lang="en-US" altLang="x-none" b="1" dirty="0">
                  <a:solidFill>
                    <a:srgbClr val="FF0000"/>
                  </a:solidFill>
                  <a:latin typeface="Times New Roman" panose="02020603050405020304" pitchFamily="2" charset="0"/>
                </a:rPr>
                <a:t>1</a:t>
              </a:r>
              <a:endParaRPr lang="en-US" altLang="x-none" b="1" dirty="0">
                <a:solidFill>
                  <a:srgbClr val="FF0000"/>
                </a:solidFill>
                <a:latin typeface="Times New Roman" panose="02020603050405020304" pitchFamily="2" charset="0"/>
              </a:endParaRPr>
            </a:p>
          </p:txBody>
        </p:sp>
      </p:grpSp>
      <p:grpSp>
        <p:nvGrpSpPr>
          <p:cNvPr id="159754" name="组合 159753"/>
          <p:cNvGrpSpPr/>
          <p:nvPr/>
        </p:nvGrpSpPr>
        <p:grpSpPr>
          <a:xfrm>
            <a:off x="4067175" y="1458913"/>
            <a:ext cx="3889375" cy="457200"/>
            <a:chOff x="0" y="0"/>
            <a:chExt cx="2585" cy="288"/>
          </a:xfrm>
        </p:grpSpPr>
        <p:sp>
          <p:nvSpPr>
            <p:cNvPr id="183306" name="Freeform 10"/>
            <p:cNvSpPr/>
            <p:nvPr/>
          </p:nvSpPr>
          <p:spPr>
            <a:xfrm>
              <a:off x="0" y="43"/>
              <a:ext cx="2585" cy="46"/>
            </a:xfrm>
            <a:custGeom>
              <a:avLst/>
              <a:gdLst/>
              <a:ahLst/>
              <a:cxnLst>
                <a:cxn ang="0">
                  <a:pos x="0" y="0"/>
                </a:cxn>
                <a:cxn ang="0">
                  <a:pos x="680" y="46"/>
                </a:cxn>
                <a:cxn ang="0">
                  <a:pos x="1224" y="0"/>
                </a:cxn>
                <a:cxn ang="0">
                  <a:pos x="1905" y="46"/>
                </a:cxn>
                <a:cxn ang="0">
                  <a:pos x="2585" y="0"/>
                </a:cxn>
              </a:cxnLst>
              <a:pathLst>
                <a:path w="2585" h="46">
                  <a:moveTo>
                    <a:pt x="0" y="0"/>
                  </a:moveTo>
                  <a:cubicBezTo>
                    <a:pt x="238" y="23"/>
                    <a:pt x="476" y="46"/>
                    <a:pt x="680" y="46"/>
                  </a:cubicBezTo>
                  <a:cubicBezTo>
                    <a:pt x="884" y="46"/>
                    <a:pt x="1020" y="0"/>
                    <a:pt x="1224" y="0"/>
                  </a:cubicBezTo>
                  <a:cubicBezTo>
                    <a:pt x="1428" y="0"/>
                    <a:pt x="1678" y="46"/>
                    <a:pt x="1905" y="46"/>
                  </a:cubicBezTo>
                  <a:cubicBezTo>
                    <a:pt x="2132" y="46"/>
                    <a:pt x="2358" y="23"/>
                    <a:pt x="2585" y="0"/>
                  </a:cubicBezTo>
                </a:path>
              </a:pathLst>
            </a:custGeom>
            <a:noFill/>
            <a:ln w="38100" cap="flat" cmpd="sng">
              <a:solidFill>
                <a:srgbClr val="FF0000"/>
              </a:solidFill>
              <a:prstDash val="sysDot"/>
              <a:round/>
              <a:headEnd type="none" w="med" len="med"/>
              <a:tailEnd type="none" w="med" len="med"/>
            </a:ln>
          </p:spPr>
          <p:txBody>
            <a:bodyPr/>
            <a:p>
              <a:endParaRPr lang="zh-CN" altLang="en-US"/>
            </a:p>
          </p:txBody>
        </p:sp>
        <p:sp>
          <p:nvSpPr>
            <p:cNvPr id="183307" name="Text Box 11"/>
            <p:cNvSpPr txBox="1"/>
            <p:nvPr/>
          </p:nvSpPr>
          <p:spPr>
            <a:xfrm>
              <a:off x="1134" y="0"/>
              <a:ext cx="363" cy="288"/>
            </a:xfrm>
            <a:prstGeom prst="rect">
              <a:avLst/>
            </a:prstGeom>
            <a:noFill/>
            <a:ln w="9525">
              <a:noFill/>
            </a:ln>
          </p:spPr>
          <p:txBody>
            <a:bodyPr anchor="t">
              <a:spAutoFit/>
            </a:bodyPr>
            <a:p>
              <a:pPr algn="ctr">
                <a:spcBef>
                  <a:spcPct val="50000"/>
                </a:spcBef>
              </a:pPr>
              <a:r>
                <a:rPr lang="en-US" altLang="x-none" b="1" dirty="0">
                  <a:solidFill>
                    <a:srgbClr val="FF0000"/>
                  </a:solidFill>
                  <a:latin typeface="Times New Roman" panose="02020603050405020304" pitchFamily="2" charset="0"/>
                </a:rPr>
                <a:t>2</a:t>
              </a:r>
              <a:endParaRPr lang="en-US" altLang="x-none" b="1" dirty="0">
                <a:solidFill>
                  <a:srgbClr val="FF0000"/>
                </a:solidFill>
                <a:latin typeface="Times New Roman" panose="02020603050405020304" pitchFamily="2" charset="0"/>
              </a:endParaRPr>
            </a:p>
          </p:txBody>
        </p:sp>
      </p:grpSp>
      <p:grpSp>
        <p:nvGrpSpPr>
          <p:cNvPr id="159757" name="组合 159756"/>
          <p:cNvGrpSpPr/>
          <p:nvPr/>
        </p:nvGrpSpPr>
        <p:grpSpPr>
          <a:xfrm>
            <a:off x="3276600" y="955675"/>
            <a:ext cx="3527425" cy="457200"/>
            <a:chOff x="0" y="0"/>
            <a:chExt cx="2585" cy="288"/>
          </a:xfrm>
        </p:grpSpPr>
        <p:sp>
          <p:nvSpPr>
            <p:cNvPr id="183309" name="Freeform 13"/>
            <p:cNvSpPr/>
            <p:nvPr/>
          </p:nvSpPr>
          <p:spPr>
            <a:xfrm>
              <a:off x="0" y="43"/>
              <a:ext cx="2585" cy="46"/>
            </a:xfrm>
            <a:custGeom>
              <a:avLst/>
              <a:gdLst/>
              <a:ahLst/>
              <a:cxnLst>
                <a:cxn ang="0">
                  <a:pos x="0" y="0"/>
                </a:cxn>
                <a:cxn ang="0">
                  <a:pos x="680" y="46"/>
                </a:cxn>
                <a:cxn ang="0">
                  <a:pos x="1224" y="0"/>
                </a:cxn>
                <a:cxn ang="0">
                  <a:pos x="1905" y="46"/>
                </a:cxn>
                <a:cxn ang="0">
                  <a:pos x="2585" y="0"/>
                </a:cxn>
              </a:cxnLst>
              <a:pathLst>
                <a:path w="2585" h="46">
                  <a:moveTo>
                    <a:pt x="0" y="0"/>
                  </a:moveTo>
                  <a:cubicBezTo>
                    <a:pt x="238" y="23"/>
                    <a:pt x="476" y="46"/>
                    <a:pt x="680" y="46"/>
                  </a:cubicBezTo>
                  <a:cubicBezTo>
                    <a:pt x="884" y="46"/>
                    <a:pt x="1020" y="0"/>
                    <a:pt x="1224" y="0"/>
                  </a:cubicBezTo>
                  <a:cubicBezTo>
                    <a:pt x="1428" y="0"/>
                    <a:pt x="1678" y="46"/>
                    <a:pt x="1905" y="46"/>
                  </a:cubicBezTo>
                  <a:cubicBezTo>
                    <a:pt x="2132" y="46"/>
                    <a:pt x="2358" y="23"/>
                    <a:pt x="2585" y="0"/>
                  </a:cubicBezTo>
                </a:path>
              </a:pathLst>
            </a:custGeom>
            <a:noFill/>
            <a:ln w="38100" cap="flat" cmpd="sng">
              <a:solidFill>
                <a:srgbClr val="FF0000"/>
              </a:solidFill>
              <a:prstDash val="sysDot"/>
              <a:round/>
              <a:headEnd type="none" w="med" len="med"/>
              <a:tailEnd type="none" w="med" len="med"/>
            </a:ln>
          </p:spPr>
          <p:txBody>
            <a:bodyPr/>
            <a:p>
              <a:endParaRPr lang="zh-CN" altLang="en-US"/>
            </a:p>
          </p:txBody>
        </p:sp>
        <p:sp>
          <p:nvSpPr>
            <p:cNvPr id="183310" name="Text Box 14"/>
            <p:cNvSpPr txBox="1"/>
            <p:nvPr/>
          </p:nvSpPr>
          <p:spPr>
            <a:xfrm>
              <a:off x="1134" y="0"/>
              <a:ext cx="363" cy="288"/>
            </a:xfrm>
            <a:prstGeom prst="rect">
              <a:avLst/>
            </a:prstGeom>
            <a:noFill/>
            <a:ln w="9525">
              <a:noFill/>
            </a:ln>
          </p:spPr>
          <p:txBody>
            <a:bodyPr anchor="t">
              <a:spAutoFit/>
            </a:bodyPr>
            <a:p>
              <a:pPr algn="ctr">
                <a:spcBef>
                  <a:spcPct val="50000"/>
                </a:spcBef>
              </a:pPr>
              <a:r>
                <a:rPr lang="en-US" altLang="x-none" b="1" dirty="0">
                  <a:solidFill>
                    <a:srgbClr val="FF0000"/>
                  </a:solidFill>
                  <a:latin typeface="Times New Roman" panose="02020603050405020304" pitchFamily="2" charset="0"/>
                </a:rPr>
                <a:t>3</a:t>
              </a:r>
              <a:endParaRPr lang="en-US" altLang="x-none" b="1" dirty="0">
                <a:solidFill>
                  <a:srgbClr val="FF0000"/>
                </a:solidFill>
                <a:latin typeface="Times New Roman" panose="02020603050405020304" pitchFamily="2" charset="0"/>
              </a:endParaRPr>
            </a:p>
          </p:txBody>
        </p:sp>
      </p:grpSp>
      <p:grpSp>
        <p:nvGrpSpPr>
          <p:cNvPr id="159760" name="组合 159759"/>
          <p:cNvGrpSpPr/>
          <p:nvPr/>
        </p:nvGrpSpPr>
        <p:grpSpPr>
          <a:xfrm>
            <a:off x="6156325" y="404813"/>
            <a:ext cx="2736850" cy="457200"/>
            <a:chOff x="0" y="0"/>
            <a:chExt cx="2585" cy="288"/>
          </a:xfrm>
        </p:grpSpPr>
        <p:sp>
          <p:nvSpPr>
            <p:cNvPr id="183312" name="Freeform 16"/>
            <p:cNvSpPr/>
            <p:nvPr/>
          </p:nvSpPr>
          <p:spPr>
            <a:xfrm>
              <a:off x="0" y="43"/>
              <a:ext cx="2585" cy="46"/>
            </a:xfrm>
            <a:custGeom>
              <a:avLst/>
              <a:gdLst/>
              <a:ahLst/>
              <a:cxnLst>
                <a:cxn ang="0">
                  <a:pos x="0" y="0"/>
                </a:cxn>
                <a:cxn ang="0">
                  <a:pos x="680" y="46"/>
                </a:cxn>
                <a:cxn ang="0">
                  <a:pos x="1224" y="0"/>
                </a:cxn>
                <a:cxn ang="0">
                  <a:pos x="1905" y="46"/>
                </a:cxn>
                <a:cxn ang="0">
                  <a:pos x="2585" y="0"/>
                </a:cxn>
              </a:cxnLst>
              <a:pathLst>
                <a:path w="2585" h="46">
                  <a:moveTo>
                    <a:pt x="0" y="0"/>
                  </a:moveTo>
                  <a:cubicBezTo>
                    <a:pt x="238" y="23"/>
                    <a:pt x="476" y="46"/>
                    <a:pt x="680" y="46"/>
                  </a:cubicBezTo>
                  <a:cubicBezTo>
                    <a:pt x="884" y="46"/>
                    <a:pt x="1020" y="0"/>
                    <a:pt x="1224" y="0"/>
                  </a:cubicBezTo>
                  <a:cubicBezTo>
                    <a:pt x="1428" y="0"/>
                    <a:pt x="1678" y="46"/>
                    <a:pt x="1905" y="46"/>
                  </a:cubicBezTo>
                  <a:cubicBezTo>
                    <a:pt x="2132" y="46"/>
                    <a:pt x="2358" y="23"/>
                    <a:pt x="2585" y="0"/>
                  </a:cubicBezTo>
                </a:path>
              </a:pathLst>
            </a:custGeom>
            <a:noFill/>
            <a:ln w="38100" cap="flat" cmpd="sng">
              <a:solidFill>
                <a:srgbClr val="FF0000"/>
              </a:solidFill>
              <a:prstDash val="sysDot"/>
              <a:round/>
              <a:headEnd type="none" w="med" len="med"/>
              <a:tailEnd type="none" w="med" len="med"/>
            </a:ln>
          </p:spPr>
          <p:txBody>
            <a:bodyPr/>
            <a:p>
              <a:endParaRPr lang="zh-CN" altLang="en-US"/>
            </a:p>
          </p:txBody>
        </p:sp>
        <p:sp>
          <p:nvSpPr>
            <p:cNvPr id="183313" name="Text Box 17"/>
            <p:cNvSpPr txBox="1"/>
            <p:nvPr/>
          </p:nvSpPr>
          <p:spPr>
            <a:xfrm>
              <a:off x="1134" y="0"/>
              <a:ext cx="363" cy="288"/>
            </a:xfrm>
            <a:prstGeom prst="rect">
              <a:avLst/>
            </a:prstGeom>
            <a:noFill/>
            <a:ln w="9525">
              <a:noFill/>
            </a:ln>
          </p:spPr>
          <p:txBody>
            <a:bodyPr anchor="t">
              <a:spAutoFit/>
            </a:bodyPr>
            <a:p>
              <a:pPr algn="ctr">
                <a:spcBef>
                  <a:spcPct val="50000"/>
                </a:spcBef>
              </a:pPr>
              <a:r>
                <a:rPr lang="en-US" altLang="x-none" b="1" dirty="0">
                  <a:solidFill>
                    <a:srgbClr val="FF0000"/>
                  </a:solidFill>
                  <a:latin typeface="Times New Roman" panose="02020603050405020304" pitchFamily="2" charset="0"/>
                </a:rPr>
                <a:t>4</a:t>
              </a:r>
              <a:endParaRPr lang="en-US" altLang="x-none" b="1" dirty="0">
                <a:solidFill>
                  <a:srgbClr val="FF0000"/>
                </a:solidFill>
                <a:latin typeface="Times New Roman" panose="02020603050405020304" pitchFamily="2" charset="0"/>
              </a:endParaRPr>
            </a:p>
          </p:txBody>
        </p:sp>
      </p:grpSp>
      <p:sp>
        <p:nvSpPr>
          <p:cNvPr id="159763" name="Rectangle 18"/>
          <p:cNvSpPr/>
          <p:nvPr/>
        </p:nvSpPr>
        <p:spPr>
          <a:xfrm>
            <a:off x="34925" y="2709863"/>
            <a:ext cx="9144000" cy="4049712"/>
          </a:xfrm>
          <a:prstGeom prst="rect">
            <a:avLst/>
          </a:prstGeom>
          <a:solidFill>
            <a:schemeClr val="bg1"/>
          </a:solidFill>
          <a:ln w="9525">
            <a:noFill/>
          </a:ln>
        </p:spPr>
        <p:txBody>
          <a:bodyPr anchor="t"/>
          <a:p>
            <a:pPr marL="457200" indent="-457200">
              <a:spcBef>
                <a:spcPct val="20000"/>
              </a:spcBef>
              <a:buClr>
                <a:srgbClr val="CC9900"/>
              </a:buClr>
              <a:buFont typeface="Wingdings" panose="05000000000000000000" pitchFamily="2" charset="2"/>
              <a:buAutoNum type="arabicParenR"/>
            </a:pPr>
            <a:r>
              <a:rPr lang="en-US" altLang="x-none" sz="2800" b="1" dirty="0">
                <a:latin typeface="Arial" panose="020B0604020202020204" pitchFamily="34" charset="0"/>
              </a:rPr>
              <a:t>Find aids of agents who has placed an order for customer c001:    </a:t>
            </a:r>
            <a:r>
              <a:rPr lang="en-US" altLang="x-none" sz="2800" b="1" dirty="0">
                <a:solidFill>
                  <a:srgbClr val="FF0066"/>
                </a:solidFill>
                <a:latin typeface="Arial" panose="020B0604020202020204" pitchFamily="34" charset="0"/>
              </a:rPr>
              <a:t>T</a:t>
            </a:r>
            <a:r>
              <a:rPr lang="en-US" altLang="x-none" sz="2800" b="1" baseline="-25000" dirty="0">
                <a:solidFill>
                  <a:srgbClr val="FF0066"/>
                </a:solidFill>
                <a:latin typeface="Arial" panose="020B0604020202020204" pitchFamily="34" charset="0"/>
              </a:rPr>
              <a:t>1</a:t>
            </a:r>
            <a:r>
              <a:rPr lang="en-US" altLang="x-none" sz="2800" b="1" dirty="0">
                <a:solidFill>
                  <a:srgbClr val="FF0066"/>
                </a:solidFill>
                <a:latin typeface="Arial" panose="020B0604020202020204" pitchFamily="34" charset="0"/>
              </a:rPr>
              <a:t> := (O where cid = ‘c001’)[aid]</a:t>
            </a:r>
            <a:endParaRPr lang="en-US" altLang="x-none" sz="2800" b="1" dirty="0">
              <a:solidFill>
                <a:srgbClr val="FF0066"/>
              </a:solidFill>
              <a:latin typeface="Arial" panose="020B0604020202020204" pitchFamily="34" charset="0"/>
            </a:endParaRPr>
          </a:p>
          <a:p>
            <a:pPr marL="457200" indent="-457200">
              <a:spcBef>
                <a:spcPct val="20000"/>
              </a:spcBef>
              <a:buClr>
                <a:srgbClr val="CC9900"/>
              </a:buClr>
              <a:buFont typeface="Wingdings" panose="05000000000000000000" pitchFamily="2" charset="2"/>
              <a:buAutoNum type="arabicParenR"/>
            </a:pPr>
            <a:r>
              <a:rPr lang="en-US" altLang="x-none" sz="2800" b="1" dirty="0">
                <a:latin typeface="Arial" panose="020B0604020202020204" pitchFamily="34" charset="0"/>
              </a:rPr>
              <a:t>Find cids of customers who order at least one product from an agent in T</a:t>
            </a:r>
            <a:r>
              <a:rPr lang="en-US" altLang="x-none" sz="2800" b="1" baseline="-25000" dirty="0">
                <a:latin typeface="Arial" panose="020B0604020202020204" pitchFamily="34" charset="0"/>
              </a:rPr>
              <a:t>1</a:t>
            </a:r>
            <a:r>
              <a:rPr lang="en-US" altLang="x-none" sz="2800" b="1" dirty="0">
                <a:latin typeface="Arial" panose="020B0604020202020204" pitchFamily="34" charset="0"/>
              </a:rPr>
              <a:t>:</a:t>
            </a:r>
            <a:r>
              <a:rPr lang="en-US" altLang="x-none" sz="2800" b="1" baseline="-25000" dirty="0">
                <a:latin typeface="Arial" panose="020B0604020202020204" pitchFamily="34" charset="0"/>
              </a:rPr>
              <a:t>      </a:t>
            </a:r>
            <a:r>
              <a:rPr lang="en-US" altLang="x-none" sz="2800" b="1" dirty="0">
                <a:solidFill>
                  <a:srgbClr val="FF0066"/>
                </a:solidFill>
                <a:latin typeface="Arial" panose="020B0604020202020204" pitchFamily="34" charset="0"/>
              </a:rPr>
              <a:t>T</a:t>
            </a:r>
            <a:r>
              <a:rPr lang="en-US" altLang="x-none" sz="2800" b="1" baseline="-25000" dirty="0">
                <a:solidFill>
                  <a:srgbClr val="FF0066"/>
                </a:solidFill>
                <a:latin typeface="Arial" panose="020B0604020202020204" pitchFamily="34" charset="0"/>
              </a:rPr>
              <a:t>2</a:t>
            </a:r>
            <a:r>
              <a:rPr lang="en-US" altLang="x-none" sz="2800" b="1" dirty="0">
                <a:solidFill>
                  <a:srgbClr val="FF0066"/>
                </a:solidFill>
                <a:latin typeface="Arial" panose="020B0604020202020204" pitchFamily="34" charset="0"/>
              </a:rPr>
              <a:t> := (T</a:t>
            </a:r>
            <a:r>
              <a:rPr lang="en-US" altLang="x-none" sz="2800" b="1" baseline="-25000" dirty="0">
                <a:solidFill>
                  <a:srgbClr val="FF0066"/>
                </a:solidFill>
                <a:latin typeface="Arial" panose="020B0604020202020204" pitchFamily="34" charset="0"/>
              </a:rPr>
              <a:t>1 </a:t>
            </a:r>
            <a:r>
              <a:rPr lang="en-US" altLang="x-none" sz="2800" b="1" dirty="0">
                <a:solidFill>
                  <a:srgbClr val="FF0066"/>
                </a:solidFill>
                <a:latin typeface="Arial" panose="020B0604020202020204" pitchFamily="34" charset="0"/>
                <a:sym typeface="Symbol" panose="05050102010706020507" pitchFamily="2" charset="2"/>
              </a:rPr>
              <a:t> O</a:t>
            </a:r>
            <a:r>
              <a:rPr lang="en-US" altLang="x-none" sz="2800" b="1" dirty="0">
                <a:solidFill>
                  <a:srgbClr val="FF0066"/>
                </a:solidFill>
                <a:latin typeface="Arial" panose="020B0604020202020204" pitchFamily="34" charset="0"/>
              </a:rPr>
              <a:t>)</a:t>
            </a:r>
            <a:r>
              <a:rPr lang="en-US" altLang="x-none" sz="2800" b="1" dirty="0">
                <a:solidFill>
                  <a:srgbClr val="FF0066"/>
                </a:solidFill>
                <a:latin typeface="Arial" panose="020B0604020202020204" pitchFamily="34" charset="0"/>
                <a:sym typeface="Symbol" panose="05050102010706020507" pitchFamily="2" charset="2"/>
              </a:rPr>
              <a:t> [cid]</a:t>
            </a:r>
            <a:endParaRPr lang="en-US" altLang="x-none" sz="2800" b="1" dirty="0">
              <a:solidFill>
                <a:srgbClr val="FF0066"/>
              </a:solidFill>
              <a:latin typeface="Arial" panose="020B0604020202020204" pitchFamily="34" charset="0"/>
              <a:sym typeface="Symbol" panose="05050102010706020507" pitchFamily="2" charset="2"/>
            </a:endParaRPr>
          </a:p>
          <a:p>
            <a:pPr marL="457200" indent="-457200">
              <a:spcBef>
                <a:spcPct val="20000"/>
              </a:spcBef>
              <a:buClr>
                <a:srgbClr val="CC9900"/>
              </a:buClr>
              <a:buFont typeface="Wingdings" panose="05000000000000000000" pitchFamily="2" charset="2"/>
              <a:buAutoNum type="arabicParenR"/>
            </a:pPr>
            <a:r>
              <a:rPr lang="en-US" altLang="x-none" sz="2800" b="1" dirty="0">
                <a:latin typeface="Arial" panose="020B0604020202020204" pitchFamily="34" charset="0"/>
                <a:sym typeface="Symbol" panose="05050102010706020507" pitchFamily="2" charset="2"/>
              </a:rPr>
              <a:t>Find aids of agents who place orders for customers in </a:t>
            </a:r>
            <a:r>
              <a:rPr lang="en-US" altLang="x-none" sz="2800" b="1" dirty="0">
                <a:latin typeface="Arial" panose="020B0604020202020204" pitchFamily="34" charset="0"/>
              </a:rPr>
              <a:t>T</a:t>
            </a:r>
            <a:r>
              <a:rPr lang="en-US" altLang="x-none" sz="2800" b="1" baseline="-25000" dirty="0">
                <a:latin typeface="Arial" panose="020B0604020202020204" pitchFamily="34" charset="0"/>
              </a:rPr>
              <a:t>2</a:t>
            </a:r>
            <a:r>
              <a:rPr lang="en-US" altLang="x-none" sz="2800" b="1" dirty="0">
                <a:latin typeface="Arial" panose="020B0604020202020204" pitchFamily="34" charset="0"/>
                <a:sym typeface="Symbol" panose="05050102010706020507" pitchFamily="2" charset="2"/>
              </a:rPr>
              <a:t>:    </a:t>
            </a:r>
            <a:r>
              <a:rPr lang="en-US" altLang="x-none" sz="2800" b="1" dirty="0">
                <a:solidFill>
                  <a:srgbClr val="FF0066"/>
                </a:solidFill>
                <a:latin typeface="Arial" panose="020B0604020202020204" pitchFamily="34" charset="0"/>
              </a:rPr>
              <a:t>T</a:t>
            </a:r>
            <a:r>
              <a:rPr lang="en-US" altLang="x-none" sz="2800" b="1" baseline="-25000" dirty="0">
                <a:solidFill>
                  <a:srgbClr val="FF0066"/>
                </a:solidFill>
                <a:latin typeface="Arial" panose="020B0604020202020204" pitchFamily="34" charset="0"/>
              </a:rPr>
              <a:t>3</a:t>
            </a:r>
            <a:r>
              <a:rPr lang="en-US" altLang="x-none" sz="2800" b="1" dirty="0">
                <a:solidFill>
                  <a:srgbClr val="FF0066"/>
                </a:solidFill>
                <a:latin typeface="Arial" panose="020B0604020202020204" pitchFamily="34" charset="0"/>
              </a:rPr>
              <a:t> := (T</a:t>
            </a:r>
            <a:r>
              <a:rPr lang="en-US" altLang="x-none" sz="2800" b="1" baseline="-25000" dirty="0">
                <a:solidFill>
                  <a:srgbClr val="FF0066"/>
                </a:solidFill>
                <a:latin typeface="Arial" panose="020B0604020202020204" pitchFamily="34" charset="0"/>
              </a:rPr>
              <a:t>2 </a:t>
            </a:r>
            <a:r>
              <a:rPr lang="en-US" altLang="x-none" sz="2800" b="1" dirty="0">
                <a:solidFill>
                  <a:srgbClr val="FF0066"/>
                </a:solidFill>
                <a:latin typeface="Arial" panose="020B0604020202020204" pitchFamily="34" charset="0"/>
                <a:sym typeface="Symbol" panose="05050102010706020507" pitchFamily="2" charset="2"/>
              </a:rPr>
              <a:t> O</a:t>
            </a:r>
            <a:r>
              <a:rPr lang="en-US" altLang="x-none" sz="2800" b="1" dirty="0">
                <a:solidFill>
                  <a:srgbClr val="FF0066"/>
                </a:solidFill>
                <a:latin typeface="Arial" panose="020B0604020202020204" pitchFamily="34" charset="0"/>
              </a:rPr>
              <a:t>)</a:t>
            </a:r>
            <a:r>
              <a:rPr lang="en-US" altLang="x-none" sz="2800" b="1" dirty="0">
                <a:solidFill>
                  <a:srgbClr val="FF0066"/>
                </a:solidFill>
                <a:latin typeface="Arial" panose="020B0604020202020204" pitchFamily="34" charset="0"/>
                <a:sym typeface="Symbol" panose="05050102010706020507" pitchFamily="2" charset="2"/>
              </a:rPr>
              <a:t> [aid]</a:t>
            </a:r>
            <a:endParaRPr lang="en-US" altLang="x-none" sz="2800" b="1" dirty="0">
              <a:solidFill>
                <a:srgbClr val="FF0066"/>
              </a:solidFill>
              <a:latin typeface="Arial" panose="020B0604020202020204" pitchFamily="34" charset="0"/>
              <a:sym typeface="Symbol" panose="05050102010706020507" pitchFamily="2" charset="2"/>
            </a:endParaRPr>
          </a:p>
          <a:p>
            <a:pPr marL="457200" indent="-457200">
              <a:spcBef>
                <a:spcPct val="20000"/>
              </a:spcBef>
              <a:buClr>
                <a:srgbClr val="CC9900"/>
              </a:buClr>
              <a:buFont typeface="Wingdings" panose="05000000000000000000" pitchFamily="2" charset="2"/>
              <a:buAutoNum type="arabicParenR"/>
            </a:pPr>
            <a:r>
              <a:rPr lang="en-US" altLang="x-none" sz="2800" b="1" dirty="0">
                <a:latin typeface="Arial" panose="020B0604020202020204" pitchFamily="34" charset="0"/>
                <a:sym typeface="Symbol" panose="05050102010706020507" pitchFamily="2" charset="2"/>
              </a:rPr>
              <a:t>Find pids of products that are ordered through agents in </a:t>
            </a:r>
            <a:r>
              <a:rPr lang="en-US" altLang="x-none" sz="2800" b="1" dirty="0">
                <a:latin typeface="Arial" panose="020B0604020202020204" pitchFamily="34" charset="0"/>
              </a:rPr>
              <a:t>T</a:t>
            </a:r>
            <a:r>
              <a:rPr lang="en-US" altLang="x-none" sz="2800" b="1" baseline="-25000" dirty="0">
                <a:latin typeface="Arial" panose="020B0604020202020204" pitchFamily="34" charset="0"/>
              </a:rPr>
              <a:t>3</a:t>
            </a:r>
            <a:r>
              <a:rPr lang="en-US" altLang="x-none" sz="2800" b="1" dirty="0">
                <a:latin typeface="Arial" panose="020B0604020202020204" pitchFamily="34" charset="0"/>
                <a:sym typeface="Symbol" panose="05050102010706020507" pitchFamily="2" charset="2"/>
              </a:rPr>
              <a:t>:      </a:t>
            </a:r>
            <a:r>
              <a:rPr lang="en-US" altLang="x-none" sz="2800" b="1" dirty="0">
                <a:solidFill>
                  <a:srgbClr val="FF0066"/>
                </a:solidFill>
                <a:latin typeface="Arial" panose="020B0604020202020204" pitchFamily="34" charset="0"/>
              </a:rPr>
              <a:t>T</a:t>
            </a:r>
            <a:r>
              <a:rPr lang="en-US" altLang="x-none" sz="2800" b="1" baseline="-25000" dirty="0">
                <a:solidFill>
                  <a:srgbClr val="FF0066"/>
                </a:solidFill>
                <a:latin typeface="Arial" panose="020B0604020202020204" pitchFamily="34" charset="0"/>
              </a:rPr>
              <a:t>4</a:t>
            </a:r>
            <a:r>
              <a:rPr lang="en-US" altLang="x-none" sz="2800" b="1" dirty="0">
                <a:solidFill>
                  <a:srgbClr val="FF0066"/>
                </a:solidFill>
                <a:latin typeface="Arial" panose="020B0604020202020204" pitchFamily="34" charset="0"/>
              </a:rPr>
              <a:t> := (T</a:t>
            </a:r>
            <a:r>
              <a:rPr lang="en-US" altLang="x-none" sz="2800" b="1" baseline="-25000" dirty="0">
                <a:solidFill>
                  <a:srgbClr val="FF0066"/>
                </a:solidFill>
                <a:latin typeface="Arial" panose="020B0604020202020204" pitchFamily="34" charset="0"/>
              </a:rPr>
              <a:t>3 </a:t>
            </a:r>
            <a:r>
              <a:rPr lang="en-US" altLang="x-none" sz="2800" b="1" dirty="0">
                <a:solidFill>
                  <a:srgbClr val="FF0066"/>
                </a:solidFill>
                <a:latin typeface="Arial" panose="020B0604020202020204" pitchFamily="34" charset="0"/>
                <a:sym typeface="Symbol" panose="05050102010706020507" pitchFamily="2" charset="2"/>
              </a:rPr>
              <a:t> O</a:t>
            </a:r>
            <a:r>
              <a:rPr lang="en-US" altLang="x-none" sz="2800" b="1" dirty="0">
                <a:solidFill>
                  <a:srgbClr val="FF0066"/>
                </a:solidFill>
                <a:latin typeface="Arial" panose="020B0604020202020204" pitchFamily="34" charset="0"/>
              </a:rPr>
              <a:t>)</a:t>
            </a:r>
            <a:r>
              <a:rPr lang="en-US" altLang="x-none" sz="2800" b="1" dirty="0">
                <a:solidFill>
                  <a:srgbClr val="FF0066"/>
                </a:solidFill>
                <a:latin typeface="Arial" panose="020B0604020202020204" pitchFamily="34" charset="0"/>
                <a:sym typeface="Symbol" panose="05050102010706020507" pitchFamily="2" charset="2"/>
              </a:rPr>
              <a:t> [pid]</a:t>
            </a:r>
            <a:endParaRPr lang="en-US" altLang="x-none" sz="2800" b="1" dirty="0">
              <a:solidFill>
                <a:srgbClr val="FF0066"/>
              </a:solidFill>
              <a:latin typeface="Arial" panose="020B0604020202020204" pitchFamily="34" charset="0"/>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51"/>
                                        </p:tgtEl>
                                        <p:attrNameLst>
                                          <p:attrName>style.visibility</p:attrName>
                                        </p:attrNameLst>
                                      </p:cBhvr>
                                      <p:to>
                                        <p:strVal val="visible"/>
                                      </p:to>
                                    </p:set>
                                    <p:animEffect transition="in" filter="blinds(horizontal)">
                                      <p:cBhvr>
                                        <p:cTn id="7" dur="500"/>
                                        <p:tgtEl>
                                          <p:spTgt spid="1597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9754"/>
                                        </p:tgtEl>
                                        <p:attrNameLst>
                                          <p:attrName>style.visibility</p:attrName>
                                        </p:attrNameLst>
                                      </p:cBhvr>
                                      <p:to>
                                        <p:strVal val="visible"/>
                                      </p:to>
                                    </p:set>
                                    <p:animEffect transition="in" filter="blinds(horizontal)">
                                      <p:cBhvr>
                                        <p:cTn id="12" dur="500"/>
                                        <p:tgtEl>
                                          <p:spTgt spid="1597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9757"/>
                                        </p:tgtEl>
                                        <p:attrNameLst>
                                          <p:attrName>style.visibility</p:attrName>
                                        </p:attrNameLst>
                                      </p:cBhvr>
                                      <p:to>
                                        <p:strVal val="visible"/>
                                      </p:to>
                                    </p:set>
                                    <p:animEffect transition="in" filter="blinds(horizontal)">
                                      <p:cBhvr>
                                        <p:cTn id="17" dur="500"/>
                                        <p:tgtEl>
                                          <p:spTgt spid="1597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9760"/>
                                        </p:tgtEl>
                                        <p:attrNameLst>
                                          <p:attrName>style.visibility</p:attrName>
                                        </p:attrNameLst>
                                      </p:cBhvr>
                                      <p:to>
                                        <p:strVal val="visible"/>
                                      </p:to>
                                    </p:set>
                                    <p:animEffect transition="in" filter="blinds(horizontal)">
                                      <p:cBhvr>
                                        <p:cTn id="22" dur="500"/>
                                        <p:tgtEl>
                                          <p:spTgt spid="15976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97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763">
                                            <p:txEl>
                                              <p:charRg st="0" end="10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763">
                                            <p:txEl>
                                              <p:charRg st="100" end="20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9763">
                                            <p:txEl>
                                              <p:charRg st="201" end="28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763">
                                            <p:txEl>
                                              <p:charRg st="283" end="3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3" grpId="0" bldLvl="2" uiExpand="1"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43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43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4324" name="Rectangle 2"/>
          <p:cNvSpPr>
            <a:spLocks noGrp="1"/>
          </p:cNvSpPr>
          <p:nvPr>
            <p:ph type="title"/>
          </p:nvPr>
        </p:nvSpPr>
        <p:spPr/>
        <p:txBody>
          <a:bodyPr wrap="square" anchor="ctr"/>
          <a:p>
            <a:pPr eaLnBrk="1" hangingPunct="1"/>
            <a:r>
              <a:rPr lang="zh-CN" altLang="en-US" dirty="0"/>
              <a:t>2.9  </a:t>
            </a:r>
            <a:r>
              <a:rPr lang="en-US" altLang="x-none" dirty="0"/>
              <a:t>Illustrative Examples</a:t>
            </a:r>
            <a:endParaRPr lang="en-US" altLang="x-none" dirty="0"/>
          </a:p>
        </p:txBody>
      </p:sp>
      <p:sp>
        <p:nvSpPr>
          <p:cNvPr id="184325" name="Rectangle 3"/>
          <p:cNvSpPr>
            <a:spLocks noGrp="1"/>
          </p:cNvSpPr>
          <p:nvPr>
            <p:ph type="body"/>
          </p:nvPr>
        </p:nvSpPr>
        <p:spPr>
          <a:xfrm>
            <a:off x="34925" y="1066800"/>
            <a:ext cx="8956675" cy="1787525"/>
          </a:xfrm>
        </p:spPr>
        <p:txBody>
          <a:bodyPr wrap="square" anchor="t"/>
          <a:p>
            <a:pPr marL="457200" indent="-457200" eaLnBrk="1" hangingPunct="1">
              <a:lnSpc>
                <a:spcPct val="120000"/>
              </a:lnSpc>
            </a:pPr>
            <a:r>
              <a:rPr lang="en-US" altLang="x-none" sz="3000" i="1" u="sng" dirty="0">
                <a:solidFill>
                  <a:schemeClr val="accent1"/>
                </a:solidFill>
                <a:sym typeface="Symbol" panose="05050102010706020507" pitchFamily="2" charset="2"/>
              </a:rPr>
              <a:t>Exp 2.9.12</a:t>
            </a:r>
            <a:r>
              <a:rPr lang="en-US" altLang="x-none" sz="3000" dirty="0">
                <a:sym typeface="Symbol" panose="05050102010706020507" pitchFamily="2" charset="2"/>
              </a:rPr>
              <a:t>: Get pids of products not ordered by any customer living in a city whose name begin with the letter D.</a:t>
            </a:r>
            <a:endParaRPr lang="en-US" altLang="x-none" sz="3000" dirty="0">
              <a:sym typeface="Symbol" panose="05050102010706020507" pitchFamily="2" charset="2"/>
            </a:endParaRPr>
          </a:p>
        </p:txBody>
      </p:sp>
      <p:sp>
        <p:nvSpPr>
          <p:cNvPr id="184326" name="AutoShape 4">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184327" name="Rectangle 5"/>
          <p:cNvSpPr/>
          <p:nvPr/>
        </p:nvSpPr>
        <p:spPr>
          <a:xfrm>
            <a:off x="63500" y="2852738"/>
            <a:ext cx="8955088" cy="1944687"/>
          </a:xfrm>
          <a:prstGeom prst="rect">
            <a:avLst/>
          </a:prstGeom>
          <a:noFill/>
          <a:ln w="9525">
            <a:noFill/>
          </a:ln>
        </p:spPr>
        <p:txBody>
          <a:bodyPr anchor="t"/>
          <a:p>
            <a:pPr marL="914400" lvl="1" indent="-457200" eaLnBrk="1" hangingPunct="1">
              <a:lnSpc>
                <a:spcPct val="120000"/>
              </a:lnSpc>
              <a:spcBef>
                <a:spcPct val="20000"/>
              </a:spcBef>
              <a:buClr>
                <a:srgbClr val="FF0000"/>
              </a:buClr>
              <a:buSzPct val="80000"/>
              <a:buAutoNum type="circleNumDbPlain"/>
            </a:pPr>
            <a:r>
              <a:rPr lang="en-US" altLang="x-none" sz="3000" b="1" dirty="0">
                <a:solidFill>
                  <a:schemeClr val="tx2"/>
                </a:solidFill>
                <a:latin typeface="Arial" panose="020B0604020202020204" pitchFamily="34" charset="0"/>
                <a:sym typeface="Symbol" panose="05050102010706020507" pitchFamily="2" charset="2"/>
              </a:rPr>
              <a:t>T</a:t>
            </a:r>
            <a:r>
              <a:rPr lang="en-US" altLang="x-none" sz="3000" b="1" baseline="-25000" dirty="0">
                <a:solidFill>
                  <a:schemeClr val="tx2"/>
                </a:solidFill>
                <a:latin typeface="Arial" panose="020B0604020202020204" pitchFamily="34" charset="0"/>
                <a:sym typeface="Symbol" panose="05050102010706020507" pitchFamily="2" charset="2"/>
              </a:rPr>
              <a:t>1</a:t>
            </a:r>
            <a:r>
              <a:rPr lang="en-US" altLang="x-none" sz="3000" b="1" dirty="0">
                <a:solidFill>
                  <a:schemeClr val="tx2"/>
                </a:solidFill>
                <a:latin typeface="Arial" panose="020B0604020202020204" pitchFamily="34" charset="0"/>
                <a:sym typeface="Symbol" panose="05050102010706020507" pitchFamily="2" charset="2"/>
              </a:rPr>
              <a:t> := (C where city&gt;=‘D’ and city&lt;‘E’) [cid]</a:t>
            </a:r>
            <a:endParaRPr lang="en-US" altLang="x-none" sz="3000" b="1" dirty="0">
              <a:solidFill>
                <a:schemeClr val="tx2"/>
              </a:solidFill>
              <a:latin typeface="Arial" panose="020B0604020202020204" pitchFamily="34" charset="0"/>
              <a:sym typeface="Symbol" panose="05050102010706020507" pitchFamily="2" charset="2"/>
            </a:endParaRPr>
          </a:p>
          <a:p>
            <a:pPr marL="914400" lvl="1" indent="-457200" eaLnBrk="1" hangingPunct="1">
              <a:lnSpc>
                <a:spcPct val="120000"/>
              </a:lnSpc>
              <a:spcBef>
                <a:spcPct val="20000"/>
              </a:spcBef>
              <a:buClr>
                <a:srgbClr val="FF0000"/>
              </a:buClr>
              <a:buSzPct val="80000"/>
              <a:buAutoNum type="circleNumDbPlain"/>
            </a:pPr>
            <a:r>
              <a:rPr lang="en-US" altLang="x-none" sz="3000" b="1" dirty="0">
                <a:solidFill>
                  <a:schemeClr val="tx2"/>
                </a:solidFill>
                <a:latin typeface="Arial" panose="020B0604020202020204" pitchFamily="34" charset="0"/>
                <a:sym typeface="Symbol" panose="05050102010706020507" pitchFamily="2" charset="2"/>
              </a:rPr>
              <a:t>T</a:t>
            </a:r>
            <a:r>
              <a:rPr lang="en-US" altLang="x-none" sz="3000" b="1" baseline="-25000" dirty="0">
                <a:solidFill>
                  <a:schemeClr val="tx2"/>
                </a:solidFill>
                <a:latin typeface="Arial" panose="020B0604020202020204" pitchFamily="34" charset="0"/>
                <a:sym typeface="Symbol" panose="05050102010706020507" pitchFamily="2" charset="2"/>
              </a:rPr>
              <a:t>2</a:t>
            </a:r>
            <a:r>
              <a:rPr lang="en-US" altLang="x-none" sz="3000" b="1" dirty="0">
                <a:solidFill>
                  <a:schemeClr val="tx2"/>
                </a:solidFill>
                <a:latin typeface="Arial" panose="020B0604020202020204" pitchFamily="34" charset="0"/>
                <a:sym typeface="Symbol" panose="05050102010706020507" pitchFamily="2" charset="2"/>
              </a:rPr>
              <a:t> := (T</a:t>
            </a:r>
            <a:r>
              <a:rPr lang="en-US" altLang="x-none" sz="3000" b="1" baseline="-25000" dirty="0">
                <a:solidFill>
                  <a:schemeClr val="tx2"/>
                </a:solidFill>
                <a:latin typeface="Arial" panose="020B0604020202020204" pitchFamily="34" charset="0"/>
                <a:sym typeface="Symbol" panose="05050102010706020507" pitchFamily="2" charset="2"/>
              </a:rPr>
              <a:t>1</a:t>
            </a:r>
            <a:r>
              <a:rPr lang="en-US" altLang="x-none" sz="3000" b="1" dirty="0">
                <a:solidFill>
                  <a:schemeClr val="tx2"/>
                </a:solidFill>
                <a:latin typeface="Arial" panose="020B0604020202020204" pitchFamily="34" charset="0"/>
                <a:sym typeface="Symbol" panose="05050102010706020507" pitchFamily="2" charset="2"/>
              </a:rPr>
              <a:t> ∞ O) [ pid ]</a:t>
            </a:r>
            <a:endParaRPr lang="en-US" altLang="x-none" sz="3000" b="1" dirty="0">
              <a:solidFill>
                <a:schemeClr val="tx2"/>
              </a:solidFill>
              <a:latin typeface="Arial" panose="020B0604020202020204" pitchFamily="34" charset="0"/>
              <a:sym typeface="Symbol" panose="05050102010706020507" pitchFamily="2" charset="2"/>
            </a:endParaRPr>
          </a:p>
          <a:p>
            <a:pPr marL="914400" lvl="1" indent="-457200" eaLnBrk="1" hangingPunct="1">
              <a:lnSpc>
                <a:spcPct val="120000"/>
              </a:lnSpc>
              <a:spcBef>
                <a:spcPct val="20000"/>
              </a:spcBef>
              <a:buClr>
                <a:srgbClr val="FF0000"/>
              </a:buClr>
              <a:buSzPct val="80000"/>
              <a:buAutoNum type="circleNumDbPlain"/>
            </a:pPr>
            <a:r>
              <a:rPr lang="en-US" altLang="x-none" sz="3000" b="1" dirty="0">
                <a:solidFill>
                  <a:schemeClr val="tx2"/>
                </a:solidFill>
                <a:latin typeface="Arial" panose="020B0604020202020204" pitchFamily="34" charset="0"/>
                <a:sym typeface="Symbol" panose="05050102010706020507" pitchFamily="2" charset="2"/>
              </a:rPr>
              <a:t>T</a:t>
            </a:r>
            <a:r>
              <a:rPr lang="en-US" altLang="x-none" sz="3000" b="1" baseline="-25000" dirty="0">
                <a:solidFill>
                  <a:schemeClr val="tx2"/>
                </a:solidFill>
                <a:latin typeface="Arial" panose="020B0604020202020204" pitchFamily="34" charset="0"/>
                <a:sym typeface="Symbol" panose="05050102010706020507" pitchFamily="2" charset="2"/>
              </a:rPr>
              <a:t>3</a:t>
            </a:r>
            <a:r>
              <a:rPr lang="en-US" altLang="x-none" sz="3000" b="1" dirty="0">
                <a:solidFill>
                  <a:schemeClr val="tx2"/>
                </a:solidFill>
                <a:latin typeface="Arial" panose="020B0604020202020204" pitchFamily="34" charset="0"/>
                <a:sym typeface="Symbol" panose="05050102010706020507" pitchFamily="2" charset="2"/>
              </a:rPr>
              <a:t> := P [ pid ] – T</a:t>
            </a:r>
            <a:r>
              <a:rPr lang="en-US" altLang="x-none" sz="3000" b="1" baseline="-25000" dirty="0">
                <a:solidFill>
                  <a:schemeClr val="tx2"/>
                </a:solidFill>
                <a:latin typeface="Arial" panose="020B0604020202020204" pitchFamily="34" charset="0"/>
                <a:sym typeface="Symbol" panose="05050102010706020507" pitchFamily="2" charset="2"/>
              </a:rPr>
              <a:t>2</a:t>
            </a:r>
            <a:endParaRPr lang="en-US" altLang="x-none" sz="3000" b="1" baseline="-25000" dirty="0">
              <a:solidFill>
                <a:schemeClr val="tx2"/>
              </a:solidFill>
              <a:latin typeface="Arial" panose="020B0604020202020204" pitchFamily="34" charset="0"/>
              <a:sym typeface="Symbol" panose="05050102010706020507" pitchFamily="2" charset="2"/>
            </a:endParaRPr>
          </a:p>
        </p:txBody>
      </p:sp>
    </p:spTree>
  </p:cSld>
  <p:clrMapOvr>
    <a:masterClrMapping/>
  </p:clrMapOvr>
  <p:transition advClick="0"/>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53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53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5348" name="Rectangle 2"/>
          <p:cNvSpPr>
            <a:spLocks noGrp="1"/>
          </p:cNvSpPr>
          <p:nvPr>
            <p:ph type="title"/>
          </p:nvPr>
        </p:nvSpPr>
        <p:spPr/>
        <p:txBody>
          <a:bodyPr wrap="square" anchor="ctr"/>
          <a:p>
            <a:pPr eaLnBrk="1" hangingPunct="1"/>
            <a:r>
              <a:rPr lang="zh-CN" altLang="en-US" dirty="0"/>
              <a:t>2.10  </a:t>
            </a:r>
            <a:r>
              <a:rPr lang="en-US" altLang="x-none" dirty="0"/>
              <a:t>Other Relational Operations</a:t>
            </a:r>
            <a:endParaRPr lang="en-US" altLang="x-none" dirty="0"/>
          </a:p>
        </p:txBody>
      </p:sp>
      <p:sp>
        <p:nvSpPr>
          <p:cNvPr id="185349" name="Rectangle 3"/>
          <p:cNvSpPr>
            <a:spLocks noGrp="1"/>
          </p:cNvSpPr>
          <p:nvPr>
            <p:ph type="body"/>
          </p:nvPr>
        </p:nvSpPr>
        <p:spPr/>
        <p:txBody>
          <a:bodyPr wrap="square" anchor="t"/>
          <a:p>
            <a:pPr eaLnBrk="1" hangingPunct="1"/>
            <a:r>
              <a:rPr lang="en-US" altLang="x-none" sz="3200" dirty="0"/>
              <a:t>OUTER JOIN</a:t>
            </a:r>
            <a:r>
              <a:rPr lang="en-US" altLang="x-none" sz="3200" dirty="0">
                <a:solidFill>
                  <a:schemeClr val="tx1"/>
                </a:solidFill>
              </a:rPr>
              <a:t>（</a:t>
            </a:r>
            <a:r>
              <a:rPr lang="zh-CN" altLang="en-US" sz="3200" dirty="0">
                <a:solidFill>
                  <a:schemeClr val="tx1"/>
                </a:solidFill>
              </a:rPr>
              <a:t>外联接）</a:t>
            </a:r>
            <a:endParaRPr lang="en-US" altLang="x-none" sz="3200" dirty="0">
              <a:solidFill>
                <a:schemeClr val="tx1"/>
              </a:solidFill>
            </a:endParaRPr>
          </a:p>
          <a:p>
            <a:pPr eaLnBrk="1" hangingPunct="1"/>
            <a:r>
              <a:rPr lang="en-US" altLang="x-none" sz="3200" dirty="0"/>
              <a:t>LEFT OUTER JOIN </a:t>
            </a:r>
            <a:r>
              <a:rPr lang="en-US" altLang="x-none" sz="3200" dirty="0">
                <a:solidFill>
                  <a:schemeClr val="tx1"/>
                </a:solidFill>
              </a:rPr>
              <a:t>（</a:t>
            </a:r>
            <a:r>
              <a:rPr lang="zh-CN" altLang="en-US" sz="3200" dirty="0">
                <a:solidFill>
                  <a:schemeClr val="tx1"/>
                </a:solidFill>
              </a:rPr>
              <a:t>左外联接）</a:t>
            </a:r>
            <a:endParaRPr lang="zh-CN" altLang="en-US" sz="3200" dirty="0"/>
          </a:p>
          <a:p>
            <a:pPr eaLnBrk="1" hangingPunct="1"/>
            <a:r>
              <a:rPr lang="en-US" altLang="x-none" sz="3200" dirty="0"/>
              <a:t>RIGHT OUTER JOIN </a:t>
            </a:r>
            <a:r>
              <a:rPr lang="en-US" altLang="x-none" sz="3200" dirty="0">
                <a:solidFill>
                  <a:schemeClr val="tx1"/>
                </a:solidFill>
              </a:rPr>
              <a:t>（</a:t>
            </a:r>
            <a:r>
              <a:rPr lang="zh-CN" altLang="en-US" sz="3200" dirty="0">
                <a:solidFill>
                  <a:schemeClr val="tx1"/>
                </a:solidFill>
              </a:rPr>
              <a:t>右外联接）</a:t>
            </a:r>
            <a:endParaRPr lang="zh-CN" altLang="en-US" sz="3200" dirty="0">
              <a:solidFill>
                <a:schemeClr val="tx1"/>
              </a:solidFill>
            </a:endParaRPr>
          </a:p>
          <a:p>
            <a:pPr eaLnBrk="1" hangingPunct="1"/>
            <a:endParaRPr lang="zh-CN" altLang="en-US" sz="3200" dirty="0"/>
          </a:p>
          <a:p>
            <a:pPr eaLnBrk="1" hangingPunct="1"/>
            <a:r>
              <a:rPr lang="en-US" altLang="x-none" sz="3200" dirty="0"/>
              <a:t>THETA JOIN </a:t>
            </a:r>
            <a:r>
              <a:rPr lang="en-US" altLang="x-none" sz="3200" dirty="0">
                <a:solidFill>
                  <a:schemeClr val="tx1"/>
                </a:solidFill>
              </a:rPr>
              <a:t>（</a:t>
            </a:r>
            <a:r>
              <a:rPr lang="en-US" altLang="x-none" sz="3200" dirty="0">
                <a:solidFill>
                  <a:schemeClr val="tx1"/>
                </a:solidFill>
                <a:sym typeface="Symbol" panose="05050102010706020507" pitchFamily="2" charset="2"/>
              </a:rPr>
              <a:t>-</a:t>
            </a:r>
            <a:r>
              <a:rPr lang="zh-CN" altLang="en-US" sz="3200" dirty="0">
                <a:solidFill>
                  <a:schemeClr val="tx1"/>
                </a:solidFill>
              </a:rPr>
              <a:t>联接）</a:t>
            </a:r>
            <a:endParaRPr lang="zh-CN" altLang="en-US" sz="3200" dirty="0">
              <a:solidFill>
                <a:schemeClr val="tx1"/>
              </a:solidFill>
            </a:endParaRP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63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63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6372" name="Rectangle 3"/>
          <p:cNvSpPr>
            <a:spLocks noGrp="1"/>
          </p:cNvSpPr>
          <p:nvPr>
            <p:ph type="title"/>
          </p:nvPr>
        </p:nvSpPr>
        <p:spPr/>
        <p:txBody>
          <a:bodyPr wrap="square" anchor="ctr"/>
          <a:p>
            <a:pPr eaLnBrk="1" hangingPunct="1"/>
            <a:r>
              <a:rPr lang="zh-CN" altLang="en-US" dirty="0"/>
              <a:t>2.10  </a:t>
            </a:r>
            <a:r>
              <a:rPr lang="en-US" altLang="x-none" dirty="0"/>
              <a:t>Other Relational Operations</a:t>
            </a:r>
            <a:endParaRPr lang="en-US" altLang="x-none" dirty="0"/>
          </a:p>
        </p:txBody>
      </p:sp>
      <p:graphicFrame>
        <p:nvGraphicFramePr>
          <p:cNvPr id="162822" name="表格 162821"/>
          <p:cNvGraphicFramePr/>
          <p:nvPr/>
        </p:nvGraphicFramePr>
        <p:xfrm>
          <a:off x="1258888" y="981075"/>
          <a:ext cx="1873250" cy="1871663"/>
        </p:xfrm>
        <a:graphic>
          <a:graphicData uri="http://schemas.openxmlformats.org/drawingml/2006/table">
            <a:tbl>
              <a:tblPr/>
              <a:tblGrid>
                <a:gridCol w="893763"/>
                <a:gridCol w="979487"/>
              </a:tblGrid>
              <a:tr h="468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83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8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b5</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6390" name="Text Box 21"/>
          <p:cNvSpPr txBox="1"/>
          <p:nvPr/>
        </p:nvSpPr>
        <p:spPr>
          <a:xfrm>
            <a:off x="793750" y="895350"/>
            <a:ext cx="457200" cy="457200"/>
          </a:xfrm>
          <a:prstGeom prst="rect">
            <a:avLst/>
          </a:prstGeom>
          <a:noFill/>
          <a:ln w="9525">
            <a:noFill/>
          </a:ln>
        </p:spPr>
        <p:txBody>
          <a:bodyPr tIns="0" bIns="0" anchor="t">
            <a:spAutoFit/>
          </a:bodyPr>
          <a:p>
            <a:pPr algn="ctr">
              <a:spcBef>
                <a:spcPct val="50000"/>
              </a:spcBef>
            </a:pPr>
            <a:r>
              <a:rPr lang="en-US" altLang="x-none" sz="3000" b="1" dirty="0">
                <a:latin typeface="Arial" panose="020B0604020202020204" pitchFamily="34" charset="0"/>
              </a:rPr>
              <a:t>R</a:t>
            </a:r>
            <a:endParaRPr lang="en-US" altLang="x-none" sz="3000" b="1" dirty="0">
              <a:latin typeface="Arial" panose="020B0604020202020204" pitchFamily="34" charset="0"/>
            </a:endParaRPr>
          </a:p>
        </p:txBody>
      </p:sp>
      <p:graphicFrame>
        <p:nvGraphicFramePr>
          <p:cNvPr id="162840" name="表格 162839"/>
          <p:cNvGraphicFramePr/>
          <p:nvPr/>
        </p:nvGraphicFramePr>
        <p:xfrm>
          <a:off x="1268413" y="3217863"/>
          <a:ext cx="1863725" cy="2312988"/>
        </p:xfrm>
        <a:graphic>
          <a:graphicData uri="http://schemas.openxmlformats.org/drawingml/2006/table">
            <a:tbl>
              <a:tblPr/>
              <a:tblGrid>
                <a:gridCol w="889000"/>
                <a:gridCol w="974725"/>
              </a:tblGrid>
              <a:tr h="461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6411" name="Text Box 42"/>
          <p:cNvSpPr txBox="1"/>
          <p:nvPr/>
        </p:nvSpPr>
        <p:spPr>
          <a:xfrm>
            <a:off x="811213" y="3141663"/>
            <a:ext cx="457200" cy="457200"/>
          </a:xfrm>
          <a:prstGeom prst="rect">
            <a:avLst/>
          </a:prstGeom>
          <a:noFill/>
          <a:ln w="9525">
            <a:noFill/>
          </a:ln>
        </p:spPr>
        <p:txBody>
          <a:bodyPr tIns="0" bIns="0" anchor="t">
            <a:spAutoFit/>
          </a:bodyPr>
          <a:p>
            <a:pPr algn="ctr">
              <a:spcBef>
                <a:spcPct val="50000"/>
              </a:spcBef>
            </a:pPr>
            <a:r>
              <a:rPr lang="en-US" altLang="x-none" sz="3000" b="1" dirty="0">
                <a:latin typeface="Arial" panose="020B0604020202020204" pitchFamily="34" charset="0"/>
              </a:rPr>
              <a:t>S</a:t>
            </a:r>
            <a:endParaRPr lang="en-US" altLang="x-none" sz="3000" b="1" dirty="0">
              <a:latin typeface="Arial" panose="020B0604020202020204" pitchFamily="34" charset="0"/>
            </a:endParaRPr>
          </a:p>
        </p:txBody>
      </p:sp>
      <p:grpSp>
        <p:nvGrpSpPr>
          <p:cNvPr id="162861" name="组合 162860"/>
          <p:cNvGrpSpPr/>
          <p:nvPr/>
        </p:nvGrpSpPr>
        <p:grpSpPr>
          <a:xfrm>
            <a:off x="5148263" y="1916113"/>
            <a:ext cx="2376487" cy="2016125"/>
            <a:chOff x="0" y="0"/>
            <a:chExt cx="1248" cy="1270"/>
          </a:xfrm>
        </p:grpSpPr>
        <p:sp>
          <p:nvSpPr>
            <p:cNvPr id="186413" name="Rectangle 44"/>
            <p:cNvSpPr/>
            <p:nvPr/>
          </p:nvSpPr>
          <p:spPr>
            <a:xfrm>
              <a:off x="819" y="944"/>
              <a:ext cx="429" cy="32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c2</a:t>
              </a:r>
              <a:endParaRPr lang="en-US" altLang="x-none" sz="3000" b="1" dirty="0">
                <a:solidFill>
                  <a:schemeClr val="accent2"/>
                </a:solidFill>
                <a:latin typeface="Arial" panose="020B0604020202020204" pitchFamily="34" charset="0"/>
              </a:endParaRPr>
            </a:p>
          </p:txBody>
        </p:sp>
        <p:sp>
          <p:nvSpPr>
            <p:cNvPr id="186414" name="Rectangle 45"/>
            <p:cNvSpPr/>
            <p:nvPr/>
          </p:nvSpPr>
          <p:spPr>
            <a:xfrm>
              <a:off x="819" y="618"/>
              <a:ext cx="429" cy="32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c1</a:t>
              </a:r>
              <a:endParaRPr lang="en-US" altLang="x-none" sz="3000" b="1" dirty="0">
                <a:solidFill>
                  <a:schemeClr val="accent2"/>
                </a:solidFill>
                <a:latin typeface="Arial" panose="020B0604020202020204" pitchFamily="34" charset="0"/>
              </a:endParaRPr>
            </a:p>
          </p:txBody>
        </p:sp>
        <p:sp>
          <p:nvSpPr>
            <p:cNvPr id="186415" name="Rectangle 46"/>
            <p:cNvSpPr/>
            <p:nvPr/>
          </p:nvSpPr>
          <p:spPr>
            <a:xfrm>
              <a:off x="819" y="292"/>
              <a:ext cx="429" cy="326"/>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a:t>
              </a:r>
              <a:endParaRPr lang="en-US" altLang="x-none" sz="3000" b="1" dirty="0">
                <a:solidFill>
                  <a:schemeClr val="accent2"/>
                </a:solidFill>
                <a:latin typeface="Arial" panose="020B0604020202020204" pitchFamily="34" charset="0"/>
              </a:endParaRPr>
            </a:p>
          </p:txBody>
        </p:sp>
        <p:sp>
          <p:nvSpPr>
            <p:cNvPr id="186416" name="Rectangle 47"/>
            <p:cNvSpPr/>
            <p:nvPr/>
          </p:nvSpPr>
          <p:spPr>
            <a:xfrm>
              <a:off x="391" y="944"/>
              <a:ext cx="428" cy="32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186417" name="Rectangle 48"/>
            <p:cNvSpPr/>
            <p:nvPr/>
          </p:nvSpPr>
          <p:spPr>
            <a:xfrm>
              <a:off x="0" y="944"/>
              <a:ext cx="391" cy="32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186418" name="Rectangle 49"/>
            <p:cNvSpPr/>
            <p:nvPr/>
          </p:nvSpPr>
          <p:spPr>
            <a:xfrm>
              <a:off x="391" y="618"/>
              <a:ext cx="428" cy="32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186419" name="Rectangle 50"/>
            <p:cNvSpPr/>
            <p:nvPr/>
          </p:nvSpPr>
          <p:spPr>
            <a:xfrm>
              <a:off x="0" y="618"/>
              <a:ext cx="391" cy="326"/>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186420" name="Rectangle 51"/>
            <p:cNvSpPr/>
            <p:nvPr/>
          </p:nvSpPr>
          <p:spPr>
            <a:xfrm>
              <a:off x="391" y="292"/>
              <a:ext cx="428" cy="326"/>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a:t>
              </a:r>
              <a:endParaRPr lang="en-US" altLang="x-none" sz="3000" b="1" dirty="0">
                <a:solidFill>
                  <a:schemeClr val="accent2"/>
                </a:solidFill>
                <a:latin typeface="Arial" panose="020B0604020202020204" pitchFamily="34" charset="0"/>
              </a:endParaRPr>
            </a:p>
          </p:txBody>
        </p:sp>
        <p:sp>
          <p:nvSpPr>
            <p:cNvPr id="186421" name="Rectangle 52"/>
            <p:cNvSpPr/>
            <p:nvPr/>
          </p:nvSpPr>
          <p:spPr>
            <a:xfrm>
              <a:off x="0" y="292"/>
              <a:ext cx="391" cy="326"/>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a:t>
              </a:r>
              <a:endParaRPr lang="en-US" altLang="x-none" sz="3000" b="1" dirty="0">
                <a:solidFill>
                  <a:schemeClr val="accent2"/>
                </a:solidFill>
                <a:latin typeface="Arial" panose="020B0604020202020204" pitchFamily="34" charset="0"/>
              </a:endParaRPr>
            </a:p>
          </p:txBody>
        </p:sp>
        <p:sp>
          <p:nvSpPr>
            <p:cNvPr id="186422" name="Line 53"/>
            <p:cNvSpPr/>
            <p:nvPr/>
          </p:nvSpPr>
          <p:spPr>
            <a:xfrm>
              <a:off x="0" y="292"/>
              <a:ext cx="124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3" name="Line 54"/>
            <p:cNvSpPr/>
            <p:nvPr/>
          </p:nvSpPr>
          <p:spPr>
            <a:xfrm>
              <a:off x="0" y="618"/>
              <a:ext cx="124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4" name="Line 55"/>
            <p:cNvSpPr/>
            <p:nvPr/>
          </p:nvSpPr>
          <p:spPr>
            <a:xfrm>
              <a:off x="0" y="944"/>
              <a:ext cx="124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5" name="Line 56"/>
            <p:cNvSpPr/>
            <p:nvPr/>
          </p:nvSpPr>
          <p:spPr>
            <a:xfrm>
              <a:off x="0" y="1270"/>
              <a:ext cx="1248"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6" name="Line 57"/>
            <p:cNvSpPr/>
            <p:nvPr/>
          </p:nvSpPr>
          <p:spPr>
            <a:xfrm>
              <a:off x="0" y="292"/>
              <a:ext cx="0" cy="97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7" name="Line 58"/>
            <p:cNvSpPr/>
            <p:nvPr/>
          </p:nvSpPr>
          <p:spPr>
            <a:xfrm>
              <a:off x="391" y="292"/>
              <a:ext cx="0" cy="97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8" name="Line 59"/>
            <p:cNvSpPr/>
            <p:nvPr/>
          </p:nvSpPr>
          <p:spPr>
            <a:xfrm>
              <a:off x="1248" y="292"/>
              <a:ext cx="0" cy="97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29" name="Line 60"/>
            <p:cNvSpPr/>
            <p:nvPr/>
          </p:nvSpPr>
          <p:spPr>
            <a:xfrm>
              <a:off x="819" y="292"/>
              <a:ext cx="0" cy="97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6430" name="Text Box 61"/>
            <p:cNvSpPr txBox="1"/>
            <p:nvPr/>
          </p:nvSpPr>
          <p:spPr>
            <a:xfrm>
              <a:off x="0" y="0"/>
              <a:ext cx="1221" cy="269"/>
            </a:xfrm>
            <a:prstGeom prst="rect">
              <a:avLst/>
            </a:prstGeom>
            <a:noFill/>
            <a:ln w="9525">
              <a:noFill/>
            </a:ln>
          </p:spPr>
          <p:txBody>
            <a:bodyPr tIns="0" bIns="0" anchor="t">
              <a:spAutoFit/>
            </a:bodyPr>
            <a:p>
              <a:pPr algn="ctr">
                <a:spcBef>
                  <a:spcPct val="50000"/>
                </a:spcBef>
              </a:pPr>
              <a:r>
                <a:rPr lang="en-US" altLang="x-none" sz="3000" b="1" dirty="0">
                  <a:latin typeface="Arial" panose="020B0604020202020204" pitchFamily="34" charset="0"/>
                </a:rPr>
                <a:t>R  JOIN  S</a:t>
              </a:r>
              <a:endParaRPr lang="en-US" altLang="x-none" sz="3000" b="1" dirty="0">
                <a:latin typeface="Arial" panose="020B0604020202020204" pitchFamily="34" charset="0"/>
              </a:endParaRPr>
            </a:p>
          </p:txBody>
        </p:sp>
      </p:grpSp>
      <p:grpSp>
        <p:nvGrpSpPr>
          <p:cNvPr id="162880" name="组合 162879"/>
          <p:cNvGrpSpPr/>
          <p:nvPr/>
        </p:nvGrpSpPr>
        <p:grpSpPr>
          <a:xfrm>
            <a:off x="3419475" y="981075"/>
            <a:ext cx="1584325" cy="4535488"/>
            <a:chOff x="0" y="0"/>
            <a:chExt cx="998" cy="2857"/>
          </a:xfrm>
        </p:grpSpPr>
        <p:sp>
          <p:nvSpPr>
            <p:cNvPr id="186432" name="AutoShape 146"/>
            <p:cNvSpPr/>
            <p:nvPr/>
          </p:nvSpPr>
          <p:spPr>
            <a:xfrm>
              <a:off x="0" y="0"/>
              <a:ext cx="181" cy="2857"/>
            </a:xfrm>
            <a:prstGeom prst="rightBrace">
              <a:avLst>
                <a:gd name="adj1" fmla="val 130441"/>
                <a:gd name="adj2" fmla="val 50000"/>
              </a:avLst>
            </a:prstGeom>
            <a:noFill/>
            <a:ln w="38100" cap="flat" cmpd="sng">
              <a:solidFill>
                <a:srgbClr val="008000"/>
              </a:solidFill>
              <a:prstDash val="solid"/>
              <a:round/>
              <a:headEnd type="none" w="med" len="med"/>
              <a:tailEnd type="none" w="med" len="med"/>
            </a:ln>
          </p:spPr>
          <p:txBody>
            <a:bodyPr wrap="none" anchor="ctr"/>
            <a:p>
              <a:endParaRPr lang="zh-CN" altLang="en-US" sz="3000" dirty="0">
                <a:latin typeface="Times New Roman" panose="02020603050405020304" pitchFamily="2" charset="0"/>
              </a:endParaRPr>
            </a:p>
          </p:txBody>
        </p:sp>
        <p:sp>
          <p:nvSpPr>
            <p:cNvPr id="186433" name="AutoShape 147"/>
            <p:cNvSpPr/>
            <p:nvPr/>
          </p:nvSpPr>
          <p:spPr>
            <a:xfrm>
              <a:off x="272" y="1315"/>
              <a:ext cx="726" cy="227"/>
            </a:xfrm>
            <a:custGeom>
              <a:avLst/>
              <a:gdLst/>
              <a:ahLst/>
              <a:cxnLst>
                <a:cxn ang="17694720">
                  <a:pos x="0" y="0"/>
                </a:cxn>
                <a:cxn ang="11796480">
                  <a:pos x="0" y="0"/>
                </a:cxn>
                <a:cxn ang="5898240">
                  <a:pos x="0" y="0"/>
                </a:cxn>
                <a:cxn ang="0">
                  <a:pos x="0" y="0"/>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9525" cap="flat" cmpd="sng">
              <a:solidFill>
                <a:schemeClr val="tx1"/>
              </a:solidFill>
              <a:prstDash val="solid"/>
              <a:round/>
              <a:headEnd type="none" w="med" len="med"/>
              <a:tailEnd type="none" w="med" len="med"/>
            </a:ln>
          </p:spPr>
          <p:txBody>
            <a:bodyPr/>
            <a:p>
              <a:endParaRPr lang="zh-CN" altLang="en-US"/>
            </a:p>
          </p:txBody>
        </p:sp>
      </p:grpSp>
      <p:grpSp>
        <p:nvGrpSpPr>
          <p:cNvPr id="162883" name="组合 162882"/>
          <p:cNvGrpSpPr/>
          <p:nvPr/>
        </p:nvGrpSpPr>
        <p:grpSpPr>
          <a:xfrm>
            <a:off x="3635375" y="4365625"/>
            <a:ext cx="3386138" cy="1450975"/>
            <a:chOff x="0" y="0"/>
            <a:chExt cx="1815" cy="913"/>
          </a:xfrm>
        </p:grpSpPr>
        <p:sp>
          <p:nvSpPr>
            <p:cNvPr id="186435" name="AutoShape 150"/>
            <p:cNvSpPr/>
            <p:nvPr/>
          </p:nvSpPr>
          <p:spPr>
            <a:xfrm rot="10800000">
              <a:off x="0" y="0"/>
              <a:ext cx="1633" cy="317"/>
            </a:xfrm>
            <a:prstGeom prst="curvedDownArrow">
              <a:avLst>
                <a:gd name="adj1" fmla="val 42591"/>
                <a:gd name="adj2" fmla="val 128404"/>
                <a:gd name="adj3" fmla="val 33263"/>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sz="3000" dirty="0">
                <a:latin typeface="Times New Roman" panose="02020603050405020304" pitchFamily="2" charset="0"/>
              </a:endParaRPr>
            </a:p>
          </p:txBody>
        </p:sp>
        <p:sp>
          <p:nvSpPr>
            <p:cNvPr id="186436" name="Text Box 151"/>
            <p:cNvSpPr txBox="1"/>
            <p:nvPr/>
          </p:nvSpPr>
          <p:spPr>
            <a:xfrm>
              <a:off x="46" y="317"/>
              <a:ext cx="1769" cy="596"/>
            </a:xfrm>
            <a:prstGeom prst="rect">
              <a:avLst/>
            </a:prstGeom>
            <a:noFill/>
            <a:ln w="9525">
              <a:noFill/>
            </a:ln>
          </p:spPr>
          <p:txBody>
            <a:bodyPr anchor="t">
              <a:spAutoFit/>
            </a:bodyPr>
            <a:p>
              <a:pPr algn="ctr">
                <a:spcBef>
                  <a:spcPct val="50000"/>
                </a:spcBef>
              </a:pPr>
              <a:r>
                <a:rPr lang="zh-CN" altLang="en-US" sz="3000" b="1" dirty="0">
                  <a:solidFill>
                    <a:schemeClr val="accent2"/>
                  </a:solidFill>
                  <a:latin typeface="Arial" panose="020B0604020202020204" pitchFamily="34" charset="0"/>
                </a:rPr>
                <a:t>无法反向重构原来的关系</a:t>
              </a:r>
              <a:r>
                <a:rPr lang="en-US" altLang="x-none" sz="3000" b="1" dirty="0">
                  <a:solidFill>
                    <a:schemeClr val="accent2"/>
                  </a:solidFill>
                  <a:latin typeface="Arial" panose="020B0604020202020204" pitchFamily="34" charset="0"/>
                </a:rPr>
                <a:t>R</a:t>
              </a:r>
              <a:r>
                <a:rPr lang="zh-CN" altLang="en-US" sz="3000" b="1" dirty="0">
                  <a:solidFill>
                    <a:schemeClr val="accent2"/>
                  </a:solidFill>
                  <a:latin typeface="Arial" panose="020B0604020202020204" pitchFamily="34" charset="0"/>
                </a:rPr>
                <a:t>和</a:t>
              </a:r>
              <a:r>
                <a:rPr lang="en-US" altLang="x-none" sz="3000" b="1" dirty="0">
                  <a:solidFill>
                    <a:schemeClr val="accent2"/>
                  </a:solidFill>
                  <a:latin typeface="Arial" panose="020B0604020202020204" pitchFamily="34" charset="0"/>
                </a:rPr>
                <a:t>S</a:t>
              </a:r>
              <a:endParaRPr lang="zh-CN" altLang="en-US" sz="3000" b="1" dirty="0">
                <a:solidFill>
                  <a:schemeClr val="accent2"/>
                </a:solidFill>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62880"/>
                                        </p:tgtEl>
                                        <p:attrNameLst>
                                          <p:attrName>style.visibility</p:attrName>
                                        </p:attrNameLst>
                                      </p:cBhvr>
                                      <p:to>
                                        <p:strVal val="visible"/>
                                      </p:to>
                                    </p:set>
                                    <p:anim calcmode="lin" valueType="num">
                                      <p:cBhvr>
                                        <p:cTn id="7" dur="500" fill="hold"/>
                                        <p:tgtEl>
                                          <p:spTgt spid="162880"/>
                                        </p:tgtEl>
                                        <p:attrNameLst>
                                          <p:attrName>ppt_x</p:attrName>
                                        </p:attrNameLst>
                                      </p:cBhvr>
                                      <p:tavLst>
                                        <p:tav tm="0">
                                          <p:val>
                                            <p:strVal val="#ppt_x-#ppt_w/2"/>
                                          </p:val>
                                        </p:tav>
                                        <p:tav tm="100000">
                                          <p:val>
                                            <p:strVal val="#ppt_x"/>
                                          </p:val>
                                        </p:tav>
                                      </p:tavLst>
                                    </p:anim>
                                    <p:anim calcmode="lin" valueType="num">
                                      <p:cBhvr>
                                        <p:cTn id="8" dur="500" fill="hold"/>
                                        <p:tgtEl>
                                          <p:spTgt spid="162880"/>
                                        </p:tgtEl>
                                        <p:attrNameLst>
                                          <p:attrName>ppt_y</p:attrName>
                                        </p:attrNameLst>
                                      </p:cBhvr>
                                      <p:tavLst>
                                        <p:tav tm="0">
                                          <p:val>
                                            <p:strVal val="#ppt_y"/>
                                          </p:val>
                                        </p:tav>
                                        <p:tav tm="100000">
                                          <p:val>
                                            <p:strVal val="#ppt_y"/>
                                          </p:val>
                                        </p:tav>
                                      </p:tavLst>
                                    </p:anim>
                                    <p:anim calcmode="lin" valueType="num">
                                      <p:cBhvr>
                                        <p:cTn id="9" dur="500" fill="hold"/>
                                        <p:tgtEl>
                                          <p:spTgt spid="162880"/>
                                        </p:tgtEl>
                                        <p:attrNameLst>
                                          <p:attrName>ppt_w</p:attrName>
                                        </p:attrNameLst>
                                      </p:cBhvr>
                                      <p:tavLst>
                                        <p:tav tm="0">
                                          <p:val>
                                            <p:fltVal val="0.000000"/>
                                          </p:val>
                                        </p:tav>
                                        <p:tav tm="100000">
                                          <p:val>
                                            <p:strVal val="#ppt_w"/>
                                          </p:val>
                                        </p:tav>
                                      </p:tavLst>
                                    </p:anim>
                                    <p:anim calcmode="lin" valueType="num">
                                      <p:cBhvr>
                                        <p:cTn id="10" dur="500" fill="hold"/>
                                        <p:tgtEl>
                                          <p:spTgt spid="16288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62861"/>
                                        </p:tgtEl>
                                        <p:attrNameLst>
                                          <p:attrName>style.visibility</p:attrName>
                                        </p:attrNameLst>
                                      </p:cBhvr>
                                      <p:to>
                                        <p:strVal val="visible"/>
                                      </p:to>
                                    </p:set>
                                    <p:animEffect transition="in" filter="blinds(horizontal)">
                                      <p:cBhvr>
                                        <p:cTn id="14" dur="500"/>
                                        <p:tgtEl>
                                          <p:spTgt spid="16286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62883"/>
                                        </p:tgtEl>
                                        <p:attrNameLst>
                                          <p:attrName>style.visibility</p:attrName>
                                        </p:attrNameLst>
                                      </p:cBhvr>
                                      <p:to>
                                        <p:strVal val="visible"/>
                                      </p:to>
                                    </p:set>
                                    <p:animEffect transition="in" filter="blinds(horizontal)">
                                      <p:cBhvr>
                                        <p:cTn id="19" dur="500"/>
                                        <p:tgtEl>
                                          <p:spTgt spid="16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a:hlinkClick r:id="" action="ppaction://ole?verb="/>
          </p:cNvPr>
          <p:cNvGraphicFramePr>
            <a:graphicFrameLocks noChangeAspect="1"/>
          </p:cNvGraphicFramePr>
          <p:nvPr/>
        </p:nvGraphicFramePr>
        <p:xfrm>
          <a:off x="381000" y="4184650"/>
          <a:ext cx="8424863" cy="981075"/>
        </p:xfrm>
        <a:graphic>
          <a:graphicData uri="http://schemas.openxmlformats.org/presentationml/2006/ole">
            <mc:AlternateContent xmlns:mc="http://schemas.openxmlformats.org/markup-compatibility/2006">
              <mc:Choice xmlns:v="urn:schemas-microsoft-com:vml" Requires="v">
                <p:oleObj spid="_x0000_s3076" name="" r:id="rId1" imgW="3314700" imgH="368300" progId="Equation.KSEE3">
                  <p:embed/>
                </p:oleObj>
              </mc:Choice>
              <mc:Fallback>
                <p:oleObj name="" r:id="rId1" imgW="3314700" imgH="368300" progId="Equation.KSEE3">
                  <p:embed/>
                  <p:pic>
                    <p:nvPicPr>
                      <p:cNvPr id="0" name="图片 3075"/>
                      <p:cNvPicPr/>
                      <p:nvPr/>
                    </p:nvPicPr>
                    <p:blipFill>
                      <a:blip r:embed="rId2"/>
                      <a:stretch>
                        <a:fillRect/>
                      </a:stretch>
                    </p:blipFill>
                    <p:spPr>
                      <a:xfrm>
                        <a:off x="381000" y="4184650"/>
                        <a:ext cx="8424863" cy="981075"/>
                      </a:xfrm>
                      <a:prstGeom prst="rect">
                        <a:avLst/>
                      </a:prstGeom>
                      <a:solidFill>
                        <a:schemeClr val="bg1"/>
                      </a:solidFill>
                      <a:ln w="19050" cap="flat" cmpd="sng">
                        <a:solidFill>
                          <a:srgbClr val="C00000"/>
                        </a:solidFill>
                        <a:prstDash val="solid"/>
                        <a:round/>
                        <a:headEnd type="none" w="med" len="med"/>
                        <a:tailEnd type="none" w="med" len="med"/>
                      </a:ln>
                    </p:spPr>
                  </p:pic>
                </p:oleObj>
              </mc:Fallback>
            </mc:AlternateContent>
          </a:graphicData>
        </a:graphic>
      </p:graphicFrame>
      <p:sp>
        <p:nvSpPr>
          <p:cNvPr id="20482"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0483"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0484"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0485"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20486" name="Rectangle 3"/>
          <p:cNvSpPr>
            <a:spLocks noGrp="1"/>
          </p:cNvSpPr>
          <p:nvPr>
            <p:ph type="body"/>
          </p:nvPr>
        </p:nvSpPr>
        <p:spPr>
          <a:xfrm>
            <a:off x="0" y="909638"/>
            <a:ext cx="9144000" cy="3130550"/>
          </a:xfrm>
        </p:spPr>
        <p:txBody>
          <a:bodyPr wrap="square" anchor="t">
            <a:spAutoFit/>
          </a:bodyPr>
          <a:p>
            <a:pPr eaLnBrk="1" hangingPunct="1">
              <a:lnSpc>
                <a:spcPct val="100000"/>
              </a:lnSpc>
            </a:pPr>
            <a:r>
              <a:rPr lang="en-US" altLang="x-none" sz="2600" dirty="0">
                <a:solidFill>
                  <a:srgbClr val="FF0000"/>
                </a:solidFill>
              </a:rPr>
              <a:t>Cartesian Product</a:t>
            </a:r>
            <a:r>
              <a:rPr lang="en-US" altLang="x-none" sz="2600" dirty="0"/>
              <a:t> (</a:t>
            </a:r>
            <a:r>
              <a:rPr lang="zh-CN" altLang="en-US" sz="2600" dirty="0"/>
              <a:t>笛卡儿乘积)</a:t>
            </a:r>
            <a:endParaRPr lang="zh-CN" altLang="en-US" sz="2600" dirty="0"/>
          </a:p>
          <a:p>
            <a:pPr lvl="1" eaLnBrk="1" hangingPunct="1">
              <a:lnSpc>
                <a:spcPct val="100000"/>
              </a:lnSpc>
            </a:pPr>
            <a:r>
              <a:rPr lang="en-US" altLang="x-none" sz="2600" dirty="0">
                <a:solidFill>
                  <a:schemeClr val="tx1"/>
                </a:solidFill>
              </a:rPr>
              <a:t>Set: CID = Domain(cid), CNAME = Domain(cname), CITY = Domain(city), DISCNT = Domain(discnt), then consider:</a:t>
            </a:r>
            <a:r>
              <a:rPr lang="en-US" altLang="x-none" sz="2600" dirty="0">
                <a:solidFill>
                  <a:schemeClr val="accent1"/>
                </a:solidFill>
              </a:rPr>
              <a:t> </a:t>
            </a:r>
            <a:endParaRPr lang="en-US" altLang="x-none" sz="2600" dirty="0">
              <a:solidFill>
                <a:schemeClr val="accent1"/>
              </a:solidFill>
            </a:endParaRPr>
          </a:p>
          <a:p>
            <a:pPr lvl="1" eaLnBrk="1" hangingPunct="1">
              <a:lnSpc>
                <a:spcPct val="100000"/>
              </a:lnSpc>
              <a:buNone/>
            </a:pPr>
            <a:r>
              <a:rPr lang="en-US" altLang="x-none" sz="2600" dirty="0">
                <a:solidFill>
                  <a:schemeClr val="accent1"/>
                </a:solidFill>
              </a:rPr>
              <a:t>			</a:t>
            </a:r>
            <a:r>
              <a:rPr lang="en-US" altLang="x-none" sz="2600" dirty="0"/>
              <a:t>CID x CNAME x CITY x DISCNT</a:t>
            </a:r>
            <a:endParaRPr lang="en-US" altLang="x-none" sz="2600" dirty="0"/>
          </a:p>
          <a:p>
            <a:pPr lvl="1" eaLnBrk="1" hangingPunct="1">
              <a:lnSpc>
                <a:spcPct val="100000"/>
              </a:lnSpc>
              <a:buNone/>
            </a:pPr>
            <a:r>
              <a:rPr lang="en-US" altLang="x-none" sz="2600" dirty="0">
                <a:solidFill>
                  <a:schemeClr val="tx1"/>
                </a:solidFill>
              </a:rPr>
              <a:t>   consisting of all tuples: </a:t>
            </a:r>
            <a:r>
              <a:rPr lang="en-US" altLang="x-none" sz="2600" u="sng" dirty="0">
                <a:solidFill>
                  <a:schemeClr val="accent2"/>
                </a:solidFill>
              </a:rPr>
              <a:t>(w, x, y, z)</a:t>
            </a:r>
            <a:r>
              <a:rPr lang="en-US" altLang="x-none" sz="2600" dirty="0">
                <a:solidFill>
                  <a:schemeClr val="accent2"/>
                </a:solidFill>
              </a:rPr>
              <a:t>,</a:t>
            </a:r>
            <a:r>
              <a:rPr lang="en-US" altLang="x-none" sz="2600" dirty="0">
                <a:solidFill>
                  <a:schemeClr val="tx1"/>
                </a:solidFill>
              </a:rPr>
              <a:t> w in CID, x in CNAME, y in CITY, z in DISCNT</a:t>
            </a:r>
            <a:endParaRPr lang="en-US" altLang="x-none" sz="2600" dirty="0">
              <a:solidFill>
                <a:schemeClr val="tx1"/>
              </a:solidFill>
            </a:endParaRPr>
          </a:p>
        </p:txBody>
      </p:sp>
      <p:sp>
        <p:nvSpPr>
          <p:cNvPr id="19463" name="Rectangle 4"/>
          <p:cNvSpPr/>
          <p:nvPr/>
        </p:nvSpPr>
        <p:spPr>
          <a:xfrm>
            <a:off x="0" y="5375275"/>
            <a:ext cx="9144000" cy="1370013"/>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eaLnBrk="1" hangingPunct="1">
              <a:lnSpc>
                <a:spcPct val="100000"/>
              </a:lnSpc>
              <a:spcBef>
                <a:spcPct val="20000"/>
              </a:spcBef>
              <a:buFont typeface="Arial" panose="020B0604020202020204" pitchFamily="34" charset="0"/>
              <a:buChar char="–"/>
            </a:pPr>
            <a:r>
              <a:rPr lang="en-US" altLang="x-none" sz="2600" b="1" dirty="0">
                <a:latin typeface="Arial" panose="020B0604020202020204" pitchFamily="34" charset="0"/>
              </a:rPr>
              <a:t>A relation between these four domains is a subset of the Cartesian product.</a:t>
            </a:r>
            <a:endParaRPr lang="en-US" altLang="x-none" sz="2600" b="1" dirty="0">
              <a:latin typeface="Arial" panose="020B0604020202020204" pitchFamily="34" charset="0"/>
            </a:endParaRPr>
          </a:p>
          <a:p>
            <a:pPr marL="1143000" lvl="2" indent="-228600" eaLnBrk="1" hangingPunct="1">
              <a:lnSpc>
                <a:spcPct val="100000"/>
              </a:lnSpc>
              <a:spcBef>
                <a:spcPct val="20000"/>
              </a:spcBef>
              <a:buFont typeface="Wingdings" panose="05000000000000000000" pitchFamily="2" charset="2"/>
              <a:buNone/>
            </a:pPr>
            <a:r>
              <a:rPr lang="en-US" altLang="x-none" sz="2600" b="1" dirty="0">
                <a:solidFill>
                  <a:srgbClr val="FF0000"/>
                </a:solidFill>
                <a:latin typeface="Arial" panose="020B0604020202020204" pitchFamily="34" charset="0"/>
              </a:rPr>
              <a:t>CUSTOMERS</a:t>
            </a:r>
            <a:r>
              <a:rPr lang="en-US" altLang="x-none" sz="2600" b="1" dirty="0">
                <a:solidFill>
                  <a:schemeClr val="accent1"/>
                </a:solidFill>
                <a:latin typeface="Arial" panose="020B0604020202020204" pitchFamily="34" charset="0"/>
              </a:rPr>
              <a:t> </a:t>
            </a:r>
            <a:r>
              <a:rPr lang="en-US" altLang="x-none" sz="2600" b="1" dirty="0">
                <a:solidFill>
                  <a:schemeClr val="tx2"/>
                </a:solidFill>
                <a:latin typeface="Arial" panose="020B0604020202020204" pitchFamily="34" charset="0"/>
                <a:sym typeface="Symbol" panose="05050102010706020507" pitchFamily="2" charset="2"/>
              </a:rPr>
              <a:t></a:t>
            </a:r>
            <a:r>
              <a:rPr lang="en-US" altLang="x-none" sz="2600" b="1" dirty="0">
                <a:solidFill>
                  <a:schemeClr val="accent1"/>
                </a:solidFill>
                <a:latin typeface="Arial" panose="020B0604020202020204" pitchFamily="34" charset="0"/>
                <a:sym typeface="Symbol" panose="05050102010706020507" pitchFamily="2" charset="2"/>
              </a:rPr>
              <a:t> </a:t>
            </a:r>
            <a:r>
              <a:rPr lang="en-US" altLang="x-none" sz="2600" b="1" dirty="0">
                <a:solidFill>
                  <a:srgbClr val="FF0000"/>
                </a:solidFill>
                <a:latin typeface="Arial" panose="020B0604020202020204" pitchFamily="34" charset="0"/>
              </a:rPr>
              <a:t>CID x CNAME x CITY x DISCNT</a:t>
            </a:r>
            <a:endParaRPr lang="zh-CN" altLang="en-US" sz="2600" b="1" dirty="0">
              <a:solidFill>
                <a:schemeClr val="accent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3"/>
                                        </p:tgtEl>
                                        <p:attrNameLst>
                                          <p:attrName>style.visibility</p:attrName>
                                        </p:attrNameLst>
                                      </p:cBhvr>
                                      <p:to>
                                        <p:strVal val="visible"/>
                                      </p:to>
                                    </p:set>
                                    <p:animEffect transition="in" filter="blinds(horizontal)">
                                      <p:cBhvr>
                                        <p:cTn id="12"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ldLvl="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73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73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7396" name="Rectangle 135"/>
          <p:cNvSpPr/>
          <p:nvPr/>
        </p:nvSpPr>
        <p:spPr>
          <a:xfrm>
            <a:off x="0" y="5805488"/>
            <a:ext cx="9144000" cy="1052512"/>
          </a:xfrm>
          <a:prstGeom prst="rect">
            <a:avLst/>
          </a:prstGeom>
          <a:solidFill>
            <a:schemeClr val="bg1"/>
          </a:solidFill>
          <a:ln w="9525">
            <a:noFill/>
          </a:ln>
        </p:spPr>
        <p:txBody>
          <a:bodyPr wrap="none" anchor="ctr"/>
          <a:p>
            <a:endParaRPr lang="zh-CN" altLang="en-US" dirty="0">
              <a:latin typeface="Times New Roman" panose="02020603050405020304" pitchFamily="2" charset="0"/>
            </a:endParaRPr>
          </a:p>
        </p:txBody>
      </p:sp>
      <p:graphicFrame>
        <p:nvGraphicFramePr>
          <p:cNvPr id="163846" name="表格 163845"/>
          <p:cNvGraphicFramePr/>
          <p:nvPr/>
        </p:nvGraphicFramePr>
        <p:xfrm>
          <a:off x="1258888" y="922338"/>
          <a:ext cx="1873250" cy="1871663"/>
        </p:xfrm>
        <a:graphic>
          <a:graphicData uri="http://schemas.openxmlformats.org/drawingml/2006/table">
            <a:tbl>
              <a:tblPr/>
              <a:tblGrid>
                <a:gridCol w="893763"/>
                <a:gridCol w="979487"/>
              </a:tblGrid>
              <a:tr h="468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83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8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7414" name="Text Box 19"/>
          <p:cNvSpPr txBox="1"/>
          <p:nvPr/>
        </p:nvSpPr>
        <p:spPr>
          <a:xfrm>
            <a:off x="793750" y="836613"/>
            <a:ext cx="457200" cy="427037"/>
          </a:xfrm>
          <a:prstGeom prst="rect">
            <a:avLst/>
          </a:prstGeom>
          <a:noFill/>
          <a:ln w="9525">
            <a:noFill/>
          </a:ln>
        </p:spPr>
        <p:txBody>
          <a:bodyPr tIns="0" bIns="0" anchor="t">
            <a:spAutoFit/>
          </a:bodyPr>
          <a:p>
            <a:pPr algn="ctr">
              <a:spcBef>
                <a:spcPct val="50000"/>
              </a:spcBef>
            </a:pPr>
            <a:r>
              <a:rPr lang="en-US" altLang="x-none" sz="2800" b="1" dirty="0">
                <a:latin typeface="Arial" panose="020B0604020202020204" pitchFamily="34" charset="0"/>
              </a:rPr>
              <a:t>R</a:t>
            </a:r>
            <a:endParaRPr lang="en-US" altLang="x-none" sz="2800" b="1" dirty="0">
              <a:latin typeface="Arial" panose="020B0604020202020204" pitchFamily="34" charset="0"/>
            </a:endParaRPr>
          </a:p>
        </p:txBody>
      </p:sp>
      <p:graphicFrame>
        <p:nvGraphicFramePr>
          <p:cNvPr id="163864" name="表格 163863"/>
          <p:cNvGraphicFramePr/>
          <p:nvPr/>
        </p:nvGraphicFramePr>
        <p:xfrm>
          <a:off x="1268413" y="3492500"/>
          <a:ext cx="1863725" cy="2312988"/>
        </p:xfrm>
        <a:graphic>
          <a:graphicData uri="http://schemas.openxmlformats.org/drawingml/2006/table">
            <a:tbl>
              <a:tblPr/>
              <a:tblGrid>
                <a:gridCol w="889000"/>
                <a:gridCol w="974725"/>
              </a:tblGrid>
              <a:tr h="461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7435" name="Text Box 40"/>
          <p:cNvSpPr txBox="1"/>
          <p:nvPr/>
        </p:nvSpPr>
        <p:spPr>
          <a:xfrm>
            <a:off x="811213" y="3416300"/>
            <a:ext cx="457200" cy="427038"/>
          </a:xfrm>
          <a:prstGeom prst="rect">
            <a:avLst/>
          </a:prstGeom>
          <a:noFill/>
          <a:ln w="9525">
            <a:noFill/>
          </a:ln>
        </p:spPr>
        <p:txBody>
          <a:bodyPr tIns="0" bIns="0" anchor="t">
            <a:spAutoFit/>
          </a:bodyPr>
          <a:p>
            <a:pPr algn="ctr">
              <a:spcBef>
                <a:spcPct val="50000"/>
              </a:spcBef>
            </a:pPr>
            <a:r>
              <a:rPr lang="en-US" altLang="x-none" sz="2800" b="1" dirty="0">
                <a:latin typeface="Arial" panose="020B0604020202020204" pitchFamily="34" charset="0"/>
              </a:rPr>
              <a:t>S</a:t>
            </a:r>
            <a:endParaRPr lang="en-US" altLang="x-none" sz="2800" b="1" dirty="0">
              <a:latin typeface="Arial" panose="020B0604020202020204" pitchFamily="34" charset="0"/>
            </a:endParaRPr>
          </a:p>
        </p:txBody>
      </p:sp>
      <p:sp>
        <p:nvSpPr>
          <p:cNvPr id="163885" name="AutoShape 42"/>
          <p:cNvSpPr/>
          <p:nvPr/>
        </p:nvSpPr>
        <p:spPr>
          <a:xfrm>
            <a:off x="3419475" y="1052513"/>
            <a:ext cx="287338" cy="4535487"/>
          </a:xfrm>
          <a:prstGeom prst="rightBrace">
            <a:avLst>
              <a:gd name="adj1" fmla="val 130441"/>
              <a:gd name="adj2" fmla="val 50000"/>
            </a:avLst>
          </a:prstGeom>
          <a:noFill/>
          <a:ln w="38100" cap="flat" cmpd="sng">
            <a:solidFill>
              <a:srgbClr val="008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nvGrpSpPr>
          <p:cNvPr id="163886" name="组合 163885"/>
          <p:cNvGrpSpPr/>
          <p:nvPr/>
        </p:nvGrpSpPr>
        <p:grpSpPr>
          <a:xfrm>
            <a:off x="0" y="6021388"/>
            <a:ext cx="9144000" cy="735012"/>
            <a:chOff x="0" y="0"/>
            <a:chExt cx="5760" cy="463"/>
          </a:xfrm>
        </p:grpSpPr>
        <p:sp>
          <p:nvSpPr>
            <p:cNvPr id="187438" name="AutoShape 45"/>
            <p:cNvSpPr/>
            <p:nvPr/>
          </p:nvSpPr>
          <p:spPr>
            <a:xfrm rot="10800000">
              <a:off x="1202" y="0"/>
              <a:ext cx="3130" cy="317"/>
            </a:xfrm>
            <a:prstGeom prst="curvedDownArrow">
              <a:avLst>
                <a:gd name="adj1" fmla="val 81636"/>
                <a:gd name="adj2" fmla="val 246114"/>
                <a:gd name="adj3" fmla="val 33263"/>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ndParaRPr>
            </a:p>
          </p:txBody>
        </p:sp>
        <p:sp>
          <p:nvSpPr>
            <p:cNvPr id="187439" name="Text Box 46"/>
            <p:cNvSpPr txBox="1"/>
            <p:nvPr/>
          </p:nvSpPr>
          <p:spPr>
            <a:xfrm>
              <a:off x="0" y="136"/>
              <a:ext cx="5760" cy="327"/>
            </a:xfrm>
            <a:prstGeom prst="rect">
              <a:avLst/>
            </a:prstGeom>
            <a:solidFill>
              <a:schemeClr val="bg1">
                <a:alpha val="39999"/>
              </a:schemeClr>
            </a:solidFill>
            <a:ln w="9525">
              <a:noFill/>
            </a:ln>
          </p:spPr>
          <p:txBody>
            <a:bodyPr anchor="t">
              <a:spAutoFit/>
            </a:bodyPr>
            <a:p>
              <a:pPr algn="ctr">
                <a:spcBef>
                  <a:spcPct val="20000"/>
                </a:spcBef>
              </a:pPr>
              <a:r>
                <a:rPr lang="zh-CN" altLang="en-US" b="1" u="sng" dirty="0">
                  <a:solidFill>
                    <a:schemeClr val="accent2"/>
                  </a:solidFill>
                  <a:latin typeface="Arial" panose="020B0604020202020204" pitchFamily="34" charset="0"/>
                </a:rPr>
                <a:t>反向重构关系</a:t>
              </a:r>
              <a:r>
                <a:rPr lang="en-US" altLang="x-none" b="1" u="sng" dirty="0">
                  <a:solidFill>
                    <a:schemeClr val="accent2"/>
                  </a:solidFill>
                  <a:latin typeface="Arial" panose="020B0604020202020204" pitchFamily="34" charset="0"/>
                </a:rPr>
                <a:t>S</a:t>
              </a:r>
              <a:r>
                <a:rPr lang="zh-CN" altLang="en-US" b="1" u="sng" dirty="0">
                  <a:solidFill>
                    <a:schemeClr val="accent2"/>
                  </a:solidFill>
                  <a:latin typeface="Arial" panose="020B0604020202020204" pitchFamily="34" charset="0"/>
                </a:rPr>
                <a:t>：</a:t>
              </a:r>
              <a:r>
                <a:rPr lang="zh-CN" altLang="en-US" b="1" dirty="0">
                  <a:solidFill>
                    <a:schemeClr val="accent2"/>
                  </a:solidFill>
                  <a:latin typeface="Arial" panose="020B0604020202020204" pitchFamily="34" charset="0"/>
                </a:rPr>
                <a:t>  </a:t>
              </a:r>
              <a:r>
                <a:rPr lang="en-US" altLang="x-none" sz="2800" b="1" dirty="0">
                  <a:solidFill>
                    <a:schemeClr val="accent2"/>
                  </a:solidFill>
                  <a:latin typeface="Arial" panose="020B0604020202020204" pitchFamily="34" charset="0"/>
                </a:rPr>
                <a:t>(R  right outer join  S) [B, C]</a:t>
              </a:r>
              <a:endParaRPr lang="en-US" altLang="x-none" sz="2800" b="1" dirty="0">
                <a:solidFill>
                  <a:schemeClr val="accent2"/>
                </a:solidFill>
                <a:latin typeface="Arial" panose="020B0604020202020204" pitchFamily="34" charset="0"/>
              </a:endParaRPr>
            </a:p>
          </p:txBody>
        </p:sp>
      </p:grpSp>
      <p:grpSp>
        <p:nvGrpSpPr>
          <p:cNvPr id="163889" name="组合 163888"/>
          <p:cNvGrpSpPr/>
          <p:nvPr/>
        </p:nvGrpSpPr>
        <p:grpSpPr>
          <a:xfrm>
            <a:off x="0" y="44450"/>
            <a:ext cx="9144000" cy="792163"/>
            <a:chOff x="0" y="0"/>
            <a:chExt cx="5760" cy="499"/>
          </a:xfrm>
        </p:grpSpPr>
        <p:sp>
          <p:nvSpPr>
            <p:cNvPr id="187441" name="AutoShape 79"/>
            <p:cNvSpPr/>
            <p:nvPr/>
          </p:nvSpPr>
          <p:spPr>
            <a:xfrm rot="10800000">
              <a:off x="1156" y="182"/>
              <a:ext cx="3130" cy="317"/>
            </a:xfrm>
            <a:prstGeom prst="curvedUpArrow">
              <a:avLst>
                <a:gd name="adj1" fmla="val 71634"/>
                <a:gd name="adj2" fmla="val 269110"/>
                <a:gd name="adj3" fmla="val 33263"/>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ndParaRPr>
            </a:p>
          </p:txBody>
        </p:sp>
        <p:sp>
          <p:nvSpPr>
            <p:cNvPr id="187442" name="Text Box 80"/>
            <p:cNvSpPr txBox="1"/>
            <p:nvPr/>
          </p:nvSpPr>
          <p:spPr>
            <a:xfrm>
              <a:off x="0" y="0"/>
              <a:ext cx="5760" cy="327"/>
            </a:xfrm>
            <a:prstGeom prst="rect">
              <a:avLst/>
            </a:prstGeom>
            <a:solidFill>
              <a:schemeClr val="bg1">
                <a:alpha val="45000"/>
              </a:schemeClr>
            </a:solidFill>
            <a:ln w="9525">
              <a:noFill/>
            </a:ln>
          </p:spPr>
          <p:txBody>
            <a:bodyPr anchor="t">
              <a:spAutoFit/>
            </a:bodyPr>
            <a:p>
              <a:pPr algn="ctr">
                <a:spcBef>
                  <a:spcPct val="20000"/>
                </a:spcBef>
              </a:pPr>
              <a:r>
                <a:rPr lang="zh-CN" altLang="en-US" b="1" u="sng" dirty="0">
                  <a:solidFill>
                    <a:schemeClr val="accent2"/>
                  </a:solidFill>
                  <a:latin typeface="Arial" panose="020B0604020202020204" pitchFamily="34" charset="0"/>
                </a:rPr>
                <a:t>反向重构关系</a:t>
              </a:r>
              <a:r>
                <a:rPr lang="en-US" altLang="x-none" b="1" u="sng" dirty="0">
                  <a:solidFill>
                    <a:schemeClr val="accent2"/>
                  </a:solidFill>
                  <a:latin typeface="Arial" panose="020B0604020202020204" pitchFamily="34" charset="0"/>
                </a:rPr>
                <a:t>R</a:t>
              </a:r>
              <a:r>
                <a:rPr lang="zh-CN" altLang="en-US" b="1" u="sng" dirty="0">
                  <a:solidFill>
                    <a:schemeClr val="accent2"/>
                  </a:solidFill>
                  <a:latin typeface="Arial" panose="020B0604020202020204" pitchFamily="34" charset="0"/>
                </a:rPr>
                <a:t>：</a:t>
              </a:r>
              <a:r>
                <a:rPr lang="zh-CN" altLang="en-US" b="1" dirty="0">
                  <a:solidFill>
                    <a:schemeClr val="accent2"/>
                  </a:solidFill>
                  <a:latin typeface="Arial" panose="020B0604020202020204" pitchFamily="34" charset="0"/>
                </a:rPr>
                <a:t>  </a:t>
              </a:r>
              <a:r>
                <a:rPr lang="en-US" altLang="x-none" sz="2800" b="1" dirty="0">
                  <a:solidFill>
                    <a:schemeClr val="accent2"/>
                  </a:solidFill>
                  <a:latin typeface="Arial" panose="020B0604020202020204" pitchFamily="34" charset="0"/>
                </a:rPr>
                <a:t>(R  left outer join  S) [A, B]</a:t>
              </a:r>
              <a:endParaRPr lang="en-US" altLang="x-none" sz="2800" b="1" dirty="0">
                <a:solidFill>
                  <a:schemeClr val="accent2"/>
                </a:solidFill>
                <a:latin typeface="Arial" panose="020B0604020202020204" pitchFamily="34" charset="0"/>
              </a:endParaRPr>
            </a:p>
          </p:txBody>
        </p:sp>
      </p:grpSp>
      <p:grpSp>
        <p:nvGrpSpPr>
          <p:cNvPr id="163892" name="组合 163891"/>
          <p:cNvGrpSpPr/>
          <p:nvPr/>
        </p:nvGrpSpPr>
        <p:grpSpPr>
          <a:xfrm>
            <a:off x="4929188" y="792163"/>
            <a:ext cx="4214812" cy="2420937"/>
            <a:chOff x="0" y="0"/>
            <a:chExt cx="2655" cy="1525"/>
          </a:xfrm>
        </p:grpSpPr>
        <p:sp>
          <p:nvSpPr>
            <p:cNvPr id="187444" name="Rectangle 82"/>
            <p:cNvSpPr/>
            <p:nvPr/>
          </p:nvSpPr>
          <p:spPr>
            <a:xfrm>
              <a:off x="1690" y="1213"/>
              <a:ext cx="670"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null</a:t>
              </a:r>
              <a:endParaRPr lang="en-US" altLang="x-none" sz="2800" b="1" dirty="0">
                <a:solidFill>
                  <a:schemeClr val="accent2"/>
                </a:solidFill>
                <a:latin typeface="Arial" panose="020B0604020202020204" pitchFamily="34" charset="0"/>
              </a:endParaRPr>
            </a:p>
          </p:txBody>
        </p:sp>
        <p:sp>
          <p:nvSpPr>
            <p:cNvPr id="187445" name="Rectangle 83"/>
            <p:cNvSpPr/>
            <p:nvPr/>
          </p:nvSpPr>
          <p:spPr>
            <a:xfrm>
              <a:off x="1021" y="1213"/>
              <a:ext cx="669"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b5</a:t>
              </a:r>
              <a:endParaRPr lang="en-US" altLang="x-none" sz="2800" b="1" dirty="0">
                <a:solidFill>
                  <a:schemeClr val="accent2"/>
                </a:solidFill>
                <a:latin typeface="Arial" panose="020B0604020202020204" pitchFamily="34" charset="0"/>
              </a:endParaRPr>
            </a:p>
          </p:txBody>
        </p:sp>
        <p:sp>
          <p:nvSpPr>
            <p:cNvPr id="187446" name="Rectangle 84"/>
            <p:cNvSpPr/>
            <p:nvPr/>
          </p:nvSpPr>
          <p:spPr>
            <a:xfrm>
              <a:off x="410" y="1213"/>
              <a:ext cx="611"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a3</a:t>
              </a:r>
              <a:endParaRPr lang="en-US" altLang="x-none" sz="2800" b="1" dirty="0">
                <a:solidFill>
                  <a:schemeClr val="accent2"/>
                </a:solidFill>
                <a:latin typeface="Arial" panose="020B0604020202020204" pitchFamily="34" charset="0"/>
              </a:endParaRPr>
            </a:p>
          </p:txBody>
        </p:sp>
        <p:sp>
          <p:nvSpPr>
            <p:cNvPr id="187447" name="Rectangle 85"/>
            <p:cNvSpPr/>
            <p:nvPr/>
          </p:nvSpPr>
          <p:spPr>
            <a:xfrm>
              <a:off x="1690" y="901"/>
              <a:ext cx="670"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c2</a:t>
              </a:r>
              <a:endParaRPr lang="en-US" altLang="x-none" sz="2800" b="1" dirty="0">
                <a:solidFill>
                  <a:schemeClr val="accent2"/>
                </a:solidFill>
                <a:latin typeface="Arial" panose="020B0604020202020204" pitchFamily="34" charset="0"/>
              </a:endParaRPr>
            </a:p>
          </p:txBody>
        </p:sp>
        <p:sp>
          <p:nvSpPr>
            <p:cNvPr id="187448" name="Rectangle 86"/>
            <p:cNvSpPr/>
            <p:nvPr/>
          </p:nvSpPr>
          <p:spPr>
            <a:xfrm>
              <a:off x="1690" y="589"/>
              <a:ext cx="670"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c1</a:t>
              </a:r>
              <a:endParaRPr lang="en-US" altLang="x-none" sz="2800" b="1" dirty="0">
                <a:solidFill>
                  <a:schemeClr val="accent2"/>
                </a:solidFill>
                <a:latin typeface="Arial" panose="020B0604020202020204" pitchFamily="34" charset="0"/>
              </a:endParaRPr>
            </a:p>
          </p:txBody>
        </p:sp>
        <p:sp>
          <p:nvSpPr>
            <p:cNvPr id="187449" name="Rectangle 87"/>
            <p:cNvSpPr/>
            <p:nvPr/>
          </p:nvSpPr>
          <p:spPr>
            <a:xfrm>
              <a:off x="1690" y="277"/>
              <a:ext cx="670" cy="31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a:t>
              </a:r>
              <a:endParaRPr lang="en-US" altLang="x-none" sz="2800" b="1" dirty="0">
                <a:solidFill>
                  <a:schemeClr val="accent2"/>
                </a:solidFill>
                <a:latin typeface="Arial" panose="020B0604020202020204" pitchFamily="34" charset="0"/>
              </a:endParaRPr>
            </a:p>
          </p:txBody>
        </p:sp>
        <p:sp>
          <p:nvSpPr>
            <p:cNvPr id="187450" name="Rectangle 88"/>
            <p:cNvSpPr/>
            <p:nvPr/>
          </p:nvSpPr>
          <p:spPr>
            <a:xfrm>
              <a:off x="1021" y="901"/>
              <a:ext cx="669"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b2</a:t>
              </a:r>
              <a:endParaRPr lang="en-US" altLang="x-none" sz="2800" b="1" dirty="0">
                <a:solidFill>
                  <a:schemeClr val="accent2"/>
                </a:solidFill>
                <a:latin typeface="Arial" panose="020B0604020202020204" pitchFamily="34" charset="0"/>
              </a:endParaRPr>
            </a:p>
          </p:txBody>
        </p:sp>
        <p:sp>
          <p:nvSpPr>
            <p:cNvPr id="187451" name="Rectangle 89"/>
            <p:cNvSpPr/>
            <p:nvPr/>
          </p:nvSpPr>
          <p:spPr>
            <a:xfrm>
              <a:off x="410" y="901"/>
              <a:ext cx="611"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a2</a:t>
              </a:r>
              <a:endParaRPr lang="en-US" altLang="x-none" sz="2800" b="1" dirty="0">
                <a:solidFill>
                  <a:schemeClr val="accent2"/>
                </a:solidFill>
                <a:latin typeface="Arial" panose="020B0604020202020204" pitchFamily="34" charset="0"/>
              </a:endParaRPr>
            </a:p>
          </p:txBody>
        </p:sp>
        <p:sp>
          <p:nvSpPr>
            <p:cNvPr id="187452" name="Rectangle 90"/>
            <p:cNvSpPr/>
            <p:nvPr/>
          </p:nvSpPr>
          <p:spPr>
            <a:xfrm>
              <a:off x="1021" y="589"/>
              <a:ext cx="669"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b1</a:t>
              </a:r>
              <a:endParaRPr lang="en-US" altLang="x-none" sz="2800" b="1" dirty="0">
                <a:solidFill>
                  <a:schemeClr val="accent2"/>
                </a:solidFill>
                <a:latin typeface="Arial" panose="020B0604020202020204" pitchFamily="34" charset="0"/>
              </a:endParaRPr>
            </a:p>
          </p:txBody>
        </p:sp>
        <p:sp>
          <p:nvSpPr>
            <p:cNvPr id="187453" name="Rectangle 91"/>
            <p:cNvSpPr/>
            <p:nvPr/>
          </p:nvSpPr>
          <p:spPr>
            <a:xfrm>
              <a:off x="410" y="589"/>
              <a:ext cx="611" cy="31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a1</a:t>
              </a:r>
              <a:endParaRPr lang="en-US" altLang="x-none" sz="2800" b="1" dirty="0">
                <a:solidFill>
                  <a:schemeClr val="accent2"/>
                </a:solidFill>
                <a:latin typeface="Arial" panose="020B0604020202020204" pitchFamily="34" charset="0"/>
              </a:endParaRPr>
            </a:p>
          </p:txBody>
        </p:sp>
        <p:sp>
          <p:nvSpPr>
            <p:cNvPr id="187454" name="Rectangle 92"/>
            <p:cNvSpPr/>
            <p:nvPr/>
          </p:nvSpPr>
          <p:spPr>
            <a:xfrm>
              <a:off x="1021" y="277"/>
              <a:ext cx="669" cy="31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a:t>
              </a:r>
              <a:endParaRPr lang="en-US" altLang="x-none" sz="2800" b="1" dirty="0">
                <a:solidFill>
                  <a:schemeClr val="accent2"/>
                </a:solidFill>
                <a:latin typeface="Arial" panose="020B0604020202020204" pitchFamily="34" charset="0"/>
              </a:endParaRPr>
            </a:p>
          </p:txBody>
        </p:sp>
        <p:sp>
          <p:nvSpPr>
            <p:cNvPr id="187455" name="Rectangle 93"/>
            <p:cNvSpPr/>
            <p:nvPr/>
          </p:nvSpPr>
          <p:spPr>
            <a:xfrm>
              <a:off x="410" y="277"/>
              <a:ext cx="611" cy="31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a:t>
              </a:r>
              <a:endParaRPr lang="en-US" altLang="x-none" sz="2800" b="1" dirty="0">
                <a:solidFill>
                  <a:schemeClr val="accent2"/>
                </a:solidFill>
                <a:latin typeface="Arial" panose="020B0604020202020204" pitchFamily="34" charset="0"/>
              </a:endParaRPr>
            </a:p>
          </p:txBody>
        </p:sp>
        <p:sp>
          <p:nvSpPr>
            <p:cNvPr id="187456" name="Line 94"/>
            <p:cNvSpPr/>
            <p:nvPr/>
          </p:nvSpPr>
          <p:spPr>
            <a:xfrm>
              <a:off x="410" y="277"/>
              <a:ext cx="195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57" name="Line 95"/>
            <p:cNvSpPr/>
            <p:nvPr/>
          </p:nvSpPr>
          <p:spPr>
            <a:xfrm>
              <a:off x="410" y="589"/>
              <a:ext cx="195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58" name="Line 96"/>
            <p:cNvSpPr/>
            <p:nvPr/>
          </p:nvSpPr>
          <p:spPr>
            <a:xfrm>
              <a:off x="410" y="901"/>
              <a:ext cx="195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59" name="Line 97"/>
            <p:cNvSpPr/>
            <p:nvPr/>
          </p:nvSpPr>
          <p:spPr>
            <a:xfrm>
              <a:off x="410" y="1525"/>
              <a:ext cx="195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60" name="Line 98"/>
            <p:cNvSpPr/>
            <p:nvPr/>
          </p:nvSpPr>
          <p:spPr>
            <a:xfrm>
              <a:off x="410" y="277"/>
              <a:ext cx="0" cy="124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61" name="Line 99"/>
            <p:cNvSpPr/>
            <p:nvPr/>
          </p:nvSpPr>
          <p:spPr>
            <a:xfrm>
              <a:off x="1021" y="277"/>
              <a:ext cx="0" cy="124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62" name="Line 100"/>
            <p:cNvSpPr/>
            <p:nvPr/>
          </p:nvSpPr>
          <p:spPr>
            <a:xfrm>
              <a:off x="2360" y="277"/>
              <a:ext cx="0" cy="1248"/>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63" name="Line 101"/>
            <p:cNvSpPr/>
            <p:nvPr/>
          </p:nvSpPr>
          <p:spPr>
            <a:xfrm>
              <a:off x="1690" y="277"/>
              <a:ext cx="0" cy="124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64" name="Line 102"/>
            <p:cNvSpPr/>
            <p:nvPr/>
          </p:nvSpPr>
          <p:spPr>
            <a:xfrm>
              <a:off x="410" y="1213"/>
              <a:ext cx="195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65" name="Text Box 103"/>
            <p:cNvSpPr txBox="1"/>
            <p:nvPr/>
          </p:nvSpPr>
          <p:spPr>
            <a:xfrm>
              <a:off x="0" y="0"/>
              <a:ext cx="2655" cy="269"/>
            </a:xfrm>
            <a:prstGeom prst="rect">
              <a:avLst/>
            </a:prstGeom>
            <a:noFill/>
            <a:ln w="9525">
              <a:noFill/>
            </a:ln>
          </p:spPr>
          <p:txBody>
            <a:bodyPr lIns="0" tIns="0" rIns="0" bIns="0" anchor="t">
              <a:spAutoFit/>
            </a:bodyPr>
            <a:p>
              <a:pPr algn="ctr">
                <a:spcBef>
                  <a:spcPct val="50000"/>
                </a:spcBef>
              </a:pPr>
              <a:r>
                <a:rPr lang="en-US" altLang="x-none" sz="2800" b="1" dirty="0">
                  <a:latin typeface="Arial" panose="020B0604020202020204" pitchFamily="34" charset="0"/>
                </a:rPr>
                <a:t>R </a:t>
              </a:r>
              <a:r>
                <a:rPr lang="en-US" altLang="x-none" sz="2800" b="1" dirty="0">
                  <a:solidFill>
                    <a:srgbClr val="FF0066"/>
                  </a:solidFill>
                  <a:latin typeface="Arial" panose="020B0604020202020204" pitchFamily="34" charset="0"/>
                </a:rPr>
                <a:t>LEFT OUTER JOIN</a:t>
              </a:r>
              <a:r>
                <a:rPr lang="en-US" altLang="x-none" sz="2800" b="1" dirty="0">
                  <a:latin typeface="Arial" panose="020B0604020202020204" pitchFamily="34" charset="0"/>
                </a:rPr>
                <a:t> S</a:t>
              </a:r>
              <a:endParaRPr lang="en-US" altLang="x-none" sz="2800" b="1" dirty="0">
                <a:latin typeface="Arial" panose="020B0604020202020204" pitchFamily="34" charset="0"/>
              </a:endParaRPr>
            </a:p>
          </p:txBody>
        </p:sp>
      </p:grpSp>
      <p:sp>
        <p:nvSpPr>
          <p:cNvPr id="163915" name="Line 105"/>
          <p:cNvSpPr/>
          <p:nvPr/>
        </p:nvSpPr>
        <p:spPr>
          <a:xfrm flipV="1">
            <a:off x="3995738" y="1557338"/>
            <a:ext cx="1296987" cy="1655762"/>
          </a:xfrm>
          <a:prstGeom prst="line">
            <a:avLst/>
          </a:prstGeom>
          <a:ln w="76200" cap="flat" cmpd="sng">
            <a:solidFill>
              <a:srgbClr val="008000"/>
            </a:solidFill>
            <a:prstDash val="solid"/>
            <a:round/>
            <a:headEnd type="none" w="med" len="med"/>
            <a:tailEnd type="arrow" w="med" len="lg"/>
          </a:ln>
        </p:spPr>
        <p:txBody>
          <a:bodyPr anchor="t"/>
          <a:p>
            <a:endParaRPr lang="zh-CN" altLang="en-US">
              <a:latin typeface="Times New Roman" panose="02020603050405020304" pitchFamily="2" charset="0"/>
              <a:ea typeface="Times New Roman" panose="02020603050405020304" pitchFamily="2" charset="0"/>
            </a:endParaRPr>
          </a:p>
        </p:txBody>
      </p:sp>
      <p:grpSp>
        <p:nvGrpSpPr>
          <p:cNvPr id="163916" name="组合 163915"/>
          <p:cNvGrpSpPr/>
          <p:nvPr/>
        </p:nvGrpSpPr>
        <p:grpSpPr>
          <a:xfrm>
            <a:off x="4876800" y="3284538"/>
            <a:ext cx="4267200" cy="2892425"/>
            <a:chOff x="0" y="0"/>
            <a:chExt cx="2688" cy="1822"/>
          </a:xfrm>
        </p:grpSpPr>
        <p:sp>
          <p:nvSpPr>
            <p:cNvPr id="187468" name="Rectangle 107"/>
            <p:cNvSpPr/>
            <p:nvPr/>
          </p:nvSpPr>
          <p:spPr>
            <a:xfrm>
              <a:off x="1788" y="151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c4</a:t>
              </a:r>
              <a:endParaRPr lang="en-US" altLang="x-none" sz="2800" b="1" dirty="0">
                <a:solidFill>
                  <a:schemeClr val="accent2"/>
                </a:solidFill>
                <a:latin typeface="Arial" panose="020B0604020202020204" pitchFamily="34" charset="0"/>
              </a:endParaRPr>
            </a:p>
          </p:txBody>
        </p:sp>
        <p:sp>
          <p:nvSpPr>
            <p:cNvPr id="187469" name="Rectangle 108"/>
            <p:cNvSpPr/>
            <p:nvPr/>
          </p:nvSpPr>
          <p:spPr>
            <a:xfrm>
              <a:off x="1114" y="151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b4</a:t>
              </a:r>
              <a:endParaRPr lang="en-US" altLang="x-none" sz="2800" b="1" dirty="0">
                <a:solidFill>
                  <a:schemeClr val="accent2"/>
                </a:solidFill>
                <a:latin typeface="Arial" panose="020B0604020202020204" pitchFamily="34" charset="0"/>
              </a:endParaRPr>
            </a:p>
          </p:txBody>
        </p:sp>
        <p:sp>
          <p:nvSpPr>
            <p:cNvPr id="187470" name="Rectangle 109"/>
            <p:cNvSpPr/>
            <p:nvPr/>
          </p:nvSpPr>
          <p:spPr>
            <a:xfrm>
              <a:off x="499" y="1512"/>
              <a:ext cx="615"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null</a:t>
              </a:r>
              <a:endParaRPr lang="en-US" altLang="x-none" sz="2800" b="1" dirty="0">
                <a:solidFill>
                  <a:schemeClr val="accent2"/>
                </a:solidFill>
                <a:latin typeface="Arial" panose="020B0604020202020204" pitchFamily="34" charset="0"/>
              </a:endParaRPr>
            </a:p>
          </p:txBody>
        </p:sp>
        <p:sp>
          <p:nvSpPr>
            <p:cNvPr id="187471" name="Rectangle 110"/>
            <p:cNvSpPr/>
            <p:nvPr/>
          </p:nvSpPr>
          <p:spPr>
            <a:xfrm>
              <a:off x="1788" y="120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c3</a:t>
              </a:r>
              <a:endParaRPr lang="en-US" altLang="x-none" sz="2800" b="1" dirty="0">
                <a:solidFill>
                  <a:schemeClr val="accent2"/>
                </a:solidFill>
                <a:latin typeface="Arial" panose="020B0604020202020204" pitchFamily="34" charset="0"/>
              </a:endParaRPr>
            </a:p>
          </p:txBody>
        </p:sp>
        <p:sp>
          <p:nvSpPr>
            <p:cNvPr id="187472" name="Rectangle 111"/>
            <p:cNvSpPr/>
            <p:nvPr/>
          </p:nvSpPr>
          <p:spPr>
            <a:xfrm>
              <a:off x="1114" y="120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b3</a:t>
              </a:r>
              <a:endParaRPr lang="en-US" altLang="x-none" sz="2800" b="1" dirty="0">
                <a:solidFill>
                  <a:schemeClr val="accent2"/>
                </a:solidFill>
                <a:latin typeface="Arial" panose="020B0604020202020204" pitchFamily="34" charset="0"/>
              </a:endParaRPr>
            </a:p>
          </p:txBody>
        </p:sp>
        <p:sp>
          <p:nvSpPr>
            <p:cNvPr id="187473" name="Rectangle 112"/>
            <p:cNvSpPr/>
            <p:nvPr/>
          </p:nvSpPr>
          <p:spPr>
            <a:xfrm>
              <a:off x="499" y="1202"/>
              <a:ext cx="615"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null</a:t>
              </a:r>
              <a:endParaRPr lang="en-US" altLang="x-none" sz="2800" b="1" dirty="0">
                <a:solidFill>
                  <a:schemeClr val="accent2"/>
                </a:solidFill>
                <a:latin typeface="Arial" panose="020B0604020202020204" pitchFamily="34" charset="0"/>
              </a:endParaRPr>
            </a:p>
          </p:txBody>
        </p:sp>
        <p:sp>
          <p:nvSpPr>
            <p:cNvPr id="187474" name="Rectangle 113"/>
            <p:cNvSpPr/>
            <p:nvPr/>
          </p:nvSpPr>
          <p:spPr>
            <a:xfrm>
              <a:off x="1788" y="89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c2</a:t>
              </a:r>
              <a:endParaRPr lang="en-US" altLang="x-none" sz="2800" b="1" dirty="0">
                <a:solidFill>
                  <a:schemeClr val="accent2"/>
                </a:solidFill>
                <a:latin typeface="Arial" panose="020B0604020202020204" pitchFamily="34" charset="0"/>
              </a:endParaRPr>
            </a:p>
          </p:txBody>
        </p:sp>
        <p:sp>
          <p:nvSpPr>
            <p:cNvPr id="187475" name="Rectangle 114"/>
            <p:cNvSpPr/>
            <p:nvPr/>
          </p:nvSpPr>
          <p:spPr>
            <a:xfrm>
              <a:off x="1788" y="58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c1</a:t>
              </a:r>
              <a:endParaRPr lang="en-US" altLang="x-none" sz="2800" b="1" dirty="0">
                <a:solidFill>
                  <a:schemeClr val="accent2"/>
                </a:solidFill>
                <a:latin typeface="Arial" panose="020B0604020202020204" pitchFamily="34" charset="0"/>
              </a:endParaRPr>
            </a:p>
          </p:txBody>
        </p:sp>
        <p:sp>
          <p:nvSpPr>
            <p:cNvPr id="187476" name="Rectangle 115"/>
            <p:cNvSpPr/>
            <p:nvPr/>
          </p:nvSpPr>
          <p:spPr>
            <a:xfrm>
              <a:off x="1788" y="272"/>
              <a:ext cx="674" cy="31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a:t>
              </a:r>
              <a:endParaRPr lang="en-US" altLang="x-none" sz="2800" b="1" dirty="0">
                <a:solidFill>
                  <a:schemeClr val="accent2"/>
                </a:solidFill>
                <a:latin typeface="Arial" panose="020B0604020202020204" pitchFamily="34" charset="0"/>
              </a:endParaRPr>
            </a:p>
          </p:txBody>
        </p:sp>
        <p:sp>
          <p:nvSpPr>
            <p:cNvPr id="187477" name="Rectangle 116"/>
            <p:cNvSpPr/>
            <p:nvPr/>
          </p:nvSpPr>
          <p:spPr>
            <a:xfrm>
              <a:off x="1114" y="89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b2</a:t>
              </a:r>
              <a:endParaRPr lang="en-US" altLang="x-none" sz="2800" b="1" dirty="0">
                <a:solidFill>
                  <a:schemeClr val="accent2"/>
                </a:solidFill>
                <a:latin typeface="Arial" panose="020B0604020202020204" pitchFamily="34" charset="0"/>
              </a:endParaRPr>
            </a:p>
          </p:txBody>
        </p:sp>
        <p:sp>
          <p:nvSpPr>
            <p:cNvPr id="187478" name="Rectangle 117"/>
            <p:cNvSpPr/>
            <p:nvPr/>
          </p:nvSpPr>
          <p:spPr>
            <a:xfrm>
              <a:off x="499" y="892"/>
              <a:ext cx="615"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a2</a:t>
              </a:r>
              <a:endParaRPr lang="en-US" altLang="x-none" sz="2800" b="1" dirty="0">
                <a:solidFill>
                  <a:schemeClr val="accent2"/>
                </a:solidFill>
                <a:latin typeface="Arial" panose="020B0604020202020204" pitchFamily="34" charset="0"/>
              </a:endParaRPr>
            </a:p>
          </p:txBody>
        </p:sp>
        <p:sp>
          <p:nvSpPr>
            <p:cNvPr id="187479" name="Rectangle 118"/>
            <p:cNvSpPr/>
            <p:nvPr/>
          </p:nvSpPr>
          <p:spPr>
            <a:xfrm>
              <a:off x="1114" y="582"/>
              <a:ext cx="674"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b1</a:t>
              </a:r>
              <a:endParaRPr lang="en-US" altLang="x-none" sz="2800" b="1" dirty="0">
                <a:solidFill>
                  <a:schemeClr val="accent2"/>
                </a:solidFill>
                <a:latin typeface="Arial" panose="020B0604020202020204" pitchFamily="34" charset="0"/>
              </a:endParaRPr>
            </a:p>
          </p:txBody>
        </p:sp>
        <p:sp>
          <p:nvSpPr>
            <p:cNvPr id="187480" name="Rectangle 119"/>
            <p:cNvSpPr/>
            <p:nvPr/>
          </p:nvSpPr>
          <p:spPr>
            <a:xfrm>
              <a:off x="499" y="582"/>
              <a:ext cx="615" cy="31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a1</a:t>
              </a:r>
              <a:endParaRPr lang="en-US" altLang="x-none" sz="2800" b="1" dirty="0">
                <a:solidFill>
                  <a:schemeClr val="accent2"/>
                </a:solidFill>
                <a:latin typeface="Arial" panose="020B0604020202020204" pitchFamily="34" charset="0"/>
              </a:endParaRPr>
            </a:p>
          </p:txBody>
        </p:sp>
        <p:sp>
          <p:nvSpPr>
            <p:cNvPr id="187481" name="Rectangle 120"/>
            <p:cNvSpPr/>
            <p:nvPr/>
          </p:nvSpPr>
          <p:spPr>
            <a:xfrm>
              <a:off x="1114" y="272"/>
              <a:ext cx="674" cy="31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a:t>
              </a:r>
              <a:endParaRPr lang="en-US" altLang="x-none" sz="2800" b="1" dirty="0">
                <a:solidFill>
                  <a:schemeClr val="accent2"/>
                </a:solidFill>
                <a:latin typeface="Arial" panose="020B0604020202020204" pitchFamily="34" charset="0"/>
              </a:endParaRPr>
            </a:p>
          </p:txBody>
        </p:sp>
        <p:sp>
          <p:nvSpPr>
            <p:cNvPr id="187482" name="Rectangle 121"/>
            <p:cNvSpPr/>
            <p:nvPr/>
          </p:nvSpPr>
          <p:spPr>
            <a:xfrm>
              <a:off x="499" y="272"/>
              <a:ext cx="615" cy="31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a:t>
              </a:r>
              <a:endParaRPr lang="en-US" altLang="x-none" sz="2800" b="1" dirty="0">
                <a:solidFill>
                  <a:schemeClr val="accent2"/>
                </a:solidFill>
                <a:latin typeface="Arial" panose="020B0604020202020204" pitchFamily="34" charset="0"/>
              </a:endParaRPr>
            </a:p>
          </p:txBody>
        </p:sp>
        <p:sp>
          <p:nvSpPr>
            <p:cNvPr id="187483" name="Line 122"/>
            <p:cNvSpPr/>
            <p:nvPr/>
          </p:nvSpPr>
          <p:spPr>
            <a:xfrm>
              <a:off x="499" y="272"/>
              <a:ext cx="1963"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84" name="Line 123"/>
            <p:cNvSpPr/>
            <p:nvPr/>
          </p:nvSpPr>
          <p:spPr>
            <a:xfrm>
              <a:off x="499" y="582"/>
              <a:ext cx="1963"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85" name="Line 124"/>
            <p:cNvSpPr/>
            <p:nvPr/>
          </p:nvSpPr>
          <p:spPr>
            <a:xfrm>
              <a:off x="499" y="892"/>
              <a:ext cx="1963"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86" name="Line 125"/>
            <p:cNvSpPr/>
            <p:nvPr/>
          </p:nvSpPr>
          <p:spPr>
            <a:xfrm>
              <a:off x="499" y="1822"/>
              <a:ext cx="1963"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87" name="Line 126"/>
            <p:cNvSpPr/>
            <p:nvPr/>
          </p:nvSpPr>
          <p:spPr>
            <a:xfrm>
              <a:off x="499" y="272"/>
              <a:ext cx="0" cy="155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88" name="Line 127"/>
            <p:cNvSpPr/>
            <p:nvPr/>
          </p:nvSpPr>
          <p:spPr>
            <a:xfrm>
              <a:off x="1114" y="272"/>
              <a:ext cx="0" cy="155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89" name="Line 128"/>
            <p:cNvSpPr/>
            <p:nvPr/>
          </p:nvSpPr>
          <p:spPr>
            <a:xfrm>
              <a:off x="2462" y="272"/>
              <a:ext cx="0" cy="155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90" name="Line 129"/>
            <p:cNvSpPr/>
            <p:nvPr/>
          </p:nvSpPr>
          <p:spPr>
            <a:xfrm>
              <a:off x="1788" y="272"/>
              <a:ext cx="0" cy="155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91" name="Line 130"/>
            <p:cNvSpPr/>
            <p:nvPr/>
          </p:nvSpPr>
          <p:spPr>
            <a:xfrm>
              <a:off x="499" y="1202"/>
              <a:ext cx="1963"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92" name="Line 131"/>
            <p:cNvSpPr/>
            <p:nvPr/>
          </p:nvSpPr>
          <p:spPr>
            <a:xfrm>
              <a:off x="499" y="1512"/>
              <a:ext cx="1963"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7493" name="Text Box 132"/>
            <p:cNvSpPr txBox="1"/>
            <p:nvPr/>
          </p:nvSpPr>
          <p:spPr>
            <a:xfrm>
              <a:off x="0" y="0"/>
              <a:ext cx="2688" cy="269"/>
            </a:xfrm>
            <a:prstGeom prst="rect">
              <a:avLst/>
            </a:prstGeom>
            <a:noFill/>
            <a:ln w="9525">
              <a:noFill/>
            </a:ln>
          </p:spPr>
          <p:txBody>
            <a:bodyPr lIns="0" tIns="0" rIns="0" bIns="0" anchor="t">
              <a:spAutoFit/>
            </a:bodyPr>
            <a:p>
              <a:pPr algn="ctr">
                <a:spcBef>
                  <a:spcPct val="50000"/>
                </a:spcBef>
              </a:pPr>
              <a:r>
                <a:rPr lang="en-US" altLang="x-none" sz="2800" b="1" dirty="0">
                  <a:latin typeface="Arial" panose="020B0604020202020204" pitchFamily="34" charset="0"/>
                </a:rPr>
                <a:t>R </a:t>
              </a:r>
              <a:r>
                <a:rPr lang="en-US" altLang="x-none" sz="2800" b="1" dirty="0">
                  <a:solidFill>
                    <a:srgbClr val="FF0066"/>
                  </a:solidFill>
                  <a:latin typeface="Arial" panose="020B0604020202020204" pitchFamily="34" charset="0"/>
                </a:rPr>
                <a:t>RIGHT OUTER JOIN</a:t>
              </a:r>
              <a:r>
                <a:rPr lang="en-US" altLang="x-none" sz="2800" b="1" dirty="0">
                  <a:latin typeface="Arial" panose="020B0604020202020204" pitchFamily="34" charset="0"/>
                </a:rPr>
                <a:t> S</a:t>
              </a:r>
              <a:endParaRPr lang="en-US" altLang="x-none" sz="2800" b="1" dirty="0">
                <a:latin typeface="Arial" panose="020B0604020202020204" pitchFamily="34" charset="0"/>
              </a:endParaRPr>
            </a:p>
          </p:txBody>
        </p:sp>
      </p:grpSp>
      <p:sp>
        <p:nvSpPr>
          <p:cNvPr id="163943" name="Line 136"/>
          <p:cNvSpPr/>
          <p:nvPr/>
        </p:nvSpPr>
        <p:spPr>
          <a:xfrm>
            <a:off x="3995738" y="3429000"/>
            <a:ext cx="1368425" cy="1439863"/>
          </a:xfrm>
          <a:prstGeom prst="line">
            <a:avLst/>
          </a:prstGeom>
          <a:ln w="76200" cap="flat" cmpd="sng">
            <a:solidFill>
              <a:srgbClr val="008000"/>
            </a:solidFill>
            <a:prstDash val="solid"/>
            <a:round/>
            <a:headEnd type="none" w="med" len="med"/>
            <a:tailEnd type="arrow" w="med" len="lg"/>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5"/>
                                        </p:tgtEl>
                                        <p:attrNameLst>
                                          <p:attrName>style.visibility</p:attrName>
                                        </p:attrNameLst>
                                      </p:cBhvr>
                                      <p:to>
                                        <p:strVal val="visible"/>
                                      </p:to>
                                    </p:set>
                                  </p:childTnLst>
                                </p:cTn>
                              </p:par>
                            </p:childTnLst>
                          </p:cTn>
                        </p:par>
                        <p:par>
                          <p:cTn id="7" fill="hold">
                            <p:stCondLst>
                              <p:cond delay="0"/>
                            </p:stCondLst>
                            <p:childTnLst>
                              <p:par>
                                <p:cTn id="8" presetID="17" presetClass="entr" presetSubtype="8" fill="hold" nodeType="afterEffect">
                                  <p:stCondLst>
                                    <p:cond delay="0"/>
                                  </p:stCondLst>
                                  <p:childTnLst>
                                    <p:set>
                                      <p:cBhvr>
                                        <p:cTn id="9" dur="1" fill="hold">
                                          <p:stCondLst>
                                            <p:cond delay="0"/>
                                          </p:stCondLst>
                                        </p:cTn>
                                        <p:tgtEl>
                                          <p:spTgt spid="163915"/>
                                        </p:tgtEl>
                                        <p:attrNameLst>
                                          <p:attrName>style.visibility</p:attrName>
                                        </p:attrNameLst>
                                      </p:cBhvr>
                                      <p:to>
                                        <p:strVal val="visible"/>
                                      </p:to>
                                    </p:set>
                                    <p:anim calcmode="lin" valueType="num">
                                      <p:cBhvr>
                                        <p:cTn id="10" dur="500" fill="hold"/>
                                        <p:tgtEl>
                                          <p:spTgt spid="163915"/>
                                        </p:tgtEl>
                                        <p:attrNameLst>
                                          <p:attrName>ppt_x</p:attrName>
                                        </p:attrNameLst>
                                      </p:cBhvr>
                                      <p:tavLst>
                                        <p:tav tm="0">
                                          <p:val>
                                            <p:strVal val="#ppt_x-#ppt_w/2"/>
                                          </p:val>
                                        </p:tav>
                                        <p:tav tm="100000">
                                          <p:val>
                                            <p:strVal val="#ppt_x"/>
                                          </p:val>
                                        </p:tav>
                                      </p:tavLst>
                                    </p:anim>
                                    <p:anim calcmode="lin" valueType="num">
                                      <p:cBhvr>
                                        <p:cTn id="11" dur="500" fill="hold"/>
                                        <p:tgtEl>
                                          <p:spTgt spid="163915"/>
                                        </p:tgtEl>
                                        <p:attrNameLst>
                                          <p:attrName>ppt_y</p:attrName>
                                        </p:attrNameLst>
                                      </p:cBhvr>
                                      <p:tavLst>
                                        <p:tav tm="0">
                                          <p:val>
                                            <p:strVal val="#ppt_y"/>
                                          </p:val>
                                        </p:tav>
                                        <p:tav tm="100000">
                                          <p:val>
                                            <p:strVal val="#ppt_y"/>
                                          </p:val>
                                        </p:tav>
                                      </p:tavLst>
                                    </p:anim>
                                    <p:anim calcmode="lin" valueType="num">
                                      <p:cBhvr>
                                        <p:cTn id="12" dur="500" fill="hold"/>
                                        <p:tgtEl>
                                          <p:spTgt spid="163915"/>
                                        </p:tgtEl>
                                        <p:attrNameLst>
                                          <p:attrName>ppt_w</p:attrName>
                                        </p:attrNameLst>
                                      </p:cBhvr>
                                      <p:tavLst>
                                        <p:tav tm="0">
                                          <p:val>
                                            <p:fltVal val="0.000000"/>
                                          </p:val>
                                        </p:tav>
                                        <p:tav tm="100000">
                                          <p:val>
                                            <p:strVal val="#ppt_w"/>
                                          </p:val>
                                        </p:tav>
                                      </p:tavLst>
                                    </p:anim>
                                    <p:anim calcmode="lin" valueType="num">
                                      <p:cBhvr>
                                        <p:cTn id="13" dur="500" fill="hold"/>
                                        <p:tgtEl>
                                          <p:spTgt spid="163915"/>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 presetClass="entr" presetSubtype="3" fill="hold" nodeType="afterEffect">
                                  <p:stCondLst>
                                    <p:cond delay="0"/>
                                  </p:stCondLst>
                                  <p:childTnLst>
                                    <p:set>
                                      <p:cBhvr>
                                        <p:cTn id="16" dur="1" fill="hold">
                                          <p:stCondLst>
                                            <p:cond delay="0"/>
                                          </p:stCondLst>
                                        </p:cTn>
                                        <p:tgtEl>
                                          <p:spTgt spid="163892"/>
                                        </p:tgtEl>
                                        <p:attrNameLst>
                                          <p:attrName>style.visibility</p:attrName>
                                        </p:attrNameLst>
                                      </p:cBhvr>
                                      <p:to>
                                        <p:strVal val="visible"/>
                                      </p:to>
                                    </p:set>
                                    <p:anim calcmode="lin" valueType="num">
                                      <p:cBhvr additive="base">
                                        <p:cTn id="17" dur="500" fill="hold"/>
                                        <p:tgtEl>
                                          <p:spTgt spid="163892"/>
                                        </p:tgtEl>
                                        <p:attrNameLst>
                                          <p:attrName>ppt_x</p:attrName>
                                        </p:attrNameLst>
                                      </p:cBhvr>
                                      <p:tavLst>
                                        <p:tav tm="0">
                                          <p:val>
                                            <p:strVal val="1+#ppt_w/2"/>
                                          </p:val>
                                        </p:tav>
                                        <p:tav tm="100000">
                                          <p:val>
                                            <p:strVal val="#ppt_x"/>
                                          </p:val>
                                        </p:tav>
                                      </p:tavLst>
                                    </p:anim>
                                    <p:anim calcmode="lin" valueType="num">
                                      <p:cBhvr additive="base">
                                        <p:cTn id="18" dur="500" fill="hold"/>
                                        <p:tgtEl>
                                          <p:spTgt spid="16389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163889"/>
                                        </p:tgtEl>
                                        <p:attrNameLst>
                                          <p:attrName>style.visibility</p:attrName>
                                        </p:attrNameLst>
                                      </p:cBhvr>
                                      <p:to>
                                        <p:strVal val="visible"/>
                                      </p:to>
                                    </p:set>
                                    <p:anim calcmode="lin" valueType="num">
                                      <p:cBhvr additive="base">
                                        <p:cTn id="23" dur="500" fill="hold"/>
                                        <p:tgtEl>
                                          <p:spTgt spid="163889"/>
                                        </p:tgtEl>
                                        <p:attrNameLst>
                                          <p:attrName>ppt_x</p:attrName>
                                        </p:attrNameLst>
                                      </p:cBhvr>
                                      <p:tavLst>
                                        <p:tav tm="0">
                                          <p:val>
                                            <p:strVal val="#ppt_x"/>
                                          </p:val>
                                        </p:tav>
                                        <p:tav tm="100000">
                                          <p:val>
                                            <p:strVal val="#ppt_x"/>
                                          </p:val>
                                        </p:tav>
                                      </p:tavLst>
                                    </p:anim>
                                    <p:anim calcmode="lin" valueType="num">
                                      <p:cBhvr additive="base">
                                        <p:cTn id="24" dur="500" fill="hold"/>
                                        <p:tgtEl>
                                          <p:spTgt spid="16388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163943"/>
                                        </p:tgtEl>
                                        <p:attrNameLst>
                                          <p:attrName>style.visibility</p:attrName>
                                        </p:attrNameLst>
                                      </p:cBhvr>
                                      <p:to>
                                        <p:strVal val="visible"/>
                                      </p:to>
                                    </p:set>
                                    <p:anim calcmode="lin" valueType="num">
                                      <p:cBhvr>
                                        <p:cTn id="29" dur="500" fill="hold"/>
                                        <p:tgtEl>
                                          <p:spTgt spid="163943"/>
                                        </p:tgtEl>
                                        <p:attrNameLst>
                                          <p:attrName>ppt_x</p:attrName>
                                        </p:attrNameLst>
                                      </p:cBhvr>
                                      <p:tavLst>
                                        <p:tav tm="0">
                                          <p:val>
                                            <p:strVal val="#ppt_x-#ppt_w/2"/>
                                          </p:val>
                                        </p:tav>
                                        <p:tav tm="100000">
                                          <p:val>
                                            <p:strVal val="#ppt_x"/>
                                          </p:val>
                                        </p:tav>
                                      </p:tavLst>
                                    </p:anim>
                                    <p:anim calcmode="lin" valueType="num">
                                      <p:cBhvr>
                                        <p:cTn id="30" dur="500" fill="hold"/>
                                        <p:tgtEl>
                                          <p:spTgt spid="163943"/>
                                        </p:tgtEl>
                                        <p:attrNameLst>
                                          <p:attrName>ppt_y</p:attrName>
                                        </p:attrNameLst>
                                      </p:cBhvr>
                                      <p:tavLst>
                                        <p:tav tm="0">
                                          <p:val>
                                            <p:strVal val="#ppt_y"/>
                                          </p:val>
                                        </p:tav>
                                        <p:tav tm="100000">
                                          <p:val>
                                            <p:strVal val="#ppt_y"/>
                                          </p:val>
                                        </p:tav>
                                      </p:tavLst>
                                    </p:anim>
                                    <p:anim calcmode="lin" valueType="num">
                                      <p:cBhvr>
                                        <p:cTn id="31" dur="500" fill="hold"/>
                                        <p:tgtEl>
                                          <p:spTgt spid="163943"/>
                                        </p:tgtEl>
                                        <p:attrNameLst>
                                          <p:attrName>ppt_w</p:attrName>
                                        </p:attrNameLst>
                                      </p:cBhvr>
                                      <p:tavLst>
                                        <p:tav tm="0">
                                          <p:val>
                                            <p:fltVal val="0.000000"/>
                                          </p:val>
                                        </p:tav>
                                        <p:tav tm="100000">
                                          <p:val>
                                            <p:strVal val="#ppt_w"/>
                                          </p:val>
                                        </p:tav>
                                      </p:tavLst>
                                    </p:anim>
                                    <p:anim calcmode="lin" valueType="num">
                                      <p:cBhvr>
                                        <p:cTn id="32" dur="500" fill="hold"/>
                                        <p:tgtEl>
                                          <p:spTgt spid="163943"/>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2" presetClass="entr" presetSubtype="6" fill="hold" nodeType="afterEffect">
                                  <p:stCondLst>
                                    <p:cond delay="0"/>
                                  </p:stCondLst>
                                  <p:childTnLst>
                                    <p:set>
                                      <p:cBhvr>
                                        <p:cTn id="35" dur="1" fill="hold">
                                          <p:stCondLst>
                                            <p:cond delay="0"/>
                                          </p:stCondLst>
                                        </p:cTn>
                                        <p:tgtEl>
                                          <p:spTgt spid="163916"/>
                                        </p:tgtEl>
                                        <p:attrNameLst>
                                          <p:attrName>style.visibility</p:attrName>
                                        </p:attrNameLst>
                                      </p:cBhvr>
                                      <p:to>
                                        <p:strVal val="visible"/>
                                      </p:to>
                                    </p:set>
                                    <p:anim calcmode="lin" valueType="num">
                                      <p:cBhvr additive="base">
                                        <p:cTn id="36" dur="500" fill="hold"/>
                                        <p:tgtEl>
                                          <p:spTgt spid="163916"/>
                                        </p:tgtEl>
                                        <p:attrNameLst>
                                          <p:attrName>ppt_x</p:attrName>
                                        </p:attrNameLst>
                                      </p:cBhvr>
                                      <p:tavLst>
                                        <p:tav tm="0">
                                          <p:val>
                                            <p:strVal val="1+#ppt_w/2"/>
                                          </p:val>
                                        </p:tav>
                                        <p:tav tm="100000">
                                          <p:val>
                                            <p:strVal val="#ppt_x"/>
                                          </p:val>
                                        </p:tav>
                                      </p:tavLst>
                                    </p:anim>
                                    <p:anim calcmode="lin" valueType="num">
                                      <p:cBhvr additive="base">
                                        <p:cTn id="37" dur="500" fill="hold"/>
                                        <p:tgtEl>
                                          <p:spTgt spid="16391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3886"/>
                                        </p:tgtEl>
                                        <p:attrNameLst>
                                          <p:attrName>style.visibility</p:attrName>
                                        </p:attrNameLst>
                                      </p:cBhvr>
                                      <p:to>
                                        <p:strVal val="visible"/>
                                      </p:to>
                                    </p:set>
                                    <p:anim calcmode="lin" valueType="num">
                                      <p:cBhvr additive="base">
                                        <p:cTn id="42" dur="500" fill="hold"/>
                                        <p:tgtEl>
                                          <p:spTgt spid="163886"/>
                                        </p:tgtEl>
                                        <p:attrNameLst>
                                          <p:attrName>ppt_x</p:attrName>
                                        </p:attrNameLst>
                                      </p:cBhvr>
                                      <p:tavLst>
                                        <p:tav tm="0">
                                          <p:val>
                                            <p:strVal val="#ppt_x"/>
                                          </p:val>
                                        </p:tav>
                                        <p:tav tm="100000">
                                          <p:val>
                                            <p:strVal val="#ppt_x"/>
                                          </p:val>
                                        </p:tav>
                                      </p:tavLst>
                                    </p:anim>
                                    <p:anim calcmode="lin" valueType="num">
                                      <p:cBhvr additive="base">
                                        <p:cTn id="43" dur="500" fill="hold"/>
                                        <p:tgtEl>
                                          <p:spTgt spid="163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5"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84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84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8420" name="Rectangle 3"/>
          <p:cNvSpPr>
            <a:spLocks noGrp="1"/>
          </p:cNvSpPr>
          <p:nvPr>
            <p:ph type="body"/>
          </p:nvPr>
        </p:nvSpPr>
        <p:spPr>
          <a:xfrm>
            <a:off x="250825" y="17463"/>
            <a:ext cx="8713788" cy="6840537"/>
          </a:xfrm>
          <a:solidFill>
            <a:schemeClr val="bg1"/>
          </a:solidFill>
        </p:spPr>
        <p:txBody>
          <a:bodyPr wrap="square" anchor="t"/>
          <a:p>
            <a:pPr eaLnBrk="1" hangingPunct="1">
              <a:spcBef>
                <a:spcPct val="0"/>
              </a:spcBef>
              <a:buNone/>
            </a:pPr>
            <a:r>
              <a:rPr lang="en-US" altLang="x-none" dirty="0">
                <a:sym typeface="Symbol" panose="05050102010706020507" pitchFamily="2" charset="2"/>
              </a:rPr>
              <a:t>For each row </a:t>
            </a:r>
            <a:r>
              <a:rPr lang="en-US" altLang="x-none" dirty="0">
                <a:solidFill>
                  <a:srgbClr val="FF0000"/>
                </a:solidFill>
                <a:sym typeface="Symbol" panose="05050102010706020507" pitchFamily="2" charset="2"/>
              </a:rPr>
              <a:t>u</a:t>
            </a:r>
            <a:r>
              <a:rPr lang="en-US" altLang="x-none" dirty="0">
                <a:sym typeface="Symbol" panose="05050102010706020507" pitchFamily="2" charset="2"/>
              </a:rPr>
              <a:t> in </a:t>
            </a:r>
            <a:r>
              <a:rPr lang="en-US" altLang="x-none" dirty="0">
                <a:solidFill>
                  <a:srgbClr val="FF0000"/>
                </a:solidFill>
                <a:sym typeface="Symbol" panose="05050102010706020507" pitchFamily="2" charset="2"/>
              </a:rPr>
              <a:t>R</a:t>
            </a:r>
            <a:r>
              <a:rPr lang="en-US" altLang="x-none" dirty="0">
                <a:sym typeface="Symbol" panose="05050102010706020507" pitchFamily="2" charset="2"/>
              </a:rPr>
              <a:t> {</a:t>
            </a:r>
            <a:endParaRPr lang="en-US" altLang="x-none" dirty="0">
              <a:sym typeface="Symbol" panose="05050102010706020507" pitchFamily="2" charset="2"/>
            </a:endParaRPr>
          </a:p>
          <a:p>
            <a:pPr lvl="1" eaLnBrk="1" hangingPunct="1">
              <a:spcBef>
                <a:spcPct val="0"/>
              </a:spcBef>
              <a:buNone/>
            </a:pPr>
            <a:r>
              <a:rPr lang="en-US" altLang="x-none" dirty="0">
                <a:solidFill>
                  <a:schemeClr val="accent2"/>
                </a:solidFill>
                <a:sym typeface="Symbol" panose="05050102010706020507" pitchFamily="2" charset="2"/>
              </a:rPr>
              <a:t>Found = false;</a:t>
            </a:r>
            <a:endParaRPr lang="en-US" altLang="x-none" dirty="0">
              <a:solidFill>
                <a:schemeClr val="accent2"/>
              </a:solidFill>
              <a:sym typeface="Symbol" panose="05050102010706020507" pitchFamily="2" charset="2"/>
            </a:endParaRPr>
          </a:p>
          <a:p>
            <a:pPr lvl="1" eaLnBrk="1" hangingPunct="1">
              <a:spcBef>
                <a:spcPct val="0"/>
              </a:spcBef>
              <a:buNone/>
            </a:pPr>
            <a:r>
              <a:rPr lang="en-US" altLang="x-none" dirty="0">
                <a:solidFill>
                  <a:schemeClr val="accent2"/>
                </a:solidFill>
                <a:sym typeface="Symbol" panose="05050102010706020507" pitchFamily="2" charset="2"/>
              </a:rPr>
              <a:t>For each row </a:t>
            </a:r>
            <a:r>
              <a:rPr lang="en-US" altLang="x-none" dirty="0">
                <a:sym typeface="Symbol" panose="05050102010706020507" pitchFamily="2" charset="2"/>
              </a:rPr>
              <a:t>v</a:t>
            </a:r>
            <a:r>
              <a:rPr lang="en-US" altLang="x-none" dirty="0">
                <a:solidFill>
                  <a:schemeClr val="accent2"/>
                </a:solidFill>
                <a:sym typeface="Symbol" panose="05050102010706020507" pitchFamily="2" charset="2"/>
              </a:rPr>
              <a:t> in </a:t>
            </a:r>
            <a:r>
              <a:rPr lang="en-US" altLang="x-none" dirty="0">
                <a:sym typeface="Symbol" panose="05050102010706020507" pitchFamily="2" charset="2"/>
              </a:rPr>
              <a:t>S</a:t>
            </a:r>
            <a:r>
              <a:rPr lang="en-US" altLang="x-none" dirty="0">
                <a:solidFill>
                  <a:schemeClr val="accent2"/>
                </a:solidFill>
                <a:sym typeface="Symbol" panose="05050102010706020507" pitchFamily="2" charset="2"/>
              </a:rPr>
              <a:t> {</a:t>
            </a:r>
            <a:endParaRPr lang="en-US" altLang="x-none" dirty="0">
              <a:solidFill>
                <a:schemeClr val="accent2"/>
              </a:solidFill>
              <a:sym typeface="Symbol" panose="05050102010706020507" pitchFamily="2" charset="2"/>
            </a:endParaRPr>
          </a:p>
          <a:p>
            <a:pPr lvl="2" eaLnBrk="1" hangingPunct="1">
              <a:spcBef>
                <a:spcPct val="0"/>
              </a:spcBef>
              <a:buNone/>
            </a:pPr>
            <a:r>
              <a:rPr lang="en-US" altLang="x-none" dirty="0">
                <a:sym typeface="Symbol" panose="05050102010706020507" pitchFamily="2" charset="2"/>
              </a:rPr>
              <a:t>If (</a:t>
            </a:r>
            <a:r>
              <a:rPr lang="en-US" altLang="x-none" dirty="0">
                <a:solidFill>
                  <a:srgbClr val="FF0000"/>
                </a:solidFill>
                <a:sym typeface="Symbol" panose="05050102010706020507" pitchFamily="2" charset="2"/>
              </a:rPr>
              <a:t>u</a:t>
            </a:r>
            <a:r>
              <a:rPr lang="en-US" altLang="x-none" dirty="0">
                <a:sym typeface="Symbol" panose="05050102010706020507" pitchFamily="2" charset="2"/>
              </a:rPr>
              <a:t>[</a:t>
            </a:r>
            <a:r>
              <a:rPr lang="en-US" altLang="x-none" dirty="0"/>
              <a:t>B</a:t>
            </a:r>
            <a:r>
              <a:rPr lang="en-US" altLang="x-none" baseline="-25000" dirty="0"/>
              <a:t>i</a:t>
            </a:r>
            <a:r>
              <a:rPr lang="en-US" altLang="x-none" dirty="0">
                <a:sym typeface="Symbol" panose="05050102010706020507" pitchFamily="2" charset="2"/>
              </a:rPr>
              <a:t>] = </a:t>
            </a:r>
            <a:r>
              <a:rPr lang="en-US" altLang="x-none" dirty="0">
                <a:solidFill>
                  <a:srgbClr val="FF0000"/>
                </a:solidFill>
                <a:sym typeface="Symbol" panose="05050102010706020507" pitchFamily="2" charset="2"/>
              </a:rPr>
              <a:t>v</a:t>
            </a:r>
            <a:r>
              <a:rPr lang="en-US" altLang="x-none" dirty="0">
                <a:sym typeface="Symbol" panose="05050102010706020507" pitchFamily="2" charset="2"/>
              </a:rPr>
              <a:t>[</a:t>
            </a:r>
            <a:r>
              <a:rPr lang="en-US" altLang="x-none" dirty="0"/>
              <a:t>B</a:t>
            </a:r>
            <a:r>
              <a:rPr lang="en-US" altLang="x-none" baseline="-25000" dirty="0"/>
              <a:t>i</a:t>
            </a:r>
            <a:r>
              <a:rPr lang="en-US" altLang="x-none" dirty="0">
                <a:sym typeface="Symbol" panose="05050102010706020507" pitchFamily="2" charset="2"/>
              </a:rPr>
              <a:t>] for all i (</a:t>
            </a:r>
            <a:r>
              <a:rPr lang="en-US" altLang="x-none" dirty="0"/>
              <a:t>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k)) Then {</a:t>
            </a:r>
            <a:endParaRPr lang="en-US" altLang="x-none" dirty="0"/>
          </a:p>
          <a:p>
            <a:pPr lvl="3" eaLnBrk="1" hangingPunct="1">
              <a:spcBef>
                <a:spcPct val="0"/>
              </a:spcBef>
              <a:buNone/>
            </a:pPr>
            <a:r>
              <a:rPr lang="en-US" altLang="x-none" dirty="0">
                <a:solidFill>
                  <a:schemeClr val="accent2"/>
                </a:solidFill>
              </a:rPr>
              <a:t>Found = true;</a:t>
            </a:r>
            <a:endParaRPr lang="en-US" altLang="x-none" dirty="0">
              <a:solidFill>
                <a:schemeClr val="accent2"/>
              </a:solidFill>
            </a:endParaRPr>
          </a:p>
          <a:p>
            <a:pPr lvl="3" eaLnBrk="1" hangingPunct="1">
              <a:spcBef>
                <a:spcPct val="0"/>
              </a:spcBef>
              <a:buNone/>
            </a:pPr>
            <a:r>
              <a:rPr lang="en-US" altLang="x-none" dirty="0">
                <a:solidFill>
                  <a:schemeClr val="accent2"/>
                </a:solidFill>
              </a:rPr>
              <a:t>Generates a row </a:t>
            </a:r>
            <a:r>
              <a:rPr lang="en-US" altLang="x-none" dirty="0">
                <a:solidFill>
                  <a:srgbClr val="FF0000"/>
                </a:solidFill>
              </a:rPr>
              <a:t>t </a:t>
            </a:r>
            <a:r>
              <a:rPr lang="en-US" altLang="x-none" dirty="0">
                <a:solidFill>
                  <a:schemeClr val="accent2"/>
                </a:solidFill>
              </a:rPr>
              <a:t>of </a:t>
            </a:r>
            <a:r>
              <a:rPr lang="en-US" altLang="x-none" dirty="0">
                <a:solidFill>
                  <a:srgbClr val="FF0000"/>
                </a:solidFill>
              </a:rPr>
              <a:t>T</a:t>
            </a:r>
            <a:r>
              <a:rPr lang="en-US" altLang="x-none" dirty="0">
                <a:solidFill>
                  <a:schemeClr val="accent2"/>
                </a:solidFill>
              </a:rPr>
              <a:t> suct that: </a:t>
            </a:r>
            <a:endParaRPr lang="en-US" altLang="x-none" dirty="0">
              <a:solidFill>
                <a:schemeClr val="accent2"/>
              </a:solidFill>
            </a:endParaRPr>
          </a:p>
          <a:p>
            <a:pPr lvl="4" eaLnBrk="1" hangingPunct="1">
              <a:spcBef>
                <a:spcPct val="0"/>
              </a:spcBef>
              <a:buNone/>
            </a:pPr>
            <a:r>
              <a:rPr lang="en-US" altLang="x-none" dirty="0">
                <a:solidFill>
                  <a:srgbClr val="FF0000"/>
                </a:solidFill>
              </a:rPr>
              <a:t>t</a:t>
            </a:r>
            <a:r>
              <a:rPr lang="en-US" altLang="x-none" dirty="0"/>
              <a:t>[A</a:t>
            </a:r>
            <a:r>
              <a:rPr lang="en-US" altLang="x-none" baseline="-25000" dirty="0"/>
              <a:t>i</a:t>
            </a:r>
            <a:r>
              <a:rPr lang="en-US" altLang="x-none" dirty="0"/>
              <a:t>] = </a:t>
            </a:r>
            <a:r>
              <a:rPr lang="en-US" altLang="x-none" dirty="0">
                <a:solidFill>
                  <a:srgbClr val="FF0000"/>
                </a:solidFill>
              </a:rPr>
              <a:t>u</a:t>
            </a:r>
            <a:r>
              <a:rPr lang="en-US" altLang="x-none" dirty="0"/>
              <a:t>[A</a:t>
            </a:r>
            <a:r>
              <a:rPr lang="en-US" altLang="x-none" baseline="-25000" dirty="0"/>
              <a:t>i</a:t>
            </a:r>
            <a:r>
              <a:rPr lang="en-US" altLang="x-none" dirty="0"/>
              <a:t>] for all 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n</a:t>
            </a:r>
            <a:endParaRPr lang="en-US" altLang="x-none" dirty="0"/>
          </a:p>
          <a:p>
            <a:pPr lvl="4" eaLnBrk="1" hangingPunct="1">
              <a:spcBef>
                <a:spcPct val="0"/>
              </a:spcBef>
              <a:buNone/>
            </a:pPr>
            <a:r>
              <a:rPr lang="en-US" altLang="x-none" dirty="0">
                <a:solidFill>
                  <a:srgbClr val="FF0000"/>
                </a:solidFill>
              </a:rPr>
              <a:t>t</a:t>
            </a:r>
            <a:r>
              <a:rPr lang="en-US" altLang="x-none" dirty="0"/>
              <a:t>[B</a:t>
            </a:r>
            <a:r>
              <a:rPr lang="en-US" altLang="x-none" baseline="-25000" dirty="0"/>
              <a:t>i</a:t>
            </a:r>
            <a:r>
              <a:rPr lang="en-US" altLang="x-none" dirty="0"/>
              <a:t>] = </a:t>
            </a:r>
            <a:r>
              <a:rPr lang="en-US" altLang="x-none" dirty="0">
                <a:solidFill>
                  <a:srgbClr val="FF0000"/>
                </a:solidFill>
              </a:rPr>
              <a:t>u</a:t>
            </a:r>
            <a:r>
              <a:rPr lang="en-US" altLang="x-none" dirty="0"/>
              <a:t>[B</a:t>
            </a:r>
            <a:r>
              <a:rPr lang="en-US" altLang="x-none" baseline="-25000" dirty="0"/>
              <a:t>i</a:t>
            </a:r>
            <a:r>
              <a:rPr lang="en-US" altLang="x-none" dirty="0"/>
              <a:t>] = </a:t>
            </a:r>
            <a:r>
              <a:rPr lang="en-US" altLang="x-none" dirty="0">
                <a:solidFill>
                  <a:srgbClr val="FF0000"/>
                </a:solidFill>
              </a:rPr>
              <a:t>v</a:t>
            </a:r>
            <a:r>
              <a:rPr lang="en-US" altLang="x-none" dirty="0"/>
              <a:t>[B</a:t>
            </a:r>
            <a:r>
              <a:rPr lang="en-US" altLang="x-none" baseline="-25000" dirty="0"/>
              <a:t>i</a:t>
            </a:r>
            <a:r>
              <a:rPr lang="en-US" altLang="x-none" dirty="0"/>
              <a:t>] for all 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k</a:t>
            </a:r>
            <a:endParaRPr lang="en-US" altLang="x-none" dirty="0"/>
          </a:p>
          <a:p>
            <a:pPr lvl="4" eaLnBrk="1" hangingPunct="1">
              <a:spcBef>
                <a:spcPct val="0"/>
              </a:spcBef>
              <a:buNone/>
            </a:pPr>
            <a:r>
              <a:rPr lang="en-US" altLang="x-none" dirty="0">
                <a:solidFill>
                  <a:srgbClr val="FF0000"/>
                </a:solidFill>
              </a:rPr>
              <a:t>t</a:t>
            </a:r>
            <a:r>
              <a:rPr lang="en-US" altLang="x-none" dirty="0"/>
              <a:t>[C</a:t>
            </a:r>
            <a:r>
              <a:rPr lang="en-US" altLang="x-none" baseline="-25000" dirty="0"/>
              <a:t>i</a:t>
            </a:r>
            <a:r>
              <a:rPr lang="en-US" altLang="x-none" dirty="0"/>
              <a:t>] = </a:t>
            </a:r>
            <a:r>
              <a:rPr lang="en-US" altLang="x-none" dirty="0">
                <a:solidFill>
                  <a:srgbClr val="FF0000"/>
                </a:solidFill>
              </a:rPr>
              <a:t>v</a:t>
            </a:r>
            <a:r>
              <a:rPr lang="en-US" altLang="x-none" dirty="0"/>
              <a:t>[C</a:t>
            </a:r>
            <a:r>
              <a:rPr lang="en-US" altLang="x-none" baseline="-25000" dirty="0"/>
              <a:t>i</a:t>
            </a:r>
            <a:r>
              <a:rPr lang="en-US" altLang="x-none" dirty="0"/>
              <a:t>] for all 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m</a:t>
            </a:r>
            <a:endParaRPr lang="en-US" altLang="x-none" dirty="0"/>
          </a:p>
          <a:p>
            <a:pPr lvl="2" eaLnBrk="1" hangingPunct="1">
              <a:spcBef>
                <a:spcPct val="0"/>
              </a:spcBef>
              <a:buNone/>
            </a:pPr>
            <a:r>
              <a:rPr lang="en-US" altLang="x-none" dirty="0">
                <a:sym typeface="Symbol" panose="05050102010706020507" pitchFamily="2" charset="2"/>
              </a:rPr>
              <a:t>}</a:t>
            </a:r>
            <a:endParaRPr lang="en-US" altLang="x-none" dirty="0">
              <a:sym typeface="Symbol" panose="05050102010706020507" pitchFamily="2" charset="2"/>
            </a:endParaRPr>
          </a:p>
          <a:p>
            <a:pPr lvl="1" eaLnBrk="1" hangingPunct="1">
              <a:spcBef>
                <a:spcPct val="0"/>
              </a:spcBef>
              <a:buNone/>
            </a:pPr>
            <a:r>
              <a:rPr lang="en-US" altLang="x-none" dirty="0">
                <a:solidFill>
                  <a:schemeClr val="accent2"/>
                </a:solidFill>
                <a:sym typeface="Symbol" panose="05050102010706020507" pitchFamily="2" charset="2"/>
              </a:rPr>
              <a:t>}</a:t>
            </a:r>
            <a:endParaRPr lang="en-US" altLang="x-none" dirty="0">
              <a:solidFill>
                <a:schemeClr val="accent2"/>
              </a:solidFill>
              <a:sym typeface="Symbol" panose="05050102010706020507" pitchFamily="2" charset="2"/>
            </a:endParaRPr>
          </a:p>
          <a:p>
            <a:pPr lvl="1" eaLnBrk="1" hangingPunct="1">
              <a:spcBef>
                <a:spcPct val="0"/>
              </a:spcBef>
              <a:buNone/>
            </a:pPr>
            <a:r>
              <a:rPr lang="en-US" altLang="x-none" dirty="0">
                <a:solidFill>
                  <a:schemeClr val="accent2"/>
                </a:solidFill>
                <a:sym typeface="Symbol" panose="05050102010706020507" pitchFamily="2" charset="2"/>
              </a:rPr>
              <a:t>If (Found == false) Then {</a:t>
            </a:r>
            <a:endParaRPr lang="en-US" altLang="x-none" dirty="0">
              <a:solidFill>
                <a:schemeClr val="accent2"/>
              </a:solidFill>
              <a:sym typeface="Symbol" panose="05050102010706020507" pitchFamily="2" charset="2"/>
            </a:endParaRPr>
          </a:p>
          <a:p>
            <a:pPr lvl="2" eaLnBrk="1" hangingPunct="1">
              <a:spcBef>
                <a:spcPct val="0"/>
              </a:spcBef>
              <a:buNone/>
            </a:pPr>
            <a:r>
              <a:rPr lang="en-US" altLang="x-none" dirty="0">
                <a:sym typeface="Symbol" panose="05050102010706020507" pitchFamily="2" charset="2"/>
              </a:rPr>
              <a:t>Generates a row t of T such that:</a:t>
            </a:r>
            <a:endParaRPr lang="en-US" altLang="x-none" dirty="0">
              <a:sym typeface="Symbol" panose="05050102010706020507" pitchFamily="2" charset="2"/>
            </a:endParaRPr>
          </a:p>
          <a:p>
            <a:pPr lvl="4" eaLnBrk="1" hangingPunct="1">
              <a:spcBef>
                <a:spcPct val="0"/>
              </a:spcBef>
              <a:buNone/>
            </a:pPr>
            <a:r>
              <a:rPr lang="en-US" altLang="x-none" dirty="0">
                <a:solidFill>
                  <a:srgbClr val="FF0000"/>
                </a:solidFill>
              </a:rPr>
              <a:t>t</a:t>
            </a:r>
            <a:r>
              <a:rPr lang="en-US" altLang="x-none" dirty="0"/>
              <a:t>[A</a:t>
            </a:r>
            <a:r>
              <a:rPr lang="en-US" altLang="x-none" baseline="-25000" dirty="0"/>
              <a:t>i</a:t>
            </a:r>
            <a:r>
              <a:rPr lang="en-US" altLang="x-none" dirty="0"/>
              <a:t>] = </a:t>
            </a:r>
            <a:r>
              <a:rPr lang="en-US" altLang="x-none" dirty="0">
                <a:solidFill>
                  <a:srgbClr val="FF0000"/>
                </a:solidFill>
              </a:rPr>
              <a:t>u</a:t>
            </a:r>
            <a:r>
              <a:rPr lang="en-US" altLang="x-none" dirty="0"/>
              <a:t>[A</a:t>
            </a:r>
            <a:r>
              <a:rPr lang="en-US" altLang="x-none" baseline="-25000" dirty="0"/>
              <a:t>i</a:t>
            </a:r>
            <a:r>
              <a:rPr lang="en-US" altLang="x-none" dirty="0"/>
              <a:t>] for all 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n</a:t>
            </a:r>
            <a:endParaRPr lang="en-US" altLang="x-none" dirty="0"/>
          </a:p>
          <a:p>
            <a:pPr lvl="4" eaLnBrk="1" hangingPunct="1">
              <a:spcBef>
                <a:spcPct val="0"/>
              </a:spcBef>
              <a:buNone/>
            </a:pPr>
            <a:r>
              <a:rPr lang="en-US" altLang="x-none" dirty="0">
                <a:solidFill>
                  <a:srgbClr val="FF0000"/>
                </a:solidFill>
              </a:rPr>
              <a:t>t</a:t>
            </a:r>
            <a:r>
              <a:rPr lang="en-US" altLang="x-none" dirty="0"/>
              <a:t>[B</a:t>
            </a:r>
            <a:r>
              <a:rPr lang="en-US" altLang="x-none" baseline="-25000" dirty="0"/>
              <a:t>i</a:t>
            </a:r>
            <a:r>
              <a:rPr lang="en-US" altLang="x-none" dirty="0"/>
              <a:t>] = </a:t>
            </a:r>
            <a:r>
              <a:rPr lang="en-US" altLang="x-none" dirty="0">
                <a:solidFill>
                  <a:srgbClr val="FF0000"/>
                </a:solidFill>
              </a:rPr>
              <a:t>u</a:t>
            </a:r>
            <a:r>
              <a:rPr lang="en-US" altLang="x-none" dirty="0"/>
              <a:t>[B</a:t>
            </a:r>
            <a:r>
              <a:rPr lang="en-US" altLang="x-none" baseline="-25000" dirty="0"/>
              <a:t>i</a:t>
            </a:r>
            <a:r>
              <a:rPr lang="en-US" altLang="x-none" dirty="0"/>
              <a:t>] for all 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k</a:t>
            </a:r>
            <a:endParaRPr lang="en-US" altLang="x-none" dirty="0"/>
          </a:p>
          <a:p>
            <a:pPr lvl="4" eaLnBrk="1" hangingPunct="1">
              <a:spcBef>
                <a:spcPct val="0"/>
              </a:spcBef>
              <a:buNone/>
            </a:pPr>
            <a:r>
              <a:rPr lang="en-US" altLang="x-none" dirty="0">
                <a:solidFill>
                  <a:srgbClr val="FF0000"/>
                </a:solidFill>
              </a:rPr>
              <a:t>t</a:t>
            </a:r>
            <a:r>
              <a:rPr lang="en-US" altLang="x-none" dirty="0"/>
              <a:t>[C</a:t>
            </a:r>
            <a:r>
              <a:rPr lang="en-US" altLang="x-none" baseline="-25000" dirty="0"/>
              <a:t>i</a:t>
            </a:r>
            <a:r>
              <a:rPr lang="en-US" altLang="x-none" dirty="0"/>
              <a:t>] = </a:t>
            </a:r>
            <a:r>
              <a:rPr lang="en-US" altLang="x-none" dirty="0">
                <a:solidFill>
                  <a:srgbClr val="FF0000"/>
                </a:solidFill>
              </a:rPr>
              <a:t>NULL</a:t>
            </a:r>
            <a:r>
              <a:rPr lang="en-US" altLang="x-none" dirty="0"/>
              <a:t> for all 1</a:t>
            </a:r>
            <a:r>
              <a:rPr lang="en-US" altLang="x-none" dirty="0">
                <a:sym typeface="Symbol" panose="05050102010706020507" pitchFamily="2" charset="2"/>
              </a:rPr>
              <a:t></a:t>
            </a:r>
            <a:r>
              <a:rPr lang="en-US" altLang="x-none" dirty="0"/>
              <a:t>i</a:t>
            </a:r>
            <a:r>
              <a:rPr lang="en-US" altLang="x-none" dirty="0">
                <a:sym typeface="Symbol" panose="05050102010706020507" pitchFamily="2" charset="2"/>
              </a:rPr>
              <a:t></a:t>
            </a:r>
            <a:r>
              <a:rPr lang="en-US" altLang="x-none" dirty="0"/>
              <a:t>m</a:t>
            </a:r>
            <a:endParaRPr lang="en-US" altLang="x-none" dirty="0">
              <a:sym typeface="Symbol" panose="05050102010706020507" pitchFamily="2" charset="2"/>
            </a:endParaRPr>
          </a:p>
          <a:p>
            <a:pPr lvl="1" eaLnBrk="1" hangingPunct="1">
              <a:spcBef>
                <a:spcPct val="0"/>
              </a:spcBef>
              <a:buNone/>
            </a:pPr>
            <a:r>
              <a:rPr lang="en-US" altLang="x-none" dirty="0">
                <a:solidFill>
                  <a:schemeClr val="accent2"/>
                </a:solidFill>
                <a:sym typeface="Symbol" panose="05050102010706020507" pitchFamily="2" charset="2"/>
              </a:rPr>
              <a:t>}</a:t>
            </a:r>
            <a:endParaRPr lang="en-US" altLang="x-none" dirty="0">
              <a:solidFill>
                <a:schemeClr val="accent2"/>
              </a:solidFill>
              <a:sym typeface="Symbol" panose="05050102010706020507" pitchFamily="2" charset="2"/>
            </a:endParaRPr>
          </a:p>
          <a:p>
            <a:pPr eaLnBrk="1" hangingPunct="1">
              <a:spcBef>
                <a:spcPct val="0"/>
              </a:spcBef>
              <a:buNone/>
            </a:pPr>
            <a:r>
              <a:rPr lang="en-US" altLang="x-none" dirty="0">
                <a:sym typeface="Symbol" panose="05050102010706020507" pitchFamily="2" charset="2"/>
              </a:rPr>
              <a:t>}</a:t>
            </a:r>
            <a:endParaRPr lang="en-US" altLang="x-none" dirty="0">
              <a:sym typeface="Symbol" panose="05050102010706020507" pitchFamily="2" charset="2"/>
            </a:endParaRPr>
          </a:p>
        </p:txBody>
      </p:sp>
      <p:sp>
        <p:nvSpPr>
          <p:cNvPr id="188421" name="Rectangle 2"/>
          <p:cNvSpPr>
            <a:spLocks noGrp="1"/>
          </p:cNvSpPr>
          <p:nvPr>
            <p:ph type="title"/>
          </p:nvPr>
        </p:nvSpPr>
        <p:spPr>
          <a:xfrm>
            <a:off x="5006975" y="115888"/>
            <a:ext cx="4102100" cy="533400"/>
          </a:xfrm>
        </p:spPr>
        <p:txBody>
          <a:bodyPr wrap="square" anchor="ctr"/>
          <a:p>
            <a:pPr eaLnBrk="1" hangingPunct="1"/>
            <a:r>
              <a:rPr lang="en-US" altLang="x-none" sz="2800" dirty="0">
                <a:solidFill>
                  <a:schemeClr val="tx1"/>
                </a:solidFill>
              </a:rPr>
              <a:t>T = R</a:t>
            </a:r>
            <a:r>
              <a:rPr lang="en-US" altLang="x-none" sz="2800" dirty="0">
                <a:solidFill>
                  <a:schemeClr val="tx1"/>
                </a:solidFill>
                <a:sym typeface="Symbol" panose="05050102010706020507" pitchFamily="2" charset="2"/>
              </a:rPr>
              <a:t> </a:t>
            </a:r>
            <a:r>
              <a:rPr lang="en-US" altLang="x-none" sz="2800" dirty="0">
                <a:solidFill>
                  <a:srgbClr val="FF0000"/>
                </a:solidFill>
                <a:sym typeface="Symbol" panose="05050102010706020507" pitchFamily="2" charset="2"/>
              </a:rPr>
              <a:t>Left Outer Join</a:t>
            </a:r>
            <a:r>
              <a:rPr lang="en-US" altLang="x-none" sz="2800" dirty="0">
                <a:solidFill>
                  <a:schemeClr val="tx1"/>
                </a:solidFill>
                <a:sym typeface="Symbol" panose="05050102010706020507" pitchFamily="2" charset="2"/>
              </a:rPr>
              <a:t> </a:t>
            </a:r>
            <a:r>
              <a:rPr lang="en-US" altLang="x-none" sz="2800" dirty="0">
                <a:solidFill>
                  <a:schemeClr val="tx1"/>
                </a:solidFill>
              </a:rPr>
              <a:t>S</a:t>
            </a:r>
            <a:endParaRPr lang="zh-CN" altLang="en-US" sz="2800" dirty="0">
              <a:solidFill>
                <a:schemeClr val="tx1"/>
              </a:solidFill>
            </a:endParaRPr>
          </a:p>
        </p:txBody>
      </p:sp>
      <p:grpSp>
        <p:nvGrpSpPr>
          <p:cNvPr id="164871" name="组合 164870"/>
          <p:cNvGrpSpPr/>
          <p:nvPr/>
        </p:nvGrpSpPr>
        <p:grpSpPr>
          <a:xfrm>
            <a:off x="6659563" y="2060575"/>
            <a:ext cx="2484437" cy="1368425"/>
            <a:chOff x="0" y="0"/>
            <a:chExt cx="1565" cy="862"/>
          </a:xfrm>
        </p:grpSpPr>
        <p:sp>
          <p:nvSpPr>
            <p:cNvPr id="188423" name="Text Box 4"/>
            <p:cNvSpPr txBox="1"/>
            <p:nvPr/>
          </p:nvSpPr>
          <p:spPr>
            <a:xfrm>
              <a:off x="226" y="163"/>
              <a:ext cx="1339" cy="518"/>
            </a:xfrm>
            <a:prstGeom prst="rect">
              <a:avLst/>
            </a:prstGeom>
            <a:noFill/>
            <a:ln w="9525">
              <a:noFill/>
            </a:ln>
          </p:spPr>
          <p:txBody>
            <a:bodyPr anchor="t">
              <a:spAutoFit/>
            </a:bodyPr>
            <a:p>
              <a:pPr>
                <a:spcBef>
                  <a:spcPct val="50000"/>
                </a:spcBef>
              </a:pPr>
              <a:r>
                <a:rPr lang="zh-CN" altLang="en-US" b="1" dirty="0">
                  <a:latin typeface="Times New Roman" panose="02020603050405020304" pitchFamily="2" charset="0"/>
                </a:rPr>
                <a:t>生成自然联接的结果元组</a:t>
              </a:r>
              <a:endParaRPr lang="zh-CN" altLang="en-US" b="1" dirty="0">
                <a:latin typeface="Times New Roman" panose="02020603050405020304" pitchFamily="2" charset="0"/>
              </a:endParaRPr>
            </a:p>
          </p:txBody>
        </p:sp>
        <p:sp>
          <p:nvSpPr>
            <p:cNvPr id="188424" name="AutoShape 5"/>
            <p:cNvSpPr/>
            <p:nvPr/>
          </p:nvSpPr>
          <p:spPr>
            <a:xfrm>
              <a:off x="0" y="0"/>
              <a:ext cx="136" cy="862"/>
            </a:xfrm>
            <a:prstGeom prst="rightBrace">
              <a:avLst>
                <a:gd name="adj1" fmla="val 52378"/>
                <a:gd name="adj2" fmla="val 50000"/>
              </a:avLst>
            </a:prstGeom>
            <a:noFill/>
            <a:ln w="254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grpSp>
        <p:nvGrpSpPr>
          <p:cNvPr id="164874" name="组合 164873"/>
          <p:cNvGrpSpPr/>
          <p:nvPr/>
        </p:nvGrpSpPr>
        <p:grpSpPr>
          <a:xfrm>
            <a:off x="6300788" y="4437063"/>
            <a:ext cx="2843212" cy="1552575"/>
            <a:chOff x="0" y="0"/>
            <a:chExt cx="1791" cy="978"/>
          </a:xfrm>
        </p:grpSpPr>
        <p:sp>
          <p:nvSpPr>
            <p:cNvPr id="188426" name="Text Box 6"/>
            <p:cNvSpPr txBox="1"/>
            <p:nvPr/>
          </p:nvSpPr>
          <p:spPr>
            <a:xfrm>
              <a:off x="226" y="0"/>
              <a:ext cx="1565" cy="978"/>
            </a:xfrm>
            <a:prstGeom prst="rect">
              <a:avLst/>
            </a:prstGeom>
            <a:noFill/>
            <a:ln w="9525">
              <a:noFill/>
            </a:ln>
          </p:spPr>
          <p:txBody>
            <a:bodyPr anchor="t">
              <a:spAutoFit/>
            </a:bodyPr>
            <a:p>
              <a:pPr>
                <a:spcBef>
                  <a:spcPct val="50000"/>
                </a:spcBef>
              </a:pPr>
              <a:r>
                <a:rPr lang="zh-CN" altLang="en-US" b="1" dirty="0">
                  <a:latin typeface="Times New Roman" panose="02020603050405020304" pitchFamily="2" charset="0"/>
                </a:rPr>
                <a:t>针对未参与自然联接的元组</a:t>
              </a:r>
              <a:r>
                <a:rPr lang="en-US" altLang="x-none" b="1" dirty="0">
                  <a:latin typeface="Times New Roman" panose="02020603050405020304" pitchFamily="2" charset="0"/>
                </a:rPr>
                <a:t>u</a:t>
              </a:r>
              <a:r>
                <a:rPr lang="zh-CN" altLang="en-US" b="1" dirty="0">
                  <a:latin typeface="Times New Roman" panose="02020603050405020304" pitchFamily="2" charset="0"/>
                </a:rPr>
                <a:t>，生成对应的外联接结果元组</a:t>
              </a:r>
              <a:endParaRPr lang="zh-CN" altLang="en-US" b="1" dirty="0">
                <a:latin typeface="Times New Roman" panose="02020603050405020304" pitchFamily="2" charset="0"/>
              </a:endParaRPr>
            </a:p>
          </p:txBody>
        </p:sp>
        <p:sp>
          <p:nvSpPr>
            <p:cNvPr id="188427" name="AutoShape 7"/>
            <p:cNvSpPr/>
            <p:nvPr/>
          </p:nvSpPr>
          <p:spPr>
            <a:xfrm>
              <a:off x="0" y="71"/>
              <a:ext cx="136" cy="862"/>
            </a:xfrm>
            <a:prstGeom prst="rightBrace">
              <a:avLst>
                <a:gd name="adj1" fmla="val 52378"/>
                <a:gd name="adj2" fmla="val 50000"/>
              </a:avLst>
            </a:prstGeom>
            <a:noFill/>
            <a:ln w="25400" cap="flat" cmpd="sng">
              <a:solidFill>
                <a:srgbClr val="FF0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71"/>
                                        </p:tgtEl>
                                        <p:attrNameLst>
                                          <p:attrName>style.visibility</p:attrName>
                                        </p:attrNameLst>
                                      </p:cBhvr>
                                      <p:to>
                                        <p:strVal val="visible"/>
                                      </p:to>
                                    </p:set>
                                    <p:animEffect transition="in" filter="blinds(horizontal)">
                                      <p:cBhvr>
                                        <p:cTn id="7" dur="500"/>
                                        <p:tgtEl>
                                          <p:spTgt spid="164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874"/>
                                        </p:tgtEl>
                                        <p:attrNameLst>
                                          <p:attrName>style.visibility</p:attrName>
                                        </p:attrNameLst>
                                      </p:cBhvr>
                                      <p:to>
                                        <p:strVal val="visible"/>
                                      </p:to>
                                    </p:set>
                                    <p:animEffect transition="in" filter="blinds(horizontal)">
                                      <p:cBhvr>
                                        <p:cTn id="12" dur="500"/>
                                        <p:tgtEl>
                                          <p:spTgt spid="164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894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89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165893" name="表格 165892"/>
          <p:cNvGraphicFramePr/>
          <p:nvPr/>
        </p:nvGraphicFramePr>
        <p:xfrm>
          <a:off x="1258888" y="1039813"/>
          <a:ext cx="1873250" cy="1871663"/>
        </p:xfrm>
        <a:graphic>
          <a:graphicData uri="http://schemas.openxmlformats.org/drawingml/2006/table">
            <a:tbl>
              <a:tblPr/>
              <a:tblGrid>
                <a:gridCol w="893763"/>
                <a:gridCol w="979487"/>
              </a:tblGrid>
              <a:tr h="468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83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8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9461" name="Text Box 20"/>
          <p:cNvSpPr txBox="1"/>
          <p:nvPr/>
        </p:nvSpPr>
        <p:spPr>
          <a:xfrm>
            <a:off x="793750" y="954088"/>
            <a:ext cx="457200" cy="427037"/>
          </a:xfrm>
          <a:prstGeom prst="rect">
            <a:avLst/>
          </a:prstGeom>
          <a:noFill/>
          <a:ln w="9525">
            <a:noFill/>
          </a:ln>
        </p:spPr>
        <p:txBody>
          <a:bodyPr tIns="0" bIns="0" anchor="t">
            <a:spAutoFit/>
          </a:bodyPr>
          <a:p>
            <a:pPr algn="ctr">
              <a:spcBef>
                <a:spcPct val="50000"/>
              </a:spcBef>
            </a:pPr>
            <a:r>
              <a:rPr lang="en-US" altLang="x-none" sz="2800" b="1" dirty="0">
                <a:latin typeface="Arial" panose="020B0604020202020204" pitchFamily="34" charset="0"/>
              </a:rPr>
              <a:t>R</a:t>
            </a:r>
            <a:endParaRPr lang="en-US" altLang="x-none" sz="2800" b="1" dirty="0">
              <a:latin typeface="Arial" panose="020B0604020202020204" pitchFamily="34" charset="0"/>
            </a:endParaRPr>
          </a:p>
        </p:txBody>
      </p:sp>
      <p:graphicFrame>
        <p:nvGraphicFramePr>
          <p:cNvPr id="165911" name="表格 165910"/>
          <p:cNvGraphicFramePr/>
          <p:nvPr/>
        </p:nvGraphicFramePr>
        <p:xfrm>
          <a:off x="1268413" y="3276600"/>
          <a:ext cx="1863725" cy="2312988"/>
        </p:xfrm>
        <a:graphic>
          <a:graphicData uri="http://schemas.openxmlformats.org/drawingml/2006/table">
            <a:tbl>
              <a:tblPr/>
              <a:tblGrid>
                <a:gridCol w="889000"/>
                <a:gridCol w="974725"/>
              </a:tblGrid>
              <a:tr h="461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9482" name="Text Box 41"/>
          <p:cNvSpPr txBox="1"/>
          <p:nvPr/>
        </p:nvSpPr>
        <p:spPr>
          <a:xfrm>
            <a:off x="811213" y="3200400"/>
            <a:ext cx="457200" cy="427038"/>
          </a:xfrm>
          <a:prstGeom prst="rect">
            <a:avLst/>
          </a:prstGeom>
          <a:noFill/>
          <a:ln w="9525">
            <a:noFill/>
          </a:ln>
        </p:spPr>
        <p:txBody>
          <a:bodyPr tIns="0" bIns="0" anchor="t">
            <a:spAutoFit/>
          </a:bodyPr>
          <a:p>
            <a:pPr algn="ctr">
              <a:spcBef>
                <a:spcPct val="50000"/>
              </a:spcBef>
            </a:pPr>
            <a:r>
              <a:rPr lang="en-US" altLang="x-none" sz="2800" b="1" dirty="0">
                <a:latin typeface="Arial" panose="020B0604020202020204" pitchFamily="34" charset="0"/>
              </a:rPr>
              <a:t>S</a:t>
            </a:r>
            <a:endParaRPr lang="en-US" altLang="x-none" sz="2800" b="1" dirty="0">
              <a:latin typeface="Arial" panose="020B0604020202020204" pitchFamily="34" charset="0"/>
            </a:endParaRPr>
          </a:p>
        </p:txBody>
      </p:sp>
      <p:grpSp>
        <p:nvGrpSpPr>
          <p:cNvPr id="165932" name="组合 165931"/>
          <p:cNvGrpSpPr/>
          <p:nvPr/>
        </p:nvGrpSpPr>
        <p:grpSpPr>
          <a:xfrm>
            <a:off x="3419475" y="1052513"/>
            <a:ext cx="1584325" cy="4535487"/>
            <a:chOff x="0" y="0"/>
            <a:chExt cx="998" cy="2857"/>
          </a:xfrm>
        </p:grpSpPr>
        <p:sp>
          <p:nvSpPr>
            <p:cNvPr id="189484" name="AutoShape 62"/>
            <p:cNvSpPr/>
            <p:nvPr/>
          </p:nvSpPr>
          <p:spPr>
            <a:xfrm>
              <a:off x="0" y="0"/>
              <a:ext cx="181" cy="2857"/>
            </a:xfrm>
            <a:prstGeom prst="rightBrace">
              <a:avLst>
                <a:gd name="adj1" fmla="val 130441"/>
                <a:gd name="adj2" fmla="val 50000"/>
              </a:avLst>
            </a:prstGeom>
            <a:noFill/>
            <a:ln w="38100" cap="flat" cmpd="sng">
              <a:solidFill>
                <a:srgbClr val="008000"/>
              </a:solidFill>
              <a:prstDash val="solid"/>
              <a:round/>
              <a:headEnd type="none" w="med" len="med"/>
              <a:tailEnd type="none" w="med" len="med"/>
            </a:ln>
          </p:spPr>
          <p:txBody>
            <a:bodyPr wrap="none" anchor="ctr"/>
            <a:p>
              <a:endParaRPr lang="zh-CN" altLang="en-US" dirty="0">
                <a:latin typeface="Times New Roman" panose="02020603050405020304" pitchFamily="2" charset="0"/>
              </a:endParaRPr>
            </a:p>
          </p:txBody>
        </p:sp>
        <p:sp>
          <p:nvSpPr>
            <p:cNvPr id="189485" name="AutoShape 63"/>
            <p:cNvSpPr/>
            <p:nvPr/>
          </p:nvSpPr>
          <p:spPr>
            <a:xfrm>
              <a:off x="272" y="1315"/>
              <a:ext cx="726" cy="227"/>
            </a:xfrm>
            <a:custGeom>
              <a:avLst/>
              <a:gdLst/>
              <a:ahLst/>
              <a:cxnLst>
                <a:cxn ang="17694720">
                  <a:pos x="0" y="0"/>
                </a:cxn>
                <a:cxn ang="11796480">
                  <a:pos x="0" y="0"/>
                </a:cxn>
                <a:cxn ang="5898240">
                  <a:pos x="0" y="0"/>
                </a:cxn>
                <a:cxn ang="0">
                  <a:pos x="0" y="0"/>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9525" cap="flat" cmpd="sng">
              <a:solidFill>
                <a:schemeClr val="tx1"/>
              </a:solidFill>
              <a:prstDash val="solid"/>
              <a:round/>
              <a:headEnd type="none" w="med" len="med"/>
              <a:tailEnd type="none" w="med" len="med"/>
            </a:ln>
          </p:spPr>
          <p:txBody>
            <a:bodyPr/>
            <a:p>
              <a:endParaRPr lang="zh-CN" altLang="en-US"/>
            </a:p>
          </p:txBody>
        </p:sp>
      </p:grpSp>
      <p:grpSp>
        <p:nvGrpSpPr>
          <p:cNvPr id="165935" name="组合 165934"/>
          <p:cNvGrpSpPr/>
          <p:nvPr/>
        </p:nvGrpSpPr>
        <p:grpSpPr>
          <a:xfrm>
            <a:off x="-11112" y="5718175"/>
            <a:ext cx="9120187" cy="735013"/>
            <a:chOff x="0" y="0"/>
            <a:chExt cx="5760" cy="463"/>
          </a:xfrm>
        </p:grpSpPr>
        <p:sp>
          <p:nvSpPr>
            <p:cNvPr id="189487" name="AutoShape 65"/>
            <p:cNvSpPr/>
            <p:nvPr/>
          </p:nvSpPr>
          <p:spPr>
            <a:xfrm rot="10800000">
              <a:off x="1202" y="0"/>
              <a:ext cx="3130" cy="317"/>
            </a:xfrm>
            <a:prstGeom prst="curvedDownArrow">
              <a:avLst>
                <a:gd name="adj1" fmla="val 81636"/>
                <a:gd name="adj2" fmla="val 246114"/>
                <a:gd name="adj3" fmla="val 33263"/>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ndParaRPr>
            </a:p>
          </p:txBody>
        </p:sp>
        <p:sp>
          <p:nvSpPr>
            <p:cNvPr id="189488" name="Text Box 66"/>
            <p:cNvSpPr txBox="1"/>
            <p:nvPr/>
          </p:nvSpPr>
          <p:spPr>
            <a:xfrm>
              <a:off x="0" y="136"/>
              <a:ext cx="5760" cy="327"/>
            </a:xfrm>
            <a:prstGeom prst="rect">
              <a:avLst/>
            </a:prstGeom>
            <a:solidFill>
              <a:schemeClr val="bg1">
                <a:alpha val="39999"/>
              </a:schemeClr>
            </a:solidFill>
            <a:ln w="9525">
              <a:noFill/>
            </a:ln>
          </p:spPr>
          <p:txBody>
            <a:bodyPr anchor="t">
              <a:spAutoFit/>
            </a:bodyPr>
            <a:p>
              <a:pPr>
                <a:spcBef>
                  <a:spcPct val="20000"/>
                </a:spcBef>
              </a:pPr>
              <a:r>
                <a:rPr lang="zh-CN" altLang="en-US" b="1" u="sng" dirty="0">
                  <a:solidFill>
                    <a:schemeClr val="accent2"/>
                  </a:solidFill>
                  <a:latin typeface="Arial" panose="020B0604020202020204" pitchFamily="34" charset="0"/>
                </a:rPr>
                <a:t>反向重构关系</a:t>
              </a:r>
              <a:r>
                <a:rPr lang="en-US" altLang="x-none" b="1" u="sng" dirty="0">
                  <a:solidFill>
                    <a:schemeClr val="accent2"/>
                  </a:solidFill>
                  <a:latin typeface="Arial" panose="020B0604020202020204" pitchFamily="34" charset="0"/>
                </a:rPr>
                <a:t>S</a:t>
              </a:r>
              <a:r>
                <a:rPr lang="zh-CN" altLang="en-US" b="1" u="sng" dirty="0">
                  <a:solidFill>
                    <a:schemeClr val="accent2"/>
                  </a:solidFill>
                  <a:latin typeface="Arial" panose="020B0604020202020204" pitchFamily="34" charset="0"/>
                </a:rPr>
                <a:t>：</a:t>
              </a:r>
              <a:r>
                <a:rPr lang="en-US" altLang="x-none" sz="2800" b="1" dirty="0">
                  <a:solidFill>
                    <a:schemeClr val="accent2"/>
                  </a:solidFill>
                  <a:latin typeface="Arial" panose="020B0604020202020204" pitchFamily="34" charset="0"/>
                </a:rPr>
                <a:t>((R outer join S) where C&lt;&gt;null )[B, C]</a:t>
              </a:r>
              <a:endParaRPr lang="en-US" altLang="x-none" sz="2800" b="1" dirty="0">
                <a:solidFill>
                  <a:schemeClr val="accent2"/>
                </a:solidFill>
                <a:latin typeface="Arial" panose="020B0604020202020204" pitchFamily="34" charset="0"/>
              </a:endParaRPr>
            </a:p>
          </p:txBody>
        </p:sp>
      </p:grpSp>
      <p:grpSp>
        <p:nvGrpSpPr>
          <p:cNvPr id="165938" name="组合 165937"/>
          <p:cNvGrpSpPr/>
          <p:nvPr/>
        </p:nvGrpSpPr>
        <p:grpSpPr>
          <a:xfrm>
            <a:off x="5076825" y="1255713"/>
            <a:ext cx="3170238" cy="3527425"/>
            <a:chOff x="0" y="0"/>
            <a:chExt cx="1997" cy="2222"/>
          </a:xfrm>
        </p:grpSpPr>
        <p:sp>
          <p:nvSpPr>
            <p:cNvPr id="189490" name="Rectangle 68"/>
            <p:cNvSpPr/>
            <p:nvPr/>
          </p:nvSpPr>
          <p:spPr>
            <a:xfrm>
              <a:off x="1311" y="1902"/>
              <a:ext cx="686"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c4</a:t>
              </a:r>
              <a:endParaRPr lang="en-US" altLang="x-none" sz="2800" b="1" dirty="0">
                <a:solidFill>
                  <a:schemeClr val="accent2"/>
                </a:solidFill>
                <a:latin typeface="Arial" panose="020B0604020202020204" pitchFamily="34" charset="0"/>
              </a:endParaRPr>
            </a:p>
          </p:txBody>
        </p:sp>
        <p:sp>
          <p:nvSpPr>
            <p:cNvPr id="189491" name="Rectangle 69"/>
            <p:cNvSpPr/>
            <p:nvPr/>
          </p:nvSpPr>
          <p:spPr>
            <a:xfrm>
              <a:off x="627" y="1902"/>
              <a:ext cx="684"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b4</a:t>
              </a:r>
              <a:endParaRPr lang="en-US" altLang="x-none" sz="2800" b="1" dirty="0">
                <a:solidFill>
                  <a:schemeClr val="accent2"/>
                </a:solidFill>
                <a:latin typeface="Arial" panose="020B0604020202020204" pitchFamily="34" charset="0"/>
              </a:endParaRPr>
            </a:p>
          </p:txBody>
        </p:sp>
        <p:sp>
          <p:nvSpPr>
            <p:cNvPr id="189492" name="Rectangle 70"/>
            <p:cNvSpPr/>
            <p:nvPr/>
          </p:nvSpPr>
          <p:spPr>
            <a:xfrm>
              <a:off x="2" y="1902"/>
              <a:ext cx="625"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null</a:t>
              </a:r>
              <a:endParaRPr lang="en-US" altLang="x-none" sz="2800" b="1" dirty="0">
                <a:solidFill>
                  <a:schemeClr val="accent2"/>
                </a:solidFill>
                <a:latin typeface="Arial" panose="020B0604020202020204" pitchFamily="34" charset="0"/>
              </a:endParaRPr>
            </a:p>
          </p:txBody>
        </p:sp>
        <p:sp>
          <p:nvSpPr>
            <p:cNvPr id="189493" name="Rectangle 71"/>
            <p:cNvSpPr/>
            <p:nvPr/>
          </p:nvSpPr>
          <p:spPr>
            <a:xfrm>
              <a:off x="1311" y="1582"/>
              <a:ext cx="686"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c3</a:t>
              </a:r>
              <a:endParaRPr lang="en-US" altLang="x-none" sz="2800" b="1" dirty="0">
                <a:solidFill>
                  <a:schemeClr val="accent2"/>
                </a:solidFill>
                <a:latin typeface="Arial" panose="020B0604020202020204" pitchFamily="34" charset="0"/>
              </a:endParaRPr>
            </a:p>
          </p:txBody>
        </p:sp>
        <p:sp>
          <p:nvSpPr>
            <p:cNvPr id="189494" name="Rectangle 72"/>
            <p:cNvSpPr/>
            <p:nvPr/>
          </p:nvSpPr>
          <p:spPr>
            <a:xfrm>
              <a:off x="627" y="1582"/>
              <a:ext cx="684"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b3</a:t>
              </a:r>
              <a:endParaRPr lang="en-US" altLang="x-none" sz="2800" b="1" dirty="0">
                <a:solidFill>
                  <a:schemeClr val="accent2"/>
                </a:solidFill>
                <a:latin typeface="Arial" panose="020B0604020202020204" pitchFamily="34" charset="0"/>
              </a:endParaRPr>
            </a:p>
          </p:txBody>
        </p:sp>
        <p:sp>
          <p:nvSpPr>
            <p:cNvPr id="189495" name="Rectangle 73"/>
            <p:cNvSpPr/>
            <p:nvPr/>
          </p:nvSpPr>
          <p:spPr>
            <a:xfrm>
              <a:off x="2" y="1582"/>
              <a:ext cx="625"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null</a:t>
              </a:r>
              <a:endParaRPr lang="en-US" altLang="x-none" sz="2800" b="1" dirty="0">
                <a:solidFill>
                  <a:schemeClr val="accent2"/>
                </a:solidFill>
                <a:latin typeface="Arial" panose="020B0604020202020204" pitchFamily="34" charset="0"/>
              </a:endParaRPr>
            </a:p>
          </p:txBody>
        </p:sp>
        <p:sp>
          <p:nvSpPr>
            <p:cNvPr id="189496" name="Rectangle 74"/>
            <p:cNvSpPr/>
            <p:nvPr/>
          </p:nvSpPr>
          <p:spPr>
            <a:xfrm>
              <a:off x="1311" y="1262"/>
              <a:ext cx="686"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null</a:t>
              </a:r>
              <a:endParaRPr lang="en-US" altLang="x-none" sz="2800" b="1" dirty="0">
                <a:solidFill>
                  <a:schemeClr val="accent2"/>
                </a:solidFill>
                <a:latin typeface="Arial" panose="020B0604020202020204" pitchFamily="34" charset="0"/>
              </a:endParaRPr>
            </a:p>
          </p:txBody>
        </p:sp>
        <p:sp>
          <p:nvSpPr>
            <p:cNvPr id="189497" name="Rectangle 75"/>
            <p:cNvSpPr/>
            <p:nvPr/>
          </p:nvSpPr>
          <p:spPr>
            <a:xfrm>
              <a:off x="627" y="1262"/>
              <a:ext cx="684"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b5</a:t>
              </a:r>
              <a:endParaRPr lang="en-US" altLang="x-none" sz="2800" b="1" dirty="0">
                <a:solidFill>
                  <a:schemeClr val="accent2"/>
                </a:solidFill>
                <a:latin typeface="Arial" panose="020B0604020202020204" pitchFamily="34" charset="0"/>
              </a:endParaRPr>
            </a:p>
          </p:txBody>
        </p:sp>
        <p:sp>
          <p:nvSpPr>
            <p:cNvPr id="189498" name="Rectangle 76"/>
            <p:cNvSpPr/>
            <p:nvPr/>
          </p:nvSpPr>
          <p:spPr>
            <a:xfrm>
              <a:off x="2" y="1262"/>
              <a:ext cx="625"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a3</a:t>
              </a:r>
              <a:endParaRPr lang="en-US" altLang="x-none" sz="2800" b="1" dirty="0">
                <a:solidFill>
                  <a:schemeClr val="accent2"/>
                </a:solidFill>
                <a:latin typeface="Arial" panose="020B0604020202020204" pitchFamily="34" charset="0"/>
              </a:endParaRPr>
            </a:p>
          </p:txBody>
        </p:sp>
        <p:sp>
          <p:nvSpPr>
            <p:cNvPr id="189499" name="Rectangle 77"/>
            <p:cNvSpPr/>
            <p:nvPr/>
          </p:nvSpPr>
          <p:spPr>
            <a:xfrm>
              <a:off x="1311" y="942"/>
              <a:ext cx="686"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c2</a:t>
              </a:r>
              <a:endParaRPr lang="en-US" altLang="x-none" sz="2800" b="1" dirty="0">
                <a:solidFill>
                  <a:schemeClr val="accent2"/>
                </a:solidFill>
                <a:latin typeface="Arial" panose="020B0604020202020204" pitchFamily="34" charset="0"/>
              </a:endParaRPr>
            </a:p>
          </p:txBody>
        </p:sp>
        <p:sp>
          <p:nvSpPr>
            <p:cNvPr id="189500" name="Rectangle 78"/>
            <p:cNvSpPr/>
            <p:nvPr/>
          </p:nvSpPr>
          <p:spPr>
            <a:xfrm>
              <a:off x="1311" y="622"/>
              <a:ext cx="686"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c1</a:t>
              </a:r>
              <a:endParaRPr lang="en-US" altLang="x-none" sz="2800" b="1" dirty="0">
                <a:solidFill>
                  <a:schemeClr val="accent2"/>
                </a:solidFill>
                <a:latin typeface="Arial" panose="020B0604020202020204" pitchFamily="34" charset="0"/>
              </a:endParaRPr>
            </a:p>
          </p:txBody>
        </p:sp>
        <p:sp>
          <p:nvSpPr>
            <p:cNvPr id="189501" name="Rectangle 79"/>
            <p:cNvSpPr/>
            <p:nvPr/>
          </p:nvSpPr>
          <p:spPr>
            <a:xfrm>
              <a:off x="1311" y="302"/>
              <a:ext cx="686" cy="32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C</a:t>
              </a:r>
              <a:endParaRPr lang="en-US" altLang="x-none" sz="2800" b="1" dirty="0">
                <a:solidFill>
                  <a:schemeClr val="accent2"/>
                </a:solidFill>
                <a:latin typeface="Arial" panose="020B0604020202020204" pitchFamily="34" charset="0"/>
              </a:endParaRPr>
            </a:p>
          </p:txBody>
        </p:sp>
        <p:sp>
          <p:nvSpPr>
            <p:cNvPr id="189502" name="Rectangle 80"/>
            <p:cNvSpPr/>
            <p:nvPr/>
          </p:nvSpPr>
          <p:spPr>
            <a:xfrm>
              <a:off x="627" y="942"/>
              <a:ext cx="684"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b2</a:t>
              </a:r>
              <a:endParaRPr lang="en-US" altLang="x-none" sz="2800" b="1" dirty="0">
                <a:solidFill>
                  <a:schemeClr val="accent2"/>
                </a:solidFill>
                <a:latin typeface="Arial" panose="020B0604020202020204" pitchFamily="34" charset="0"/>
              </a:endParaRPr>
            </a:p>
          </p:txBody>
        </p:sp>
        <p:sp>
          <p:nvSpPr>
            <p:cNvPr id="189503" name="Rectangle 81"/>
            <p:cNvSpPr/>
            <p:nvPr/>
          </p:nvSpPr>
          <p:spPr>
            <a:xfrm>
              <a:off x="2" y="942"/>
              <a:ext cx="625"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a2</a:t>
              </a:r>
              <a:endParaRPr lang="en-US" altLang="x-none" sz="2800" b="1" dirty="0">
                <a:solidFill>
                  <a:schemeClr val="accent2"/>
                </a:solidFill>
                <a:latin typeface="Arial" panose="020B0604020202020204" pitchFamily="34" charset="0"/>
              </a:endParaRPr>
            </a:p>
          </p:txBody>
        </p:sp>
        <p:sp>
          <p:nvSpPr>
            <p:cNvPr id="189504" name="Rectangle 82"/>
            <p:cNvSpPr/>
            <p:nvPr/>
          </p:nvSpPr>
          <p:spPr>
            <a:xfrm>
              <a:off x="627" y="622"/>
              <a:ext cx="684"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b1</a:t>
              </a:r>
              <a:endParaRPr lang="en-US" altLang="x-none" sz="2800" b="1" dirty="0">
                <a:solidFill>
                  <a:schemeClr val="accent2"/>
                </a:solidFill>
                <a:latin typeface="Arial" panose="020B0604020202020204" pitchFamily="34" charset="0"/>
              </a:endParaRPr>
            </a:p>
          </p:txBody>
        </p:sp>
        <p:sp>
          <p:nvSpPr>
            <p:cNvPr id="189505" name="Rectangle 83"/>
            <p:cNvSpPr/>
            <p:nvPr/>
          </p:nvSpPr>
          <p:spPr>
            <a:xfrm>
              <a:off x="2" y="622"/>
              <a:ext cx="625" cy="32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a1</a:t>
              </a:r>
              <a:endParaRPr lang="en-US" altLang="x-none" sz="2800" b="1" dirty="0">
                <a:solidFill>
                  <a:schemeClr val="accent2"/>
                </a:solidFill>
                <a:latin typeface="Arial" panose="020B0604020202020204" pitchFamily="34" charset="0"/>
              </a:endParaRPr>
            </a:p>
          </p:txBody>
        </p:sp>
        <p:sp>
          <p:nvSpPr>
            <p:cNvPr id="189506" name="Rectangle 84"/>
            <p:cNvSpPr/>
            <p:nvPr/>
          </p:nvSpPr>
          <p:spPr>
            <a:xfrm>
              <a:off x="627" y="302"/>
              <a:ext cx="684" cy="32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B</a:t>
              </a:r>
              <a:endParaRPr lang="en-US" altLang="x-none" sz="2800" b="1" dirty="0">
                <a:solidFill>
                  <a:schemeClr val="accent2"/>
                </a:solidFill>
                <a:latin typeface="Arial" panose="020B0604020202020204" pitchFamily="34" charset="0"/>
              </a:endParaRPr>
            </a:p>
          </p:txBody>
        </p:sp>
        <p:sp>
          <p:nvSpPr>
            <p:cNvPr id="189507" name="Rectangle 85"/>
            <p:cNvSpPr/>
            <p:nvPr/>
          </p:nvSpPr>
          <p:spPr>
            <a:xfrm>
              <a:off x="2" y="302"/>
              <a:ext cx="625" cy="320"/>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rPr>
                <a:t>A</a:t>
              </a:r>
              <a:endParaRPr lang="en-US" altLang="x-none" sz="2800" b="1" dirty="0">
                <a:solidFill>
                  <a:schemeClr val="accent2"/>
                </a:solidFill>
                <a:latin typeface="Arial" panose="020B0604020202020204" pitchFamily="34" charset="0"/>
              </a:endParaRPr>
            </a:p>
          </p:txBody>
        </p:sp>
        <p:sp>
          <p:nvSpPr>
            <p:cNvPr id="189508" name="Line 86"/>
            <p:cNvSpPr/>
            <p:nvPr/>
          </p:nvSpPr>
          <p:spPr>
            <a:xfrm>
              <a:off x="2" y="302"/>
              <a:ext cx="1995"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09" name="Line 87"/>
            <p:cNvSpPr/>
            <p:nvPr/>
          </p:nvSpPr>
          <p:spPr>
            <a:xfrm>
              <a:off x="2" y="622"/>
              <a:ext cx="1995"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0" name="Line 88"/>
            <p:cNvSpPr/>
            <p:nvPr/>
          </p:nvSpPr>
          <p:spPr>
            <a:xfrm>
              <a:off x="2" y="942"/>
              <a:ext cx="1995"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1" name="Line 89"/>
            <p:cNvSpPr/>
            <p:nvPr/>
          </p:nvSpPr>
          <p:spPr>
            <a:xfrm>
              <a:off x="2" y="2222"/>
              <a:ext cx="1995"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2" name="Line 90"/>
            <p:cNvSpPr/>
            <p:nvPr/>
          </p:nvSpPr>
          <p:spPr>
            <a:xfrm>
              <a:off x="2" y="302"/>
              <a:ext cx="0" cy="1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3" name="Line 91"/>
            <p:cNvSpPr/>
            <p:nvPr/>
          </p:nvSpPr>
          <p:spPr>
            <a:xfrm>
              <a:off x="627" y="302"/>
              <a:ext cx="0" cy="192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4" name="Line 92"/>
            <p:cNvSpPr/>
            <p:nvPr/>
          </p:nvSpPr>
          <p:spPr>
            <a:xfrm>
              <a:off x="1997" y="302"/>
              <a:ext cx="0" cy="192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5" name="Line 93"/>
            <p:cNvSpPr/>
            <p:nvPr/>
          </p:nvSpPr>
          <p:spPr>
            <a:xfrm>
              <a:off x="1311" y="302"/>
              <a:ext cx="0" cy="192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6" name="Line 94"/>
            <p:cNvSpPr/>
            <p:nvPr/>
          </p:nvSpPr>
          <p:spPr>
            <a:xfrm>
              <a:off x="2" y="1262"/>
              <a:ext cx="1995"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7" name="Line 95"/>
            <p:cNvSpPr/>
            <p:nvPr/>
          </p:nvSpPr>
          <p:spPr>
            <a:xfrm>
              <a:off x="2" y="1582"/>
              <a:ext cx="1995"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8" name="Line 96"/>
            <p:cNvSpPr/>
            <p:nvPr/>
          </p:nvSpPr>
          <p:spPr>
            <a:xfrm>
              <a:off x="2" y="1902"/>
              <a:ext cx="1995"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89519" name="Text Box 97"/>
            <p:cNvSpPr txBox="1"/>
            <p:nvPr/>
          </p:nvSpPr>
          <p:spPr>
            <a:xfrm>
              <a:off x="0" y="0"/>
              <a:ext cx="1997" cy="269"/>
            </a:xfrm>
            <a:prstGeom prst="rect">
              <a:avLst/>
            </a:prstGeom>
            <a:noFill/>
            <a:ln w="9525">
              <a:noFill/>
            </a:ln>
          </p:spPr>
          <p:txBody>
            <a:bodyPr lIns="0" tIns="0" rIns="0" bIns="0" anchor="t">
              <a:spAutoFit/>
            </a:bodyPr>
            <a:p>
              <a:pPr algn="ctr">
                <a:spcBef>
                  <a:spcPct val="50000"/>
                </a:spcBef>
              </a:pPr>
              <a:r>
                <a:rPr lang="en-US" altLang="x-none" sz="2800" b="1" dirty="0">
                  <a:latin typeface="Arial" panose="020B0604020202020204" pitchFamily="34" charset="0"/>
                </a:rPr>
                <a:t>R  </a:t>
              </a:r>
              <a:r>
                <a:rPr lang="en-US" altLang="x-none" sz="2800" b="1" dirty="0">
                  <a:solidFill>
                    <a:srgbClr val="FF0066"/>
                  </a:solidFill>
                  <a:latin typeface="Arial" panose="020B0604020202020204" pitchFamily="34" charset="0"/>
                </a:rPr>
                <a:t>OUTER JOIN</a:t>
              </a:r>
              <a:r>
                <a:rPr lang="en-US" altLang="x-none" sz="2800" b="1" dirty="0">
                  <a:latin typeface="Arial" panose="020B0604020202020204" pitchFamily="34" charset="0"/>
                </a:rPr>
                <a:t>  S</a:t>
              </a:r>
              <a:endParaRPr lang="en-US" altLang="x-none" sz="2800" b="1" dirty="0">
                <a:latin typeface="Arial" panose="020B0604020202020204" pitchFamily="34" charset="0"/>
              </a:endParaRPr>
            </a:p>
          </p:txBody>
        </p:sp>
      </p:grpSp>
      <p:grpSp>
        <p:nvGrpSpPr>
          <p:cNvPr id="165969" name="组合 165968"/>
          <p:cNvGrpSpPr/>
          <p:nvPr/>
        </p:nvGrpSpPr>
        <p:grpSpPr>
          <a:xfrm>
            <a:off x="0" y="44450"/>
            <a:ext cx="9144000" cy="792163"/>
            <a:chOff x="0" y="0"/>
            <a:chExt cx="5760" cy="499"/>
          </a:xfrm>
        </p:grpSpPr>
        <p:sp>
          <p:nvSpPr>
            <p:cNvPr id="189521" name="AutoShape 101"/>
            <p:cNvSpPr/>
            <p:nvPr/>
          </p:nvSpPr>
          <p:spPr>
            <a:xfrm rot="10800000">
              <a:off x="1156" y="182"/>
              <a:ext cx="3130" cy="317"/>
            </a:xfrm>
            <a:prstGeom prst="curvedUpArrow">
              <a:avLst>
                <a:gd name="adj1" fmla="val 71634"/>
                <a:gd name="adj2" fmla="val 269110"/>
                <a:gd name="adj3" fmla="val 33263"/>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ndParaRPr>
            </a:p>
          </p:txBody>
        </p:sp>
        <p:sp>
          <p:nvSpPr>
            <p:cNvPr id="189522" name="Text Box 102"/>
            <p:cNvSpPr txBox="1"/>
            <p:nvPr/>
          </p:nvSpPr>
          <p:spPr>
            <a:xfrm>
              <a:off x="0" y="0"/>
              <a:ext cx="5760" cy="327"/>
            </a:xfrm>
            <a:prstGeom prst="rect">
              <a:avLst/>
            </a:prstGeom>
            <a:solidFill>
              <a:schemeClr val="bg1">
                <a:alpha val="45000"/>
              </a:schemeClr>
            </a:solidFill>
            <a:ln w="9525">
              <a:noFill/>
            </a:ln>
          </p:spPr>
          <p:txBody>
            <a:bodyPr anchor="t">
              <a:spAutoFit/>
            </a:bodyPr>
            <a:p>
              <a:pPr>
                <a:spcBef>
                  <a:spcPct val="20000"/>
                </a:spcBef>
              </a:pPr>
              <a:r>
                <a:rPr lang="zh-CN" altLang="en-US" b="1" u="sng" dirty="0">
                  <a:solidFill>
                    <a:schemeClr val="accent2"/>
                  </a:solidFill>
                  <a:latin typeface="Arial" panose="020B0604020202020204" pitchFamily="34" charset="0"/>
                </a:rPr>
                <a:t>反向重构关系</a:t>
              </a:r>
              <a:r>
                <a:rPr lang="en-US" altLang="x-none" b="1" u="sng" dirty="0">
                  <a:solidFill>
                    <a:schemeClr val="accent2"/>
                  </a:solidFill>
                  <a:latin typeface="Arial" panose="020B0604020202020204" pitchFamily="34" charset="0"/>
                </a:rPr>
                <a:t>R</a:t>
              </a:r>
              <a:r>
                <a:rPr lang="zh-CN" altLang="en-US" b="1" u="sng" dirty="0">
                  <a:solidFill>
                    <a:schemeClr val="accent2"/>
                  </a:solidFill>
                  <a:latin typeface="Arial" panose="020B0604020202020204" pitchFamily="34" charset="0"/>
                </a:rPr>
                <a:t>：</a:t>
              </a:r>
              <a:r>
                <a:rPr lang="en-US" altLang="x-none" sz="2800" b="1" dirty="0">
                  <a:solidFill>
                    <a:schemeClr val="accent2"/>
                  </a:solidFill>
                  <a:latin typeface="Arial" panose="020B0604020202020204" pitchFamily="34" charset="0"/>
                </a:rPr>
                <a:t>((R outer join S) where A&lt;&gt;null )[A, B]</a:t>
              </a:r>
              <a:endParaRPr lang="en-US" altLang="x-none" sz="2800" b="1" dirty="0">
                <a:solidFill>
                  <a:schemeClr val="accent2"/>
                </a:solidFill>
                <a:latin typeface="Arial" panose="020B0604020202020204" pitchFamily="34" charset="0"/>
              </a:endParaRPr>
            </a:p>
          </p:txBody>
        </p:sp>
      </p:grpSp>
      <p:sp>
        <p:nvSpPr>
          <p:cNvPr id="165972" name="Rectangle 106"/>
          <p:cNvSpPr>
            <a:spLocks noGrp="1"/>
          </p:cNvSpPr>
          <p:nvPr>
            <p:ph type="body"/>
          </p:nvPr>
        </p:nvSpPr>
        <p:spPr>
          <a:xfrm>
            <a:off x="179388" y="1987550"/>
            <a:ext cx="4752975" cy="2520950"/>
          </a:xfrm>
          <a:solidFill>
            <a:schemeClr val="bg1"/>
          </a:solidFill>
          <a:ln w="38100">
            <a:solidFill>
              <a:srgbClr val="FF0000"/>
            </a:solidFill>
            <a:prstDash val="sysDot"/>
            <a:miter/>
          </a:ln>
        </p:spPr>
        <p:txBody>
          <a:bodyPr wrap="square" anchor="ctr"/>
          <a:p>
            <a:pPr eaLnBrk="1" hangingPunct="1">
              <a:spcBef>
                <a:spcPct val="0"/>
              </a:spcBef>
              <a:buNone/>
            </a:pPr>
            <a:r>
              <a:rPr lang="en-US" altLang="x-none" sz="2800" dirty="0"/>
              <a:t>R </a:t>
            </a:r>
            <a:r>
              <a:rPr lang="en-US" altLang="x-none" sz="2800" dirty="0">
                <a:solidFill>
                  <a:srgbClr val="FF0000"/>
                </a:solidFill>
              </a:rPr>
              <a:t>outer join</a:t>
            </a:r>
            <a:r>
              <a:rPr lang="en-US" altLang="x-none" sz="2800" dirty="0"/>
              <a:t> S =</a:t>
            </a:r>
            <a:endParaRPr lang="en-US" altLang="x-none" sz="2800" dirty="0"/>
          </a:p>
          <a:p>
            <a:pPr eaLnBrk="1" hangingPunct="1">
              <a:spcBef>
                <a:spcPct val="0"/>
              </a:spcBef>
              <a:buNone/>
            </a:pPr>
            <a:endParaRPr lang="en-US" altLang="x-none" sz="1200" dirty="0"/>
          </a:p>
          <a:p>
            <a:pPr eaLnBrk="1" hangingPunct="1">
              <a:spcBef>
                <a:spcPct val="0"/>
              </a:spcBef>
              <a:buNone/>
            </a:pPr>
            <a:r>
              <a:rPr lang="en-US" altLang="x-none" sz="2800" dirty="0"/>
              <a:t>         (R </a:t>
            </a:r>
            <a:r>
              <a:rPr lang="en-US" altLang="x-none" sz="2800" dirty="0">
                <a:solidFill>
                  <a:srgbClr val="FF0000"/>
                </a:solidFill>
              </a:rPr>
              <a:t>left outer join </a:t>
            </a:r>
            <a:r>
              <a:rPr lang="en-US" altLang="x-none" sz="2800" dirty="0"/>
              <a:t>S)       </a:t>
            </a:r>
            <a:endParaRPr lang="en-US" altLang="x-none" sz="2800" dirty="0"/>
          </a:p>
          <a:p>
            <a:pPr marL="1905" lvl="2" indent="912495" eaLnBrk="1" hangingPunct="1">
              <a:spcBef>
                <a:spcPct val="0"/>
              </a:spcBef>
              <a:buNone/>
            </a:pPr>
            <a:r>
              <a:rPr lang="en-US" altLang="x-none" sz="2800" dirty="0"/>
              <a:t>    UNION</a:t>
            </a:r>
            <a:endParaRPr lang="en-US" altLang="x-none" sz="2800" dirty="0"/>
          </a:p>
          <a:p>
            <a:pPr marL="1905" lvl="2" indent="912495" eaLnBrk="1" hangingPunct="1">
              <a:spcBef>
                <a:spcPct val="0"/>
              </a:spcBef>
              <a:buNone/>
            </a:pPr>
            <a:r>
              <a:rPr lang="en-US" altLang="x-none" sz="2800" dirty="0"/>
              <a:t>(R </a:t>
            </a:r>
            <a:r>
              <a:rPr lang="en-US" altLang="x-none" sz="2800" dirty="0">
                <a:solidFill>
                  <a:srgbClr val="FF0000"/>
                </a:solidFill>
              </a:rPr>
              <a:t>right outer join </a:t>
            </a:r>
            <a:r>
              <a:rPr lang="en-US" altLang="x-none" sz="2800" dirty="0"/>
              <a:t>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65932"/>
                                        </p:tgtEl>
                                        <p:attrNameLst>
                                          <p:attrName>style.visibility</p:attrName>
                                        </p:attrNameLst>
                                      </p:cBhvr>
                                      <p:to>
                                        <p:strVal val="visible"/>
                                      </p:to>
                                    </p:set>
                                    <p:anim calcmode="lin" valueType="num">
                                      <p:cBhvr>
                                        <p:cTn id="7" dur="500" fill="hold"/>
                                        <p:tgtEl>
                                          <p:spTgt spid="165932"/>
                                        </p:tgtEl>
                                        <p:attrNameLst>
                                          <p:attrName>ppt_x</p:attrName>
                                        </p:attrNameLst>
                                      </p:cBhvr>
                                      <p:tavLst>
                                        <p:tav tm="0">
                                          <p:val>
                                            <p:strVal val="#ppt_x-#ppt_w/2"/>
                                          </p:val>
                                        </p:tav>
                                        <p:tav tm="100000">
                                          <p:val>
                                            <p:strVal val="#ppt_x"/>
                                          </p:val>
                                        </p:tav>
                                      </p:tavLst>
                                    </p:anim>
                                    <p:anim calcmode="lin" valueType="num">
                                      <p:cBhvr>
                                        <p:cTn id="8" dur="500" fill="hold"/>
                                        <p:tgtEl>
                                          <p:spTgt spid="165932"/>
                                        </p:tgtEl>
                                        <p:attrNameLst>
                                          <p:attrName>ppt_y</p:attrName>
                                        </p:attrNameLst>
                                      </p:cBhvr>
                                      <p:tavLst>
                                        <p:tav tm="0">
                                          <p:val>
                                            <p:strVal val="#ppt_y"/>
                                          </p:val>
                                        </p:tav>
                                        <p:tav tm="100000">
                                          <p:val>
                                            <p:strVal val="#ppt_y"/>
                                          </p:val>
                                        </p:tav>
                                      </p:tavLst>
                                    </p:anim>
                                    <p:anim calcmode="lin" valueType="num">
                                      <p:cBhvr>
                                        <p:cTn id="9" dur="500" fill="hold"/>
                                        <p:tgtEl>
                                          <p:spTgt spid="165932"/>
                                        </p:tgtEl>
                                        <p:attrNameLst>
                                          <p:attrName>ppt_w</p:attrName>
                                        </p:attrNameLst>
                                      </p:cBhvr>
                                      <p:tavLst>
                                        <p:tav tm="0">
                                          <p:val>
                                            <p:fltVal val="0.000000"/>
                                          </p:val>
                                        </p:tav>
                                        <p:tav tm="100000">
                                          <p:val>
                                            <p:strVal val="#ppt_w"/>
                                          </p:val>
                                        </p:tav>
                                      </p:tavLst>
                                    </p:anim>
                                    <p:anim calcmode="lin" valueType="num">
                                      <p:cBhvr>
                                        <p:cTn id="10" dur="500" fill="hold"/>
                                        <p:tgtEl>
                                          <p:spTgt spid="16593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65938"/>
                                        </p:tgtEl>
                                        <p:attrNameLst>
                                          <p:attrName>style.visibility</p:attrName>
                                        </p:attrNameLst>
                                      </p:cBhvr>
                                      <p:to>
                                        <p:strVal val="visible"/>
                                      </p:to>
                                    </p:set>
                                    <p:animEffect transition="in" filter="blinds(horizontal)">
                                      <p:cBhvr>
                                        <p:cTn id="14" dur="500"/>
                                        <p:tgtEl>
                                          <p:spTgt spid="16593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65969"/>
                                        </p:tgtEl>
                                        <p:attrNameLst>
                                          <p:attrName>style.visibility</p:attrName>
                                        </p:attrNameLst>
                                      </p:cBhvr>
                                      <p:to>
                                        <p:strVal val="visible"/>
                                      </p:to>
                                    </p:set>
                                    <p:anim calcmode="lin" valueType="num">
                                      <p:cBhvr additive="base">
                                        <p:cTn id="19" dur="500" fill="hold"/>
                                        <p:tgtEl>
                                          <p:spTgt spid="165969"/>
                                        </p:tgtEl>
                                        <p:attrNameLst>
                                          <p:attrName>ppt_x</p:attrName>
                                        </p:attrNameLst>
                                      </p:cBhvr>
                                      <p:tavLst>
                                        <p:tav tm="0">
                                          <p:val>
                                            <p:strVal val="#ppt_x"/>
                                          </p:val>
                                        </p:tav>
                                        <p:tav tm="100000">
                                          <p:val>
                                            <p:strVal val="#ppt_x"/>
                                          </p:val>
                                        </p:tav>
                                      </p:tavLst>
                                    </p:anim>
                                    <p:anim calcmode="lin" valueType="num">
                                      <p:cBhvr additive="base">
                                        <p:cTn id="20" dur="500" fill="hold"/>
                                        <p:tgtEl>
                                          <p:spTgt spid="16596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5935"/>
                                        </p:tgtEl>
                                        <p:attrNameLst>
                                          <p:attrName>style.visibility</p:attrName>
                                        </p:attrNameLst>
                                      </p:cBhvr>
                                      <p:to>
                                        <p:strVal val="visible"/>
                                      </p:to>
                                    </p:set>
                                    <p:anim calcmode="lin" valueType="num">
                                      <p:cBhvr additive="base">
                                        <p:cTn id="25" dur="500" fill="hold"/>
                                        <p:tgtEl>
                                          <p:spTgt spid="165935"/>
                                        </p:tgtEl>
                                        <p:attrNameLst>
                                          <p:attrName>ppt_x</p:attrName>
                                        </p:attrNameLst>
                                      </p:cBhvr>
                                      <p:tavLst>
                                        <p:tav tm="0">
                                          <p:val>
                                            <p:strVal val="#ppt_x"/>
                                          </p:val>
                                        </p:tav>
                                        <p:tav tm="100000">
                                          <p:val>
                                            <p:strVal val="#ppt_x"/>
                                          </p:val>
                                        </p:tav>
                                      </p:tavLst>
                                    </p:anim>
                                    <p:anim calcmode="lin" valueType="num">
                                      <p:cBhvr additive="base">
                                        <p:cTn id="26" dur="500" fill="hold"/>
                                        <p:tgtEl>
                                          <p:spTgt spid="1659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5972"/>
                                        </p:tgtEl>
                                        <p:attrNameLst>
                                          <p:attrName>style.visibility</p:attrName>
                                        </p:attrNameLst>
                                      </p:cBhvr>
                                      <p:to>
                                        <p:strVal val="visible"/>
                                      </p:to>
                                    </p:set>
                                    <p:animEffect transition="in" filter="blinds(horizontal)">
                                      <p:cBhvr>
                                        <p:cTn id="31" dur="500"/>
                                        <p:tgtEl>
                                          <p:spTgt spid="165972"/>
                                        </p:tgtEl>
                                      </p:cBhvr>
                                    </p:animEffect>
                                  </p:childTnLst>
                                  <p:subTnLst>
                                    <p:set>
                                      <p:cBhvr override="childStyle">
                                        <p:cTn dur="1" fill="hold" display="0" masterRel="nextClick" afterEffect="1"/>
                                        <p:tgtEl>
                                          <p:spTgt spid="1659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72"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04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04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0468" name="Rectangle 2"/>
          <p:cNvSpPr/>
          <p:nvPr/>
        </p:nvSpPr>
        <p:spPr>
          <a:xfrm>
            <a:off x="228600" y="3200400"/>
            <a:ext cx="8610600" cy="31242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sz="2800" dirty="0">
              <a:latin typeface="Times New Roman" panose="02020603050405020304" pitchFamily="2" charset="0"/>
            </a:endParaRPr>
          </a:p>
        </p:txBody>
      </p:sp>
      <p:sp>
        <p:nvSpPr>
          <p:cNvPr id="190469" name="Rectangle 3"/>
          <p:cNvSpPr>
            <a:spLocks noGrp="1"/>
          </p:cNvSpPr>
          <p:nvPr>
            <p:ph type="title"/>
          </p:nvPr>
        </p:nvSpPr>
        <p:spPr/>
        <p:txBody>
          <a:bodyPr wrap="square" anchor="ctr"/>
          <a:p>
            <a:pPr eaLnBrk="1" hangingPunct="1"/>
            <a:r>
              <a:rPr lang="zh-CN" altLang="en-US" dirty="0"/>
              <a:t>2.10  </a:t>
            </a:r>
            <a:r>
              <a:rPr lang="en-US" altLang="x-none" dirty="0"/>
              <a:t>Other Relational Operations</a:t>
            </a:r>
            <a:endParaRPr lang="en-US" altLang="x-none" dirty="0"/>
          </a:p>
        </p:txBody>
      </p:sp>
      <p:graphicFrame>
        <p:nvGraphicFramePr>
          <p:cNvPr id="166919" name="表格 166918"/>
          <p:cNvGraphicFramePr/>
          <p:nvPr/>
        </p:nvGraphicFramePr>
        <p:xfrm>
          <a:off x="1250950" y="971550"/>
          <a:ext cx="1431925" cy="1708150"/>
        </p:xfrm>
        <a:graphic>
          <a:graphicData uri="http://schemas.openxmlformats.org/drawingml/2006/table">
            <a:tbl>
              <a:tblPr/>
              <a:tblGrid>
                <a:gridCol w="682625"/>
                <a:gridCol w="749300"/>
              </a:tblGrid>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0487" name="Text Box 21"/>
          <p:cNvSpPr txBox="1"/>
          <p:nvPr/>
        </p:nvSpPr>
        <p:spPr>
          <a:xfrm>
            <a:off x="793750" y="895350"/>
            <a:ext cx="457200" cy="427038"/>
          </a:xfrm>
          <a:prstGeom prst="rect">
            <a:avLst/>
          </a:prstGeom>
          <a:noFill/>
          <a:ln w="9525">
            <a:noFill/>
          </a:ln>
        </p:spPr>
        <p:txBody>
          <a:bodyPr tIns="0" bIns="0" anchor="t">
            <a:spAutoFit/>
          </a:bodyPr>
          <a:p>
            <a:pPr algn="ctr">
              <a:spcBef>
                <a:spcPct val="50000"/>
              </a:spcBef>
            </a:pPr>
            <a:r>
              <a:rPr lang="en-US" altLang="x-none" sz="2800" b="1" dirty="0">
                <a:latin typeface="Times New Roman" panose="02020603050405020304" pitchFamily="2" charset="0"/>
              </a:rPr>
              <a:t>R</a:t>
            </a:r>
            <a:endParaRPr lang="en-US" altLang="x-none" sz="2800" b="1" dirty="0">
              <a:latin typeface="Times New Roman" panose="02020603050405020304" pitchFamily="2" charset="0"/>
            </a:endParaRPr>
          </a:p>
        </p:txBody>
      </p:sp>
      <p:graphicFrame>
        <p:nvGraphicFramePr>
          <p:cNvPr id="166937" name="表格 166936"/>
          <p:cNvGraphicFramePr/>
          <p:nvPr/>
        </p:nvGraphicFramePr>
        <p:xfrm>
          <a:off x="3292475" y="971550"/>
          <a:ext cx="1431925" cy="2135188"/>
        </p:xfrm>
        <a:graphic>
          <a:graphicData uri="http://schemas.openxmlformats.org/drawingml/2006/table">
            <a:tbl>
              <a:tblPr/>
              <a:tblGrid>
                <a:gridCol w="682625"/>
                <a:gridCol w="749300"/>
              </a:tblGrid>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0508" name="Text Box 42"/>
          <p:cNvSpPr txBox="1"/>
          <p:nvPr/>
        </p:nvSpPr>
        <p:spPr>
          <a:xfrm>
            <a:off x="2835275" y="895350"/>
            <a:ext cx="457200" cy="427038"/>
          </a:xfrm>
          <a:prstGeom prst="rect">
            <a:avLst/>
          </a:prstGeom>
          <a:noFill/>
          <a:ln w="9525">
            <a:noFill/>
          </a:ln>
        </p:spPr>
        <p:txBody>
          <a:bodyPr tIns="0" bIns="0" anchor="t">
            <a:spAutoFit/>
          </a:bodyPr>
          <a:p>
            <a:pPr algn="ctr">
              <a:spcBef>
                <a:spcPct val="50000"/>
              </a:spcBef>
            </a:pPr>
            <a:r>
              <a:rPr lang="en-US" altLang="x-none" sz="2800" b="1" dirty="0">
                <a:latin typeface="Times New Roman" panose="02020603050405020304" pitchFamily="2" charset="0"/>
              </a:rPr>
              <a:t>S</a:t>
            </a:r>
            <a:endParaRPr lang="en-US" altLang="x-none" sz="2800" b="1" dirty="0">
              <a:latin typeface="Times New Roman" panose="02020603050405020304" pitchFamily="2" charset="0"/>
            </a:endParaRPr>
          </a:p>
        </p:txBody>
      </p:sp>
      <p:graphicFrame>
        <p:nvGraphicFramePr>
          <p:cNvPr id="166958" name="表格 166957"/>
          <p:cNvGraphicFramePr/>
          <p:nvPr/>
        </p:nvGraphicFramePr>
        <p:xfrm>
          <a:off x="6400800" y="1371600"/>
          <a:ext cx="1981200" cy="1281113"/>
        </p:xfrm>
        <a:graphic>
          <a:graphicData uri="http://schemas.openxmlformats.org/drawingml/2006/table">
            <a:tbl>
              <a:tblPr/>
              <a:tblGrid>
                <a:gridCol w="620713"/>
                <a:gridCol w="679450"/>
                <a:gridCol w="681037"/>
              </a:tblGrid>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0527" name="Text Box 61"/>
          <p:cNvSpPr txBox="1"/>
          <p:nvPr/>
        </p:nvSpPr>
        <p:spPr>
          <a:xfrm>
            <a:off x="6400800" y="914400"/>
            <a:ext cx="1938338" cy="365125"/>
          </a:xfrm>
          <a:prstGeom prst="rect">
            <a:avLst/>
          </a:prstGeom>
          <a:noFill/>
          <a:ln w="9525">
            <a:noFill/>
          </a:ln>
        </p:spPr>
        <p:txBody>
          <a:bodyPr tIns="0" bIns="0" anchor="t">
            <a:spAutoFit/>
          </a:bodyPr>
          <a:p>
            <a:pPr algn="ctr">
              <a:spcBef>
                <a:spcPct val="50000"/>
              </a:spcBef>
            </a:pPr>
            <a:r>
              <a:rPr lang="en-US" altLang="x-none" b="1" dirty="0">
                <a:latin typeface="Times New Roman" panose="02020603050405020304" pitchFamily="2" charset="0"/>
              </a:rPr>
              <a:t>R  JOIN  S</a:t>
            </a:r>
            <a:endParaRPr lang="en-US" altLang="x-none" b="1" dirty="0">
              <a:latin typeface="Times New Roman" panose="02020603050405020304" pitchFamily="2" charset="0"/>
            </a:endParaRPr>
          </a:p>
        </p:txBody>
      </p:sp>
      <p:graphicFrame>
        <p:nvGraphicFramePr>
          <p:cNvPr id="166977" name="表格 166976"/>
          <p:cNvGraphicFramePr/>
          <p:nvPr/>
        </p:nvGraphicFramePr>
        <p:xfrm>
          <a:off x="381000" y="3733800"/>
          <a:ext cx="2438400" cy="2562225"/>
        </p:xfrm>
        <a:graphic>
          <a:graphicData uri="http://schemas.openxmlformats.org/drawingml/2006/table">
            <a:tbl>
              <a:tblPr/>
              <a:tblGrid>
                <a:gridCol w="763588"/>
                <a:gridCol w="836612"/>
                <a:gridCol w="838200"/>
              </a:tblGrid>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null</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null</a:t>
                      </a:r>
                      <a:endParaRPr lang="en-US" altLang="x-none" sz="24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null</a:t>
                      </a:r>
                      <a:endParaRPr lang="en-US" altLang="x-none" sz="24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0558" name="Text Box 92"/>
          <p:cNvSpPr txBox="1"/>
          <p:nvPr/>
        </p:nvSpPr>
        <p:spPr>
          <a:xfrm>
            <a:off x="304800" y="3352800"/>
            <a:ext cx="2667000" cy="366713"/>
          </a:xfrm>
          <a:prstGeom prst="rect">
            <a:avLst/>
          </a:prstGeom>
          <a:noFill/>
          <a:ln w="9525">
            <a:noFill/>
          </a:ln>
        </p:spPr>
        <p:txBody>
          <a:bodyPr lIns="0" tIns="0" rIns="0" bIns="0" anchor="t">
            <a:spAutoFit/>
          </a:bodyPr>
          <a:p>
            <a:pPr algn="ctr">
              <a:spcBef>
                <a:spcPct val="50000"/>
              </a:spcBef>
            </a:pPr>
            <a:r>
              <a:rPr lang="en-US" altLang="x-none" b="1" dirty="0">
                <a:latin typeface="Times New Roman" panose="02020603050405020304" pitchFamily="2" charset="0"/>
              </a:rPr>
              <a:t>R  </a:t>
            </a:r>
            <a:r>
              <a:rPr lang="en-US" altLang="x-none" b="1" dirty="0">
                <a:solidFill>
                  <a:srgbClr val="FF0066"/>
                </a:solidFill>
                <a:latin typeface="Times New Roman" panose="02020603050405020304" pitchFamily="2" charset="0"/>
              </a:rPr>
              <a:t>OUTER JOIN</a:t>
            </a:r>
            <a:r>
              <a:rPr lang="en-US" altLang="x-none" b="1" dirty="0">
                <a:latin typeface="Times New Roman" panose="02020603050405020304" pitchFamily="2" charset="0"/>
              </a:rPr>
              <a:t>  S</a:t>
            </a:r>
            <a:endParaRPr lang="en-US" altLang="x-none" b="1" dirty="0">
              <a:latin typeface="Times New Roman" panose="02020603050405020304" pitchFamily="2" charset="0"/>
            </a:endParaRPr>
          </a:p>
        </p:txBody>
      </p:sp>
      <p:graphicFrame>
        <p:nvGraphicFramePr>
          <p:cNvPr id="167008" name="表格 167007"/>
          <p:cNvGraphicFramePr/>
          <p:nvPr/>
        </p:nvGraphicFramePr>
        <p:xfrm>
          <a:off x="3276600" y="4114800"/>
          <a:ext cx="2438400" cy="1981200"/>
        </p:xfrm>
        <a:graphic>
          <a:graphicData uri="http://schemas.openxmlformats.org/drawingml/2006/table">
            <a:tbl>
              <a:tblPr/>
              <a:tblGrid>
                <a:gridCol w="763588"/>
                <a:gridCol w="836612"/>
                <a:gridCol w="838200"/>
              </a:tblGrid>
              <a:tr h="4953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953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53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53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null</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0581" name="Text Box 115"/>
          <p:cNvSpPr txBox="1"/>
          <p:nvPr/>
        </p:nvSpPr>
        <p:spPr>
          <a:xfrm>
            <a:off x="3200400" y="3352800"/>
            <a:ext cx="2667000" cy="731838"/>
          </a:xfrm>
          <a:prstGeom prst="rect">
            <a:avLst/>
          </a:prstGeom>
          <a:noFill/>
          <a:ln w="9525">
            <a:noFill/>
          </a:ln>
        </p:spPr>
        <p:txBody>
          <a:bodyPr lIns="0" tIns="0" rIns="0" bIns="0" anchor="t">
            <a:spAutoFit/>
          </a:bodyPr>
          <a:p>
            <a:pPr algn="ctr">
              <a:spcBef>
                <a:spcPct val="50000"/>
              </a:spcBef>
            </a:pPr>
            <a:r>
              <a:rPr lang="en-US" altLang="x-none" b="1" dirty="0">
                <a:latin typeface="Times New Roman" panose="02020603050405020304" pitchFamily="2" charset="0"/>
              </a:rPr>
              <a:t>R  </a:t>
            </a:r>
            <a:r>
              <a:rPr lang="en-US" altLang="x-none" b="1" dirty="0">
                <a:solidFill>
                  <a:srgbClr val="FF0066"/>
                </a:solidFill>
                <a:latin typeface="Times New Roman" panose="02020603050405020304" pitchFamily="2" charset="0"/>
              </a:rPr>
              <a:t>LEFT OUTER JOIN</a:t>
            </a:r>
            <a:r>
              <a:rPr lang="en-US" altLang="x-none" b="1" dirty="0">
                <a:latin typeface="Times New Roman" panose="02020603050405020304" pitchFamily="2" charset="0"/>
              </a:rPr>
              <a:t>  S</a:t>
            </a:r>
            <a:endParaRPr lang="en-US" altLang="x-none" b="1" dirty="0">
              <a:latin typeface="Times New Roman" panose="02020603050405020304" pitchFamily="2" charset="0"/>
            </a:endParaRPr>
          </a:p>
        </p:txBody>
      </p:sp>
      <p:graphicFrame>
        <p:nvGraphicFramePr>
          <p:cNvPr id="167031" name="表格 167030"/>
          <p:cNvGraphicFramePr/>
          <p:nvPr/>
        </p:nvGraphicFramePr>
        <p:xfrm>
          <a:off x="6248400" y="4114800"/>
          <a:ext cx="2438400" cy="2135188"/>
        </p:xfrm>
        <a:graphic>
          <a:graphicData uri="http://schemas.openxmlformats.org/drawingml/2006/table">
            <a:tbl>
              <a:tblPr/>
              <a:tblGrid>
                <a:gridCol w="763588"/>
                <a:gridCol w="836612"/>
                <a:gridCol w="838200"/>
              </a:tblGrid>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null</a:t>
                      </a:r>
                      <a:endParaRPr lang="en-US" altLang="x-none" sz="24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dirty="0">
                          <a:solidFill>
                            <a:schemeClr val="accent2"/>
                          </a:solidFill>
                          <a:latin typeface="Arial" panose="020B0604020202020204" pitchFamily="34" charset="0"/>
                          <a:ea typeface="宋体" panose="02010600030101010101" pitchFamily="2" charset="-122"/>
                        </a:rPr>
                        <a:t>null</a:t>
                      </a:r>
                      <a:endParaRPr lang="en-US" altLang="x-none" sz="24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0608" name="Text Box 142"/>
          <p:cNvSpPr txBox="1"/>
          <p:nvPr/>
        </p:nvSpPr>
        <p:spPr>
          <a:xfrm>
            <a:off x="6172200" y="3352800"/>
            <a:ext cx="2667000" cy="731838"/>
          </a:xfrm>
          <a:prstGeom prst="rect">
            <a:avLst/>
          </a:prstGeom>
          <a:noFill/>
          <a:ln w="9525">
            <a:noFill/>
          </a:ln>
        </p:spPr>
        <p:txBody>
          <a:bodyPr lIns="0" tIns="0" rIns="0" bIns="0" anchor="t">
            <a:spAutoFit/>
          </a:bodyPr>
          <a:p>
            <a:pPr algn="ctr">
              <a:spcBef>
                <a:spcPct val="50000"/>
              </a:spcBef>
            </a:pPr>
            <a:r>
              <a:rPr lang="en-US" altLang="x-none" b="1" dirty="0">
                <a:latin typeface="Times New Roman" panose="02020603050405020304" pitchFamily="2" charset="0"/>
              </a:rPr>
              <a:t>R  </a:t>
            </a:r>
            <a:r>
              <a:rPr lang="en-US" altLang="x-none" b="1" dirty="0">
                <a:solidFill>
                  <a:srgbClr val="FF0066"/>
                </a:solidFill>
                <a:latin typeface="Times New Roman" panose="02020603050405020304" pitchFamily="2" charset="0"/>
              </a:rPr>
              <a:t>RIGHT OUTER JOIN</a:t>
            </a:r>
            <a:r>
              <a:rPr lang="en-US" altLang="x-none" b="1" dirty="0">
                <a:latin typeface="Times New Roman" panose="02020603050405020304" pitchFamily="2" charset="0"/>
              </a:rPr>
              <a:t>  S</a:t>
            </a:r>
            <a:endParaRPr lang="en-US" altLang="x-none" b="1" dirty="0">
              <a:latin typeface="Times New Roman" panose="02020603050405020304" pitchFamily="2" charset="0"/>
            </a:endParaRP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14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14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1492" name="Rectangle 2"/>
          <p:cNvSpPr>
            <a:spLocks noGrp="1"/>
          </p:cNvSpPr>
          <p:nvPr>
            <p:ph type="title"/>
          </p:nvPr>
        </p:nvSpPr>
        <p:spPr/>
        <p:txBody>
          <a:bodyPr wrap="square" anchor="ctr"/>
          <a:p>
            <a:pPr eaLnBrk="1" hangingPunct="1"/>
            <a:r>
              <a:rPr lang="zh-CN" altLang="en-US" dirty="0"/>
              <a:t>2.10  </a:t>
            </a:r>
            <a:r>
              <a:rPr lang="en-US" altLang="x-none" dirty="0"/>
              <a:t>Other Relational Operations</a:t>
            </a:r>
            <a:endParaRPr lang="en-US" altLang="x-none" dirty="0"/>
          </a:p>
        </p:txBody>
      </p:sp>
      <p:sp>
        <p:nvSpPr>
          <p:cNvPr id="191493" name="Rectangle 3"/>
          <p:cNvSpPr>
            <a:spLocks noGrp="1"/>
          </p:cNvSpPr>
          <p:nvPr>
            <p:ph type="body"/>
          </p:nvPr>
        </p:nvSpPr>
        <p:spPr>
          <a:xfrm>
            <a:off x="304800" y="909638"/>
            <a:ext cx="8458200" cy="1439862"/>
          </a:xfrm>
        </p:spPr>
        <p:txBody>
          <a:bodyPr wrap="square" anchor="t"/>
          <a:p>
            <a:pPr eaLnBrk="1" hangingPunct="1">
              <a:lnSpc>
                <a:spcPct val="120000"/>
              </a:lnSpc>
            </a:pPr>
            <a:r>
              <a:rPr lang="en-US" altLang="x-none" sz="3200" dirty="0"/>
              <a:t>Theta Join</a:t>
            </a:r>
            <a:endParaRPr lang="en-US" altLang="x-none" sz="3200" dirty="0"/>
          </a:p>
          <a:p>
            <a:pPr lvl="2" eaLnBrk="1" hangingPunct="1">
              <a:lnSpc>
                <a:spcPct val="120000"/>
              </a:lnSpc>
              <a:buNone/>
            </a:pPr>
            <a:r>
              <a:rPr lang="en-US" altLang="x-none" sz="3200" dirty="0"/>
              <a:t>R </a:t>
            </a:r>
            <a:r>
              <a:rPr lang="en-US" altLang="x-none" sz="3200" dirty="0">
                <a:sym typeface="Symbol" panose="05050102010706020507" pitchFamily="2" charset="2"/>
              </a:rPr>
              <a:t></a:t>
            </a:r>
            <a:r>
              <a:rPr lang="en-US" altLang="x-none" sz="3200" baseline="-25000" dirty="0">
                <a:solidFill>
                  <a:srgbClr val="FF0066"/>
                </a:solidFill>
                <a:sym typeface="Symbol" panose="05050102010706020507" pitchFamily="2" charset="2"/>
              </a:rPr>
              <a:t>F</a:t>
            </a:r>
            <a:r>
              <a:rPr lang="en-US" altLang="x-none" sz="3200" dirty="0">
                <a:sym typeface="Symbol" panose="05050102010706020507" pitchFamily="2" charset="2"/>
              </a:rPr>
              <a:t> S =</a:t>
            </a:r>
            <a:r>
              <a:rPr lang="en-US" altLang="x-none" sz="3200" dirty="0">
                <a:solidFill>
                  <a:schemeClr val="tx2"/>
                </a:solidFill>
                <a:sym typeface="Symbol" panose="05050102010706020507" pitchFamily="2" charset="2"/>
              </a:rPr>
              <a:t> (</a:t>
            </a:r>
            <a:r>
              <a:rPr lang="en-US" altLang="x-none" sz="3200" dirty="0">
                <a:sym typeface="Symbol" panose="05050102010706020507" pitchFamily="2" charset="2"/>
              </a:rPr>
              <a:t>R×S) where </a:t>
            </a:r>
            <a:r>
              <a:rPr lang="en-US" altLang="x-none" sz="3200" dirty="0">
                <a:solidFill>
                  <a:srgbClr val="FF0000"/>
                </a:solidFill>
                <a:sym typeface="Symbol" panose="05050102010706020507" pitchFamily="2" charset="2"/>
              </a:rPr>
              <a:t>F</a:t>
            </a:r>
            <a:endParaRPr lang="en-US" altLang="x-none" sz="3200" dirty="0">
              <a:solidFill>
                <a:srgbClr val="FF0000"/>
              </a:solidFill>
            </a:endParaRPr>
          </a:p>
        </p:txBody>
      </p:sp>
      <p:sp>
        <p:nvSpPr>
          <p:cNvPr id="167943" name="Rectangle 4"/>
          <p:cNvSpPr/>
          <p:nvPr/>
        </p:nvSpPr>
        <p:spPr>
          <a:xfrm>
            <a:off x="36513" y="2565400"/>
            <a:ext cx="9001125" cy="3168650"/>
          </a:xfrm>
          <a:prstGeom prst="rect">
            <a:avLst/>
          </a:prstGeom>
          <a:noFill/>
          <a:ln w="9525">
            <a:noFill/>
          </a:ln>
        </p:spPr>
        <p:txBody>
          <a:bodyPr anchor="t"/>
          <a:p>
            <a:pPr marL="742950" lvl="1" indent="-285750" eaLnBrk="1" hangingPunct="1">
              <a:lnSpc>
                <a:spcPct val="120000"/>
              </a:lnSpc>
              <a:spcBef>
                <a:spcPct val="20000"/>
              </a:spcBef>
              <a:buClr>
                <a:srgbClr val="CC9900"/>
              </a:buClr>
              <a:buFont typeface="Arial" panose="020B0604020202020204" pitchFamily="34" charset="0"/>
              <a:buChar char="–"/>
            </a:pPr>
            <a:r>
              <a:rPr lang="en-US" altLang="x-none" sz="3200" b="1" dirty="0">
                <a:solidFill>
                  <a:srgbClr val="FF0000"/>
                </a:solidFill>
                <a:latin typeface="Arial" panose="020B0604020202020204" pitchFamily="34" charset="0"/>
              </a:rPr>
              <a:t>Example 2.10.1: </a:t>
            </a:r>
            <a:r>
              <a:rPr lang="en-US" altLang="x-none" sz="3200" b="1" dirty="0">
                <a:solidFill>
                  <a:schemeClr val="accent2"/>
                </a:solidFill>
                <a:latin typeface="Arial" panose="020B0604020202020204" pitchFamily="34" charset="0"/>
              </a:rPr>
              <a:t>Find all ordno values for orders whose order quantity exceeds the current quantity on hand fro the product.</a:t>
            </a:r>
            <a:endParaRPr lang="en-US" altLang="x-none" sz="3200" b="1" dirty="0">
              <a:solidFill>
                <a:schemeClr val="accent2"/>
              </a:solidFill>
              <a:latin typeface="Arial" panose="020B0604020202020204" pitchFamily="34" charset="0"/>
            </a:endParaRPr>
          </a:p>
          <a:p>
            <a:pPr marL="742950" lvl="1" indent="-285750" eaLnBrk="1" hangingPunct="1">
              <a:lnSpc>
                <a:spcPct val="120000"/>
              </a:lnSpc>
              <a:spcBef>
                <a:spcPct val="20000"/>
              </a:spcBef>
              <a:buClr>
                <a:srgbClr val="CC9900"/>
              </a:buClr>
              <a:buFont typeface="Arial" panose="020B0604020202020204" pitchFamily="34" charset="0"/>
              <a:buChar char="–"/>
            </a:pPr>
            <a:endParaRPr lang="en-US" altLang="x-none" sz="1600" b="1" dirty="0">
              <a:solidFill>
                <a:schemeClr val="accent2"/>
              </a:solidFill>
              <a:latin typeface="Arial" panose="020B0604020202020204" pitchFamily="34" charset="0"/>
            </a:endParaRPr>
          </a:p>
          <a:p>
            <a:pPr marL="1143000" lvl="2" indent="-228600" eaLnBrk="1" hangingPunct="1">
              <a:lnSpc>
                <a:spcPct val="120000"/>
              </a:lnSpc>
              <a:spcBef>
                <a:spcPct val="20000"/>
              </a:spcBef>
              <a:buClr>
                <a:srgbClr val="CC9900"/>
              </a:buClr>
              <a:buFont typeface="Wingdings" panose="05000000000000000000" pitchFamily="2" charset="2"/>
              <a:buNone/>
            </a:pPr>
            <a:r>
              <a:rPr lang="en-US" altLang="x-none" sz="3200" b="1" dirty="0">
                <a:solidFill>
                  <a:schemeClr val="tx2"/>
                </a:solidFill>
                <a:latin typeface="Arial" panose="020B0604020202020204" pitchFamily="34" charset="0"/>
              </a:rPr>
              <a:t>(O </a:t>
            </a:r>
            <a:r>
              <a:rPr lang="en-US" altLang="x-none" sz="3200" b="1" dirty="0">
                <a:solidFill>
                  <a:schemeClr val="tx2"/>
                </a:solidFill>
                <a:latin typeface="Arial" panose="020B0604020202020204" pitchFamily="34" charset="0"/>
                <a:sym typeface="Symbol" panose="05050102010706020507" pitchFamily="2" charset="2"/>
              </a:rPr>
              <a:t></a:t>
            </a:r>
            <a:r>
              <a:rPr lang="en-US" altLang="x-none" sz="3200" b="1" baseline="-25000" dirty="0">
                <a:solidFill>
                  <a:srgbClr val="FF0066"/>
                </a:solidFill>
                <a:latin typeface="Arial" panose="020B0604020202020204" pitchFamily="34" charset="0"/>
                <a:sym typeface="Symbol" panose="05050102010706020507" pitchFamily="2" charset="2"/>
              </a:rPr>
              <a:t>O.pid = P.pid and</a:t>
            </a:r>
            <a:r>
              <a:rPr lang="en-US" altLang="x-none" sz="3200" b="1" dirty="0">
                <a:solidFill>
                  <a:schemeClr val="accent2"/>
                </a:solidFill>
                <a:latin typeface="Arial" panose="020B0604020202020204" pitchFamily="34" charset="0"/>
                <a:sym typeface="Symbol" panose="05050102010706020507" pitchFamily="2" charset="2"/>
              </a:rPr>
              <a:t> </a:t>
            </a:r>
            <a:r>
              <a:rPr lang="en-US" altLang="x-none" sz="3200" b="1" baseline="-25000" dirty="0">
                <a:solidFill>
                  <a:srgbClr val="FF0066"/>
                </a:solidFill>
                <a:latin typeface="Arial" panose="020B0604020202020204" pitchFamily="34" charset="0"/>
                <a:sym typeface="Symbol" panose="05050102010706020507" pitchFamily="2" charset="2"/>
              </a:rPr>
              <a:t>O.qty &gt; P.quantity</a:t>
            </a:r>
            <a:r>
              <a:rPr lang="en-US" altLang="x-none" sz="3200" b="1" dirty="0">
                <a:solidFill>
                  <a:schemeClr val="accent2"/>
                </a:solidFill>
                <a:latin typeface="Arial" panose="020B0604020202020204" pitchFamily="34" charset="0"/>
                <a:sym typeface="Symbol" panose="05050102010706020507" pitchFamily="2" charset="2"/>
              </a:rPr>
              <a:t> </a:t>
            </a:r>
            <a:r>
              <a:rPr lang="en-US" altLang="x-none" sz="3200" b="1" dirty="0">
                <a:solidFill>
                  <a:schemeClr val="tx2"/>
                </a:solidFill>
                <a:latin typeface="Arial" panose="020B0604020202020204" pitchFamily="34" charset="0"/>
                <a:sym typeface="Symbol" panose="05050102010706020507" pitchFamily="2" charset="2"/>
              </a:rPr>
              <a:t>P) [ ordno ]</a:t>
            </a:r>
            <a:endParaRPr lang="en-US" altLang="x-none" sz="3200" b="1" dirty="0">
              <a:solidFill>
                <a:schemeClr val="tx2"/>
              </a:solidFill>
              <a:latin typeface="Arial" panose="020B0604020202020204" pitchFamily="34" charset="0"/>
              <a:sym typeface="Symbol" panose="05050102010706020507" pitchFamily="2" charset="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43"/>
                                        </p:tgtEl>
                                        <p:attrNameLst>
                                          <p:attrName>style.visibility</p:attrName>
                                        </p:attrNameLst>
                                      </p:cBhvr>
                                      <p:to>
                                        <p:strVal val="visible"/>
                                      </p:to>
                                    </p:set>
                                    <p:animEffect transition="in" filter="blinds(horizontal)">
                                      <p:cBhvr>
                                        <p:cTn id="7" dur="5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3"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25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25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2516" name="Rectangle 2"/>
          <p:cNvSpPr>
            <a:spLocks noGrp="1"/>
          </p:cNvSpPr>
          <p:nvPr>
            <p:ph type="title"/>
          </p:nvPr>
        </p:nvSpPr>
        <p:spPr>
          <a:xfrm>
            <a:off x="381000" y="228600"/>
            <a:ext cx="8382000" cy="533400"/>
          </a:xfrm>
        </p:spPr>
        <p:txBody>
          <a:bodyPr wrap="square" anchor="ctr"/>
          <a:p>
            <a:pPr eaLnBrk="1" hangingPunct="1"/>
            <a:r>
              <a:rPr lang="en-US" altLang="x-none" sz="2800" dirty="0"/>
              <a:t>Review of Operations of Relational Algebra</a:t>
            </a:r>
            <a:endParaRPr lang="en-US" altLang="x-none" sz="2800" dirty="0"/>
          </a:p>
        </p:txBody>
      </p:sp>
      <p:graphicFrame>
        <p:nvGraphicFramePr>
          <p:cNvPr id="173062" name="表格 173061"/>
          <p:cNvGraphicFramePr/>
          <p:nvPr/>
        </p:nvGraphicFramePr>
        <p:xfrm>
          <a:off x="1524000" y="1219200"/>
          <a:ext cx="2286000" cy="1752600"/>
        </p:xfrm>
        <a:graphic>
          <a:graphicData uri="http://schemas.openxmlformats.org/drawingml/2006/table">
            <a:tbl>
              <a:tblPr/>
              <a:tblGrid>
                <a:gridCol w="571500"/>
                <a:gridCol w="571500"/>
                <a:gridCol w="571500"/>
                <a:gridCol w="571500"/>
              </a:tblGrid>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2544" name="Text Box 30"/>
          <p:cNvSpPr txBox="1"/>
          <p:nvPr/>
        </p:nvSpPr>
        <p:spPr>
          <a:xfrm>
            <a:off x="1524000" y="838200"/>
            <a:ext cx="2286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a:t>
            </a:r>
            <a:endParaRPr lang="en-US" altLang="x-none" sz="2800" b="1" dirty="0">
              <a:latin typeface="Times New Roman" panose="02020603050405020304" pitchFamily="2" charset="0"/>
            </a:endParaRPr>
          </a:p>
        </p:txBody>
      </p:sp>
      <p:graphicFrame>
        <p:nvGraphicFramePr>
          <p:cNvPr id="173090" name="表格 173089"/>
          <p:cNvGraphicFramePr/>
          <p:nvPr/>
        </p:nvGraphicFramePr>
        <p:xfrm>
          <a:off x="5029200" y="1219200"/>
          <a:ext cx="2286000" cy="1752600"/>
        </p:xfrm>
        <a:graphic>
          <a:graphicData uri="http://schemas.openxmlformats.org/drawingml/2006/table">
            <a:tbl>
              <a:tblPr/>
              <a:tblGrid>
                <a:gridCol w="571500"/>
                <a:gridCol w="571500"/>
                <a:gridCol w="571500"/>
                <a:gridCol w="571500"/>
              </a:tblGrid>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2572" name="Text Box 58"/>
          <p:cNvSpPr txBox="1"/>
          <p:nvPr/>
        </p:nvSpPr>
        <p:spPr>
          <a:xfrm>
            <a:off x="5029200" y="838200"/>
            <a:ext cx="2286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S</a:t>
            </a:r>
            <a:endParaRPr lang="en-US" altLang="x-none" sz="2800" b="1" dirty="0">
              <a:latin typeface="Times New Roman" panose="02020603050405020304" pitchFamily="2" charset="0"/>
            </a:endParaRPr>
          </a:p>
        </p:txBody>
      </p:sp>
      <p:graphicFrame>
        <p:nvGraphicFramePr>
          <p:cNvPr id="173118" name="表格 173117"/>
          <p:cNvGraphicFramePr/>
          <p:nvPr/>
        </p:nvGraphicFramePr>
        <p:xfrm>
          <a:off x="533400" y="3886200"/>
          <a:ext cx="2286000" cy="2209800"/>
        </p:xfrm>
        <a:graphic>
          <a:graphicData uri="http://schemas.openxmlformats.org/drawingml/2006/table">
            <a:tbl>
              <a:tblPr/>
              <a:tblGrid>
                <a:gridCol w="571500"/>
                <a:gridCol w="571500"/>
                <a:gridCol w="571500"/>
                <a:gridCol w="571500"/>
              </a:tblGrid>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1657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3135" name="Text Box 76"/>
          <p:cNvSpPr txBox="1"/>
          <p:nvPr/>
        </p:nvSpPr>
        <p:spPr>
          <a:xfrm>
            <a:off x="533400" y="3429000"/>
            <a:ext cx="2286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 </a:t>
            </a:r>
            <a:r>
              <a:rPr lang="en-US" altLang="x-none" sz="2800" b="1" dirty="0">
                <a:latin typeface="Times New Roman" panose="02020603050405020304" pitchFamily="2" charset="0"/>
                <a:sym typeface="Symbol" panose="05050102010706020507" pitchFamily="2" charset="2"/>
              </a:rPr>
              <a:t> S</a:t>
            </a:r>
            <a:endParaRPr lang="en-US" altLang="x-none" sz="2800" b="1" dirty="0">
              <a:latin typeface="Times New Roman" panose="02020603050405020304" pitchFamily="2" charset="0"/>
            </a:endParaRPr>
          </a:p>
        </p:txBody>
      </p:sp>
      <p:graphicFrame>
        <p:nvGraphicFramePr>
          <p:cNvPr id="173136" name="表格 173135"/>
          <p:cNvGraphicFramePr/>
          <p:nvPr/>
        </p:nvGraphicFramePr>
        <p:xfrm>
          <a:off x="3352800" y="3886200"/>
          <a:ext cx="2286000" cy="2562225"/>
        </p:xfrm>
        <a:graphic>
          <a:graphicData uri="http://schemas.openxmlformats.org/drawingml/2006/table">
            <a:tbl>
              <a:tblPr/>
              <a:tblGrid>
                <a:gridCol w="571500"/>
                <a:gridCol w="571500"/>
                <a:gridCol w="571500"/>
                <a:gridCol w="571500"/>
              </a:tblGrid>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3173" name="Text Box 114"/>
          <p:cNvSpPr txBox="1"/>
          <p:nvPr/>
        </p:nvSpPr>
        <p:spPr>
          <a:xfrm>
            <a:off x="3352800" y="3429000"/>
            <a:ext cx="2286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 </a:t>
            </a:r>
            <a:r>
              <a:rPr lang="en-US" altLang="x-none" sz="2800" b="1" dirty="0">
                <a:latin typeface="Times New Roman" panose="02020603050405020304" pitchFamily="2" charset="0"/>
                <a:sym typeface="Symbol" panose="05050102010706020507" pitchFamily="2" charset="2"/>
              </a:rPr>
              <a:t> S</a:t>
            </a:r>
            <a:endParaRPr lang="en-US" altLang="x-none" sz="2800" b="1" dirty="0">
              <a:latin typeface="Times New Roman" panose="02020603050405020304" pitchFamily="2" charset="0"/>
            </a:endParaRPr>
          </a:p>
        </p:txBody>
      </p:sp>
      <p:graphicFrame>
        <p:nvGraphicFramePr>
          <p:cNvPr id="173174" name="表格 173173"/>
          <p:cNvGraphicFramePr/>
          <p:nvPr/>
        </p:nvGraphicFramePr>
        <p:xfrm>
          <a:off x="6324600" y="3886200"/>
          <a:ext cx="2286000" cy="2190750"/>
        </p:xfrm>
        <a:graphic>
          <a:graphicData uri="http://schemas.openxmlformats.org/drawingml/2006/table">
            <a:tbl>
              <a:tblPr/>
              <a:tblGrid>
                <a:gridCol w="571500"/>
                <a:gridCol w="571500"/>
                <a:gridCol w="571500"/>
                <a:gridCol w="571500"/>
              </a:tblGrid>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8763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763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3196" name="Text Box 137"/>
          <p:cNvSpPr txBox="1"/>
          <p:nvPr/>
        </p:nvSpPr>
        <p:spPr>
          <a:xfrm>
            <a:off x="6324600" y="3429000"/>
            <a:ext cx="2286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 </a:t>
            </a:r>
            <a:r>
              <a:rPr lang="en-US" altLang="x-none" sz="2800" b="1" dirty="0">
                <a:latin typeface="Times New Roman" panose="02020603050405020304" pitchFamily="2" charset="0"/>
                <a:sym typeface="Symbol" panose="05050102010706020507" pitchFamily="2" charset="2"/>
              </a:rPr>
              <a:t> S</a:t>
            </a:r>
            <a:endParaRPr lang="en-US" altLang="x-none" sz="2800" b="1"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13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317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731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3118"/>
                                        </p:tgtEl>
                                        <p:attrNameLst>
                                          <p:attrName>style.visibility</p:attrName>
                                        </p:attrNameLst>
                                      </p:cBhvr>
                                      <p:to>
                                        <p:strVal val="visible"/>
                                      </p:to>
                                    </p:set>
                                    <p:animEffect transition="in" filter="blinds(horizontal)">
                                      <p:cBhvr>
                                        <p:cTn id="17" dur="500"/>
                                        <p:tgtEl>
                                          <p:spTgt spid="173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3136"/>
                                        </p:tgtEl>
                                        <p:attrNameLst>
                                          <p:attrName>style.visibility</p:attrName>
                                        </p:attrNameLst>
                                      </p:cBhvr>
                                      <p:to>
                                        <p:strVal val="visible"/>
                                      </p:to>
                                    </p:set>
                                    <p:animEffect transition="in" filter="blinds(horizontal)">
                                      <p:cBhvr>
                                        <p:cTn id="22" dur="500"/>
                                        <p:tgtEl>
                                          <p:spTgt spid="1731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3174"/>
                                        </p:tgtEl>
                                        <p:attrNameLst>
                                          <p:attrName>style.visibility</p:attrName>
                                        </p:attrNameLst>
                                      </p:cBhvr>
                                      <p:to>
                                        <p:strVal val="visible"/>
                                      </p:to>
                                    </p:set>
                                    <p:animEffect transition="in" filter="blinds(horizontal)">
                                      <p:cBhvr>
                                        <p:cTn id="27" dur="500"/>
                                        <p:tgtEl>
                                          <p:spTgt spid="173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35" grpId="0"/>
      <p:bldP spid="173173" grpId="0"/>
      <p:bldP spid="173196"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35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35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3540" name="Rectangle 2"/>
          <p:cNvSpPr>
            <a:spLocks noGrp="1"/>
          </p:cNvSpPr>
          <p:nvPr>
            <p:ph type="title"/>
          </p:nvPr>
        </p:nvSpPr>
        <p:spPr>
          <a:xfrm>
            <a:off x="381000" y="228600"/>
            <a:ext cx="8382000" cy="533400"/>
          </a:xfrm>
        </p:spPr>
        <p:txBody>
          <a:bodyPr wrap="square" anchor="ctr"/>
          <a:p>
            <a:pPr eaLnBrk="1" hangingPunct="1"/>
            <a:r>
              <a:rPr lang="en-US" altLang="x-none" sz="2800" dirty="0"/>
              <a:t>Review of Operations of Relational Algebra</a:t>
            </a:r>
            <a:endParaRPr lang="en-US" altLang="x-none" sz="2800" dirty="0"/>
          </a:p>
        </p:txBody>
      </p:sp>
      <p:graphicFrame>
        <p:nvGraphicFramePr>
          <p:cNvPr id="174086" name="表格 174085"/>
          <p:cNvGraphicFramePr/>
          <p:nvPr/>
        </p:nvGraphicFramePr>
        <p:xfrm>
          <a:off x="1236663" y="1304925"/>
          <a:ext cx="6937375" cy="5003800"/>
        </p:xfrm>
        <a:graphic>
          <a:graphicData uri="http://schemas.openxmlformats.org/drawingml/2006/table">
            <a:tbl>
              <a:tblPr/>
              <a:tblGrid>
                <a:gridCol w="866775"/>
                <a:gridCol w="866775"/>
                <a:gridCol w="868363"/>
                <a:gridCol w="866775"/>
                <a:gridCol w="866775"/>
                <a:gridCol w="866775"/>
                <a:gridCol w="868362"/>
                <a:gridCol w="866775"/>
              </a:tblGrid>
              <a:tr h="5000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R.A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R.B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R.C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R.D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00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r>
              <a:tr h="5000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r>
              <a:tr h="5000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alpha val="100000"/>
                      </a:srgbClr>
                    </a:solidFill>
                  </a:tcPr>
                </a:tc>
              </a:tr>
              <a:tr h="5000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9</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3642" name="Text Box 104"/>
          <p:cNvSpPr txBox="1"/>
          <p:nvPr/>
        </p:nvSpPr>
        <p:spPr>
          <a:xfrm>
            <a:off x="1236663" y="847725"/>
            <a:ext cx="6937375" cy="425450"/>
          </a:xfrm>
          <a:prstGeom prst="rect">
            <a:avLst/>
          </a:prstGeom>
          <a:noFill/>
          <a:ln w="9525">
            <a:noFill/>
          </a:ln>
        </p:spPr>
        <p:txBody>
          <a:bodyPr wrap="square" lIns="0" tIns="0" rIns="0" bIns="0" anchor="t">
            <a:spAutoFit/>
          </a:bodyPr>
          <a:p>
            <a:pPr algn="ctr">
              <a:spcBef>
                <a:spcPct val="50000"/>
              </a:spcBef>
            </a:pPr>
            <a:r>
              <a:rPr lang="en-US" altLang="x-none" sz="2800" b="1" dirty="0">
                <a:latin typeface="Times New Roman" panose="02020603050405020304" pitchFamily="2" charset="0"/>
              </a:rPr>
              <a:t>R </a:t>
            </a:r>
            <a:r>
              <a:rPr lang="en-US" altLang="x-none" sz="2800" b="1" dirty="0">
                <a:latin typeface="Times New Roman" panose="02020603050405020304" pitchFamily="2" charset="0"/>
                <a:sym typeface="Symbol" panose="05050102010706020507" pitchFamily="2" charset="2"/>
              </a:rPr>
              <a:t> S</a:t>
            </a:r>
            <a:endParaRPr lang="en-US" altLang="x-none" sz="2800" b="1"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4086"/>
                                        </p:tgtEl>
                                        <p:attrNameLst>
                                          <p:attrName>style.visibility</p:attrName>
                                        </p:attrNameLst>
                                      </p:cBhvr>
                                      <p:to>
                                        <p:strVal val="visible"/>
                                      </p:to>
                                    </p:set>
                                    <p:animEffect transition="in" filter="blinds(vertical)">
                                      <p:cBhvr>
                                        <p:cTn id="7" dur="500"/>
                                        <p:tgtEl>
                                          <p:spTgt spid="17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45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45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4564" name="Rectangle 2"/>
          <p:cNvSpPr>
            <a:spLocks noGrp="1"/>
          </p:cNvSpPr>
          <p:nvPr>
            <p:ph type="title"/>
          </p:nvPr>
        </p:nvSpPr>
        <p:spPr>
          <a:xfrm>
            <a:off x="304800" y="228600"/>
            <a:ext cx="8458200" cy="533400"/>
          </a:xfrm>
        </p:spPr>
        <p:txBody>
          <a:bodyPr wrap="square" anchor="ctr"/>
          <a:p>
            <a:pPr eaLnBrk="1" hangingPunct="1"/>
            <a:r>
              <a:rPr lang="en-US" altLang="x-none" sz="2800" dirty="0"/>
              <a:t>Review of Operations of Relational Algebra</a:t>
            </a:r>
            <a:endParaRPr lang="en-US" altLang="x-none" sz="2800" dirty="0"/>
          </a:p>
        </p:txBody>
      </p:sp>
      <p:graphicFrame>
        <p:nvGraphicFramePr>
          <p:cNvPr id="175110" name="表格 175109"/>
          <p:cNvGraphicFramePr/>
          <p:nvPr/>
        </p:nvGraphicFramePr>
        <p:xfrm>
          <a:off x="762000" y="1908175"/>
          <a:ext cx="2057400" cy="2598738"/>
        </p:xfrm>
        <a:graphic>
          <a:graphicData uri="http://schemas.openxmlformats.org/drawingml/2006/table">
            <a:tbl>
              <a:tblPr/>
              <a:tblGrid>
                <a:gridCol w="508000"/>
                <a:gridCol w="506413"/>
                <a:gridCol w="508000"/>
                <a:gridCol w="534987"/>
              </a:tblGrid>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20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8</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7</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75142" name="表格 175141"/>
          <p:cNvGraphicFramePr/>
          <p:nvPr/>
        </p:nvGraphicFramePr>
        <p:xfrm>
          <a:off x="3429000" y="1912938"/>
          <a:ext cx="1295400" cy="2600325"/>
        </p:xfrm>
        <a:graphic>
          <a:graphicData uri="http://schemas.openxmlformats.org/drawingml/2006/table">
            <a:tbl>
              <a:tblPr/>
              <a:tblGrid>
                <a:gridCol w="609600"/>
                <a:gridCol w="685800"/>
              </a:tblGrid>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E</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20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2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7</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8</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75162" name="表格 175161"/>
          <p:cNvGraphicFramePr/>
          <p:nvPr/>
        </p:nvGraphicFramePr>
        <p:xfrm>
          <a:off x="5334000" y="1905000"/>
          <a:ext cx="3048000" cy="2362200"/>
        </p:xfrm>
        <a:graphic>
          <a:graphicData uri="http://schemas.openxmlformats.org/drawingml/2006/table">
            <a:tbl>
              <a:tblPr/>
              <a:tblGrid>
                <a:gridCol w="569913"/>
                <a:gridCol w="649287"/>
                <a:gridCol w="652463"/>
                <a:gridCol w="587375"/>
                <a:gridCol w="588962"/>
              </a:tblGrid>
              <a:tr h="590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A</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B</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C</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E</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90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0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8</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0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7</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4649" name="Text Box 87"/>
          <p:cNvSpPr txBox="1"/>
          <p:nvPr/>
        </p:nvSpPr>
        <p:spPr>
          <a:xfrm>
            <a:off x="762000" y="1387475"/>
            <a:ext cx="20574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a:t>
            </a:r>
            <a:endParaRPr lang="en-US" altLang="x-none" sz="2800" b="1" dirty="0">
              <a:latin typeface="Times New Roman" panose="02020603050405020304" pitchFamily="2" charset="0"/>
            </a:endParaRPr>
          </a:p>
        </p:txBody>
      </p:sp>
      <p:sp>
        <p:nvSpPr>
          <p:cNvPr id="194650" name="Text Box 88"/>
          <p:cNvSpPr txBox="1"/>
          <p:nvPr/>
        </p:nvSpPr>
        <p:spPr>
          <a:xfrm>
            <a:off x="3429000" y="1387475"/>
            <a:ext cx="12954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S</a:t>
            </a:r>
            <a:endParaRPr lang="en-US" altLang="x-none" sz="2800" b="1" dirty="0">
              <a:latin typeface="Times New Roman" panose="02020603050405020304" pitchFamily="2" charset="0"/>
            </a:endParaRPr>
          </a:p>
        </p:txBody>
      </p:sp>
      <p:sp>
        <p:nvSpPr>
          <p:cNvPr id="175196" name="Text Box 89"/>
          <p:cNvSpPr txBox="1"/>
          <p:nvPr/>
        </p:nvSpPr>
        <p:spPr>
          <a:xfrm>
            <a:off x="5334000" y="1387475"/>
            <a:ext cx="3048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 </a:t>
            </a:r>
            <a:r>
              <a:rPr lang="en-US" altLang="x-none" sz="2800" b="1" dirty="0">
                <a:latin typeface="Times New Roman" panose="02020603050405020304" pitchFamily="2" charset="0"/>
                <a:sym typeface="Symbol" panose="05050102010706020507" pitchFamily="2" charset="2"/>
              </a:rPr>
              <a:t> </a:t>
            </a:r>
            <a:r>
              <a:rPr lang="en-US" altLang="x-none" sz="2800" b="1" dirty="0">
                <a:latin typeface="Times New Roman" panose="02020603050405020304" pitchFamily="2" charset="0"/>
              </a:rPr>
              <a:t>S</a:t>
            </a:r>
            <a:endParaRPr lang="en-US" altLang="x-none" sz="2800" b="1"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5162"/>
                                        </p:tgtEl>
                                        <p:attrNameLst>
                                          <p:attrName>style.visibility</p:attrName>
                                        </p:attrNameLst>
                                      </p:cBhvr>
                                      <p:to>
                                        <p:strVal val="visible"/>
                                      </p:to>
                                    </p:set>
                                    <p:animEffect transition="in" filter="blinds(horizontal)">
                                      <p:cBhvr>
                                        <p:cTn id="11" dur="500"/>
                                        <p:tgtEl>
                                          <p:spTgt spid="175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96"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55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55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5588" name="Rectangle 2"/>
          <p:cNvSpPr>
            <a:spLocks noGrp="1"/>
          </p:cNvSpPr>
          <p:nvPr>
            <p:ph type="title"/>
          </p:nvPr>
        </p:nvSpPr>
        <p:spPr>
          <a:xfrm>
            <a:off x="381000" y="228600"/>
            <a:ext cx="8382000" cy="533400"/>
          </a:xfrm>
        </p:spPr>
        <p:txBody>
          <a:bodyPr wrap="square" anchor="ctr"/>
          <a:p>
            <a:pPr eaLnBrk="1" hangingPunct="1"/>
            <a:r>
              <a:rPr lang="en-US" altLang="x-none" sz="2800" dirty="0"/>
              <a:t>Review of Operations of Relational Algebra</a:t>
            </a:r>
            <a:endParaRPr lang="en-US" altLang="x-none" sz="2800" dirty="0"/>
          </a:p>
        </p:txBody>
      </p:sp>
      <p:graphicFrame>
        <p:nvGraphicFramePr>
          <p:cNvPr id="176134" name="表格 176133"/>
          <p:cNvGraphicFramePr/>
          <p:nvPr/>
        </p:nvGraphicFramePr>
        <p:xfrm>
          <a:off x="609600" y="2019300"/>
          <a:ext cx="2286000" cy="2628900"/>
        </p:xfrm>
        <a:graphic>
          <a:graphicData uri="http://schemas.openxmlformats.org/drawingml/2006/table">
            <a:tbl>
              <a:tblPr/>
              <a:tblGrid>
                <a:gridCol w="571500"/>
                <a:gridCol w="571500"/>
                <a:gridCol w="571500"/>
                <a:gridCol w="571500"/>
              </a:tblGrid>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6</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6</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626" name="Text Box 40"/>
          <p:cNvSpPr txBox="1"/>
          <p:nvPr/>
        </p:nvSpPr>
        <p:spPr>
          <a:xfrm>
            <a:off x="609600" y="1600200"/>
            <a:ext cx="2286000" cy="427038"/>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rPr>
              <a:t>R</a:t>
            </a:r>
            <a:endParaRPr lang="en-US" altLang="x-none" sz="2800" b="1" dirty="0">
              <a:latin typeface="Times New Roman" panose="02020603050405020304" pitchFamily="2" charset="0"/>
            </a:endParaRPr>
          </a:p>
        </p:txBody>
      </p:sp>
      <p:graphicFrame>
        <p:nvGraphicFramePr>
          <p:cNvPr id="176172" name="表格 176171"/>
          <p:cNvGraphicFramePr/>
          <p:nvPr/>
        </p:nvGraphicFramePr>
        <p:xfrm>
          <a:off x="3962400" y="1066800"/>
          <a:ext cx="1143000" cy="1371600"/>
        </p:xfrm>
        <a:graphic>
          <a:graphicData uri="http://schemas.openxmlformats.org/drawingml/2006/table">
            <a:tbl>
              <a:tblPr/>
              <a:tblGrid>
                <a:gridCol w="571500"/>
                <a:gridCol w="5715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6</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641" name="Text Box 55"/>
          <p:cNvSpPr txBox="1"/>
          <p:nvPr/>
        </p:nvSpPr>
        <p:spPr>
          <a:xfrm>
            <a:off x="3505200" y="1066800"/>
            <a:ext cx="457200" cy="498475"/>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sym typeface="Symbol" panose="05050102010706020507" pitchFamily="2" charset="2"/>
              </a:rPr>
              <a:t>S</a:t>
            </a:r>
            <a:r>
              <a:rPr lang="en-US" altLang="x-none" sz="2800" b="1" baseline="-25000" dirty="0">
                <a:latin typeface="Times New Roman" panose="02020603050405020304" pitchFamily="2" charset="0"/>
                <a:sym typeface="Symbol" panose="05050102010706020507" pitchFamily="2" charset="2"/>
              </a:rPr>
              <a:t>1</a:t>
            </a:r>
            <a:endParaRPr lang="en-US" altLang="x-none" sz="2800" b="1" baseline="-25000" dirty="0">
              <a:latin typeface="Times New Roman" panose="02020603050405020304" pitchFamily="2" charset="0"/>
            </a:endParaRPr>
          </a:p>
        </p:txBody>
      </p:sp>
      <p:graphicFrame>
        <p:nvGraphicFramePr>
          <p:cNvPr id="176187" name="表格 176186"/>
          <p:cNvGraphicFramePr/>
          <p:nvPr/>
        </p:nvGraphicFramePr>
        <p:xfrm>
          <a:off x="6858000" y="1066800"/>
          <a:ext cx="1143000" cy="1371600"/>
        </p:xfrm>
        <a:graphic>
          <a:graphicData uri="http://schemas.openxmlformats.org/drawingml/2006/table">
            <a:tbl>
              <a:tblPr/>
              <a:tblGrid>
                <a:gridCol w="571500"/>
                <a:gridCol w="5715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656" name="Text Box 70"/>
          <p:cNvSpPr txBox="1"/>
          <p:nvPr/>
        </p:nvSpPr>
        <p:spPr>
          <a:xfrm>
            <a:off x="5943600" y="1066800"/>
            <a:ext cx="914400" cy="498475"/>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sym typeface="Symbol" panose="05050102010706020507" pitchFamily="2" charset="2"/>
              </a:rPr>
              <a:t>RS</a:t>
            </a:r>
            <a:r>
              <a:rPr lang="en-US" altLang="x-none" sz="2800" b="1" baseline="-25000" dirty="0">
                <a:latin typeface="Times New Roman" panose="02020603050405020304" pitchFamily="2" charset="0"/>
                <a:sym typeface="Symbol" panose="05050102010706020507" pitchFamily="2" charset="2"/>
              </a:rPr>
              <a:t>1</a:t>
            </a:r>
            <a:endParaRPr lang="en-US" altLang="x-none" sz="2800" b="1" baseline="-25000" dirty="0">
              <a:latin typeface="Times New Roman" panose="02020603050405020304" pitchFamily="2" charset="0"/>
            </a:endParaRPr>
          </a:p>
        </p:txBody>
      </p:sp>
      <p:graphicFrame>
        <p:nvGraphicFramePr>
          <p:cNvPr id="176202" name="表格 176201"/>
          <p:cNvGraphicFramePr/>
          <p:nvPr/>
        </p:nvGraphicFramePr>
        <p:xfrm>
          <a:off x="3962400" y="2971800"/>
          <a:ext cx="1143000" cy="914400"/>
        </p:xfrm>
        <a:graphic>
          <a:graphicData uri="http://schemas.openxmlformats.org/drawingml/2006/table">
            <a:tbl>
              <a:tblPr/>
              <a:tblGrid>
                <a:gridCol w="571500"/>
                <a:gridCol w="5715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668" name="Text Box 82"/>
          <p:cNvSpPr txBox="1"/>
          <p:nvPr/>
        </p:nvSpPr>
        <p:spPr>
          <a:xfrm>
            <a:off x="3505200" y="2971800"/>
            <a:ext cx="457200" cy="498475"/>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sym typeface="Symbol" panose="05050102010706020507" pitchFamily="2" charset="2"/>
              </a:rPr>
              <a:t>S</a:t>
            </a:r>
            <a:r>
              <a:rPr lang="en-US" altLang="x-none" sz="2800" b="1" baseline="-25000" dirty="0">
                <a:latin typeface="Times New Roman" panose="02020603050405020304" pitchFamily="2" charset="0"/>
                <a:sym typeface="Symbol" panose="05050102010706020507" pitchFamily="2" charset="2"/>
              </a:rPr>
              <a:t>2</a:t>
            </a:r>
            <a:endParaRPr lang="en-US" altLang="x-none" sz="2800" b="1" baseline="-25000" dirty="0">
              <a:latin typeface="Times New Roman" panose="02020603050405020304" pitchFamily="2" charset="0"/>
            </a:endParaRPr>
          </a:p>
        </p:txBody>
      </p:sp>
      <p:graphicFrame>
        <p:nvGraphicFramePr>
          <p:cNvPr id="176214" name="表格 176213"/>
          <p:cNvGraphicFramePr/>
          <p:nvPr/>
        </p:nvGraphicFramePr>
        <p:xfrm>
          <a:off x="6858000" y="2971800"/>
          <a:ext cx="1143000" cy="1371600"/>
        </p:xfrm>
        <a:graphic>
          <a:graphicData uri="http://schemas.openxmlformats.org/drawingml/2006/table">
            <a:tbl>
              <a:tblPr/>
              <a:tblGrid>
                <a:gridCol w="571500"/>
                <a:gridCol w="5715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8</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683" name="Text Box 97"/>
          <p:cNvSpPr txBox="1"/>
          <p:nvPr/>
        </p:nvSpPr>
        <p:spPr>
          <a:xfrm>
            <a:off x="5943600" y="2971800"/>
            <a:ext cx="914400" cy="498475"/>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sym typeface="Symbol" panose="05050102010706020507" pitchFamily="2" charset="2"/>
              </a:rPr>
              <a:t>RS</a:t>
            </a:r>
            <a:r>
              <a:rPr lang="en-US" altLang="x-none" sz="2800" b="1" baseline="-25000" dirty="0">
                <a:latin typeface="Times New Roman" panose="02020603050405020304" pitchFamily="2" charset="0"/>
                <a:sym typeface="Symbol" panose="05050102010706020507" pitchFamily="2" charset="2"/>
              </a:rPr>
              <a:t>2</a:t>
            </a:r>
            <a:endParaRPr lang="en-US" altLang="x-none" sz="2800" b="1" baseline="-25000" dirty="0">
              <a:latin typeface="Times New Roman" panose="02020603050405020304" pitchFamily="2" charset="0"/>
            </a:endParaRPr>
          </a:p>
        </p:txBody>
      </p:sp>
      <p:graphicFrame>
        <p:nvGraphicFramePr>
          <p:cNvPr id="176229" name="表格 176228"/>
          <p:cNvGraphicFramePr/>
          <p:nvPr/>
        </p:nvGraphicFramePr>
        <p:xfrm>
          <a:off x="3962400" y="4495800"/>
          <a:ext cx="1143000" cy="1828800"/>
        </p:xfrm>
        <a:graphic>
          <a:graphicData uri="http://schemas.openxmlformats.org/drawingml/2006/table">
            <a:tbl>
              <a:tblPr/>
              <a:tblGrid>
                <a:gridCol w="571500"/>
                <a:gridCol w="5715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3</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5</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6</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4</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701" name="Text Box 115"/>
          <p:cNvSpPr txBox="1"/>
          <p:nvPr/>
        </p:nvSpPr>
        <p:spPr>
          <a:xfrm>
            <a:off x="3505200" y="4495800"/>
            <a:ext cx="457200" cy="498475"/>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sym typeface="Symbol" panose="05050102010706020507" pitchFamily="2" charset="2"/>
              </a:rPr>
              <a:t>S</a:t>
            </a:r>
            <a:r>
              <a:rPr lang="en-US" altLang="x-none" sz="2800" b="1" baseline="-25000" dirty="0">
                <a:latin typeface="Times New Roman" panose="02020603050405020304" pitchFamily="2" charset="0"/>
                <a:sym typeface="Symbol" panose="05050102010706020507" pitchFamily="2" charset="2"/>
              </a:rPr>
              <a:t>3</a:t>
            </a:r>
            <a:endParaRPr lang="en-US" altLang="x-none" sz="2800" b="1" baseline="-25000" dirty="0">
              <a:latin typeface="Times New Roman" panose="02020603050405020304" pitchFamily="2" charset="0"/>
            </a:endParaRPr>
          </a:p>
        </p:txBody>
      </p:sp>
      <p:graphicFrame>
        <p:nvGraphicFramePr>
          <p:cNvPr id="176247" name="表格 176246"/>
          <p:cNvGraphicFramePr/>
          <p:nvPr/>
        </p:nvGraphicFramePr>
        <p:xfrm>
          <a:off x="6858000" y="4953000"/>
          <a:ext cx="1143000" cy="914400"/>
        </p:xfrm>
        <a:graphic>
          <a:graphicData uri="http://schemas.openxmlformats.org/drawingml/2006/table">
            <a:tbl>
              <a:tblPr/>
              <a:tblGrid>
                <a:gridCol w="571500"/>
                <a:gridCol w="571500"/>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a:t>
                      </a:r>
                      <a:endParaRPr lang="en-US" altLang="zh-CN" sz="28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5713" name="Text Box 127"/>
          <p:cNvSpPr txBox="1"/>
          <p:nvPr/>
        </p:nvSpPr>
        <p:spPr>
          <a:xfrm>
            <a:off x="5943600" y="4953000"/>
            <a:ext cx="914400" cy="498475"/>
          </a:xfrm>
          <a:prstGeom prst="rect">
            <a:avLst/>
          </a:prstGeom>
          <a:noFill/>
          <a:ln w="9525">
            <a:noFill/>
          </a:ln>
        </p:spPr>
        <p:txBody>
          <a:bodyPr lIns="0" tIns="0" rIns="0" bIns="0" anchor="t">
            <a:spAutoFit/>
          </a:bodyPr>
          <a:p>
            <a:pPr algn="ctr">
              <a:spcBef>
                <a:spcPct val="50000"/>
              </a:spcBef>
            </a:pPr>
            <a:r>
              <a:rPr lang="en-US" altLang="x-none" sz="2800" b="1" dirty="0">
                <a:latin typeface="Times New Roman" panose="02020603050405020304" pitchFamily="2" charset="0"/>
                <a:sym typeface="Symbol" panose="05050102010706020507" pitchFamily="2" charset="2"/>
              </a:rPr>
              <a:t>RS</a:t>
            </a:r>
            <a:r>
              <a:rPr lang="en-US" altLang="x-none" sz="2800" b="1" baseline="-25000" dirty="0">
                <a:latin typeface="Times New Roman" panose="02020603050405020304" pitchFamily="2" charset="0"/>
                <a:sym typeface="Symbol" panose="05050102010706020507" pitchFamily="2" charset="2"/>
              </a:rPr>
              <a:t>3</a:t>
            </a:r>
            <a:endParaRPr lang="en-US" altLang="x-none" sz="2800" b="1" baseline="-25000" dirty="0">
              <a:latin typeface="Times New Roman" panose="02020603050405020304" pitchFamily="2" charset="0"/>
            </a:endParaRP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66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966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96612" name="Rectangle 2"/>
          <p:cNvSpPr>
            <a:spLocks noGrp="1"/>
          </p:cNvSpPr>
          <p:nvPr>
            <p:ph type="title"/>
          </p:nvPr>
        </p:nvSpPr>
        <p:spPr/>
        <p:txBody>
          <a:bodyPr wrap="square" anchor="ctr"/>
          <a:p>
            <a:pPr eaLnBrk="1" hangingPunct="1"/>
            <a:r>
              <a:rPr lang="en-US" altLang="x-none" dirty="0"/>
              <a:t>Exercise</a:t>
            </a:r>
            <a:endParaRPr lang="en-US" altLang="x-none" dirty="0"/>
          </a:p>
        </p:txBody>
      </p:sp>
      <p:sp>
        <p:nvSpPr>
          <p:cNvPr id="196613" name="Rectangle 3"/>
          <p:cNvSpPr>
            <a:spLocks noGrp="1"/>
          </p:cNvSpPr>
          <p:nvPr>
            <p:ph type="body"/>
          </p:nvPr>
        </p:nvSpPr>
        <p:spPr/>
        <p:txBody>
          <a:bodyPr wrap="square" anchor="t"/>
          <a:p>
            <a:pPr eaLnBrk="1" hangingPunct="1"/>
            <a:r>
              <a:rPr lang="zh-CN" altLang="en-US" sz="2800" dirty="0"/>
              <a:t>课后练习</a:t>
            </a:r>
            <a:endParaRPr lang="zh-CN" altLang="en-US" sz="2800" dirty="0"/>
          </a:p>
          <a:p>
            <a:pPr lvl="1" eaLnBrk="1" hangingPunct="1"/>
            <a:r>
              <a:rPr lang="zh-CN" altLang="en-US" sz="2800" dirty="0"/>
              <a:t>教材：</a:t>
            </a:r>
            <a:r>
              <a:rPr lang="en-US" altLang="x-none" sz="2800" dirty="0"/>
              <a:t>2.1</a:t>
            </a:r>
            <a:r>
              <a:rPr lang="zh-CN" altLang="en-US" sz="2800" dirty="0"/>
              <a:t>， </a:t>
            </a:r>
            <a:r>
              <a:rPr lang="en-US" altLang="zh-CN" sz="2800" dirty="0"/>
              <a:t>2.2</a:t>
            </a:r>
            <a:r>
              <a:rPr lang="zh-CN" altLang="zh-CN" sz="2800" dirty="0"/>
              <a:t>，</a:t>
            </a:r>
            <a:r>
              <a:rPr lang="en-US" altLang="x-none" sz="2800" dirty="0"/>
              <a:t>2.4</a:t>
            </a:r>
            <a:r>
              <a:rPr lang="zh-CN" altLang="en-US" sz="2800" dirty="0"/>
              <a:t>，</a:t>
            </a:r>
            <a:r>
              <a:rPr lang="en-US" altLang="x-none" sz="2800" dirty="0"/>
              <a:t>2.5</a:t>
            </a:r>
            <a:endParaRPr lang="en-US" altLang="x-none" sz="2800" dirty="0"/>
          </a:p>
        </p:txBody>
      </p:sp>
    </p:spTree>
  </p:cSld>
  <p:clrMapOvr>
    <a:overrideClrMapping bg1="lt1" tx1="dk1" bg2="lt2" tx2="dk2" accent1="accent1" accent2="accent2" accent3="accent3" accent4="accent4" accent5="accent5" accent6="accent6" hlink="hlink" folHlink="folHlink"/>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15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15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1508" name="Rectangle 2"/>
          <p:cNvSpPr>
            <a:spLocks noGrp="1"/>
          </p:cNvSpPr>
          <p:nvPr>
            <p:ph type="title"/>
          </p:nvPr>
        </p:nvSpPr>
        <p:spPr/>
        <p:txBody>
          <a:bodyPr wrap="square" anchor="ctr"/>
          <a:p>
            <a:pPr eaLnBrk="1" hangingPunct="1"/>
            <a:r>
              <a:rPr lang="zh-CN" altLang="en-US" sz="2800" dirty="0"/>
              <a:t>2.2  </a:t>
            </a:r>
            <a:r>
              <a:rPr lang="en-US" altLang="x-none" sz="2800" dirty="0"/>
              <a:t>Naming the Parts of a Database</a:t>
            </a:r>
            <a:endParaRPr lang="zh-CN" altLang="en-US" sz="2800" dirty="0"/>
          </a:p>
        </p:txBody>
      </p:sp>
      <p:sp>
        <p:nvSpPr>
          <p:cNvPr id="21509" name="Rectangle 3"/>
          <p:cNvSpPr>
            <a:spLocks noGrp="1"/>
          </p:cNvSpPr>
          <p:nvPr>
            <p:ph type="body"/>
          </p:nvPr>
        </p:nvSpPr>
        <p:spPr>
          <a:xfrm>
            <a:off x="180975" y="981075"/>
            <a:ext cx="8712200" cy="1008063"/>
          </a:xfrm>
        </p:spPr>
        <p:txBody>
          <a:bodyPr wrap="square" anchor="t"/>
          <a:p>
            <a:pPr eaLnBrk="1" hangingPunct="1"/>
            <a:r>
              <a:rPr lang="zh-CN" altLang="en-US" sz="2800" dirty="0"/>
              <a:t>设有一个由学号</a:t>
            </a:r>
            <a:r>
              <a:rPr lang="en-US" altLang="x-none" sz="2800" dirty="0"/>
              <a:t>sno</a:t>
            </a:r>
            <a:r>
              <a:rPr lang="zh-CN" altLang="en-US" sz="2800" dirty="0"/>
              <a:t>、姓名</a:t>
            </a:r>
            <a:r>
              <a:rPr lang="en-US" altLang="x-none" sz="2800" dirty="0"/>
              <a:t>name</a:t>
            </a:r>
            <a:r>
              <a:rPr lang="zh-CN" altLang="en-US" sz="2800" dirty="0"/>
              <a:t>和系别</a:t>
            </a:r>
            <a:r>
              <a:rPr lang="en-US" altLang="x-none" sz="2800" dirty="0"/>
              <a:t>dept</a:t>
            </a:r>
            <a:r>
              <a:rPr lang="zh-CN" altLang="en-US" sz="2800" dirty="0"/>
              <a:t>等三个属性所构成的学生关系</a:t>
            </a:r>
            <a:r>
              <a:rPr lang="en-US" altLang="x-none" sz="2800" dirty="0"/>
              <a:t>S</a:t>
            </a:r>
            <a:r>
              <a:rPr lang="zh-CN" altLang="en-US" sz="2800" dirty="0"/>
              <a:t>：</a:t>
            </a:r>
            <a:endParaRPr lang="zh-CN" altLang="en-US" sz="2800" dirty="0"/>
          </a:p>
        </p:txBody>
      </p:sp>
      <p:graphicFrame>
        <p:nvGraphicFramePr>
          <p:cNvPr id="20487" name="表格 20486"/>
          <p:cNvGraphicFramePr/>
          <p:nvPr/>
        </p:nvGraphicFramePr>
        <p:xfrm>
          <a:off x="1500188" y="1989138"/>
          <a:ext cx="6096000" cy="517525"/>
        </p:xfrm>
        <a:graphic>
          <a:graphicData uri="http://schemas.openxmlformats.org/drawingml/2006/table">
            <a:tbl>
              <a:tblPr/>
              <a:tblGrid>
                <a:gridCol w="2032000"/>
                <a:gridCol w="2032000"/>
                <a:gridCol w="2032000"/>
              </a:tblGrid>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sno</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name</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dept</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1520" name="Text Box 20"/>
          <p:cNvSpPr txBox="1"/>
          <p:nvPr/>
        </p:nvSpPr>
        <p:spPr>
          <a:xfrm>
            <a:off x="995363" y="1989138"/>
            <a:ext cx="504825" cy="519112"/>
          </a:xfrm>
          <a:prstGeom prst="rect">
            <a:avLst/>
          </a:prstGeom>
          <a:noFill/>
          <a:ln w="9525">
            <a:noFill/>
          </a:ln>
        </p:spPr>
        <p:txBody>
          <a:bodyPr anchor="t">
            <a:spAutoFit/>
          </a:bodyPr>
          <a:p>
            <a:pPr algn="r">
              <a:spcBef>
                <a:spcPct val="50000"/>
              </a:spcBef>
            </a:pPr>
            <a:r>
              <a:rPr lang="en-US" altLang="x-none" sz="2800" b="1" dirty="0">
                <a:latin typeface="Arial" panose="020B0604020202020204" pitchFamily="34" charset="0"/>
              </a:rPr>
              <a:t>S</a:t>
            </a:r>
            <a:endParaRPr lang="en-US" altLang="x-none" sz="2800" b="1" dirty="0">
              <a:latin typeface="Arial" panose="020B0604020202020204" pitchFamily="34" charset="0"/>
            </a:endParaRPr>
          </a:p>
        </p:txBody>
      </p:sp>
      <p:graphicFrame>
        <p:nvGraphicFramePr>
          <p:cNvPr id="20498" name="表格 20497"/>
          <p:cNvGraphicFramePr/>
          <p:nvPr/>
        </p:nvGraphicFramePr>
        <p:xfrm>
          <a:off x="1500188" y="2492375"/>
          <a:ext cx="6096000" cy="1728788"/>
        </p:xfrm>
        <a:graphic>
          <a:graphicData uri="http://schemas.openxmlformats.org/drawingml/2006/table">
            <a:tbl>
              <a:tblPr/>
              <a:tblGrid>
                <a:gridCol w="2032000"/>
                <a:gridCol w="2032000"/>
                <a:gridCol w="2032000"/>
              </a:tblGrid>
              <a:tr h="5762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0516" name="Rectangle 42"/>
          <p:cNvSpPr/>
          <p:nvPr/>
        </p:nvSpPr>
        <p:spPr>
          <a:xfrm>
            <a:off x="180975" y="4367213"/>
            <a:ext cx="8712200" cy="2016125"/>
          </a:xfrm>
          <a:prstGeom prst="rect">
            <a:avLst/>
          </a:prstGeom>
          <a:solidFill>
            <a:schemeClr val="bg1"/>
          </a:solidFill>
          <a:ln w="9525">
            <a:noFill/>
          </a:ln>
        </p:spPr>
        <p:txBody>
          <a:bodyPr anchor="t"/>
          <a:p>
            <a:pPr marL="342900" indent="-342900">
              <a:spcBef>
                <a:spcPct val="20000"/>
              </a:spcBef>
              <a:buClr>
                <a:srgbClr val="CC9900"/>
              </a:buClr>
              <a:buFont typeface="Wingdings" panose="05000000000000000000" pitchFamily="2" charset="2"/>
              <a:buChar char="q"/>
            </a:pPr>
            <a:r>
              <a:rPr lang="zh-CN" altLang="en-US" sz="2800" b="1" dirty="0">
                <a:solidFill>
                  <a:schemeClr val="accent2"/>
                </a:solidFill>
                <a:latin typeface="Arial" panose="020B0604020202020204" pitchFamily="34" charset="0"/>
              </a:rPr>
              <a:t>在该关系中加入上述的三个学生元组，在关系代数中，上述的学生关系可以被表示为下面的集合：</a:t>
            </a:r>
            <a:endParaRPr lang="zh-CN" altLang="en-US" sz="2800" b="1" dirty="0">
              <a:solidFill>
                <a:schemeClr val="accent2"/>
              </a:solidFill>
              <a:latin typeface="Arial" panose="020B0604020202020204" pitchFamily="34" charset="0"/>
            </a:endParaRPr>
          </a:p>
          <a:p>
            <a:pPr marL="342900" indent="-342900">
              <a:spcBef>
                <a:spcPct val="20000"/>
              </a:spcBef>
              <a:buClr>
                <a:srgbClr val="CC9900"/>
              </a:buClr>
              <a:buFont typeface="Wingdings" panose="05000000000000000000" pitchFamily="2" charset="2"/>
              <a:buChar char="q"/>
            </a:pPr>
            <a:r>
              <a:rPr lang="en-US" altLang="x-none" sz="2800" b="1" dirty="0">
                <a:solidFill>
                  <a:srgbClr val="FF0000"/>
                </a:solidFill>
                <a:latin typeface="Arial" panose="020B0604020202020204" pitchFamily="34" charset="0"/>
              </a:rPr>
              <a:t>S = { (1,</a:t>
            </a:r>
            <a:r>
              <a:rPr lang="zh-CN" altLang="en-US" sz="2800" b="1" dirty="0">
                <a:solidFill>
                  <a:srgbClr val="FF0000"/>
                </a:solidFill>
                <a:latin typeface="Arial" panose="020B0604020202020204" pitchFamily="34" charset="0"/>
              </a:rPr>
              <a:t>张三</a:t>
            </a:r>
            <a:r>
              <a:rPr lang="en-US" altLang="x-none"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数学</a:t>
            </a:r>
            <a:r>
              <a:rPr lang="en-US" altLang="x-none"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a:t>
            </a:r>
            <a:r>
              <a:rPr lang="en-US" altLang="x-none" sz="2800" b="1" dirty="0">
                <a:solidFill>
                  <a:srgbClr val="FF0000"/>
                </a:solidFill>
                <a:latin typeface="Arial" panose="020B0604020202020204" pitchFamily="34" charset="0"/>
              </a:rPr>
              <a:t>(2,</a:t>
            </a:r>
            <a:r>
              <a:rPr lang="zh-CN" altLang="en-US" sz="2800" b="1" dirty="0">
                <a:solidFill>
                  <a:srgbClr val="FF0000"/>
                </a:solidFill>
                <a:latin typeface="Arial" panose="020B0604020202020204" pitchFamily="34" charset="0"/>
              </a:rPr>
              <a:t>李英</a:t>
            </a:r>
            <a:r>
              <a:rPr lang="en-US" altLang="x-none"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数学</a:t>
            </a:r>
            <a:r>
              <a:rPr lang="en-US" altLang="x-none"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a:t>
            </a:r>
            <a:r>
              <a:rPr lang="en-US" altLang="x-none" sz="2800" b="1" dirty="0">
                <a:solidFill>
                  <a:srgbClr val="FF0000"/>
                </a:solidFill>
                <a:latin typeface="Arial" panose="020B0604020202020204" pitchFamily="34" charset="0"/>
              </a:rPr>
              <a:t>(3,</a:t>
            </a:r>
            <a:r>
              <a:rPr lang="zh-CN" altLang="en-US" sz="2800" b="1" dirty="0">
                <a:solidFill>
                  <a:srgbClr val="FF0000"/>
                </a:solidFill>
                <a:latin typeface="Arial" panose="020B0604020202020204" pitchFamily="34" charset="0"/>
              </a:rPr>
              <a:t>王华</a:t>
            </a:r>
            <a:r>
              <a:rPr lang="en-US" altLang="x-none"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中文</a:t>
            </a:r>
            <a:r>
              <a:rPr lang="en-US" altLang="x-none" sz="2800" b="1" dirty="0">
                <a:solidFill>
                  <a:srgbClr val="FF0000"/>
                </a:solidFill>
                <a:latin typeface="Arial" panose="020B0604020202020204" pitchFamily="34" charset="0"/>
              </a:rPr>
              <a:t>) }</a:t>
            </a:r>
            <a:endParaRPr lang="en-US" altLang="x-none" sz="28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98"/>
                                        </p:tgtEl>
                                        <p:attrNameLst>
                                          <p:attrName>style.visibility</p:attrName>
                                        </p:attrNameLst>
                                      </p:cBhvr>
                                      <p:to>
                                        <p:strVal val="visible"/>
                                      </p:to>
                                    </p:set>
                                    <p:animEffect transition="in" filter="blinds(horizontal)">
                                      <p:cBhvr>
                                        <p:cTn id="7" dur="500"/>
                                        <p:tgtEl>
                                          <p:spTgt spid="2049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516"/>
                                        </p:tgtEl>
                                        <p:attrNameLst>
                                          <p:attrName>style.visibility</p:attrName>
                                        </p:attrNameLst>
                                      </p:cBhvr>
                                      <p:to>
                                        <p:strVal val="visible"/>
                                      </p:to>
                                    </p:set>
                                    <p:animEffect transition="in" filter="blinds(horizontal)">
                                      <p:cBhvr>
                                        <p:cTn id="11" dur="500"/>
                                        <p:tgtEl>
                                          <p:spTgt spid="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0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40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100" name="Rectangle 2"/>
          <p:cNvSpPr>
            <a:spLocks noGrp="1"/>
          </p:cNvSpPr>
          <p:nvPr>
            <p:ph type="title"/>
          </p:nvPr>
        </p:nvSpPr>
        <p:spPr/>
        <p:txBody>
          <a:bodyPr wrap="square" anchor="ctr"/>
          <a:p>
            <a:pPr eaLnBrk="1" hangingPunct="1"/>
            <a:r>
              <a:rPr lang="en-US" altLang="x-none" dirty="0"/>
              <a:t>Ch2  The Relational Model</a:t>
            </a:r>
            <a:endParaRPr lang="en-US" altLang="x-none" dirty="0"/>
          </a:p>
        </p:txBody>
      </p:sp>
      <p:sp>
        <p:nvSpPr>
          <p:cNvPr id="4101" name="Rectangle 3"/>
          <p:cNvSpPr>
            <a:spLocks noGrp="1"/>
          </p:cNvSpPr>
          <p:nvPr>
            <p:ph type="body"/>
          </p:nvPr>
        </p:nvSpPr>
        <p:spPr>
          <a:xfrm>
            <a:off x="685800" y="923925"/>
            <a:ext cx="7772400" cy="3730625"/>
          </a:xfrm>
        </p:spPr>
        <p:txBody>
          <a:bodyPr wrap="square" anchor="t"/>
          <a:p>
            <a:pPr marL="457200" indent="-457200" eaLnBrk="1" hangingPunct="1"/>
            <a:r>
              <a:rPr lang="en-US" altLang="x-none" sz="2800" dirty="0"/>
              <a:t>Data Model (</a:t>
            </a:r>
            <a:r>
              <a:rPr lang="zh-CN" altLang="en-US" sz="2800" dirty="0"/>
              <a:t>数据模型)</a:t>
            </a:r>
            <a:endParaRPr lang="zh-CN" altLang="en-US" sz="2800" dirty="0"/>
          </a:p>
          <a:p>
            <a:pPr marL="914400" lvl="1" indent="-457200" eaLnBrk="1" hangingPunct="1">
              <a:buAutoNum type="arabicPeriod"/>
            </a:pPr>
            <a:r>
              <a:rPr lang="en-US" altLang="x-none" sz="2800" dirty="0">
                <a:solidFill>
                  <a:schemeClr val="tx2"/>
                </a:solidFill>
              </a:rPr>
              <a:t>is </a:t>
            </a:r>
            <a:r>
              <a:rPr lang="en-US" altLang="x-none" sz="2800" u="sng" dirty="0">
                <a:solidFill>
                  <a:schemeClr val="tx2"/>
                </a:solidFill>
              </a:rPr>
              <a:t>a set of definitions</a:t>
            </a:r>
            <a:r>
              <a:rPr lang="en-US" altLang="x-none" sz="2800" dirty="0">
                <a:solidFill>
                  <a:schemeClr val="tx2"/>
                </a:solidFill>
              </a:rPr>
              <a:t> describing how real-world data is conceptually represented as computerized information.</a:t>
            </a:r>
            <a:endParaRPr lang="en-US" altLang="x-none" sz="2800" dirty="0">
              <a:solidFill>
                <a:schemeClr val="tx2"/>
              </a:solidFill>
            </a:endParaRPr>
          </a:p>
          <a:p>
            <a:pPr marL="914400" lvl="1" indent="-457200" eaLnBrk="1" hangingPunct="1">
              <a:buAutoNum type="arabicPeriod"/>
            </a:pPr>
            <a:r>
              <a:rPr lang="en-US" altLang="x-none" sz="2800" dirty="0">
                <a:solidFill>
                  <a:schemeClr val="tx2"/>
                </a:solidFill>
              </a:rPr>
              <a:t>It also describes </a:t>
            </a:r>
            <a:r>
              <a:rPr lang="en-US" altLang="x-none" sz="2800" u="sng" dirty="0">
                <a:solidFill>
                  <a:schemeClr val="tx2"/>
                </a:solidFill>
              </a:rPr>
              <a:t>the types of operations</a:t>
            </a:r>
            <a:r>
              <a:rPr lang="en-US" altLang="x-none" sz="2800" dirty="0">
                <a:solidFill>
                  <a:schemeClr val="tx2"/>
                </a:solidFill>
              </a:rPr>
              <a:t> available to access and update this information.</a:t>
            </a:r>
            <a:endParaRPr lang="en-US" altLang="x-none" sz="2800" dirty="0">
              <a:solidFill>
                <a:schemeClr val="tx2"/>
              </a:solidFill>
            </a:endParaRPr>
          </a:p>
        </p:txBody>
      </p:sp>
      <p:sp>
        <p:nvSpPr>
          <p:cNvPr id="4103" name="Rectangle 4"/>
          <p:cNvSpPr/>
          <p:nvPr/>
        </p:nvSpPr>
        <p:spPr>
          <a:xfrm>
            <a:off x="684213" y="4941888"/>
            <a:ext cx="7772400" cy="1081087"/>
          </a:xfrm>
          <a:prstGeom prst="rect">
            <a:avLst/>
          </a:prstGeom>
          <a:noFill/>
          <a:ln w="9525">
            <a:noFill/>
          </a:ln>
        </p:spPr>
        <p:txBody>
          <a:bodyPr anchor="t"/>
          <a:p>
            <a:pPr marL="457200" indent="-457200">
              <a:spcBef>
                <a:spcPct val="20000"/>
              </a:spcBef>
              <a:buClr>
                <a:srgbClr val="CC9900"/>
              </a:buClr>
              <a:buFont typeface="Wingdings" panose="05000000000000000000" pitchFamily="2" charset="2"/>
              <a:buChar char="q"/>
            </a:pPr>
            <a:r>
              <a:rPr lang="en-US" altLang="x-none" sz="2800" b="1" dirty="0">
                <a:solidFill>
                  <a:schemeClr val="accent2"/>
                </a:solidFill>
                <a:latin typeface="Arial" panose="020B0604020202020204" pitchFamily="34" charset="0"/>
              </a:rPr>
              <a:t>Relational Model (</a:t>
            </a:r>
            <a:r>
              <a:rPr lang="zh-CN" altLang="en-US" sz="2800" b="1" dirty="0">
                <a:solidFill>
                  <a:schemeClr val="accent2"/>
                </a:solidFill>
                <a:latin typeface="Arial" panose="020B0604020202020204" pitchFamily="34" charset="0"/>
              </a:rPr>
              <a:t>关系模型)</a:t>
            </a:r>
            <a:endParaRPr lang="zh-CN" altLang="en-US" sz="2800" b="1" dirty="0">
              <a:latin typeface="Arial" panose="020B0604020202020204" pitchFamily="34" charset="0"/>
            </a:endParaRPr>
          </a:p>
          <a:p>
            <a:pPr marL="457200" indent="-457200">
              <a:spcBef>
                <a:spcPct val="20000"/>
              </a:spcBef>
              <a:buClr>
                <a:srgbClr val="CC9900"/>
              </a:buClr>
              <a:buFont typeface="Wingdings" panose="05000000000000000000" pitchFamily="2" charset="2"/>
              <a:buChar char="q"/>
            </a:pPr>
            <a:r>
              <a:rPr lang="en-US" altLang="x-none" sz="2800" b="1" dirty="0">
                <a:solidFill>
                  <a:schemeClr val="accent2"/>
                </a:solidFill>
                <a:latin typeface="Arial" panose="020B0604020202020204" pitchFamily="34" charset="0"/>
              </a:rPr>
              <a:t>Object-Relational Model (</a:t>
            </a:r>
            <a:r>
              <a:rPr lang="zh-CN" altLang="en-US" sz="2800" b="1" dirty="0">
                <a:solidFill>
                  <a:schemeClr val="accent2"/>
                </a:solidFill>
                <a:latin typeface="Arial" panose="020B0604020202020204" pitchFamily="34" charset="0"/>
              </a:rPr>
              <a:t>对象关系模型)</a:t>
            </a:r>
            <a:endParaRPr lang="zh-CN" altLang="en-US" sz="28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linds(horizontal)">
                                      <p:cBhvr>
                                        <p:cTn id="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25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2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2532" name="Rectangle 2"/>
          <p:cNvSpPr>
            <a:spLocks noGrp="1"/>
          </p:cNvSpPr>
          <p:nvPr>
            <p:ph type="title"/>
          </p:nvPr>
        </p:nvSpPr>
        <p:spPr/>
        <p:txBody>
          <a:bodyPr wrap="square" anchor="ctr"/>
          <a:p>
            <a:pPr eaLnBrk="1" hangingPunct="1"/>
            <a:r>
              <a:rPr lang="zh-CN" altLang="en-US" sz="2800" dirty="0"/>
              <a:t>2.2  </a:t>
            </a:r>
            <a:r>
              <a:rPr lang="en-US" altLang="x-none" sz="2800" dirty="0"/>
              <a:t>Naming the Parts of a Database</a:t>
            </a:r>
            <a:endParaRPr lang="zh-CN" altLang="en-US" sz="2800" dirty="0"/>
          </a:p>
        </p:txBody>
      </p:sp>
      <p:sp>
        <p:nvSpPr>
          <p:cNvPr id="22533" name="Rectangle 3"/>
          <p:cNvSpPr>
            <a:spLocks noGrp="1"/>
          </p:cNvSpPr>
          <p:nvPr>
            <p:ph type="body"/>
          </p:nvPr>
        </p:nvSpPr>
        <p:spPr>
          <a:xfrm>
            <a:off x="685800" y="3213100"/>
            <a:ext cx="7772400" cy="2592388"/>
          </a:xfrm>
        </p:spPr>
        <p:txBody>
          <a:bodyPr wrap="square" anchor="t"/>
          <a:p>
            <a:pPr eaLnBrk="1" hangingPunct="1"/>
            <a:r>
              <a:rPr lang="zh-CN" altLang="en-US" sz="2800" dirty="0"/>
              <a:t>假设只考虑上述的三个学生元组，那么：</a:t>
            </a:r>
            <a:endParaRPr lang="zh-CN" altLang="en-US" sz="2800" dirty="0"/>
          </a:p>
          <a:p>
            <a:pPr lvl="1" eaLnBrk="1" hangingPunct="1">
              <a:buNone/>
            </a:pPr>
            <a:r>
              <a:rPr lang="en-US" altLang="x-none" sz="2800" dirty="0"/>
              <a:t>Domain</a:t>
            </a:r>
            <a:r>
              <a:rPr lang="en-US" altLang="x-none" sz="2800" dirty="0">
                <a:solidFill>
                  <a:schemeClr val="accent2"/>
                </a:solidFill>
              </a:rPr>
              <a:t>(sno) = {1, 2, 3}</a:t>
            </a:r>
            <a:endParaRPr lang="en-US" altLang="x-none" sz="2800" dirty="0">
              <a:solidFill>
                <a:schemeClr val="accent2"/>
              </a:solidFill>
            </a:endParaRPr>
          </a:p>
          <a:p>
            <a:pPr lvl="1" eaLnBrk="1" hangingPunct="1">
              <a:buNone/>
            </a:pPr>
            <a:r>
              <a:rPr lang="en-US" altLang="x-none" sz="2800" dirty="0"/>
              <a:t>Domain</a:t>
            </a:r>
            <a:r>
              <a:rPr lang="en-US" altLang="x-none" sz="2800" dirty="0">
                <a:solidFill>
                  <a:schemeClr val="accent2"/>
                </a:solidFill>
              </a:rPr>
              <a:t>(name) = {</a:t>
            </a:r>
            <a:r>
              <a:rPr lang="zh-CN" altLang="en-US" sz="2800" dirty="0">
                <a:solidFill>
                  <a:schemeClr val="accent2"/>
                </a:solidFill>
              </a:rPr>
              <a:t>张三</a:t>
            </a:r>
            <a:r>
              <a:rPr lang="en-US" altLang="x-none" sz="2800" dirty="0">
                <a:solidFill>
                  <a:schemeClr val="accent2"/>
                </a:solidFill>
              </a:rPr>
              <a:t>, </a:t>
            </a:r>
            <a:r>
              <a:rPr lang="zh-CN" altLang="en-US" sz="2800" dirty="0">
                <a:solidFill>
                  <a:schemeClr val="accent2"/>
                </a:solidFill>
              </a:rPr>
              <a:t>李英</a:t>
            </a:r>
            <a:r>
              <a:rPr lang="en-US" altLang="x-none" sz="2800" dirty="0">
                <a:solidFill>
                  <a:schemeClr val="accent2"/>
                </a:solidFill>
              </a:rPr>
              <a:t>, </a:t>
            </a:r>
            <a:r>
              <a:rPr lang="zh-CN" altLang="en-US" sz="2800" dirty="0">
                <a:solidFill>
                  <a:schemeClr val="accent2"/>
                </a:solidFill>
              </a:rPr>
              <a:t>王华</a:t>
            </a:r>
            <a:r>
              <a:rPr lang="en-US" altLang="x-none" sz="2800" dirty="0">
                <a:solidFill>
                  <a:schemeClr val="accent2"/>
                </a:solidFill>
              </a:rPr>
              <a:t>}</a:t>
            </a:r>
            <a:endParaRPr lang="en-US" altLang="x-none" sz="2800" dirty="0">
              <a:solidFill>
                <a:schemeClr val="accent2"/>
              </a:solidFill>
            </a:endParaRPr>
          </a:p>
          <a:p>
            <a:pPr lvl="1" eaLnBrk="1" hangingPunct="1">
              <a:buNone/>
            </a:pPr>
            <a:r>
              <a:rPr lang="en-US" altLang="x-none" sz="2800" dirty="0"/>
              <a:t>Domain</a:t>
            </a:r>
            <a:r>
              <a:rPr lang="en-US" altLang="x-none" sz="2800" dirty="0">
                <a:solidFill>
                  <a:schemeClr val="accent2"/>
                </a:solidFill>
              </a:rPr>
              <a:t>(dept) = {</a:t>
            </a:r>
            <a:r>
              <a:rPr lang="zh-CN" altLang="en-US" sz="2800" dirty="0">
                <a:solidFill>
                  <a:schemeClr val="accent2"/>
                </a:solidFill>
              </a:rPr>
              <a:t>数学</a:t>
            </a:r>
            <a:r>
              <a:rPr lang="en-US" altLang="x-none" sz="2800" dirty="0">
                <a:solidFill>
                  <a:schemeClr val="accent2"/>
                </a:solidFill>
              </a:rPr>
              <a:t>, </a:t>
            </a:r>
            <a:r>
              <a:rPr lang="zh-CN" altLang="en-US" sz="2800" dirty="0">
                <a:solidFill>
                  <a:schemeClr val="accent2"/>
                </a:solidFill>
              </a:rPr>
              <a:t>中文</a:t>
            </a:r>
            <a:r>
              <a:rPr lang="en-US" altLang="x-none" sz="2800" dirty="0">
                <a:solidFill>
                  <a:schemeClr val="accent2"/>
                </a:solidFill>
              </a:rPr>
              <a:t>}</a:t>
            </a:r>
            <a:endParaRPr lang="en-US" altLang="x-none" sz="2800" dirty="0">
              <a:solidFill>
                <a:schemeClr val="accent2"/>
              </a:solidFill>
            </a:endParaRPr>
          </a:p>
        </p:txBody>
      </p:sp>
      <p:graphicFrame>
        <p:nvGraphicFramePr>
          <p:cNvPr id="21511" name="表格 21510"/>
          <p:cNvGraphicFramePr/>
          <p:nvPr/>
        </p:nvGraphicFramePr>
        <p:xfrm>
          <a:off x="1644650" y="908050"/>
          <a:ext cx="6096000" cy="517525"/>
        </p:xfrm>
        <a:graphic>
          <a:graphicData uri="http://schemas.openxmlformats.org/drawingml/2006/table">
            <a:tbl>
              <a:tblPr/>
              <a:tblGrid>
                <a:gridCol w="2032000"/>
                <a:gridCol w="2032000"/>
                <a:gridCol w="2032000"/>
              </a:tblGrid>
              <a:tr h="5175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sno</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name</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dept</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2544" name="Text Box 15"/>
          <p:cNvSpPr txBox="1"/>
          <p:nvPr/>
        </p:nvSpPr>
        <p:spPr>
          <a:xfrm>
            <a:off x="1116013" y="908050"/>
            <a:ext cx="504825" cy="519113"/>
          </a:xfrm>
          <a:prstGeom prst="rect">
            <a:avLst/>
          </a:prstGeom>
          <a:noFill/>
          <a:ln w="9525">
            <a:noFill/>
          </a:ln>
        </p:spPr>
        <p:txBody>
          <a:bodyPr anchor="t">
            <a:spAutoFit/>
          </a:bodyPr>
          <a:p>
            <a:pPr algn="r">
              <a:spcBef>
                <a:spcPct val="50000"/>
              </a:spcBef>
            </a:pPr>
            <a:r>
              <a:rPr lang="en-US" altLang="x-none" sz="2800" b="1" dirty="0">
                <a:latin typeface="Arial" panose="020B0604020202020204" pitchFamily="34" charset="0"/>
              </a:rPr>
              <a:t>S</a:t>
            </a:r>
            <a:endParaRPr lang="en-US" altLang="x-none" sz="2800" b="1" dirty="0">
              <a:latin typeface="Arial" panose="020B0604020202020204" pitchFamily="34" charset="0"/>
            </a:endParaRPr>
          </a:p>
        </p:txBody>
      </p:sp>
      <p:graphicFrame>
        <p:nvGraphicFramePr>
          <p:cNvPr id="21522" name="表格 21521"/>
          <p:cNvGraphicFramePr/>
          <p:nvPr/>
        </p:nvGraphicFramePr>
        <p:xfrm>
          <a:off x="1644650" y="1411288"/>
          <a:ext cx="6096000" cy="1728788"/>
        </p:xfrm>
        <a:graphic>
          <a:graphicData uri="http://schemas.openxmlformats.org/drawingml/2006/table">
            <a:tbl>
              <a:tblPr/>
              <a:tblGrid>
                <a:gridCol w="2032000"/>
                <a:gridCol w="2032000"/>
                <a:gridCol w="2032000"/>
              </a:tblGrid>
              <a:tr h="5762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2563" name="Rectangle 35"/>
          <p:cNvSpPr/>
          <p:nvPr/>
        </p:nvSpPr>
        <p:spPr>
          <a:xfrm>
            <a:off x="684213" y="5516563"/>
            <a:ext cx="7772400" cy="936625"/>
          </a:xfrm>
          <a:prstGeom prst="rect">
            <a:avLst/>
          </a:prstGeom>
          <a:solidFill>
            <a:schemeClr val="bg1"/>
          </a:solidFill>
          <a:ln w="9525">
            <a:noFill/>
          </a:ln>
        </p:spPr>
        <p:txBody>
          <a:bodyPr anchor="t"/>
          <a:p>
            <a:pPr marL="342900" indent="-342900">
              <a:spcBef>
                <a:spcPct val="20000"/>
              </a:spcBef>
              <a:buClr>
                <a:srgbClr val="CC9900"/>
              </a:buClr>
              <a:buFont typeface="Wingdings" panose="05000000000000000000" pitchFamily="2" charset="2"/>
              <a:buChar char="q"/>
            </a:pPr>
            <a:r>
              <a:rPr lang="zh-CN" altLang="en-US" sz="2800" b="1" dirty="0">
                <a:solidFill>
                  <a:schemeClr val="accent2"/>
                </a:solidFill>
                <a:latin typeface="Arial" panose="020B0604020202020204" pitchFamily="34" charset="0"/>
              </a:rPr>
              <a:t>将上述的三个值域进行笛卡尔乘积运算可得到如下的关系表</a:t>
            </a:r>
            <a:r>
              <a:rPr lang="en-US" altLang="x-none" sz="2800" b="1" dirty="0">
                <a:solidFill>
                  <a:schemeClr val="accent2"/>
                </a:solidFill>
                <a:latin typeface="Arial" panose="020B0604020202020204" pitchFamily="34" charset="0"/>
              </a:rPr>
              <a:t>W</a:t>
            </a:r>
            <a:r>
              <a:rPr lang="zh-CN" altLang="en-US" sz="2800" b="1" dirty="0">
                <a:solidFill>
                  <a:schemeClr val="accent2"/>
                </a:solidFill>
                <a:latin typeface="Arial" panose="020B0604020202020204" pitchFamily="34" charset="0"/>
              </a:rPr>
              <a:t>：</a:t>
            </a:r>
            <a:endParaRPr lang="zh-CN" altLang="en-US" sz="2800" b="1" dirty="0">
              <a:solidFill>
                <a:srgbClr val="FF0000"/>
              </a:solidFill>
              <a:latin typeface="Arial" panose="020B0604020202020204" pitchFamily="34" charset="0"/>
            </a:endParaRPr>
          </a:p>
        </p:txBody>
      </p:sp>
      <p:sp>
        <p:nvSpPr>
          <p:cNvPr id="22564" name="Text Box 36"/>
          <p:cNvSpPr txBox="1"/>
          <p:nvPr/>
        </p:nvSpPr>
        <p:spPr>
          <a:xfrm>
            <a:off x="1116013" y="908050"/>
            <a:ext cx="504825" cy="519113"/>
          </a:xfrm>
          <a:prstGeom prst="rect">
            <a:avLst/>
          </a:prstGeom>
          <a:noFill/>
          <a:ln w="9525">
            <a:noFill/>
          </a:ln>
        </p:spPr>
        <p:txBody>
          <a:bodyPr anchor="t">
            <a:spAutoFit/>
          </a:bodyPr>
          <a:p>
            <a:pPr algn="r">
              <a:spcBef>
                <a:spcPct val="50000"/>
              </a:spcBef>
            </a:pPr>
            <a:r>
              <a:rPr lang="en-US" altLang="x-none" sz="2800" b="1" dirty="0">
                <a:latin typeface="Arial" panose="020B0604020202020204" pitchFamily="34" charset="0"/>
              </a:rPr>
              <a:t>S</a:t>
            </a:r>
            <a:endParaRPr lang="en-US" altLang="x-none" sz="2800" b="1" dirty="0">
              <a:latin typeface="Arial" panose="020B0604020202020204" pitchFamily="34" charset="0"/>
            </a:endParaRPr>
          </a:p>
        </p:txBody>
      </p:sp>
      <p:sp>
        <p:nvSpPr>
          <p:cNvPr id="21542" name="Rectangle 37"/>
          <p:cNvSpPr/>
          <p:nvPr/>
        </p:nvSpPr>
        <p:spPr>
          <a:xfrm>
            <a:off x="684213" y="5516563"/>
            <a:ext cx="7772400" cy="936625"/>
          </a:xfrm>
          <a:prstGeom prst="rect">
            <a:avLst/>
          </a:prstGeom>
          <a:solidFill>
            <a:schemeClr val="bg1"/>
          </a:solidFill>
          <a:ln w="9525">
            <a:noFill/>
          </a:ln>
        </p:spPr>
        <p:txBody>
          <a:bodyPr anchor="t"/>
          <a:p>
            <a:pPr marL="342900" indent="-342900">
              <a:spcBef>
                <a:spcPct val="20000"/>
              </a:spcBef>
              <a:buClr>
                <a:srgbClr val="CC9900"/>
              </a:buClr>
              <a:buFont typeface="Wingdings" panose="05000000000000000000" pitchFamily="2" charset="2"/>
              <a:buChar char="q"/>
            </a:pPr>
            <a:r>
              <a:rPr lang="zh-CN" altLang="en-US" sz="2800" b="1" dirty="0">
                <a:solidFill>
                  <a:schemeClr val="accent2"/>
                </a:solidFill>
                <a:latin typeface="Arial" panose="020B0604020202020204" pitchFamily="34" charset="0"/>
              </a:rPr>
              <a:t>将上述的三个值域进行笛卡尔乘积运算可得到如下的关系表</a:t>
            </a:r>
            <a:r>
              <a:rPr lang="en-US" altLang="x-none" sz="2800" b="1" dirty="0">
                <a:solidFill>
                  <a:schemeClr val="accent2"/>
                </a:solidFill>
                <a:latin typeface="Arial" panose="020B0604020202020204" pitchFamily="34" charset="0"/>
              </a:rPr>
              <a:t>W</a:t>
            </a:r>
            <a:r>
              <a:rPr lang="zh-CN" altLang="en-US" sz="2800" b="1" dirty="0">
                <a:solidFill>
                  <a:schemeClr val="accent2"/>
                </a:solidFill>
                <a:latin typeface="Arial" panose="020B0604020202020204" pitchFamily="34" charset="0"/>
              </a:rPr>
              <a:t>：</a:t>
            </a:r>
            <a:endParaRPr lang="zh-CN" altLang="en-US" sz="28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42">
                                            <p:txEl>
                                              <p:charRg st="0" end="29"/>
                                            </p:txEl>
                                          </p:spTgt>
                                        </p:tgtEl>
                                        <p:attrNameLst>
                                          <p:attrName>style.visibility</p:attrName>
                                        </p:attrNameLst>
                                      </p:cBhvr>
                                      <p:to>
                                        <p:strVal val="visible"/>
                                      </p:to>
                                    </p:set>
                                    <p:animEffect transition="in" filter="blinds(horizontal)">
                                      <p:cBhvr>
                                        <p:cTn id="7" dur="500"/>
                                        <p:tgtEl>
                                          <p:spTgt spid="21542">
                                            <p:txEl>
                                              <p:charRg st="0"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1"/>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3554" name="页脚占位符 2"/>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3555" name="灯片编号占位符 3"/>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22533" name="表格 22532"/>
          <p:cNvGraphicFramePr/>
          <p:nvPr/>
        </p:nvGraphicFramePr>
        <p:xfrm>
          <a:off x="827088" y="188913"/>
          <a:ext cx="3863975" cy="4968875"/>
        </p:xfrm>
        <a:graphic>
          <a:graphicData uri="http://schemas.openxmlformats.org/drawingml/2006/table">
            <a:tbl>
              <a:tblPr/>
              <a:tblGrid>
                <a:gridCol w="1287463"/>
                <a:gridCol w="1289050"/>
                <a:gridCol w="1287462"/>
              </a:tblGrid>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08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08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数学</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2575" name="表格 22574"/>
          <p:cNvGraphicFramePr/>
          <p:nvPr/>
        </p:nvGraphicFramePr>
        <p:xfrm>
          <a:off x="5172075" y="188913"/>
          <a:ext cx="3863975" cy="4968875"/>
        </p:xfrm>
        <a:graphic>
          <a:graphicData uri="http://schemas.openxmlformats.org/drawingml/2006/table">
            <a:tbl>
              <a:tblPr/>
              <a:tblGrid>
                <a:gridCol w="1287463"/>
                <a:gridCol w="1289050"/>
                <a:gridCol w="1287462"/>
              </a:tblGrid>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08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08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张山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李英</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王华</a:t>
                      </a:r>
                      <a:endParaRPr lang="zh-CN" altLang="en-US" sz="2800">
                        <a:solidFill>
                          <a:schemeClr val="accent2"/>
                        </a:solidFill>
                        <a:latin typeface="Arial" panose="020B0604020202020204" pitchFamily="34"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2800">
                          <a:solidFill>
                            <a:schemeClr val="accent2"/>
                          </a:solidFill>
                          <a:latin typeface="Arial" panose="020B0604020202020204" pitchFamily="34" charset="0"/>
                          <a:ea typeface="宋体" panose="02010600030101010101" pitchFamily="2" charset="-122"/>
                        </a:rPr>
                        <a:t>中文</a:t>
                      </a:r>
                      <a:endParaRPr lang="zh-CN" altLang="en-US"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bl>
          </a:graphicData>
        </a:graphic>
      </p:graphicFrame>
      <p:sp>
        <p:nvSpPr>
          <p:cNvPr id="23640" name="Text Box 99"/>
          <p:cNvSpPr txBox="1"/>
          <p:nvPr/>
        </p:nvSpPr>
        <p:spPr>
          <a:xfrm>
            <a:off x="250825" y="188913"/>
            <a:ext cx="504825" cy="519112"/>
          </a:xfrm>
          <a:prstGeom prst="rect">
            <a:avLst/>
          </a:prstGeom>
          <a:noFill/>
          <a:ln w="9525">
            <a:noFill/>
          </a:ln>
        </p:spPr>
        <p:txBody>
          <a:bodyPr anchor="t">
            <a:spAutoFit/>
          </a:bodyPr>
          <a:p>
            <a:pPr algn="r">
              <a:spcBef>
                <a:spcPct val="50000"/>
              </a:spcBef>
            </a:pPr>
            <a:r>
              <a:rPr lang="en-US" altLang="x-none" sz="2800" b="1" dirty="0">
                <a:latin typeface="Arial" panose="020B0604020202020204" pitchFamily="34" charset="0"/>
              </a:rPr>
              <a:t>W</a:t>
            </a:r>
            <a:endParaRPr lang="en-US" altLang="x-none" sz="2800" b="1" dirty="0">
              <a:latin typeface="Arial" panose="020B0604020202020204" pitchFamily="34" charset="0"/>
            </a:endParaRPr>
          </a:p>
        </p:txBody>
      </p:sp>
      <p:sp>
        <p:nvSpPr>
          <p:cNvPr id="23641" name="Rectangle 100"/>
          <p:cNvSpPr/>
          <p:nvPr/>
        </p:nvSpPr>
        <p:spPr>
          <a:xfrm>
            <a:off x="684213" y="5518150"/>
            <a:ext cx="8208962" cy="936625"/>
          </a:xfrm>
          <a:prstGeom prst="rect">
            <a:avLst/>
          </a:prstGeom>
          <a:solidFill>
            <a:schemeClr val="bg1"/>
          </a:solidFill>
          <a:ln w="9525">
            <a:noFill/>
          </a:ln>
        </p:spPr>
        <p:txBody>
          <a:bodyPr anchor="t"/>
          <a:p>
            <a:pPr marL="342900" indent="-342900">
              <a:spcBef>
                <a:spcPct val="20000"/>
              </a:spcBef>
              <a:buClr>
                <a:srgbClr val="CC9900"/>
              </a:buClr>
              <a:buFont typeface="Wingdings" panose="05000000000000000000" pitchFamily="2" charset="2"/>
              <a:buChar char="q"/>
            </a:pPr>
            <a:r>
              <a:rPr lang="zh-CN" altLang="en-US" sz="2800" b="1" dirty="0">
                <a:solidFill>
                  <a:schemeClr val="accent2"/>
                </a:solidFill>
                <a:latin typeface="Arial" panose="020B0604020202020204" pitchFamily="34" charset="0"/>
              </a:rPr>
              <a:t>原关系</a:t>
            </a:r>
            <a:r>
              <a:rPr lang="en-US" altLang="x-none" sz="2800" b="1" dirty="0">
                <a:solidFill>
                  <a:schemeClr val="accent2"/>
                </a:solidFill>
                <a:latin typeface="Arial" panose="020B0604020202020204" pitchFamily="34" charset="0"/>
              </a:rPr>
              <a:t>S</a:t>
            </a:r>
            <a:r>
              <a:rPr lang="zh-CN" altLang="en-US" sz="2800" b="1" dirty="0">
                <a:solidFill>
                  <a:schemeClr val="accent2"/>
                </a:solidFill>
                <a:latin typeface="Arial" panose="020B0604020202020204" pitchFamily="34" charset="0"/>
              </a:rPr>
              <a:t> (</a:t>
            </a:r>
            <a:r>
              <a:rPr lang="zh-CN" altLang="en-US" sz="2800" b="1" u="sng" dirty="0">
                <a:solidFill>
                  <a:schemeClr val="accent2"/>
                </a:solidFill>
                <a:latin typeface="Arial" panose="020B0604020202020204" pitchFamily="34" charset="0"/>
              </a:rPr>
              <a:t>背景为黄色的三个元组所组成的集合</a:t>
            </a:r>
            <a:r>
              <a:rPr lang="zh-CN" altLang="en-US" sz="2800" b="1" dirty="0">
                <a:solidFill>
                  <a:schemeClr val="accent2"/>
                </a:solidFill>
                <a:latin typeface="Arial" panose="020B0604020202020204" pitchFamily="34" charset="0"/>
              </a:rPr>
              <a:t>)显然只是笛卡尔乘积结果关系</a:t>
            </a:r>
            <a:r>
              <a:rPr lang="en-US" altLang="x-none" sz="2800" b="1" dirty="0">
                <a:solidFill>
                  <a:schemeClr val="accent2"/>
                </a:solidFill>
                <a:latin typeface="Arial" panose="020B0604020202020204" pitchFamily="34" charset="0"/>
              </a:rPr>
              <a:t>W</a:t>
            </a:r>
            <a:r>
              <a:rPr lang="zh-CN" altLang="en-US" sz="2800" b="1" dirty="0">
                <a:solidFill>
                  <a:schemeClr val="accent2"/>
                </a:solidFill>
                <a:latin typeface="Arial" panose="020B0604020202020204" pitchFamily="34" charset="0"/>
              </a:rPr>
              <a:t>的一个真子集。</a:t>
            </a:r>
            <a:endParaRPr lang="en-US" altLang="x-none" sz="2800" b="1" dirty="0">
              <a:solidFill>
                <a:schemeClr val="accent2"/>
              </a:solidFill>
              <a:latin typeface="Arial" panose="020B0604020202020204" pitchFamily="34" charset="0"/>
            </a:endParaRPr>
          </a:p>
        </p:txBody>
      </p:sp>
      <p:sp>
        <p:nvSpPr>
          <p:cNvPr id="23642" name="AutoShape 104">
            <a:hlinkClick r:id="rId1" action="ppaction://hlinksldjump"/>
          </p:cNvPr>
          <p:cNvSpPr/>
          <p:nvPr/>
        </p:nvSpPr>
        <p:spPr>
          <a:xfrm>
            <a:off x="8710613" y="659765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3553"/>
          <p:cNvSpPr>
            <a:spLocks noGrp="1"/>
          </p:cNvSpPr>
          <p:nvPr>
            <p:ph type="title"/>
          </p:nvPr>
        </p:nvSpPr>
        <p:spPr/>
        <p:txBody>
          <a:bodyPr anchor="ctr"/>
          <a:p>
            <a:r>
              <a:rPr lang="zh-CN" altLang="en-US" dirty="0"/>
              <a:t>2.3  </a:t>
            </a:r>
            <a:r>
              <a:rPr lang="en-US" altLang="x-none" dirty="0"/>
              <a:t>Relational Rules</a:t>
            </a:r>
            <a:endParaRPr lang="en-US" altLang="x-none" dirty="0"/>
          </a:p>
        </p:txBody>
      </p:sp>
      <p:sp>
        <p:nvSpPr>
          <p:cNvPr id="24578" name="文本占位符 23554"/>
          <p:cNvSpPr>
            <a:spLocks noGrp="1"/>
          </p:cNvSpPr>
          <p:nvPr>
            <p:ph idx="1"/>
          </p:nvPr>
        </p:nvSpPr>
        <p:spPr/>
        <p:txBody>
          <a:bodyPr anchor="t"/>
          <a:p>
            <a:endParaRPr lang="en-US" altLang="en-US"/>
          </a:p>
        </p:txBody>
      </p:sp>
      <p:pic>
        <p:nvPicPr>
          <p:cNvPr id="23556" name="图片 23555"/>
          <p:cNvPicPr>
            <a:picLocks noChangeAspect="1"/>
          </p:cNvPicPr>
          <p:nvPr/>
        </p:nvPicPr>
        <p:blipFill>
          <a:blip r:embed="rId1"/>
          <a:stretch>
            <a:fillRect/>
          </a:stretch>
        </p:blipFill>
        <p:spPr>
          <a:xfrm>
            <a:off x="252413" y="981075"/>
            <a:ext cx="6264275" cy="2862263"/>
          </a:xfrm>
          <a:prstGeom prst="rect">
            <a:avLst/>
          </a:prstGeom>
          <a:noFill/>
          <a:ln w="9525">
            <a:noFill/>
          </a:ln>
        </p:spPr>
      </p:pic>
      <p:pic>
        <p:nvPicPr>
          <p:cNvPr id="23557" name="图片 23556"/>
          <p:cNvPicPr>
            <a:picLocks noChangeAspect="1"/>
          </p:cNvPicPr>
          <p:nvPr/>
        </p:nvPicPr>
        <p:blipFill>
          <a:blip r:embed="rId2"/>
          <a:stretch>
            <a:fillRect/>
          </a:stretch>
        </p:blipFill>
        <p:spPr>
          <a:xfrm>
            <a:off x="2124075" y="2781300"/>
            <a:ext cx="6975475" cy="3924300"/>
          </a:xfrm>
          <a:prstGeom prst="rect">
            <a:avLst/>
          </a:prstGeom>
          <a:noFill/>
          <a:ln w="9525">
            <a:noFill/>
          </a:ln>
        </p:spPr>
      </p:pic>
      <p:grpSp>
        <p:nvGrpSpPr>
          <p:cNvPr id="5" name="组合 4"/>
          <p:cNvGrpSpPr/>
          <p:nvPr/>
        </p:nvGrpSpPr>
        <p:grpSpPr>
          <a:xfrm>
            <a:off x="3175" y="941388"/>
            <a:ext cx="8785225" cy="5673725"/>
            <a:chOff x="5" y="1482"/>
            <a:chExt cx="13834" cy="8936"/>
          </a:xfrm>
        </p:grpSpPr>
        <p:sp>
          <p:nvSpPr>
            <p:cNvPr id="24582" name="文本框 2"/>
            <p:cNvSpPr txBox="1"/>
            <p:nvPr/>
          </p:nvSpPr>
          <p:spPr>
            <a:xfrm>
              <a:off x="10263" y="1482"/>
              <a:ext cx="3577" cy="720"/>
            </a:xfrm>
            <a:prstGeom prst="rect">
              <a:avLst/>
            </a:prstGeom>
            <a:noFill/>
            <a:ln w="9525">
              <a:noFill/>
            </a:ln>
          </p:spPr>
          <p:txBody>
            <a:bodyPr wrap="square" anchor="t">
              <a:spAutoFit/>
            </a:bodyPr>
            <a:p>
              <a:r>
                <a:rPr lang="en-US" altLang="zh-CN" b="1">
                  <a:solidFill>
                    <a:srgbClr val="FF0000"/>
                  </a:solidFill>
                  <a:latin typeface="Times New Roman" panose="02020603050405020304" pitchFamily="2" charset="0"/>
                </a:rPr>
                <a:t>Relation Model</a:t>
              </a:r>
              <a:endParaRPr lang="en-US" altLang="zh-CN" b="1">
                <a:solidFill>
                  <a:srgbClr val="FF0000"/>
                </a:solidFill>
                <a:latin typeface="Times New Roman" panose="02020603050405020304" pitchFamily="2" charset="0"/>
                <a:ea typeface="Times New Roman" panose="02020603050405020304" pitchFamily="2" charset="0"/>
              </a:endParaRPr>
            </a:p>
          </p:txBody>
        </p:sp>
        <p:sp>
          <p:nvSpPr>
            <p:cNvPr id="24583" name="文本框 3"/>
            <p:cNvSpPr txBox="1"/>
            <p:nvPr/>
          </p:nvSpPr>
          <p:spPr>
            <a:xfrm>
              <a:off x="5" y="9122"/>
              <a:ext cx="3666" cy="1296"/>
            </a:xfrm>
            <a:prstGeom prst="rect">
              <a:avLst/>
            </a:prstGeom>
            <a:noFill/>
            <a:ln w="9525">
              <a:noFill/>
            </a:ln>
          </p:spPr>
          <p:txBody>
            <a:bodyPr wrap="square" anchor="t">
              <a:spAutoFit/>
            </a:bodyPr>
            <a:p>
              <a:r>
                <a:rPr lang="en-US" altLang="zh-CN" b="1">
                  <a:solidFill>
                    <a:srgbClr val="FF0000"/>
                  </a:solidFill>
                  <a:latin typeface="Times New Roman" panose="02020603050405020304" pitchFamily="2" charset="0"/>
                </a:rPr>
                <a:t>Object-Relation Model</a:t>
              </a:r>
              <a:endParaRPr lang="en-US" altLang="zh-CN" b="1">
                <a:solidFill>
                  <a:srgbClr val="FF0000"/>
                </a:solidFill>
                <a:latin typeface="Times New Roman" panose="02020603050405020304" pitchFamily="2" charset="0"/>
                <a:ea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23557"/>
                                        </p:tgtEl>
                                        <p:attrNameLst>
                                          <p:attrName>style.visibility</p:attrName>
                                        </p:attrNameLst>
                                      </p:cBhvr>
                                      <p:to>
                                        <p:strVal val="visible"/>
                                      </p:to>
                                    </p:set>
                                    <p:anim calcmode="lin" valueType="num">
                                      <p:cBhvr additive="base">
                                        <p:cTn id="13" dur="500" fill="hold"/>
                                        <p:tgtEl>
                                          <p:spTgt spid="23557"/>
                                        </p:tgtEl>
                                        <p:attrNameLst>
                                          <p:attrName>ppt_x</p:attrName>
                                        </p:attrNameLst>
                                      </p:cBhvr>
                                      <p:tavLst>
                                        <p:tav tm="0">
                                          <p:val>
                                            <p:strVal val="1+#ppt_w/2"/>
                                          </p:val>
                                        </p:tav>
                                        <p:tav tm="100000">
                                          <p:val>
                                            <p:strVal val="#ppt_x"/>
                                          </p:val>
                                        </p:tav>
                                      </p:tavLst>
                                    </p:anim>
                                    <p:anim calcmode="lin" valueType="num">
                                      <p:cBhvr additive="base">
                                        <p:cTn id="14"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66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6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6628" name="Rectangle 2"/>
          <p:cNvSpPr>
            <a:spLocks noGrp="1"/>
          </p:cNvSpPr>
          <p:nvPr>
            <p:ph type="title"/>
          </p:nvPr>
        </p:nvSpPr>
        <p:spPr/>
        <p:txBody>
          <a:bodyPr wrap="square" anchor="ctr"/>
          <a:p>
            <a:pPr eaLnBrk="1" hangingPunct="1"/>
            <a:r>
              <a:rPr lang="zh-CN" altLang="en-US" dirty="0"/>
              <a:t>2.3  </a:t>
            </a:r>
            <a:r>
              <a:rPr lang="en-US" altLang="x-none" dirty="0"/>
              <a:t>Relational Rules</a:t>
            </a:r>
            <a:endParaRPr lang="en-US" altLang="x-none" dirty="0"/>
          </a:p>
        </p:txBody>
      </p:sp>
      <p:sp>
        <p:nvSpPr>
          <p:cNvPr id="26629" name="Rectangle 3"/>
          <p:cNvSpPr>
            <a:spLocks noGrp="1"/>
          </p:cNvSpPr>
          <p:nvPr>
            <p:ph type="body"/>
          </p:nvPr>
        </p:nvSpPr>
        <p:spPr>
          <a:xfrm>
            <a:off x="179388" y="1054100"/>
            <a:ext cx="8763000" cy="2306638"/>
          </a:xfrm>
        </p:spPr>
        <p:txBody>
          <a:bodyPr wrap="square" anchor="t">
            <a:spAutoFit/>
          </a:bodyPr>
          <a:p>
            <a:pPr eaLnBrk="1" hangingPunct="1">
              <a:lnSpc>
                <a:spcPct val="150000"/>
              </a:lnSpc>
            </a:pPr>
            <a:r>
              <a:rPr lang="en-US" altLang="x-none" sz="3000" dirty="0">
                <a:solidFill>
                  <a:schemeClr val="accent2"/>
                </a:solidFill>
              </a:rPr>
              <a:t>Rule 1. </a:t>
            </a:r>
            <a:r>
              <a:rPr lang="en-US" altLang="x-none" sz="3000" dirty="0">
                <a:solidFill>
                  <a:srgbClr val="FF0000"/>
                </a:solidFill>
              </a:rPr>
              <a:t>First Normal Form Rule</a:t>
            </a:r>
            <a:endParaRPr lang="en-US" altLang="x-none" sz="3000" dirty="0">
              <a:solidFill>
                <a:srgbClr val="FF0000"/>
              </a:solidFill>
            </a:endParaRPr>
          </a:p>
          <a:p>
            <a:pPr eaLnBrk="1" hangingPunct="1">
              <a:lnSpc>
                <a:spcPct val="150000"/>
              </a:lnSpc>
            </a:pPr>
            <a:r>
              <a:rPr lang="en-US" altLang="x-none" sz="3000" dirty="0">
                <a:solidFill>
                  <a:schemeClr val="accent2"/>
                </a:solidFill>
              </a:rPr>
              <a:t>Rule 2. </a:t>
            </a:r>
            <a:r>
              <a:rPr lang="en-US" altLang="x-none" sz="3000" dirty="0">
                <a:solidFill>
                  <a:srgbClr val="FF0000"/>
                </a:solidFill>
              </a:rPr>
              <a:t>Access Rows by Content Only Rule</a:t>
            </a:r>
            <a:endParaRPr lang="en-US" altLang="x-none" sz="3000" dirty="0">
              <a:solidFill>
                <a:srgbClr val="FF0000"/>
              </a:solidFill>
            </a:endParaRPr>
          </a:p>
          <a:p>
            <a:pPr eaLnBrk="1" hangingPunct="1">
              <a:lnSpc>
                <a:spcPct val="150000"/>
              </a:lnSpc>
              <a:spcBef>
                <a:spcPct val="10000"/>
              </a:spcBef>
            </a:pPr>
            <a:r>
              <a:rPr lang="en-US" altLang="x-none" sz="3000" dirty="0">
                <a:solidFill>
                  <a:schemeClr val="accent2"/>
                </a:solidFill>
              </a:rPr>
              <a:t>Rule 3. </a:t>
            </a:r>
            <a:r>
              <a:rPr lang="en-US" altLang="x-none" sz="3000" dirty="0">
                <a:solidFill>
                  <a:srgbClr val="FF0000"/>
                </a:solidFill>
              </a:rPr>
              <a:t>The Unique Row Rule</a:t>
            </a:r>
            <a:endParaRPr lang="en-US" altLang="x-none" sz="3000" u="sng"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2" name="Rectangle 2"/>
          <p:cNvSpPr>
            <a:spLocks noGrp="1"/>
          </p:cNvSpPr>
          <p:nvPr>
            <p:ph type="title"/>
          </p:nvPr>
        </p:nvSpPr>
        <p:spPr/>
        <p:txBody>
          <a:bodyPr wrap="square" anchor="ctr"/>
          <a:p>
            <a:pPr eaLnBrk="1" hangingPunct="1"/>
            <a:r>
              <a:rPr lang="zh-CN" altLang="en-US" dirty="0"/>
              <a:t>2.3  </a:t>
            </a:r>
            <a:r>
              <a:rPr lang="en-US" altLang="x-none" dirty="0"/>
              <a:t>Relational Rules</a:t>
            </a:r>
            <a:endParaRPr lang="en-US" altLang="x-none" dirty="0"/>
          </a:p>
        </p:txBody>
      </p:sp>
      <p:sp>
        <p:nvSpPr>
          <p:cNvPr id="27653" name="Rectangle 3"/>
          <p:cNvSpPr>
            <a:spLocks noGrp="1"/>
          </p:cNvSpPr>
          <p:nvPr>
            <p:ph type="body"/>
          </p:nvPr>
        </p:nvSpPr>
        <p:spPr>
          <a:xfrm>
            <a:off x="179705" y="766445"/>
            <a:ext cx="8763000" cy="1817370"/>
          </a:xfrm>
        </p:spPr>
        <p:txBody>
          <a:bodyPr wrap="square" anchor="t">
            <a:spAutoFit/>
          </a:bodyPr>
          <a:p>
            <a:pPr eaLnBrk="1" hangingPunct="1">
              <a:lnSpc>
                <a:spcPct val="100000"/>
              </a:lnSpc>
              <a:spcBef>
                <a:spcPts val="20"/>
              </a:spcBef>
              <a:spcAft>
                <a:spcPts val="0"/>
              </a:spcAft>
            </a:pPr>
            <a:r>
              <a:rPr lang="en-US" altLang="x-none" sz="2800" dirty="0"/>
              <a:t>Rule 1. </a:t>
            </a:r>
            <a:r>
              <a:rPr lang="en-US" altLang="x-none" sz="2800" dirty="0">
                <a:solidFill>
                  <a:srgbClr val="FF0000"/>
                </a:solidFill>
              </a:rPr>
              <a:t>First Normal Form Rule</a:t>
            </a:r>
            <a:endParaRPr lang="en-US" altLang="x-none" sz="2800" dirty="0"/>
          </a:p>
          <a:p>
            <a:pPr lvl="1" eaLnBrk="1" hangingPunct="1">
              <a:lnSpc>
                <a:spcPct val="100000"/>
              </a:lnSpc>
              <a:spcBef>
                <a:spcPts val="20"/>
              </a:spcBef>
              <a:spcAft>
                <a:spcPts val="0"/>
              </a:spcAft>
            </a:pPr>
            <a:r>
              <a:rPr lang="en-US" altLang="x-none" sz="2800" dirty="0">
                <a:solidFill>
                  <a:schemeClr val="accent2"/>
                </a:solidFill>
              </a:rPr>
              <a:t>columns that have </a:t>
            </a:r>
            <a:r>
              <a:rPr lang="en-US" altLang="x-none" sz="2800" i="1" dirty="0">
                <a:solidFill>
                  <a:srgbClr val="FF33CC"/>
                </a:solidFill>
              </a:rPr>
              <a:t>multi-valued attributes</a:t>
            </a:r>
            <a:r>
              <a:rPr lang="en-US" altLang="x-none" sz="2800" dirty="0">
                <a:solidFill>
                  <a:schemeClr val="accent2"/>
                </a:solidFill>
              </a:rPr>
              <a:t> (repeating </a:t>
            </a:r>
            <a:r>
              <a:rPr lang="en-US" altLang="x-none" sz="2800" dirty="0">
                <a:solidFill>
                  <a:schemeClr val="accent2"/>
                </a:solidFill>
                <a:sym typeface="+mn-ea"/>
              </a:rPr>
              <a:t>fields</a:t>
            </a:r>
            <a:r>
              <a:rPr lang="en-US" altLang="x-none" sz="2800" dirty="0">
                <a:solidFill>
                  <a:schemeClr val="accent2"/>
                </a:solidFill>
              </a:rPr>
              <a:t>) or have any </a:t>
            </a:r>
            <a:r>
              <a:rPr lang="en-US" altLang="x-none" sz="2800" i="1" dirty="0">
                <a:solidFill>
                  <a:srgbClr val="FF33CC"/>
                </a:solidFill>
              </a:rPr>
              <a:t>internal structure</a:t>
            </a:r>
            <a:r>
              <a:rPr lang="en-US" altLang="x-none" sz="2800" dirty="0">
                <a:solidFill>
                  <a:schemeClr val="accent2"/>
                </a:solidFill>
              </a:rPr>
              <a:t> (record) are not permitted.</a:t>
            </a:r>
            <a:endParaRPr lang="en-US" altLang="x-none" sz="2800" u="sng" dirty="0"/>
          </a:p>
        </p:txBody>
      </p:sp>
      <p:pic>
        <p:nvPicPr>
          <p:cNvPr id="23557" name="图片 23556"/>
          <p:cNvPicPr>
            <a:picLocks noChangeAspect="1"/>
          </p:cNvPicPr>
          <p:nvPr/>
        </p:nvPicPr>
        <p:blipFill>
          <a:blip r:embed="rId1"/>
          <a:stretch>
            <a:fillRect/>
          </a:stretch>
        </p:blipFill>
        <p:spPr>
          <a:xfrm>
            <a:off x="1175385" y="2584450"/>
            <a:ext cx="6771640" cy="3675380"/>
          </a:xfrm>
          <a:prstGeom prst="rect">
            <a:avLst/>
          </a:prstGeom>
          <a:noFill/>
          <a:ln w="9525">
            <a:noFill/>
          </a:ln>
        </p:spPr>
      </p:pic>
      <p:sp>
        <p:nvSpPr>
          <p:cNvPr id="3" name="文本框 2"/>
          <p:cNvSpPr txBox="1"/>
          <p:nvPr/>
        </p:nvSpPr>
        <p:spPr>
          <a:xfrm>
            <a:off x="12700" y="6332220"/>
            <a:ext cx="9102725" cy="460375"/>
          </a:xfrm>
          <a:prstGeom prst="rect">
            <a:avLst/>
          </a:prstGeom>
          <a:solidFill>
            <a:srgbClr val="EAEAEA"/>
          </a:solidFill>
        </p:spPr>
        <p:txBody>
          <a:bodyPr wrap="square" rtlCol="0">
            <a:spAutoFit/>
          </a:bodyPr>
          <a:p>
            <a:pPr algn="ctr"/>
            <a:r>
              <a:rPr lang="en-US" altLang="zh-CN">
                <a:solidFill>
                  <a:srgbClr val="0000CC"/>
                </a:solidFill>
                <a:latin typeface="Arial" panose="020B0604020202020204" pitchFamily="34" charset="0"/>
              </a:rPr>
              <a:t>enrollment have multi-valued attr.  &amp;  name have internal structure</a:t>
            </a:r>
            <a:endParaRPr lang="en-US" altLang="zh-CN">
              <a:solidFill>
                <a:srgbClr val="0000CC"/>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391285" y="2476500"/>
            <a:ext cx="6771640" cy="3675380"/>
          </a:xfrm>
          <a:prstGeom prst="rect">
            <a:avLst/>
          </a:prstGeom>
          <a:noFill/>
          <a:ln w="9525">
            <a:noFill/>
          </a:ln>
        </p:spPr>
      </p:pic>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2" name="Rectangle 2"/>
          <p:cNvSpPr>
            <a:spLocks noGrp="1"/>
          </p:cNvSpPr>
          <p:nvPr>
            <p:ph type="title"/>
          </p:nvPr>
        </p:nvSpPr>
        <p:spPr>
          <a:xfrm>
            <a:off x="94615" y="-7620"/>
            <a:ext cx="4869815" cy="533400"/>
          </a:xfrm>
          <a:noFill/>
        </p:spPr>
        <p:txBody>
          <a:bodyPr wrap="square" anchor="ctr"/>
          <a:p>
            <a:pPr algn="l" eaLnBrk="1" hangingPunct="1"/>
            <a:r>
              <a:rPr lang="en-US" altLang="x-none" sz="2400" u="sng" dirty="0">
                <a:sym typeface="+mn-ea"/>
              </a:rPr>
              <a:t>Rule 1. </a:t>
            </a:r>
            <a:r>
              <a:rPr lang="en-US" altLang="x-none" sz="2400" u="sng" dirty="0">
                <a:solidFill>
                  <a:srgbClr val="FF0000"/>
                </a:solidFill>
                <a:sym typeface="+mn-ea"/>
              </a:rPr>
              <a:t>First Normal Form Rule</a:t>
            </a:r>
            <a:endParaRPr lang="en-US" altLang="x-none" sz="2400" u="sng" dirty="0"/>
          </a:p>
        </p:txBody>
      </p:sp>
      <p:sp>
        <p:nvSpPr>
          <p:cNvPr id="27653" name="Rectangle 3"/>
          <p:cNvSpPr>
            <a:spLocks noGrp="1"/>
          </p:cNvSpPr>
          <p:nvPr>
            <p:ph type="body"/>
          </p:nvPr>
        </p:nvSpPr>
        <p:spPr>
          <a:xfrm>
            <a:off x="179705" y="622935"/>
            <a:ext cx="8763000" cy="1694180"/>
          </a:xfrm>
        </p:spPr>
        <p:txBody>
          <a:bodyPr wrap="square" anchor="t">
            <a:spAutoFit/>
          </a:bodyPr>
          <a:p>
            <a:pPr eaLnBrk="1" hangingPunct="1">
              <a:lnSpc>
                <a:spcPct val="100000"/>
              </a:lnSpc>
              <a:spcBef>
                <a:spcPts val="20"/>
              </a:spcBef>
              <a:spcAft>
                <a:spcPts val="0"/>
              </a:spcAft>
            </a:pPr>
            <a:r>
              <a:rPr lang="zh-CN" altLang="x-none" sz="2600" dirty="0"/>
              <a:t>对于含内部结构的属性</a:t>
            </a:r>
            <a:r>
              <a:rPr lang="en-US" altLang="zh-CN" sz="2600" dirty="0"/>
              <a:t>name</a:t>
            </a:r>
            <a:r>
              <a:rPr lang="zh-CN" altLang="x-none" sz="2600" dirty="0"/>
              <a:t>，可以将其所有的成员属性合并在一起，或者用其成员属性来代替属性</a:t>
            </a:r>
            <a:r>
              <a:rPr lang="en-US" altLang="zh-CN" sz="2600" dirty="0"/>
              <a:t>name</a:t>
            </a:r>
            <a:r>
              <a:rPr lang="zh-CN" altLang="x-none" sz="2600" dirty="0"/>
              <a:t>。</a:t>
            </a:r>
            <a:endParaRPr lang="zh-CN" altLang="x-none" sz="2600" dirty="0"/>
          </a:p>
          <a:p>
            <a:pPr eaLnBrk="1" hangingPunct="1">
              <a:lnSpc>
                <a:spcPct val="100000"/>
              </a:lnSpc>
              <a:spcBef>
                <a:spcPts val="20"/>
              </a:spcBef>
              <a:spcAft>
                <a:spcPts val="0"/>
              </a:spcAft>
            </a:pPr>
            <a:r>
              <a:rPr lang="zh-CN" altLang="en-US" sz="2600">
                <a:sym typeface="+mn-ea"/>
              </a:rPr>
              <a:t>两种方案的区别仅在于从数据库中可以访问到的最小</a:t>
            </a:r>
            <a:r>
              <a:rPr lang="en-US" altLang="zh-CN" sz="2600">
                <a:sym typeface="+mn-ea"/>
              </a:rPr>
              <a:t>‘name’</a:t>
            </a:r>
            <a:r>
              <a:rPr lang="zh-CN" altLang="en-US" sz="2600">
                <a:sym typeface="+mn-ea"/>
              </a:rPr>
              <a:t>数据单位不同。</a:t>
            </a:r>
            <a:endParaRPr lang="zh-CN" altLang="x-none" sz="2600" dirty="0"/>
          </a:p>
        </p:txBody>
      </p:sp>
      <p:sp>
        <p:nvSpPr>
          <p:cNvPr id="11" name="矩形 10"/>
          <p:cNvSpPr/>
          <p:nvPr/>
        </p:nvSpPr>
        <p:spPr>
          <a:xfrm>
            <a:off x="1125220" y="2315210"/>
            <a:ext cx="7191375" cy="3922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 name="表格 1"/>
          <p:cNvGraphicFramePr/>
          <p:nvPr/>
        </p:nvGraphicFramePr>
        <p:xfrm>
          <a:off x="1621790" y="2476500"/>
          <a:ext cx="6309995" cy="1812925"/>
        </p:xfrm>
        <a:graphic>
          <a:graphicData uri="http://schemas.openxmlformats.org/drawingml/2006/table">
            <a:tbl>
              <a:tblPr firstRow="1" bandRow="1">
                <a:tableStyleId>{5C22544A-7EE6-4342-B048-85BDC9FD1C3A}</a:tableStyleId>
              </a:tblPr>
              <a:tblGrid>
                <a:gridCol w="671830"/>
                <a:gridCol w="2184400"/>
                <a:gridCol w="1022350"/>
                <a:gridCol w="1459230"/>
                <a:gridCol w="972185"/>
              </a:tblGrid>
              <a:tr h="362585">
                <a:tc>
                  <a:txBody>
                    <a:bodyPr/>
                    <a:p>
                      <a:pPr algn="ctr">
                        <a:buNone/>
                      </a:pPr>
                      <a:r>
                        <a:rPr lang="en-US" altLang="zh-CN" sz="2000" b="1">
                          <a:solidFill>
                            <a:srgbClr val="FF0000"/>
                          </a:solidFill>
                        </a:rPr>
                        <a:t>sid</a:t>
                      </a:r>
                      <a:endParaRPr lang="en-US" altLang="zh-CN" sz="2000" b="1">
                        <a:solidFill>
                          <a:srgbClr val="FF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name</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class</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telephone</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solid"/>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1</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Jones Allan</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2</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555-1234</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2</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Smith John</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3</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555-4321</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3</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Brown Harry</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2</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555-1122</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5</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White Edward</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3</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555-3344</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solid"/>
                    </a:lnB>
                    <a:solidFill>
                      <a:schemeClr val="bg1"/>
                    </a:solidFill>
                  </a:tcPr>
                </a:tc>
              </a:tr>
            </a:tbl>
          </a:graphicData>
        </a:graphic>
      </p:graphicFrame>
      <p:graphicFrame>
        <p:nvGraphicFramePr>
          <p:cNvPr id="5" name="表格 4"/>
          <p:cNvGraphicFramePr/>
          <p:nvPr/>
        </p:nvGraphicFramePr>
        <p:xfrm>
          <a:off x="1621790" y="4569460"/>
          <a:ext cx="6309995" cy="1812925"/>
        </p:xfrm>
        <a:graphic>
          <a:graphicData uri="http://schemas.openxmlformats.org/drawingml/2006/table">
            <a:tbl>
              <a:tblPr firstRow="1" bandRow="1">
                <a:tableStyleId>{5C22544A-7EE6-4342-B048-85BDC9FD1C3A}</a:tableStyleId>
              </a:tblPr>
              <a:tblGrid>
                <a:gridCol w="579009"/>
                <a:gridCol w="1083310"/>
                <a:gridCol w="1211580"/>
                <a:gridCol w="1014095"/>
                <a:gridCol w="1442939"/>
                <a:gridCol w="979062"/>
              </a:tblGrid>
              <a:tr h="362585">
                <a:tc>
                  <a:txBody>
                    <a:bodyPr/>
                    <a:p>
                      <a:pPr algn="ctr">
                        <a:buNone/>
                      </a:pPr>
                      <a:r>
                        <a:rPr lang="en-US" altLang="zh-CN" sz="2000" b="1">
                          <a:solidFill>
                            <a:srgbClr val="FF0000"/>
                          </a:solidFill>
                        </a:rPr>
                        <a:t>sid</a:t>
                      </a:r>
                      <a:endParaRPr lang="en-US" altLang="zh-CN" sz="2000" b="1">
                        <a:solidFill>
                          <a:srgbClr val="FF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lname</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fname</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class</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telephone</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solid"/>
                    </a:lnT>
                    <a:lnB w="12700">
                      <a:solidFill>
                        <a:schemeClr val="tx1"/>
                      </a:solidFill>
                      <a:prstDash val="dot"/>
                    </a:lnB>
                    <a:solidFill>
                      <a:schemeClr val="bg1"/>
                    </a:solidFill>
                  </a:tcPr>
                </a:tc>
                <a:tc>
                  <a:txBody>
                    <a:bodyPr/>
                    <a:p>
                      <a:pPr algn="ctr">
                        <a:buNone/>
                      </a:pPr>
                      <a:r>
                        <a:rPr lang="en-US" altLang="zh-CN" sz="2000" b="1">
                          <a:solidFill>
                            <a:srgbClr val="FF0000"/>
                          </a:solidFill>
                        </a:rPr>
                        <a:t>......</a:t>
                      </a:r>
                      <a:endParaRPr lang="en-US" altLang="zh-CN" sz="2000" b="1">
                        <a:solidFill>
                          <a:srgbClr val="FF0000"/>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solid"/>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1</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Jones</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sym typeface="+mn-ea"/>
                        </a:rPr>
                        <a:t>Allan</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2</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555-1234</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2</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Smith</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sym typeface="+mn-ea"/>
                        </a:rPr>
                        <a:t>John</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3</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555-4321</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3</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Brown</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sym typeface="+mn-ea"/>
                        </a:rPr>
                        <a:t>Harry</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2</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555-1122</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dot"/>
                    </a:lnB>
                    <a:solidFill>
                      <a:schemeClr val="bg1"/>
                    </a:solidFill>
                  </a:tcPr>
                </a:tc>
              </a:tr>
              <a:tr h="362585">
                <a:tc>
                  <a:txBody>
                    <a:bodyPr/>
                    <a:p>
                      <a:pPr algn="ctr">
                        <a:buNone/>
                      </a:pPr>
                      <a:r>
                        <a:rPr lang="en-US" altLang="zh-CN" sz="2000">
                          <a:solidFill>
                            <a:schemeClr val="accent2"/>
                          </a:solidFill>
                        </a:rPr>
                        <a:t>5</a:t>
                      </a:r>
                      <a:endParaRPr lang="en-US" altLang="zh-CN" sz="2000">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White</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sym typeface="+mn-ea"/>
                        </a:rPr>
                        <a:t>Edward</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3</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555-3344</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solid"/>
                    </a:lnB>
                    <a:solidFill>
                      <a:schemeClr val="bg1"/>
                    </a:solidFill>
                  </a:tcPr>
                </a:tc>
                <a:tc>
                  <a:txBody>
                    <a:bodyPr/>
                    <a:p>
                      <a:pPr algn="ctr">
                        <a:buNone/>
                      </a:pPr>
                      <a:r>
                        <a:rPr lang="en-US" altLang="zh-CN" sz="2000">
                          <a:solidFill>
                            <a:schemeClr val="accent2"/>
                          </a:solidFill>
                        </a:rPr>
                        <a:t>......</a:t>
                      </a:r>
                      <a:endParaRPr lang="en-US" altLang="zh-CN" sz="2000">
                        <a:solidFill>
                          <a:schemeClr val="accent2"/>
                        </a:solidFill>
                      </a:endParaRPr>
                    </a:p>
                  </a:txBody>
                  <a:tcPr marT="0" marB="0" anchor="ctr" anchorCtr="0">
                    <a:lnL w="12700">
                      <a:solidFill>
                        <a:schemeClr val="tx1"/>
                      </a:solidFill>
                      <a:prstDash val="dot"/>
                    </a:lnL>
                    <a:lnR w="12700">
                      <a:solidFill>
                        <a:schemeClr val="tx1"/>
                      </a:solidFill>
                      <a:prstDash val="solid"/>
                    </a:lnR>
                    <a:lnT w="12700">
                      <a:solidFill>
                        <a:schemeClr val="tx1"/>
                      </a:solidFill>
                      <a:prstDash val="dot"/>
                    </a:lnT>
                    <a:lnB w="12700">
                      <a:solidFill>
                        <a:schemeClr val="tx1"/>
                      </a:solidFill>
                      <a:prstDash val="solid"/>
                    </a:lnB>
                    <a:solidFill>
                      <a:schemeClr val="bg1"/>
                    </a:solidFill>
                  </a:tcPr>
                </a:tc>
              </a:tr>
            </a:tbl>
          </a:graphicData>
        </a:graphic>
      </p:graphicFrame>
      <p:sp>
        <p:nvSpPr>
          <p:cNvPr id="6" name="文本框 5"/>
          <p:cNvSpPr txBox="1"/>
          <p:nvPr/>
        </p:nvSpPr>
        <p:spPr>
          <a:xfrm>
            <a:off x="379730" y="2476500"/>
            <a:ext cx="1090295" cy="429895"/>
          </a:xfrm>
          <a:prstGeom prst="rect">
            <a:avLst/>
          </a:prstGeom>
          <a:noFill/>
        </p:spPr>
        <p:txBody>
          <a:bodyPr wrap="square" rtlCol="0">
            <a:spAutoFit/>
          </a:bodyPr>
          <a:p>
            <a:pPr algn="r"/>
            <a:r>
              <a:rPr lang="zh-CN" altLang="zh-CN" sz="2200" b="1"/>
              <a:t>方案 </a:t>
            </a:r>
            <a:r>
              <a:rPr lang="en-US" altLang="zh-CN" sz="2200" b="1"/>
              <a:t>1</a:t>
            </a:r>
            <a:endParaRPr lang="en-US" altLang="zh-CN" sz="2200" b="1"/>
          </a:p>
        </p:txBody>
      </p:sp>
      <p:sp>
        <p:nvSpPr>
          <p:cNvPr id="7" name="文本框 6"/>
          <p:cNvSpPr txBox="1"/>
          <p:nvPr/>
        </p:nvSpPr>
        <p:spPr>
          <a:xfrm>
            <a:off x="452755" y="4622165"/>
            <a:ext cx="1017270" cy="429895"/>
          </a:xfrm>
          <a:prstGeom prst="rect">
            <a:avLst/>
          </a:prstGeom>
          <a:noFill/>
        </p:spPr>
        <p:txBody>
          <a:bodyPr wrap="square" rtlCol="0">
            <a:spAutoFit/>
          </a:bodyPr>
          <a:p>
            <a:pPr algn="r"/>
            <a:r>
              <a:rPr lang="zh-CN" altLang="zh-CN" sz="2200" b="1"/>
              <a:t>方案 </a:t>
            </a:r>
            <a:r>
              <a:rPr lang="en-US" altLang="zh-CN" sz="2200" b="1"/>
              <a:t>2</a:t>
            </a:r>
            <a:endParaRPr lang="en-US" altLang="zh-CN" sz="2200" b="1"/>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3" name="Rectangle 3"/>
          <p:cNvSpPr>
            <a:spLocks noGrp="1"/>
          </p:cNvSpPr>
          <p:nvPr>
            <p:ph type="body"/>
          </p:nvPr>
        </p:nvSpPr>
        <p:spPr>
          <a:xfrm>
            <a:off x="179705" y="694690"/>
            <a:ext cx="8763000" cy="1383665"/>
          </a:xfrm>
        </p:spPr>
        <p:txBody>
          <a:bodyPr wrap="square" anchor="t">
            <a:spAutoFit/>
          </a:bodyPr>
          <a:p>
            <a:pPr eaLnBrk="1" hangingPunct="1">
              <a:lnSpc>
                <a:spcPct val="100000"/>
              </a:lnSpc>
              <a:spcBef>
                <a:spcPts val="20"/>
              </a:spcBef>
              <a:spcAft>
                <a:spcPts val="0"/>
              </a:spcAft>
            </a:pPr>
            <a:r>
              <a:rPr lang="en-US" altLang="x-none" sz="2800" dirty="0">
                <a:latin typeface="Arial" panose="020B0604020202020204" pitchFamily="34" charset="0"/>
                <a:sym typeface="+mn-ea"/>
              </a:rPr>
              <a:t>In</a:t>
            </a:r>
            <a:r>
              <a:rPr lang="zh-CN" altLang="x-none" sz="2800" dirty="0">
                <a:latin typeface="Arial" panose="020B0604020202020204" pitchFamily="34" charset="0"/>
                <a:sym typeface="+mn-ea"/>
              </a:rPr>
              <a:t> </a:t>
            </a:r>
            <a:r>
              <a:rPr lang="en-US" altLang="zh-CN" sz="2800" dirty="0">
                <a:latin typeface="Arial" panose="020B0604020202020204" pitchFamily="34" charset="0"/>
                <a:sym typeface="+mn-ea"/>
              </a:rPr>
              <a:t>relational model, </a:t>
            </a:r>
            <a:r>
              <a:rPr lang="en-US" altLang="x-none" sz="2800" dirty="0">
                <a:latin typeface="Arial" panose="020B0604020202020204" pitchFamily="34" charset="0"/>
                <a:sym typeface="+mn-ea"/>
              </a:rPr>
              <a:t>employees table can't have column "dependents" which contains multiple dependent's names (Figure 2.3)</a:t>
            </a:r>
            <a:endParaRPr lang="en-US" altLang="x-none" sz="2800" u="sng" dirty="0"/>
          </a:p>
        </p:txBody>
      </p:sp>
      <p:sp>
        <p:nvSpPr>
          <p:cNvPr id="2" name="Rectangle 2"/>
          <p:cNvSpPr>
            <a:spLocks noGrp="1"/>
          </p:cNvSpPr>
          <p:nvPr/>
        </p:nvSpPr>
        <p:spPr>
          <a:xfrm>
            <a:off x="94615" y="-7620"/>
            <a:ext cx="4869815" cy="533400"/>
          </a:xfrm>
          <a:prstGeom prst="rect">
            <a:avLst/>
          </a:prstGeom>
          <a:noFill/>
          <a:ln w="9525">
            <a:noFill/>
          </a:ln>
        </p:spPr>
        <p:txBody>
          <a:bodyPr wrap="square" anchor="ctr"/>
          <a:lstStyle>
            <a:lvl1pPr marL="0" lvl="0" indent="0" algn="ctr" defTabSz="914400" eaLnBrk="0" fontAlgn="base" latinLnBrk="0" hangingPunct="0">
              <a:spcBef>
                <a:spcPct val="0"/>
              </a:spcBef>
              <a:spcAft>
                <a:spcPct val="0"/>
              </a:spcAft>
              <a:buNone/>
              <a:defRPr sz="3200" b="1" u="none" kern="1200" baseline="0">
                <a:solidFill>
                  <a:schemeClr val="tx2"/>
                </a:solidFill>
                <a:latin typeface="+mj-lt"/>
                <a:ea typeface="+mj-ea"/>
                <a:cs typeface="+mj-cs"/>
              </a:defRPr>
            </a:lvl1pPr>
          </a:lstStyle>
          <a:p>
            <a:pPr algn="l" eaLnBrk="1" hangingPunct="1"/>
            <a:r>
              <a:rPr lang="en-US" altLang="x-none" sz="2400" u="sng" dirty="0">
                <a:sym typeface="+mn-ea"/>
              </a:rPr>
              <a:t>Rule 1. </a:t>
            </a:r>
            <a:r>
              <a:rPr lang="en-US" altLang="x-none" sz="2400" u="sng" dirty="0">
                <a:solidFill>
                  <a:srgbClr val="FF0000"/>
                </a:solidFill>
                <a:sym typeface="+mn-ea"/>
              </a:rPr>
              <a:t>First Normal Form Rule</a:t>
            </a:r>
            <a:endParaRPr lang="en-US" altLang="x-none" sz="2400" u="sng" dirty="0"/>
          </a:p>
        </p:txBody>
      </p:sp>
      <p:pic>
        <p:nvPicPr>
          <p:cNvPr id="29697" name="图片 25601"/>
          <p:cNvPicPr>
            <a:picLocks noChangeAspect="1"/>
          </p:cNvPicPr>
          <p:nvPr/>
        </p:nvPicPr>
        <p:blipFill>
          <a:blip r:embed="rId1"/>
          <a:stretch>
            <a:fillRect/>
          </a:stretch>
        </p:blipFill>
        <p:spPr>
          <a:xfrm>
            <a:off x="1092835" y="2290445"/>
            <a:ext cx="6642100" cy="3959225"/>
          </a:xfrm>
          <a:prstGeom prst="rect">
            <a:avLst/>
          </a:prstGeom>
          <a:noFill/>
          <a:ln w="9525">
            <a:noFill/>
          </a:ln>
        </p:spPr>
      </p:pic>
      <p:sp>
        <p:nvSpPr>
          <p:cNvPr id="3" name="文本框 2"/>
          <p:cNvSpPr txBox="1"/>
          <p:nvPr/>
        </p:nvSpPr>
        <p:spPr>
          <a:xfrm>
            <a:off x="330200" y="6386195"/>
            <a:ext cx="8547100" cy="460375"/>
          </a:xfrm>
          <a:prstGeom prst="rect">
            <a:avLst/>
          </a:prstGeom>
          <a:solidFill>
            <a:schemeClr val="bg1">
              <a:lumMod val="85000"/>
            </a:schemeClr>
          </a:solidFill>
        </p:spPr>
        <p:txBody>
          <a:bodyPr wrap="square" rtlCol="0">
            <a:spAutoFit/>
          </a:bodyPr>
          <a:p>
            <a:r>
              <a:rPr lang="en-US" altLang="x-none" b="1" i="1" dirty="0">
                <a:sym typeface="+mn-ea"/>
              </a:rPr>
              <a:t>In Object-Relational model, </a:t>
            </a:r>
            <a:r>
              <a:rPr lang="en-US" altLang="x-none" b="1" i="1" dirty="0">
                <a:solidFill>
                  <a:schemeClr val="accent2"/>
                </a:solidFill>
                <a:sym typeface="+mn-ea"/>
              </a:rPr>
              <a:t>Figure 2.3</a:t>
            </a:r>
            <a:r>
              <a:rPr lang="en-US" altLang="x-none" b="1" i="1" dirty="0">
                <a:sym typeface="+mn-ea"/>
              </a:rPr>
              <a:t> is OK!</a:t>
            </a:r>
            <a:endParaRPr lang="zh-CN" altLang="en-US" b="1" i="1"/>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27653" name="Rectangle 3"/>
          <p:cNvSpPr>
            <a:spLocks noGrp="1"/>
          </p:cNvSpPr>
          <p:nvPr>
            <p:ph type="body"/>
          </p:nvPr>
        </p:nvSpPr>
        <p:spPr>
          <a:xfrm>
            <a:off x="179388" y="838200"/>
            <a:ext cx="8763000" cy="491490"/>
          </a:xfrm>
        </p:spPr>
        <p:txBody>
          <a:bodyPr wrap="square" anchor="t">
            <a:spAutoFit/>
          </a:bodyPr>
          <a:p>
            <a:pPr eaLnBrk="1" hangingPunct="1"/>
            <a:r>
              <a:rPr lang="zh-CN" altLang="zh-CN" sz="2600" dirty="0"/>
              <a:t>根据 </a:t>
            </a:r>
            <a:r>
              <a:rPr lang="en-US" altLang="zh-CN" sz="2600" dirty="0"/>
              <a:t>rule 1 </a:t>
            </a:r>
            <a:r>
              <a:rPr lang="zh-CN" altLang="zh-CN" sz="2600" dirty="0"/>
              <a:t>的要求，可以有三种模式设计修改方案：</a:t>
            </a:r>
            <a:endParaRPr lang="zh-CN" altLang="zh-CN" sz="2600" dirty="0"/>
          </a:p>
        </p:txBody>
      </p:sp>
      <p:sp>
        <p:nvSpPr>
          <p:cNvPr id="24583" name="Rectangle 4"/>
          <p:cNvSpPr/>
          <p:nvPr/>
        </p:nvSpPr>
        <p:spPr>
          <a:xfrm>
            <a:off x="0" y="1918335"/>
            <a:ext cx="9144000" cy="2906395"/>
          </a:xfrm>
          <a:prstGeom prst="rect">
            <a:avLst/>
          </a:prstGeom>
          <a:solidFill>
            <a:schemeClr val="bg1"/>
          </a:solidFill>
          <a:ln w="25400" cap="flat" cmpd="sng">
            <a:noFill/>
            <a:prstDash val="solid"/>
            <a:miter/>
            <a:headEnd type="none" w="med" len="med"/>
            <a:tailEnd type="none" w="med" len="med"/>
          </a:ln>
        </p:spPr>
        <p:txBody>
          <a:bodyPr anchor="t">
            <a:spAutoFit/>
          </a:bodyPr>
          <a:p>
            <a:pPr marL="514350" lvl="1" indent="-514350" eaLnBrk="1" hangingPunct="1">
              <a:lnSpc>
                <a:spcPct val="110000"/>
              </a:lnSpc>
              <a:spcBef>
                <a:spcPts val="2400"/>
              </a:spcBef>
              <a:spcAft>
                <a:spcPts val="0"/>
              </a:spcAft>
              <a:buClr>
                <a:srgbClr val="CC9900"/>
              </a:buClr>
              <a:buFont typeface="+mj-ea"/>
              <a:buAutoNum type="circleNumDbPlain"/>
            </a:pPr>
            <a:r>
              <a:rPr lang="zh-CN" altLang="zh-CN" sz="2600" b="1" dirty="0">
                <a:solidFill>
                  <a:schemeClr val="accent2"/>
                </a:solidFill>
                <a:latin typeface="Arial" panose="020B0604020202020204" pitchFamily="34" charset="0"/>
              </a:rPr>
              <a:t>在</a:t>
            </a:r>
            <a:r>
              <a:rPr lang="en-US" altLang="zh-CN" sz="2600" b="1" dirty="0">
                <a:solidFill>
                  <a:schemeClr val="accent2"/>
                </a:solidFill>
                <a:latin typeface="Arial" panose="020B0604020202020204" pitchFamily="34" charset="0"/>
              </a:rPr>
              <a:t>‘</a:t>
            </a:r>
            <a:r>
              <a:rPr lang="zh-CN" altLang="en-US" sz="2600" b="1" dirty="0">
                <a:solidFill>
                  <a:schemeClr val="accent2"/>
                </a:solidFill>
                <a:latin typeface="Arial" panose="020B0604020202020204" pitchFamily="34" charset="0"/>
              </a:rPr>
              <a:t>职工</a:t>
            </a:r>
            <a:r>
              <a:rPr lang="en-US" altLang="zh-CN" sz="2600" b="1" dirty="0">
                <a:solidFill>
                  <a:schemeClr val="accent2"/>
                </a:solidFill>
                <a:latin typeface="Arial" panose="020B0604020202020204" pitchFamily="34" charset="0"/>
              </a:rPr>
              <a:t>’</a:t>
            </a:r>
            <a:r>
              <a:rPr lang="zh-CN" altLang="zh-CN" sz="2600" b="1" dirty="0">
                <a:solidFill>
                  <a:schemeClr val="accent2"/>
                </a:solidFill>
                <a:latin typeface="Arial" panose="020B0604020202020204" pitchFamily="34" charset="0"/>
              </a:rPr>
              <a:t>表中设置多个</a:t>
            </a:r>
            <a:r>
              <a:rPr lang="en-US" altLang="zh-CN" sz="2600" b="1" dirty="0">
                <a:solidFill>
                  <a:schemeClr val="accent2"/>
                </a:solidFill>
                <a:latin typeface="Arial" panose="020B0604020202020204" pitchFamily="34" charset="0"/>
              </a:rPr>
              <a:t> 'dependents' </a:t>
            </a:r>
            <a:r>
              <a:rPr lang="zh-CN" altLang="en-US" sz="2600" b="1" dirty="0">
                <a:solidFill>
                  <a:schemeClr val="accent2"/>
                </a:solidFill>
                <a:latin typeface="Arial" panose="020B0604020202020204" pitchFamily="34" charset="0"/>
              </a:rPr>
              <a:t>属性 </a:t>
            </a:r>
            <a:r>
              <a:rPr lang="en-US" altLang="x-none" sz="2600" b="1" dirty="0">
                <a:solidFill>
                  <a:schemeClr val="accent2"/>
                </a:solidFill>
                <a:latin typeface="Arial" panose="020B0604020202020204" pitchFamily="34" charset="0"/>
              </a:rPr>
              <a:t>(Figure 2.4)</a:t>
            </a:r>
            <a:endParaRPr lang="en-US" altLang="x-none" sz="2600" b="1" dirty="0">
              <a:solidFill>
                <a:schemeClr val="accent2"/>
              </a:solidFill>
              <a:latin typeface="Arial" panose="020B0604020202020204" pitchFamily="34" charset="0"/>
            </a:endParaRPr>
          </a:p>
          <a:p>
            <a:pPr marL="514350" lvl="1" indent="-514350" eaLnBrk="1" hangingPunct="1">
              <a:lnSpc>
                <a:spcPct val="110000"/>
              </a:lnSpc>
              <a:spcBef>
                <a:spcPts val="2400"/>
              </a:spcBef>
              <a:spcAft>
                <a:spcPts val="0"/>
              </a:spcAft>
              <a:buClr>
                <a:srgbClr val="CC9900"/>
              </a:buClr>
              <a:buFont typeface="+mj-ea"/>
              <a:buAutoNum type="circleNumDbPlain"/>
            </a:pPr>
            <a:r>
              <a:rPr lang="zh-CN" altLang="en-US" sz="2600" b="1" dirty="0">
                <a:solidFill>
                  <a:schemeClr val="accent2"/>
                </a:solidFill>
                <a:latin typeface="Arial" panose="020B0604020202020204" pitchFamily="34" charset="0"/>
                <a:sym typeface="+mn-ea"/>
              </a:rPr>
              <a:t>只设置一个单值的</a:t>
            </a:r>
            <a:r>
              <a:rPr lang="en-US" altLang="zh-CN" sz="2600" b="1" dirty="0">
                <a:solidFill>
                  <a:schemeClr val="accent2"/>
                </a:solidFill>
                <a:latin typeface="Arial" panose="020B0604020202020204" pitchFamily="34" charset="0"/>
                <a:sym typeface="+mn-ea"/>
              </a:rPr>
              <a:t>'dependents' </a:t>
            </a:r>
            <a:r>
              <a:rPr lang="zh-CN" altLang="en-US" sz="2600" b="1" dirty="0">
                <a:solidFill>
                  <a:schemeClr val="accent2"/>
                </a:solidFill>
                <a:latin typeface="Arial" panose="020B0604020202020204" pitchFamily="34" charset="0"/>
                <a:sym typeface="+mn-ea"/>
              </a:rPr>
              <a:t>属性，然后通过多个不同的元组来记录一个职工的多个家属信息</a:t>
            </a:r>
            <a:r>
              <a:rPr lang="en-US" altLang="x-none" sz="2600" b="1" dirty="0">
                <a:solidFill>
                  <a:schemeClr val="accent2"/>
                </a:solidFill>
                <a:latin typeface="Arial" panose="020B0604020202020204" pitchFamily="34" charset="0"/>
                <a:sym typeface="+mn-ea"/>
              </a:rPr>
              <a:t> (next slide)</a:t>
            </a:r>
            <a:endParaRPr lang="en-US" altLang="x-none" sz="2600" b="1" dirty="0">
              <a:solidFill>
                <a:schemeClr val="accent2"/>
              </a:solidFill>
              <a:latin typeface="Arial" panose="020B0604020202020204" pitchFamily="34" charset="0"/>
              <a:sym typeface="+mn-ea"/>
            </a:endParaRPr>
          </a:p>
          <a:p>
            <a:pPr marL="514350" lvl="1" indent="-514350" eaLnBrk="1" hangingPunct="1">
              <a:lnSpc>
                <a:spcPct val="110000"/>
              </a:lnSpc>
              <a:spcBef>
                <a:spcPts val="2400"/>
              </a:spcBef>
              <a:spcAft>
                <a:spcPts val="0"/>
              </a:spcAft>
              <a:buClr>
                <a:srgbClr val="CC9900"/>
              </a:buClr>
              <a:buFont typeface="+mj-ea"/>
              <a:buAutoNum type="circleNumDbPlain"/>
            </a:pPr>
            <a:r>
              <a:rPr lang="zh-CN" altLang="en-US" sz="2600" b="1" dirty="0">
                <a:solidFill>
                  <a:schemeClr val="accent2"/>
                </a:solidFill>
                <a:latin typeface="Arial" panose="020B0604020202020204" pitchFamily="34" charset="0"/>
              </a:rPr>
              <a:t>创建</a:t>
            </a:r>
            <a:r>
              <a:rPr lang="en-US" altLang="zh-CN" sz="2600" b="1" dirty="0">
                <a:solidFill>
                  <a:schemeClr val="accent2"/>
                </a:solidFill>
                <a:latin typeface="Arial" panose="020B0604020202020204" pitchFamily="34" charset="0"/>
              </a:rPr>
              <a:t>‘</a:t>
            </a:r>
            <a:r>
              <a:rPr lang="zh-CN" altLang="en-US" sz="2600" b="1" dirty="0">
                <a:solidFill>
                  <a:schemeClr val="accent2"/>
                </a:solidFill>
                <a:latin typeface="Arial" panose="020B0604020202020204" pitchFamily="34" charset="0"/>
              </a:rPr>
              <a:t>职工</a:t>
            </a:r>
            <a:r>
              <a:rPr lang="en-US" altLang="zh-CN" sz="2600" b="1" dirty="0">
                <a:solidFill>
                  <a:schemeClr val="accent2"/>
                </a:solidFill>
                <a:latin typeface="Arial" panose="020B0604020202020204" pitchFamily="34" charset="0"/>
              </a:rPr>
              <a:t>’</a:t>
            </a:r>
            <a:r>
              <a:rPr lang="zh-CN" altLang="en-US" sz="2600" b="1" dirty="0">
                <a:solidFill>
                  <a:schemeClr val="accent2"/>
                </a:solidFill>
                <a:latin typeface="Arial" panose="020B0604020202020204" pitchFamily="34" charset="0"/>
              </a:rPr>
              <a:t>和</a:t>
            </a:r>
            <a:r>
              <a:rPr lang="en-US" altLang="zh-CN" sz="2600" b="1" dirty="0">
                <a:solidFill>
                  <a:schemeClr val="accent2"/>
                </a:solidFill>
                <a:latin typeface="Arial" panose="020B0604020202020204" pitchFamily="34" charset="0"/>
              </a:rPr>
              <a:t>‘</a:t>
            </a:r>
            <a:r>
              <a:rPr lang="zh-CN" altLang="en-US" sz="2600" b="1" dirty="0">
                <a:solidFill>
                  <a:schemeClr val="accent2"/>
                </a:solidFill>
                <a:latin typeface="Arial" panose="020B0604020202020204" pitchFamily="34" charset="0"/>
              </a:rPr>
              <a:t>家属</a:t>
            </a:r>
            <a:r>
              <a:rPr lang="en-US" altLang="zh-CN" sz="2600" b="1" dirty="0">
                <a:solidFill>
                  <a:schemeClr val="accent2"/>
                </a:solidFill>
                <a:latin typeface="Arial" panose="020B0604020202020204" pitchFamily="34" charset="0"/>
              </a:rPr>
              <a:t>’</a:t>
            </a:r>
            <a:r>
              <a:rPr lang="zh-CN" altLang="en-US" sz="2600" b="1" dirty="0">
                <a:solidFill>
                  <a:schemeClr val="accent2"/>
                </a:solidFill>
                <a:latin typeface="Arial" panose="020B0604020202020204" pitchFamily="34" charset="0"/>
              </a:rPr>
              <a:t>两张关系表，之后可以通过表的</a:t>
            </a:r>
            <a:r>
              <a:rPr lang="en-US" altLang="zh-CN" sz="2600" b="1" dirty="0">
                <a:solidFill>
                  <a:schemeClr val="accent2"/>
                </a:solidFill>
                <a:latin typeface="Arial" panose="020B0604020202020204" pitchFamily="34" charset="0"/>
              </a:rPr>
              <a:t>join</a:t>
            </a:r>
            <a:r>
              <a:rPr lang="zh-CN" altLang="zh-CN" sz="2600" b="1" dirty="0">
                <a:solidFill>
                  <a:schemeClr val="accent2"/>
                </a:solidFill>
                <a:latin typeface="Arial" panose="020B0604020202020204" pitchFamily="34" charset="0"/>
              </a:rPr>
              <a:t>运算来获得</a:t>
            </a:r>
            <a:r>
              <a:rPr lang="en-US" altLang="zh-CN" sz="2600" b="1" dirty="0">
                <a:solidFill>
                  <a:schemeClr val="accent2"/>
                </a:solidFill>
                <a:latin typeface="Arial" panose="020B0604020202020204" pitchFamily="34" charset="0"/>
              </a:rPr>
              <a:t>Figure 2.3</a:t>
            </a:r>
            <a:r>
              <a:rPr lang="zh-CN" altLang="zh-CN" sz="2600" b="1" dirty="0">
                <a:solidFill>
                  <a:schemeClr val="accent2"/>
                </a:solidFill>
                <a:latin typeface="Arial" panose="020B0604020202020204" pitchFamily="34" charset="0"/>
              </a:rPr>
              <a:t>中的信息 </a:t>
            </a:r>
            <a:r>
              <a:rPr lang="en-US" altLang="x-none" sz="2600" b="1" dirty="0">
                <a:solidFill>
                  <a:schemeClr val="accent2"/>
                </a:solidFill>
                <a:latin typeface="Arial" panose="020B0604020202020204" pitchFamily="34" charset="0"/>
                <a:sym typeface="+mn-ea"/>
              </a:rPr>
              <a:t>(Figure 2.5)</a:t>
            </a:r>
            <a:endParaRPr lang="en-US" altLang="x-none" sz="2600" b="1" dirty="0">
              <a:solidFill>
                <a:schemeClr val="accent2"/>
              </a:solidFill>
              <a:latin typeface="Arial" panose="020B0604020202020204" pitchFamily="34" charset="0"/>
              <a:sym typeface="+mn-ea"/>
            </a:endParaRPr>
          </a:p>
        </p:txBody>
      </p:sp>
      <p:sp>
        <p:nvSpPr>
          <p:cNvPr id="2" name="Rectangle 2"/>
          <p:cNvSpPr>
            <a:spLocks noGrp="1"/>
          </p:cNvSpPr>
          <p:nvPr/>
        </p:nvSpPr>
        <p:spPr>
          <a:xfrm>
            <a:off x="94615" y="-7620"/>
            <a:ext cx="4869815" cy="533400"/>
          </a:xfrm>
          <a:prstGeom prst="rect">
            <a:avLst/>
          </a:prstGeom>
          <a:noFill/>
          <a:ln w="9525">
            <a:noFill/>
          </a:ln>
        </p:spPr>
        <p:txBody>
          <a:bodyPr wrap="square" anchor="ctr"/>
          <a:lstStyle>
            <a:lvl1pPr marL="0" lvl="0" indent="0" algn="ctr" defTabSz="914400" eaLnBrk="0" fontAlgn="base" latinLnBrk="0" hangingPunct="0">
              <a:spcBef>
                <a:spcPct val="0"/>
              </a:spcBef>
              <a:spcAft>
                <a:spcPct val="0"/>
              </a:spcAft>
              <a:buNone/>
              <a:defRPr sz="3200" b="1" u="none" kern="1200" baseline="0">
                <a:solidFill>
                  <a:schemeClr val="tx2"/>
                </a:solidFill>
                <a:latin typeface="+mj-lt"/>
                <a:ea typeface="+mj-ea"/>
                <a:cs typeface="+mj-cs"/>
              </a:defRPr>
            </a:lvl1pPr>
          </a:lstStyle>
          <a:p>
            <a:pPr algn="l" eaLnBrk="1" hangingPunct="1"/>
            <a:r>
              <a:rPr lang="en-US" altLang="x-none" sz="2400" u="sng" dirty="0">
                <a:sym typeface="+mn-ea"/>
              </a:rPr>
              <a:t>Rule 1. </a:t>
            </a:r>
            <a:r>
              <a:rPr lang="en-US" altLang="x-none" sz="2400" u="sng" dirty="0">
                <a:solidFill>
                  <a:srgbClr val="FF0000"/>
                </a:solidFill>
                <a:sym typeface="+mn-ea"/>
              </a:rPr>
              <a:t>First Normal Form Rule</a:t>
            </a:r>
            <a:endParaRPr lang="en-US" altLang="x-none" sz="2400" u="sng" dirty="0"/>
          </a:p>
        </p:txBody>
      </p:sp>
      <p:sp>
        <p:nvSpPr>
          <p:cNvPr id="3" name="文本框 2"/>
          <p:cNvSpPr txBox="1"/>
          <p:nvPr/>
        </p:nvSpPr>
        <p:spPr>
          <a:xfrm>
            <a:off x="430530" y="5324475"/>
            <a:ext cx="8246110" cy="491490"/>
          </a:xfrm>
          <a:prstGeom prst="rect">
            <a:avLst/>
          </a:prstGeom>
          <a:noFill/>
        </p:spPr>
        <p:txBody>
          <a:bodyPr wrap="square" rtlCol="0">
            <a:spAutoFit/>
          </a:bodyPr>
          <a:p>
            <a:r>
              <a:rPr lang="zh-CN" altLang="en-US" sz="2600">
                <a:solidFill>
                  <a:schemeClr val="accent2"/>
                </a:solidFill>
              </a:rPr>
              <a:t>但</a:t>
            </a:r>
            <a:r>
              <a:rPr lang="zh-CN" altLang="en-US" sz="2600">
                <a:solidFill>
                  <a:schemeClr val="accent2"/>
                </a:solidFill>
                <a:latin typeface="微软雅黑" panose="020B0503020204020204" charset="-122"/>
                <a:ea typeface="微软雅黑" panose="020B0503020204020204" charset="-122"/>
              </a:rPr>
              <a:t>①和②都不是正确的模式设计方案！</a:t>
            </a:r>
            <a:endParaRPr lang="zh-CN" altLang="en-US" sz="2600">
              <a:solidFill>
                <a:schemeClr val="accent2"/>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ldLvl="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6985" y="-22225"/>
            <a:ext cx="9157335" cy="37191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9697" name="图片 25601"/>
          <p:cNvPicPr>
            <a:picLocks noChangeAspect="1"/>
          </p:cNvPicPr>
          <p:nvPr/>
        </p:nvPicPr>
        <p:blipFill>
          <a:blip r:embed="rId1"/>
          <a:stretch>
            <a:fillRect/>
          </a:stretch>
        </p:blipFill>
        <p:spPr>
          <a:xfrm>
            <a:off x="1257300" y="-22225"/>
            <a:ext cx="6642100" cy="3719830"/>
          </a:xfrm>
          <a:prstGeom prst="rect">
            <a:avLst/>
          </a:prstGeom>
          <a:noFill/>
          <a:ln w="9525">
            <a:noFill/>
          </a:ln>
        </p:spPr>
      </p:pic>
      <p:pic>
        <p:nvPicPr>
          <p:cNvPr id="25603" name="图片 25602"/>
          <p:cNvPicPr>
            <a:picLocks noChangeAspect="1"/>
          </p:cNvPicPr>
          <p:nvPr/>
        </p:nvPicPr>
        <p:blipFill>
          <a:blip r:embed="rId2"/>
          <a:stretch>
            <a:fillRect/>
          </a:stretch>
        </p:blipFill>
        <p:spPr>
          <a:xfrm>
            <a:off x="107950" y="3931920"/>
            <a:ext cx="8928100" cy="26638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6985" y="-35560"/>
            <a:ext cx="9157335" cy="3202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nvGraphicFramePr>
        <p:xfrm>
          <a:off x="713105" y="3342005"/>
          <a:ext cx="7860665" cy="2893695"/>
        </p:xfrm>
        <a:graphic>
          <a:graphicData uri="http://schemas.openxmlformats.org/drawingml/2006/table">
            <a:tbl>
              <a:tblPr firstRow="1" bandRow="1">
                <a:tableStyleId>{5C22544A-7EE6-4342-B048-85BDC9FD1C3A}</a:tableStyleId>
              </a:tblPr>
              <a:tblGrid>
                <a:gridCol w="1028065"/>
                <a:gridCol w="2453640"/>
                <a:gridCol w="2371725"/>
                <a:gridCol w="2007235"/>
              </a:tblGrid>
              <a:tr h="413385">
                <a:tc>
                  <a:txBody>
                    <a:bodyPr/>
                    <a:p>
                      <a:pPr algn="ctr">
                        <a:buNone/>
                      </a:pPr>
                      <a:r>
                        <a:rPr lang="en-US" altLang="zh-CN" sz="2400" b="1">
                          <a:solidFill>
                            <a:schemeClr val="accent2"/>
                          </a:solidFill>
                        </a:rPr>
                        <a:t>eid</a:t>
                      </a:r>
                      <a:endParaRPr lang="en-US" altLang="zh-CN" sz="2400" b="1">
                        <a:solidFill>
                          <a:schemeClr val="accent2"/>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b="1">
                          <a:solidFill>
                            <a:schemeClr val="accent2"/>
                          </a:solidFill>
                        </a:rPr>
                        <a:t>ename</a:t>
                      </a:r>
                      <a:endParaRPr lang="en-US" altLang="zh-CN" sz="2400" b="1">
                        <a:solidFill>
                          <a:schemeClr val="accent2"/>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b="1">
                          <a:solidFill>
                            <a:schemeClr val="accent2"/>
                          </a:solidFill>
                        </a:rPr>
                        <a:t>position</a:t>
                      </a:r>
                      <a:endParaRPr lang="en-US" altLang="zh-CN" sz="2400" b="1">
                        <a:solidFill>
                          <a:schemeClr val="accent2"/>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b="1">
                          <a:solidFill>
                            <a:schemeClr val="accent2"/>
                          </a:solidFill>
                        </a:rPr>
                        <a:t>dependent</a:t>
                      </a:r>
                      <a:endParaRPr lang="en-US" altLang="zh-CN" sz="2400" b="1">
                        <a:solidFill>
                          <a:schemeClr val="accent2"/>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solidFill>
                  </a:tcPr>
                </a:tc>
              </a:tr>
              <a:tr h="413385">
                <a:tc>
                  <a:txBody>
                    <a:bodyPr/>
                    <a:p>
                      <a:pPr algn="ctr">
                        <a:buNone/>
                      </a:pPr>
                      <a:r>
                        <a:rPr lang="en-US" altLang="zh-CN" sz="2400">
                          <a:solidFill>
                            <a:srgbClr val="000000"/>
                          </a:solidFill>
                        </a:rPr>
                        <a:t>e001</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Smith, John</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sym typeface="+mn-ea"/>
                        </a:rPr>
                        <a:t>Agent</a:t>
                      </a:r>
                      <a:endParaRPr lang="en-US" altLang="zh-CN" sz="2400">
                        <a:solidFill>
                          <a:srgbClr val="000000"/>
                        </a:solidFill>
                        <a:sym typeface="+mn-ea"/>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Michael J.</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solidFill>
                  </a:tcPr>
                </a:tc>
              </a:tr>
              <a:tr h="413385">
                <a:tc>
                  <a:txBody>
                    <a:bodyPr/>
                    <a:p>
                      <a:pPr algn="ctr">
                        <a:buNone/>
                      </a:pPr>
                      <a:r>
                        <a:rPr lang="en-US" altLang="zh-CN" sz="2400">
                          <a:solidFill>
                            <a:srgbClr val="000000"/>
                          </a:solidFill>
                        </a:rPr>
                        <a:t>e001</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Smith, John</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sym typeface="+mn-ea"/>
                        </a:rPr>
                        <a:t>Agent</a:t>
                      </a:r>
                      <a:endParaRPr lang="en-US" altLang="zh-CN" sz="2400">
                        <a:solidFill>
                          <a:srgbClr val="000000"/>
                        </a:solidFill>
                        <a:sym typeface="+mn-ea"/>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Susan R.</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solidFill>
                  </a:tcPr>
                </a:tc>
              </a:tr>
              <a:tr h="413385">
                <a:tc>
                  <a:txBody>
                    <a:bodyPr/>
                    <a:p>
                      <a:pPr algn="ctr">
                        <a:buNone/>
                      </a:pPr>
                      <a:r>
                        <a:rPr lang="en-US" altLang="zh-CN" sz="2400">
                          <a:solidFill>
                            <a:srgbClr val="000000"/>
                          </a:solidFill>
                        </a:rPr>
                        <a:t>e002</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lgn="ctr">
                        <a:buNone/>
                      </a:pPr>
                      <a:r>
                        <a:rPr lang="en-US" altLang="zh-CN" sz="2400">
                          <a:solidFill>
                            <a:srgbClr val="000000"/>
                          </a:solidFill>
                        </a:rPr>
                        <a:t>Andrews, David</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lgn="ctr">
                        <a:buNone/>
                      </a:pPr>
                      <a:r>
                        <a:rPr lang="en-US" altLang="zh-CN" sz="2400">
                          <a:solidFill>
                            <a:srgbClr val="000000"/>
                          </a:solidFill>
                        </a:rPr>
                        <a:t>Superintendent</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p>
                      <a:pPr algn="ctr">
                        <a:buNone/>
                      </a:pPr>
                      <a:r>
                        <a:rPr lang="en-US" altLang="zh-CN" sz="2400">
                          <a:solidFill>
                            <a:srgbClr val="000000"/>
                          </a:solidFill>
                        </a:rPr>
                        <a:t>David M. Jr.</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lumMod val="85000"/>
                      </a:schemeClr>
                    </a:solidFill>
                  </a:tcPr>
                </a:tc>
              </a:tr>
              <a:tr h="413385">
                <a:tc>
                  <a:txBody>
                    <a:bodyPr/>
                    <a:p>
                      <a:pPr algn="ctr">
                        <a:buNone/>
                      </a:pPr>
                      <a:r>
                        <a:rPr lang="en-US" altLang="zh-CN" sz="2400">
                          <a:solidFill>
                            <a:srgbClr val="000000"/>
                          </a:solidFill>
                        </a:rPr>
                        <a:t>e003</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Jones, Franklin</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Agent</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Andrew K.</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solidFill>
                  </a:tcPr>
                </a:tc>
              </a:tr>
              <a:tr h="413385">
                <a:tc>
                  <a:txBody>
                    <a:bodyPr/>
                    <a:p>
                      <a:pPr algn="ctr">
                        <a:buNone/>
                      </a:pPr>
                      <a:r>
                        <a:rPr lang="en-US" altLang="zh-CN" sz="2400">
                          <a:solidFill>
                            <a:srgbClr val="000000"/>
                          </a:solidFill>
                        </a:rPr>
                        <a:t>e003</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Jones, Franklin</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Agent</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Mark W.</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solidFill>
                  </a:tcPr>
                </a:tc>
              </a:tr>
              <a:tr h="413385">
                <a:tc>
                  <a:txBody>
                    <a:bodyPr/>
                    <a:p>
                      <a:pPr algn="ctr">
                        <a:buNone/>
                      </a:pPr>
                      <a:r>
                        <a:rPr lang="en-US" altLang="zh-CN" sz="2400">
                          <a:solidFill>
                            <a:srgbClr val="000000"/>
                          </a:solidFill>
                        </a:rPr>
                        <a:t>e003</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Jones, Franklin</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Agent</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2400">
                          <a:solidFill>
                            <a:srgbClr val="000000"/>
                          </a:solidFill>
                        </a:rPr>
                        <a:t>Louisa M.</a:t>
                      </a:r>
                      <a:endParaRPr lang="en-US" altLang="zh-CN" sz="2400">
                        <a:solidFill>
                          <a:srgbClr val="000000"/>
                        </a:solidFill>
                      </a:endParaRPr>
                    </a:p>
                  </a:txBody>
                  <a:tcPr marT="0" marB="0" anchor="ctr" anchorCtr="0">
                    <a:lnL w="12700">
                      <a:solidFill>
                        <a:schemeClr val="tx1"/>
                      </a:solidFill>
                      <a:prstDash val="solid"/>
                    </a:lnL>
                    <a:lnR w="12700">
                      <a:solidFill>
                        <a:schemeClr val="tx1"/>
                      </a:solidFill>
                      <a:prstDash val="dot"/>
                    </a:lnR>
                    <a:lnT w="12700">
                      <a:solidFill>
                        <a:schemeClr val="tx1"/>
                      </a:solidFill>
                      <a:prstDash val="solid"/>
                    </a:lnT>
                    <a:lnB w="12700">
                      <a:solidFill>
                        <a:schemeClr val="tx1"/>
                      </a:solidFill>
                      <a:prstDash val="solid"/>
                    </a:lnB>
                    <a:solidFill>
                      <a:schemeClr val="bg1"/>
                    </a:solidFill>
                  </a:tcPr>
                </a:tc>
              </a:tr>
            </a:tbl>
          </a:graphicData>
        </a:graphic>
      </p:graphicFrame>
      <p:pic>
        <p:nvPicPr>
          <p:cNvPr id="4" name="图片 3"/>
          <p:cNvPicPr>
            <a:picLocks noChangeAspect="1"/>
          </p:cNvPicPr>
          <p:nvPr/>
        </p:nvPicPr>
        <p:blipFill>
          <a:blip r:embed="rId1"/>
          <a:stretch>
            <a:fillRect/>
          </a:stretch>
        </p:blipFill>
        <p:spPr>
          <a:xfrm>
            <a:off x="1039495" y="90805"/>
            <a:ext cx="7077710" cy="2948940"/>
          </a:xfrm>
          <a:prstGeom prst="rect">
            <a:avLst/>
          </a:prstGeom>
        </p:spPr>
      </p:pic>
      <p:sp>
        <p:nvSpPr>
          <p:cNvPr id="6" name="文本框 5"/>
          <p:cNvSpPr txBox="1"/>
          <p:nvPr/>
        </p:nvSpPr>
        <p:spPr>
          <a:xfrm>
            <a:off x="472440" y="6294120"/>
            <a:ext cx="8342630" cy="460375"/>
          </a:xfrm>
          <a:prstGeom prst="rect">
            <a:avLst/>
          </a:prstGeom>
          <a:noFill/>
        </p:spPr>
        <p:txBody>
          <a:bodyPr wrap="square" rtlCol="0">
            <a:spAutoFit/>
          </a:bodyPr>
          <a:p>
            <a:pPr algn="ctr"/>
            <a:r>
              <a:rPr lang="en-US" altLang="zh-CN">
                <a:solidFill>
                  <a:schemeClr val="accent2"/>
                </a:solidFill>
                <a:latin typeface="Arial" panose="020B0604020202020204" pitchFamily="34" charset="0"/>
              </a:rPr>
              <a:t>employee table with single-valued dependent attribute</a:t>
            </a:r>
            <a:endParaRPr lang="en-US" altLang="zh-CN">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1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124" name="Rectangle 2"/>
          <p:cNvSpPr>
            <a:spLocks noGrp="1"/>
          </p:cNvSpPr>
          <p:nvPr>
            <p:ph type="title"/>
          </p:nvPr>
        </p:nvSpPr>
        <p:spPr/>
        <p:txBody>
          <a:bodyPr wrap="square" anchor="ctr"/>
          <a:p>
            <a:pPr eaLnBrk="1" hangingPunct="1"/>
            <a:r>
              <a:rPr lang="en-US" altLang="x-none" sz="2800" dirty="0"/>
              <a:t>Ch2  The Relational Model</a:t>
            </a:r>
            <a:endParaRPr lang="zh-CN" altLang="en-US" sz="2800" dirty="0"/>
          </a:p>
        </p:txBody>
      </p:sp>
      <p:sp>
        <p:nvSpPr>
          <p:cNvPr id="5125" name="Rectangle 3"/>
          <p:cNvSpPr>
            <a:spLocks noGrp="1"/>
          </p:cNvSpPr>
          <p:nvPr>
            <p:ph type="body"/>
          </p:nvPr>
        </p:nvSpPr>
        <p:spPr>
          <a:xfrm>
            <a:off x="685800" y="1066800"/>
            <a:ext cx="7772400" cy="5457825"/>
          </a:xfrm>
        </p:spPr>
        <p:txBody>
          <a:bodyPr wrap="square" anchor="t"/>
          <a:p>
            <a:pPr eaLnBrk="1" hangingPunct="1">
              <a:lnSpc>
                <a:spcPct val="110000"/>
              </a:lnSpc>
              <a:buSzPct val="50000"/>
            </a:pPr>
            <a:r>
              <a:rPr lang="zh-CN" altLang="en-US" dirty="0"/>
              <a:t>2.1  </a:t>
            </a:r>
            <a:r>
              <a:rPr lang="en-US" altLang="x-none" dirty="0"/>
              <a:t>The CAP Database</a:t>
            </a:r>
            <a:endParaRPr lang="en-US" altLang="x-none" dirty="0"/>
          </a:p>
          <a:p>
            <a:pPr eaLnBrk="1" hangingPunct="1">
              <a:lnSpc>
                <a:spcPct val="110000"/>
              </a:lnSpc>
              <a:buSzPct val="50000"/>
            </a:pPr>
            <a:r>
              <a:rPr lang="zh-CN" altLang="en-US" dirty="0"/>
              <a:t>2.2  </a:t>
            </a:r>
            <a:r>
              <a:rPr lang="en-US" altLang="x-none" dirty="0"/>
              <a:t>Naming the Parts of a Database</a:t>
            </a:r>
            <a:endParaRPr lang="en-US" altLang="x-none" dirty="0"/>
          </a:p>
          <a:p>
            <a:pPr eaLnBrk="1" hangingPunct="1">
              <a:lnSpc>
                <a:spcPct val="110000"/>
              </a:lnSpc>
              <a:buSzPct val="50000"/>
            </a:pPr>
            <a:r>
              <a:rPr lang="zh-CN" altLang="en-US" dirty="0"/>
              <a:t>2.3  </a:t>
            </a:r>
            <a:r>
              <a:rPr lang="en-US" altLang="x-none" dirty="0"/>
              <a:t>Relational Rules</a:t>
            </a:r>
            <a:endParaRPr lang="en-US" altLang="x-none" dirty="0"/>
          </a:p>
          <a:p>
            <a:pPr eaLnBrk="1" hangingPunct="1">
              <a:lnSpc>
                <a:spcPct val="110000"/>
              </a:lnSpc>
              <a:buSzPct val="50000"/>
            </a:pPr>
            <a:r>
              <a:rPr lang="zh-CN" altLang="en-US" dirty="0"/>
              <a:t>2.4  </a:t>
            </a:r>
            <a:r>
              <a:rPr lang="en-US" altLang="x-none" dirty="0"/>
              <a:t>Keys, Superkeys, and Null Values</a:t>
            </a:r>
            <a:endParaRPr lang="en-US" altLang="x-none" dirty="0"/>
          </a:p>
          <a:p>
            <a:pPr eaLnBrk="1" hangingPunct="1">
              <a:lnSpc>
                <a:spcPct val="110000"/>
              </a:lnSpc>
              <a:buSzPct val="50000"/>
            </a:pPr>
            <a:r>
              <a:rPr lang="zh-CN" altLang="en-US" dirty="0"/>
              <a:t>2.5  </a:t>
            </a:r>
            <a:r>
              <a:rPr lang="en-US" altLang="x-none" dirty="0"/>
              <a:t>Relational Algebra</a:t>
            </a:r>
            <a:endParaRPr lang="en-US" altLang="x-none" dirty="0"/>
          </a:p>
          <a:p>
            <a:pPr eaLnBrk="1" hangingPunct="1">
              <a:lnSpc>
                <a:spcPct val="110000"/>
              </a:lnSpc>
              <a:buSzPct val="50000"/>
            </a:pPr>
            <a:r>
              <a:rPr lang="zh-CN" altLang="en-US" dirty="0"/>
              <a:t>2.6  </a:t>
            </a:r>
            <a:r>
              <a:rPr lang="en-US" altLang="x-none" dirty="0"/>
              <a:t>Set-Theoretic Operations</a:t>
            </a:r>
            <a:endParaRPr lang="en-US" altLang="x-none" dirty="0"/>
          </a:p>
          <a:p>
            <a:pPr eaLnBrk="1" hangingPunct="1">
              <a:lnSpc>
                <a:spcPct val="110000"/>
              </a:lnSpc>
              <a:buSzPct val="50000"/>
            </a:pPr>
            <a:r>
              <a:rPr lang="zh-CN" altLang="en-US" dirty="0"/>
              <a:t>2.7  </a:t>
            </a:r>
            <a:r>
              <a:rPr lang="en-US" altLang="x-none" dirty="0"/>
              <a:t>Native Relational Operations</a:t>
            </a:r>
            <a:endParaRPr lang="en-US" altLang="x-none" dirty="0"/>
          </a:p>
          <a:p>
            <a:pPr eaLnBrk="1" hangingPunct="1">
              <a:lnSpc>
                <a:spcPct val="110000"/>
              </a:lnSpc>
              <a:buSzPct val="50000"/>
            </a:pPr>
            <a:r>
              <a:rPr lang="zh-CN" altLang="en-US" dirty="0"/>
              <a:t>2.8  </a:t>
            </a:r>
            <a:r>
              <a:rPr lang="en-US" altLang="x-none" dirty="0"/>
              <a:t>The Interdependence of Operations</a:t>
            </a:r>
            <a:endParaRPr lang="en-US" altLang="x-none" dirty="0"/>
          </a:p>
          <a:p>
            <a:pPr eaLnBrk="1" hangingPunct="1">
              <a:lnSpc>
                <a:spcPct val="110000"/>
              </a:lnSpc>
              <a:buSzPct val="50000"/>
            </a:pPr>
            <a:r>
              <a:rPr lang="zh-CN" altLang="en-US" dirty="0"/>
              <a:t>2.9  </a:t>
            </a:r>
            <a:r>
              <a:rPr lang="en-US" altLang="x-none" dirty="0"/>
              <a:t>Illustrative Examples</a:t>
            </a:r>
            <a:endParaRPr lang="en-US" altLang="x-none" dirty="0"/>
          </a:p>
          <a:p>
            <a:pPr eaLnBrk="1" hangingPunct="1">
              <a:lnSpc>
                <a:spcPct val="110000"/>
              </a:lnSpc>
              <a:buSzPct val="50000"/>
            </a:pPr>
            <a:r>
              <a:rPr lang="zh-CN" altLang="en-US" dirty="0"/>
              <a:t>2.10  </a:t>
            </a:r>
            <a:r>
              <a:rPr lang="en-US" altLang="x-none" dirty="0"/>
              <a:t>Other Relational Operations</a:t>
            </a:r>
            <a:endParaRPr lang="en-US" altLang="x-none" dirty="0"/>
          </a:p>
        </p:txBody>
      </p:sp>
      <p:sp>
        <p:nvSpPr>
          <p:cNvPr id="5126" name="AutoShape 7">
            <a:hlinkClick r:id="rId1" action="ppaction://hlinksldjump"/>
          </p:cNvPr>
          <p:cNvSpPr/>
          <p:nvPr/>
        </p:nvSpPr>
        <p:spPr>
          <a:xfrm>
            <a:off x="611188" y="1196975"/>
            <a:ext cx="431800" cy="287338"/>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27" name="AutoShape 8">
            <a:hlinkClick r:id="rId2" action="ppaction://hlinksldjump"/>
          </p:cNvPr>
          <p:cNvSpPr/>
          <p:nvPr/>
        </p:nvSpPr>
        <p:spPr>
          <a:xfrm>
            <a:off x="611188" y="1701800"/>
            <a:ext cx="431800" cy="287338"/>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28" name="AutoShape 9">
            <a:hlinkClick r:id="rId3" action="ppaction://hlinksldjump"/>
          </p:cNvPr>
          <p:cNvSpPr/>
          <p:nvPr/>
        </p:nvSpPr>
        <p:spPr>
          <a:xfrm>
            <a:off x="611188" y="2133600"/>
            <a:ext cx="431800" cy="287338"/>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29" name="AutoShape 10">
            <a:hlinkClick r:id="rId4" action="ppaction://hlinksldjump"/>
          </p:cNvPr>
          <p:cNvSpPr/>
          <p:nvPr/>
        </p:nvSpPr>
        <p:spPr>
          <a:xfrm>
            <a:off x="611188" y="2636838"/>
            <a:ext cx="431800" cy="287337"/>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30" name="AutoShape 11">
            <a:hlinkClick r:id="rId5" action="ppaction://hlinksldjump"/>
          </p:cNvPr>
          <p:cNvSpPr/>
          <p:nvPr/>
        </p:nvSpPr>
        <p:spPr>
          <a:xfrm>
            <a:off x="611188" y="3141663"/>
            <a:ext cx="431800" cy="287337"/>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31" name="AutoShape 12">
            <a:hlinkClick r:id="rId6" action="ppaction://hlinksldjump"/>
          </p:cNvPr>
          <p:cNvSpPr/>
          <p:nvPr/>
        </p:nvSpPr>
        <p:spPr>
          <a:xfrm>
            <a:off x="611188" y="3573463"/>
            <a:ext cx="431800" cy="287337"/>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32" name="AutoShape 13">
            <a:hlinkClick r:id="rId7" action="ppaction://hlinksldjump"/>
          </p:cNvPr>
          <p:cNvSpPr/>
          <p:nvPr/>
        </p:nvSpPr>
        <p:spPr>
          <a:xfrm>
            <a:off x="611188" y="4005263"/>
            <a:ext cx="431800" cy="287337"/>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33" name="AutoShape 14">
            <a:hlinkClick r:id="rId8" action="ppaction://hlinksldjump"/>
          </p:cNvPr>
          <p:cNvSpPr/>
          <p:nvPr/>
        </p:nvSpPr>
        <p:spPr>
          <a:xfrm>
            <a:off x="611188" y="4510088"/>
            <a:ext cx="431800" cy="287337"/>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34" name="AutoShape 15">
            <a:hlinkClick r:id="rId9" action="ppaction://hlinksldjump"/>
          </p:cNvPr>
          <p:cNvSpPr/>
          <p:nvPr/>
        </p:nvSpPr>
        <p:spPr>
          <a:xfrm>
            <a:off x="611188" y="5013325"/>
            <a:ext cx="431800" cy="287338"/>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5135" name="AutoShape 16">
            <a:hlinkClick r:id="rId10" action="ppaction://hlinksldjump"/>
          </p:cNvPr>
          <p:cNvSpPr/>
          <p:nvPr/>
        </p:nvSpPr>
        <p:spPr>
          <a:xfrm>
            <a:off x="611188" y="5445125"/>
            <a:ext cx="431800" cy="287338"/>
          </a:xfrm>
          <a:prstGeom prst="actionButtonForwardNext">
            <a:avLst/>
          </a:prstGeom>
          <a:solidFill>
            <a:srgbClr val="DDDDDD"/>
          </a:solidFill>
          <a:ln w="9525">
            <a:noFill/>
          </a:ln>
        </p:spPr>
        <p:txBody>
          <a:bodyPr wrap="none" anchor="ctr"/>
          <a:p>
            <a:endParaRPr lang="zh-CN" altLang="en-US" dirty="0">
              <a:latin typeface="Times New Roman" panose="02020603050405020304" pitchFamily="2" charset="0"/>
            </a:endParaRP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7649"/>
          <p:cNvSpPr>
            <a:spLocks noGrp="1"/>
          </p:cNvSpPr>
          <p:nvPr>
            <p:ph type="title"/>
          </p:nvPr>
        </p:nvSpPr>
        <p:spPr/>
        <p:txBody>
          <a:bodyPr anchor="ctr"/>
          <a:p>
            <a:r>
              <a:rPr lang="zh-CN" altLang="en-US" sz="2800" dirty="0"/>
              <a:t>Figure 2.5</a:t>
            </a:r>
            <a:endParaRPr lang="zh-CN" altLang="en-US" sz="2800" dirty="0"/>
          </a:p>
        </p:txBody>
      </p:sp>
      <p:pic>
        <p:nvPicPr>
          <p:cNvPr id="31746" name="图片 27650"/>
          <p:cNvPicPr>
            <a:picLocks noChangeAspect="1"/>
          </p:cNvPicPr>
          <p:nvPr/>
        </p:nvPicPr>
        <p:blipFill>
          <a:blip r:embed="rId1"/>
          <a:stretch>
            <a:fillRect/>
          </a:stretch>
        </p:blipFill>
        <p:spPr>
          <a:xfrm>
            <a:off x="36513" y="914400"/>
            <a:ext cx="4968875" cy="3811588"/>
          </a:xfrm>
          <a:prstGeom prst="rect">
            <a:avLst/>
          </a:prstGeom>
          <a:noFill/>
          <a:ln w="9525">
            <a:noFill/>
          </a:ln>
        </p:spPr>
      </p:pic>
      <p:pic>
        <p:nvPicPr>
          <p:cNvPr id="31747" name="图片 27651"/>
          <p:cNvPicPr>
            <a:picLocks noChangeAspect="1"/>
          </p:cNvPicPr>
          <p:nvPr/>
        </p:nvPicPr>
        <p:blipFill>
          <a:blip r:embed="rId2"/>
          <a:stretch>
            <a:fillRect/>
          </a:stretch>
        </p:blipFill>
        <p:spPr>
          <a:xfrm>
            <a:off x="5219700" y="981075"/>
            <a:ext cx="3836988" cy="4681538"/>
          </a:xfrm>
          <a:prstGeom prst="rect">
            <a:avLst/>
          </a:prstGeom>
          <a:noFill/>
          <a:ln w="9525">
            <a:noFill/>
          </a:ln>
        </p:spPr>
      </p:pic>
      <p:sp>
        <p:nvSpPr>
          <p:cNvPr id="2" name="文本框 1"/>
          <p:cNvSpPr txBox="1"/>
          <p:nvPr/>
        </p:nvSpPr>
        <p:spPr>
          <a:xfrm>
            <a:off x="120650" y="5908040"/>
            <a:ext cx="8699500" cy="491490"/>
          </a:xfrm>
          <a:prstGeom prst="rect">
            <a:avLst/>
          </a:prstGeom>
          <a:noFill/>
        </p:spPr>
        <p:txBody>
          <a:bodyPr wrap="square" rtlCol="0">
            <a:spAutoFit/>
          </a:bodyPr>
          <a:p>
            <a:r>
              <a:rPr lang="zh-CN" altLang="en-US" sz="2600" b="1">
                <a:solidFill>
                  <a:schemeClr val="accent2"/>
                </a:solidFill>
                <a:latin typeface="Arial" panose="020B0604020202020204" pitchFamily="34" charset="0"/>
              </a:rPr>
              <a:t>方案③避免了前述的方案①和②的所有缺陷！</a:t>
            </a:r>
            <a:endParaRPr lang="zh-CN" altLang="en-US" sz="2600" b="1">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27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27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2772" name="Rectangle 2"/>
          <p:cNvSpPr>
            <a:spLocks noGrp="1"/>
          </p:cNvSpPr>
          <p:nvPr>
            <p:ph type="title"/>
          </p:nvPr>
        </p:nvSpPr>
        <p:spPr/>
        <p:txBody>
          <a:bodyPr wrap="square" anchor="ctr"/>
          <a:p>
            <a:pPr eaLnBrk="1" hangingPunct="1"/>
            <a:r>
              <a:rPr lang="zh-CN" altLang="en-US" dirty="0"/>
              <a:t>2.3  </a:t>
            </a:r>
            <a:r>
              <a:rPr lang="en-US" altLang="x-none" dirty="0"/>
              <a:t>Relational Rules</a:t>
            </a:r>
            <a:endParaRPr lang="en-US" altLang="x-none" dirty="0"/>
          </a:p>
        </p:txBody>
      </p:sp>
      <p:sp>
        <p:nvSpPr>
          <p:cNvPr id="32773" name="Rectangle 3"/>
          <p:cNvSpPr>
            <a:spLocks noGrp="1"/>
          </p:cNvSpPr>
          <p:nvPr>
            <p:ph type="body"/>
          </p:nvPr>
        </p:nvSpPr>
        <p:spPr>
          <a:xfrm>
            <a:off x="381000" y="909320"/>
            <a:ext cx="8458200" cy="1470025"/>
          </a:xfrm>
          <a:ln>
            <a:solidFill>
              <a:srgbClr val="0000CC"/>
            </a:solidFill>
            <a:miter/>
          </a:ln>
        </p:spPr>
        <p:txBody>
          <a:bodyPr wrap="square" anchor="t">
            <a:spAutoFit/>
          </a:bodyPr>
          <a:p>
            <a:pPr eaLnBrk="1" hangingPunct="1"/>
            <a:r>
              <a:rPr lang="en-US" altLang="x-none" sz="2800" dirty="0"/>
              <a:t>Rule 2. </a:t>
            </a:r>
            <a:r>
              <a:rPr lang="en-US" altLang="x-none" sz="2800" dirty="0">
                <a:solidFill>
                  <a:srgbClr val="FF0000"/>
                </a:solidFill>
              </a:rPr>
              <a:t>Access Rows by Content Only Rule</a:t>
            </a:r>
            <a:endParaRPr lang="en-US" altLang="x-none" sz="2800" dirty="0">
              <a:solidFill>
                <a:srgbClr val="FF0000"/>
              </a:solidFill>
            </a:endParaRPr>
          </a:p>
          <a:p>
            <a:pPr lvl="1" eaLnBrk="1" hangingPunct="1"/>
            <a:r>
              <a:rPr lang="en-US" altLang="x-none" sz="2800" dirty="0">
                <a:solidFill>
                  <a:srgbClr val="000000"/>
                </a:solidFill>
              </a:rPr>
              <a:t>can only retrieve rows by their content, the attribute values that exist in each row.</a:t>
            </a:r>
            <a:endParaRPr lang="en-US" altLang="x-none" sz="2800" dirty="0">
              <a:solidFill>
                <a:srgbClr val="000000"/>
              </a:solidFill>
            </a:endParaRPr>
          </a:p>
        </p:txBody>
      </p:sp>
      <p:sp>
        <p:nvSpPr>
          <p:cNvPr id="28679" name="Rectangle 4"/>
          <p:cNvSpPr/>
          <p:nvPr/>
        </p:nvSpPr>
        <p:spPr>
          <a:xfrm>
            <a:off x="395288" y="4073525"/>
            <a:ext cx="8458200" cy="2199640"/>
          </a:xfrm>
          <a:prstGeom prst="rect">
            <a:avLst/>
          </a:prstGeom>
          <a:noFill/>
          <a:ln w="9525">
            <a:noFill/>
          </a:ln>
        </p:spPr>
        <p:txBody>
          <a:bodyPr anchor="t">
            <a:spAutoFit/>
          </a:bodyPr>
          <a:p>
            <a:pPr marL="742950" lvl="1" indent="-285750" eaLnBrk="1" hangingPunct="1">
              <a:lnSpc>
                <a:spcPct val="90000"/>
              </a:lnSpc>
              <a:spcBef>
                <a:spcPct val="20000"/>
              </a:spcBef>
              <a:buClr>
                <a:srgbClr val="CC9900"/>
              </a:buClr>
              <a:buFont typeface="Arial" panose="020B0604020202020204" pitchFamily="34" charset="0"/>
              <a:buChar char="–"/>
            </a:pPr>
            <a:r>
              <a:rPr lang="en-US" altLang="x-none" sz="2800" b="1" dirty="0">
                <a:latin typeface="Arial" panose="020B0604020202020204" pitchFamily="34" charset="0"/>
              </a:rPr>
              <a:t>Disallows "pointers to rows</a:t>
            </a:r>
            <a:r>
              <a:rPr lang="en-US" altLang="x-none" sz="2800" b="1" dirty="0">
                <a:latin typeface="Arial" panose="020B0604020202020204" pitchFamily="34" charset="0"/>
                <a:sym typeface="+mn-ea"/>
              </a:rPr>
              <a:t>" </a:t>
            </a:r>
            <a:r>
              <a:rPr lang="en-US" altLang="zh-CN" sz="2800" b="1" dirty="0">
                <a:latin typeface="Arial" panose="020B0604020202020204" pitchFamily="34" charset="0"/>
                <a:sym typeface="+mn-ea"/>
              </a:rPr>
              <a:t>(RID - row ID)</a:t>
            </a:r>
            <a:endParaRPr lang="en-US" altLang="x-none" sz="1200" b="1" dirty="0">
              <a:solidFill>
                <a:schemeClr val="accent2"/>
              </a:solidFill>
              <a:latin typeface="Arial" panose="020B0604020202020204" pitchFamily="34" charset="0"/>
            </a:endParaRPr>
          </a:p>
          <a:p>
            <a:pPr marL="742950" lvl="1" indent="-285750" eaLnBrk="1" hangingPunct="1">
              <a:lnSpc>
                <a:spcPct val="90000"/>
              </a:lnSpc>
              <a:spcBef>
                <a:spcPct val="20000"/>
              </a:spcBef>
              <a:buClr>
                <a:srgbClr val="CC9900"/>
              </a:buClr>
              <a:buFont typeface="Arial" panose="020B0604020202020204" pitchFamily="34" charset="0"/>
              <a:buChar char="–"/>
            </a:pPr>
            <a:r>
              <a:rPr lang="en-US" altLang="x-none" sz="2800" b="1" dirty="0">
                <a:latin typeface="Arial" panose="020B0604020202020204" pitchFamily="34" charset="0"/>
              </a:rPr>
              <a:t>Most relational products break this rule by allowing users to </a:t>
            </a:r>
            <a:r>
              <a:rPr lang="en-US" altLang="x-none" sz="2800" b="1" dirty="0">
                <a:solidFill>
                  <a:schemeClr val="accent2"/>
                </a:solidFill>
                <a:latin typeface="Arial" panose="020B0604020202020204" pitchFamily="34" charset="0"/>
              </a:rPr>
              <a:t>get at rows by RIDs</a:t>
            </a:r>
            <a:r>
              <a:rPr lang="en-US" altLang="x-none" sz="2800" b="1" dirty="0">
                <a:latin typeface="Arial" panose="020B0604020202020204" pitchFamily="34" charset="0"/>
              </a:rPr>
              <a:t>;</a:t>
            </a:r>
            <a:endParaRPr lang="en-US" altLang="x-none" sz="2800" b="1" dirty="0">
              <a:latin typeface="Arial" panose="020B0604020202020204" pitchFamily="34" charset="0"/>
            </a:endParaRPr>
          </a:p>
          <a:p>
            <a:pPr marL="742950" lvl="1" indent="-285750" eaLnBrk="1" hangingPunct="1">
              <a:lnSpc>
                <a:spcPct val="90000"/>
              </a:lnSpc>
              <a:spcBef>
                <a:spcPct val="20000"/>
              </a:spcBef>
              <a:buClr>
                <a:srgbClr val="CC9900"/>
              </a:buClr>
              <a:buFont typeface="Arial" panose="020B0604020202020204" pitchFamily="34" charset="0"/>
              <a:buChar char="–"/>
            </a:pPr>
            <a:r>
              <a:rPr lang="en-US" altLang="x-none" sz="2800" b="1" dirty="0">
                <a:latin typeface="Arial" panose="020B0604020202020204" pitchFamily="34" charset="0"/>
              </a:rPr>
              <a:t>new object-relational products </a:t>
            </a:r>
            <a:r>
              <a:rPr lang="en-US" altLang="x-none" sz="2800" b="1" dirty="0">
                <a:solidFill>
                  <a:schemeClr val="accent2"/>
                </a:solidFill>
                <a:latin typeface="Arial" panose="020B0604020202020204" pitchFamily="34" charset="0"/>
              </a:rPr>
              <a:t>have refs as part of syntax</a:t>
            </a:r>
            <a:r>
              <a:rPr lang="en-US" altLang="x-none" sz="2800" b="1" dirty="0">
                <a:latin typeface="Arial" panose="020B0604020202020204" pitchFamily="34" charset="0"/>
              </a:rPr>
              <a:t>.</a:t>
            </a:r>
            <a:endParaRPr lang="en-US" altLang="x-none" sz="2800" b="1" dirty="0">
              <a:latin typeface="Arial" panose="020B0604020202020204" pitchFamily="34" charset="0"/>
            </a:endParaRPr>
          </a:p>
        </p:txBody>
      </p:sp>
      <p:sp>
        <p:nvSpPr>
          <p:cNvPr id="2" name="Rectangle 3"/>
          <p:cNvSpPr>
            <a:spLocks noGrp="1"/>
          </p:cNvSpPr>
          <p:nvPr/>
        </p:nvSpPr>
        <p:spPr>
          <a:xfrm>
            <a:off x="436563" y="2542858"/>
            <a:ext cx="8458200" cy="1388745"/>
          </a:xfrm>
          <a:prstGeom prst="rect">
            <a:avLst/>
          </a:prstGeom>
          <a:noFill/>
          <a:ln w="9525">
            <a:noFill/>
          </a:ln>
        </p:spPr>
        <p:txBody>
          <a:bodyPr wrap="square" anchor="t">
            <a:spAutoFit/>
          </a:bodyPr>
          <a:p>
            <a:pPr marL="742950" lvl="1" indent="-285750" algn="l" eaLnBrk="1" fontAlgn="base" latinLnBrk="0" hangingPunct="1">
              <a:lnSpc>
                <a:spcPct val="100000"/>
              </a:lnSpc>
              <a:spcBef>
                <a:spcPts val="20"/>
              </a:spcBef>
              <a:spcAft>
                <a:spcPts val="0"/>
              </a:spcAft>
              <a:buClr>
                <a:srgbClr val="CC9900"/>
              </a:buClr>
              <a:buFont typeface="Wingdings" panose="05000000000000000000" pitchFamily="2" charset="2"/>
              <a:buChar char="–"/>
            </a:pPr>
            <a:r>
              <a:rPr lang="en-US" altLang="x-none" sz="2800" b="1" u="none" baseline="0" dirty="0">
                <a:solidFill>
                  <a:schemeClr val="tx1"/>
                </a:solidFill>
                <a:latin typeface="Arial" panose="020B0604020202020204" pitchFamily="34" charset="0"/>
              </a:rPr>
              <a:t>rule 2 implies:</a:t>
            </a:r>
            <a:endParaRPr lang="en-US" altLang="x-none" sz="2800" b="1" u="none" baseline="0" dirty="0">
              <a:solidFill>
                <a:schemeClr val="tx1"/>
              </a:solidFill>
              <a:latin typeface="Arial" panose="020B0604020202020204" pitchFamily="34" charset="0"/>
            </a:endParaRPr>
          </a:p>
          <a:p>
            <a:pPr marL="1143000" lvl="2" indent="-228600" algn="l" eaLnBrk="1" fontAlgn="base" latinLnBrk="0" hangingPunct="1">
              <a:lnSpc>
                <a:spcPct val="100000"/>
              </a:lnSpc>
              <a:spcBef>
                <a:spcPts val="20"/>
              </a:spcBef>
              <a:spcAft>
                <a:spcPts val="0"/>
              </a:spcAft>
              <a:buClr>
                <a:srgbClr val="CC9900"/>
              </a:buClr>
              <a:buFont typeface="Wingdings" panose="05000000000000000000" pitchFamily="2" charset="2"/>
              <a:buChar char="§"/>
            </a:pPr>
            <a:r>
              <a:rPr lang="en-US" altLang="x-none" sz="2800" b="1" u="none" baseline="0" dirty="0">
                <a:solidFill>
                  <a:srgbClr val="FF0000"/>
                </a:solidFill>
                <a:latin typeface="Arial" panose="020B0604020202020204" pitchFamily="34" charset="0"/>
              </a:rPr>
              <a:t>No order to the rows</a:t>
            </a:r>
            <a:endParaRPr lang="en-US" altLang="x-none" sz="2800" b="1" u="none" baseline="0" dirty="0">
              <a:solidFill>
                <a:srgbClr val="FF0000"/>
              </a:solidFill>
              <a:latin typeface="Arial" panose="020B0604020202020204" pitchFamily="34" charset="0"/>
            </a:endParaRPr>
          </a:p>
          <a:p>
            <a:pPr marL="1143000" lvl="2" indent="-228600" algn="l" eaLnBrk="1" fontAlgn="base" latinLnBrk="0" hangingPunct="1">
              <a:lnSpc>
                <a:spcPct val="100000"/>
              </a:lnSpc>
              <a:spcBef>
                <a:spcPts val="20"/>
              </a:spcBef>
              <a:spcAft>
                <a:spcPts val="0"/>
              </a:spcAft>
              <a:buClr>
                <a:srgbClr val="CC9900"/>
              </a:buClr>
              <a:buFont typeface="Wingdings" panose="05000000000000000000" pitchFamily="2" charset="2"/>
              <a:buChar char="§"/>
            </a:pPr>
            <a:r>
              <a:rPr lang="en-US" altLang="x-none" sz="2800" b="1" u="none" baseline="0" dirty="0">
                <a:solidFill>
                  <a:srgbClr val="FF0000"/>
                </a:solidFill>
                <a:latin typeface="Arial" panose="020B0604020202020204" pitchFamily="34" charset="0"/>
              </a:rPr>
              <a:t>No order to the columns</a:t>
            </a:r>
            <a:endParaRPr lang="en-US" altLang="x-none" sz="2800" b="1" u="none" baseline="0" dirty="0">
              <a:solidFill>
                <a:srgbClr val="FF0000"/>
              </a:solidFill>
              <a:latin typeface="Arial" panose="020B0604020202020204" pitchFamily="34"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679"/>
                                        </p:tgtEl>
                                        <p:attrNameLst>
                                          <p:attrName>style.visibility</p:attrName>
                                        </p:attrNameLst>
                                      </p:cBhvr>
                                      <p:to>
                                        <p:strVal val="visible"/>
                                      </p:to>
                                    </p:set>
                                    <p:animEffect transition="in" filter="blinds(horizontal)">
                                      <p:cBhvr>
                                        <p:cTn id="18"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bldLvl="0"/>
      <p:bldP spid="2" grpId="0" bldLvl="2" build="p"/>
      <p:bldP spid="2" grpId="1" bldLvl="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37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37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3796" name="Rectangle 2"/>
          <p:cNvSpPr>
            <a:spLocks noGrp="1"/>
          </p:cNvSpPr>
          <p:nvPr>
            <p:ph type="title"/>
          </p:nvPr>
        </p:nvSpPr>
        <p:spPr/>
        <p:txBody>
          <a:bodyPr wrap="square" anchor="ctr"/>
          <a:p>
            <a:pPr eaLnBrk="1" hangingPunct="1"/>
            <a:r>
              <a:rPr lang="zh-CN" altLang="en-US" dirty="0"/>
              <a:t>2.3  </a:t>
            </a:r>
            <a:r>
              <a:rPr lang="en-US" altLang="x-none" dirty="0"/>
              <a:t>Relational Rules</a:t>
            </a:r>
            <a:endParaRPr lang="en-US" altLang="x-none" dirty="0"/>
          </a:p>
        </p:txBody>
      </p:sp>
      <p:sp>
        <p:nvSpPr>
          <p:cNvPr id="33797" name="Rectangle 3"/>
          <p:cNvSpPr>
            <a:spLocks noGrp="1"/>
          </p:cNvSpPr>
          <p:nvPr>
            <p:ph type="body"/>
          </p:nvPr>
        </p:nvSpPr>
        <p:spPr>
          <a:xfrm>
            <a:off x="42863" y="850900"/>
            <a:ext cx="9101137" cy="1530350"/>
          </a:xfrm>
          <a:ln>
            <a:solidFill>
              <a:srgbClr val="0000CC"/>
            </a:solidFill>
            <a:miter/>
          </a:ln>
        </p:spPr>
        <p:txBody>
          <a:bodyPr wrap="square" anchor="t"/>
          <a:p>
            <a:pPr eaLnBrk="1" hangingPunct="1">
              <a:spcBef>
                <a:spcPct val="10000"/>
              </a:spcBef>
            </a:pPr>
            <a:r>
              <a:rPr lang="en-US" altLang="x-none" sz="2800" dirty="0"/>
              <a:t>Rule 3. </a:t>
            </a:r>
            <a:r>
              <a:rPr lang="en-US" altLang="x-none" sz="2800" dirty="0">
                <a:solidFill>
                  <a:srgbClr val="FF0000"/>
                </a:solidFill>
              </a:rPr>
              <a:t>The Unique Row Rule</a:t>
            </a:r>
            <a:endParaRPr lang="en-US" altLang="x-none" sz="2800" dirty="0"/>
          </a:p>
          <a:p>
            <a:pPr lvl="1" eaLnBrk="1" hangingPunct="1">
              <a:spcBef>
                <a:spcPct val="10000"/>
              </a:spcBef>
            </a:pPr>
            <a:r>
              <a:rPr lang="en-US" altLang="x-none" sz="2800" dirty="0">
                <a:solidFill>
                  <a:schemeClr val="tx1"/>
                </a:solidFill>
              </a:rPr>
              <a:t>Two rows can't be same in all attributes at once. </a:t>
            </a:r>
            <a:endParaRPr lang="en-US" altLang="x-none" sz="2800" dirty="0">
              <a:solidFill>
                <a:schemeClr val="tx1"/>
              </a:solidFill>
            </a:endParaRPr>
          </a:p>
          <a:p>
            <a:pPr lvl="1" eaLnBrk="1" hangingPunct="1">
              <a:spcBef>
                <a:spcPct val="10000"/>
              </a:spcBef>
            </a:pPr>
            <a:r>
              <a:rPr lang="en-US" altLang="x-none" sz="2800" dirty="0">
                <a:solidFill>
                  <a:schemeClr val="tx1"/>
                </a:solidFill>
              </a:rPr>
              <a:t>So that a relation is </a:t>
            </a:r>
            <a:r>
              <a:rPr lang="en-US" altLang="x-none" sz="2800" dirty="0"/>
              <a:t>an unordered SET of tuples</a:t>
            </a:r>
            <a:r>
              <a:rPr lang="en-US" altLang="x-none" sz="2800" dirty="0">
                <a:solidFill>
                  <a:schemeClr val="tx1"/>
                </a:solidFill>
              </a:rPr>
              <a:t>. </a:t>
            </a:r>
            <a:endParaRPr lang="en-US" altLang="x-none" sz="2800" dirty="0"/>
          </a:p>
        </p:txBody>
      </p:sp>
      <p:sp>
        <p:nvSpPr>
          <p:cNvPr id="29703" name="Rectangle 4"/>
          <p:cNvSpPr/>
          <p:nvPr/>
        </p:nvSpPr>
        <p:spPr>
          <a:xfrm>
            <a:off x="304800" y="5127625"/>
            <a:ext cx="8458200" cy="914400"/>
          </a:xfrm>
          <a:prstGeom prst="rect">
            <a:avLst/>
          </a:prstGeom>
          <a:noFill/>
          <a:ln w="9525">
            <a:noFill/>
          </a:ln>
        </p:spPr>
        <p:txBody>
          <a:bodyPr anchor="t"/>
          <a:p>
            <a:pPr marL="342900" indent="-342900">
              <a:lnSpc>
                <a:spcPct val="90000"/>
              </a:lnSpc>
              <a:spcBef>
                <a:spcPct val="20000"/>
              </a:spcBef>
              <a:buFont typeface="Wingdings" panose="05000000000000000000" pitchFamily="2" charset="2"/>
              <a:buChar char="q"/>
            </a:pPr>
            <a:r>
              <a:rPr lang="en-US" altLang="x-none" sz="2800" b="1" u="sng" dirty="0">
                <a:solidFill>
                  <a:srgbClr val="FF0000"/>
                </a:solidFill>
                <a:latin typeface="Arial" panose="020B0604020202020204" pitchFamily="34" charset="0"/>
              </a:rPr>
              <a:t>But in the current Chapter, Chapter 2, we will assume that all these rules hold perfectly.</a:t>
            </a:r>
            <a:endParaRPr lang="en-US" altLang="x-none" sz="2800" b="1" dirty="0">
              <a:solidFill>
                <a:schemeClr val="accent2"/>
              </a:solidFill>
              <a:latin typeface="Arial" panose="020B0604020202020204" pitchFamily="34" charset="0"/>
            </a:endParaRPr>
          </a:p>
        </p:txBody>
      </p:sp>
      <p:sp>
        <p:nvSpPr>
          <p:cNvPr id="33799" name="AutoShape 5">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3" name="Rectangle 3"/>
          <p:cNvSpPr>
            <a:spLocks noGrp="1"/>
          </p:cNvSpPr>
          <p:nvPr/>
        </p:nvSpPr>
        <p:spPr>
          <a:xfrm>
            <a:off x="304800" y="2528888"/>
            <a:ext cx="8458200" cy="2273300"/>
          </a:xfrm>
          <a:prstGeom prst="rect">
            <a:avLst/>
          </a:prstGeom>
          <a:noFill/>
          <a:ln w="9525">
            <a:noFill/>
          </a:ln>
        </p:spPr>
        <p:txBody>
          <a:bodyPr wrap="square" anchor="t"/>
          <a:p>
            <a:pPr marL="742950" lvl="1" indent="-285750" algn="l" eaLnBrk="1" fontAlgn="base" latinLnBrk="0" hangingPunct="1">
              <a:spcBef>
                <a:spcPct val="10000"/>
              </a:spcBef>
              <a:spcAft>
                <a:spcPct val="0"/>
              </a:spcAft>
              <a:buClr>
                <a:srgbClr val="CC9900"/>
              </a:buClr>
              <a:buFont typeface="Wingdings" panose="05000000000000000000" pitchFamily="2" charset="2"/>
              <a:buChar char="–"/>
            </a:pPr>
            <a:r>
              <a:rPr lang="en-US" altLang="x-none" sz="2800" b="1" u="none" baseline="0" dirty="0">
                <a:solidFill>
                  <a:schemeClr val="tx1"/>
                </a:solidFill>
                <a:latin typeface="Arial" panose="020B0604020202020204" pitchFamily="34" charset="0"/>
              </a:rPr>
              <a:t>But many products allow this for efficiency of load.</a:t>
            </a:r>
            <a:endParaRPr lang="en-US" altLang="x-none" sz="2800" b="1" u="none" baseline="0" dirty="0">
              <a:solidFill>
                <a:schemeClr val="tx1"/>
              </a:solidFill>
              <a:latin typeface="Arial" panose="020B0604020202020204" pitchFamily="34" charset="0"/>
            </a:endParaRPr>
          </a:p>
          <a:p>
            <a:pPr marL="1143000" lvl="2" indent="-228600" algn="l" eaLnBrk="1" fontAlgn="base" latinLnBrk="0" hangingPunct="1">
              <a:spcBef>
                <a:spcPct val="10000"/>
              </a:spcBef>
              <a:spcAft>
                <a:spcPct val="0"/>
              </a:spcAft>
              <a:buClr>
                <a:srgbClr val="CC9900"/>
              </a:buClr>
              <a:buFont typeface="Wingdings" panose="05000000000000000000" pitchFamily="2" charset="2"/>
              <a:buChar char="§"/>
            </a:pPr>
            <a:r>
              <a:rPr lang="en-US" altLang="x-none" sz="2800" b="1" u="none" baseline="0" dirty="0">
                <a:solidFill>
                  <a:schemeClr val="accent2"/>
                </a:solidFill>
                <a:latin typeface="Arial" panose="020B0604020202020204" pitchFamily="34" charset="0"/>
              </a:rPr>
              <a:t>There are even some tables where it is a good thing (</a:t>
            </a:r>
            <a:r>
              <a:rPr lang="en-US" altLang="x-none" sz="2800" b="1" i="1" u="none" baseline="0" dirty="0">
                <a:solidFill>
                  <a:schemeClr val="accent2"/>
                </a:solidFill>
                <a:latin typeface="Arial" panose="020B0604020202020204" pitchFamily="34" charset="0"/>
              </a:rPr>
              <a:t>temperature readings in table, might repeat</a:t>
            </a:r>
            <a:r>
              <a:rPr lang="en-US" altLang="x-none" sz="2800" b="1" u="none" baseline="0" dirty="0">
                <a:solidFill>
                  <a:schemeClr val="accent2"/>
                </a:solidFill>
                <a:latin typeface="Arial" panose="020B0604020202020204" pitchFamily="34" charset="0"/>
              </a:rPr>
              <a:t>).</a:t>
            </a:r>
            <a:endParaRPr lang="en-US" altLang="x-none" sz="2800" b="1" u="none" baseline="0" dirty="0">
              <a:solidFill>
                <a:schemeClr val="accent2"/>
              </a:solidFill>
              <a:latin typeface="Arial" panose="020B0604020202020204" pitchFamily="34"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blinds(horizontal)">
                                      <p:cBhvr>
                                        <p:cTn id="1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48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48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4820"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30725" name="Rectangle 3"/>
          <p:cNvSpPr>
            <a:spLocks noGrp="1"/>
          </p:cNvSpPr>
          <p:nvPr>
            <p:ph type="body"/>
          </p:nvPr>
        </p:nvSpPr>
        <p:spPr>
          <a:xfrm>
            <a:off x="304800" y="914400"/>
            <a:ext cx="8610600" cy="5486400"/>
          </a:xfrm>
        </p:spPr>
        <p:txBody>
          <a:bodyPr wrap="square" anchor="t"/>
          <a:p>
            <a:pPr lvl="0" indent="-342900" eaLnBrk="1" fontAlgn="base" hangingPunct="1"/>
            <a:r>
              <a:rPr lang="en-US" altLang="x-none" sz="2800" strike="noStrike" noProof="1" dirty="0"/>
              <a:t>Idea of Keys</a:t>
            </a:r>
            <a:endParaRPr lang="en-US" altLang="x-none" sz="2800" strike="noStrike" noProof="1" dirty="0"/>
          </a:p>
          <a:p>
            <a:pPr lvl="1" indent="-285750" eaLnBrk="1" fontAlgn="base" hangingPunct="1"/>
            <a:r>
              <a:rPr lang="en-US" altLang="x-none" sz="2800" strike="noStrike" noProof="1" dirty="0"/>
              <a:t>some set of columns in a table distinguishes rows.</a:t>
            </a:r>
            <a:endParaRPr lang="en-US" altLang="x-none" sz="2800" strike="noStrike" noProof="1" dirty="0"/>
          </a:p>
          <a:p>
            <a:pPr lvl="1" indent="-228600" eaLnBrk="1" fontAlgn="base" hangingPunct="1"/>
            <a:r>
              <a:rPr lang="en-US" altLang="x-none" sz="2800" strike="noStrike" noProof="1" dirty="0">
                <a:solidFill>
                  <a:schemeClr val="accent6"/>
                </a:solidFill>
              </a:rPr>
              <a:t>[E.g] cid in CUSTOMERS, ordno in ORDERS</a:t>
            </a:r>
            <a:endParaRPr lang="en-US" altLang="x-none" sz="2800" strike="noStrike" noProof="1" dirty="0">
              <a:solidFill>
                <a:schemeClr val="accent6"/>
              </a:solidFill>
            </a:endParaRPr>
          </a:p>
          <a:p>
            <a:pPr lvl="3" indent="-228600" eaLnBrk="1" fontAlgn="base" hangingPunct="1"/>
            <a:endParaRPr lang="en-US" altLang="x-none" sz="1200" strike="noStrike" noProof="1" dirty="0"/>
          </a:p>
          <a:p>
            <a:pPr lvl="1" indent="-285750" eaLnBrk="1" fontAlgn="base" hangingPunct="1"/>
            <a:r>
              <a:rPr lang="en-US" altLang="x-none" sz="2800" strike="noStrike" noProof="1" dirty="0">
                <a:solidFill>
                  <a:schemeClr val="tx1"/>
                </a:solidFill>
              </a:rPr>
              <a:t>defined by DBA</a:t>
            </a:r>
            <a:endParaRPr lang="en-US" altLang="x-none" sz="2800" strike="noStrike" noProof="1" dirty="0">
              <a:solidFill>
                <a:schemeClr val="tx1"/>
              </a:solidFill>
            </a:endParaRPr>
          </a:p>
          <a:p>
            <a:pPr lvl="2" indent="-228600" eaLnBrk="1" fontAlgn="base" hangingPunct="1"/>
            <a:r>
              <a:rPr lang="en-US" altLang="x-none" sz="2800" strike="noStrike" noProof="1" dirty="0"/>
              <a:t>which set of columns has this property</a:t>
            </a:r>
            <a:endParaRPr lang="en-US" altLang="x-none" sz="2800" strike="noStrike" noProof="1" dirty="0"/>
          </a:p>
          <a:p>
            <a:pPr lvl="2" indent="-228600" eaLnBrk="1" fontAlgn="base" hangingPunct="1"/>
            <a:endParaRPr lang="en-US" altLang="x-none" sz="1200" strike="noStrike" noProof="1" dirty="0"/>
          </a:p>
          <a:p>
            <a:pPr lvl="1" indent="-285750" eaLnBrk="1" fontAlgn="base" hangingPunct="1"/>
            <a:r>
              <a:rPr lang="en-US" altLang="x-none" sz="2800" strike="noStrike" noProof="1" dirty="0">
                <a:solidFill>
                  <a:schemeClr val="tx1"/>
                </a:solidFill>
              </a:rPr>
              <a:t>It is USEFUL to have such a key for a table</a:t>
            </a:r>
            <a:endParaRPr lang="en-US" altLang="x-none" sz="2800" strike="noStrike" noProof="1" dirty="0">
              <a:solidFill>
                <a:schemeClr val="tx1"/>
              </a:solidFill>
            </a:endParaRPr>
          </a:p>
          <a:p>
            <a:pPr lvl="2" indent="-228600" eaLnBrk="1" fontAlgn="base" hangingPunct="1"/>
            <a:r>
              <a:rPr lang="en-US" altLang="x-none" sz="2800" strike="noStrike" noProof="1" dirty="0"/>
              <a:t>other tables can refer to a row in this table</a:t>
            </a:r>
            <a:endParaRPr lang="en-US" altLang="x-none" sz="2800" strike="noStrike" noProof="1" dirty="0"/>
          </a:p>
          <a:p>
            <a:pPr lvl="2" indent="-228600" eaLnBrk="1" fontAlgn="base" hangingPunct="1"/>
            <a:r>
              <a:rPr lang="en-US" altLang="x-none" sz="2800" strike="noStrike" noProof="1" dirty="0"/>
              <a:t>e.g. cid in CUSTOMERS</a:t>
            </a:r>
            <a:endParaRPr lang="en-US" altLang="x-none" sz="2800" strike="noStrike" noProof="1" dirty="0"/>
          </a:p>
        </p:txBody>
      </p:sp>
      <p:pic>
        <p:nvPicPr>
          <p:cNvPr id="3" name="图片 2"/>
          <p:cNvPicPr>
            <a:picLocks noChangeAspect="1"/>
          </p:cNvPicPr>
          <p:nvPr/>
        </p:nvPicPr>
        <p:blipFill>
          <a:blip r:embed="rId1"/>
          <a:stretch>
            <a:fillRect/>
          </a:stretch>
        </p:blipFill>
        <p:spPr>
          <a:xfrm>
            <a:off x="685800" y="2974975"/>
            <a:ext cx="8077200" cy="3463925"/>
          </a:xfrm>
          <a:prstGeom prst="rect">
            <a:avLst/>
          </a:prstGeom>
          <a:solidFill>
            <a:schemeClr val="bg1"/>
          </a:solid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58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58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5844"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35845" name="Rectangle 3"/>
          <p:cNvSpPr>
            <a:spLocks noGrp="1"/>
          </p:cNvSpPr>
          <p:nvPr>
            <p:ph type="body"/>
          </p:nvPr>
        </p:nvSpPr>
        <p:spPr>
          <a:xfrm>
            <a:off x="457200" y="1066800"/>
            <a:ext cx="8229600" cy="5334000"/>
          </a:xfrm>
        </p:spPr>
        <p:txBody>
          <a:bodyPr wrap="square" anchor="t"/>
          <a:p>
            <a:pPr eaLnBrk="1" hangingPunct="1"/>
            <a:r>
              <a:rPr lang="en-US" altLang="x-none" sz="2800" dirty="0"/>
              <a:t>Key &amp; Superkey</a:t>
            </a:r>
            <a:endParaRPr lang="en-US" altLang="x-none" sz="2800" dirty="0"/>
          </a:p>
          <a:p>
            <a:pPr lvl="1" eaLnBrk="1" hangingPunct="1"/>
            <a:r>
              <a:rPr lang="en-US" altLang="x-none" sz="2800" dirty="0"/>
              <a:t>Superkey</a:t>
            </a:r>
            <a:endParaRPr lang="en-US" altLang="x-none" sz="2800" dirty="0"/>
          </a:p>
          <a:p>
            <a:pPr lvl="2" eaLnBrk="1" hangingPunct="1"/>
            <a:r>
              <a:rPr lang="en-US" altLang="x-none" sz="2800" dirty="0"/>
              <a:t>is a set of columns that has the uniqueness property</a:t>
            </a:r>
            <a:endParaRPr lang="en-US" altLang="x-none" sz="2800" dirty="0"/>
          </a:p>
          <a:p>
            <a:pPr lvl="2" eaLnBrk="1" hangingPunct="1"/>
            <a:r>
              <a:rPr lang="en-US" altLang="x-none" sz="2800" dirty="0"/>
              <a:t>[e.g.] A superkey for CUSTOMERS：</a:t>
            </a:r>
            <a:endParaRPr lang="en-US" altLang="x-none" sz="2800" dirty="0"/>
          </a:p>
          <a:p>
            <a:pPr lvl="4" eaLnBrk="1" hangingPunct="1">
              <a:buNone/>
            </a:pPr>
            <a:r>
              <a:rPr lang="en-US" altLang="x-none" sz="2800" u="sng" dirty="0">
                <a:solidFill>
                  <a:schemeClr val="tx1"/>
                </a:solidFill>
              </a:rPr>
              <a:t>(cid, cname)</a:t>
            </a:r>
            <a:endParaRPr lang="en-US" altLang="x-none" sz="2800" u="sng" dirty="0">
              <a:solidFill>
                <a:schemeClr val="tx1"/>
              </a:solidFill>
            </a:endParaRPr>
          </a:p>
          <a:p>
            <a:pPr lvl="2" eaLnBrk="1" hangingPunct="1"/>
            <a:endParaRPr lang="en-US" altLang="x-none" sz="1200" dirty="0"/>
          </a:p>
          <a:p>
            <a:pPr lvl="1" eaLnBrk="1" hangingPunct="1"/>
            <a:r>
              <a:rPr lang="en-US" altLang="x-none" sz="2800" dirty="0"/>
              <a:t>key</a:t>
            </a:r>
            <a:endParaRPr lang="en-US" altLang="x-none" sz="2800" dirty="0"/>
          </a:p>
          <a:p>
            <a:pPr lvl="2" eaLnBrk="1" hangingPunct="1"/>
            <a:r>
              <a:rPr lang="en-US" altLang="x-none" sz="2800" dirty="0"/>
              <a:t>is a minimal superkey: no subset of columns also has uniqueness property.</a:t>
            </a:r>
            <a:endParaRPr lang="en-US" altLang="x-none" sz="2800" dirty="0"/>
          </a:p>
          <a:p>
            <a:pPr lvl="2" eaLnBrk="1" hangingPunct="1"/>
            <a:r>
              <a:rPr lang="en-US" altLang="x-none" sz="2800" dirty="0"/>
              <a:t>[e.g.] A key for CUSTOMERS：</a:t>
            </a:r>
            <a:r>
              <a:rPr lang="en-US" altLang="x-none" sz="2800" u="sng" dirty="0">
                <a:solidFill>
                  <a:schemeClr val="tx1"/>
                </a:solidFill>
              </a:rPr>
              <a:t>cid</a:t>
            </a:r>
            <a:endParaRPr lang="en-US" altLang="x-none" sz="2800" u="sng" dirty="0">
              <a:solidFill>
                <a:schemeClr val="tx1"/>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68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68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6868"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36869" name="Rectangle 3"/>
          <p:cNvSpPr>
            <a:spLocks noGrp="1"/>
          </p:cNvSpPr>
          <p:nvPr>
            <p:ph type="body"/>
          </p:nvPr>
        </p:nvSpPr>
        <p:spPr>
          <a:xfrm>
            <a:off x="0" y="908050"/>
            <a:ext cx="9144000" cy="4681538"/>
          </a:xfrm>
        </p:spPr>
        <p:txBody>
          <a:bodyPr wrap="square" anchor="t"/>
          <a:p>
            <a:pPr marL="457200" indent="-457200" eaLnBrk="1" hangingPunct="1"/>
            <a:r>
              <a:rPr lang="en-US" altLang="x-none" sz="2800" dirty="0"/>
              <a:t>Def. 2.4.1 </a:t>
            </a:r>
            <a:r>
              <a:rPr lang="en-US" altLang="x-none" sz="2800" dirty="0">
                <a:solidFill>
                  <a:srgbClr val="FF0000"/>
                </a:solidFill>
              </a:rPr>
              <a:t>Table Key</a:t>
            </a:r>
            <a:endParaRPr lang="en-US" altLang="x-none" sz="2800" dirty="0">
              <a:solidFill>
                <a:srgbClr val="FF0000"/>
              </a:solidFill>
            </a:endParaRPr>
          </a:p>
          <a:p>
            <a:pPr marL="914400" lvl="1" indent="-457200" eaLnBrk="1" hangingPunct="1"/>
            <a:r>
              <a:rPr lang="en-US" altLang="x-none" sz="2600" dirty="0">
                <a:solidFill>
                  <a:schemeClr val="tx1"/>
                </a:solidFill>
              </a:rPr>
              <a:t>Given a table T, with Head(T)={A</a:t>
            </a:r>
            <a:r>
              <a:rPr lang="en-US" altLang="x-none" sz="2600" baseline="-25000" dirty="0">
                <a:solidFill>
                  <a:schemeClr val="tx1"/>
                </a:solidFill>
              </a:rPr>
              <a:t>1</a:t>
            </a:r>
            <a:r>
              <a:rPr lang="en-US" altLang="x-none" sz="2600" dirty="0">
                <a:solidFill>
                  <a:schemeClr val="tx1"/>
                </a:solidFill>
              </a:rPr>
              <a:t>,A</a:t>
            </a:r>
            <a:r>
              <a:rPr lang="en-US" altLang="x-none" sz="2600" baseline="-25000" dirty="0">
                <a:solidFill>
                  <a:schemeClr val="tx1"/>
                </a:solidFill>
              </a:rPr>
              <a:t>2</a:t>
            </a:r>
            <a:r>
              <a:rPr lang="en-US" altLang="x-none" sz="2600" dirty="0">
                <a:solidFill>
                  <a:schemeClr val="tx1"/>
                </a:solidFill>
              </a:rPr>
              <a:t>,…,A</a:t>
            </a:r>
            <a:r>
              <a:rPr lang="en-US" altLang="x-none" sz="2600" baseline="-25000" dirty="0">
                <a:solidFill>
                  <a:schemeClr val="tx1"/>
                </a:solidFill>
              </a:rPr>
              <a:t>n</a:t>
            </a:r>
            <a:r>
              <a:rPr lang="en-US" altLang="x-none" sz="2600" dirty="0">
                <a:solidFill>
                  <a:schemeClr val="tx1"/>
                </a:solidFill>
              </a:rPr>
              <a:t>}. A key for the table T, sometimes called a </a:t>
            </a:r>
            <a:r>
              <a:rPr lang="en-US" altLang="x-none" sz="2600" i="1" u="sng" dirty="0"/>
              <a:t>candidate key </a:t>
            </a:r>
            <a:r>
              <a:rPr lang="en-US" altLang="x-none" sz="2600" i="1" dirty="0">
                <a:solidFill>
                  <a:schemeClr val="accent2"/>
                </a:solidFill>
              </a:rPr>
              <a:t>(</a:t>
            </a:r>
            <a:r>
              <a:rPr lang="zh-CN" altLang="en-US" sz="2600" i="1" dirty="0">
                <a:solidFill>
                  <a:schemeClr val="accent2"/>
                </a:solidFill>
              </a:rPr>
              <a:t>候选关键字)</a:t>
            </a:r>
            <a:r>
              <a:rPr lang="zh-CN" altLang="en-US" sz="2600" dirty="0">
                <a:solidFill>
                  <a:schemeClr val="tx1"/>
                </a:solidFill>
              </a:rPr>
              <a:t>, </a:t>
            </a:r>
            <a:r>
              <a:rPr lang="en-US" altLang="x-none" sz="2600" dirty="0">
                <a:solidFill>
                  <a:schemeClr val="tx1"/>
                </a:solidFill>
              </a:rPr>
              <a:t>is a set of attributes, </a:t>
            </a:r>
            <a:r>
              <a:rPr lang="en-US" altLang="x-none" sz="2600" dirty="0"/>
              <a:t>K</a:t>
            </a:r>
            <a:r>
              <a:rPr lang="en-US" altLang="x-none" sz="2600" dirty="0">
                <a:solidFill>
                  <a:schemeClr val="tx1"/>
                </a:solidFill>
              </a:rPr>
              <a:t>={A</a:t>
            </a:r>
            <a:r>
              <a:rPr lang="en-US" altLang="x-none" sz="2600" baseline="-25000" dirty="0">
                <a:solidFill>
                  <a:schemeClr val="tx1"/>
                </a:solidFill>
              </a:rPr>
              <a:t>i1</a:t>
            </a:r>
            <a:r>
              <a:rPr lang="en-US" altLang="x-none" sz="2600" dirty="0">
                <a:solidFill>
                  <a:schemeClr val="tx1"/>
                </a:solidFill>
              </a:rPr>
              <a:t>,…,A</a:t>
            </a:r>
            <a:r>
              <a:rPr lang="en-US" altLang="x-none" sz="2600" baseline="-25000" dirty="0">
                <a:solidFill>
                  <a:schemeClr val="tx1"/>
                </a:solidFill>
              </a:rPr>
              <a:t>ik</a:t>
            </a:r>
            <a:r>
              <a:rPr lang="en-US" altLang="x-none" sz="2600" dirty="0">
                <a:solidFill>
                  <a:schemeClr val="tx1"/>
                </a:solidFill>
              </a:rPr>
              <a:t>}, with two properties:</a:t>
            </a:r>
            <a:endParaRPr lang="en-US" altLang="x-none" sz="2600" dirty="0">
              <a:solidFill>
                <a:schemeClr val="tx1"/>
              </a:solidFill>
            </a:endParaRPr>
          </a:p>
          <a:p>
            <a:pPr marL="1371600" lvl="2" indent="-457200" eaLnBrk="1" hangingPunct="1">
              <a:lnSpc>
                <a:spcPct val="100000"/>
              </a:lnSpc>
              <a:spcBef>
                <a:spcPts val="1200"/>
              </a:spcBef>
              <a:buAutoNum type="arabicParenR"/>
            </a:pPr>
            <a:r>
              <a:rPr lang="en-US" altLang="x-none" sz="2600" dirty="0"/>
              <a:t>If </a:t>
            </a:r>
            <a:r>
              <a:rPr lang="en-US" altLang="x-none" sz="2600" dirty="0">
                <a:solidFill>
                  <a:srgbClr val="FF0000"/>
                </a:solidFill>
              </a:rPr>
              <a:t>u</a:t>
            </a:r>
            <a:r>
              <a:rPr lang="en-US" altLang="x-none" sz="2600" dirty="0"/>
              <a:t>, </a:t>
            </a:r>
            <a:r>
              <a:rPr lang="en-US" altLang="x-none" sz="2600" dirty="0">
                <a:solidFill>
                  <a:srgbClr val="FF0000"/>
                </a:solidFill>
              </a:rPr>
              <a:t>v</a:t>
            </a:r>
            <a:r>
              <a:rPr lang="en-US" altLang="x-none" sz="2600" dirty="0"/>
              <a:t> are distinct tuples of T, then by designer intention </a:t>
            </a:r>
            <a:r>
              <a:rPr lang="en-US" altLang="x-none" sz="2600" dirty="0">
                <a:solidFill>
                  <a:srgbClr val="FF0000"/>
                </a:solidFill>
              </a:rPr>
              <a:t>u[K]</a:t>
            </a:r>
            <a:r>
              <a:rPr lang="en-US" altLang="x-none" sz="2600" dirty="0">
                <a:solidFill>
                  <a:srgbClr val="FF0000"/>
                </a:solidFill>
                <a:sym typeface="Symbol" panose="05050102010706020507" pitchFamily="2" charset="2"/>
              </a:rPr>
              <a:t>v[K]</a:t>
            </a:r>
            <a:r>
              <a:rPr lang="en-US" altLang="x-none" sz="2600" dirty="0">
                <a:sym typeface="Symbol" panose="05050102010706020507" pitchFamily="2" charset="2"/>
              </a:rPr>
              <a:t>; that is ,there will always exist at least one column, </a:t>
            </a:r>
            <a:r>
              <a:rPr lang="en-US" altLang="x-none" sz="2600" dirty="0">
                <a:solidFill>
                  <a:srgbClr val="FF0000"/>
                </a:solidFill>
                <a:sym typeface="Symbol" panose="05050102010706020507" pitchFamily="2" charset="2"/>
              </a:rPr>
              <a:t>A</a:t>
            </a:r>
            <a:r>
              <a:rPr lang="en-US" altLang="x-none" sz="2600" baseline="-25000" dirty="0">
                <a:solidFill>
                  <a:srgbClr val="FF0000"/>
                </a:solidFill>
                <a:sym typeface="Symbol" panose="05050102010706020507" pitchFamily="2" charset="2"/>
              </a:rPr>
              <a:t>im</a:t>
            </a:r>
            <a:r>
              <a:rPr lang="en-US" altLang="x-none" sz="2600" dirty="0">
                <a:sym typeface="Symbol" panose="05050102010706020507" pitchFamily="2" charset="2"/>
              </a:rPr>
              <a:t>, in the set of columns </a:t>
            </a:r>
            <a:r>
              <a:rPr lang="en-US" altLang="x-none" sz="2600" dirty="0">
                <a:solidFill>
                  <a:srgbClr val="FF0000"/>
                </a:solidFill>
                <a:sym typeface="Symbol" panose="05050102010706020507" pitchFamily="2" charset="2"/>
              </a:rPr>
              <a:t>K</a:t>
            </a:r>
            <a:r>
              <a:rPr lang="en-US" altLang="x-none" sz="2600" dirty="0">
                <a:sym typeface="Symbol" panose="05050102010706020507" pitchFamily="2" charset="2"/>
              </a:rPr>
              <a:t> such that </a:t>
            </a:r>
            <a:r>
              <a:rPr lang="en-US" altLang="x-none" sz="2600" dirty="0">
                <a:solidFill>
                  <a:srgbClr val="FF0000"/>
                </a:solidFill>
                <a:sym typeface="Symbol" panose="05050102010706020507" pitchFamily="2" charset="2"/>
              </a:rPr>
              <a:t>u[A</a:t>
            </a:r>
            <a:r>
              <a:rPr lang="en-US" altLang="x-none" sz="2600" baseline="-25000" dirty="0">
                <a:solidFill>
                  <a:srgbClr val="FF0000"/>
                </a:solidFill>
                <a:sym typeface="Symbol" panose="05050102010706020507" pitchFamily="2" charset="2"/>
              </a:rPr>
              <a:t>im</a:t>
            </a:r>
            <a:r>
              <a:rPr lang="en-US" altLang="x-none" sz="2600" dirty="0">
                <a:solidFill>
                  <a:srgbClr val="FF0000"/>
                </a:solidFill>
                <a:sym typeface="Symbol" panose="05050102010706020507" pitchFamily="2" charset="2"/>
              </a:rPr>
              <a:t>]v[A</a:t>
            </a:r>
            <a:r>
              <a:rPr lang="en-US" altLang="x-none" sz="2600" baseline="-25000" dirty="0">
                <a:solidFill>
                  <a:srgbClr val="FF0000"/>
                </a:solidFill>
                <a:sym typeface="Symbol" panose="05050102010706020507" pitchFamily="2" charset="2"/>
              </a:rPr>
              <a:t>im</a:t>
            </a:r>
            <a:r>
              <a:rPr lang="en-US" altLang="x-none" sz="2600" dirty="0">
                <a:solidFill>
                  <a:srgbClr val="FF0000"/>
                </a:solidFill>
                <a:sym typeface="Symbol" panose="05050102010706020507" pitchFamily="2" charset="2"/>
              </a:rPr>
              <a:t>]</a:t>
            </a:r>
            <a:endParaRPr lang="en-US" altLang="x-none" sz="2600" dirty="0">
              <a:solidFill>
                <a:srgbClr val="FF0000"/>
              </a:solidFill>
              <a:sym typeface="Symbol" panose="05050102010706020507" pitchFamily="2" charset="2"/>
            </a:endParaRPr>
          </a:p>
          <a:p>
            <a:pPr marL="1371600" lvl="2" indent="-457200" eaLnBrk="1" hangingPunct="1">
              <a:lnSpc>
                <a:spcPct val="100000"/>
              </a:lnSpc>
              <a:spcBef>
                <a:spcPts val="1200"/>
              </a:spcBef>
              <a:buAutoNum type="arabicParenR"/>
            </a:pPr>
            <a:r>
              <a:rPr lang="en-US" altLang="x-none" sz="2600" dirty="0">
                <a:sym typeface="Symbol" panose="05050102010706020507" pitchFamily="2" charset="2"/>
              </a:rPr>
              <a:t>No proper subset H of</a:t>
            </a:r>
            <a:r>
              <a:rPr lang="en-US" altLang="x-none" sz="2600" dirty="0">
                <a:solidFill>
                  <a:srgbClr val="FF0000"/>
                </a:solidFill>
                <a:sym typeface="Symbol" panose="05050102010706020507" pitchFamily="2" charset="2"/>
              </a:rPr>
              <a:t> K</a:t>
            </a:r>
            <a:r>
              <a:rPr lang="en-US" altLang="x-none" sz="2600" dirty="0">
                <a:sym typeface="Symbol" panose="05050102010706020507" pitchFamily="2" charset="2"/>
              </a:rPr>
              <a:t> has property 1</a:t>
            </a:r>
            <a:endParaRPr lang="en-US" altLang="x-none" sz="2600" dirty="0">
              <a:sym typeface="Symbol" panose="05050102010706020507" pitchFamily="2" charset="2"/>
            </a:endParaRPr>
          </a:p>
        </p:txBody>
      </p:sp>
      <p:sp>
        <p:nvSpPr>
          <p:cNvPr id="32775" name="Rectangle 5"/>
          <p:cNvSpPr/>
          <p:nvPr/>
        </p:nvSpPr>
        <p:spPr>
          <a:xfrm>
            <a:off x="0" y="5805488"/>
            <a:ext cx="9144000" cy="1052512"/>
          </a:xfrm>
          <a:prstGeom prst="rect">
            <a:avLst/>
          </a:prstGeom>
          <a:solidFill>
            <a:schemeClr val="bg1"/>
          </a:solidFill>
          <a:ln w="38100" cap="flat" cmpd="sng">
            <a:solidFill>
              <a:schemeClr val="tx1"/>
            </a:solidFill>
            <a:prstDash val="solid"/>
            <a:miter/>
            <a:headEnd type="none" w="med" len="med"/>
            <a:tailEnd type="none" w="med" len="med"/>
          </a:ln>
        </p:spPr>
        <p:txBody>
          <a:bodyPr anchor="t"/>
          <a:p>
            <a:pPr marL="457200" indent="-457200">
              <a:spcBef>
                <a:spcPct val="20000"/>
              </a:spcBef>
              <a:buFont typeface="Wingdings" panose="05000000000000000000" pitchFamily="2" charset="2"/>
              <a:buChar char="q"/>
            </a:pPr>
            <a:r>
              <a:rPr lang="en-US" altLang="x-none" sz="2600" b="1" dirty="0">
                <a:solidFill>
                  <a:srgbClr val="FF0000"/>
                </a:solidFill>
                <a:latin typeface="Arial" panose="020B0604020202020204" pitchFamily="34" charset="0"/>
                <a:sym typeface="Symbol" panose="05050102010706020507" pitchFamily="2" charset="2"/>
              </a:rPr>
              <a:t>Superkey: </a:t>
            </a:r>
            <a:r>
              <a:rPr lang="en-US" altLang="x-none" sz="2600" b="1" dirty="0">
                <a:latin typeface="Arial" panose="020B0604020202020204" pitchFamily="34" charset="0"/>
                <a:sym typeface="Symbol" panose="05050102010706020507" pitchFamily="2" charset="2"/>
              </a:rPr>
              <a:t>a set of columns that fulfills property 1 but not necessarily property 2.</a:t>
            </a:r>
            <a:endParaRPr lang="en-US" altLang="x-none" sz="2600" b="1" dirty="0">
              <a:latin typeface="Arial" panose="020B0604020202020204" pitchFamily="34" charset="0"/>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775">
                                            <p:txEl>
                                              <p:charRg st="0" end="84"/>
                                            </p:txEl>
                                          </p:spTgt>
                                        </p:tgtEl>
                                        <p:attrNameLst>
                                          <p:attrName>style.visibility</p:attrName>
                                        </p:attrNameLst>
                                      </p:cBhvr>
                                      <p:to>
                                        <p:strVal val="visible"/>
                                      </p:to>
                                    </p:set>
                                    <p:animEffect transition="in" filter="box(out)">
                                      <p:cBhvr>
                                        <p:cTn id="7" dur="500"/>
                                        <p:tgtEl>
                                          <p:spTgt spid="32775">
                                            <p:txEl>
                                              <p:charRg st="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78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78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7892" name="Rectangle 2"/>
          <p:cNvSpPr>
            <a:spLocks noGrp="1"/>
          </p:cNvSpPr>
          <p:nvPr>
            <p:ph type="title"/>
          </p:nvPr>
        </p:nvSpPr>
        <p:spPr>
          <a:xfrm>
            <a:off x="685800" y="115888"/>
            <a:ext cx="7772400" cy="533400"/>
          </a:xfrm>
        </p:spPr>
        <p:txBody>
          <a:bodyPr wrap="square" anchor="ctr"/>
          <a:p>
            <a:pPr eaLnBrk="1" hangingPunct="1"/>
            <a:r>
              <a:rPr lang="zh-CN" altLang="en-US" dirty="0"/>
              <a:t>2.4  </a:t>
            </a:r>
            <a:r>
              <a:rPr lang="en-US" altLang="x-none" dirty="0"/>
              <a:t>Keys, Superkeys, and Null Values</a:t>
            </a:r>
            <a:endParaRPr lang="en-US" altLang="x-none" dirty="0"/>
          </a:p>
        </p:txBody>
      </p:sp>
      <p:sp>
        <p:nvSpPr>
          <p:cNvPr id="37893" name="Rectangle 3"/>
          <p:cNvSpPr>
            <a:spLocks noGrp="1"/>
          </p:cNvSpPr>
          <p:nvPr>
            <p:ph type="body"/>
          </p:nvPr>
        </p:nvSpPr>
        <p:spPr>
          <a:xfrm>
            <a:off x="685800" y="801688"/>
            <a:ext cx="8001000" cy="533400"/>
          </a:xfrm>
        </p:spPr>
        <p:txBody>
          <a:bodyPr wrap="square" anchor="t"/>
          <a:p>
            <a:pPr marL="457200" indent="-457200" eaLnBrk="1" hangingPunct="1"/>
            <a:r>
              <a:rPr lang="en-US" altLang="x-none" sz="2800" dirty="0">
                <a:solidFill>
                  <a:schemeClr val="tx2"/>
                </a:solidFill>
              </a:rPr>
              <a:t>Question: pg. 28, Figure 2.2, PRODUCTS</a:t>
            </a:r>
            <a:endParaRPr lang="en-US" altLang="x-none" sz="2800" dirty="0">
              <a:solidFill>
                <a:schemeClr val="tx2"/>
              </a:solidFill>
            </a:endParaRPr>
          </a:p>
        </p:txBody>
      </p:sp>
      <p:graphicFrame>
        <p:nvGraphicFramePr>
          <p:cNvPr id="33799" name="表格 33798"/>
          <p:cNvGraphicFramePr/>
          <p:nvPr/>
        </p:nvGraphicFramePr>
        <p:xfrm>
          <a:off x="757238" y="1411288"/>
          <a:ext cx="7991475" cy="3694113"/>
        </p:xfrm>
        <a:graphic>
          <a:graphicData uri="http://schemas.openxmlformats.org/drawingml/2006/table">
            <a:tbl>
              <a:tblPr/>
              <a:tblGrid>
                <a:gridCol w="1143000"/>
                <a:gridCol w="1866900"/>
                <a:gridCol w="1658938"/>
                <a:gridCol w="1662112"/>
                <a:gridCol w="1660525"/>
              </a:tblGrid>
              <a:tr h="4492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pid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pname</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city</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quantity</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price</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comb</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Dallas</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111400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0.50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brush</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Newark</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203000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0.50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razor</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Duluth</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150600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41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pen</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Duluth</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125300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pencil</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Dallas</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221400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02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folder</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Dallas</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123100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2.00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p07</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case</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Newark</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100500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1.00</a:t>
                      </a:r>
                      <a:endParaRPr lang="en-US" altLang="zh-CN" sz="28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855" name="Rectangle 60"/>
          <p:cNvSpPr/>
          <p:nvPr/>
        </p:nvSpPr>
        <p:spPr>
          <a:xfrm>
            <a:off x="433388" y="5300663"/>
            <a:ext cx="8675687" cy="1143000"/>
          </a:xfrm>
          <a:prstGeom prst="rect">
            <a:avLst/>
          </a:prstGeom>
          <a:noFill/>
          <a:ln w="9525">
            <a:noFill/>
          </a:ln>
        </p:spPr>
        <p:txBody>
          <a:bodyPr anchor="t"/>
          <a:p>
            <a:pPr marL="457200" indent="-457200">
              <a:spcBef>
                <a:spcPct val="20000"/>
              </a:spcBef>
              <a:buClr>
                <a:srgbClr val="FF0000"/>
              </a:buClr>
              <a:buAutoNum type="arabicParenR"/>
            </a:pPr>
            <a:r>
              <a:rPr lang="en-US" altLang="x-none" sz="2800" b="1" dirty="0">
                <a:solidFill>
                  <a:schemeClr val="tx2"/>
                </a:solidFill>
                <a:latin typeface="Arial" panose="020B0604020202020204" pitchFamily="34" charset="0"/>
              </a:rPr>
              <a:t>Is</a:t>
            </a:r>
            <a:r>
              <a:rPr lang="en-US" altLang="x-none" sz="2800" b="1" dirty="0">
                <a:solidFill>
                  <a:schemeClr val="accent1"/>
                </a:solidFill>
                <a:latin typeface="Arial" panose="020B0604020202020204" pitchFamily="34" charset="0"/>
              </a:rPr>
              <a:t> </a:t>
            </a:r>
            <a:r>
              <a:rPr lang="en-US" altLang="x-none" sz="2800" b="1" dirty="0">
                <a:solidFill>
                  <a:srgbClr val="FF0000"/>
                </a:solidFill>
                <a:latin typeface="Arial" panose="020B0604020202020204" pitchFamily="34" charset="0"/>
              </a:rPr>
              <a:t>pid</a:t>
            </a:r>
            <a:r>
              <a:rPr lang="en-US" altLang="x-none" sz="2800" b="1" dirty="0">
                <a:solidFill>
                  <a:schemeClr val="accent1"/>
                </a:solidFill>
                <a:latin typeface="Arial" panose="020B0604020202020204" pitchFamily="34" charset="0"/>
              </a:rPr>
              <a:t> </a:t>
            </a:r>
            <a:r>
              <a:rPr lang="en-US" altLang="x-none" sz="2800" b="1" dirty="0">
                <a:solidFill>
                  <a:schemeClr val="tx2"/>
                </a:solidFill>
                <a:latin typeface="Arial" panose="020B0604020202020204" pitchFamily="34" charset="0"/>
              </a:rPr>
              <a:t>a key for PRODUCTS ?</a:t>
            </a:r>
            <a:r>
              <a:rPr lang="en-US" altLang="x-none" sz="2800" b="1" dirty="0">
                <a:solidFill>
                  <a:schemeClr val="accent1"/>
                </a:solidFill>
                <a:latin typeface="Arial" panose="020B0604020202020204" pitchFamily="34" charset="0"/>
              </a:rPr>
              <a:t>  </a:t>
            </a:r>
            <a:r>
              <a:rPr lang="en-US" altLang="x-none" sz="2800" b="1" dirty="0">
                <a:solidFill>
                  <a:srgbClr val="FF0000"/>
                </a:solidFill>
                <a:latin typeface="Arial" panose="020B0604020202020204" pitchFamily="34" charset="0"/>
              </a:rPr>
              <a:t>pname </a:t>
            </a:r>
            <a:r>
              <a:rPr lang="en-US" altLang="x-none" sz="2800" b="1" dirty="0">
                <a:solidFill>
                  <a:schemeClr val="tx2"/>
                </a:solidFill>
                <a:latin typeface="Arial" panose="020B0604020202020204" pitchFamily="34" charset="0"/>
              </a:rPr>
              <a:t>?</a:t>
            </a:r>
            <a:r>
              <a:rPr lang="en-US" altLang="x-none" sz="2800" b="1" dirty="0">
                <a:solidFill>
                  <a:schemeClr val="accent1"/>
                </a:solidFill>
                <a:latin typeface="Arial" panose="020B0604020202020204" pitchFamily="34" charset="0"/>
              </a:rPr>
              <a:t>  </a:t>
            </a:r>
            <a:r>
              <a:rPr lang="en-US" altLang="x-none" sz="2800" b="1" dirty="0">
                <a:solidFill>
                  <a:srgbClr val="FF0000"/>
                </a:solidFill>
                <a:latin typeface="Arial" panose="020B0604020202020204" pitchFamily="34" charset="0"/>
              </a:rPr>
              <a:t>city</a:t>
            </a:r>
            <a:r>
              <a:rPr lang="en-US" altLang="x-none" sz="2800" b="1" dirty="0">
                <a:solidFill>
                  <a:schemeClr val="accent1"/>
                </a:solidFill>
                <a:latin typeface="Arial" panose="020B0604020202020204" pitchFamily="34" charset="0"/>
              </a:rPr>
              <a:t> </a:t>
            </a:r>
            <a:r>
              <a:rPr lang="en-US" altLang="x-none" sz="2800" b="1" dirty="0">
                <a:solidFill>
                  <a:schemeClr val="tx2"/>
                </a:solidFill>
                <a:latin typeface="Arial" panose="020B0604020202020204" pitchFamily="34" charset="0"/>
              </a:rPr>
              <a:t>?</a:t>
            </a:r>
            <a:endParaRPr lang="en-US" altLang="x-none" sz="2800" b="1" dirty="0">
              <a:solidFill>
                <a:schemeClr val="tx2"/>
              </a:solidFill>
              <a:latin typeface="Arial" panose="020B0604020202020204" pitchFamily="34" charset="0"/>
            </a:endParaRPr>
          </a:p>
          <a:p>
            <a:pPr marL="457200" indent="-457200">
              <a:spcBef>
                <a:spcPct val="20000"/>
              </a:spcBef>
              <a:buClr>
                <a:srgbClr val="FF0000"/>
              </a:buClr>
              <a:buAutoNum type="arabicParenR"/>
            </a:pPr>
            <a:r>
              <a:rPr lang="en-US" altLang="x-none" sz="2800" b="1" dirty="0">
                <a:solidFill>
                  <a:schemeClr val="tx2"/>
                </a:solidFill>
                <a:latin typeface="Arial" panose="020B0604020202020204" pitchFamily="34" charset="0"/>
              </a:rPr>
              <a:t>(</a:t>
            </a:r>
            <a:r>
              <a:rPr lang="en-US" altLang="x-none" sz="2800" b="1" dirty="0">
                <a:solidFill>
                  <a:srgbClr val="FF0000"/>
                </a:solidFill>
                <a:latin typeface="Arial" panose="020B0604020202020204" pitchFamily="34" charset="0"/>
              </a:rPr>
              <a:t>pid, city</a:t>
            </a:r>
            <a:r>
              <a:rPr lang="en-US" altLang="x-none" sz="2800" b="1" dirty="0">
                <a:solidFill>
                  <a:schemeClr val="tx2"/>
                </a:solidFill>
                <a:latin typeface="Arial" panose="020B0604020202020204" pitchFamily="34" charset="0"/>
              </a:rPr>
              <a:t>) a key for PRODUCTS ?  Is superkey ?</a:t>
            </a:r>
            <a:endParaRPr lang="en-US" altLang="x-none" sz="2800" b="1" dirty="0">
              <a:solidFill>
                <a:schemeClr val="tx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55">
                                            <p:txEl>
                                              <p:charRg st="0" end="45"/>
                                            </p:txEl>
                                          </p:spTgt>
                                        </p:tgtEl>
                                        <p:attrNameLst>
                                          <p:attrName>style.visibility</p:attrName>
                                        </p:attrNameLst>
                                      </p:cBhvr>
                                      <p:to>
                                        <p:strVal val="visible"/>
                                      </p:to>
                                    </p:set>
                                    <p:anim calcmode="lin" valueType="num">
                                      <p:cBhvr additive="base">
                                        <p:cTn id="7" dur="500" fill="hold"/>
                                        <p:tgtEl>
                                          <p:spTgt spid="33855">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55">
                                            <p:txEl>
                                              <p:charRg st="0" end="4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55">
                                            <p:txEl>
                                              <p:charRg st="0" end="45"/>
                                            </p:txEl>
                                          </p:spTgt>
                                        </p:tgtEl>
                                        <p:attrNameLst>
                                          <p:attrName>ppt_c</p:attrName>
                                        </p:attrNameLst>
                                      </p:cBhvr>
                                      <p:to>
                                        <a:srgbClr val="66FF66"/>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855">
                                            <p:txEl>
                                              <p:charRg st="45" end="93"/>
                                            </p:txEl>
                                          </p:spTgt>
                                        </p:tgtEl>
                                        <p:attrNameLst>
                                          <p:attrName>style.visibility</p:attrName>
                                        </p:attrNameLst>
                                      </p:cBhvr>
                                      <p:to>
                                        <p:strVal val="visible"/>
                                      </p:to>
                                    </p:set>
                                    <p:anim calcmode="lin" valueType="num">
                                      <p:cBhvr additive="base">
                                        <p:cTn id="13" dur="500" fill="hold"/>
                                        <p:tgtEl>
                                          <p:spTgt spid="33855">
                                            <p:txEl>
                                              <p:charRg st="45" end="9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855">
                                            <p:txEl>
                                              <p:charRg st="45" end="9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55">
                                            <p:txEl>
                                              <p:charRg st="45" end="93"/>
                                            </p:txEl>
                                          </p:spTgt>
                                        </p:tgtEl>
                                        <p:attrNameLst>
                                          <p:attrName>ppt_c</p:attrName>
                                        </p:attrNameLst>
                                      </p:cBhvr>
                                      <p:to>
                                        <a:srgbClr val="66FF6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55" grpId="0" bldLvl="2"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99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399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39940"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39941" name="Rectangle 3"/>
          <p:cNvSpPr>
            <a:spLocks noGrp="1"/>
          </p:cNvSpPr>
          <p:nvPr>
            <p:ph type="body"/>
          </p:nvPr>
        </p:nvSpPr>
        <p:spPr>
          <a:xfrm>
            <a:off x="381000" y="908050"/>
            <a:ext cx="8382000" cy="609600"/>
          </a:xfrm>
        </p:spPr>
        <p:txBody>
          <a:bodyPr wrap="square" anchor="t"/>
          <a:p>
            <a:pPr eaLnBrk="1" hangingPunct="1"/>
            <a:r>
              <a:rPr lang="en-US" altLang="x-none" sz="2800" dirty="0"/>
              <a:t>Example 2.4.1. </a:t>
            </a:r>
            <a:r>
              <a:rPr lang="en-US" altLang="x-none" sz="2800" dirty="0">
                <a:solidFill>
                  <a:schemeClr val="tx1"/>
                </a:solidFill>
              </a:rPr>
              <a:t>Consider the table T:</a:t>
            </a:r>
            <a:endParaRPr lang="en-US" altLang="x-none" sz="2800" dirty="0">
              <a:solidFill>
                <a:schemeClr val="tx1"/>
              </a:solidFill>
            </a:endParaRPr>
          </a:p>
        </p:txBody>
      </p:sp>
      <p:graphicFrame>
        <p:nvGraphicFramePr>
          <p:cNvPr id="34823" name="表格 34822"/>
          <p:cNvGraphicFramePr/>
          <p:nvPr/>
        </p:nvGraphicFramePr>
        <p:xfrm>
          <a:off x="2057400" y="1600200"/>
          <a:ext cx="4953000" cy="2743200"/>
        </p:xfrm>
        <a:graphic>
          <a:graphicData uri="http://schemas.openxmlformats.org/drawingml/2006/table">
            <a:tbl>
              <a:tblPr/>
              <a:tblGrid>
                <a:gridCol w="1158875"/>
                <a:gridCol w="1265238"/>
                <a:gridCol w="1263650"/>
                <a:gridCol w="1265237"/>
              </a:tblGrid>
              <a:tr h="531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40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9974" name="Rectangle 36"/>
          <p:cNvSpPr/>
          <p:nvPr/>
        </p:nvSpPr>
        <p:spPr>
          <a:xfrm>
            <a:off x="0" y="4508500"/>
            <a:ext cx="9144000" cy="2016125"/>
          </a:xfrm>
          <a:prstGeom prst="rect">
            <a:avLst/>
          </a:prstGeom>
          <a:noFill/>
          <a:ln w="9525">
            <a:noFill/>
          </a:ln>
        </p:spPr>
        <p:txBody>
          <a:bodyPr anchor="t"/>
          <a:p>
            <a:pPr marL="742950" lvl="1" indent="-285750" eaLnBrk="1" hangingPunct="1">
              <a:spcBef>
                <a:spcPct val="20000"/>
              </a:spcBef>
              <a:buClr>
                <a:srgbClr val="CC9900"/>
              </a:buClr>
              <a:buFont typeface="Arial" panose="020B0604020202020204" pitchFamily="34" charset="0"/>
              <a:buChar char="–"/>
            </a:pPr>
            <a:r>
              <a:rPr lang="en-US" altLang="x-none" sz="2800" b="1" dirty="0">
                <a:latin typeface="Arial" panose="020B0604020202020204" pitchFamily="34" charset="0"/>
              </a:rPr>
              <a:t>Assume intent of designer is that this table will remain with the same contents. </a:t>
            </a:r>
            <a:endParaRPr lang="en-US" altLang="x-none" sz="2800" b="1" dirty="0">
              <a:latin typeface="Arial" panose="020B0604020202020204" pitchFamily="34" charset="0"/>
            </a:endParaRPr>
          </a:p>
          <a:p>
            <a:pPr marL="742950" lvl="1" indent="-285750" eaLnBrk="1" hangingPunct="1">
              <a:spcBef>
                <a:spcPct val="20000"/>
              </a:spcBef>
              <a:buClr>
                <a:srgbClr val="CC9900"/>
              </a:buClr>
              <a:buFont typeface="Arial" panose="020B0604020202020204" pitchFamily="34" charset="0"/>
              <a:buChar char="–"/>
            </a:pPr>
            <a:r>
              <a:rPr lang="en-US" altLang="x-none" sz="2800" b="1" dirty="0">
                <a:latin typeface="Arial" panose="020B0604020202020204" pitchFamily="34" charset="0"/>
              </a:rPr>
              <a:t>Then can determine </a:t>
            </a:r>
            <a:r>
              <a:rPr lang="en-US" altLang="x-none" sz="2800" b="1" dirty="0">
                <a:solidFill>
                  <a:srgbClr val="FF0000"/>
                </a:solidFill>
                <a:latin typeface="Arial" panose="020B0604020202020204" pitchFamily="34" charset="0"/>
              </a:rPr>
              <a:t>keys </a:t>
            </a:r>
            <a:r>
              <a:rPr lang="en-US" altLang="x-none" sz="2800" b="1" dirty="0">
                <a:latin typeface="Arial" panose="020B0604020202020204" pitchFamily="34" charset="0"/>
              </a:rPr>
              <a:t>from content alone (</a:t>
            </a:r>
            <a:r>
              <a:rPr lang="en-US" altLang="x-none" sz="2800" b="1" u="sng" dirty="0">
                <a:solidFill>
                  <a:schemeClr val="accent2"/>
                </a:solidFill>
                <a:latin typeface="Arial" panose="020B0604020202020204" pitchFamily="34" charset="0"/>
              </a:rPr>
              <a:t>this is a VERY UNUSUAL situation</a:t>
            </a:r>
            <a:r>
              <a:rPr lang="en-US" altLang="x-none" sz="2800" b="1" dirty="0">
                <a:latin typeface="Arial" panose="020B0604020202020204" pitchFamily="34" charset="0"/>
              </a:rPr>
              <a:t>).</a:t>
            </a:r>
            <a:endParaRPr lang="en-US" altLang="x-none" sz="2800" b="1" dirty="0">
              <a:latin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097"/>
          <p:cNvSpPr>
            <a:spLocks noGrp="1"/>
          </p:cNvSpPr>
          <p:nvPr>
            <p:ph type="title"/>
          </p:nvPr>
        </p:nvSpPr>
        <p:spPr>
          <a:xfrm>
            <a:off x="38100" y="-15875"/>
            <a:ext cx="1987550" cy="369888"/>
          </a:xfrm>
        </p:spPr>
        <p:txBody>
          <a:bodyPr wrap="square" tIns="0" bIns="0" anchor="ctr">
            <a:spAutoFit/>
          </a:bodyPr>
          <a:p>
            <a:r>
              <a:rPr lang="en-US" altLang="x-none" sz="2400" dirty="0"/>
              <a:t>[Exp. 2.4.1]</a:t>
            </a:r>
            <a:endParaRPr lang="en-US" altLang="x-none" sz="2400" dirty="0"/>
          </a:p>
        </p:txBody>
      </p:sp>
      <p:graphicFrame>
        <p:nvGraphicFramePr>
          <p:cNvPr id="4099" name="表格 4098"/>
          <p:cNvGraphicFramePr/>
          <p:nvPr/>
        </p:nvGraphicFramePr>
        <p:xfrm>
          <a:off x="5292725" y="334963"/>
          <a:ext cx="3600450" cy="2501900"/>
        </p:xfrm>
        <a:graphic>
          <a:graphicData uri="http://schemas.openxmlformats.org/drawingml/2006/table">
            <a:tbl>
              <a:tblPr/>
              <a:tblGrid>
                <a:gridCol w="842963"/>
                <a:gridCol w="919162"/>
                <a:gridCol w="920750"/>
                <a:gridCol w="917575"/>
              </a:tblGrid>
              <a:tr h="500063">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C</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D</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0062">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3">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2">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2018" name="矩形 4130"/>
          <p:cNvSpPr/>
          <p:nvPr/>
        </p:nvSpPr>
        <p:spPr>
          <a:xfrm>
            <a:off x="0" y="625475"/>
            <a:ext cx="5003800" cy="1008063"/>
          </a:xfrm>
          <a:prstGeom prst="rect">
            <a:avLst/>
          </a:prstGeom>
          <a:noFill/>
          <a:ln w="9525">
            <a:noFill/>
          </a:ln>
        </p:spPr>
        <p:txBody>
          <a:bodyPr anchor="t"/>
          <a:p>
            <a:pPr marL="457200" indent="-457200">
              <a:spcBef>
                <a:spcPct val="20000"/>
              </a:spcBef>
              <a:buClr>
                <a:schemeClr val="tx1"/>
              </a:buClr>
              <a:buSzPct val="75000"/>
              <a:buFont typeface="Wingdings" panose="05000000000000000000" pitchFamily="2" charset="2"/>
              <a:buAutoNum type="arabicParenR"/>
            </a:pPr>
            <a:r>
              <a:rPr lang="en-US" altLang="x-none" sz="3000" b="1" dirty="0">
                <a:solidFill>
                  <a:srgbClr val="FF0000"/>
                </a:solidFill>
                <a:latin typeface="Arial" panose="020B0604020202020204" pitchFamily="34" charset="0"/>
              </a:rPr>
              <a:t>No single column can be a key.</a:t>
            </a:r>
            <a:endParaRPr lang="en-US" altLang="x-none" sz="3000" b="1" dirty="0">
              <a:solidFill>
                <a:srgbClr val="FF0000"/>
              </a:solidFill>
              <a:latin typeface="Arial" panose="020B0604020202020204" pitchFamily="34" charset="0"/>
            </a:endParaRPr>
          </a:p>
        </p:txBody>
      </p:sp>
      <p:grpSp>
        <p:nvGrpSpPr>
          <p:cNvPr id="5" name="组合 4"/>
          <p:cNvGrpSpPr/>
          <p:nvPr/>
        </p:nvGrpSpPr>
        <p:grpSpPr>
          <a:xfrm>
            <a:off x="250825" y="3214688"/>
            <a:ext cx="8642350" cy="1095375"/>
            <a:chOff x="395" y="5063"/>
            <a:chExt cx="13610" cy="1724"/>
          </a:xfrm>
        </p:grpSpPr>
        <p:sp>
          <p:nvSpPr>
            <p:cNvPr id="42020" name="文本框 4164"/>
            <p:cNvSpPr txBox="1"/>
            <p:nvPr/>
          </p:nvSpPr>
          <p:spPr>
            <a:xfrm>
              <a:off x="510" y="5383"/>
              <a:ext cx="13495" cy="1404"/>
            </a:xfrm>
            <a:prstGeom prst="rect">
              <a:avLst/>
            </a:prstGeom>
            <a:noFill/>
            <a:ln w="9525">
              <a:noFill/>
            </a:ln>
          </p:spPr>
          <p:txBody>
            <a:bodyPr wrap="square" anchor="t">
              <a:spAutoFit/>
            </a:bodyPr>
            <a:p>
              <a:pPr marL="269875" indent="-269875">
                <a:spcBef>
                  <a:spcPct val="50000"/>
                </a:spcBef>
                <a:buChar char="•"/>
              </a:pPr>
              <a:r>
                <a:rPr lang="zh-CN" altLang="zh-CN" sz="2600" b="1" dirty="0">
                  <a:solidFill>
                    <a:schemeClr val="accent2"/>
                  </a:solidFill>
                  <a:latin typeface="Arial" panose="020B0604020202020204" pitchFamily="34" charset="0"/>
                </a:rPr>
                <a:t>原因：没有哪一个属性的取值能够满足关键字定义中的条件</a:t>
              </a:r>
              <a:r>
                <a:rPr lang="en-US" altLang="zh-CN" sz="2600" b="1" dirty="0">
                  <a:solidFill>
                    <a:schemeClr val="accent2"/>
                  </a:solidFill>
                  <a:latin typeface="Arial" panose="020B0604020202020204" pitchFamily="34" charset="0"/>
                </a:rPr>
                <a:t>1</a:t>
              </a:r>
              <a:r>
                <a:rPr lang="zh-CN" altLang="en-US" sz="2600" b="1" dirty="0">
                  <a:solidFill>
                    <a:schemeClr val="accent2"/>
                  </a:solidFill>
                  <a:latin typeface="Arial" panose="020B0604020202020204" pitchFamily="34" charset="0"/>
                </a:rPr>
                <a:t>！</a:t>
              </a:r>
              <a:endParaRPr lang="zh-CN" altLang="en-US" sz="2600" b="1" dirty="0">
                <a:solidFill>
                  <a:schemeClr val="accent2"/>
                </a:solidFill>
                <a:latin typeface="Arial" panose="020B0604020202020204" pitchFamily="34" charset="0"/>
              </a:endParaRPr>
            </a:p>
          </p:txBody>
        </p:sp>
        <p:sp>
          <p:nvSpPr>
            <p:cNvPr id="42021" name="直接连接符 4165"/>
            <p:cNvSpPr/>
            <p:nvPr/>
          </p:nvSpPr>
          <p:spPr>
            <a:xfrm>
              <a:off x="395" y="5063"/>
              <a:ext cx="13610" cy="0"/>
            </a:xfrm>
            <a:prstGeom prst="line">
              <a:avLst/>
            </a:prstGeom>
            <a:ln w="25400" cap="flat" cmpd="sng">
              <a:solidFill>
                <a:schemeClr val="tx1"/>
              </a:solidFill>
              <a:prstDash val="solid"/>
              <a:round/>
              <a:headEnd type="none" w="med" len="med"/>
              <a:tailEnd type="none" w="med" len="med"/>
            </a:ln>
          </p:spPr>
        </p:sp>
      </p:grpSp>
      <p:sp>
        <p:nvSpPr>
          <p:cNvPr id="42022"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fld id="{BB962C8B-B14F-4D97-AF65-F5344CB8AC3E}" type="datetime1">
              <a:rPr lang="zh-CN" altLang="en-US" sz="1400" b="1" i="1" dirty="0"/>
            </a:fld>
            <a:endParaRPr lang="zh-CN" altLang="en-US" sz="1400" b="1" i="1" dirty="0"/>
          </a:p>
        </p:txBody>
      </p:sp>
      <p:sp>
        <p:nvSpPr>
          <p:cNvPr id="42023" name="页脚占位符 2"/>
          <p:cNvSpPr/>
          <p:nvPr>
            <p:ph type="ftr" sz="quarter" idx="11"/>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ctr"/>
            <a:r>
              <a:rPr lang="zh-CN" altLang="en-US" sz="1400" b="1" i="1" dirty="0"/>
              <a:t>Database Principles &amp; Programming</a:t>
            </a:r>
            <a:endParaRPr lang="zh-CN" altLang="en-US" sz="1400" b="1" i="1" dirty="0"/>
          </a:p>
        </p:txBody>
      </p:sp>
      <p:sp>
        <p:nvSpPr>
          <p:cNvPr id="42024" name="灯片编号占位符 3"/>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fld>
            <a:endParaRPr lang="zh-CN" altLang="en-US" sz="1400" b="1" i="1" dirty="0"/>
          </a:p>
        </p:txBody>
      </p:sp>
      <p:sp>
        <p:nvSpPr>
          <p:cNvPr id="4" name="文本框 4164"/>
          <p:cNvSpPr txBox="1"/>
          <p:nvPr/>
        </p:nvSpPr>
        <p:spPr>
          <a:xfrm>
            <a:off x="287338" y="4524375"/>
            <a:ext cx="8569325" cy="892175"/>
          </a:xfrm>
          <a:prstGeom prst="rect">
            <a:avLst/>
          </a:prstGeom>
          <a:noFill/>
          <a:ln w="9525">
            <a:noFill/>
          </a:ln>
        </p:spPr>
        <p:txBody>
          <a:bodyPr wrap="square" anchor="t">
            <a:spAutoFit/>
          </a:bodyPr>
          <a:p>
            <a:pPr marL="269875" indent="-269875">
              <a:spcBef>
                <a:spcPct val="50000"/>
              </a:spcBef>
              <a:buChar char="•"/>
            </a:pPr>
            <a:r>
              <a:rPr lang="zh-CN" altLang="en-US" sz="2600" b="1" dirty="0">
                <a:solidFill>
                  <a:schemeClr val="accent2"/>
                </a:solidFill>
                <a:latin typeface="Arial" panose="020B0604020202020204" pitchFamily="34" charset="0"/>
              </a:rPr>
              <a:t>以属性</a:t>
            </a:r>
            <a:r>
              <a:rPr lang="en-US" altLang="zh-CN" sz="2600" b="1" dirty="0">
                <a:solidFill>
                  <a:schemeClr val="accent2"/>
                </a:solidFill>
                <a:latin typeface="Arial" panose="020B0604020202020204" pitchFamily="34" charset="0"/>
              </a:rPr>
              <a:t>‘A’</a:t>
            </a:r>
            <a:r>
              <a:rPr lang="zh-CN" altLang="en-US" sz="2600" b="1" dirty="0">
                <a:solidFill>
                  <a:schemeClr val="accent2"/>
                </a:solidFill>
                <a:latin typeface="Arial" panose="020B0604020202020204" pitchFamily="34" charset="0"/>
              </a:rPr>
              <a:t>为例，无法满足：</a:t>
            </a:r>
            <a:r>
              <a:rPr lang="en-US" altLang="zh-CN" sz="2600" b="1" dirty="0">
                <a:solidFill>
                  <a:schemeClr val="accent2"/>
                </a:solidFill>
                <a:latin typeface="Arial" panose="020B0604020202020204" pitchFamily="34" charset="0"/>
              </a:rPr>
              <a:t>“</a:t>
            </a:r>
            <a:r>
              <a:rPr lang="zh-CN" altLang="en-US" sz="2600" b="1" dirty="0">
                <a:solidFill>
                  <a:schemeClr val="accent2"/>
                </a:solidFill>
                <a:latin typeface="Arial" panose="020B0604020202020204" pitchFamily="34" charset="0"/>
              </a:rPr>
              <a:t>对表中的任意两个元组</a:t>
            </a:r>
            <a:r>
              <a:rPr lang="en-US" altLang="zh-CN" sz="2600" b="1" dirty="0">
                <a:solidFill>
                  <a:schemeClr val="accent2"/>
                </a:solidFill>
                <a:latin typeface="Arial" panose="020B0604020202020204" pitchFamily="34" charset="0"/>
              </a:rPr>
              <a:t>t</a:t>
            </a:r>
            <a:r>
              <a:rPr lang="en-US" altLang="zh-CN" sz="2600" b="1" baseline="-25000" dirty="0">
                <a:solidFill>
                  <a:schemeClr val="accent2"/>
                </a:solidFill>
                <a:latin typeface="Arial" panose="020B0604020202020204" pitchFamily="34" charset="0"/>
              </a:rPr>
              <a:t>1</a:t>
            </a:r>
            <a:r>
              <a:rPr lang="zh-CN" altLang="en-US" sz="2600" b="1" dirty="0">
                <a:solidFill>
                  <a:schemeClr val="accent2"/>
                </a:solidFill>
                <a:latin typeface="Arial" panose="020B0604020202020204" pitchFamily="34" charset="0"/>
              </a:rPr>
              <a:t>和</a:t>
            </a:r>
            <a:r>
              <a:rPr lang="en-US" altLang="zh-CN" sz="2600" b="1" dirty="0">
                <a:solidFill>
                  <a:schemeClr val="accent2"/>
                </a:solidFill>
                <a:latin typeface="Arial" panose="020B0604020202020204" pitchFamily="34" charset="0"/>
              </a:rPr>
              <a:t>t</a:t>
            </a:r>
            <a:r>
              <a:rPr lang="en-US" altLang="zh-CN" sz="2600" b="1" baseline="-25000" dirty="0">
                <a:solidFill>
                  <a:schemeClr val="accent2"/>
                </a:solidFill>
                <a:latin typeface="Arial" panose="020B0604020202020204" pitchFamily="34" charset="0"/>
              </a:rPr>
              <a:t>2</a:t>
            </a:r>
            <a:r>
              <a:rPr lang="zh-CN" altLang="en-US" sz="2600" b="1" dirty="0">
                <a:solidFill>
                  <a:schemeClr val="accent2"/>
                </a:solidFill>
                <a:latin typeface="Arial" panose="020B0604020202020204" pitchFamily="34" charset="0"/>
              </a:rPr>
              <a:t>，都有</a:t>
            </a:r>
            <a:r>
              <a:rPr lang="en-US" altLang="zh-CN" sz="2600" b="1" dirty="0">
                <a:solidFill>
                  <a:schemeClr val="accent2"/>
                </a:solidFill>
                <a:latin typeface="Arial" panose="020B0604020202020204" pitchFamily="34" charset="0"/>
              </a:rPr>
              <a:t>t</a:t>
            </a:r>
            <a:r>
              <a:rPr lang="en-US" altLang="zh-CN" sz="2600" b="1" baseline="-25000" dirty="0">
                <a:solidFill>
                  <a:schemeClr val="accent2"/>
                </a:solidFill>
                <a:latin typeface="Arial" panose="020B0604020202020204" pitchFamily="34" charset="0"/>
              </a:rPr>
              <a:t>1</a:t>
            </a:r>
            <a:r>
              <a:rPr lang="en-US" altLang="zh-CN" sz="2600" b="1" dirty="0">
                <a:solidFill>
                  <a:schemeClr val="accent2"/>
                </a:solidFill>
                <a:latin typeface="Arial" panose="020B0604020202020204" pitchFamily="34" charset="0"/>
              </a:rPr>
              <a:t>[A]</a:t>
            </a:r>
            <a:r>
              <a:rPr lang="en-US" altLang="zh-CN" sz="2600" b="1" dirty="0">
                <a:solidFill>
                  <a:schemeClr val="accent2"/>
                </a:solidFill>
                <a:latin typeface="微软雅黑" panose="020B0503020204020204" charset="-122"/>
                <a:ea typeface="微软雅黑" panose="020B0503020204020204" charset="-122"/>
              </a:rPr>
              <a:t>≠</a:t>
            </a:r>
            <a:r>
              <a:rPr lang="en-US" altLang="zh-CN" sz="2600" b="1" dirty="0">
                <a:solidFill>
                  <a:schemeClr val="accent2"/>
                </a:solidFill>
                <a:latin typeface="Arial" panose="020B0604020202020204" pitchFamily="34" charset="0"/>
              </a:rPr>
              <a:t>t</a:t>
            </a:r>
            <a:r>
              <a:rPr lang="en-US" altLang="zh-CN" sz="2600" b="1" baseline="-25000" dirty="0">
                <a:solidFill>
                  <a:schemeClr val="accent2"/>
                </a:solidFill>
                <a:latin typeface="Arial" panose="020B0604020202020204" pitchFamily="34" charset="0"/>
              </a:rPr>
              <a:t>2</a:t>
            </a:r>
            <a:r>
              <a:rPr lang="en-US" altLang="zh-CN" sz="2600" b="1" dirty="0">
                <a:solidFill>
                  <a:schemeClr val="accent2"/>
                </a:solidFill>
                <a:latin typeface="Arial" panose="020B0604020202020204" pitchFamily="34" charset="0"/>
              </a:rPr>
              <a:t>[A]”</a:t>
            </a:r>
            <a:endParaRPr lang="en-US" altLang="zh-CN" sz="26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5" name="表格 8194"/>
          <p:cNvGraphicFramePr/>
          <p:nvPr/>
        </p:nvGraphicFramePr>
        <p:xfrm>
          <a:off x="5076825" y="263525"/>
          <a:ext cx="3817938" cy="2595563"/>
        </p:xfrm>
        <a:graphic>
          <a:graphicData uri="http://schemas.openxmlformats.org/drawingml/2006/table">
            <a:tbl>
              <a:tblPr/>
              <a:tblGrid>
                <a:gridCol w="893763"/>
                <a:gridCol w="973137"/>
                <a:gridCol w="977900"/>
                <a:gridCol w="973138"/>
              </a:tblGrid>
              <a:tr h="519113">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C</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D</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3041" name="矩形 8226"/>
          <p:cNvSpPr/>
          <p:nvPr/>
        </p:nvSpPr>
        <p:spPr>
          <a:xfrm>
            <a:off x="0" y="481013"/>
            <a:ext cx="5076825" cy="2446337"/>
          </a:xfrm>
          <a:prstGeom prst="rect">
            <a:avLst/>
          </a:prstGeom>
          <a:noFill/>
          <a:ln w="9525">
            <a:noFill/>
          </a:ln>
        </p:spPr>
        <p:txBody>
          <a:bodyPr anchor="t"/>
          <a:p>
            <a:pPr marL="457200" indent="-457200">
              <a:spcBef>
                <a:spcPct val="20000"/>
              </a:spcBef>
              <a:buClr>
                <a:schemeClr val="tx1"/>
              </a:buClr>
              <a:buSzPct val="75000"/>
              <a:buFont typeface="Wingdings" panose="05000000000000000000" pitchFamily="2" charset="2"/>
              <a:buAutoNum type="arabicParenR"/>
            </a:pPr>
            <a:r>
              <a:rPr lang="en-US" altLang="x-none" sz="3000" b="1" dirty="0">
                <a:solidFill>
                  <a:schemeClr val="accent2"/>
                </a:solidFill>
                <a:latin typeface="Arial" panose="020B0604020202020204" pitchFamily="34" charset="0"/>
              </a:rPr>
              <a:t>No single column can be a key.</a:t>
            </a:r>
            <a:endParaRPr lang="en-US" altLang="x-none" sz="3000" b="1" dirty="0">
              <a:solidFill>
                <a:schemeClr val="accent2"/>
              </a:solidFill>
              <a:latin typeface="Arial" panose="020B0604020202020204" pitchFamily="34" charset="0"/>
            </a:endParaRPr>
          </a:p>
          <a:p>
            <a:pPr marL="457200" indent="-457200">
              <a:spcBef>
                <a:spcPct val="20000"/>
              </a:spcBef>
              <a:buClr>
                <a:schemeClr val="tx1"/>
              </a:buClr>
              <a:buSzPct val="75000"/>
              <a:buAutoNum type="arabicParenR"/>
            </a:pPr>
            <a:r>
              <a:rPr lang="en-US" altLang="x-none" sz="3000" b="1" dirty="0">
                <a:solidFill>
                  <a:srgbClr val="FF0000"/>
                </a:solidFill>
                <a:latin typeface="Arial" panose="020B0604020202020204" pitchFamily="34" charset="0"/>
              </a:rPr>
              <a:t>No set of columns can be a key if it contains D.</a:t>
            </a:r>
            <a:endParaRPr lang="en-US" altLang="x-none" sz="3000" b="1" dirty="0">
              <a:solidFill>
                <a:srgbClr val="FF0000"/>
              </a:solidFill>
              <a:latin typeface="Arial" panose="020B0604020202020204" pitchFamily="34" charset="0"/>
            </a:endParaRPr>
          </a:p>
        </p:txBody>
      </p:sp>
      <p:sp>
        <p:nvSpPr>
          <p:cNvPr id="43042"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fld id="{BB962C8B-B14F-4D97-AF65-F5344CB8AC3E}" type="datetime1">
              <a:rPr lang="zh-CN" altLang="en-US" sz="1400" b="1" i="1" dirty="0"/>
            </a:fld>
            <a:endParaRPr lang="zh-CN" altLang="en-US" sz="1400" b="1" i="1" dirty="0"/>
          </a:p>
        </p:txBody>
      </p:sp>
      <p:sp>
        <p:nvSpPr>
          <p:cNvPr id="43043" name="页脚占位符 2"/>
          <p:cNvSpPr/>
          <p:nvPr>
            <p:ph type="ftr" sz="quarter" idx="11"/>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ctr"/>
            <a:r>
              <a:rPr lang="zh-CN" altLang="en-US" sz="1400" b="1" i="1" dirty="0"/>
              <a:t>Database Principles &amp; Programming</a:t>
            </a:r>
            <a:endParaRPr lang="zh-CN" altLang="en-US" sz="1400" b="1" i="1" dirty="0"/>
          </a:p>
        </p:txBody>
      </p:sp>
      <p:sp>
        <p:nvSpPr>
          <p:cNvPr id="43044" name="灯片编号占位符 3"/>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fld>
            <a:endParaRPr lang="zh-CN" altLang="en-US" sz="1400" b="1" i="1" dirty="0"/>
          </a:p>
        </p:txBody>
      </p:sp>
      <p:sp>
        <p:nvSpPr>
          <p:cNvPr id="43045" name="标题 4097"/>
          <p:cNvSpPr>
            <a:spLocks noGrp="1"/>
          </p:cNvSpPr>
          <p:nvPr>
            <p:ph type="title"/>
          </p:nvPr>
        </p:nvSpPr>
        <p:spPr>
          <a:xfrm>
            <a:off x="38100" y="-15875"/>
            <a:ext cx="1889125" cy="369888"/>
          </a:xfrm>
        </p:spPr>
        <p:txBody>
          <a:bodyPr wrap="square" tIns="0" bIns="0" anchor="ctr">
            <a:spAutoFit/>
          </a:bodyPr>
          <a:p>
            <a:r>
              <a:rPr lang="en-US" altLang="x-none" sz="2400" dirty="0"/>
              <a:t>[Exp. 2.4.1]</a:t>
            </a:r>
            <a:endParaRPr lang="en-US" altLang="x-none" sz="2400" dirty="0"/>
          </a:p>
        </p:txBody>
      </p:sp>
      <p:grpSp>
        <p:nvGrpSpPr>
          <p:cNvPr id="5" name="组合 4"/>
          <p:cNvGrpSpPr/>
          <p:nvPr/>
        </p:nvGrpSpPr>
        <p:grpSpPr>
          <a:xfrm>
            <a:off x="250825" y="3143885"/>
            <a:ext cx="8642350" cy="3271023"/>
            <a:chOff x="395" y="5290"/>
            <a:chExt cx="13610" cy="5148"/>
          </a:xfrm>
        </p:grpSpPr>
        <p:grpSp>
          <p:nvGrpSpPr>
            <p:cNvPr id="43047" name="组合 8227"/>
            <p:cNvGrpSpPr/>
            <p:nvPr/>
          </p:nvGrpSpPr>
          <p:grpSpPr>
            <a:xfrm>
              <a:off x="395" y="5290"/>
              <a:ext cx="13610" cy="5148"/>
              <a:chOff x="0" y="0"/>
              <a:chExt cx="5444" cy="1805"/>
            </a:xfrm>
          </p:grpSpPr>
          <p:sp>
            <p:nvSpPr>
              <p:cNvPr id="43048" name="文本框 8228"/>
              <p:cNvSpPr txBox="1"/>
              <p:nvPr/>
            </p:nvSpPr>
            <p:spPr>
              <a:xfrm>
                <a:off x="137" y="325"/>
                <a:ext cx="5171" cy="1480"/>
              </a:xfrm>
              <a:prstGeom prst="rect">
                <a:avLst/>
              </a:prstGeom>
              <a:noFill/>
              <a:ln w="9525">
                <a:noFill/>
              </a:ln>
            </p:spPr>
            <p:txBody>
              <a:bodyPr anchor="t">
                <a:spAutoFit/>
              </a:bodyPr>
              <a:p>
                <a:pPr marL="298450" indent="-298450">
                  <a:spcBef>
                    <a:spcPts val="25"/>
                  </a:spcBef>
                  <a:buSzPct val="75000"/>
                  <a:buChar char="•"/>
                </a:pPr>
                <a:r>
                  <a:rPr lang="en-US" altLang="x-none" sz="2800" b="1" dirty="0">
                    <a:latin typeface="Arial" panose="020B0604020202020204" pitchFamily="34" charset="0"/>
                  </a:rPr>
                  <a:t>the value of column D in row is same as each other</a:t>
                </a:r>
                <a:endParaRPr lang="en-US" altLang="x-none" sz="2800" b="1" dirty="0">
                  <a:latin typeface="Arial" panose="020B0604020202020204" pitchFamily="34" charset="0"/>
                </a:endParaRPr>
              </a:p>
              <a:p>
                <a:pPr marL="298450" indent="-298450">
                  <a:spcBef>
                    <a:spcPts val="25"/>
                  </a:spcBef>
                  <a:buSzPct val="75000"/>
                  <a:buChar char="•"/>
                </a:pPr>
                <a:endParaRPr lang="en-US" altLang="x-none" sz="2800" b="1" dirty="0">
                  <a:latin typeface="Arial" panose="020B0604020202020204" pitchFamily="34" charset="0"/>
                </a:endParaRPr>
              </a:p>
              <a:p>
                <a:pPr marL="298450" indent="-298450">
                  <a:spcBef>
                    <a:spcPts val="25"/>
                  </a:spcBef>
                  <a:buSzPct val="75000"/>
                  <a:buChar char="•"/>
                </a:pPr>
                <a:r>
                  <a:rPr lang="en-US" altLang="x-none" sz="2800" b="1" dirty="0">
                    <a:latin typeface="Arial" panose="020B0604020202020204" pitchFamily="34" charset="0"/>
                  </a:rPr>
                  <a:t>If the set of </a:t>
                </a:r>
                <a:r>
                  <a:rPr lang="en-US" altLang="x-none" sz="2800" b="1" dirty="0">
                    <a:solidFill>
                      <a:srgbClr val="FF0000"/>
                    </a:solidFill>
                    <a:latin typeface="Arial" panose="020B0604020202020204" pitchFamily="34" charset="0"/>
                  </a:rPr>
                  <a:t>X</a:t>
                </a:r>
                <a:r>
                  <a:rPr lang="en-US" altLang="x-none" sz="2800" b="1" dirty="0">
                    <a:latin typeface="Arial" panose="020B0604020202020204" pitchFamily="34" charset="0"/>
                  </a:rPr>
                  <a:t> and </a:t>
                </a:r>
                <a:r>
                  <a:rPr lang="en-US" altLang="x-none" sz="2800" b="1" dirty="0">
                    <a:solidFill>
                      <a:srgbClr val="FF0000"/>
                    </a:solidFill>
                    <a:latin typeface="Arial" panose="020B0604020202020204" pitchFamily="34" charset="0"/>
                  </a:rPr>
                  <a:t>D</a:t>
                </a:r>
                <a:r>
                  <a:rPr lang="en-US" altLang="x-none" sz="2800" b="1" dirty="0">
                    <a:latin typeface="Arial" panose="020B0604020202020204" pitchFamily="34" charset="0"/>
                  </a:rPr>
                  <a:t> is a key (</a:t>
                </a:r>
                <a:r>
                  <a:rPr lang="en-US" altLang="x-none" sz="2800" b="1" i="1" u="sng" dirty="0">
                    <a:solidFill>
                      <a:schemeClr val="accent2"/>
                    </a:solidFill>
                    <a:latin typeface="Arial" panose="020B0604020202020204" pitchFamily="34" charset="0"/>
                  </a:rPr>
                  <a:t>the set of X and D has property 1 of KEY</a:t>
                </a:r>
                <a:r>
                  <a:rPr lang="en-US" altLang="x-none" sz="2800" b="1" dirty="0">
                    <a:latin typeface="Arial" panose="020B0604020202020204" pitchFamily="34" charset="0"/>
                  </a:rPr>
                  <a:t>), then the set of </a:t>
                </a:r>
                <a:r>
                  <a:rPr lang="en-US" altLang="x-none" sz="2800" b="1" dirty="0">
                    <a:solidFill>
                      <a:srgbClr val="FF0000"/>
                    </a:solidFill>
                    <a:latin typeface="Arial" panose="020B0604020202020204" pitchFamily="34" charset="0"/>
                  </a:rPr>
                  <a:t>X</a:t>
                </a:r>
                <a:r>
                  <a:rPr lang="en-US" altLang="x-none" sz="2800" b="1" dirty="0">
                    <a:latin typeface="Arial" panose="020B0604020202020204" pitchFamily="34" charset="0"/>
                  </a:rPr>
                  <a:t> has property 1 of KEY.</a:t>
                </a:r>
                <a:endParaRPr lang="en-US" altLang="x-none" sz="2800" b="1" dirty="0">
                  <a:latin typeface="Arial" panose="020B0604020202020204" pitchFamily="34" charset="0"/>
                  <a:ea typeface="Times New Roman" panose="02020603050405020304" pitchFamily="2" charset="0"/>
                </a:endParaRPr>
              </a:p>
            </p:txBody>
          </p:sp>
          <p:sp>
            <p:nvSpPr>
              <p:cNvPr id="43049" name="直接连接符 8229"/>
              <p:cNvSpPr/>
              <p:nvPr/>
            </p:nvSpPr>
            <p:spPr>
              <a:xfrm>
                <a:off x="0" y="0"/>
                <a:ext cx="5444" cy="0"/>
              </a:xfrm>
              <a:prstGeom prst="line">
                <a:avLst/>
              </a:prstGeom>
              <a:ln w="25400" cap="flat" cmpd="sng">
                <a:solidFill>
                  <a:schemeClr val="tx1"/>
                </a:solidFill>
                <a:prstDash val="solid"/>
                <a:round/>
                <a:headEnd type="none" w="med" len="med"/>
                <a:tailEnd type="none" w="med" len="med"/>
              </a:ln>
            </p:spPr>
          </p:sp>
        </p:grpSp>
        <p:sp>
          <p:nvSpPr>
            <p:cNvPr id="4" name="文本框 3"/>
            <p:cNvSpPr txBox="1"/>
            <p:nvPr/>
          </p:nvSpPr>
          <p:spPr>
            <a:xfrm>
              <a:off x="454" y="5394"/>
              <a:ext cx="2750" cy="816"/>
            </a:xfrm>
            <a:prstGeom prst="rect">
              <a:avLst/>
            </a:prstGeom>
            <a:noFill/>
          </p:spPr>
          <p:txBody>
            <a:bodyPr wrap="square" rtlCol="0">
              <a:spAutoFit/>
            </a:bodyPr>
            <a:p>
              <a:r>
                <a:rPr lang="en-US" altLang="zh-CN" sz="2800" b="1">
                  <a:solidFill>
                    <a:srgbClr val="2D2DB7"/>
                  </a:solidFill>
                  <a:latin typeface="Arial" panose="020B0604020202020204" pitchFamily="34" charset="0"/>
                  <a:cs typeface="Arial" panose="020B0604020202020204" pitchFamily="34" charset="0"/>
                </a:rPr>
                <a:t>Because:</a:t>
              </a:r>
              <a:endParaRPr lang="en-US" altLang="zh-CN" sz="2800" b="1">
                <a:solidFill>
                  <a:srgbClr val="2D2DB7"/>
                </a:solidFill>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14"/>
          <p:cNvPicPr>
            <a:picLocks noChangeAspect="1"/>
          </p:cNvPicPr>
          <p:nvPr/>
        </p:nvPicPr>
        <p:blipFill>
          <a:blip r:embed="rId1"/>
          <a:stretch>
            <a:fillRect/>
          </a:stretch>
        </p:blipFill>
        <p:spPr>
          <a:xfrm>
            <a:off x="1725613" y="2776538"/>
            <a:ext cx="5668962" cy="3484562"/>
          </a:xfrm>
          <a:prstGeom prst="rect">
            <a:avLst/>
          </a:prstGeom>
          <a:noFill/>
          <a:ln w="9525">
            <a:noFill/>
          </a:ln>
        </p:spPr>
      </p:pic>
      <p:grpSp>
        <p:nvGrpSpPr>
          <p:cNvPr id="6151" name="组合 6150"/>
          <p:cNvGrpSpPr/>
          <p:nvPr/>
        </p:nvGrpSpPr>
        <p:grpSpPr>
          <a:xfrm>
            <a:off x="0" y="2609850"/>
            <a:ext cx="9144000" cy="3962400"/>
            <a:chOff x="0" y="0"/>
            <a:chExt cx="4128" cy="2208"/>
          </a:xfrm>
        </p:grpSpPr>
        <p:sp>
          <p:nvSpPr>
            <p:cNvPr id="6147" name="Rectangle 2"/>
            <p:cNvSpPr/>
            <p:nvPr/>
          </p:nvSpPr>
          <p:spPr>
            <a:xfrm>
              <a:off x="0" y="0"/>
              <a:ext cx="4128" cy="2208"/>
            </a:xfrm>
            <a:prstGeom prst="rect">
              <a:avLst/>
            </a:prstGeom>
            <a:solidFill>
              <a:schemeClr val="bg1"/>
            </a:solidFill>
            <a:ln w="9525">
              <a:noFill/>
            </a:ln>
          </p:spPr>
          <p:txBody>
            <a:bodyPr wrap="none" anchor="ctr"/>
            <a:p>
              <a:endParaRPr lang="zh-CN" altLang="en-US" dirty="0">
                <a:latin typeface="Times New Roman" panose="02020603050405020304" pitchFamily="2" charset="0"/>
              </a:endParaRPr>
            </a:p>
          </p:txBody>
        </p:sp>
        <p:sp>
          <p:nvSpPr>
            <p:cNvPr id="6148" name="Rectangle 6"/>
            <p:cNvSpPr/>
            <p:nvPr/>
          </p:nvSpPr>
          <p:spPr>
            <a:xfrm>
              <a:off x="2944" y="1762"/>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b="1" dirty="0">
                  <a:solidFill>
                    <a:schemeClr val="accent2"/>
                  </a:solidFill>
                  <a:latin typeface="Arial" panose="020B0604020202020204" pitchFamily="34" charset="0"/>
                </a:rPr>
                <a:t>0.00</a:t>
              </a:r>
              <a:endParaRPr lang="zh-CN" altLang="en-US" b="1" dirty="0">
                <a:solidFill>
                  <a:schemeClr val="accent2"/>
                </a:solidFill>
                <a:latin typeface="Arial" panose="020B0604020202020204" pitchFamily="34" charset="0"/>
              </a:endParaRPr>
            </a:p>
          </p:txBody>
        </p:sp>
        <p:sp>
          <p:nvSpPr>
            <p:cNvPr id="6149" name="Rectangle 7"/>
            <p:cNvSpPr/>
            <p:nvPr/>
          </p:nvSpPr>
          <p:spPr>
            <a:xfrm>
              <a:off x="1999" y="1762"/>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Kyoto</a:t>
              </a:r>
              <a:endParaRPr lang="en-US" altLang="x-none" b="1" dirty="0">
                <a:solidFill>
                  <a:schemeClr val="accent2"/>
                </a:solidFill>
                <a:latin typeface="Arial" panose="020B0604020202020204" pitchFamily="34" charset="0"/>
              </a:endParaRPr>
            </a:p>
          </p:txBody>
        </p:sp>
        <p:sp>
          <p:nvSpPr>
            <p:cNvPr id="6150" name="Rectangle 8"/>
            <p:cNvSpPr/>
            <p:nvPr/>
          </p:nvSpPr>
          <p:spPr>
            <a:xfrm>
              <a:off x="937" y="1762"/>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ACME</a:t>
              </a:r>
              <a:endParaRPr lang="en-US" altLang="x-none" b="1" dirty="0">
                <a:solidFill>
                  <a:schemeClr val="accent2"/>
                </a:solidFill>
                <a:latin typeface="Arial" panose="020B0604020202020204" pitchFamily="34" charset="0"/>
              </a:endParaRPr>
            </a:p>
          </p:txBody>
        </p:sp>
        <p:sp>
          <p:nvSpPr>
            <p:cNvPr id="2" name="Rectangle 9"/>
            <p:cNvSpPr/>
            <p:nvPr/>
          </p:nvSpPr>
          <p:spPr>
            <a:xfrm>
              <a:off x="288" y="1762"/>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c006</a:t>
              </a:r>
              <a:endParaRPr lang="en-US" altLang="x-none" b="1" dirty="0">
                <a:solidFill>
                  <a:schemeClr val="accent2"/>
                </a:solidFill>
                <a:latin typeface="Arial" panose="020B0604020202020204" pitchFamily="34" charset="0"/>
              </a:endParaRPr>
            </a:p>
          </p:txBody>
        </p:sp>
        <p:sp>
          <p:nvSpPr>
            <p:cNvPr id="6152" name="Rectangle 10"/>
            <p:cNvSpPr/>
            <p:nvPr/>
          </p:nvSpPr>
          <p:spPr>
            <a:xfrm>
              <a:off x="2944" y="1475"/>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b="1" dirty="0">
                  <a:solidFill>
                    <a:schemeClr val="accent2"/>
                  </a:solidFill>
                  <a:latin typeface="Arial" panose="020B0604020202020204" pitchFamily="34" charset="0"/>
                </a:rPr>
                <a:t>8.00</a:t>
              </a:r>
              <a:endParaRPr lang="zh-CN" altLang="en-US" b="1" dirty="0">
                <a:solidFill>
                  <a:schemeClr val="accent2"/>
                </a:solidFill>
                <a:latin typeface="Arial" panose="020B0604020202020204" pitchFamily="34" charset="0"/>
              </a:endParaRPr>
            </a:p>
          </p:txBody>
        </p:sp>
        <p:sp>
          <p:nvSpPr>
            <p:cNvPr id="6153" name="Rectangle 11"/>
            <p:cNvSpPr/>
            <p:nvPr/>
          </p:nvSpPr>
          <p:spPr>
            <a:xfrm>
              <a:off x="1999" y="1475"/>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Duluth</a:t>
              </a:r>
              <a:endParaRPr lang="en-US" altLang="x-none" b="1" dirty="0">
                <a:solidFill>
                  <a:schemeClr val="accent2"/>
                </a:solidFill>
                <a:latin typeface="Arial" panose="020B0604020202020204" pitchFamily="34" charset="0"/>
              </a:endParaRPr>
            </a:p>
          </p:txBody>
        </p:sp>
        <p:sp>
          <p:nvSpPr>
            <p:cNvPr id="6154" name="Rectangle 12"/>
            <p:cNvSpPr/>
            <p:nvPr/>
          </p:nvSpPr>
          <p:spPr>
            <a:xfrm>
              <a:off x="937" y="1475"/>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ACME</a:t>
              </a:r>
              <a:endParaRPr lang="en-US" altLang="x-none" b="1" dirty="0">
                <a:solidFill>
                  <a:schemeClr val="accent2"/>
                </a:solidFill>
                <a:latin typeface="Arial" panose="020B0604020202020204" pitchFamily="34" charset="0"/>
              </a:endParaRPr>
            </a:p>
          </p:txBody>
        </p:sp>
        <p:sp>
          <p:nvSpPr>
            <p:cNvPr id="6155" name="Rectangle 13"/>
            <p:cNvSpPr/>
            <p:nvPr/>
          </p:nvSpPr>
          <p:spPr>
            <a:xfrm>
              <a:off x="288" y="1475"/>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c004</a:t>
              </a:r>
              <a:endParaRPr lang="en-US" altLang="x-none" b="1" dirty="0">
                <a:solidFill>
                  <a:schemeClr val="accent2"/>
                </a:solidFill>
                <a:latin typeface="Arial" panose="020B0604020202020204" pitchFamily="34" charset="0"/>
              </a:endParaRPr>
            </a:p>
          </p:txBody>
        </p:sp>
        <p:sp>
          <p:nvSpPr>
            <p:cNvPr id="6156" name="Rectangle 14"/>
            <p:cNvSpPr/>
            <p:nvPr/>
          </p:nvSpPr>
          <p:spPr>
            <a:xfrm>
              <a:off x="2944" y="1188"/>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b="1" dirty="0">
                  <a:solidFill>
                    <a:schemeClr val="accent2"/>
                  </a:solidFill>
                  <a:latin typeface="Arial" panose="020B0604020202020204" pitchFamily="34" charset="0"/>
                </a:rPr>
                <a:t>8.00</a:t>
              </a:r>
              <a:endParaRPr lang="zh-CN" altLang="en-US" b="1" dirty="0">
                <a:solidFill>
                  <a:schemeClr val="accent2"/>
                </a:solidFill>
                <a:latin typeface="Arial" panose="020B0604020202020204" pitchFamily="34" charset="0"/>
              </a:endParaRPr>
            </a:p>
          </p:txBody>
        </p:sp>
        <p:sp>
          <p:nvSpPr>
            <p:cNvPr id="6157" name="Rectangle 15"/>
            <p:cNvSpPr/>
            <p:nvPr/>
          </p:nvSpPr>
          <p:spPr>
            <a:xfrm>
              <a:off x="1999" y="1188"/>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Dallas</a:t>
              </a:r>
              <a:endParaRPr lang="en-US" altLang="x-none" b="1" dirty="0">
                <a:solidFill>
                  <a:schemeClr val="accent2"/>
                </a:solidFill>
                <a:latin typeface="Arial" panose="020B0604020202020204" pitchFamily="34" charset="0"/>
              </a:endParaRPr>
            </a:p>
          </p:txBody>
        </p:sp>
        <p:sp>
          <p:nvSpPr>
            <p:cNvPr id="6158" name="Rectangle 16"/>
            <p:cNvSpPr/>
            <p:nvPr/>
          </p:nvSpPr>
          <p:spPr>
            <a:xfrm>
              <a:off x="937" y="1188"/>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Allied</a:t>
              </a:r>
              <a:endParaRPr lang="en-US" altLang="x-none" b="1" dirty="0">
                <a:solidFill>
                  <a:schemeClr val="accent2"/>
                </a:solidFill>
                <a:latin typeface="Arial" panose="020B0604020202020204" pitchFamily="34" charset="0"/>
              </a:endParaRPr>
            </a:p>
          </p:txBody>
        </p:sp>
        <p:sp>
          <p:nvSpPr>
            <p:cNvPr id="6159" name="Rectangle 17"/>
            <p:cNvSpPr/>
            <p:nvPr/>
          </p:nvSpPr>
          <p:spPr>
            <a:xfrm>
              <a:off x="288" y="1188"/>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c003</a:t>
              </a:r>
              <a:endParaRPr lang="en-US" altLang="x-none" b="1" dirty="0">
                <a:solidFill>
                  <a:schemeClr val="accent2"/>
                </a:solidFill>
                <a:latin typeface="Arial" panose="020B0604020202020204" pitchFamily="34" charset="0"/>
              </a:endParaRPr>
            </a:p>
          </p:txBody>
        </p:sp>
        <p:sp>
          <p:nvSpPr>
            <p:cNvPr id="6160" name="Rectangle 18"/>
            <p:cNvSpPr/>
            <p:nvPr/>
          </p:nvSpPr>
          <p:spPr>
            <a:xfrm>
              <a:off x="2944" y="901"/>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b="1" dirty="0">
                  <a:solidFill>
                    <a:schemeClr val="accent2"/>
                  </a:solidFill>
                  <a:latin typeface="Arial" panose="020B0604020202020204" pitchFamily="34" charset="0"/>
                </a:rPr>
                <a:t>12.00</a:t>
              </a:r>
              <a:endParaRPr lang="zh-CN" altLang="en-US" b="1" dirty="0">
                <a:solidFill>
                  <a:schemeClr val="accent2"/>
                </a:solidFill>
                <a:latin typeface="Arial" panose="020B0604020202020204" pitchFamily="34" charset="0"/>
              </a:endParaRPr>
            </a:p>
          </p:txBody>
        </p:sp>
        <p:sp>
          <p:nvSpPr>
            <p:cNvPr id="6161" name="Rectangle 19"/>
            <p:cNvSpPr/>
            <p:nvPr/>
          </p:nvSpPr>
          <p:spPr>
            <a:xfrm>
              <a:off x="1999" y="901"/>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Dallas</a:t>
              </a:r>
              <a:endParaRPr lang="en-US" altLang="x-none" b="1" dirty="0">
                <a:solidFill>
                  <a:schemeClr val="accent2"/>
                </a:solidFill>
                <a:latin typeface="Arial" panose="020B0604020202020204" pitchFamily="34" charset="0"/>
              </a:endParaRPr>
            </a:p>
          </p:txBody>
        </p:sp>
        <p:sp>
          <p:nvSpPr>
            <p:cNvPr id="6162" name="Rectangle 20"/>
            <p:cNvSpPr/>
            <p:nvPr/>
          </p:nvSpPr>
          <p:spPr>
            <a:xfrm>
              <a:off x="937" y="901"/>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Basics</a:t>
              </a:r>
              <a:endParaRPr lang="en-US" altLang="x-none" b="1" dirty="0">
                <a:solidFill>
                  <a:schemeClr val="accent2"/>
                </a:solidFill>
                <a:latin typeface="Arial" panose="020B0604020202020204" pitchFamily="34" charset="0"/>
              </a:endParaRPr>
            </a:p>
          </p:txBody>
        </p:sp>
        <p:sp>
          <p:nvSpPr>
            <p:cNvPr id="6163" name="Rectangle 21"/>
            <p:cNvSpPr/>
            <p:nvPr/>
          </p:nvSpPr>
          <p:spPr>
            <a:xfrm>
              <a:off x="288" y="901"/>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c002</a:t>
              </a:r>
              <a:endParaRPr lang="en-US" altLang="x-none" b="1" dirty="0">
                <a:solidFill>
                  <a:schemeClr val="accent2"/>
                </a:solidFill>
                <a:latin typeface="Arial" panose="020B0604020202020204" pitchFamily="34" charset="0"/>
              </a:endParaRPr>
            </a:p>
          </p:txBody>
        </p:sp>
        <p:sp>
          <p:nvSpPr>
            <p:cNvPr id="6164" name="Rectangle 22"/>
            <p:cNvSpPr/>
            <p:nvPr/>
          </p:nvSpPr>
          <p:spPr>
            <a:xfrm>
              <a:off x="2944" y="614"/>
              <a:ext cx="944"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b="1" dirty="0">
                  <a:solidFill>
                    <a:schemeClr val="accent2"/>
                  </a:solidFill>
                  <a:latin typeface="Arial" panose="020B0604020202020204" pitchFamily="34" charset="0"/>
                </a:rPr>
                <a:t>10.00</a:t>
              </a:r>
              <a:endParaRPr lang="zh-CN" altLang="en-US" b="1" dirty="0">
                <a:solidFill>
                  <a:schemeClr val="accent2"/>
                </a:solidFill>
                <a:latin typeface="Arial" panose="020B0604020202020204" pitchFamily="34" charset="0"/>
              </a:endParaRPr>
            </a:p>
          </p:txBody>
        </p:sp>
        <p:sp>
          <p:nvSpPr>
            <p:cNvPr id="6165" name="Rectangle 23"/>
            <p:cNvSpPr/>
            <p:nvPr/>
          </p:nvSpPr>
          <p:spPr>
            <a:xfrm>
              <a:off x="1999" y="614"/>
              <a:ext cx="945"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Duluth</a:t>
              </a:r>
              <a:endParaRPr lang="en-US" altLang="x-none" b="1" dirty="0">
                <a:solidFill>
                  <a:schemeClr val="accent2"/>
                </a:solidFill>
                <a:latin typeface="Arial" panose="020B0604020202020204" pitchFamily="34" charset="0"/>
              </a:endParaRPr>
            </a:p>
          </p:txBody>
        </p:sp>
        <p:sp>
          <p:nvSpPr>
            <p:cNvPr id="6166" name="Rectangle 24"/>
            <p:cNvSpPr/>
            <p:nvPr/>
          </p:nvSpPr>
          <p:spPr>
            <a:xfrm>
              <a:off x="937" y="614"/>
              <a:ext cx="1062"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TipTop</a:t>
              </a:r>
              <a:endParaRPr lang="en-US" altLang="x-none" b="1" dirty="0">
                <a:solidFill>
                  <a:schemeClr val="accent2"/>
                </a:solidFill>
                <a:latin typeface="Arial" panose="020B0604020202020204" pitchFamily="34" charset="0"/>
              </a:endParaRPr>
            </a:p>
          </p:txBody>
        </p:sp>
        <p:sp>
          <p:nvSpPr>
            <p:cNvPr id="6167" name="Rectangle 25"/>
            <p:cNvSpPr/>
            <p:nvPr/>
          </p:nvSpPr>
          <p:spPr>
            <a:xfrm>
              <a:off x="288" y="614"/>
              <a:ext cx="649" cy="287"/>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chemeClr val="accent2"/>
                  </a:solidFill>
                  <a:latin typeface="Arial" panose="020B0604020202020204" pitchFamily="34" charset="0"/>
                </a:rPr>
                <a:t>c001</a:t>
              </a:r>
              <a:endParaRPr lang="en-US" altLang="x-none" b="1" dirty="0">
                <a:solidFill>
                  <a:schemeClr val="accent2"/>
                </a:solidFill>
                <a:latin typeface="Arial" panose="020B0604020202020204" pitchFamily="34" charset="0"/>
              </a:endParaRPr>
            </a:p>
          </p:txBody>
        </p:sp>
        <p:sp>
          <p:nvSpPr>
            <p:cNvPr id="6168" name="Rectangle 26"/>
            <p:cNvSpPr/>
            <p:nvPr/>
          </p:nvSpPr>
          <p:spPr>
            <a:xfrm>
              <a:off x="2944" y="327"/>
              <a:ext cx="944"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rgbClr val="FF0000"/>
                  </a:solidFill>
                  <a:latin typeface="Arial" panose="020B0604020202020204" pitchFamily="34" charset="0"/>
                </a:rPr>
                <a:t>discnt</a:t>
              </a:r>
              <a:endParaRPr lang="en-US" altLang="x-none" b="1" dirty="0">
                <a:solidFill>
                  <a:srgbClr val="FF0000"/>
                </a:solidFill>
                <a:latin typeface="Arial" panose="020B0604020202020204" pitchFamily="34" charset="0"/>
              </a:endParaRPr>
            </a:p>
          </p:txBody>
        </p:sp>
        <p:sp>
          <p:nvSpPr>
            <p:cNvPr id="6169" name="Rectangle 27"/>
            <p:cNvSpPr/>
            <p:nvPr/>
          </p:nvSpPr>
          <p:spPr>
            <a:xfrm>
              <a:off x="1999" y="327"/>
              <a:ext cx="945"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rgbClr val="FF0000"/>
                  </a:solidFill>
                  <a:latin typeface="Arial" panose="020B0604020202020204" pitchFamily="34" charset="0"/>
                </a:rPr>
                <a:t>city</a:t>
              </a:r>
              <a:endParaRPr lang="en-US" altLang="x-none" b="1" dirty="0">
                <a:solidFill>
                  <a:srgbClr val="FF0000"/>
                </a:solidFill>
                <a:latin typeface="Arial" panose="020B0604020202020204" pitchFamily="34" charset="0"/>
              </a:endParaRPr>
            </a:p>
          </p:txBody>
        </p:sp>
        <p:sp>
          <p:nvSpPr>
            <p:cNvPr id="6170" name="Rectangle 28"/>
            <p:cNvSpPr/>
            <p:nvPr/>
          </p:nvSpPr>
          <p:spPr>
            <a:xfrm>
              <a:off x="937" y="327"/>
              <a:ext cx="1062"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b="1" dirty="0">
                  <a:solidFill>
                    <a:srgbClr val="FF0000"/>
                  </a:solidFill>
                  <a:latin typeface="Arial" panose="020B0604020202020204" pitchFamily="34" charset="0"/>
                </a:rPr>
                <a:t>cname</a:t>
              </a:r>
              <a:endParaRPr lang="en-US" altLang="x-none" b="1" dirty="0">
                <a:solidFill>
                  <a:srgbClr val="FF0000"/>
                </a:solidFill>
                <a:latin typeface="Arial" panose="020B0604020202020204" pitchFamily="34" charset="0"/>
              </a:endParaRPr>
            </a:p>
          </p:txBody>
        </p:sp>
        <p:sp>
          <p:nvSpPr>
            <p:cNvPr id="6171" name="Rectangle 29"/>
            <p:cNvSpPr/>
            <p:nvPr/>
          </p:nvSpPr>
          <p:spPr>
            <a:xfrm>
              <a:off x="288" y="327"/>
              <a:ext cx="649" cy="287"/>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b="1" u="sng" dirty="0">
                  <a:solidFill>
                    <a:srgbClr val="FF0000"/>
                  </a:solidFill>
                  <a:latin typeface="Arial" panose="020B0604020202020204" pitchFamily="34" charset="0"/>
                </a:rPr>
                <a:t>cid</a:t>
              </a:r>
              <a:endParaRPr lang="en-US" altLang="x-none" b="1" u="sng" dirty="0">
                <a:solidFill>
                  <a:srgbClr val="FF0000"/>
                </a:solidFill>
                <a:latin typeface="Arial" panose="020B0604020202020204" pitchFamily="34" charset="0"/>
              </a:endParaRPr>
            </a:p>
          </p:txBody>
        </p:sp>
        <p:sp>
          <p:nvSpPr>
            <p:cNvPr id="6172" name="Line 30"/>
            <p:cNvSpPr/>
            <p:nvPr/>
          </p:nvSpPr>
          <p:spPr>
            <a:xfrm>
              <a:off x="288" y="327"/>
              <a:ext cx="36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3" name="Line 31"/>
            <p:cNvSpPr/>
            <p:nvPr/>
          </p:nvSpPr>
          <p:spPr>
            <a:xfrm>
              <a:off x="288" y="614"/>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4" name="Line 32"/>
            <p:cNvSpPr/>
            <p:nvPr/>
          </p:nvSpPr>
          <p:spPr>
            <a:xfrm>
              <a:off x="288" y="901"/>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5" name="Line 33"/>
            <p:cNvSpPr/>
            <p:nvPr/>
          </p:nvSpPr>
          <p:spPr>
            <a:xfrm>
              <a:off x="288" y="1188"/>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6" name="Line 34"/>
            <p:cNvSpPr/>
            <p:nvPr/>
          </p:nvSpPr>
          <p:spPr>
            <a:xfrm>
              <a:off x="288" y="1475"/>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7" name="Line 35"/>
            <p:cNvSpPr/>
            <p:nvPr/>
          </p:nvSpPr>
          <p:spPr>
            <a:xfrm>
              <a:off x="288" y="2049"/>
              <a:ext cx="3600"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8" name="Line 36"/>
            <p:cNvSpPr/>
            <p:nvPr/>
          </p:nvSpPr>
          <p:spPr>
            <a:xfrm>
              <a:off x="288" y="327"/>
              <a:ext cx="0" cy="172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79" name="Line 37"/>
            <p:cNvSpPr/>
            <p:nvPr/>
          </p:nvSpPr>
          <p:spPr>
            <a:xfrm>
              <a:off x="937"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80" name="Line 38"/>
            <p:cNvSpPr/>
            <p:nvPr/>
          </p:nvSpPr>
          <p:spPr>
            <a:xfrm>
              <a:off x="1999"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81" name="Line 39"/>
            <p:cNvSpPr/>
            <p:nvPr/>
          </p:nvSpPr>
          <p:spPr>
            <a:xfrm>
              <a:off x="2944" y="327"/>
              <a:ext cx="0" cy="17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82" name="Line 40"/>
            <p:cNvSpPr/>
            <p:nvPr/>
          </p:nvSpPr>
          <p:spPr>
            <a:xfrm>
              <a:off x="3888" y="327"/>
              <a:ext cx="0" cy="172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83" name="Line 41"/>
            <p:cNvSpPr/>
            <p:nvPr/>
          </p:nvSpPr>
          <p:spPr>
            <a:xfrm>
              <a:off x="288" y="1762"/>
              <a:ext cx="360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184" name="Text Box 42"/>
            <p:cNvSpPr txBox="1"/>
            <p:nvPr/>
          </p:nvSpPr>
          <p:spPr>
            <a:xfrm>
              <a:off x="336" y="29"/>
              <a:ext cx="1392" cy="255"/>
            </a:xfrm>
            <a:prstGeom prst="rect">
              <a:avLst/>
            </a:prstGeom>
            <a:noFill/>
            <a:ln w="9525">
              <a:noFill/>
            </a:ln>
          </p:spPr>
          <p:txBody>
            <a:bodyPr anchor="t">
              <a:spAutoFit/>
            </a:bodyPr>
            <a:p>
              <a:pPr>
                <a:spcBef>
                  <a:spcPct val="50000"/>
                </a:spcBef>
              </a:pPr>
              <a:r>
                <a:rPr lang="en-US" altLang="x-none" sz="2800" b="1" dirty="0">
                  <a:solidFill>
                    <a:srgbClr val="0000CC"/>
                  </a:solidFill>
                  <a:latin typeface="Arial" panose="020B0604020202020204" pitchFamily="34" charset="0"/>
                </a:rPr>
                <a:t>CUSTOMERS</a:t>
              </a:r>
              <a:endParaRPr lang="en-US" altLang="x-none" sz="2800" b="1" dirty="0">
                <a:solidFill>
                  <a:srgbClr val="0000CC"/>
                </a:solidFill>
                <a:latin typeface="Arial" panose="020B0604020202020204" pitchFamily="34" charset="0"/>
              </a:endParaRPr>
            </a:p>
          </p:txBody>
        </p:sp>
      </p:grpSp>
      <p:sp>
        <p:nvSpPr>
          <p:cNvPr id="61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1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88" name="Rectangle 3"/>
          <p:cNvSpPr>
            <a:spLocks noGrp="1"/>
          </p:cNvSpPr>
          <p:nvPr>
            <p:ph type="title"/>
          </p:nvPr>
        </p:nvSpPr>
        <p:spPr/>
        <p:txBody>
          <a:bodyPr wrap="square" anchor="ctr"/>
          <a:p>
            <a:pPr eaLnBrk="1" hangingPunct="1"/>
            <a:r>
              <a:rPr lang="zh-CN" altLang="en-US" dirty="0"/>
              <a:t>2.1  </a:t>
            </a:r>
            <a:r>
              <a:rPr lang="en-US" altLang="x-none" dirty="0"/>
              <a:t>The CAP Database</a:t>
            </a:r>
            <a:endParaRPr lang="en-US" altLang="x-none" dirty="0"/>
          </a:p>
        </p:txBody>
      </p:sp>
      <p:sp>
        <p:nvSpPr>
          <p:cNvPr id="6189" name="Rectangle 4"/>
          <p:cNvSpPr>
            <a:spLocks noGrp="1"/>
          </p:cNvSpPr>
          <p:nvPr>
            <p:ph type="body"/>
          </p:nvPr>
        </p:nvSpPr>
        <p:spPr>
          <a:xfrm>
            <a:off x="0" y="914400"/>
            <a:ext cx="9109075" cy="5105400"/>
          </a:xfrm>
        </p:spPr>
        <p:txBody>
          <a:bodyPr wrap="square" anchor="t"/>
          <a:p>
            <a:pPr eaLnBrk="1" hangingPunct="1"/>
            <a:r>
              <a:rPr lang="en-US" altLang="x-none" sz="3000" dirty="0"/>
              <a:t>Example: </a:t>
            </a:r>
            <a:r>
              <a:rPr lang="en-US" altLang="x-none" sz="3000" dirty="0">
                <a:solidFill>
                  <a:schemeClr val="tx1"/>
                </a:solidFill>
              </a:rPr>
              <a:t>Figure 2.1 &amp; 2.2</a:t>
            </a:r>
            <a:endParaRPr lang="en-US" altLang="x-none" sz="3000" dirty="0">
              <a:solidFill>
                <a:schemeClr val="tx1"/>
              </a:solidFill>
            </a:endParaRPr>
          </a:p>
          <a:p>
            <a:pPr lvl="1" eaLnBrk="1" hangingPunct="1"/>
            <a:r>
              <a:rPr lang="en-US" altLang="x-none" sz="3000" dirty="0"/>
              <a:t>CAP Database: </a:t>
            </a:r>
            <a:r>
              <a:rPr lang="en-US" altLang="x-none" sz="3000" dirty="0">
                <a:solidFill>
                  <a:schemeClr val="tx1"/>
                </a:solidFill>
              </a:rPr>
              <a:t>look at pg. 28, Figure 2.2</a:t>
            </a:r>
            <a:endParaRPr lang="en-US" altLang="x-none" sz="3000" dirty="0">
              <a:solidFill>
                <a:schemeClr val="tx1"/>
              </a:solidFill>
            </a:endParaRPr>
          </a:p>
          <a:p>
            <a:pPr lvl="1" eaLnBrk="1" hangingPunct="1"/>
            <a:r>
              <a:rPr lang="en-US" altLang="x-none" sz="3000" dirty="0"/>
              <a:t>Data Model: </a:t>
            </a:r>
            <a:r>
              <a:rPr lang="en-US" altLang="x-none" sz="3000" dirty="0">
                <a:solidFill>
                  <a:schemeClr val="tx1"/>
                </a:solidFill>
              </a:rPr>
              <a:t>look at pg.27, Figure 2.1</a:t>
            </a:r>
            <a:endParaRPr lang="en-US" altLang="x-none" sz="3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9" name="表格 9218"/>
          <p:cNvGraphicFramePr/>
          <p:nvPr/>
        </p:nvGraphicFramePr>
        <p:xfrm>
          <a:off x="5616575" y="119063"/>
          <a:ext cx="3276600" cy="2286000"/>
        </p:xfrm>
        <a:graphic>
          <a:graphicData uri="http://schemas.openxmlformats.org/drawingml/2006/table">
            <a:tbl>
              <a:tblPr/>
              <a:tblGrid>
                <a:gridCol w="766763"/>
                <a:gridCol w="836612"/>
                <a:gridCol w="836613"/>
                <a:gridCol w="836612"/>
              </a:tblGrid>
              <a:tr h="45720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C</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D</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251" name="矩形 9250"/>
          <p:cNvSpPr/>
          <p:nvPr/>
        </p:nvSpPr>
        <p:spPr>
          <a:xfrm>
            <a:off x="0" y="2422525"/>
            <a:ext cx="8763000" cy="1008063"/>
          </a:xfrm>
          <a:prstGeom prst="rect">
            <a:avLst/>
          </a:prstGeom>
          <a:noFill/>
          <a:ln w="9525">
            <a:noFill/>
          </a:ln>
        </p:spPr>
        <p:txBody>
          <a:bodyPr anchor="t"/>
          <a:p>
            <a:pPr marL="457200" indent="-457200">
              <a:spcBef>
                <a:spcPct val="20000"/>
              </a:spcBef>
              <a:buClr>
                <a:schemeClr val="tx1"/>
              </a:buClr>
              <a:buSzPct val="75000"/>
              <a:buAutoNum type="arabicParenR" startAt="3"/>
            </a:pPr>
            <a:r>
              <a:rPr lang="en-US" altLang="x-none" sz="3000" b="1" dirty="0">
                <a:solidFill>
                  <a:srgbClr val="FF0000"/>
                </a:solidFill>
                <a:latin typeface="Arial" panose="020B0604020202020204" pitchFamily="34" charset="0"/>
              </a:rPr>
              <a:t>Pairs: AB,  AC,  BC. Each of these pairs distinguishes all rows. Therefore all are keys.</a:t>
            </a:r>
            <a:endParaRPr lang="en-US" altLang="x-none" sz="3000" b="1" dirty="0">
              <a:solidFill>
                <a:srgbClr val="FF0000"/>
              </a:solidFill>
              <a:latin typeface="Arial" panose="020B0604020202020204" pitchFamily="34" charset="0"/>
            </a:endParaRPr>
          </a:p>
        </p:txBody>
      </p:sp>
      <p:sp>
        <p:nvSpPr>
          <p:cNvPr id="44066" name="矩形 9251"/>
          <p:cNvSpPr/>
          <p:nvPr/>
        </p:nvSpPr>
        <p:spPr>
          <a:xfrm>
            <a:off x="0" y="120650"/>
            <a:ext cx="5580063" cy="2016125"/>
          </a:xfrm>
          <a:prstGeom prst="rect">
            <a:avLst/>
          </a:prstGeom>
          <a:noFill/>
          <a:ln w="9525">
            <a:noFill/>
          </a:ln>
        </p:spPr>
        <p:txBody>
          <a:bodyPr anchor="t"/>
          <a:p>
            <a:pPr marL="457200" indent="-457200">
              <a:spcBef>
                <a:spcPct val="20000"/>
              </a:spcBef>
              <a:buClr>
                <a:schemeClr val="tx1"/>
              </a:buClr>
              <a:buSzPct val="75000"/>
              <a:buFont typeface="Wingdings" panose="05000000000000000000" pitchFamily="2" charset="2"/>
              <a:buAutoNum type="arabicParenR"/>
            </a:pPr>
            <a:r>
              <a:rPr lang="en-US" altLang="x-none" sz="3000" b="1" dirty="0">
                <a:solidFill>
                  <a:schemeClr val="accent2"/>
                </a:solidFill>
                <a:latin typeface="Arial" panose="020B0604020202020204" pitchFamily="34" charset="0"/>
              </a:rPr>
              <a:t>No single column can be a key.</a:t>
            </a:r>
            <a:endParaRPr lang="en-US" altLang="x-none" sz="3000" b="1" dirty="0">
              <a:solidFill>
                <a:schemeClr val="accent2"/>
              </a:solidFill>
              <a:latin typeface="Arial" panose="020B0604020202020204" pitchFamily="34" charset="0"/>
            </a:endParaRPr>
          </a:p>
          <a:p>
            <a:pPr marL="457200" indent="-457200">
              <a:spcBef>
                <a:spcPct val="20000"/>
              </a:spcBef>
              <a:buClr>
                <a:schemeClr val="tx1"/>
              </a:buClr>
              <a:buSzPct val="75000"/>
              <a:buAutoNum type="arabicParenR"/>
            </a:pPr>
            <a:r>
              <a:rPr lang="en-US" altLang="x-none" sz="3000" b="1" dirty="0">
                <a:solidFill>
                  <a:schemeClr val="accent2"/>
                </a:solidFill>
                <a:latin typeface="Arial" panose="020B0604020202020204" pitchFamily="34" charset="0"/>
              </a:rPr>
              <a:t>No set of columns can be a key if it contains D.</a:t>
            </a:r>
            <a:endParaRPr lang="en-US" altLang="x-none" sz="3000" b="1" dirty="0">
              <a:solidFill>
                <a:schemeClr val="accent2"/>
              </a:solidFill>
              <a:latin typeface="Arial" panose="020B0604020202020204" pitchFamily="34" charset="0"/>
            </a:endParaRPr>
          </a:p>
        </p:txBody>
      </p:sp>
      <p:grpSp>
        <p:nvGrpSpPr>
          <p:cNvPr id="9253" name="组合 9252"/>
          <p:cNvGrpSpPr/>
          <p:nvPr/>
        </p:nvGrpSpPr>
        <p:grpSpPr>
          <a:xfrm>
            <a:off x="0" y="3575050"/>
            <a:ext cx="9144000" cy="2708275"/>
            <a:chOff x="0" y="0"/>
            <a:chExt cx="5760" cy="1706"/>
          </a:xfrm>
        </p:grpSpPr>
        <p:sp>
          <p:nvSpPr>
            <p:cNvPr id="44068" name="矩形 9253"/>
            <p:cNvSpPr/>
            <p:nvPr/>
          </p:nvSpPr>
          <p:spPr>
            <a:xfrm>
              <a:off x="0" y="0"/>
              <a:ext cx="5760" cy="1706"/>
            </a:xfrm>
            <a:prstGeom prst="rect">
              <a:avLst/>
            </a:prstGeom>
            <a:solidFill>
              <a:schemeClr val="bg1"/>
            </a:solidFill>
            <a:ln w="9525">
              <a:noFill/>
            </a:ln>
          </p:spPr>
          <p:txBody>
            <a:bodyPr anchor="t"/>
            <a:p>
              <a:endParaRPr lang="zh-CN" altLang="en-US">
                <a:latin typeface="Times New Roman" panose="02020603050405020304" pitchFamily="2" charset="0"/>
                <a:ea typeface="Times New Roman" panose="02020603050405020304" pitchFamily="2" charset="0"/>
              </a:endParaRPr>
            </a:p>
          </p:txBody>
        </p:sp>
        <p:grpSp>
          <p:nvGrpSpPr>
            <p:cNvPr id="44069" name="组合 9254"/>
            <p:cNvGrpSpPr/>
            <p:nvPr/>
          </p:nvGrpSpPr>
          <p:grpSpPr>
            <a:xfrm>
              <a:off x="2245" y="91"/>
              <a:ext cx="2856" cy="1592"/>
              <a:chOff x="0" y="0"/>
              <a:chExt cx="2856" cy="1592"/>
            </a:xfrm>
          </p:grpSpPr>
          <p:sp>
            <p:nvSpPr>
              <p:cNvPr id="44070" name="矩形 9255"/>
              <p:cNvSpPr/>
              <p:nvPr/>
            </p:nvSpPr>
            <p:spPr>
              <a:xfrm>
                <a:off x="2127" y="1265"/>
                <a:ext cx="729"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71" name="矩形 9256"/>
              <p:cNvSpPr/>
              <p:nvPr/>
            </p:nvSpPr>
            <p:spPr>
              <a:xfrm>
                <a:off x="1398" y="1265"/>
                <a:ext cx="729"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72" name="矩形 9257"/>
              <p:cNvSpPr/>
              <p:nvPr/>
            </p:nvSpPr>
            <p:spPr>
              <a:xfrm>
                <a:off x="668" y="1265"/>
                <a:ext cx="730"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44073" name="矩形 9258"/>
              <p:cNvSpPr/>
              <p:nvPr/>
            </p:nvSpPr>
            <p:spPr>
              <a:xfrm>
                <a:off x="0" y="1265"/>
                <a:ext cx="668"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44074" name="矩形 9259"/>
              <p:cNvSpPr/>
              <p:nvPr/>
            </p:nvSpPr>
            <p:spPr>
              <a:xfrm>
                <a:off x="2127" y="935"/>
                <a:ext cx="729" cy="3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75" name="矩形 9260"/>
              <p:cNvSpPr/>
              <p:nvPr/>
            </p:nvSpPr>
            <p:spPr>
              <a:xfrm>
                <a:off x="1398" y="935"/>
                <a:ext cx="729" cy="3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76" name="矩形 9261"/>
              <p:cNvSpPr/>
              <p:nvPr/>
            </p:nvSpPr>
            <p:spPr>
              <a:xfrm>
                <a:off x="668" y="935"/>
                <a:ext cx="730" cy="3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44077" name="矩形 9262"/>
              <p:cNvSpPr/>
              <p:nvPr/>
            </p:nvSpPr>
            <p:spPr>
              <a:xfrm>
                <a:off x="0" y="935"/>
                <a:ext cx="668" cy="330"/>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a2</a:t>
                </a:r>
                <a:endParaRPr lang="en-US" altLang="x-none" sz="3000" b="1" dirty="0">
                  <a:solidFill>
                    <a:schemeClr val="accent2"/>
                  </a:solidFill>
                  <a:latin typeface="Arial" panose="020B0604020202020204" pitchFamily="34" charset="0"/>
                </a:endParaRPr>
              </a:p>
            </p:txBody>
          </p:sp>
          <p:sp>
            <p:nvSpPr>
              <p:cNvPr id="44078" name="矩形 9263"/>
              <p:cNvSpPr/>
              <p:nvPr/>
            </p:nvSpPr>
            <p:spPr>
              <a:xfrm>
                <a:off x="2127" y="606"/>
                <a:ext cx="729" cy="329"/>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79" name="矩形 9264"/>
              <p:cNvSpPr/>
              <p:nvPr/>
            </p:nvSpPr>
            <p:spPr>
              <a:xfrm>
                <a:off x="1398" y="606"/>
                <a:ext cx="729" cy="329"/>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80" name="矩形 9265"/>
              <p:cNvSpPr/>
              <p:nvPr/>
            </p:nvSpPr>
            <p:spPr>
              <a:xfrm>
                <a:off x="668" y="606"/>
                <a:ext cx="730" cy="329"/>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b2</a:t>
                </a:r>
                <a:endParaRPr lang="en-US" altLang="x-none" sz="3000" b="1" dirty="0">
                  <a:solidFill>
                    <a:schemeClr val="accent2"/>
                  </a:solidFill>
                  <a:latin typeface="Arial" panose="020B0604020202020204" pitchFamily="34" charset="0"/>
                </a:endParaRPr>
              </a:p>
            </p:txBody>
          </p:sp>
          <p:sp>
            <p:nvSpPr>
              <p:cNvPr id="44081" name="矩形 9266"/>
              <p:cNvSpPr/>
              <p:nvPr/>
            </p:nvSpPr>
            <p:spPr>
              <a:xfrm>
                <a:off x="0" y="606"/>
                <a:ext cx="668" cy="329"/>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44082" name="矩形 9267"/>
              <p:cNvSpPr/>
              <p:nvPr/>
            </p:nvSpPr>
            <p:spPr>
              <a:xfrm>
                <a:off x="2127" y="279"/>
                <a:ext cx="729"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83" name="矩形 9268"/>
              <p:cNvSpPr/>
              <p:nvPr/>
            </p:nvSpPr>
            <p:spPr>
              <a:xfrm>
                <a:off x="1398" y="279"/>
                <a:ext cx="729"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t>
                </a:r>
                <a:endParaRPr lang="en-US" altLang="x-none" sz="3000" b="1" dirty="0">
                  <a:solidFill>
                    <a:schemeClr val="accent2"/>
                  </a:solidFill>
                  <a:latin typeface="Arial" panose="020B0604020202020204" pitchFamily="34" charset="0"/>
                </a:endParaRPr>
              </a:p>
            </p:txBody>
          </p:sp>
          <p:sp>
            <p:nvSpPr>
              <p:cNvPr id="44084" name="矩形 9269"/>
              <p:cNvSpPr/>
              <p:nvPr/>
            </p:nvSpPr>
            <p:spPr>
              <a:xfrm>
                <a:off x="668" y="279"/>
                <a:ext cx="730"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b1</a:t>
                </a:r>
                <a:endParaRPr lang="en-US" altLang="x-none" sz="3000" b="1" dirty="0">
                  <a:solidFill>
                    <a:schemeClr val="accent2"/>
                  </a:solidFill>
                  <a:latin typeface="Arial" panose="020B0604020202020204" pitchFamily="34" charset="0"/>
                </a:endParaRPr>
              </a:p>
            </p:txBody>
          </p:sp>
          <p:sp>
            <p:nvSpPr>
              <p:cNvPr id="44085" name="矩形 9270"/>
              <p:cNvSpPr/>
              <p:nvPr/>
            </p:nvSpPr>
            <p:spPr>
              <a:xfrm>
                <a:off x="0" y="279"/>
                <a:ext cx="668" cy="327"/>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a1</a:t>
                </a:r>
                <a:endParaRPr lang="en-US" altLang="x-none" sz="3000" b="1" dirty="0">
                  <a:solidFill>
                    <a:schemeClr val="accent2"/>
                  </a:solidFill>
                  <a:latin typeface="Arial" panose="020B0604020202020204" pitchFamily="34" charset="0"/>
                </a:endParaRPr>
              </a:p>
            </p:txBody>
          </p:sp>
          <p:sp>
            <p:nvSpPr>
              <p:cNvPr id="44086" name="矩形 9271"/>
              <p:cNvSpPr/>
              <p:nvPr/>
            </p:nvSpPr>
            <p:spPr>
              <a:xfrm>
                <a:off x="2127" y="0"/>
                <a:ext cx="729" cy="279"/>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D</a:t>
                </a:r>
                <a:endParaRPr lang="en-US" altLang="x-none" sz="3000" b="1" dirty="0">
                  <a:solidFill>
                    <a:srgbClr val="FF0000"/>
                  </a:solidFill>
                  <a:latin typeface="Arial" panose="020B0604020202020204" pitchFamily="34" charset="0"/>
                </a:endParaRPr>
              </a:p>
            </p:txBody>
          </p:sp>
          <p:sp>
            <p:nvSpPr>
              <p:cNvPr id="44087" name="矩形 9272"/>
              <p:cNvSpPr/>
              <p:nvPr/>
            </p:nvSpPr>
            <p:spPr>
              <a:xfrm>
                <a:off x="1398" y="0"/>
                <a:ext cx="729" cy="279"/>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a:t>
                </a:r>
                <a:endParaRPr lang="en-US" altLang="x-none" sz="3000" b="1" dirty="0">
                  <a:solidFill>
                    <a:srgbClr val="FF0000"/>
                  </a:solidFill>
                  <a:latin typeface="Arial" panose="020B0604020202020204" pitchFamily="34" charset="0"/>
                </a:endParaRPr>
              </a:p>
            </p:txBody>
          </p:sp>
          <p:sp>
            <p:nvSpPr>
              <p:cNvPr id="44088" name="矩形 9273"/>
              <p:cNvSpPr/>
              <p:nvPr/>
            </p:nvSpPr>
            <p:spPr>
              <a:xfrm>
                <a:off x="668" y="0"/>
                <a:ext cx="730" cy="279"/>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B</a:t>
                </a:r>
                <a:endParaRPr lang="en-US" altLang="x-none" sz="3000" b="1" dirty="0">
                  <a:solidFill>
                    <a:srgbClr val="FF0000"/>
                  </a:solidFill>
                  <a:latin typeface="Arial" panose="020B0604020202020204" pitchFamily="34" charset="0"/>
                </a:endParaRPr>
              </a:p>
            </p:txBody>
          </p:sp>
          <p:sp>
            <p:nvSpPr>
              <p:cNvPr id="44089" name="矩形 9274"/>
              <p:cNvSpPr/>
              <p:nvPr/>
            </p:nvSpPr>
            <p:spPr>
              <a:xfrm>
                <a:off x="0" y="0"/>
                <a:ext cx="668" cy="279"/>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a:t>
                </a:r>
                <a:endParaRPr lang="en-US" altLang="x-none" sz="3000" b="1" dirty="0">
                  <a:solidFill>
                    <a:srgbClr val="FF0000"/>
                  </a:solidFill>
                  <a:latin typeface="Arial" panose="020B0604020202020204" pitchFamily="34" charset="0"/>
                </a:endParaRPr>
              </a:p>
            </p:txBody>
          </p:sp>
          <p:sp>
            <p:nvSpPr>
              <p:cNvPr id="44090" name="直接连接符 9275"/>
              <p:cNvSpPr/>
              <p:nvPr/>
            </p:nvSpPr>
            <p:spPr>
              <a:xfrm>
                <a:off x="0" y="0"/>
                <a:ext cx="2856" cy="0"/>
              </a:xfrm>
              <a:prstGeom prst="line">
                <a:avLst/>
              </a:prstGeom>
              <a:ln w="28575" cap="sq" cmpd="sng">
                <a:solidFill>
                  <a:schemeClr val="tx1"/>
                </a:solidFill>
                <a:prstDash val="solid"/>
                <a:round/>
                <a:headEnd type="none" w="med" len="med"/>
                <a:tailEnd type="none" w="med" len="med"/>
              </a:ln>
            </p:spPr>
          </p:sp>
          <p:sp>
            <p:nvSpPr>
              <p:cNvPr id="44091" name="直接连接符 9276"/>
              <p:cNvSpPr/>
              <p:nvPr/>
            </p:nvSpPr>
            <p:spPr>
              <a:xfrm>
                <a:off x="0" y="279"/>
                <a:ext cx="2856" cy="0"/>
              </a:xfrm>
              <a:prstGeom prst="line">
                <a:avLst/>
              </a:prstGeom>
              <a:ln w="12700" cap="flat" cmpd="sng">
                <a:solidFill>
                  <a:schemeClr val="tx1"/>
                </a:solidFill>
                <a:prstDash val="solid"/>
                <a:round/>
                <a:headEnd type="none" w="med" len="med"/>
                <a:tailEnd type="none" w="med" len="med"/>
              </a:ln>
            </p:spPr>
          </p:sp>
          <p:sp>
            <p:nvSpPr>
              <p:cNvPr id="44092" name="直接连接符 9277"/>
              <p:cNvSpPr/>
              <p:nvPr/>
            </p:nvSpPr>
            <p:spPr>
              <a:xfrm>
                <a:off x="0" y="606"/>
                <a:ext cx="2856" cy="0"/>
              </a:xfrm>
              <a:prstGeom prst="line">
                <a:avLst/>
              </a:prstGeom>
              <a:ln w="12700" cap="flat" cmpd="sng">
                <a:solidFill>
                  <a:schemeClr val="tx1"/>
                </a:solidFill>
                <a:prstDash val="solid"/>
                <a:round/>
                <a:headEnd type="none" w="med" len="med"/>
                <a:tailEnd type="none" w="med" len="med"/>
              </a:ln>
            </p:spPr>
          </p:sp>
          <p:sp>
            <p:nvSpPr>
              <p:cNvPr id="44093" name="直接连接符 9278"/>
              <p:cNvSpPr/>
              <p:nvPr/>
            </p:nvSpPr>
            <p:spPr>
              <a:xfrm>
                <a:off x="0" y="935"/>
                <a:ext cx="2856" cy="0"/>
              </a:xfrm>
              <a:prstGeom prst="line">
                <a:avLst/>
              </a:prstGeom>
              <a:ln w="12700" cap="flat" cmpd="sng">
                <a:solidFill>
                  <a:schemeClr val="tx1"/>
                </a:solidFill>
                <a:prstDash val="solid"/>
                <a:round/>
                <a:headEnd type="none" w="med" len="med"/>
                <a:tailEnd type="none" w="med" len="med"/>
              </a:ln>
            </p:spPr>
          </p:sp>
          <p:sp>
            <p:nvSpPr>
              <p:cNvPr id="44094" name="直接连接符 9279"/>
              <p:cNvSpPr/>
              <p:nvPr/>
            </p:nvSpPr>
            <p:spPr>
              <a:xfrm>
                <a:off x="0" y="1265"/>
                <a:ext cx="2856" cy="0"/>
              </a:xfrm>
              <a:prstGeom prst="line">
                <a:avLst/>
              </a:prstGeom>
              <a:ln w="12700" cap="flat" cmpd="sng">
                <a:solidFill>
                  <a:schemeClr val="tx1"/>
                </a:solidFill>
                <a:prstDash val="solid"/>
                <a:round/>
                <a:headEnd type="none" w="med" len="med"/>
                <a:tailEnd type="none" w="med" len="med"/>
              </a:ln>
            </p:spPr>
          </p:sp>
          <p:sp>
            <p:nvSpPr>
              <p:cNvPr id="44095" name="直接连接符 9280"/>
              <p:cNvSpPr/>
              <p:nvPr/>
            </p:nvSpPr>
            <p:spPr>
              <a:xfrm>
                <a:off x="0" y="1592"/>
                <a:ext cx="2856" cy="0"/>
              </a:xfrm>
              <a:prstGeom prst="line">
                <a:avLst/>
              </a:prstGeom>
              <a:ln w="28575" cap="sq" cmpd="sng">
                <a:solidFill>
                  <a:schemeClr val="tx1"/>
                </a:solidFill>
                <a:prstDash val="solid"/>
                <a:round/>
                <a:headEnd type="none" w="med" len="med"/>
                <a:tailEnd type="none" w="med" len="med"/>
              </a:ln>
            </p:spPr>
          </p:sp>
          <p:sp>
            <p:nvSpPr>
              <p:cNvPr id="44096" name="直接连接符 9281"/>
              <p:cNvSpPr/>
              <p:nvPr/>
            </p:nvSpPr>
            <p:spPr>
              <a:xfrm>
                <a:off x="0" y="0"/>
                <a:ext cx="0" cy="1592"/>
              </a:xfrm>
              <a:prstGeom prst="line">
                <a:avLst/>
              </a:prstGeom>
              <a:ln w="28575" cap="sq" cmpd="sng">
                <a:solidFill>
                  <a:schemeClr val="tx1"/>
                </a:solidFill>
                <a:prstDash val="solid"/>
                <a:round/>
                <a:headEnd type="none" w="med" len="med"/>
                <a:tailEnd type="none" w="med" len="med"/>
              </a:ln>
            </p:spPr>
          </p:sp>
          <p:sp>
            <p:nvSpPr>
              <p:cNvPr id="44097" name="直接连接符 9282"/>
              <p:cNvSpPr/>
              <p:nvPr/>
            </p:nvSpPr>
            <p:spPr>
              <a:xfrm>
                <a:off x="668" y="0"/>
                <a:ext cx="0" cy="1592"/>
              </a:xfrm>
              <a:prstGeom prst="line">
                <a:avLst/>
              </a:prstGeom>
              <a:ln w="12700" cap="flat" cmpd="sng">
                <a:solidFill>
                  <a:schemeClr val="tx1"/>
                </a:solidFill>
                <a:prstDash val="solid"/>
                <a:round/>
                <a:headEnd type="none" w="med" len="med"/>
                <a:tailEnd type="none" w="med" len="med"/>
              </a:ln>
            </p:spPr>
          </p:sp>
          <p:sp>
            <p:nvSpPr>
              <p:cNvPr id="44098" name="直接连接符 9283"/>
              <p:cNvSpPr/>
              <p:nvPr/>
            </p:nvSpPr>
            <p:spPr>
              <a:xfrm>
                <a:off x="1398" y="0"/>
                <a:ext cx="0" cy="1592"/>
              </a:xfrm>
              <a:prstGeom prst="line">
                <a:avLst/>
              </a:prstGeom>
              <a:ln w="12700" cap="flat" cmpd="sng">
                <a:solidFill>
                  <a:schemeClr val="tx1"/>
                </a:solidFill>
                <a:prstDash val="solid"/>
                <a:round/>
                <a:headEnd type="none" w="med" len="med"/>
                <a:tailEnd type="none" w="med" len="med"/>
              </a:ln>
            </p:spPr>
          </p:sp>
          <p:sp>
            <p:nvSpPr>
              <p:cNvPr id="44099" name="直接连接符 9284"/>
              <p:cNvSpPr/>
              <p:nvPr/>
            </p:nvSpPr>
            <p:spPr>
              <a:xfrm>
                <a:off x="2127" y="0"/>
                <a:ext cx="0" cy="1592"/>
              </a:xfrm>
              <a:prstGeom prst="line">
                <a:avLst/>
              </a:prstGeom>
              <a:ln w="12700" cap="flat" cmpd="sng">
                <a:solidFill>
                  <a:schemeClr val="tx1"/>
                </a:solidFill>
                <a:prstDash val="solid"/>
                <a:round/>
                <a:headEnd type="none" w="med" len="med"/>
                <a:tailEnd type="none" w="med" len="med"/>
              </a:ln>
            </p:spPr>
          </p:sp>
          <p:sp>
            <p:nvSpPr>
              <p:cNvPr id="44100" name="直接连接符 9285"/>
              <p:cNvSpPr/>
              <p:nvPr/>
            </p:nvSpPr>
            <p:spPr>
              <a:xfrm>
                <a:off x="2856" y="0"/>
                <a:ext cx="0" cy="1592"/>
              </a:xfrm>
              <a:prstGeom prst="line">
                <a:avLst/>
              </a:prstGeom>
              <a:ln w="28575" cap="sq" cmpd="sng">
                <a:solidFill>
                  <a:schemeClr val="tx1"/>
                </a:solidFill>
                <a:prstDash val="solid"/>
                <a:round/>
                <a:headEnd type="none" w="med" len="med"/>
                <a:tailEnd type="none" w="med" len="med"/>
              </a:ln>
            </p:spPr>
          </p:sp>
        </p:grpSp>
        <p:grpSp>
          <p:nvGrpSpPr>
            <p:cNvPr id="44101" name="组合 9286"/>
            <p:cNvGrpSpPr/>
            <p:nvPr/>
          </p:nvGrpSpPr>
          <p:grpSpPr>
            <a:xfrm>
              <a:off x="158" y="0"/>
              <a:ext cx="5444" cy="590"/>
              <a:chOff x="0" y="0"/>
              <a:chExt cx="5444" cy="590"/>
            </a:xfrm>
          </p:grpSpPr>
          <p:sp>
            <p:nvSpPr>
              <p:cNvPr id="44102" name="文本框 9287"/>
              <p:cNvSpPr txBox="1"/>
              <p:nvPr/>
            </p:nvSpPr>
            <p:spPr>
              <a:xfrm>
                <a:off x="46" y="263"/>
                <a:ext cx="1996" cy="327"/>
              </a:xfrm>
              <a:prstGeom prst="rect">
                <a:avLst/>
              </a:prstGeom>
              <a:noFill/>
              <a:ln w="9525">
                <a:noFill/>
              </a:ln>
            </p:spPr>
            <p:txBody>
              <a:bodyPr anchor="t">
                <a:spAutoFit/>
              </a:bodyPr>
              <a:p>
                <a:pPr>
                  <a:spcBef>
                    <a:spcPct val="50000"/>
                  </a:spcBef>
                  <a:buChar char="•"/>
                </a:pPr>
                <a:r>
                  <a:rPr lang="zh-CN" altLang="en-US" sz="3000" b="1" dirty="0">
                    <a:solidFill>
                      <a:schemeClr val="accent2"/>
                    </a:solidFill>
                    <a:latin typeface="Arial" panose="020B0604020202020204" pitchFamily="34" charset="0"/>
                  </a:rPr>
                  <a:t> </a:t>
                </a:r>
                <a:r>
                  <a:rPr lang="en-US" altLang="x-none" sz="3000" b="1" dirty="0">
                    <a:solidFill>
                      <a:schemeClr val="accent2"/>
                    </a:solidFill>
                    <a:latin typeface="Arial" panose="020B0604020202020204" pitchFamily="34" charset="0"/>
                  </a:rPr>
                  <a:t>Is ‘</a:t>
                </a:r>
                <a:r>
                  <a:rPr lang="en-US" altLang="x-none" sz="3000" b="1" dirty="0">
                    <a:solidFill>
                      <a:srgbClr val="FF0000"/>
                    </a:solidFill>
                    <a:latin typeface="Arial" panose="020B0604020202020204" pitchFamily="34" charset="0"/>
                  </a:rPr>
                  <a:t>AB</a:t>
                </a:r>
                <a:r>
                  <a:rPr lang="en-US" altLang="x-none" sz="3000" b="1" dirty="0">
                    <a:solidFill>
                      <a:schemeClr val="accent2"/>
                    </a:solidFill>
                    <a:latin typeface="Arial" panose="020B0604020202020204" pitchFamily="34" charset="0"/>
                  </a:rPr>
                  <a:t>’ a key?</a:t>
                </a:r>
                <a:endParaRPr lang="en-US" altLang="x-none" sz="3000" b="1" dirty="0">
                  <a:solidFill>
                    <a:schemeClr val="accent2"/>
                  </a:solidFill>
                  <a:latin typeface="Arial" panose="020B0604020202020204" pitchFamily="34" charset="0"/>
                </a:endParaRPr>
              </a:p>
            </p:txBody>
          </p:sp>
          <p:sp>
            <p:nvSpPr>
              <p:cNvPr id="44103" name="直接连接符 9288"/>
              <p:cNvSpPr/>
              <p:nvPr/>
            </p:nvSpPr>
            <p:spPr>
              <a:xfrm>
                <a:off x="0" y="0"/>
                <a:ext cx="5444" cy="0"/>
              </a:xfrm>
              <a:prstGeom prst="line">
                <a:avLst/>
              </a:prstGeom>
              <a:ln w="25400" cap="flat" cmpd="sng">
                <a:solidFill>
                  <a:schemeClr val="tx1"/>
                </a:solidFill>
                <a:prstDash val="solid"/>
                <a:round/>
                <a:headEnd type="none" w="med" len="med"/>
                <a:tailEnd type="none" w="med" len="med"/>
              </a:ln>
            </p:spPr>
          </p:sp>
        </p:grpSp>
      </p:grpSp>
      <p:sp>
        <p:nvSpPr>
          <p:cNvPr id="44104"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fld id="{BB962C8B-B14F-4D97-AF65-F5344CB8AC3E}" type="datetime1">
              <a:rPr lang="zh-CN" altLang="en-US" sz="1400" b="1" i="1" dirty="0"/>
            </a:fld>
            <a:endParaRPr lang="zh-CN" altLang="en-US" sz="1400" b="1" i="1" dirty="0"/>
          </a:p>
        </p:txBody>
      </p:sp>
      <p:sp>
        <p:nvSpPr>
          <p:cNvPr id="44105" name="页脚占位符 2"/>
          <p:cNvSpPr/>
          <p:nvPr>
            <p:ph type="ftr" sz="quarter" idx="11"/>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ctr"/>
            <a:r>
              <a:rPr lang="zh-CN" altLang="en-US" sz="1400" b="1" i="1" dirty="0"/>
              <a:t>Database Principles &amp; Programming</a:t>
            </a:r>
            <a:endParaRPr lang="zh-CN" altLang="en-US" sz="1400" b="1" i="1" dirty="0"/>
          </a:p>
        </p:txBody>
      </p:sp>
      <p:sp>
        <p:nvSpPr>
          <p:cNvPr id="44106" name="灯片编号占位符 3"/>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fld>
            <a:endParaRPr lang="zh-CN" altLang="en-US" sz="1400" b="1"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53"/>
                                        </p:tgtEl>
                                        <p:attrNameLst>
                                          <p:attrName>style.visibility</p:attrName>
                                        </p:attrNameLst>
                                      </p:cBhvr>
                                      <p:to>
                                        <p:strVal val="visible"/>
                                      </p:to>
                                    </p:set>
                                    <p:animEffect transition="in" filter="blinds(horizontal)">
                                      <p:cBhvr>
                                        <p:cTn id="7" dur="500"/>
                                        <p:tgtEl>
                                          <p:spTgt spid="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3" name="表格 10242"/>
          <p:cNvGraphicFramePr/>
          <p:nvPr/>
        </p:nvGraphicFramePr>
        <p:xfrm>
          <a:off x="5221288" y="334963"/>
          <a:ext cx="3851275" cy="2316163"/>
        </p:xfrm>
        <a:graphic>
          <a:graphicData uri="http://schemas.openxmlformats.org/drawingml/2006/table">
            <a:tbl>
              <a:tblPr/>
              <a:tblGrid>
                <a:gridCol w="901700"/>
                <a:gridCol w="982663"/>
                <a:gridCol w="982662"/>
                <a:gridCol w="984250"/>
              </a:tblGrid>
              <a:tr h="45720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C</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solidFill>
                            <a:srgbClr val="FF0000"/>
                          </a:solidFill>
                          <a:ea typeface="宋体" panose="02010600030101010101" pitchFamily="2" charset="-122"/>
                        </a:rPr>
                        <a:t>D</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6355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6725">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a1</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5138">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a2</a:t>
                      </a:r>
                      <a:endParaRPr lang="en-US" altLang="x-none" sz="3000" dirty="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b1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c2</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a:buNone/>
                      </a:pPr>
                      <a:r>
                        <a:rPr lang="en-US" altLang="x-none" sz="3000" dirty="0">
                          <a:ea typeface="宋体" panose="02010600030101010101" pitchFamily="2" charset="-122"/>
                        </a:rPr>
                        <a:t>d1</a:t>
                      </a:r>
                      <a:endParaRPr lang="en-US" altLang="x-none" sz="3000" dirty="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6113" name="矩形 10274"/>
          <p:cNvSpPr/>
          <p:nvPr/>
        </p:nvSpPr>
        <p:spPr>
          <a:xfrm>
            <a:off x="0" y="2854325"/>
            <a:ext cx="8763000" cy="936625"/>
          </a:xfrm>
          <a:prstGeom prst="rect">
            <a:avLst/>
          </a:prstGeom>
          <a:noFill/>
          <a:ln w="9525">
            <a:noFill/>
          </a:ln>
        </p:spPr>
        <p:txBody>
          <a:bodyPr anchor="t"/>
          <a:p>
            <a:pPr marL="457200" indent="-457200">
              <a:spcBef>
                <a:spcPct val="50000"/>
              </a:spcBef>
              <a:buClr>
                <a:schemeClr val="tx1"/>
              </a:buClr>
              <a:buSzPct val="75000"/>
              <a:buAutoNum type="arabicParenR" startAt="3"/>
            </a:pPr>
            <a:r>
              <a:rPr lang="en-US" altLang="x-none" sz="3000" b="1" dirty="0">
                <a:solidFill>
                  <a:schemeClr val="accent2"/>
                </a:solidFill>
                <a:latin typeface="Arial" panose="020B0604020202020204" pitchFamily="34" charset="0"/>
              </a:rPr>
              <a:t>Pairs: AB,  AC,  BC. Each of these pairs distinguishes all rows. Therefore all are keys.</a:t>
            </a:r>
            <a:endParaRPr lang="en-US" altLang="x-none" sz="3000" b="1" dirty="0">
              <a:solidFill>
                <a:schemeClr val="accent2"/>
              </a:solidFill>
              <a:latin typeface="Arial" panose="020B0604020202020204" pitchFamily="34" charset="0"/>
            </a:endParaRPr>
          </a:p>
        </p:txBody>
      </p:sp>
      <p:sp>
        <p:nvSpPr>
          <p:cNvPr id="46114" name="矩形 10275"/>
          <p:cNvSpPr/>
          <p:nvPr/>
        </p:nvSpPr>
        <p:spPr>
          <a:xfrm>
            <a:off x="0" y="479425"/>
            <a:ext cx="5364163" cy="2085975"/>
          </a:xfrm>
          <a:prstGeom prst="rect">
            <a:avLst/>
          </a:prstGeom>
          <a:noFill/>
          <a:ln w="9525">
            <a:noFill/>
          </a:ln>
        </p:spPr>
        <p:txBody>
          <a:bodyPr anchor="t"/>
          <a:p>
            <a:pPr marL="457200" indent="-457200">
              <a:spcBef>
                <a:spcPct val="20000"/>
              </a:spcBef>
              <a:buClr>
                <a:schemeClr val="tx1"/>
              </a:buClr>
              <a:buSzPct val="75000"/>
              <a:buFont typeface="Wingdings" panose="05000000000000000000" pitchFamily="2" charset="2"/>
              <a:buAutoNum type="arabicParenR"/>
            </a:pPr>
            <a:r>
              <a:rPr lang="en-US" altLang="x-none" sz="3000" b="1" dirty="0">
                <a:solidFill>
                  <a:schemeClr val="accent2"/>
                </a:solidFill>
                <a:latin typeface="Arial" panose="020B0604020202020204" pitchFamily="34" charset="0"/>
              </a:rPr>
              <a:t>No single column can be a key.</a:t>
            </a:r>
            <a:endParaRPr lang="en-US" altLang="x-none" sz="3000" b="1" dirty="0">
              <a:solidFill>
                <a:schemeClr val="accent2"/>
              </a:solidFill>
              <a:latin typeface="Arial" panose="020B0604020202020204" pitchFamily="34" charset="0"/>
            </a:endParaRPr>
          </a:p>
          <a:p>
            <a:pPr marL="457200" indent="-457200">
              <a:spcBef>
                <a:spcPct val="20000"/>
              </a:spcBef>
              <a:buClr>
                <a:schemeClr val="tx1"/>
              </a:buClr>
              <a:buSzPct val="75000"/>
              <a:buAutoNum type="arabicParenR"/>
            </a:pPr>
            <a:r>
              <a:rPr lang="en-US" altLang="x-none" sz="3000" b="1" dirty="0">
                <a:solidFill>
                  <a:schemeClr val="accent2"/>
                </a:solidFill>
                <a:latin typeface="Arial" panose="020B0604020202020204" pitchFamily="34" charset="0"/>
              </a:rPr>
              <a:t>No set of columns can be a key if it contains D.</a:t>
            </a:r>
            <a:endParaRPr lang="en-US" altLang="x-none" sz="3000" b="1" dirty="0">
              <a:solidFill>
                <a:schemeClr val="accent2"/>
              </a:solidFill>
              <a:latin typeface="Arial" panose="020B0604020202020204" pitchFamily="34" charset="0"/>
            </a:endParaRPr>
          </a:p>
        </p:txBody>
      </p:sp>
      <p:sp>
        <p:nvSpPr>
          <p:cNvPr id="10277" name="矩形 10276"/>
          <p:cNvSpPr/>
          <p:nvPr/>
        </p:nvSpPr>
        <p:spPr>
          <a:xfrm>
            <a:off x="-11112" y="4005263"/>
            <a:ext cx="8759825" cy="2376487"/>
          </a:xfrm>
          <a:prstGeom prst="rect">
            <a:avLst/>
          </a:prstGeom>
          <a:noFill/>
          <a:ln w="9525">
            <a:noFill/>
          </a:ln>
        </p:spPr>
        <p:txBody>
          <a:bodyPr anchor="t"/>
          <a:p>
            <a:pPr marL="457200" indent="-457200">
              <a:spcBef>
                <a:spcPct val="50000"/>
              </a:spcBef>
              <a:buClr>
                <a:schemeClr val="tx1"/>
              </a:buClr>
              <a:buSzPct val="75000"/>
              <a:buAutoNum type="arabicParenR" startAt="4"/>
            </a:pPr>
            <a:r>
              <a:rPr lang="en-US" altLang="x-none" sz="3000" b="1" dirty="0">
                <a:solidFill>
                  <a:srgbClr val="FF0000"/>
                </a:solidFill>
                <a:latin typeface="Arial" panose="020B0604020202020204" pitchFamily="34" charset="0"/>
              </a:rPr>
              <a:t>All other sets (</a:t>
            </a:r>
            <a:r>
              <a:rPr lang="en-US" altLang="x-none" sz="3000" b="1" i="1" dirty="0">
                <a:solidFill>
                  <a:schemeClr val="accent2"/>
                </a:solidFill>
                <a:latin typeface="Arial" panose="020B0604020202020204" pitchFamily="34" charset="0"/>
              </a:rPr>
              <a:t>must have 3 or more elements</a:t>
            </a:r>
            <a:r>
              <a:rPr lang="en-US" altLang="x-none" sz="3000" b="1" dirty="0">
                <a:solidFill>
                  <a:srgbClr val="FF0000"/>
                </a:solidFill>
                <a:latin typeface="Arial" panose="020B0604020202020204" pitchFamily="34" charset="0"/>
              </a:rPr>
              <a:t>) contain one of these or else D as a proper subset.</a:t>
            </a:r>
            <a:endParaRPr lang="en-US" altLang="x-none" sz="3000" b="1" dirty="0">
              <a:solidFill>
                <a:srgbClr val="FF0000"/>
              </a:solidFill>
              <a:latin typeface="Arial" panose="020B0604020202020204" pitchFamily="34" charset="0"/>
            </a:endParaRPr>
          </a:p>
          <a:p>
            <a:pPr marL="457200" indent="-457200">
              <a:spcBef>
                <a:spcPct val="50000"/>
              </a:spcBef>
              <a:buClr>
                <a:schemeClr val="tx1"/>
              </a:buClr>
              <a:buSzPct val="75000"/>
              <a:buAutoNum type="arabicParenR" startAt="4"/>
            </a:pPr>
            <a:r>
              <a:rPr lang="en-US" altLang="x-none" sz="3000" b="1" dirty="0">
                <a:solidFill>
                  <a:srgbClr val="FF0000"/>
                </a:solidFill>
                <a:latin typeface="Arial" panose="020B0604020202020204" pitchFamily="34" charset="0"/>
              </a:rPr>
              <a:t>Therefore no more keys.</a:t>
            </a:r>
            <a:endParaRPr lang="en-US" altLang="x-none" sz="3000" b="1" dirty="0">
              <a:solidFill>
                <a:srgbClr val="FF0000"/>
              </a:solidFill>
              <a:latin typeface="Arial" panose="020B0604020202020204" pitchFamily="34" charset="0"/>
            </a:endParaRPr>
          </a:p>
        </p:txBody>
      </p:sp>
      <p:sp>
        <p:nvSpPr>
          <p:cNvPr id="46116"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fld id="{BB962C8B-B14F-4D97-AF65-F5344CB8AC3E}" type="datetime1">
              <a:rPr lang="zh-CN" altLang="en-US" sz="1400" b="1" i="1" dirty="0"/>
            </a:fld>
            <a:endParaRPr lang="zh-CN" altLang="en-US" sz="1400" b="1" i="1" dirty="0"/>
          </a:p>
        </p:txBody>
      </p:sp>
      <p:sp>
        <p:nvSpPr>
          <p:cNvPr id="46117" name="页脚占位符 2"/>
          <p:cNvSpPr/>
          <p:nvPr>
            <p:ph type="ftr" sz="quarter" idx="11"/>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ctr"/>
            <a:r>
              <a:rPr lang="zh-CN" altLang="en-US" sz="1400" b="1" i="1" dirty="0"/>
              <a:t>Database Principles &amp; Programming</a:t>
            </a:r>
            <a:endParaRPr lang="zh-CN" altLang="en-US" sz="1400" b="1" i="1" dirty="0"/>
          </a:p>
        </p:txBody>
      </p:sp>
      <p:sp>
        <p:nvSpPr>
          <p:cNvPr id="46118" name="灯片编号占位符 3"/>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宋体" panose="02010600030101010101" pitchFamily="2" charset="-122"/>
                <a:cs typeface="+mn-cs"/>
              </a:defRPr>
            </a:lvl5pPr>
          </a:lstStyle>
          <a:p>
            <a:pPr lvl="0" indent="0" algn="r"/>
            <a:fld id="{9A0DB2DC-4C9A-4742-B13C-FB6460FD3503}" type="slidenum">
              <a:rPr lang="zh-CN" altLang="en-US" sz="1400" b="1" i="1" dirty="0"/>
            </a:fld>
            <a:endParaRPr lang="zh-CN" altLang="en-US" sz="1400" b="1" i="1" dirty="0"/>
          </a:p>
        </p:txBody>
      </p:sp>
      <p:sp>
        <p:nvSpPr>
          <p:cNvPr id="46119" name="标题 4097"/>
          <p:cNvSpPr>
            <a:spLocks noGrp="1"/>
          </p:cNvSpPr>
          <p:nvPr>
            <p:ph type="title"/>
          </p:nvPr>
        </p:nvSpPr>
        <p:spPr>
          <a:xfrm>
            <a:off x="38100" y="-15875"/>
            <a:ext cx="2066925" cy="369888"/>
          </a:xfrm>
        </p:spPr>
        <p:txBody>
          <a:bodyPr wrap="square" tIns="0" bIns="0" anchor="ctr">
            <a:spAutoFit/>
          </a:bodyPr>
          <a:p>
            <a:r>
              <a:rPr lang="en-US" altLang="x-none" sz="2400" dirty="0"/>
              <a:t>[Exp. 2.4.1]</a:t>
            </a:r>
            <a:endParaRPr lang="en-US" altLang="x-none"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77">
                                            <p:txEl>
                                              <p:charRg st="0" end="120"/>
                                            </p:txEl>
                                          </p:spTgt>
                                        </p:tgtEl>
                                        <p:attrNameLst>
                                          <p:attrName>style.visibility</p:attrName>
                                        </p:attrNameLst>
                                      </p:cBhvr>
                                      <p:to>
                                        <p:strVal val="visible"/>
                                      </p:to>
                                    </p:set>
                                    <p:animEffect transition="in" filter="blinds(horizontal)">
                                      <p:cBhvr>
                                        <p:cTn id="7" dur="500"/>
                                        <p:tgtEl>
                                          <p:spTgt spid="10277">
                                            <p:txEl>
                                              <p:charRg st="0" end="1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77">
                                            <p:txEl>
                                              <p:charRg st="120" end="144"/>
                                            </p:txEl>
                                          </p:spTgt>
                                        </p:tgtEl>
                                        <p:attrNameLst>
                                          <p:attrName>style.visibility</p:attrName>
                                        </p:attrNameLst>
                                      </p:cBhvr>
                                      <p:to>
                                        <p:strVal val="visible"/>
                                      </p:to>
                                    </p:set>
                                    <p:animEffect transition="in" filter="blinds(horizontal)">
                                      <p:cBhvr>
                                        <p:cTn id="12" dur="500"/>
                                        <p:tgtEl>
                                          <p:spTgt spid="10277">
                                            <p:txEl>
                                              <p:charRg st="120"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7" grpId="0" bldLvl="2"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81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481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8132"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48133" name="Rectangle 3"/>
          <p:cNvSpPr>
            <a:spLocks noGrp="1"/>
          </p:cNvSpPr>
          <p:nvPr>
            <p:ph type="body"/>
          </p:nvPr>
        </p:nvSpPr>
        <p:spPr>
          <a:xfrm>
            <a:off x="152400" y="990600"/>
            <a:ext cx="8839200" cy="1503363"/>
          </a:xfrm>
        </p:spPr>
        <p:txBody>
          <a:bodyPr wrap="square" anchor="t"/>
          <a:p>
            <a:pPr eaLnBrk="1" hangingPunct="1">
              <a:lnSpc>
                <a:spcPct val="110000"/>
              </a:lnSpc>
            </a:pPr>
            <a:r>
              <a:rPr lang="en-US" altLang="x-none" sz="3000" dirty="0"/>
              <a:t>Various keys specified by intent of DBA are called </a:t>
            </a:r>
            <a:r>
              <a:rPr lang="en-US" altLang="x-none" sz="3000" dirty="0">
                <a:solidFill>
                  <a:srgbClr val="FF0000"/>
                </a:solidFill>
              </a:rPr>
              <a:t>Candidate Keys</a:t>
            </a:r>
            <a:r>
              <a:rPr lang="en-US" altLang="x-none" sz="3000" dirty="0"/>
              <a:t>. </a:t>
            </a:r>
            <a:endParaRPr lang="en-US" altLang="x-none" sz="3000" dirty="0"/>
          </a:p>
        </p:txBody>
      </p:sp>
      <p:sp>
        <p:nvSpPr>
          <p:cNvPr id="36871" name="Rectangle 3"/>
          <p:cNvSpPr>
            <a:spLocks noGrp="1"/>
          </p:cNvSpPr>
          <p:nvPr/>
        </p:nvSpPr>
        <p:spPr>
          <a:xfrm>
            <a:off x="136525" y="2638425"/>
            <a:ext cx="8839200" cy="2376488"/>
          </a:xfrm>
          <a:prstGeom prst="rect">
            <a:avLst/>
          </a:prstGeom>
          <a:noFill/>
          <a:ln w="9525">
            <a:noFill/>
          </a:ln>
        </p:spPr>
        <p:txBody>
          <a:bodyPr wrap="square" anchor="t"/>
          <a:p>
            <a:pPr marL="342900" indent="-342900">
              <a:lnSpc>
                <a:spcPct val="110000"/>
              </a:lnSpc>
              <a:spcBef>
                <a:spcPct val="20000"/>
              </a:spcBef>
              <a:buClr>
                <a:srgbClr val="CC9900"/>
              </a:buClr>
              <a:buFont typeface="Wingdings" panose="05000000000000000000" pitchFamily="2" charset="2"/>
              <a:buChar char="q"/>
            </a:pPr>
            <a:r>
              <a:rPr lang="en-US" altLang="x-none" sz="3000" b="1" dirty="0">
                <a:solidFill>
                  <a:schemeClr val="accent2"/>
                </a:solidFill>
                <a:latin typeface="Arial" panose="020B0604020202020204" pitchFamily="34" charset="0"/>
              </a:rPr>
              <a:t>A </a:t>
            </a:r>
            <a:r>
              <a:rPr lang="en-US" altLang="x-none" sz="3000" b="1" dirty="0">
                <a:solidFill>
                  <a:srgbClr val="FF0000"/>
                </a:solidFill>
                <a:latin typeface="Arial" panose="020B0604020202020204" pitchFamily="34" charset="0"/>
              </a:rPr>
              <a:t>Primary Key</a:t>
            </a:r>
            <a:r>
              <a:rPr lang="en-US" altLang="x-none" sz="3000" b="1" dirty="0">
                <a:solidFill>
                  <a:schemeClr val="accent2"/>
                </a:solidFill>
                <a:latin typeface="Arial" panose="020B0604020202020204" pitchFamily="34" charset="0"/>
              </a:rPr>
              <a:t> (</a:t>
            </a:r>
            <a:r>
              <a:rPr lang="zh-CN" altLang="en-US" sz="3000" b="1" dirty="0">
                <a:solidFill>
                  <a:schemeClr val="accent2"/>
                </a:solidFill>
                <a:latin typeface="Times New Roman" panose="02020603050405020304" pitchFamily="2" charset="0"/>
              </a:rPr>
              <a:t>主关键字) </a:t>
            </a:r>
            <a:r>
              <a:rPr lang="en-US" altLang="x-none" sz="3000" b="1" dirty="0">
                <a:solidFill>
                  <a:schemeClr val="accent2"/>
                </a:solidFill>
                <a:latin typeface="Arial" panose="020B0604020202020204" pitchFamily="34" charset="0"/>
              </a:rPr>
              <a:t>is defined to be the </a:t>
            </a:r>
            <a:r>
              <a:rPr lang="en-US" altLang="x-none" sz="3000" b="1" dirty="0">
                <a:solidFill>
                  <a:srgbClr val="FF0000"/>
                </a:solidFill>
                <a:latin typeface="Arial" panose="020B0604020202020204" pitchFamily="34" charset="0"/>
              </a:rPr>
              <a:t>candidate key</a:t>
            </a:r>
            <a:r>
              <a:rPr lang="en-US" altLang="x-none" sz="3000" b="1" dirty="0">
                <a:solidFill>
                  <a:schemeClr val="accent2"/>
                </a:solidFill>
                <a:latin typeface="Arial" panose="020B0604020202020204" pitchFamily="34" charset="0"/>
              </a:rPr>
              <a:t> chosen by the designer to identifies rows of T used in references by other tables.</a:t>
            </a:r>
            <a:endParaRPr lang="en-US" altLang="x-none" sz="30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bldLvl="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91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491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9156"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37894" name="Rectangle 4"/>
          <p:cNvSpPr/>
          <p:nvPr/>
        </p:nvSpPr>
        <p:spPr>
          <a:xfrm>
            <a:off x="152400" y="1196975"/>
            <a:ext cx="8839200" cy="5213350"/>
          </a:xfrm>
          <a:prstGeom prst="rect">
            <a:avLst/>
          </a:prstGeom>
          <a:noFill/>
          <a:ln w="9525" cap="flat" cmpd="sng">
            <a:noFill/>
            <a:prstDash val="solid"/>
            <a:miter/>
            <a:headEnd type="none" w="med" len="med"/>
            <a:tailEnd type="none" w="med" len="med"/>
          </a:ln>
        </p:spPr>
        <p:txBody>
          <a:bodyPr anchor="t"/>
          <a:p>
            <a:pPr marL="342900" indent="-342900">
              <a:lnSpc>
                <a:spcPct val="90000"/>
              </a:lnSpc>
              <a:spcBef>
                <a:spcPct val="20000"/>
              </a:spcBef>
              <a:buFont typeface="Wingdings" panose="05000000000000000000" pitchFamily="2" charset="2"/>
              <a:buChar char="q"/>
            </a:pPr>
            <a:r>
              <a:rPr lang="en-US" altLang="x-none" sz="3000" b="1" dirty="0">
                <a:solidFill>
                  <a:schemeClr val="accent2"/>
                </a:solidFill>
                <a:latin typeface="Arial" panose="020B0604020202020204" pitchFamily="34" charset="0"/>
              </a:rPr>
              <a:t>Def. 2.4.3  </a:t>
            </a:r>
            <a:r>
              <a:rPr lang="en-US" altLang="x-none" sz="3000" b="1" dirty="0">
                <a:solidFill>
                  <a:srgbClr val="FF0000"/>
                </a:solidFill>
                <a:latin typeface="Arial" panose="020B0604020202020204" pitchFamily="34" charset="0"/>
              </a:rPr>
              <a:t>Primary Key of a Table</a:t>
            </a:r>
            <a:endParaRPr lang="en-US" altLang="x-none" sz="3000" b="1" dirty="0">
              <a:solidFill>
                <a:schemeClr val="accent2"/>
              </a:solidFill>
              <a:latin typeface="Arial" panose="020B0604020202020204" pitchFamily="34" charset="0"/>
            </a:endParaRPr>
          </a:p>
          <a:p>
            <a:pPr marL="742950" lvl="1" indent="-285750" eaLnBrk="1" hangingPunct="1">
              <a:lnSpc>
                <a:spcPct val="90000"/>
              </a:lnSpc>
              <a:spcBef>
                <a:spcPct val="20000"/>
              </a:spcBef>
              <a:buFont typeface="Arial" panose="020B0604020202020204" pitchFamily="34" charset="0"/>
              <a:buChar char="–"/>
            </a:pPr>
            <a:r>
              <a:rPr lang="en-US" altLang="x-none" sz="2800" b="1" dirty="0">
                <a:latin typeface="Arial" panose="020B0604020202020204" pitchFamily="34" charset="0"/>
              </a:rPr>
              <a:t>A primary key of a table T is the candicate key chosen by the database designer to uniquely identify specific rows of T.</a:t>
            </a:r>
            <a:endParaRPr lang="en-US" altLang="x-none" sz="2800" b="1" dirty="0">
              <a:latin typeface="Arial" panose="020B0604020202020204" pitchFamily="34" charset="0"/>
            </a:endParaRPr>
          </a:p>
          <a:p>
            <a:pPr marL="1371600" lvl="2" indent="-457200" eaLnBrk="1" hangingPunct="1">
              <a:lnSpc>
                <a:spcPct val="90000"/>
              </a:lnSpc>
              <a:spcBef>
                <a:spcPct val="20000"/>
              </a:spcBef>
              <a:buSzPct val="75000"/>
              <a:buFont typeface="Arial" panose="020B0604020202020204" pitchFamily="34" charset="0"/>
              <a:buChar char="•"/>
            </a:pPr>
            <a:r>
              <a:rPr lang="zh-CN" altLang="en-US" sz="2800" b="1" dirty="0">
                <a:solidFill>
                  <a:srgbClr val="FF0000"/>
                </a:solidFill>
                <a:latin typeface="Arial" panose="020B0604020202020204" pitchFamily="34" charset="0"/>
                <a:sym typeface="Arial" panose="020B0604020202020204" pitchFamily="34" charset="0"/>
              </a:rPr>
              <a:t>cid </a:t>
            </a:r>
            <a:r>
              <a:rPr lang="zh-CN" altLang="en-US" sz="2800" b="1" dirty="0">
                <a:solidFill>
                  <a:schemeClr val="accent2"/>
                </a:solidFill>
                <a:latin typeface="Arial" panose="020B0604020202020204" pitchFamily="34" charset="0"/>
              </a:rPr>
              <a:t>is a primary key of </a:t>
            </a:r>
            <a:r>
              <a:rPr lang="zh-CN" altLang="en-US" sz="2800" b="1" dirty="0">
                <a:solidFill>
                  <a:srgbClr val="FF0000"/>
                </a:solidFill>
                <a:latin typeface="Arial" panose="020B0604020202020204" pitchFamily="34" charset="0"/>
              </a:rPr>
              <a:t>CUSTOMERS</a:t>
            </a:r>
            <a:endParaRPr lang="zh-CN" altLang="en-US" sz="2800" b="1" dirty="0">
              <a:solidFill>
                <a:srgbClr val="FF0000"/>
              </a:solidFill>
              <a:latin typeface="Arial" panose="020B0604020202020204" pitchFamily="34" charset="0"/>
            </a:endParaRPr>
          </a:p>
          <a:p>
            <a:pPr marL="1143000" lvl="2" indent="-228600" eaLnBrk="1" hangingPunct="1">
              <a:lnSpc>
                <a:spcPct val="90000"/>
              </a:lnSpc>
              <a:spcBef>
                <a:spcPct val="20000"/>
              </a:spcBef>
              <a:buFont typeface="Arial" panose="020B0604020202020204" pitchFamily="34" charset="0"/>
              <a:buChar char="–"/>
            </a:pPr>
            <a:endParaRPr lang="en-US" altLang="x-none" sz="1400" b="1" dirty="0">
              <a:latin typeface="Arial" panose="020B0604020202020204" pitchFamily="34" charset="0"/>
            </a:endParaRPr>
          </a:p>
          <a:p>
            <a:pPr marL="742950" lvl="1" indent="-285750" eaLnBrk="1" hangingPunct="1">
              <a:lnSpc>
                <a:spcPct val="90000"/>
              </a:lnSpc>
              <a:spcBef>
                <a:spcPct val="20000"/>
              </a:spcBef>
              <a:buFont typeface="Arial" panose="020B0604020202020204" pitchFamily="34" charset="0"/>
              <a:buChar char="–"/>
            </a:pPr>
            <a:r>
              <a:rPr lang="zh-CN" altLang="en-US" sz="2800" b="1" dirty="0">
                <a:latin typeface="Arial" panose="020B0604020202020204" pitchFamily="34" charset="0"/>
              </a:rPr>
              <a:t>maybe </a:t>
            </a:r>
            <a:r>
              <a:rPr lang="en-US" altLang="x-none" sz="2800" b="1" dirty="0">
                <a:latin typeface="Arial" panose="020B0604020202020204" pitchFamily="34" charset="0"/>
              </a:rPr>
              <a:t>used in references by other tables.</a:t>
            </a:r>
            <a:endParaRPr lang="en-US" altLang="x-none" sz="2800" b="1" dirty="0">
              <a:latin typeface="Arial" panose="020B0604020202020204" pitchFamily="34" charset="0"/>
            </a:endParaRPr>
          </a:p>
          <a:p>
            <a:pPr marL="1371600" lvl="2" indent="-457200" eaLnBrk="1" hangingPunct="1">
              <a:lnSpc>
                <a:spcPct val="90000"/>
              </a:lnSpc>
              <a:spcBef>
                <a:spcPct val="20000"/>
              </a:spcBef>
              <a:buFont typeface="Arial" panose="020B0604020202020204" pitchFamily="34" charset="0"/>
              <a:buChar char="•"/>
            </a:pPr>
            <a:r>
              <a:rPr lang="en-US" altLang="x-none" sz="2800" b="1" dirty="0">
                <a:solidFill>
                  <a:srgbClr val="FF0000"/>
                </a:solidFill>
                <a:latin typeface="Arial" panose="020B0604020202020204" pitchFamily="34" charset="0"/>
              </a:rPr>
              <a:t>ORDERS </a:t>
            </a:r>
            <a:r>
              <a:rPr lang="en-US" altLang="x-none" sz="2800" b="1" dirty="0">
                <a:solidFill>
                  <a:schemeClr val="accent2"/>
                </a:solidFill>
                <a:latin typeface="Arial" panose="020B0604020202020204" pitchFamily="34" charset="0"/>
              </a:rPr>
              <a:t>references </a:t>
            </a:r>
            <a:r>
              <a:rPr lang="en-US" altLang="x-none" sz="2800" b="1" dirty="0">
                <a:solidFill>
                  <a:srgbClr val="FF0000"/>
                </a:solidFill>
                <a:latin typeface="Arial" panose="020B0604020202020204" pitchFamily="34" charset="0"/>
              </a:rPr>
              <a:t>CUSTOMERS </a:t>
            </a:r>
            <a:r>
              <a:rPr lang="en-US" altLang="x-none" sz="2800" b="1" dirty="0">
                <a:solidFill>
                  <a:schemeClr val="accent2"/>
                </a:solidFill>
                <a:latin typeface="Arial" panose="020B0604020202020204" pitchFamily="34" charset="0"/>
              </a:rPr>
              <a:t>by </a:t>
            </a:r>
            <a:r>
              <a:rPr lang="en-US" altLang="x-none" sz="2800" b="1" dirty="0">
                <a:solidFill>
                  <a:srgbClr val="FF0000"/>
                </a:solidFill>
                <a:latin typeface="Arial" panose="020B0604020202020204" pitchFamily="34" charset="0"/>
              </a:rPr>
              <a:t>cid</a:t>
            </a:r>
            <a:r>
              <a:rPr lang="en-US" altLang="x-none" sz="2800" b="1" dirty="0">
                <a:solidFill>
                  <a:schemeClr val="accent2"/>
                </a:solidFill>
                <a:latin typeface="Arial" panose="020B0604020202020204" pitchFamily="34" charset="0"/>
              </a:rPr>
              <a:t>.</a:t>
            </a:r>
            <a:r>
              <a:rPr lang="en-US" altLang="x-none" sz="3000" b="1" dirty="0">
                <a:solidFill>
                  <a:schemeClr val="accent2"/>
                </a:solidFill>
                <a:latin typeface="Arial" panose="020B0604020202020204" pitchFamily="34" charset="0"/>
              </a:rPr>
              <a:t> </a:t>
            </a:r>
            <a:endParaRPr lang="en-US" altLang="x-none" sz="30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type="body"/>
          </p:nvPr>
        </p:nvSpPr>
        <p:spPr>
          <a:xfrm>
            <a:off x="0" y="47625"/>
            <a:ext cx="9144000" cy="542925"/>
          </a:xfrm>
          <a:ln>
            <a:solidFill>
              <a:srgbClr val="0000CC"/>
            </a:solidFill>
            <a:miter/>
          </a:ln>
        </p:spPr>
        <p:txBody>
          <a:bodyPr wrap="square" anchor="t"/>
          <a:p>
            <a:pPr eaLnBrk="1" hangingPunct="1"/>
            <a:r>
              <a:rPr lang="en-US" altLang="x-none" sz="3000" dirty="0"/>
              <a:t>Th</a:t>
            </a:r>
            <a:r>
              <a:rPr lang="zh-CN" altLang="en-US" sz="3000" dirty="0"/>
              <a:t>.</a:t>
            </a:r>
            <a:r>
              <a:rPr lang="en-US" altLang="x-none" sz="3000" dirty="0"/>
              <a:t> 2.4.2. </a:t>
            </a:r>
            <a:r>
              <a:rPr lang="en-US" altLang="x-none" sz="3000" dirty="0">
                <a:solidFill>
                  <a:srgbClr val="FF0000"/>
                </a:solidFill>
              </a:rPr>
              <a:t>Every table T has at least one key</a:t>
            </a:r>
            <a:r>
              <a:rPr lang="en-US" altLang="x-none" sz="3000" dirty="0"/>
              <a:t>.</a:t>
            </a:r>
            <a:endParaRPr lang="en-US" altLang="x-none" sz="3000" dirty="0"/>
          </a:p>
        </p:txBody>
      </p:sp>
      <p:sp>
        <p:nvSpPr>
          <p:cNvPr id="38919" name="Rectangle 4"/>
          <p:cNvSpPr/>
          <p:nvPr/>
        </p:nvSpPr>
        <p:spPr>
          <a:xfrm>
            <a:off x="0" y="622300"/>
            <a:ext cx="9144000" cy="6215063"/>
          </a:xfrm>
          <a:prstGeom prst="rect">
            <a:avLst/>
          </a:prstGeom>
          <a:solidFill>
            <a:schemeClr val="bg1"/>
          </a:solidFill>
          <a:ln w="9525">
            <a:noFill/>
          </a:ln>
        </p:spPr>
        <p:txBody>
          <a:bodyPr lIns="90170" tIns="46990" rIns="90170" bIns="46990" anchor="t"/>
          <a:p>
            <a:pPr marL="342900" indent="-342900">
              <a:spcBef>
                <a:spcPct val="10000"/>
              </a:spcBef>
              <a:buFont typeface="Wingdings" panose="05000000000000000000" pitchFamily="2" charset="2"/>
              <a:buChar char="q"/>
            </a:pPr>
            <a:r>
              <a:rPr lang="en-US" altLang="x-none" b="1" u="sng" dirty="0">
                <a:solidFill>
                  <a:schemeClr val="accent2"/>
                </a:solidFill>
                <a:latin typeface="Arial" panose="020B0604020202020204" pitchFamily="34" charset="0"/>
              </a:rPr>
              <a:t>Proof.</a:t>
            </a:r>
            <a:r>
              <a:rPr lang="en-US" altLang="x-none" b="1" dirty="0">
                <a:solidFill>
                  <a:schemeClr val="accent2"/>
                </a:solidFill>
                <a:latin typeface="Arial" panose="020B0604020202020204" pitchFamily="34" charset="0"/>
              </a:rPr>
              <a:t> Given a table T with Head(T) = {A</a:t>
            </a:r>
            <a:r>
              <a:rPr lang="en-US" altLang="x-none" b="1" baseline="-25000" dirty="0">
                <a:solidFill>
                  <a:schemeClr val="accent2"/>
                </a:solidFill>
                <a:latin typeface="Arial" panose="020B0604020202020204" pitchFamily="34" charset="0"/>
              </a:rPr>
              <a:t>1</a:t>
            </a:r>
            <a:r>
              <a:rPr lang="en-US" altLang="x-none" b="1" dirty="0">
                <a:solidFill>
                  <a:schemeClr val="accent2"/>
                </a:solidFill>
                <a:latin typeface="Arial" panose="020B0604020202020204" pitchFamily="34" charset="0"/>
              </a:rPr>
              <a:t>...A</a:t>
            </a:r>
            <a:r>
              <a:rPr lang="en-US" altLang="x-none" b="1" baseline="-25000" dirty="0">
                <a:solidFill>
                  <a:schemeClr val="accent2"/>
                </a:solidFill>
                <a:latin typeface="Arial" panose="020B0604020202020204" pitchFamily="34" charset="0"/>
              </a:rPr>
              <a:t>n</a:t>
            </a:r>
            <a:r>
              <a:rPr lang="en-US" altLang="x-none" b="1" dirty="0">
                <a:solidFill>
                  <a:schemeClr val="accent2"/>
                </a:solidFill>
                <a:latin typeface="Arial" panose="020B0604020202020204" pitchFamily="34" charset="0"/>
              </a:rPr>
              <a:t>}.</a:t>
            </a:r>
            <a:endParaRPr lang="en-US" altLang="x-none" b="1" dirty="0">
              <a:solidFill>
                <a:schemeClr val="accent2"/>
              </a:solidFill>
              <a:latin typeface="Arial" panose="020B0604020202020204" pitchFamily="34" charset="0"/>
            </a:endParaRPr>
          </a:p>
          <a:p>
            <a:pPr marL="742950" lvl="1" indent="-285750" eaLnBrk="1" fontAlgn="base" hangingPunct="1">
              <a:spcBef>
                <a:spcPct val="10000"/>
              </a:spcBef>
              <a:buFont typeface="Arial" panose="020B0604020202020204" pitchFamily="34" charset="0"/>
              <a:buChar char="–"/>
            </a:pPr>
            <a:r>
              <a:rPr lang="en-US" altLang="x-none" sz="2400" b="1" dirty="0">
                <a:solidFill>
                  <a:srgbClr val="FF0000"/>
                </a:solidFill>
                <a:latin typeface="Arial" panose="020B0604020202020204" pitchFamily="34" charset="0"/>
              </a:rPr>
              <a:t>SET UP TO LOOP:</a:t>
            </a:r>
            <a:endParaRPr lang="en-US" altLang="x-none" sz="2400" b="1" dirty="0">
              <a:solidFill>
                <a:srgbClr val="FF0000"/>
              </a:solidFill>
              <a:latin typeface="Arial" panose="020B0604020202020204" pitchFamily="34" charset="0"/>
            </a:endParaRPr>
          </a:p>
          <a:p>
            <a:pPr marL="1143000" lvl="2" indent="-228600" eaLnBrk="1" fontAlgn="base" hangingPunct="1">
              <a:spcBef>
                <a:spcPct val="10000"/>
              </a:spcBef>
              <a:buFont typeface="Wingdings" panose="05000000000000000000" pitchFamily="2" charset="2"/>
              <a:buChar char="§"/>
            </a:pPr>
            <a:r>
              <a:rPr lang="en-US" altLang="x-none" sz="2400" b="1" dirty="0">
                <a:solidFill>
                  <a:schemeClr val="tx2"/>
                </a:solidFill>
                <a:latin typeface="Arial" panose="020B0604020202020204" pitchFamily="34" charset="0"/>
              </a:rPr>
              <a:t>Let attribute set</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1</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be this entire set. </a:t>
            </a:r>
            <a:endParaRPr lang="en-US" altLang="x-none" sz="2400" b="1" dirty="0">
              <a:solidFill>
                <a:schemeClr val="tx2"/>
              </a:solidFill>
              <a:latin typeface="Arial" panose="020B0604020202020204" pitchFamily="34" charset="0"/>
            </a:endParaRPr>
          </a:p>
          <a:p>
            <a:pPr marL="742950" lvl="1" indent="-285750" eaLnBrk="1" fontAlgn="base" hangingPunct="1">
              <a:spcBef>
                <a:spcPct val="10000"/>
              </a:spcBef>
              <a:buFont typeface="Arial" panose="020B0604020202020204" pitchFamily="34" charset="0"/>
              <a:buChar char="–"/>
            </a:pPr>
            <a:r>
              <a:rPr lang="en-US" altLang="x-none" sz="2400" b="1" dirty="0">
                <a:solidFill>
                  <a:srgbClr val="FF0000"/>
                </a:solidFill>
                <a:latin typeface="Arial" panose="020B0604020202020204" pitchFamily="34" charset="0"/>
              </a:rPr>
              <a:t>LOOP: </a:t>
            </a:r>
            <a:endParaRPr lang="en-US" altLang="x-none" sz="2400" b="1" dirty="0">
              <a:solidFill>
                <a:srgbClr val="FF0000"/>
              </a:solidFill>
              <a:latin typeface="Arial" panose="020B0604020202020204" pitchFamily="34" charset="0"/>
            </a:endParaRPr>
          </a:p>
          <a:p>
            <a:pPr marL="1143000" lvl="2" indent="-228600" eaLnBrk="1" fontAlgn="base" hangingPunct="1">
              <a:spcBef>
                <a:spcPct val="10000"/>
              </a:spcBef>
              <a:buFont typeface="Wingdings" panose="05000000000000000000" pitchFamily="2" charset="2"/>
              <a:buChar char="§"/>
            </a:pPr>
            <a:r>
              <a:rPr lang="en-US" altLang="x-none" sz="2400" b="1" dirty="0">
                <a:solidFill>
                  <a:schemeClr val="tx2"/>
                </a:solidFill>
                <a:latin typeface="Arial" panose="020B0604020202020204" pitchFamily="34" charset="0"/>
              </a:rPr>
              <a:t>Now</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1</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is a superkey for T; either</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1</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is a Key for T or it has a proper subset</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2</a:t>
            </a:r>
            <a:r>
              <a:rPr lang="en-US" altLang="x-none" sz="2400" b="1" dirty="0">
                <a:solidFill>
                  <a:schemeClr val="tx2"/>
                </a:solidFill>
                <a:latin typeface="Arial" panose="020B0604020202020204" pitchFamily="34" charset="0"/>
              </a:rPr>
              <a:t>,</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such that</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2</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is also a superkey for T.</a:t>
            </a:r>
            <a:endParaRPr lang="en-US" altLang="x-none" sz="2400" b="1" dirty="0">
              <a:solidFill>
                <a:schemeClr val="tx2"/>
              </a:solidFill>
              <a:latin typeface="Arial" panose="020B0604020202020204" pitchFamily="34" charset="0"/>
            </a:endParaRPr>
          </a:p>
          <a:p>
            <a:pPr marL="1143000" lvl="2" indent="-228600" eaLnBrk="1" fontAlgn="base" hangingPunct="1">
              <a:spcBef>
                <a:spcPct val="10000"/>
              </a:spcBef>
              <a:buFont typeface="Wingdings" panose="05000000000000000000" pitchFamily="2" charset="2"/>
              <a:buChar char="§"/>
            </a:pPr>
            <a:r>
              <a:rPr lang="en-US" altLang="x-none" sz="2400" b="1" dirty="0">
                <a:solidFill>
                  <a:schemeClr val="tx2"/>
                </a:solidFill>
                <a:latin typeface="Arial" panose="020B0604020202020204" pitchFamily="34" charset="0"/>
              </a:rPr>
              <a:t>Now, either</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2</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is a Key or it has a proper subset</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3</a:t>
            </a:r>
            <a:r>
              <a:rPr lang="en-US" altLang="x-none" sz="2400" b="1" dirty="0">
                <a:solidFill>
                  <a:schemeClr val="tx2"/>
                </a:solidFill>
                <a:latin typeface="Arial" panose="020B0604020202020204" pitchFamily="34" charset="0"/>
              </a:rPr>
              <a:t>, such that</a:t>
            </a:r>
            <a:r>
              <a:rPr lang="en-US" altLang="x-none" sz="2400" b="1" dirty="0">
                <a:solidFill>
                  <a:schemeClr val="accent1"/>
                </a:solidFill>
                <a:latin typeface="Arial" panose="020B0604020202020204" pitchFamily="34" charset="0"/>
              </a:rPr>
              <a:t> </a:t>
            </a:r>
            <a:r>
              <a:rPr lang="en-US" altLang="x-none" sz="2400" b="1" dirty="0">
                <a:solidFill>
                  <a:srgbClr val="FF0000"/>
                </a:solidFill>
                <a:latin typeface="Arial" panose="020B0604020202020204" pitchFamily="34" charset="0"/>
              </a:rPr>
              <a:t>S</a:t>
            </a:r>
            <a:r>
              <a:rPr lang="en-US" altLang="x-none" sz="2400" b="1" baseline="-25000" dirty="0">
                <a:solidFill>
                  <a:srgbClr val="FF0000"/>
                </a:solidFill>
                <a:latin typeface="Arial" panose="020B0604020202020204" pitchFamily="34" charset="0"/>
              </a:rPr>
              <a:t>3</a:t>
            </a:r>
            <a:r>
              <a:rPr lang="en-US" altLang="x-none" sz="2400" b="1" dirty="0">
                <a:solidFill>
                  <a:schemeClr val="accent1"/>
                </a:solidFill>
                <a:latin typeface="Arial" panose="020B0604020202020204" pitchFamily="34" charset="0"/>
              </a:rPr>
              <a:t> </a:t>
            </a:r>
            <a:r>
              <a:rPr lang="en-US" altLang="x-none" sz="2400" b="1" dirty="0">
                <a:solidFill>
                  <a:schemeClr val="tx2"/>
                </a:solidFill>
                <a:latin typeface="Arial" panose="020B0604020202020204" pitchFamily="34" charset="0"/>
              </a:rPr>
              <a:t>is also a superkey for T.</a:t>
            </a:r>
            <a:endParaRPr lang="en-US" altLang="x-none" sz="2400" b="1" dirty="0">
              <a:solidFill>
                <a:schemeClr val="tx2"/>
              </a:solidFill>
              <a:latin typeface="Arial" panose="020B0604020202020204" pitchFamily="34" charset="0"/>
            </a:endParaRPr>
          </a:p>
          <a:p>
            <a:pPr marL="800100" lvl="1" indent="-342900" eaLnBrk="1" fontAlgn="base" hangingPunct="1">
              <a:spcBef>
                <a:spcPct val="10000"/>
              </a:spcBef>
              <a:buClr>
                <a:srgbClr val="FF0000"/>
              </a:buClr>
              <a:buFont typeface="宋体" panose="02010600030101010101" pitchFamily="2" charset="-122"/>
              <a:buChar char="－"/>
            </a:pPr>
            <a:r>
              <a:rPr lang="en-US" altLang="x-none" b="1" dirty="0">
                <a:solidFill>
                  <a:srgbClr val="2D2DB7"/>
                </a:solidFill>
                <a:latin typeface="Arial" panose="020B0604020202020204" pitchFamily="34" charset="0"/>
                <a:sym typeface="宋体" panose="02010600030101010101" pitchFamily="2" charset="-122"/>
              </a:rPr>
              <a:t>But each successive element in the sequence </a:t>
            </a:r>
            <a:r>
              <a:rPr lang="en-US" altLang="x-none" b="1" dirty="0">
                <a:solidFill>
                  <a:srgbClr val="FF0000"/>
                </a:solidFill>
                <a:latin typeface="Arial" panose="020B0604020202020204" pitchFamily="34" charset="0"/>
                <a:sym typeface="宋体" panose="02010600030101010101" pitchFamily="2" charset="-122"/>
              </a:rPr>
              <a:t>S</a:t>
            </a:r>
            <a:r>
              <a:rPr lang="en-US" altLang="x-none" b="1" baseline="-25000" dirty="0">
                <a:solidFill>
                  <a:srgbClr val="FF0000"/>
                </a:solidFill>
                <a:latin typeface="Arial" panose="020B0604020202020204" pitchFamily="34" charset="0"/>
                <a:sym typeface="宋体" panose="02010600030101010101" pitchFamily="2" charset="-122"/>
              </a:rPr>
              <a:t>1</a:t>
            </a:r>
            <a:r>
              <a:rPr lang="en-US" altLang="x-none" b="1" dirty="0">
                <a:solidFill>
                  <a:srgbClr val="2D2DB7"/>
                </a:solidFill>
                <a:latin typeface="Arial" panose="020B0604020202020204" pitchFamily="34" charset="0"/>
                <a:sym typeface="宋体" panose="02010600030101010101" pitchFamily="2" charset="-122"/>
              </a:rPr>
              <a:t>, </a:t>
            </a:r>
            <a:r>
              <a:rPr lang="en-US" altLang="x-none" b="1" dirty="0">
                <a:solidFill>
                  <a:srgbClr val="FF0000"/>
                </a:solidFill>
                <a:latin typeface="Arial" panose="020B0604020202020204" pitchFamily="34" charset="0"/>
                <a:sym typeface="宋体" panose="02010600030101010101" pitchFamily="2" charset="-122"/>
              </a:rPr>
              <a:t>S</a:t>
            </a:r>
            <a:r>
              <a:rPr lang="en-US" altLang="x-none" b="1" baseline="-25000" dirty="0">
                <a:solidFill>
                  <a:srgbClr val="FF0000"/>
                </a:solidFill>
                <a:latin typeface="Arial" panose="020B0604020202020204" pitchFamily="34" charset="0"/>
                <a:sym typeface="宋体" panose="02010600030101010101" pitchFamily="2" charset="-122"/>
              </a:rPr>
              <a:t>2</a:t>
            </a:r>
            <a:r>
              <a:rPr lang="en-US" altLang="x-none" b="1" dirty="0">
                <a:solidFill>
                  <a:srgbClr val="2D2DB7"/>
                </a:solidFill>
                <a:latin typeface="Arial" panose="020B0604020202020204" pitchFamily="34" charset="0"/>
                <a:sym typeface="宋体" panose="02010600030101010101" pitchFamily="2" charset="-122"/>
              </a:rPr>
              <a:t>, </a:t>
            </a:r>
            <a:r>
              <a:rPr lang="en-US" altLang="x-none" b="1" dirty="0">
                <a:solidFill>
                  <a:srgbClr val="FF0000"/>
                </a:solidFill>
                <a:latin typeface="Arial" panose="020B0604020202020204" pitchFamily="34" charset="0"/>
                <a:sym typeface="宋体" panose="02010600030101010101" pitchFamily="2" charset="-122"/>
              </a:rPr>
              <a:t>S</a:t>
            </a:r>
            <a:r>
              <a:rPr lang="en-US" altLang="x-none" b="1" baseline="-25000" dirty="0">
                <a:solidFill>
                  <a:srgbClr val="FF0000"/>
                </a:solidFill>
                <a:latin typeface="Arial" panose="020B0604020202020204" pitchFamily="34" charset="0"/>
                <a:sym typeface="宋体" panose="02010600030101010101" pitchFamily="2" charset="-122"/>
              </a:rPr>
              <a:t>3</a:t>
            </a:r>
            <a:r>
              <a:rPr lang="en-US" altLang="x-none" b="1" dirty="0">
                <a:solidFill>
                  <a:srgbClr val="2D2DB7"/>
                </a:solidFill>
                <a:latin typeface="Arial" panose="020B0604020202020204" pitchFamily="34" charset="0"/>
                <a:sym typeface="宋体" panose="02010600030101010101" pitchFamily="2" charset="-122"/>
              </a:rPr>
              <a:t>, . . . has a smaller number of columns (it is a PROPER subset), and we can never go to 0 (0 columns don't have unique values) or below</a:t>
            </a:r>
            <a:r>
              <a:rPr lang="en-US" altLang="x-none" sz="2400" b="1" dirty="0">
                <a:solidFill>
                  <a:srgbClr val="2D2DB7"/>
                </a:solidFill>
                <a:latin typeface="Arial" panose="020B0604020202020204" pitchFamily="34" charset="0"/>
              </a:rPr>
              <a:t>.</a:t>
            </a:r>
            <a:endParaRPr lang="en-US" altLang="x-none" sz="2400" b="1" dirty="0">
              <a:solidFill>
                <a:srgbClr val="2D2DB7"/>
              </a:solidFill>
              <a:latin typeface="Arial" panose="020B0604020202020204" pitchFamily="34" charset="0"/>
            </a:endParaRPr>
          </a:p>
          <a:p>
            <a:pPr marL="800100" lvl="1" indent="-342900" eaLnBrk="1" fontAlgn="base" hangingPunct="1">
              <a:spcBef>
                <a:spcPct val="10000"/>
              </a:spcBef>
              <a:buClr>
                <a:srgbClr val="FF0000"/>
              </a:buClr>
              <a:buFont typeface="宋体" panose="02010600030101010101" pitchFamily="2" charset="-122"/>
              <a:buChar char="－"/>
            </a:pPr>
            <a:r>
              <a:rPr lang="en-US" altLang="x-none" b="1" dirty="0">
                <a:solidFill>
                  <a:srgbClr val="2D2DB7"/>
                </a:solidFill>
                <a:latin typeface="Arial" panose="020B0604020202020204" pitchFamily="34" charset="0"/>
                <a:sym typeface="宋体" panose="02010600030101010101" pitchFamily="2" charset="-122"/>
              </a:rPr>
              <a:t>Thus this must be a finite sequence with a smallest set at the end </a:t>
            </a:r>
            <a:r>
              <a:rPr lang="en-US" altLang="x-none" b="1" dirty="0">
                <a:solidFill>
                  <a:srgbClr val="FF0000"/>
                </a:solidFill>
                <a:latin typeface="Arial" panose="020B0604020202020204" pitchFamily="34" charset="0"/>
                <a:sym typeface="宋体" panose="02010600030101010101" pitchFamily="2" charset="-122"/>
              </a:rPr>
              <a:t>S</a:t>
            </a:r>
            <a:r>
              <a:rPr lang="en-US" altLang="x-none" b="1" baseline="-25000" dirty="0">
                <a:solidFill>
                  <a:srgbClr val="FF0000"/>
                </a:solidFill>
                <a:latin typeface="Arial" panose="020B0604020202020204" pitchFamily="34" charset="0"/>
                <a:sym typeface="宋体" panose="02010600030101010101" pitchFamily="2" charset="-122"/>
              </a:rPr>
              <a:t>n</a:t>
            </a:r>
            <a:r>
              <a:rPr lang="en-US" altLang="x-none" b="1" dirty="0">
                <a:solidFill>
                  <a:srgbClr val="2D2DB7"/>
                </a:solidFill>
                <a:latin typeface="Arial" panose="020B0604020202020204" pitchFamily="34" charset="0"/>
                <a:sym typeface="宋体" panose="02010600030101010101" pitchFamily="2" charset="-122"/>
              </a:rPr>
              <a:t>. That must be the key.</a:t>
            </a:r>
            <a:endParaRPr lang="en-US" altLang="x-none" sz="2400" b="1" dirty="0">
              <a:solidFill>
                <a:srgbClr val="2D2DB7"/>
              </a:solidFill>
              <a:latin typeface="Arial" panose="020B0604020202020204" pitchFamily="34" charset="0"/>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9">
                                            <p:bg/>
                                          </p:spTgt>
                                        </p:tgtEl>
                                        <p:attrNameLst>
                                          <p:attrName>style.visibility</p:attrName>
                                        </p:attrNameLst>
                                      </p:cBhvr>
                                      <p:to>
                                        <p:strVal val="visible"/>
                                      </p:to>
                                    </p:set>
                                    <p:animEffect transition="in" filter="blinds(horizontal)">
                                      <p:cBhvr>
                                        <p:cTn id="7" dur="500"/>
                                        <p:tgtEl>
                                          <p:spTgt spid="3891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9">
                                            <p:txEl>
                                              <p:pRg st="0" end="0"/>
                                            </p:txEl>
                                          </p:spTgt>
                                        </p:tgtEl>
                                        <p:attrNameLst>
                                          <p:attrName>style.visibility</p:attrName>
                                        </p:attrNameLst>
                                      </p:cBhvr>
                                      <p:to>
                                        <p:strVal val="visible"/>
                                      </p:to>
                                    </p:set>
                                    <p:animEffect transition="in" filter="blinds(horizontal)">
                                      <p:cBhvr>
                                        <p:cTn id="12" dur="500"/>
                                        <p:tgtEl>
                                          <p:spTgt spid="389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9">
                                            <p:txEl>
                                              <p:pRg st="1" end="1"/>
                                            </p:txEl>
                                          </p:spTgt>
                                        </p:tgtEl>
                                        <p:attrNameLst>
                                          <p:attrName>style.visibility</p:attrName>
                                        </p:attrNameLst>
                                      </p:cBhvr>
                                      <p:to>
                                        <p:strVal val="visible"/>
                                      </p:to>
                                    </p:set>
                                    <p:animEffect transition="in" filter="blinds(horizontal)">
                                      <p:cBhvr>
                                        <p:cTn id="17" dur="500"/>
                                        <p:tgtEl>
                                          <p:spTgt spid="38919">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8919">
                                            <p:txEl>
                                              <p:pRg st="2" end="2"/>
                                            </p:txEl>
                                          </p:spTgt>
                                        </p:tgtEl>
                                        <p:attrNameLst>
                                          <p:attrName>style.visibility</p:attrName>
                                        </p:attrNameLst>
                                      </p:cBhvr>
                                      <p:to>
                                        <p:strVal val="visible"/>
                                      </p:to>
                                    </p:set>
                                    <p:animEffect transition="in" filter="blinds(horizontal)">
                                      <p:cBhvr>
                                        <p:cTn id="20" dur="500"/>
                                        <p:tgtEl>
                                          <p:spTgt spid="3891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8919">
                                            <p:txEl>
                                              <p:pRg st="3" end="3"/>
                                            </p:txEl>
                                          </p:spTgt>
                                        </p:tgtEl>
                                        <p:attrNameLst>
                                          <p:attrName>style.visibility</p:attrName>
                                        </p:attrNameLst>
                                      </p:cBhvr>
                                      <p:to>
                                        <p:strVal val="visible"/>
                                      </p:to>
                                    </p:set>
                                    <p:animEffect transition="in" filter="blinds(horizontal)">
                                      <p:cBhvr>
                                        <p:cTn id="25" dur="500"/>
                                        <p:tgtEl>
                                          <p:spTgt spid="38919">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8919">
                                            <p:txEl>
                                              <p:pRg st="4" end="4"/>
                                            </p:txEl>
                                          </p:spTgt>
                                        </p:tgtEl>
                                        <p:attrNameLst>
                                          <p:attrName>style.visibility</p:attrName>
                                        </p:attrNameLst>
                                      </p:cBhvr>
                                      <p:to>
                                        <p:strVal val="visible"/>
                                      </p:to>
                                    </p:set>
                                    <p:animEffect transition="in" filter="blinds(horizontal)">
                                      <p:cBhvr>
                                        <p:cTn id="28" dur="500"/>
                                        <p:tgtEl>
                                          <p:spTgt spid="38919">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8919">
                                            <p:txEl>
                                              <p:pRg st="5" end="5"/>
                                            </p:txEl>
                                          </p:spTgt>
                                        </p:tgtEl>
                                        <p:attrNameLst>
                                          <p:attrName>style.visibility</p:attrName>
                                        </p:attrNameLst>
                                      </p:cBhvr>
                                      <p:to>
                                        <p:strVal val="visible"/>
                                      </p:to>
                                    </p:set>
                                    <p:animEffect transition="in" filter="blinds(horizontal)">
                                      <p:cBhvr>
                                        <p:cTn id="31" dur="500"/>
                                        <p:tgtEl>
                                          <p:spTgt spid="3891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8919">
                                            <p:txEl>
                                              <p:pRg st="6" end="6"/>
                                            </p:txEl>
                                          </p:spTgt>
                                        </p:tgtEl>
                                        <p:attrNameLst>
                                          <p:attrName>style.visibility</p:attrName>
                                        </p:attrNameLst>
                                      </p:cBhvr>
                                      <p:to>
                                        <p:strVal val="visible"/>
                                      </p:to>
                                    </p:set>
                                    <p:animEffect transition="in" filter="blinds(horizontal)">
                                      <p:cBhvr>
                                        <p:cTn id="36" dur="500"/>
                                        <p:tgtEl>
                                          <p:spTgt spid="3891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8919">
                                            <p:txEl>
                                              <p:pRg st="7" end="7"/>
                                            </p:txEl>
                                          </p:spTgt>
                                        </p:tgtEl>
                                        <p:attrNameLst>
                                          <p:attrName>style.visibility</p:attrName>
                                        </p:attrNameLst>
                                      </p:cBhvr>
                                      <p:to>
                                        <p:strVal val="visible"/>
                                      </p:to>
                                    </p:set>
                                    <p:animEffect transition="in" filter="blinds(horizontal)">
                                      <p:cBhvr>
                                        <p:cTn id="41" dur="500"/>
                                        <p:tgtEl>
                                          <p:spTgt spid="389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bldLvl="2" animBg="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42963" y="471488"/>
            <a:ext cx="3998912" cy="457200"/>
          </a:xfrm>
          <a:prstGeom prst="rect">
            <a:avLst/>
          </a:prstGeom>
          <a:noFill/>
          <a:ln w="9525">
            <a:noFill/>
          </a:ln>
        </p:spPr>
        <p:txBody>
          <a:bodyPr wrap="square" anchor="t">
            <a:spAutoFit/>
          </a:bodyPr>
          <a:p>
            <a:pPr algn="ctr"/>
            <a:r>
              <a:rPr lang="en-US" altLang="zh-CN">
                <a:latin typeface="Arial" panose="020B0604020202020204" pitchFamily="34" charset="0"/>
              </a:rPr>
              <a:t>input heading of relation R.</a:t>
            </a:r>
            <a:endParaRPr lang="en-US" altLang="zh-CN">
              <a:latin typeface="Arial" panose="020B0604020202020204" pitchFamily="34" charset="0"/>
              <a:ea typeface="Times New Roman" panose="02020603050405020304" pitchFamily="2" charset="0"/>
            </a:endParaRPr>
          </a:p>
        </p:txBody>
      </p:sp>
      <p:grpSp>
        <p:nvGrpSpPr>
          <p:cNvPr id="20" name="组合 19"/>
          <p:cNvGrpSpPr/>
          <p:nvPr/>
        </p:nvGrpSpPr>
        <p:grpSpPr>
          <a:xfrm>
            <a:off x="968375" y="928688"/>
            <a:ext cx="3759200" cy="1406525"/>
            <a:chOff x="1526" y="1462"/>
            <a:chExt cx="5918" cy="2215"/>
          </a:xfrm>
        </p:grpSpPr>
        <p:sp>
          <p:nvSpPr>
            <p:cNvPr id="51203" name="文本框 3"/>
            <p:cNvSpPr txBox="1"/>
            <p:nvPr/>
          </p:nvSpPr>
          <p:spPr>
            <a:xfrm>
              <a:off x="1526" y="2124"/>
              <a:ext cx="5918" cy="1553"/>
            </a:xfrm>
            <a:prstGeom prst="rect">
              <a:avLst/>
            </a:prstGeom>
            <a:noFill/>
            <a:ln w="19050" cap="flat" cmpd="sng">
              <a:solidFill>
                <a:srgbClr val="00B050"/>
              </a:solidFill>
              <a:prstDash val="solid"/>
              <a:round/>
              <a:headEnd type="none" w="med" len="med"/>
              <a:tailEnd type="none" w="med" len="med"/>
            </a:ln>
          </p:spPr>
          <p:txBody>
            <a:bodyPr wrap="square" tIns="0" bIns="71755" anchor="t">
              <a:spAutoFit/>
            </a:bodyPr>
            <a:p>
              <a:pPr algn="ctr">
                <a:lnSpc>
                  <a:spcPct val="125000"/>
                </a:lnSpc>
              </a:pPr>
              <a:r>
                <a:rPr lang="en-US" altLang="zh-CN" b="1">
                  <a:solidFill>
                    <a:srgbClr val="0000CC"/>
                  </a:solidFill>
                  <a:latin typeface="Arial" panose="020B0604020202020204" pitchFamily="34" charset="0"/>
                </a:rPr>
                <a:t>K := Head(R)</a:t>
              </a:r>
              <a:endParaRPr lang="en-US" altLang="zh-CN" b="1">
                <a:solidFill>
                  <a:srgbClr val="0000CC"/>
                </a:solidFill>
                <a:latin typeface="Arial" panose="020B0604020202020204" pitchFamily="34" charset="0"/>
              </a:endParaRPr>
            </a:p>
            <a:p>
              <a:pPr algn="ctr">
                <a:lnSpc>
                  <a:spcPct val="125000"/>
                </a:lnSpc>
              </a:pPr>
              <a:r>
                <a:rPr lang="en-US" altLang="zh-CN" b="1">
                  <a:solidFill>
                    <a:srgbClr val="0000CC"/>
                  </a:solidFill>
                  <a:latin typeface="Arial" panose="020B0604020202020204" pitchFamily="34" charset="0"/>
                </a:rPr>
                <a:t>K is a superkey for R.</a:t>
              </a:r>
              <a:endParaRPr lang="en-US" altLang="zh-CN" b="1">
                <a:solidFill>
                  <a:srgbClr val="0000CC"/>
                </a:solidFill>
                <a:latin typeface="Arial" panose="020B0604020202020204" pitchFamily="34" charset="0"/>
                <a:ea typeface="Times New Roman" panose="02020603050405020304" pitchFamily="2" charset="0"/>
              </a:endParaRPr>
            </a:p>
          </p:txBody>
        </p:sp>
        <p:cxnSp>
          <p:nvCxnSpPr>
            <p:cNvPr id="8" name="直接箭头连接符 7"/>
            <p:cNvCxnSpPr/>
            <p:nvPr/>
          </p:nvCxnSpPr>
          <p:spPr>
            <a:xfrm>
              <a:off x="4476" y="1462"/>
              <a:ext cx="9" cy="662"/>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225550" y="2335213"/>
            <a:ext cx="3211513" cy="2532062"/>
            <a:chOff x="1931" y="3677"/>
            <a:chExt cx="5056" cy="3988"/>
          </a:xfrm>
        </p:grpSpPr>
        <p:sp>
          <p:nvSpPr>
            <p:cNvPr id="6" name="菱形 5"/>
            <p:cNvSpPr/>
            <p:nvPr/>
          </p:nvSpPr>
          <p:spPr>
            <a:xfrm>
              <a:off x="1931" y="5209"/>
              <a:ext cx="5057" cy="2456"/>
            </a:xfrm>
            <a:prstGeom prst="diamond">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p>
              <a:pPr algn="ctr" fontAlgn="base"/>
              <a:r>
                <a:rPr lang="en-US" altLang="zh-CN" b="1" strike="noStrike" noProof="1">
                  <a:solidFill>
                    <a:srgbClr val="0000CC"/>
                  </a:solidFill>
                </a:rPr>
                <a:t>K is a key for R?</a:t>
              </a:r>
              <a:endParaRPr lang="en-US" altLang="zh-CN" b="1" strike="noStrike" noProof="1">
                <a:solidFill>
                  <a:srgbClr val="0000CC"/>
                </a:solidFill>
              </a:endParaRPr>
            </a:p>
          </p:txBody>
        </p:sp>
        <p:cxnSp>
          <p:nvCxnSpPr>
            <p:cNvPr id="9" name="直接箭头连接符 8"/>
            <p:cNvCxnSpPr/>
            <p:nvPr/>
          </p:nvCxnSpPr>
          <p:spPr>
            <a:xfrm flipH="1">
              <a:off x="4460" y="3677"/>
              <a:ext cx="25" cy="1532"/>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841625" y="3646488"/>
            <a:ext cx="2473325" cy="2074862"/>
            <a:chOff x="4476" y="5743"/>
            <a:chExt cx="3893" cy="3266"/>
          </a:xfrm>
        </p:grpSpPr>
        <p:cxnSp>
          <p:nvCxnSpPr>
            <p:cNvPr id="10" name="直接箭头连接符 9"/>
            <p:cNvCxnSpPr>
              <a:endCxn id="18" idx="0"/>
            </p:cNvCxnSpPr>
            <p:nvPr/>
          </p:nvCxnSpPr>
          <p:spPr>
            <a:xfrm>
              <a:off x="4476" y="7666"/>
              <a:ext cx="4" cy="1343"/>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14" idx="1"/>
            </p:cNvCxnSpPr>
            <p:nvPr/>
          </p:nvCxnSpPr>
          <p:spPr>
            <a:xfrm>
              <a:off x="6988" y="6437"/>
              <a:ext cx="1381"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sp>
          <p:nvSpPr>
            <p:cNvPr id="51211" name="文本框 11"/>
            <p:cNvSpPr txBox="1"/>
            <p:nvPr/>
          </p:nvSpPr>
          <p:spPr>
            <a:xfrm>
              <a:off x="7075" y="5743"/>
              <a:ext cx="1035" cy="648"/>
            </a:xfrm>
            <a:prstGeom prst="rect">
              <a:avLst/>
            </a:prstGeom>
            <a:noFill/>
            <a:ln w="9525">
              <a:noFill/>
            </a:ln>
          </p:spPr>
          <p:txBody>
            <a:bodyPr wrap="square" bIns="0" anchor="t">
              <a:spAutoFit/>
            </a:bodyPr>
            <a:p>
              <a:pPr algn="ctr"/>
              <a:r>
                <a:rPr lang="en-US" altLang="zh-CN" b="1">
                  <a:solidFill>
                    <a:srgbClr val="0000CC"/>
                  </a:solidFill>
                  <a:latin typeface="Arial" panose="020B0604020202020204" pitchFamily="34" charset="0"/>
                </a:rPr>
                <a:t>No</a:t>
              </a:r>
              <a:endParaRPr lang="en-US" altLang="zh-CN" b="1">
                <a:solidFill>
                  <a:srgbClr val="0000CC"/>
                </a:solidFill>
                <a:latin typeface="Arial" panose="020B0604020202020204" pitchFamily="34" charset="0"/>
                <a:ea typeface="Times New Roman" panose="02020603050405020304" pitchFamily="2" charset="0"/>
              </a:endParaRPr>
            </a:p>
          </p:txBody>
        </p:sp>
        <p:sp>
          <p:nvSpPr>
            <p:cNvPr id="51212" name="文本框 12"/>
            <p:cNvSpPr txBox="1"/>
            <p:nvPr/>
          </p:nvSpPr>
          <p:spPr>
            <a:xfrm>
              <a:off x="4486" y="7886"/>
              <a:ext cx="1207" cy="648"/>
            </a:xfrm>
            <a:prstGeom prst="rect">
              <a:avLst/>
            </a:prstGeom>
            <a:noFill/>
            <a:ln w="9525">
              <a:noFill/>
            </a:ln>
          </p:spPr>
          <p:txBody>
            <a:bodyPr wrap="square" bIns="0" anchor="t">
              <a:spAutoFit/>
            </a:bodyPr>
            <a:p>
              <a:r>
                <a:rPr lang="en-US" altLang="zh-CN" b="1">
                  <a:solidFill>
                    <a:srgbClr val="0000CC"/>
                  </a:solidFill>
                  <a:latin typeface="Arial" panose="020B0604020202020204" pitchFamily="34" charset="0"/>
                </a:rPr>
                <a:t>Yes</a:t>
              </a:r>
              <a:endParaRPr lang="en-US" altLang="zh-CN" b="1">
                <a:solidFill>
                  <a:srgbClr val="0000CC"/>
                </a:solidFill>
                <a:latin typeface="Arial" panose="020B0604020202020204" pitchFamily="34" charset="0"/>
                <a:ea typeface="Times New Roman" panose="02020603050405020304" pitchFamily="2" charset="0"/>
              </a:endParaRPr>
            </a:p>
          </p:txBody>
        </p:sp>
      </p:grpSp>
      <p:sp>
        <p:nvSpPr>
          <p:cNvPr id="14" name="文本框 13"/>
          <p:cNvSpPr txBox="1"/>
          <p:nvPr/>
        </p:nvSpPr>
        <p:spPr>
          <a:xfrm>
            <a:off x="5314950" y="3492500"/>
            <a:ext cx="3406775" cy="1189038"/>
          </a:xfrm>
          <a:prstGeom prst="rect">
            <a:avLst/>
          </a:prstGeom>
          <a:noFill/>
          <a:ln w="19050" cap="flat" cmpd="sng">
            <a:solidFill>
              <a:srgbClr val="00B050"/>
            </a:solidFill>
            <a:prstDash val="solid"/>
            <a:round/>
            <a:headEnd type="none" w="med" len="med"/>
            <a:tailEnd type="none" w="med" len="med"/>
          </a:ln>
        </p:spPr>
        <p:txBody>
          <a:bodyPr wrap="square" anchor="t">
            <a:spAutoFit/>
          </a:bodyPr>
          <a:p>
            <a:pPr algn="ctr"/>
            <a:r>
              <a:rPr lang="en-US" altLang="zh-CN" b="1">
                <a:solidFill>
                  <a:srgbClr val="0000CC"/>
                </a:solidFill>
                <a:latin typeface="Arial" panose="020B0604020202020204" pitchFamily="34" charset="0"/>
              </a:rPr>
              <a:t>K has a proper subset S, and S is also a superkey for R.</a:t>
            </a:r>
            <a:endParaRPr lang="en-US" altLang="zh-CN" b="1">
              <a:solidFill>
                <a:srgbClr val="0000CC"/>
              </a:solidFill>
              <a:latin typeface="Arial" panose="020B0604020202020204" pitchFamily="34" charset="0"/>
              <a:ea typeface="Times New Roman" panose="02020603050405020304" pitchFamily="2" charset="0"/>
            </a:endParaRPr>
          </a:p>
        </p:txBody>
      </p:sp>
      <p:grpSp>
        <p:nvGrpSpPr>
          <p:cNvPr id="23" name="组合 22"/>
          <p:cNvGrpSpPr/>
          <p:nvPr/>
        </p:nvGrpSpPr>
        <p:grpSpPr>
          <a:xfrm>
            <a:off x="2843213" y="2554288"/>
            <a:ext cx="4175125" cy="938212"/>
            <a:chOff x="4478" y="4022"/>
            <a:chExt cx="6575" cy="1478"/>
          </a:xfrm>
        </p:grpSpPr>
        <p:cxnSp>
          <p:nvCxnSpPr>
            <p:cNvPr id="15" name="直接箭头连接符 14"/>
            <p:cNvCxnSpPr>
              <a:stCxn id="6" idx="3"/>
              <a:endCxn id="14" idx="1"/>
            </p:cNvCxnSpPr>
            <p:nvPr/>
          </p:nvCxnSpPr>
          <p:spPr>
            <a:xfrm flipV="1">
              <a:off x="4478" y="4716"/>
              <a:ext cx="6575" cy="4"/>
            </a:xfrm>
            <a:prstGeom prst="straightConnector1">
              <a:avLst/>
            </a:prstGeom>
            <a:ln w="25400">
              <a:solidFill>
                <a:srgbClr val="00B05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14" idx="1"/>
            </p:cNvCxnSpPr>
            <p:nvPr/>
          </p:nvCxnSpPr>
          <p:spPr>
            <a:xfrm>
              <a:off x="11053" y="4716"/>
              <a:ext cx="0" cy="785"/>
            </a:xfrm>
            <a:prstGeom prst="straightConnector1">
              <a:avLst/>
            </a:prstGeom>
            <a:ln w="25400">
              <a:solidFill>
                <a:srgbClr val="00B050"/>
              </a:solidFill>
              <a:tailEnd type="none" w="lg" len="lg"/>
            </a:ln>
          </p:spPr>
          <p:style>
            <a:lnRef idx="1">
              <a:schemeClr val="accent1"/>
            </a:lnRef>
            <a:fillRef idx="0">
              <a:schemeClr val="accent1"/>
            </a:fillRef>
            <a:effectRef idx="0">
              <a:schemeClr val="accent1"/>
            </a:effectRef>
            <a:fontRef idx="minor">
              <a:schemeClr val="tx1"/>
            </a:fontRef>
          </p:style>
        </p:cxnSp>
        <p:sp>
          <p:nvSpPr>
            <p:cNvPr id="51217" name="文本框 16"/>
            <p:cNvSpPr txBox="1"/>
            <p:nvPr/>
          </p:nvSpPr>
          <p:spPr>
            <a:xfrm>
              <a:off x="6528" y="4022"/>
              <a:ext cx="2138" cy="648"/>
            </a:xfrm>
            <a:prstGeom prst="rect">
              <a:avLst/>
            </a:prstGeom>
            <a:noFill/>
            <a:ln w="9525">
              <a:noFill/>
            </a:ln>
          </p:spPr>
          <p:txBody>
            <a:bodyPr wrap="square" bIns="0" anchor="t">
              <a:spAutoFit/>
            </a:bodyPr>
            <a:p>
              <a:pPr algn="ctr"/>
              <a:r>
                <a:rPr lang="en-US" altLang="zh-CN" b="1">
                  <a:solidFill>
                    <a:srgbClr val="0000CC"/>
                  </a:solidFill>
                  <a:latin typeface="Arial" panose="020B0604020202020204" pitchFamily="34" charset="0"/>
                </a:rPr>
                <a:t>K := S</a:t>
              </a:r>
              <a:endParaRPr lang="en-US" altLang="zh-CN" b="1">
                <a:solidFill>
                  <a:srgbClr val="0000CC"/>
                </a:solidFill>
                <a:latin typeface="Arial" panose="020B0604020202020204" pitchFamily="34" charset="0"/>
                <a:ea typeface="Times New Roman" panose="02020603050405020304" pitchFamily="2" charset="0"/>
              </a:endParaRPr>
            </a:p>
          </p:txBody>
        </p:sp>
      </p:grpSp>
      <p:sp>
        <p:nvSpPr>
          <p:cNvPr id="18" name="文本框 17"/>
          <p:cNvSpPr txBox="1"/>
          <p:nvPr/>
        </p:nvSpPr>
        <p:spPr>
          <a:xfrm>
            <a:off x="1736725" y="5721350"/>
            <a:ext cx="2216150" cy="457200"/>
          </a:xfrm>
          <a:prstGeom prst="rect">
            <a:avLst/>
          </a:prstGeom>
          <a:noFill/>
          <a:ln w="9525">
            <a:noFill/>
          </a:ln>
        </p:spPr>
        <p:txBody>
          <a:bodyPr wrap="square" anchor="t">
            <a:spAutoFit/>
          </a:bodyPr>
          <a:p>
            <a:pPr algn="ctr"/>
            <a:r>
              <a:rPr lang="en-US" altLang="zh-CN">
                <a:latin typeface="Arial" panose="020B0604020202020204" pitchFamily="34" charset="0"/>
              </a:rPr>
              <a:t>end of proof.</a:t>
            </a:r>
            <a:endParaRPr lang="en-US" altLang="zh-CN">
              <a:latin typeface="Arial" panose="020B0604020202020204" pitchFamily="34" charset="0"/>
              <a:ea typeface="Times New Roman" panose="02020603050405020304" pitchFamily="2" charset="0"/>
            </a:endParaRPr>
          </a:p>
        </p:txBody>
      </p:sp>
      <p:pic>
        <p:nvPicPr>
          <p:cNvPr id="51219" name="图片 18"/>
          <p:cNvPicPr>
            <a:picLocks noChangeAspect="1"/>
          </p:cNvPicPr>
          <p:nvPr/>
        </p:nvPicPr>
        <p:blipFill>
          <a:blip r:embed="rId1"/>
          <a:stretch>
            <a:fillRect/>
          </a:stretch>
        </p:blipFill>
        <p:spPr>
          <a:xfrm>
            <a:off x="68263" y="42863"/>
            <a:ext cx="857250" cy="3524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ppt_h/2"/>
                                          </p:val>
                                        </p:tav>
                                        <p:tav tm="100000">
                                          <p:val>
                                            <p:strVal val="#ppt_y"/>
                                          </p:val>
                                        </p:tav>
                                      </p:tavLst>
                                    </p:anim>
                                    <p:anim calcmode="lin" valueType="num">
                                      <p:cBhvr>
                                        <p:cTn id="14" dur="500" fill="hold"/>
                                        <p:tgtEl>
                                          <p:spTgt spid="20"/>
                                        </p:tgtEl>
                                        <p:attrNameLst>
                                          <p:attrName>ppt_w</p:attrName>
                                        </p:attrNameLst>
                                      </p:cBhvr>
                                      <p:tavLst>
                                        <p:tav tm="0">
                                          <p:val>
                                            <p:strVal val="#ppt_w"/>
                                          </p:val>
                                        </p:tav>
                                        <p:tav tm="100000">
                                          <p:val>
                                            <p:strVal val="#ppt_w"/>
                                          </p:val>
                                        </p:tav>
                                      </p:tavLst>
                                    </p:anim>
                                    <p:anim calcmode="lin" valueType="num">
                                      <p:cBhvr>
                                        <p:cTn id="15" dur="500" fill="hold"/>
                                        <p:tgtEl>
                                          <p:spTgt spid="20"/>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ppt_h/2"/>
                                          </p:val>
                                        </p:tav>
                                        <p:tav tm="100000">
                                          <p:val>
                                            <p:strVal val="#ppt_y"/>
                                          </p:val>
                                        </p:tav>
                                      </p:tavLst>
                                    </p:anim>
                                    <p:anim calcmode="lin" valueType="num">
                                      <p:cBhvr>
                                        <p:cTn id="22" dur="500" fill="hold"/>
                                        <p:tgtEl>
                                          <p:spTgt spid="21"/>
                                        </p:tgtEl>
                                        <p:attrNameLst>
                                          <p:attrName>ppt_w</p:attrName>
                                        </p:attrNameLst>
                                      </p:cBhvr>
                                      <p:tavLst>
                                        <p:tav tm="0">
                                          <p:val>
                                            <p:strVal val="#ppt_w"/>
                                          </p:val>
                                        </p:tav>
                                        <p:tav tm="100000">
                                          <p:val>
                                            <p:strVal val="#ppt_w"/>
                                          </p:val>
                                        </p:tav>
                                      </p:tavLst>
                                    </p:anim>
                                    <p:anim calcmode="lin" valueType="num">
                                      <p:cBhvr>
                                        <p:cTn id="23" dur="500" fill="hold"/>
                                        <p:tgtEl>
                                          <p:spTgt spid="21"/>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ppt_x</p:attrName>
                                        </p:attrNameLst>
                                      </p:cBhvr>
                                      <p:tavLst>
                                        <p:tav tm="0">
                                          <p:val>
                                            <p:strVal val="#ppt_x-#ppt_w/2"/>
                                          </p:val>
                                        </p:tav>
                                        <p:tav tm="100000">
                                          <p:val>
                                            <p:strVal val="#ppt_x"/>
                                          </p:val>
                                        </p:tav>
                                      </p:tavLst>
                                    </p:anim>
                                    <p:anim calcmode="lin" valueType="num">
                                      <p:cBhvr>
                                        <p:cTn id="40" dur="500" fill="hold"/>
                                        <p:tgtEl>
                                          <p:spTgt spid="14"/>
                                        </p:tgtEl>
                                        <p:attrNameLst>
                                          <p:attrName>ppt_y</p:attrName>
                                        </p:attrNameLst>
                                      </p:cBhvr>
                                      <p:tavLst>
                                        <p:tav tm="0">
                                          <p:val>
                                            <p:strVal val="#ppt_y"/>
                                          </p:val>
                                        </p:tav>
                                        <p:tav tm="100000">
                                          <p:val>
                                            <p:strVal val="#ppt_y"/>
                                          </p:val>
                                        </p:tav>
                                      </p:tavLst>
                                    </p:anim>
                                    <p:anim calcmode="lin" valueType="num">
                                      <p:cBhvr>
                                        <p:cTn id="41" dur="500" fill="hold"/>
                                        <p:tgtEl>
                                          <p:spTgt spid="14"/>
                                        </p:tgtEl>
                                        <p:attrNameLst>
                                          <p:attrName>ppt_w</p:attrName>
                                        </p:attrNameLst>
                                      </p:cBhvr>
                                      <p:tavLst>
                                        <p:tav tm="0">
                                          <p:val>
                                            <p:fltVal val="0.000000"/>
                                          </p:val>
                                        </p:tav>
                                        <p:tav tm="100000">
                                          <p:val>
                                            <p:strVal val="#ppt_w"/>
                                          </p:val>
                                        </p:tav>
                                      </p:tavLst>
                                    </p:anim>
                                    <p:anim calcmode="lin" valueType="num">
                                      <p:cBhvr>
                                        <p:cTn id="42"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22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22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2228"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52229" name="Rectangle 3"/>
          <p:cNvSpPr>
            <a:spLocks noGrp="1"/>
          </p:cNvSpPr>
          <p:nvPr>
            <p:ph type="body"/>
          </p:nvPr>
        </p:nvSpPr>
        <p:spPr>
          <a:xfrm>
            <a:off x="0" y="908050"/>
            <a:ext cx="9144000" cy="542925"/>
          </a:xfrm>
          <a:ln>
            <a:solidFill>
              <a:srgbClr val="0000CC"/>
            </a:solidFill>
            <a:miter/>
          </a:ln>
        </p:spPr>
        <p:txBody>
          <a:bodyPr wrap="square" anchor="t"/>
          <a:p>
            <a:pPr eaLnBrk="1" hangingPunct="1"/>
            <a:r>
              <a:rPr lang="en-US" altLang="x-none" sz="3000" dirty="0"/>
              <a:t>Th</a:t>
            </a:r>
            <a:r>
              <a:rPr lang="zh-CN" altLang="en-US" sz="3000" dirty="0"/>
              <a:t>.</a:t>
            </a:r>
            <a:r>
              <a:rPr lang="en-US" altLang="x-none" sz="3000" dirty="0"/>
              <a:t> 2.4.2. </a:t>
            </a:r>
            <a:r>
              <a:rPr lang="en-US" altLang="x-none" sz="3000" dirty="0">
                <a:solidFill>
                  <a:srgbClr val="FF0000"/>
                </a:solidFill>
              </a:rPr>
              <a:t>Every table T has at least one key</a:t>
            </a:r>
            <a:r>
              <a:rPr lang="en-US" altLang="x-none" sz="3000" dirty="0"/>
              <a:t>.</a:t>
            </a:r>
            <a:endParaRPr lang="en-US" altLang="x-none" sz="3000" dirty="0"/>
          </a:p>
        </p:txBody>
      </p:sp>
      <p:sp>
        <p:nvSpPr>
          <p:cNvPr id="52230" name="Rectangle 4"/>
          <p:cNvSpPr/>
          <p:nvPr/>
        </p:nvSpPr>
        <p:spPr>
          <a:xfrm>
            <a:off x="0" y="1555750"/>
            <a:ext cx="9144000" cy="5259388"/>
          </a:xfrm>
          <a:prstGeom prst="rect">
            <a:avLst/>
          </a:prstGeom>
          <a:solidFill>
            <a:schemeClr val="bg1"/>
          </a:solidFill>
          <a:ln w="19050">
            <a:noFill/>
          </a:ln>
        </p:spPr>
        <p:txBody>
          <a:bodyPr lIns="90170" tIns="46990" rIns="90170" bIns="46990" anchor="t"/>
          <a:p>
            <a:pPr marL="342900" indent="-342900">
              <a:lnSpc>
                <a:spcPct val="105000"/>
              </a:lnSpc>
              <a:spcBef>
                <a:spcPct val="20000"/>
              </a:spcBef>
              <a:buFont typeface="Wingdings" panose="05000000000000000000" pitchFamily="2" charset="2"/>
              <a:buChar char="q"/>
            </a:pPr>
            <a:r>
              <a:rPr lang="en-US" altLang="x-none" sz="2800" b="1" u="sng" dirty="0">
                <a:solidFill>
                  <a:srgbClr val="FF0000"/>
                </a:solidFill>
                <a:latin typeface="Arial" panose="020B0604020202020204" pitchFamily="34" charset="0"/>
              </a:rPr>
              <a:t>Proof</a:t>
            </a:r>
            <a:r>
              <a:rPr lang="en-US" altLang="x-none" sz="2800" b="1" u="sng" dirty="0">
                <a:solidFill>
                  <a:schemeClr val="accent2"/>
                </a:solidFill>
                <a:latin typeface="Arial" panose="020B0604020202020204" pitchFamily="34" charset="0"/>
              </a:rPr>
              <a:t>.</a:t>
            </a:r>
            <a:r>
              <a:rPr lang="en-US" altLang="x-none" sz="2800" b="1" dirty="0">
                <a:solidFill>
                  <a:schemeClr val="accent2"/>
                </a:solidFill>
                <a:latin typeface="Arial" panose="020B0604020202020204" pitchFamily="34" charset="0"/>
              </a:rPr>
              <a:t> Given a table T with Head(T) = {A</a:t>
            </a:r>
            <a:r>
              <a:rPr lang="en-US" altLang="x-none" sz="2800" b="1" baseline="-25000" dirty="0">
                <a:solidFill>
                  <a:schemeClr val="accent2"/>
                </a:solidFill>
                <a:latin typeface="Arial" panose="020B0604020202020204" pitchFamily="34" charset="0"/>
              </a:rPr>
              <a:t>1</a:t>
            </a:r>
            <a:r>
              <a:rPr lang="en-US" altLang="x-none" sz="2800" b="1" dirty="0">
                <a:solidFill>
                  <a:schemeClr val="accent2"/>
                </a:solidFill>
                <a:latin typeface="Arial" panose="020B0604020202020204" pitchFamily="34" charset="0"/>
              </a:rPr>
              <a:t> ... A</a:t>
            </a:r>
            <a:r>
              <a:rPr lang="en-US" altLang="x-none" sz="2800" b="1" baseline="-25000" dirty="0">
                <a:solidFill>
                  <a:schemeClr val="accent2"/>
                </a:solidFill>
                <a:latin typeface="Arial" panose="020B0604020202020204" pitchFamily="34" charset="0"/>
              </a:rPr>
              <a:t>n</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742950" lvl="1" indent="-285750" eaLnBrk="1" hangingPunct="1">
              <a:lnSpc>
                <a:spcPct val="105000"/>
              </a:lnSpc>
              <a:spcBef>
                <a:spcPct val="20000"/>
              </a:spcBef>
            </a:pPr>
            <a:r>
              <a:rPr lang="zh-CN" altLang="en-US" sz="2800" b="1" dirty="0">
                <a:solidFill>
                  <a:schemeClr val="accent2"/>
                </a:solidFill>
                <a:latin typeface="Arial" panose="020B0604020202020204" pitchFamily="34" charset="0"/>
              </a:rPr>
              <a:t>令 </a:t>
            </a:r>
            <a:r>
              <a:rPr lang="en-US" altLang="x-none" sz="2800" b="1" dirty="0">
                <a:solidFill>
                  <a:schemeClr val="accent2"/>
                </a:solidFill>
                <a:latin typeface="Arial" panose="020B0604020202020204" pitchFamily="34" charset="0"/>
              </a:rPr>
              <a:t>K := Head(T), </a:t>
            </a:r>
            <a:r>
              <a:rPr lang="zh-CN" altLang="en-US" sz="2800" b="1" dirty="0">
                <a:solidFill>
                  <a:schemeClr val="accent2"/>
                </a:solidFill>
                <a:latin typeface="Arial" panose="020B0604020202020204" pitchFamily="34" charset="0"/>
              </a:rPr>
              <a:t>则</a:t>
            </a:r>
            <a:r>
              <a:rPr lang="en-US" altLang="x-none" sz="2800" b="1" dirty="0">
                <a:solidFill>
                  <a:schemeClr val="accent2"/>
                </a:solidFill>
                <a:latin typeface="Arial" panose="020B0604020202020204" pitchFamily="34" charset="0"/>
              </a:rPr>
              <a:t>K</a:t>
            </a:r>
            <a:r>
              <a:rPr lang="zh-CN" altLang="en-US" sz="2800" b="1" dirty="0">
                <a:solidFill>
                  <a:schemeClr val="accent2"/>
                </a:solidFill>
                <a:latin typeface="Arial" panose="020B0604020202020204" pitchFamily="34" charset="0"/>
              </a:rPr>
              <a:t>是表</a:t>
            </a:r>
            <a:r>
              <a:rPr lang="en-US" altLang="x-none" sz="2800" b="1" dirty="0">
                <a:solidFill>
                  <a:schemeClr val="accent2"/>
                </a:solidFill>
                <a:latin typeface="Arial" panose="020B0604020202020204" pitchFamily="34" charset="0"/>
              </a:rPr>
              <a:t>T</a:t>
            </a:r>
            <a:r>
              <a:rPr lang="zh-CN" altLang="en-US" sz="2800" b="1" dirty="0">
                <a:solidFill>
                  <a:schemeClr val="accent2"/>
                </a:solidFill>
                <a:latin typeface="Arial" panose="020B0604020202020204" pitchFamily="34" charset="0"/>
              </a:rPr>
              <a:t>的一个超键</a:t>
            </a:r>
            <a:r>
              <a:rPr lang="en-US" altLang="x-none" sz="2800" b="1" dirty="0">
                <a:solidFill>
                  <a:schemeClr val="accent2"/>
                </a:solidFill>
                <a:latin typeface="Arial" panose="020B0604020202020204" pitchFamily="34" charset="0"/>
              </a:rPr>
              <a:t>(superkey)</a:t>
            </a:r>
            <a:endParaRPr lang="en-US" altLang="x-none" sz="2800" b="1" dirty="0">
              <a:solidFill>
                <a:schemeClr val="accent2"/>
              </a:solidFill>
              <a:latin typeface="Arial" panose="020B0604020202020204" pitchFamily="34" charset="0"/>
            </a:endParaRPr>
          </a:p>
          <a:p>
            <a:pPr marL="742950" lvl="1" indent="-285750" eaLnBrk="1" hangingPunct="1">
              <a:lnSpc>
                <a:spcPct val="105000"/>
              </a:lnSpc>
              <a:spcBef>
                <a:spcPct val="20000"/>
              </a:spcBef>
            </a:pPr>
            <a:r>
              <a:rPr lang="en-US" altLang="x-none" sz="2800" b="1" dirty="0">
                <a:solidFill>
                  <a:schemeClr val="accent2"/>
                </a:solidFill>
                <a:latin typeface="Arial" panose="020B0604020202020204" pitchFamily="34" charset="0"/>
              </a:rPr>
              <a:t>While (K</a:t>
            </a:r>
            <a:r>
              <a:rPr lang="zh-CN" altLang="en-US" sz="2800" b="1" dirty="0">
                <a:solidFill>
                  <a:schemeClr val="accent2"/>
                </a:solidFill>
                <a:latin typeface="Arial" panose="020B0604020202020204" pitchFamily="34" charset="0"/>
              </a:rPr>
              <a:t>是表</a:t>
            </a:r>
            <a:r>
              <a:rPr lang="en-US" altLang="x-none" sz="2800" b="1" dirty="0">
                <a:solidFill>
                  <a:schemeClr val="accent2"/>
                </a:solidFill>
                <a:latin typeface="Arial" panose="020B0604020202020204" pitchFamily="34" charset="0"/>
              </a:rPr>
              <a:t>T</a:t>
            </a:r>
            <a:r>
              <a:rPr lang="zh-CN" altLang="en-US" sz="2800" b="1" dirty="0">
                <a:solidFill>
                  <a:schemeClr val="accent2"/>
                </a:solidFill>
                <a:latin typeface="Arial" panose="020B0604020202020204" pitchFamily="34" charset="0"/>
              </a:rPr>
              <a:t>的超键</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742950" lvl="1" indent="-285750" eaLnBrk="1" hangingPunct="1">
              <a:lnSpc>
                <a:spcPct val="105000"/>
              </a:lnSpc>
              <a:spcBef>
                <a:spcPct val="20000"/>
              </a:spcBef>
            </a:pP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1143000" lvl="2" indent="-228600" eaLnBrk="1" hangingPunct="1">
              <a:lnSpc>
                <a:spcPct val="105000"/>
              </a:lnSpc>
              <a:spcBef>
                <a:spcPct val="20000"/>
              </a:spcBef>
            </a:pPr>
            <a:r>
              <a:rPr lang="en-US" altLang="x-none" sz="2800" b="1" dirty="0">
                <a:solidFill>
                  <a:schemeClr val="accent2"/>
                </a:solidFill>
                <a:latin typeface="Arial" panose="020B0604020202020204" pitchFamily="34" charset="0"/>
              </a:rPr>
              <a:t>IF (</a:t>
            </a:r>
            <a:r>
              <a:rPr lang="zh-CN" altLang="en-US" sz="2800" b="1" dirty="0">
                <a:solidFill>
                  <a:schemeClr val="accent2"/>
                </a:solidFill>
                <a:latin typeface="Arial" panose="020B0604020202020204" pitchFamily="34" charset="0"/>
              </a:rPr>
              <a:t>存在</a:t>
            </a:r>
            <a:r>
              <a:rPr lang="en-US" altLang="x-none" sz="2800" b="1" dirty="0">
                <a:solidFill>
                  <a:schemeClr val="accent2"/>
                </a:solidFill>
                <a:latin typeface="Arial" panose="020B0604020202020204" pitchFamily="34" charset="0"/>
              </a:rPr>
              <a:t>K</a:t>
            </a:r>
            <a:r>
              <a:rPr lang="zh-CN" altLang="en-US" sz="2800" b="1" dirty="0">
                <a:solidFill>
                  <a:schemeClr val="accent2"/>
                </a:solidFill>
                <a:latin typeface="Arial" panose="020B0604020202020204" pitchFamily="34" charset="0"/>
              </a:rPr>
              <a:t>的一个真子集</a:t>
            </a:r>
            <a:r>
              <a:rPr lang="en-US" altLang="x-none" sz="2800" b="1" dirty="0">
                <a:solidFill>
                  <a:schemeClr val="accent2"/>
                </a:solidFill>
                <a:latin typeface="Arial" panose="020B0604020202020204" pitchFamily="34" charset="0"/>
              </a:rPr>
              <a:t>S</a:t>
            </a:r>
            <a:r>
              <a:rPr lang="zh-CN" altLang="en-US" sz="2800" b="1" dirty="0">
                <a:solidFill>
                  <a:schemeClr val="accent2"/>
                </a:solidFill>
                <a:latin typeface="Arial" panose="020B0604020202020204" pitchFamily="34" charset="0"/>
              </a:rPr>
              <a:t>，且</a:t>
            </a:r>
            <a:r>
              <a:rPr lang="en-US" altLang="x-none" sz="2800" b="1" dirty="0">
                <a:solidFill>
                  <a:schemeClr val="accent2"/>
                </a:solidFill>
                <a:latin typeface="Arial" panose="020B0604020202020204" pitchFamily="34" charset="0"/>
              </a:rPr>
              <a:t>S</a:t>
            </a:r>
            <a:r>
              <a:rPr lang="zh-CN" altLang="en-US" sz="2800" b="1" dirty="0">
                <a:solidFill>
                  <a:schemeClr val="accent2"/>
                </a:solidFill>
                <a:latin typeface="Arial" panose="020B0604020202020204" pitchFamily="34" charset="0"/>
              </a:rPr>
              <a:t>也是</a:t>
            </a:r>
            <a:r>
              <a:rPr lang="en-US" altLang="x-none" sz="2800" b="1" dirty="0">
                <a:solidFill>
                  <a:schemeClr val="accent2"/>
                </a:solidFill>
                <a:latin typeface="Arial" panose="020B0604020202020204" pitchFamily="34" charset="0"/>
              </a:rPr>
              <a:t>T</a:t>
            </a:r>
            <a:r>
              <a:rPr lang="zh-CN" altLang="en-US" sz="2800" b="1" dirty="0">
                <a:solidFill>
                  <a:schemeClr val="accent2"/>
                </a:solidFill>
                <a:latin typeface="Arial" panose="020B0604020202020204" pitchFamily="34" charset="0"/>
              </a:rPr>
              <a:t>的超键</a:t>
            </a: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1143000" lvl="2" indent="-228600" eaLnBrk="1" hangingPunct="1">
              <a:lnSpc>
                <a:spcPct val="105000"/>
              </a:lnSpc>
              <a:spcBef>
                <a:spcPct val="20000"/>
              </a:spcBef>
            </a:pPr>
            <a:r>
              <a:rPr lang="en-US" altLang="x-none" sz="2800" b="1" dirty="0">
                <a:solidFill>
                  <a:schemeClr val="accent2"/>
                </a:solidFill>
                <a:latin typeface="Arial" panose="020B0604020202020204" pitchFamily="34" charset="0"/>
              </a:rPr>
              <a:t>THEN  { K:=S;  continue; }</a:t>
            </a:r>
            <a:endParaRPr lang="en-US" altLang="x-none" sz="2800" b="1" dirty="0">
              <a:solidFill>
                <a:schemeClr val="accent2"/>
              </a:solidFill>
              <a:latin typeface="Arial" panose="020B0604020202020204" pitchFamily="34" charset="0"/>
            </a:endParaRPr>
          </a:p>
          <a:p>
            <a:pPr marL="1143000" lvl="2" indent="-228600" eaLnBrk="1" hangingPunct="1">
              <a:lnSpc>
                <a:spcPct val="105000"/>
              </a:lnSpc>
              <a:spcBef>
                <a:spcPct val="20000"/>
              </a:spcBef>
            </a:pPr>
            <a:r>
              <a:rPr lang="en-US" altLang="x-none" sz="2800" b="1" dirty="0">
                <a:solidFill>
                  <a:schemeClr val="accent2"/>
                </a:solidFill>
                <a:latin typeface="Arial" panose="020B0604020202020204" pitchFamily="34" charset="0"/>
              </a:rPr>
              <a:t>ELSE  break;</a:t>
            </a:r>
            <a:endParaRPr lang="en-US" altLang="x-none" sz="2800" b="1" dirty="0">
              <a:solidFill>
                <a:schemeClr val="accent2"/>
              </a:solidFill>
              <a:latin typeface="Arial" panose="020B0604020202020204" pitchFamily="34" charset="0"/>
            </a:endParaRPr>
          </a:p>
          <a:p>
            <a:pPr marL="742950" lvl="1" indent="-285750" eaLnBrk="1" hangingPunct="1">
              <a:lnSpc>
                <a:spcPct val="105000"/>
              </a:lnSpc>
              <a:spcBef>
                <a:spcPct val="20000"/>
              </a:spcBef>
            </a:pPr>
            <a:r>
              <a:rPr lang="en-US" altLang="x-none" sz="2800" b="1" dirty="0">
                <a:solidFill>
                  <a:schemeClr val="accent2"/>
                </a:solidFill>
                <a:latin typeface="Arial" panose="020B0604020202020204" pitchFamily="34" charset="0"/>
              </a:rPr>
              <a:t>}</a:t>
            </a:r>
            <a:endParaRPr lang="en-US" altLang="x-none" sz="2800" b="1" dirty="0">
              <a:solidFill>
                <a:schemeClr val="accent2"/>
              </a:solidFill>
              <a:latin typeface="Arial" panose="020B0604020202020204" pitchFamily="34" charset="0"/>
            </a:endParaRPr>
          </a:p>
          <a:p>
            <a:pPr marL="742950" lvl="1" indent="-285750" eaLnBrk="1" hangingPunct="1">
              <a:lnSpc>
                <a:spcPct val="105000"/>
              </a:lnSpc>
              <a:spcBef>
                <a:spcPct val="20000"/>
              </a:spcBef>
            </a:pPr>
            <a:r>
              <a:rPr lang="en-US" altLang="x-none" sz="2800" b="1" dirty="0">
                <a:solidFill>
                  <a:schemeClr val="accent2"/>
                </a:solidFill>
                <a:latin typeface="Arial" panose="020B0604020202020204" pitchFamily="34" charset="0"/>
              </a:rPr>
              <a:t>Return key K for T;</a:t>
            </a:r>
            <a:endParaRPr lang="en-US" altLang="x-none" sz="2800" b="1" dirty="0">
              <a:solidFill>
                <a:schemeClr val="accent2"/>
              </a:solidFill>
              <a:latin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32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32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3252"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41990" name="Rectangle 3"/>
          <p:cNvSpPr>
            <a:spLocks noGrp="1"/>
          </p:cNvSpPr>
          <p:nvPr>
            <p:ph type="body"/>
          </p:nvPr>
        </p:nvSpPr>
        <p:spPr>
          <a:xfrm>
            <a:off x="0" y="838200"/>
            <a:ext cx="9144000" cy="5470525"/>
          </a:xfrm>
        </p:spPr>
        <p:txBody>
          <a:bodyPr wrap="square" anchor="t"/>
          <a:p>
            <a:pPr marL="457200" indent="-457200" eaLnBrk="1" hangingPunct="1">
              <a:spcBef>
                <a:spcPct val="30000"/>
              </a:spcBef>
            </a:pPr>
            <a:r>
              <a:rPr lang="en-US" altLang="x-none" sz="3000" dirty="0">
                <a:solidFill>
                  <a:srgbClr val="FF0000"/>
                </a:solidFill>
              </a:rPr>
              <a:t>Null Values </a:t>
            </a:r>
            <a:r>
              <a:rPr lang="en-US" altLang="x-none" sz="3000" dirty="0">
                <a:solidFill>
                  <a:schemeClr val="tx1"/>
                </a:solidFill>
              </a:rPr>
              <a:t>(</a:t>
            </a:r>
            <a:r>
              <a:rPr lang="zh-CN" altLang="en-US" sz="3000" dirty="0">
                <a:solidFill>
                  <a:schemeClr val="tx1"/>
                </a:solidFill>
              </a:rPr>
              <a:t>空值)</a:t>
            </a:r>
            <a:endParaRPr lang="zh-CN" altLang="en-US" sz="3000" dirty="0">
              <a:solidFill>
                <a:schemeClr val="tx1"/>
              </a:solidFill>
            </a:endParaRPr>
          </a:p>
          <a:p>
            <a:pPr marL="914400" lvl="1" indent="-457200" eaLnBrk="1" hangingPunct="1">
              <a:spcBef>
                <a:spcPct val="30000"/>
              </a:spcBef>
            </a:pPr>
            <a:r>
              <a:rPr lang="en-US" altLang="x-none" sz="3000" dirty="0">
                <a:solidFill>
                  <a:schemeClr val="accent2"/>
                </a:solidFill>
              </a:rPr>
              <a:t>A null value is placed in a field of a table when a specific value is either </a:t>
            </a:r>
            <a:r>
              <a:rPr lang="en-US" altLang="x-none" sz="3000" u="sng" dirty="0"/>
              <a:t>unknown or inappropriate</a:t>
            </a:r>
            <a:r>
              <a:rPr lang="en-US" altLang="x-none" sz="3000" dirty="0">
                <a:solidFill>
                  <a:schemeClr val="accent2"/>
                </a:solidFill>
              </a:rPr>
              <a:t>.</a:t>
            </a:r>
            <a:endParaRPr lang="en-US" altLang="x-none" sz="3000" dirty="0">
              <a:solidFill>
                <a:schemeClr val="accent2"/>
              </a:solidFill>
            </a:endParaRPr>
          </a:p>
          <a:p>
            <a:pPr marL="914400" lvl="1" indent="-457200" eaLnBrk="1" hangingPunct="1">
              <a:spcBef>
                <a:spcPct val="30000"/>
              </a:spcBef>
            </a:pPr>
            <a:endParaRPr lang="en-US" altLang="x-none" sz="1400" dirty="0">
              <a:solidFill>
                <a:schemeClr val="accent2"/>
              </a:solidFill>
            </a:endParaRPr>
          </a:p>
          <a:p>
            <a:pPr marL="1371600" lvl="2" indent="-457200" eaLnBrk="1" hangingPunct="1">
              <a:spcBef>
                <a:spcPct val="30000"/>
              </a:spcBef>
            </a:pPr>
            <a:r>
              <a:rPr lang="en-US" altLang="x-none" sz="3000" dirty="0"/>
              <a:t>[e.g.] Insert a new agent:</a:t>
            </a:r>
            <a:endParaRPr lang="en-US" altLang="x-none" sz="3000" dirty="0"/>
          </a:p>
          <a:p>
            <a:pPr marL="1828800" lvl="3" indent="-457200" eaLnBrk="1" hangingPunct="1">
              <a:spcBef>
                <a:spcPct val="30000"/>
              </a:spcBef>
              <a:buNone/>
            </a:pPr>
            <a:r>
              <a:rPr lang="en-US" altLang="x-none" sz="3000" dirty="0">
                <a:solidFill>
                  <a:schemeClr val="accent2"/>
                </a:solidFill>
              </a:rPr>
              <a:t>	(a12, Beowulf,</a:t>
            </a:r>
            <a:r>
              <a:rPr lang="en-US" altLang="x-none" sz="3000" dirty="0"/>
              <a:t> </a:t>
            </a:r>
            <a:r>
              <a:rPr lang="en-US" altLang="x-none" sz="3000" i="1" dirty="0">
                <a:solidFill>
                  <a:srgbClr val="FF0000"/>
                </a:solidFill>
              </a:rPr>
              <a:t>unknown</a:t>
            </a:r>
            <a:r>
              <a:rPr lang="en-US" altLang="x-none" sz="3000" dirty="0"/>
              <a:t>, </a:t>
            </a:r>
            <a:r>
              <a:rPr lang="en-US" altLang="x-none" sz="3000" i="1" dirty="0">
                <a:solidFill>
                  <a:srgbClr val="FF0000"/>
                </a:solidFill>
              </a:rPr>
              <a:t>unknown</a:t>
            </a:r>
            <a:r>
              <a:rPr lang="en-US" altLang="x-none" sz="3000" dirty="0">
                <a:solidFill>
                  <a:schemeClr val="accent2"/>
                </a:solidFill>
              </a:rPr>
              <a:t>)</a:t>
            </a:r>
            <a:endParaRPr lang="en-US" altLang="x-none" sz="3000" u="sng" dirty="0">
              <a:solidFill>
                <a:schemeClr val="accent2"/>
              </a:solidFill>
            </a:endParaRPr>
          </a:p>
          <a:p>
            <a:pPr marL="1371600" lvl="2" indent="-457200" eaLnBrk="1" hangingPunct="1">
              <a:spcBef>
                <a:spcPct val="30000"/>
              </a:spcBef>
            </a:pPr>
            <a:endParaRPr lang="en-US" altLang="x-none" sz="1400" dirty="0"/>
          </a:p>
          <a:p>
            <a:pPr marL="1371600" lvl="2" indent="-457200" eaLnBrk="1" hangingPunct="1">
              <a:spcBef>
                <a:spcPct val="30000"/>
              </a:spcBef>
            </a:pPr>
            <a:r>
              <a:rPr lang="en-US" altLang="x-none" sz="3000" dirty="0"/>
              <a:t>Agent hasn't been assigned a percent commission or city yet (still in training, but want to have a record of him).</a:t>
            </a:r>
            <a:endParaRPr lang="en-US" altLang="x-none" sz="3000" dirty="0"/>
          </a:p>
        </p:txBody>
      </p:sp>
      <p:sp>
        <p:nvSpPr>
          <p:cNvPr id="41991" name="矩形 1"/>
          <p:cNvSpPr/>
          <p:nvPr/>
        </p:nvSpPr>
        <p:spPr>
          <a:xfrm>
            <a:off x="1619250" y="3861118"/>
            <a:ext cx="6842125" cy="504825"/>
          </a:xfrm>
          <a:prstGeom prst="rect">
            <a:avLst/>
          </a:prstGeom>
          <a:noFill/>
          <a:ln w="25400" cap="flat" cmpd="sng">
            <a:solidFill>
              <a:srgbClr val="00956F"/>
            </a:solidFill>
            <a:prstDash val="solid"/>
            <a:miter/>
            <a:headEnd type="none" w="med" len="med"/>
            <a:tailEnd type="none" w="med" len="med"/>
          </a:ln>
        </p:spPr>
        <p:txBody>
          <a:bodyPr anchor="ctr"/>
          <a:p>
            <a:pPr algn="ctr"/>
            <a:endParaRPr lang="zh-CN" altLang="en-US" dirty="0">
              <a:solidFill>
                <a:srgbClr val="FFFFFF"/>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42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42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4276"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43014" name="Rectangle 3"/>
          <p:cNvSpPr>
            <a:spLocks noGrp="1"/>
          </p:cNvSpPr>
          <p:nvPr>
            <p:ph type="body"/>
          </p:nvPr>
        </p:nvSpPr>
        <p:spPr>
          <a:xfrm>
            <a:off x="314325" y="981075"/>
            <a:ext cx="8651875" cy="4895850"/>
          </a:xfrm>
        </p:spPr>
        <p:txBody>
          <a:bodyPr wrap="square" anchor="t"/>
          <a:p>
            <a:pPr marL="457200" indent="-457200" eaLnBrk="1" hangingPunct="1">
              <a:spcBef>
                <a:spcPct val="30000"/>
              </a:spcBef>
            </a:pPr>
            <a:r>
              <a:rPr lang="en-US" altLang="x-none" sz="3200" dirty="0">
                <a:solidFill>
                  <a:srgbClr val="FF0000"/>
                </a:solidFill>
              </a:rPr>
              <a:t>Null Values </a:t>
            </a:r>
            <a:r>
              <a:rPr lang="en-US" altLang="x-none" sz="3200" dirty="0">
                <a:solidFill>
                  <a:schemeClr val="tx1"/>
                </a:solidFill>
              </a:rPr>
              <a:t>(cont.)</a:t>
            </a:r>
            <a:endParaRPr lang="en-US" altLang="x-none" sz="3200" dirty="0">
              <a:solidFill>
                <a:schemeClr val="tx1"/>
              </a:solidFill>
            </a:endParaRPr>
          </a:p>
          <a:p>
            <a:pPr marL="914400" lvl="1" indent="-457200" eaLnBrk="1" hangingPunct="1">
              <a:spcBef>
                <a:spcPct val="30000"/>
              </a:spcBef>
            </a:pPr>
            <a:r>
              <a:rPr lang="en-US" altLang="x-none" sz="3200" dirty="0">
                <a:solidFill>
                  <a:schemeClr val="accent2"/>
                </a:solidFill>
              </a:rPr>
              <a:t>A null value can be used for either a numeric or character type. </a:t>
            </a:r>
            <a:r>
              <a:rPr lang="en-US" altLang="x-none" sz="3200" dirty="0"/>
              <a:t>BUT IT HAS A DIFFERENT VALUE FROM ANY REAL FIELD</a:t>
            </a:r>
            <a:r>
              <a:rPr lang="en-US" altLang="x-none" sz="3200" dirty="0">
                <a:solidFill>
                  <a:schemeClr val="accent2"/>
                </a:solidFill>
              </a:rPr>
              <a:t>. In particular, it is not zero (0) or the null string (''). </a:t>
            </a:r>
            <a:endParaRPr lang="en-US" altLang="x-none" sz="3200" dirty="0">
              <a:solidFill>
                <a:schemeClr val="accent2"/>
              </a:solidFill>
            </a:endParaRPr>
          </a:p>
          <a:p>
            <a:pPr marL="914400" lvl="1" indent="-457200" eaLnBrk="1" hangingPunct="1">
              <a:spcBef>
                <a:spcPct val="30000"/>
              </a:spcBef>
            </a:pPr>
            <a:endParaRPr lang="en-US" altLang="x-none" sz="2000" dirty="0">
              <a:solidFill>
                <a:schemeClr val="accent2"/>
              </a:solidFill>
            </a:endParaRPr>
          </a:p>
          <a:p>
            <a:pPr marL="914400" lvl="1" indent="-457200" eaLnBrk="1" hangingPunct="1">
              <a:spcBef>
                <a:spcPct val="30000"/>
              </a:spcBef>
            </a:pPr>
            <a:r>
              <a:rPr lang="en-US" altLang="x-none" sz="3200" u="sng" dirty="0">
                <a:solidFill>
                  <a:schemeClr val="accent2"/>
                </a:solidFill>
              </a:rPr>
              <a:t>It is handled specially by commercial databases</a:t>
            </a:r>
            <a:r>
              <a:rPr lang="en-US" altLang="x-none" sz="3200" dirty="0">
                <a:solidFill>
                  <a:schemeClr val="accent2"/>
                </a:solidFill>
              </a:rPr>
              <a:t>.</a:t>
            </a:r>
            <a:endParaRPr lang="en-US" altLang="x-none" sz="32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4">
                                            <p:txEl>
                                              <p:charRg st="196" end="245"/>
                                            </p:txEl>
                                          </p:spTgt>
                                        </p:tgtEl>
                                        <p:attrNameLst>
                                          <p:attrName>style.visibility</p:attrName>
                                        </p:attrNameLst>
                                      </p:cBhvr>
                                      <p:to>
                                        <p:strVal val="visible"/>
                                      </p:to>
                                    </p:set>
                                    <p:anim calcmode="lin" valueType="num">
                                      <p:cBhvr additive="base">
                                        <p:cTn id="7" dur="500" fill="hold"/>
                                        <p:tgtEl>
                                          <p:spTgt spid="43014">
                                            <p:txEl>
                                              <p:charRg st="196" end="2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4">
                                            <p:txEl>
                                              <p:charRg st="196" end="2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52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52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5300" name="Rectangle 3"/>
          <p:cNvSpPr>
            <a:spLocks noGrp="1"/>
          </p:cNvSpPr>
          <p:nvPr>
            <p:ph type="body"/>
          </p:nvPr>
        </p:nvSpPr>
        <p:spPr>
          <a:xfrm>
            <a:off x="85090" y="5159375"/>
            <a:ext cx="8855710" cy="1600200"/>
          </a:xfrm>
          <a:solidFill>
            <a:schemeClr val="bg1"/>
          </a:solidFill>
        </p:spPr>
        <p:txBody>
          <a:bodyPr wrap="square" lIns="90170" tIns="46990" rIns="90170" bIns="46990" anchor="t"/>
          <a:p>
            <a:pPr marL="514350" indent="-514350" eaLnBrk="1" hangingPunct="1">
              <a:buFont typeface="+mj-ea"/>
              <a:buAutoNum type="circleNumDbPlain"/>
            </a:pPr>
            <a:r>
              <a:rPr lang="en-US" altLang="x-none" sz="2800" dirty="0">
                <a:solidFill>
                  <a:schemeClr val="tx1"/>
                </a:solidFill>
              </a:rPr>
              <a:t>Query all agents with </a:t>
            </a:r>
            <a:r>
              <a:rPr lang="en-US" altLang="x-none" sz="2800" dirty="0">
                <a:solidFill>
                  <a:srgbClr val="FF0000"/>
                </a:solidFill>
              </a:rPr>
              <a:t>percent</a:t>
            </a:r>
            <a:r>
              <a:rPr lang="en-US" altLang="x-none" sz="2800" dirty="0">
                <a:solidFill>
                  <a:schemeClr val="tx1"/>
                </a:solidFill>
              </a:rPr>
              <a:t> &lt; 6 ?</a:t>
            </a:r>
            <a:endParaRPr lang="en-US" altLang="x-none" sz="2800" dirty="0">
              <a:solidFill>
                <a:schemeClr val="tx1"/>
              </a:solidFill>
            </a:endParaRPr>
          </a:p>
          <a:p>
            <a:pPr marL="514350" indent="-514350" eaLnBrk="1" hangingPunct="1">
              <a:buFont typeface="+mj-ea"/>
              <a:buAutoNum type="circleNumDbPlain"/>
            </a:pPr>
            <a:r>
              <a:rPr lang="en-US" altLang="x-none" sz="2800" dirty="0">
                <a:solidFill>
                  <a:schemeClr val="tx1"/>
                </a:solidFill>
              </a:rPr>
              <a:t>Query all agents with </a:t>
            </a:r>
            <a:r>
              <a:rPr lang="en-US" altLang="x-none" sz="2800" dirty="0">
                <a:solidFill>
                  <a:srgbClr val="FF0000"/>
                </a:solidFill>
              </a:rPr>
              <a:t>percent</a:t>
            </a:r>
            <a:r>
              <a:rPr lang="en-US" altLang="x-none" sz="2800" dirty="0">
                <a:solidFill>
                  <a:schemeClr val="tx1"/>
                </a:solidFill>
              </a:rPr>
              <a:t>&lt;6 or </a:t>
            </a:r>
            <a:r>
              <a:rPr lang="en-US" altLang="x-none" sz="2800" dirty="0">
                <a:solidFill>
                  <a:srgbClr val="FF0000"/>
                </a:solidFill>
              </a:rPr>
              <a:t>percent</a:t>
            </a:r>
            <a:r>
              <a:rPr lang="en-US" altLang="x-none" sz="2800" dirty="0">
                <a:solidFill>
                  <a:schemeClr val="tx1"/>
                </a:solidFill>
                <a:sym typeface="Symbol" panose="05050102010706020507" pitchFamily="2" charset="2"/>
              </a:rPr>
              <a:t>&gt;=6 ?</a:t>
            </a:r>
            <a:endParaRPr lang="en-US" altLang="x-none" sz="2800" dirty="0">
              <a:solidFill>
                <a:schemeClr val="tx1"/>
              </a:solidFill>
              <a:sym typeface="Symbol" panose="05050102010706020507" pitchFamily="2" charset="2"/>
            </a:endParaRPr>
          </a:p>
          <a:p>
            <a:pPr marL="514350" indent="-514350" eaLnBrk="1" hangingPunct="1">
              <a:buFont typeface="+mj-ea"/>
              <a:buAutoNum type="circleNumDbPlain"/>
            </a:pPr>
            <a:r>
              <a:rPr lang="en-US" altLang="x-none" sz="2800" dirty="0">
                <a:solidFill>
                  <a:schemeClr val="tx1"/>
                </a:solidFill>
                <a:sym typeface="Symbol" panose="05050102010706020507" pitchFamily="2" charset="2"/>
              </a:rPr>
              <a:t>Query all agents with </a:t>
            </a:r>
            <a:r>
              <a:rPr lang="en-US" altLang="x-none" sz="2800" dirty="0">
                <a:solidFill>
                  <a:srgbClr val="FF0000"/>
                </a:solidFill>
                <a:sym typeface="Symbol" panose="05050102010706020507" pitchFamily="2" charset="2"/>
              </a:rPr>
              <a:t>city</a:t>
            </a:r>
            <a:r>
              <a:rPr lang="en-US" altLang="x-none" sz="2800" dirty="0">
                <a:solidFill>
                  <a:schemeClr val="tx1"/>
                </a:solidFill>
                <a:sym typeface="Symbol" panose="05050102010706020507" pitchFamily="2" charset="2"/>
              </a:rPr>
              <a:t> &lt;&gt; ‘New York’ ?</a:t>
            </a:r>
            <a:endParaRPr lang="en-US" altLang="x-none" sz="2800" dirty="0">
              <a:solidFill>
                <a:schemeClr val="tx1"/>
              </a:solidFill>
            </a:endParaRPr>
          </a:p>
        </p:txBody>
      </p:sp>
      <p:sp>
        <p:nvSpPr>
          <p:cNvPr id="55301" name="Rectangle 4"/>
          <p:cNvSpPr/>
          <p:nvPr/>
        </p:nvSpPr>
        <p:spPr>
          <a:xfrm>
            <a:off x="914400" y="914400"/>
            <a:ext cx="7315200" cy="3733800"/>
          </a:xfrm>
          <a:prstGeom prst="rect">
            <a:avLst/>
          </a:prstGeom>
          <a:noFill/>
          <a:ln w="9525">
            <a:noFill/>
          </a:ln>
        </p:spPr>
        <p:txBody>
          <a:bodyPr wrap="none" anchor="ctr"/>
          <a:p>
            <a:endParaRPr lang="zh-CN" altLang="en-US" dirty="0">
              <a:latin typeface="Times New Roman" panose="02020603050405020304" pitchFamily="2" charset="0"/>
            </a:endParaRPr>
          </a:p>
        </p:txBody>
      </p:sp>
      <p:graphicFrame>
        <p:nvGraphicFramePr>
          <p:cNvPr id="44039" name="表格 44038"/>
          <p:cNvGraphicFramePr/>
          <p:nvPr/>
        </p:nvGraphicFramePr>
        <p:xfrm>
          <a:off x="325438" y="546100"/>
          <a:ext cx="8567738" cy="4552950"/>
        </p:xfrm>
        <a:graphic>
          <a:graphicData uri="http://schemas.openxmlformats.org/drawingml/2006/table">
            <a:tbl>
              <a:tblPr/>
              <a:tblGrid>
                <a:gridCol w="1546225"/>
                <a:gridCol w="2527300"/>
                <a:gridCol w="2247900"/>
                <a:gridCol w="2246313"/>
              </a:tblGrid>
              <a:tr h="5683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ea typeface="宋体" panose="02010600030101010101" pitchFamily="2" charset="-122"/>
                        </a:rPr>
                        <a:t>aid</a:t>
                      </a:r>
                      <a:endParaRPr lang="en-US" altLang="x-none" sz="3000" u="sng"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aname</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city</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percent</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r>
              <a:tr h="5699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a01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Smith</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New York</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6</a:t>
                      </a:r>
                      <a:endParaRPr lang="en-US" altLang="zh-CN" sz="300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83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a02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Jones</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Newark</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6</a:t>
                      </a:r>
                      <a:endParaRPr lang="en-US" altLang="zh-CN" sz="300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a03</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Brown</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Tokyo</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7</a:t>
                      </a:r>
                      <a:endParaRPr lang="en-US" altLang="zh-CN" sz="300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a04</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Gray</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New York</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6</a:t>
                      </a:r>
                      <a:endParaRPr lang="en-US" altLang="zh-CN" sz="300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83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a05</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Otasi</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Duluth</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5</a:t>
                      </a:r>
                      <a:endParaRPr lang="en-US" altLang="zh-CN" sz="300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a06</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Smith</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Dallas</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5</a:t>
                      </a:r>
                      <a:endParaRPr lang="en-US" altLang="zh-CN" sz="300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83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Beowulf</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i="1" dirty="0">
                          <a:solidFill>
                            <a:srgbClr val="FF0000"/>
                          </a:solidFill>
                          <a:ea typeface="宋体" panose="02010600030101010101" pitchFamily="2" charset="-122"/>
                        </a:rPr>
                        <a:t>unknown</a:t>
                      </a:r>
                      <a:endParaRPr lang="en-US" altLang="x-none" sz="3000" i="1"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i="1" dirty="0">
                          <a:solidFill>
                            <a:srgbClr val="FF0000"/>
                          </a:solidFill>
                          <a:ea typeface="宋体" panose="02010600030101010101" pitchFamily="2" charset="-122"/>
                        </a:rPr>
                        <a:t>unknown</a:t>
                      </a:r>
                      <a:endParaRPr lang="en-US" altLang="x-none" sz="3000" i="1"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5349" name="Text Box 52"/>
          <p:cNvSpPr txBox="1"/>
          <p:nvPr/>
        </p:nvSpPr>
        <p:spPr>
          <a:xfrm>
            <a:off x="34925" y="44450"/>
            <a:ext cx="2017713" cy="549275"/>
          </a:xfrm>
          <a:prstGeom prst="rect">
            <a:avLst/>
          </a:prstGeom>
          <a:noFill/>
          <a:ln w="9525">
            <a:noFill/>
          </a:ln>
        </p:spPr>
        <p:txBody>
          <a:bodyPr wrap="square" anchor="t">
            <a:spAutoFit/>
          </a:bodyPr>
          <a:p>
            <a:pPr>
              <a:spcBef>
                <a:spcPct val="50000"/>
              </a:spcBef>
            </a:pPr>
            <a:r>
              <a:rPr lang="en-US" altLang="x-none" sz="3000" b="1" dirty="0">
                <a:latin typeface="Arial" panose="020B0604020202020204" pitchFamily="34" charset="0"/>
              </a:rPr>
              <a:t>AGENTS</a:t>
            </a:r>
            <a:endParaRPr lang="en-US" altLang="x-none" sz="3000" b="1" dirty="0">
              <a:latin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1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7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172" name="Rectangle 2"/>
          <p:cNvSpPr>
            <a:spLocks noGrp="1"/>
          </p:cNvSpPr>
          <p:nvPr>
            <p:ph type="title"/>
          </p:nvPr>
        </p:nvSpPr>
        <p:spPr/>
        <p:txBody>
          <a:bodyPr wrap="square" anchor="ctr"/>
          <a:p>
            <a:pPr algn="l" eaLnBrk="1" hangingPunct="1"/>
            <a:r>
              <a:rPr lang="en-US" altLang="x-none" sz="2400" dirty="0"/>
              <a:t>Example: </a:t>
            </a:r>
            <a:r>
              <a:rPr lang="en-US" altLang="x-none" sz="2400" dirty="0">
                <a:solidFill>
                  <a:schemeClr val="tx1"/>
                </a:solidFill>
              </a:rPr>
              <a:t>Figure 2.1 &amp; 2.2 (cont.)</a:t>
            </a:r>
            <a:endParaRPr lang="en-US" altLang="x-none" sz="2400" dirty="0">
              <a:solidFill>
                <a:schemeClr val="tx1"/>
              </a:solidFill>
            </a:endParaRPr>
          </a:p>
        </p:txBody>
      </p:sp>
      <p:graphicFrame>
        <p:nvGraphicFramePr>
          <p:cNvPr id="7174" name="表格 7173"/>
          <p:cNvGraphicFramePr/>
          <p:nvPr/>
        </p:nvGraphicFramePr>
        <p:xfrm>
          <a:off x="755650" y="1414463"/>
          <a:ext cx="7777163" cy="4556125"/>
        </p:xfrm>
        <a:graphic>
          <a:graphicData uri="http://schemas.openxmlformats.org/drawingml/2006/table">
            <a:tbl>
              <a:tblPr/>
              <a:tblGrid>
                <a:gridCol w="1403350"/>
                <a:gridCol w="2011363"/>
                <a:gridCol w="2320925"/>
                <a:gridCol w="2041525"/>
              </a:tblGrid>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aid</a:t>
                      </a:r>
                      <a:endParaRPr lang="en-US" altLang="x-none" sz="3000" u="sng"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aname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percent</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Smith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 York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Jones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Brown</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Tokyo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7</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Gray</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 York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a05</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Otasi</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5</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a06</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Smith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5</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215" name="Text Box 47"/>
          <p:cNvSpPr txBox="1"/>
          <p:nvPr/>
        </p:nvSpPr>
        <p:spPr>
          <a:xfrm>
            <a:off x="755650" y="838200"/>
            <a:ext cx="2398713" cy="579438"/>
          </a:xfrm>
          <a:prstGeom prst="rect">
            <a:avLst/>
          </a:prstGeom>
          <a:noFill/>
          <a:ln w="9525">
            <a:noFill/>
          </a:ln>
        </p:spPr>
        <p:txBody>
          <a:bodyPr anchor="t">
            <a:spAutoFit/>
          </a:bodyPr>
          <a:p>
            <a:pPr>
              <a:spcBef>
                <a:spcPct val="50000"/>
              </a:spcBef>
            </a:pPr>
            <a:r>
              <a:rPr lang="en-US" altLang="x-none" sz="3200" b="1" dirty="0">
                <a:solidFill>
                  <a:schemeClr val="accent2"/>
                </a:solidFill>
                <a:latin typeface="Arial" panose="020B0604020202020204" pitchFamily="34" charset="0"/>
              </a:rPr>
              <a:t>AGENTS</a:t>
            </a:r>
            <a:endParaRPr lang="en-US" altLang="x-none" sz="3200" b="1" dirty="0">
              <a:solidFill>
                <a:schemeClr val="accent2"/>
              </a:solidFill>
              <a:latin typeface="Arial" panose="020B060402020202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a:spLocks noGrp="1"/>
          </p:cNvSpPr>
          <p:nvPr/>
        </p:nvSpPr>
        <p:spPr>
          <a:xfrm>
            <a:off x="-2147483648" y="0"/>
            <a:ext cx="2147011200" cy="83351688"/>
          </a:xfrm>
          <a:prstGeom prst="rect">
            <a:avLst/>
          </a:prstGeom>
          <a:noFill/>
          <a:ln w="9525">
            <a:noFill/>
          </a:ln>
        </p:spPr>
        <p:txBody>
          <a:bodyPr/>
          <a:p>
            <a:fld id="{9A0DB2DC-4C9A-4742-B13C-FB6460FD3503}" type="slidenum">
              <a:rPr lang="zh-CN" altLang="en-US" sz="1400" dirty="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5" name="Rectangle 3"/>
          <p:cNvSpPr>
            <a:spLocks noGrp="1"/>
          </p:cNvSpPr>
          <p:nvPr>
            <p:ph type="body" idx="1"/>
          </p:nvPr>
        </p:nvSpPr>
        <p:spPr>
          <a:xfrm>
            <a:off x="228600" y="4506913"/>
            <a:ext cx="8686800" cy="576262"/>
          </a:xfrm>
        </p:spPr>
        <p:txBody>
          <a:bodyPr vert="horz">
            <a:normAutofit/>
          </a:bodyPr>
          <a:p>
            <a:pPr marL="514350" indent="-514350" algn="l" defTabSz="914400">
              <a:buFont typeface="MS PGothic" panose="020B0600070205080204" charset="-128"/>
              <a:buAutoNum type="circleNumDbPlain"/>
            </a:pPr>
            <a:r>
              <a:rPr lang="en-US" altLang="x-none" sz="3000" b="1" u="sng" kern="1200" dirty="0">
                <a:latin typeface="Calibri" panose="020F0502020204030204" charset="0"/>
                <a:ea typeface="宋体" panose="02010600030101010101" pitchFamily="2" charset="-122"/>
                <a:sym typeface="Calibri" panose="020F0502020204030204" charset="0"/>
              </a:rPr>
              <a:t>Query all agents with </a:t>
            </a:r>
            <a:r>
              <a:rPr lang="en-US" altLang="x-none" sz="3000" b="1" u="sng" kern="1200" dirty="0">
                <a:solidFill>
                  <a:srgbClr val="FF0000"/>
                </a:solidFill>
                <a:latin typeface="Calibri" panose="020F0502020204030204" charset="0"/>
                <a:ea typeface="宋体" panose="02010600030101010101" pitchFamily="2" charset="-122"/>
                <a:sym typeface="Calibri" panose="020F0502020204030204" charset="0"/>
              </a:rPr>
              <a:t>percent</a:t>
            </a:r>
            <a:r>
              <a:rPr lang="en-US" altLang="x-none" sz="3000" b="1" u="sng" kern="1200" dirty="0">
                <a:latin typeface="Calibri" panose="020F0502020204030204" charset="0"/>
                <a:ea typeface="宋体" panose="02010600030101010101" pitchFamily="2" charset="-122"/>
                <a:sym typeface="Calibri" panose="020F0502020204030204" charset="0"/>
              </a:rPr>
              <a:t> &lt; 6 </a:t>
            </a:r>
            <a:r>
              <a:rPr lang="en-US" altLang="x-none" sz="3000" b="1" kern="1200" dirty="0">
                <a:latin typeface="Calibri" panose="020F0502020204030204" charset="0"/>
                <a:ea typeface="宋体" panose="02010600030101010101" pitchFamily="2" charset="-122"/>
                <a:sym typeface="Calibri" panose="020F0502020204030204" charset="0"/>
              </a:rPr>
              <a:t>?</a:t>
            </a:r>
            <a:endParaRPr lang="en-US" altLang="x-none" sz="3000" b="1" kern="1200" dirty="0">
              <a:latin typeface="Calibri" panose="020F0502020204030204" charset="0"/>
              <a:ea typeface="宋体" panose="02010600030101010101" pitchFamily="2" charset="-122"/>
              <a:sym typeface="Calibri" panose="020F0502020204030204" charset="0"/>
            </a:endParaRPr>
          </a:p>
        </p:txBody>
      </p:sp>
      <p:sp>
        <p:nvSpPr>
          <p:cNvPr id="3076" name="Rectangle 4"/>
          <p:cNvSpPr/>
          <p:nvPr/>
        </p:nvSpPr>
        <p:spPr>
          <a:xfrm>
            <a:off x="914400" y="-23812"/>
            <a:ext cx="7315200" cy="3730625"/>
          </a:xfrm>
          <a:prstGeom prst="rect">
            <a:avLst/>
          </a:prstGeom>
          <a:noFill/>
          <a:ln w="9525">
            <a:noFill/>
          </a:ln>
        </p:spPr>
        <p:txBody>
          <a:bodyPr wrap="none" anchor="ctr"/>
          <a:p>
            <a:endParaRPr>
              <a:solidFill>
                <a:srgbClr val="000000"/>
              </a:solidFill>
              <a:ea typeface="宋体" panose="02010600030101010101" pitchFamily="2" charset="-122"/>
            </a:endParaRPr>
          </a:p>
        </p:txBody>
      </p:sp>
      <p:graphicFrame>
        <p:nvGraphicFramePr>
          <p:cNvPr id="3077" name="表格 3076"/>
          <p:cNvGraphicFramePr/>
          <p:nvPr/>
        </p:nvGraphicFramePr>
        <p:xfrm>
          <a:off x="684213" y="44450"/>
          <a:ext cx="7993062" cy="4232275"/>
        </p:xfrm>
        <a:graphic>
          <a:graphicData uri="http://schemas.openxmlformats.org/drawingml/2006/table">
            <a:tbl>
              <a:tblPr/>
              <a:tblGrid>
                <a:gridCol w="1441450"/>
                <a:gridCol w="2359025"/>
                <a:gridCol w="2095500"/>
                <a:gridCol w="2097088"/>
              </a:tblGrid>
              <a:tr h="528638">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rPr>
                        <a:t>aid</a:t>
                      </a:r>
                      <a:endParaRPr lang="en-US" altLang="x-none" sz="30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aname</a:t>
                      </a:r>
                      <a:endPar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city</a:t>
                      </a:r>
                      <a:endPar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percent</a:t>
                      </a:r>
                      <a:endPar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r>
              <a:tr h="528637">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a01</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3022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a02</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Jones</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Newark</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28638">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a03</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Brown</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Tokyo</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7</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28637">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a04</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Gray</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28638">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a05</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Otasi</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Duluth</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28637">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a06</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Dallas</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3022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a12</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Beowulf</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i="1" baseline="0" dirty="0">
                          <a:solidFill>
                            <a:srgbClr val="FF0000"/>
                          </a:solidFill>
                          <a:latin typeface="Arial" panose="020B0604020202020204" pitchFamily="34" charset="0"/>
                          <a:ea typeface="宋体" panose="02010600030101010101" pitchFamily="2" charset="-122"/>
                          <a:sym typeface="Arial" panose="020B0604020202020204" pitchFamily="34" charset="0"/>
                        </a:rPr>
                        <a:t>unknown</a:t>
                      </a:r>
                      <a:endParaRPr lang="en-US" altLang="x-none" sz="3000" b="1" i="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i="1" baseline="0" dirty="0">
                          <a:solidFill>
                            <a:srgbClr val="FF0000"/>
                          </a:solidFill>
                          <a:latin typeface="Arial" panose="020B0604020202020204" pitchFamily="34" charset="0"/>
                          <a:ea typeface="宋体" panose="02010600030101010101" pitchFamily="2" charset="-122"/>
                          <a:sym typeface="Arial" panose="020B0604020202020204" pitchFamily="34" charset="0"/>
                        </a:rPr>
                        <a:t>unknown</a:t>
                      </a:r>
                      <a:endParaRPr lang="en-US" altLang="x-none" sz="3000" b="1" i="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124" name="Text Box 52"/>
          <p:cNvSpPr/>
          <p:nvPr/>
        </p:nvSpPr>
        <p:spPr>
          <a:xfrm>
            <a:off x="31750" y="549275"/>
            <a:ext cx="669925" cy="2016125"/>
          </a:xfrm>
          <a:prstGeom prst="rect">
            <a:avLst/>
          </a:prstGeom>
          <a:noFill/>
          <a:ln w="9525">
            <a:noFill/>
          </a:ln>
        </p:spPr>
        <p:txBody>
          <a:bodyPr vert="eaVert" wrap="square">
            <a:spAutoFit/>
          </a:bodyPr>
          <a:p>
            <a:pPr>
              <a:spcBef>
                <a:spcPct val="50000"/>
              </a:spcBef>
            </a:pPr>
            <a:r>
              <a:rPr lang="en-US" altLang="x-none" sz="3200" b="1" dirty="0">
                <a:latin typeface="Arial" panose="020B0604020202020204" pitchFamily="34" charset="0"/>
                <a:ea typeface="宋体" panose="02010600030101010101" pitchFamily="2" charset="-122"/>
                <a:sym typeface="Arial" panose="020B0604020202020204" pitchFamily="34" charset="0"/>
              </a:rPr>
              <a:t>AGENTS</a:t>
            </a:r>
            <a:endParaRPr lang="zh-CN" altLang="en-US" sz="3200" dirty="0">
              <a:ea typeface="宋体" panose="02010600030101010101" pitchFamily="2" charset="-122"/>
            </a:endParaRPr>
          </a:p>
        </p:txBody>
      </p:sp>
      <p:graphicFrame>
        <p:nvGraphicFramePr>
          <p:cNvPr id="3125" name="表格 3124"/>
          <p:cNvGraphicFramePr/>
          <p:nvPr/>
        </p:nvGraphicFramePr>
        <p:xfrm>
          <a:off x="2051050" y="5270500"/>
          <a:ext cx="6477000" cy="1541463"/>
        </p:xfrm>
        <a:graphic>
          <a:graphicData uri="http://schemas.openxmlformats.org/drawingml/2006/table">
            <a:tbl>
              <a:tblPr/>
              <a:tblGrid>
                <a:gridCol w="1168400"/>
                <a:gridCol w="1911350"/>
                <a:gridCol w="1698625"/>
                <a:gridCol w="1698625"/>
              </a:tblGrid>
              <a:tr h="50165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rPr>
                        <a:t>aid</a:t>
                      </a:r>
                      <a:endParaRPr lang="en-US" altLang="x-none" sz="30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aname</a:t>
                      </a:r>
                      <a:endPar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city</a:t>
                      </a:r>
                      <a:endPar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percent</a:t>
                      </a:r>
                      <a:endParaRPr lang="en-US" altLang="x-none" sz="3000" b="1" baseline="0" dirty="0">
                        <a:solidFill>
                          <a:srgbClr val="FF0000"/>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r>
              <a:tr h="519113">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a05</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Otasi</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Duluth</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a06</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Dallas</a:t>
                      </a:r>
                      <a:endParaRPr lang="en-US" altLang="x-none" sz="3000" b="1" baseline="0" dirty="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30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sz="3000" b="1" baseline="0">
                        <a:solidFill>
                          <a:srgbClr val="0000CC"/>
                        </a:solidFill>
                        <a:latin typeface="Arial" panose="020B0604020202020204" pitchFamily="34" charset="0"/>
                        <a:ea typeface="宋体" panose="02010600030101010101" pitchFamily="2" charset="-122"/>
                        <a:sym typeface="Arial" panose="020B0604020202020204" pitchFamily="34" charset="0"/>
                      </a:endParaRPr>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147" name="右弧形箭头 2"/>
          <p:cNvSpPr/>
          <p:nvPr/>
        </p:nvSpPr>
        <p:spPr>
          <a:xfrm>
            <a:off x="7235825" y="4279900"/>
            <a:ext cx="360363" cy="947738"/>
          </a:xfrm>
          <a:prstGeom prst="curvedLeftArrow">
            <a:avLst>
              <a:gd name="adj1" fmla="val 25008"/>
              <a:gd name="adj2" fmla="val 50019"/>
              <a:gd name="adj3" fmla="val 25000"/>
            </a:avLst>
          </a:prstGeom>
          <a:solidFill>
            <a:schemeClr val="accent1"/>
          </a:solidFill>
          <a:ln w="25400" cap="flat" cmpd="sng">
            <a:solidFill>
              <a:srgbClr val="395E8A"/>
            </a:solidFill>
            <a:prstDash val="solid"/>
            <a:miter/>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7"/>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3125"/>
                                        </p:tgtEl>
                                        <p:attrNameLst>
                                          <p:attrName>style.visibility</p:attrName>
                                        </p:attrNameLst>
                                      </p:cBhvr>
                                      <p:to>
                                        <p:strVal val="visible"/>
                                      </p:to>
                                    </p:set>
                                    <p:anim calcmode="lin" valueType="num">
                                      <p:cBhvr>
                                        <p:cTn id="10" dur="500" fill="hold"/>
                                        <p:tgtEl>
                                          <p:spTgt spid="3125"/>
                                        </p:tgtEl>
                                        <p:attrNameLst>
                                          <p:attrName>ppt_x</p:attrName>
                                        </p:attrNameLst>
                                      </p:cBhvr>
                                      <p:tavLst>
                                        <p:tav tm="0">
                                          <p:val>
                                            <p:strVal val="#ppt_x"/>
                                          </p:val>
                                        </p:tav>
                                        <p:tav tm="100000">
                                          <p:val>
                                            <p:strVal val="#ppt_x"/>
                                          </p:val>
                                        </p:tav>
                                      </p:tavLst>
                                    </p:anim>
                                    <p:anim calcmode="lin" valueType="num">
                                      <p:cBhvr>
                                        <p:cTn id="11" dur="500" fill="hold"/>
                                        <p:tgtEl>
                                          <p:spTgt spid="3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7"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a:spLocks noGrp="1"/>
          </p:cNvSpPr>
          <p:nvPr/>
        </p:nvSpPr>
        <p:spPr>
          <a:xfrm>
            <a:off x="0" y="0"/>
            <a:ext cx="4763" cy="508000"/>
          </a:xfrm>
          <a:prstGeom prst="rect">
            <a:avLst/>
          </a:prstGeom>
          <a:noFill/>
          <a:ln w="9525">
            <a:noFill/>
          </a:ln>
        </p:spPr>
        <p:txBody>
          <a:bodyPr/>
          <a:p>
            <a:fld id="{9A0DB2DC-4C9A-4742-B13C-FB6460FD3503}" type="slidenum">
              <a:rPr lang="zh-CN" altLang="en-US" sz="1400" dirty="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9" name="Rectangle 3"/>
          <p:cNvSpPr>
            <a:spLocks noGrp="1"/>
          </p:cNvSpPr>
          <p:nvPr>
            <p:ph type="body" idx="1"/>
          </p:nvPr>
        </p:nvSpPr>
        <p:spPr>
          <a:xfrm>
            <a:off x="1588" y="3644900"/>
            <a:ext cx="8913812" cy="576263"/>
          </a:xfrm>
        </p:spPr>
        <p:txBody>
          <a:bodyPr vert="horz">
            <a:normAutofit/>
          </a:bodyPr>
          <a:p>
            <a:pPr marL="514350" indent="-514350" algn="l" defTabSz="914400">
              <a:buFont typeface="MS PGothic" panose="020B0600070205080204" charset="-128"/>
              <a:buAutoNum type="circleNumDbPlain" startAt="2"/>
            </a:pPr>
            <a:r>
              <a:rPr lang="en-US" altLang="x-none" sz="3000" b="1" u="sng" kern="1200" dirty="0">
                <a:latin typeface="Calibri" panose="020F0502020204030204" charset="0"/>
                <a:ea typeface="宋体" panose="02010600030101010101" pitchFamily="2" charset="-122"/>
                <a:sym typeface="Calibri" panose="020F0502020204030204" charset="0"/>
              </a:rPr>
              <a:t>Query all agents with </a:t>
            </a:r>
            <a:r>
              <a:rPr lang="en-US" altLang="x-none" sz="3000" b="1" u="sng" kern="1200" dirty="0">
                <a:solidFill>
                  <a:srgbClr val="FF0000"/>
                </a:solidFill>
                <a:latin typeface="Calibri" panose="020F0502020204030204" charset="0"/>
                <a:ea typeface="宋体" panose="02010600030101010101" pitchFamily="2" charset="-122"/>
                <a:sym typeface="Calibri" panose="020F0502020204030204" charset="0"/>
              </a:rPr>
              <a:t>percent</a:t>
            </a:r>
            <a:r>
              <a:rPr lang="en-US" altLang="x-none" sz="3000" b="1" u="sng" kern="1200" dirty="0">
                <a:latin typeface="Calibri" panose="020F0502020204030204" charset="0"/>
                <a:ea typeface="宋体" panose="02010600030101010101" pitchFamily="2" charset="-122"/>
                <a:sym typeface="Calibri" panose="020F0502020204030204" charset="0"/>
              </a:rPr>
              <a:t> &lt; 6 or </a:t>
            </a:r>
            <a:r>
              <a:rPr lang="en-US" altLang="x-none" sz="3000" b="1" u="sng" kern="1200" dirty="0">
                <a:solidFill>
                  <a:srgbClr val="FF0000"/>
                </a:solidFill>
                <a:latin typeface="Calibri" panose="020F0502020204030204" charset="0"/>
                <a:ea typeface="宋体" panose="02010600030101010101" pitchFamily="2" charset="-122"/>
                <a:sym typeface="Calibri" panose="020F0502020204030204" charset="0"/>
              </a:rPr>
              <a:t>percent</a:t>
            </a:r>
            <a:r>
              <a:rPr lang="en-US" altLang="x-none" sz="3000" b="1" u="sng" kern="1200" dirty="0">
                <a:latin typeface="Calibri" panose="020F0502020204030204" charset="0"/>
                <a:ea typeface="宋体" panose="02010600030101010101" pitchFamily="2" charset="-122"/>
                <a:sym typeface="Calibri" panose="020F0502020204030204" charset="0"/>
              </a:rPr>
              <a:t> </a:t>
            </a:r>
            <a:r>
              <a:rPr lang="en-US" altLang="x-none" sz="3000" b="1" u="sng" kern="1200" dirty="0">
                <a:latin typeface="Calibri" panose="020F0502020204030204" charset="0"/>
                <a:ea typeface="宋体" panose="02010600030101010101" pitchFamily="2" charset="-122"/>
                <a:sym typeface="Symbol" panose="05050102010706020507" pitchFamily="2" charset="2"/>
              </a:rPr>
              <a:t>&gt;= 6</a:t>
            </a:r>
            <a:r>
              <a:rPr lang="en-US" altLang="x-none" sz="3000" b="1" kern="1200" dirty="0">
                <a:latin typeface="Calibri" panose="020F0502020204030204" charset="0"/>
                <a:ea typeface="宋体" panose="02010600030101010101" pitchFamily="2" charset="-122"/>
                <a:sym typeface="Symbol" panose="05050102010706020507" pitchFamily="2" charset="2"/>
              </a:rPr>
              <a:t> </a:t>
            </a:r>
            <a:r>
              <a:rPr lang="en-US" altLang="x-none" sz="3000" b="1" kern="1200" dirty="0">
                <a:latin typeface="Calibri" panose="020F0502020204030204" charset="0"/>
                <a:ea typeface="宋体" panose="02010600030101010101" pitchFamily="2" charset="-122"/>
                <a:sym typeface="Calibri" panose="020F0502020204030204" charset="0"/>
              </a:rPr>
              <a:t>?</a:t>
            </a:r>
            <a:endParaRPr lang="en-US" altLang="x-none" sz="3000" b="1" kern="1200" dirty="0">
              <a:latin typeface="Calibri" panose="020F0502020204030204" charset="0"/>
              <a:ea typeface="宋体" panose="02010600030101010101" pitchFamily="2" charset="-122"/>
              <a:sym typeface="Calibri" panose="020F0502020204030204" charset="0"/>
            </a:endParaRPr>
          </a:p>
        </p:txBody>
      </p:sp>
      <p:sp>
        <p:nvSpPr>
          <p:cNvPr id="4100" name="Rectangle 4"/>
          <p:cNvSpPr/>
          <p:nvPr/>
        </p:nvSpPr>
        <p:spPr>
          <a:xfrm>
            <a:off x="914400" y="-23812"/>
            <a:ext cx="7315200" cy="3730625"/>
          </a:xfrm>
          <a:prstGeom prst="rect">
            <a:avLst/>
          </a:prstGeom>
          <a:noFill/>
          <a:ln w="9525">
            <a:noFill/>
          </a:ln>
        </p:spPr>
        <p:txBody>
          <a:bodyPr wrap="none" anchor="ctr"/>
          <a:p>
            <a:endParaRPr>
              <a:solidFill>
                <a:srgbClr val="000000"/>
              </a:solidFill>
              <a:ea typeface="宋体" panose="02010600030101010101" pitchFamily="2" charset="-122"/>
            </a:endParaRPr>
          </a:p>
        </p:txBody>
      </p:sp>
      <p:graphicFrame>
        <p:nvGraphicFramePr>
          <p:cNvPr id="4101" name="表格 4100"/>
          <p:cNvGraphicFramePr/>
          <p:nvPr/>
        </p:nvGraphicFramePr>
        <p:xfrm>
          <a:off x="2057400" y="49213"/>
          <a:ext cx="6477000" cy="3567112"/>
        </p:xfrm>
        <a:graphic>
          <a:graphicData uri="http://schemas.openxmlformats.org/drawingml/2006/table">
            <a:tbl>
              <a:tblPr/>
              <a:tblGrid>
                <a:gridCol w="1168400"/>
                <a:gridCol w="1911350"/>
                <a:gridCol w="1698625"/>
                <a:gridCol w="1698625"/>
              </a:tblGrid>
              <a:tr h="43180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rPr>
                        <a:t>aid</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aname</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city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percent</a:t>
                      </a:r>
                      <a:endParaRPr lang="zh-CN" altLang="en-US" dirty="0"/>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r>
              <a:tr h="446088">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a01</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262">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a02</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Jones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Newark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a03</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Brown</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Tokyo</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7</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263">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a04</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Gray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a05</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Otasi</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Duluth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a06</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Dallas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a12</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Beowulf</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i="1" baseline="0" dirty="0">
                          <a:solidFill>
                            <a:srgbClr val="FF0000"/>
                          </a:solidFill>
                          <a:latin typeface="Arial" panose="020B0604020202020204" pitchFamily="34" charset="0"/>
                          <a:ea typeface="宋体" panose="02010600030101010101" pitchFamily="2" charset="-122"/>
                          <a:sym typeface="Arial" panose="020B0604020202020204" pitchFamily="34" charset="0"/>
                        </a:rPr>
                        <a:t>unknown</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i="1" baseline="0" dirty="0">
                          <a:solidFill>
                            <a:srgbClr val="FF0000"/>
                          </a:solidFill>
                          <a:latin typeface="Arial" panose="020B0604020202020204" pitchFamily="34" charset="0"/>
                          <a:ea typeface="宋体" panose="02010600030101010101" pitchFamily="2" charset="-122"/>
                          <a:sym typeface="Arial" panose="020B0604020202020204" pitchFamily="34" charset="0"/>
                        </a:rPr>
                        <a:t>unknown</a:t>
                      </a:r>
                      <a:endParaRPr lang="zh-CN" altLang="en-US" dirty="0"/>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4148" name="Text Box 52"/>
          <p:cNvSpPr/>
          <p:nvPr/>
        </p:nvSpPr>
        <p:spPr>
          <a:xfrm>
            <a:off x="609600" y="49213"/>
            <a:ext cx="1600200" cy="457200"/>
          </a:xfrm>
          <a:prstGeom prst="rect">
            <a:avLst/>
          </a:prstGeom>
          <a:noFill/>
          <a:ln w="9525">
            <a:noFill/>
          </a:ln>
        </p:spPr>
        <p:txBody>
          <a:bodyPr>
            <a:spAutoFit/>
          </a:bodyPr>
          <a:p>
            <a:pPr>
              <a:spcBef>
                <a:spcPct val="50000"/>
              </a:spcBef>
            </a:pPr>
            <a:r>
              <a:rPr lang="en-US" altLang="x-none" sz="2400" b="1" dirty="0">
                <a:latin typeface="Arial" panose="020B0604020202020204" pitchFamily="34" charset="0"/>
                <a:ea typeface="宋体" panose="02010600030101010101" pitchFamily="2" charset="-122"/>
                <a:sym typeface="Arial" panose="020B0604020202020204" pitchFamily="34" charset="0"/>
              </a:rPr>
              <a:t>AGENTS</a:t>
            </a:r>
            <a:endParaRPr lang="zh-CN" altLang="en-US" dirty="0">
              <a:ea typeface="宋体" panose="02010600030101010101" pitchFamily="2" charset="-122"/>
            </a:endParaRPr>
          </a:p>
        </p:txBody>
      </p:sp>
      <p:sp>
        <p:nvSpPr>
          <p:cNvPr id="4149" name="右弧形箭头 2"/>
          <p:cNvSpPr/>
          <p:nvPr/>
        </p:nvSpPr>
        <p:spPr>
          <a:xfrm>
            <a:off x="8604250" y="3706813"/>
            <a:ext cx="360363" cy="946150"/>
          </a:xfrm>
          <a:prstGeom prst="curvedLeftArrow">
            <a:avLst>
              <a:gd name="adj1" fmla="val 24966"/>
              <a:gd name="adj2" fmla="val 49935"/>
              <a:gd name="adj3" fmla="val 25000"/>
            </a:avLst>
          </a:prstGeom>
          <a:solidFill>
            <a:schemeClr val="accent1"/>
          </a:solidFill>
          <a:ln w="25400" cap="flat" cmpd="sng">
            <a:solidFill>
              <a:srgbClr val="395E8A"/>
            </a:solidFill>
            <a:prstDash val="solid"/>
            <a:miter/>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4150" name="表格 4149"/>
          <p:cNvGraphicFramePr/>
          <p:nvPr/>
        </p:nvGraphicFramePr>
        <p:xfrm>
          <a:off x="2051050" y="4252913"/>
          <a:ext cx="6477000" cy="2563812"/>
        </p:xfrm>
        <a:graphic>
          <a:graphicData uri="http://schemas.openxmlformats.org/drawingml/2006/table">
            <a:tbl>
              <a:tblPr/>
              <a:tblGrid>
                <a:gridCol w="1168400"/>
                <a:gridCol w="1911350"/>
                <a:gridCol w="1698625"/>
                <a:gridCol w="1698625"/>
              </a:tblGrid>
              <a:tr h="36512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rPr>
                        <a:t>aid</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aname</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city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percent</a:t>
                      </a:r>
                      <a:endParaRPr lang="zh-CN" altLang="en-US" dirty="0"/>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366713">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a01</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366712">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a02</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Jones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Newark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36830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a03</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Brown</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Tokyo</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7</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a04</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Gray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366713">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a05</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Otasi</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Duluth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a06</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Dallas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9"/>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4150"/>
                                        </p:tgtEl>
                                        <p:attrNameLst>
                                          <p:attrName>style.visibility</p:attrName>
                                        </p:attrNameLst>
                                      </p:cBhvr>
                                      <p:to>
                                        <p:strVal val="visible"/>
                                      </p:to>
                                    </p:set>
                                    <p:anim calcmode="lin" valueType="num">
                                      <p:cBhvr>
                                        <p:cTn id="10" dur="500" fill="hold"/>
                                        <p:tgtEl>
                                          <p:spTgt spid="4150"/>
                                        </p:tgtEl>
                                        <p:attrNameLst>
                                          <p:attrName>ppt_x</p:attrName>
                                        </p:attrNameLst>
                                      </p:cBhvr>
                                      <p:tavLst>
                                        <p:tav tm="0">
                                          <p:val>
                                            <p:strVal val="#ppt_x"/>
                                          </p:val>
                                        </p:tav>
                                        <p:tav tm="100000">
                                          <p:val>
                                            <p:strVal val="#ppt_x"/>
                                          </p:val>
                                        </p:tav>
                                      </p:tavLst>
                                    </p:anim>
                                    <p:anim calcmode="lin" valueType="num">
                                      <p:cBhvr>
                                        <p:cTn id="11" dur="500" fill="hold"/>
                                        <p:tgtEl>
                                          <p:spTgt spid="4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9"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a:spLocks noGrp="1"/>
          </p:cNvSpPr>
          <p:nvPr/>
        </p:nvSpPr>
        <p:spPr>
          <a:xfrm>
            <a:off x="0" y="0"/>
            <a:ext cx="4763" cy="508000"/>
          </a:xfrm>
          <a:prstGeom prst="rect">
            <a:avLst/>
          </a:prstGeom>
          <a:noFill/>
          <a:ln w="9525">
            <a:noFill/>
          </a:ln>
        </p:spPr>
        <p:txBody>
          <a:bodyPr/>
          <a:p>
            <a:fld id="{9A0DB2DC-4C9A-4742-B13C-FB6460FD3503}" type="slidenum">
              <a:rPr lang="zh-CN" altLang="en-US" sz="1400" dirty="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3" name="Rectangle 3"/>
          <p:cNvSpPr>
            <a:spLocks noGrp="1"/>
          </p:cNvSpPr>
          <p:nvPr>
            <p:ph type="body" idx="1"/>
          </p:nvPr>
        </p:nvSpPr>
        <p:spPr>
          <a:xfrm>
            <a:off x="228600" y="3789363"/>
            <a:ext cx="8686800" cy="576262"/>
          </a:xfrm>
        </p:spPr>
        <p:txBody>
          <a:bodyPr vert="horz">
            <a:normAutofit/>
          </a:bodyPr>
          <a:p>
            <a:pPr marL="514350" indent="-514350" algn="l" defTabSz="914400">
              <a:buFont typeface="MS PGothic" panose="020B0600070205080204" charset="-128"/>
              <a:buAutoNum type="circleNumDbPlain" startAt="3"/>
            </a:pPr>
            <a:r>
              <a:rPr lang="en-US" altLang="x-none" sz="2800" b="1" u="sng" kern="1200" dirty="0">
                <a:latin typeface="Calibri" panose="020F0502020204030204" charset="0"/>
                <a:ea typeface="宋体" panose="02010600030101010101" pitchFamily="2" charset="-122"/>
                <a:sym typeface="Calibri" panose="020F0502020204030204" charset="0"/>
              </a:rPr>
              <a:t>Query all agents with </a:t>
            </a:r>
            <a:r>
              <a:rPr lang="en-US" altLang="x-none" sz="2800" b="1" u="sng" kern="1200" dirty="0">
                <a:solidFill>
                  <a:srgbClr val="FF0000"/>
                </a:solidFill>
                <a:latin typeface="Calibri" panose="020F0502020204030204" charset="0"/>
                <a:ea typeface="宋体" panose="02010600030101010101" pitchFamily="2" charset="-122"/>
                <a:sym typeface="Symbol" panose="05050102010706020507" pitchFamily="2" charset="2"/>
              </a:rPr>
              <a:t>city</a:t>
            </a:r>
            <a:r>
              <a:rPr lang="en-US" altLang="x-none" sz="2800" b="1" u="sng" kern="1200" dirty="0">
                <a:latin typeface="Calibri" panose="020F0502020204030204" charset="0"/>
                <a:ea typeface="宋体" panose="02010600030101010101" pitchFamily="2" charset="-122"/>
                <a:sym typeface="Symbol" panose="05050102010706020507" pitchFamily="2" charset="2"/>
              </a:rPr>
              <a:t> &lt;&gt; ‘New York’</a:t>
            </a:r>
            <a:r>
              <a:rPr lang="en-US" altLang="x-none" sz="2800" b="1" kern="1200" dirty="0">
                <a:latin typeface="Calibri" panose="020F0502020204030204" charset="0"/>
                <a:ea typeface="宋体" panose="02010600030101010101" pitchFamily="2" charset="-122"/>
                <a:sym typeface="Symbol" panose="05050102010706020507" pitchFamily="2" charset="2"/>
              </a:rPr>
              <a:t> </a:t>
            </a:r>
            <a:r>
              <a:rPr lang="en-US" altLang="x-none" sz="2800" b="1" kern="1200" dirty="0">
                <a:latin typeface="Calibri" panose="020F0502020204030204" charset="0"/>
                <a:ea typeface="宋体" panose="02010600030101010101" pitchFamily="2" charset="-122"/>
                <a:sym typeface="Calibri" panose="020F0502020204030204" charset="0"/>
              </a:rPr>
              <a:t>?</a:t>
            </a:r>
            <a:endParaRPr lang="en-US" altLang="x-none" sz="2800" b="1" kern="1200" dirty="0">
              <a:latin typeface="Calibri" panose="020F0502020204030204" charset="0"/>
              <a:ea typeface="宋体" panose="02010600030101010101" pitchFamily="2" charset="-122"/>
              <a:sym typeface="Calibri" panose="020F0502020204030204" charset="0"/>
            </a:endParaRPr>
          </a:p>
        </p:txBody>
      </p:sp>
      <p:sp>
        <p:nvSpPr>
          <p:cNvPr id="5124" name="Rectangle 4"/>
          <p:cNvSpPr/>
          <p:nvPr/>
        </p:nvSpPr>
        <p:spPr>
          <a:xfrm>
            <a:off x="914400" y="-23812"/>
            <a:ext cx="7315200" cy="3730625"/>
          </a:xfrm>
          <a:prstGeom prst="rect">
            <a:avLst/>
          </a:prstGeom>
          <a:noFill/>
          <a:ln w="9525">
            <a:noFill/>
          </a:ln>
        </p:spPr>
        <p:txBody>
          <a:bodyPr wrap="none" anchor="ctr"/>
          <a:p>
            <a:endParaRPr>
              <a:solidFill>
                <a:srgbClr val="000000"/>
              </a:solidFill>
              <a:ea typeface="宋体" panose="02010600030101010101" pitchFamily="2" charset="-122"/>
            </a:endParaRPr>
          </a:p>
        </p:txBody>
      </p:sp>
      <p:graphicFrame>
        <p:nvGraphicFramePr>
          <p:cNvPr id="5125" name="表格 5124"/>
          <p:cNvGraphicFramePr/>
          <p:nvPr/>
        </p:nvGraphicFramePr>
        <p:xfrm>
          <a:off x="2057400" y="49213"/>
          <a:ext cx="6477000" cy="3567112"/>
        </p:xfrm>
        <a:graphic>
          <a:graphicData uri="http://schemas.openxmlformats.org/drawingml/2006/table">
            <a:tbl>
              <a:tblPr/>
              <a:tblGrid>
                <a:gridCol w="1168400"/>
                <a:gridCol w="1911350"/>
                <a:gridCol w="1698625"/>
                <a:gridCol w="1698625"/>
              </a:tblGrid>
              <a:tr h="43180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rPr>
                        <a:t>aid</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aname</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city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percent</a:t>
                      </a:r>
                      <a:endParaRPr lang="zh-CN" altLang="en-US" dirty="0"/>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DDDDDD">
                        <a:alpha val="100000"/>
                      </a:srgbClr>
                    </a:solidFill>
                  </a:tcPr>
                </a:tc>
              </a:tr>
              <a:tr h="446088">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a01</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262">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a02</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Jones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Newark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a03</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Brown</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Tokyo</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7</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263">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a04</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Gray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 York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a05</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Otasi</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Duluth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a06</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Dallas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76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a12</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Beowulf</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i="1" baseline="0" dirty="0">
                          <a:solidFill>
                            <a:srgbClr val="FF0000"/>
                          </a:solidFill>
                          <a:latin typeface="Arial" panose="020B0604020202020204" pitchFamily="34" charset="0"/>
                          <a:ea typeface="宋体" panose="02010600030101010101" pitchFamily="2" charset="-122"/>
                          <a:sym typeface="Arial" panose="020B0604020202020204" pitchFamily="34" charset="0"/>
                        </a:rPr>
                        <a:t>unknown</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i="1" baseline="0" dirty="0">
                          <a:solidFill>
                            <a:srgbClr val="FF0000"/>
                          </a:solidFill>
                          <a:latin typeface="Arial" panose="020B0604020202020204" pitchFamily="34" charset="0"/>
                          <a:ea typeface="宋体" panose="02010600030101010101" pitchFamily="2" charset="-122"/>
                          <a:sym typeface="Arial" panose="020B0604020202020204" pitchFamily="34" charset="0"/>
                        </a:rPr>
                        <a:t>unknown</a:t>
                      </a:r>
                      <a:endParaRPr lang="zh-CN" altLang="en-US" dirty="0"/>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5172" name="Text Box 52"/>
          <p:cNvSpPr/>
          <p:nvPr/>
        </p:nvSpPr>
        <p:spPr>
          <a:xfrm>
            <a:off x="609600" y="49213"/>
            <a:ext cx="1600200" cy="457200"/>
          </a:xfrm>
          <a:prstGeom prst="rect">
            <a:avLst/>
          </a:prstGeom>
          <a:noFill/>
          <a:ln w="9525">
            <a:noFill/>
          </a:ln>
        </p:spPr>
        <p:txBody>
          <a:bodyPr>
            <a:spAutoFit/>
          </a:bodyPr>
          <a:p>
            <a:pPr>
              <a:spcBef>
                <a:spcPct val="50000"/>
              </a:spcBef>
            </a:pPr>
            <a:r>
              <a:rPr lang="en-US" altLang="x-none" sz="2400" b="1" dirty="0">
                <a:latin typeface="Arial" panose="020B0604020202020204" pitchFamily="34" charset="0"/>
                <a:ea typeface="宋体" panose="02010600030101010101" pitchFamily="2" charset="-122"/>
                <a:sym typeface="Arial" panose="020B0604020202020204" pitchFamily="34" charset="0"/>
              </a:rPr>
              <a:t>AGENTS</a:t>
            </a:r>
            <a:endParaRPr lang="zh-CN" altLang="en-US" dirty="0">
              <a:ea typeface="宋体" panose="02010600030101010101" pitchFamily="2" charset="-122"/>
            </a:endParaRPr>
          </a:p>
        </p:txBody>
      </p:sp>
      <p:sp>
        <p:nvSpPr>
          <p:cNvPr id="5173" name="右弧形箭头 2"/>
          <p:cNvSpPr/>
          <p:nvPr/>
        </p:nvSpPr>
        <p:spPr>
          <a:xfrm>
            <a:off x="8604250" y="3500438"/>
            <a:ext cx="360363" cy="947737"/>
          </a:xfrm>
          <a:prstGeom prst="curvedLeftArrow">
            <a:avLst>
              <a:gd name="adj1" fmla="val 25008"/>
              <a:gd name="adj2" fmla="val 50019"/>
              <a:gd name="adj3" fmla="val 25000"/>
            </a:avLst>
          </a:prstGeom>
          <a:solidFill>
            <a:schemeClr val="accent1"/>
          </a:solidFill>
          <a:ln w="25400" cap="flat" cmpd="sng">
            <a:solidFill>
              <a:srgbClr val="395E8A"/>
            </a:solidFill>
            <a:prstDash val="solid"/>
            <a:miter/>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5174" name="表格 5173"/>
          <p:cNvGraphicFramePr/>
          <p:nvPr/>
        </p:nvGraphicFramePr>
        <p:xfrm>
          <a:off x="2051050" y="4365625"/>
          <a:ext cx="6477000" cy="2368550"/>
        </p:xfrm>
        <a:graphic>
          <a:graphicData uri="http://schemas.openxmlformats.org/drawingml/2006/table">
            <a:tbl>
              <a:tblPr/>
              <a:tblGrid>
                <a:gridCol w="1168400"/>
                <a:gridCol w="1911350"/>
                <a:gridCol w="1698625"/>
                <a:gridCol w="1698625"/>
              </a:tblGrid>
              <a:tr h="46037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u="sng" baseline="0" dirty="0">
                          <a:solidFill>
                            <a:srgbClr val="FF0000"/>
                          </a:solidFill>
                          <a:latin typeface="Arial" panose="020B0604020202020204" pitchFamily="34" charset="0"/>
                          <a:ea typeface="宋体" panose="02010600030101010101" pitchFamily="2" charset="-122"/>
                          <a:sym typeface="Arial" panose="020B0604020202020204" pitchFamily="34" charset="0"/>
                        </a:rPr>
                        <a:t>aid</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aname</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city</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FF0000"/>
                          </a:solidFill>
                          <a:latin typeface="Arial" panose="020B0604020202020204" pitchFamily="34" charset="0"/>
                          <a:ea typeface="宋体" panose="02010600030101010101" pitchFamily="2" charset="-122"/>
                          <a:sym typeface="Arial" panose="020B0604020202020204" pitchFamily="34" charset="0"/>
                        </a:rPr>
                        <a:t>percent</a:t>
                      </a:r>
                      <a:endParaRPr lang="zh-CN" altLang="en-US" dirty="0"/>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479425">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a02</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Jones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Newark</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6</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47625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a03</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Brown</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Tokyo</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7</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47625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a05</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Otasi</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Duluth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r h="476250">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a06</a:t>
                      </a:r>
                      <a:endParaRPr lang="zh-CN" altLang="en-US" dirty="0"/>
                    </a:p>
                  </a:txBody>
                  <a:tcPr marT="0" marB="0" vert="horz"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Smith</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x-none" sz="2400" b="1" baseline="0" dirty="0">
                          <a:solidFill>
                            <a:srgbClr val="0000CC"/>
                          </a:solidFill>
                          <a:latin typeface="Arial" panose="020B0604020202020204" pitchFamily="34" charset="0"/>
                          <a:ea typeface="宋体" panose="02010600030101010101" pitchFamily="2" charset="-122"/>
                          <a:sym typeface="Arial" panose="020B0604020202020204" pitchFamily="34" charset="0"/>
                        </a:rPr>
                        <a:t>Dallas</a:t>
                      </a:r>
                      <a:endParaRPr lang="zh-CN" altLang="en-US" dirty="0"/>
                    </a:p>
                  </a:txBody>
                  <a:tcPr marT="0" marB="0" vert="horz"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eaLnBrk="1" fontAlgn="base" latinLnBrk="0" hangingPunct="1">
                        <a:lnSpc>
                          <a:spcPct val="100000"/>
                        </a:lnSpc>
                        <a:spcBef>
                          <a:spcPct val="20000"/>
                        </a:spcBef>
                        <a:spcAft>
                          <a:spcPct val="0"/>
                        </a:spcAft>
                        <a:buClr>
                          <a:srgbClr val="CC9900"/>
                        </a:buClr>
                        <a:buFont typeface="Wingdings" panose="05000000000000000000" pitchFamily="2" charset="2"/>
                        <a:buNone/>
                      </a:pPr>
                      <a:r>
                        <a:rPr lang="en-US" altLang="zh-CN" sz="2400" b="1" baseline="0">
                          <a:solidFill>
                            <a:srgbClr val="0000CC"/>
                          </a:solidFill>
                          <a:latin typeface="Arial" panose="020B0604020202020204" pitchFamily="34" charset="0"/>
                          <a:ea typeface="宋体" panose="02010600030101010101" pitchFamily="2" charset="-122"/>
                          <a:sym typeface="Arial" panose="020B0604020202020204" pitchFamily="34" charset="0"/>
                        </a:rPr>
                        <a:t>5</a:t>
                      </a:r>
                      <a:endParaRPr lang="zh-CN" altLang="en-US"/>
                    </a:p>
                  </a:txBody>
                  <a:tcPr marT="0" marB="0" vert="horz"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alpha val="100000"/>
                      </a:schemeClr>
                    </a:solid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3"/>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5174"/>
                                        </p:tgtEl>
                                        <p:attrNameLst>
                                          <p:attrName>style.visibility</p:attrName>
                                        </p:attrNameLst>
                                      </p:cBhvr>
                                      <p:to>
                                        <p:strVal val="visible"/>
                                      </p:to>
                                    </p:set>
                                    <p:anim calcmode="lin" valueType="num">
                                      <p:cBhvr>
                                        <p:cTn id="10" dur="500" fill="hold"/>
                                        <p:tgtEl>
                                          <p:spTgt spid="5174"/>
                                        </p:tgtEl>
                                        <p:attrNameLst>
                                          <p:attrName>ppt_x</p:attrName>
                                        </p:attrNameLst>
                                      </p:cBhvr>
                                      <p:tavLst>
                                        <p:tav tm="0">
                                          <p:val>
                                            <p:strVal val="#ppt_x"/>
                                          </p:val>
                                        </p:tav>
                                        <p:tav tm="100000">
                                          <p:val>
                                            <p:strVal val="#ppt_x"/>
                                          </p:val>
                                        </p:tav>
                                      </p:tavLst>
                                    </p:anim>
                                    <p:anim calcmode="lin" valueType="num">
                                      <p:cBhvr>
                                        <p:cTn id="11" dur="500" fill="hold"/>
                                        <p:tgtEl>
                                          <p:spTgt spid="5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3"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63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63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6324" name="Rectangle 2"/>
          <p:cNvSpPr>
            <a:spLocks noGrp="1"/>
          </p:cNvSpPr>
          <p:nvPr>
            <p:ph type="title"/>
          </p:nvPr>
        </p:nvSpPr>
        <p:spPr/>
        <p:txBody>
          <a:bodyPr wrap="square" anchor="ctr"/>
          <a:p>
            <a:pPr eaLnBrk="1" hangingPunct="1"/>
            <a:r>
              <a:rPr lang="zh-CN" altLang="en-US" dirty="0"/>
              <a:t>2.4  </a:t>
            </a:r>
            <a:r>
              <a:rPr lang="en-US" altLang="x-none" dirty="0"/>
              <a:t>Keys, Superkeys, and Null Values</a:t>
            </a:r>
            <a:endParaRPr lang="en-US" altLang="x-none" dirty="0"/>
          </a:p>
        </p:txBody>
      </p:sp>
      <p:sp>
        <p:nvSpPr>
          <p:cNvPr id="56325" name="Rectangle 3"/>
          <p:cNvSpPr>
            <a:spLocks noGrp="1"/>
          </p:cNvSpPr>
          <p:nvPr>
            <p:ph type="body"/>
          </p:nvPr>
        </p:nvSpPr>
        <p:spPr>
          <a:xfrm>
            <a:off x="517525" y="1412875"/>
            <a:ext cx="7939405" cy="2847340"/>
          </a:xfrm>
        </p:spPr>
        <p:txBody>
          <a:bodyPr wrap="square" anchor="t">
            <a:spAutoFit/>
          </a:bodyPr>
          <a:p>
            <a:pPr eaLnBrk="1" hangingPunct="1">
              <a:lnSpc>
                <a:spcPct val="120000"/>
              </a:lnSpc>
            </a:pPr>
            <a:r>
              <a:rPr lang="en-US" altLang="x-none" sz="2800" dirty="0"/>
              <a:t>Rule 3. </a:t>
            </a:r>
            <a:r>
              <a:rPr lang="en-US" altLang="x-none" sz="2800" dirty="0">
                <a:solidFill>
                  <a:srgbClr val="FF0000"/>
                </a:solidFill>
              </a:rPr>
              <a:t>Entity Integrity Rule</a:t>
            </a:r>
            <a:endParaRPr lang="en-US" altLang="x-none" sz="2800" dirty="0">
              <a:solidFill>
                <a:srgbClr val="FF0000"/>
              </a:solidFill>
            </a:endParaRPr>
          </a:p>
          <a:p>
            <a:pPr lvl="1" eaLnBrk="1" hangingPunct="1">
              <a:lnSpc>
                <a:spcPct val="120000"/>
              </a:lnSpc>
              <a:buNone/>
            </a:pPr>
            <a:r>
              <a:rPr lang="en-US" altLang="x-none" sz="2800" dirty="0"/>
              <a:t>			</a:t>
            </a:r>
            <a:r>
              <a:rPr lang="en-US" altLang="x-none" sz="2800" dirty="0">
                <a:solidFill>
                  <a:schemeClr val="tx1"/>
                </a:solidFill>
              </a:rPr>
              <a:t>(</a:t>
            </a:r>
            <a:r>
              <a:rPr lang="zh-CN" altLang="en-US" sz="2800" dirty="0">
                <a:solidFill>
                  <a:schemeClr val="tx1"/>
                </a:solidFill>
              </a:rPr>
              <a:t>实体完整性)</a:t>
            </a:r>
            <a:endParaRPr lang="zh-CN" altLang="en-US" sz="2800" dirty="0">
              <a:solidFill>
                <a:schemeClr val="tx1"/>
              </a:solidFill>
            </a:endParaRPr>
          </a:p>
          <a:p>
            <a:pPr lvl="1" eaLnBrk="1" hangingPunct="1">
              <a:lnSpc>
                <a:spcPct val="120000"/>
              </a:lnSpc>
            </a:pPr>
            <a:r>
              <a:rPr lang="en-US" altLang="x-none" sz="2800" dirty="0">
                <a:solidFill>
                  <a:schemeClr val="accent2"/>
                </a:solidFill>
              </a:rPr>
              <a:t>No Column belonging to a primary key of a table T is allowed to take on </a:t>
            </a:r>
            <a:r>
              <a:rPr lang="en-US" altLang="x-none" sz="2800" dirty="0"/>
              <a:t>NULL </a:t>
            </a:r>
            <a:r>
              <a:rPr lang="en-US" altLang="x-none" sz="2800" dirty="0">
                <a:solidFill>
                  <a:schemeClr val="accent2"/>
                </a:solidFill>
              </a:rPr>
              <a:t>values for any row in T.</a:t>
            </a:r>
            <a:endParaRPr lang="en-US" altLang="x-none" sz="2800" dirty="0">
              <a:solidFill>
                <a:schemeClr val="accent2"/>
              </a:solidFill>
            </a:endParaRPr>
          </a:p>
        </p:txBody>
      </p:sp>
      <p:sp>
        <p:nvSpPr>
          <p:cNvPr id="56326" name="AutoShape 4">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
        <p:nvSpPr>
          <p:cNvPr id="3" name="文本框 2"/>
          <p:cNvSpPr txBox="1"/>
          <p:nvPr/>
        </p:nvSpPr>
        <p:spPr>
          <a:xfrm>
            <a:off x="517525" y="4952365"/>
            <a:ext cx="8109585" cy="521970"/>
          </a:xfrm>
          <a:prstGeom prst="rect">
            <a:avLst/>
          </a:prstGeom>
          <a:noFill/>
        </p:spPr>
        <p:txBody>
          <a:bodyPr wrap="square" rtlCol="0">
            <a:spAutoFit/>
          </a:bodyPr>
          <a:p>
            <a:pPr marL="457200" indent="-457200">
              <a:buFont typeface="Wingdings" panose="05000000000000000000" charset="0"/>
              <a:buChar char=""/>
            </a:pPr>
            <a:r>
              <a:rPr lang="zh-CN" altLang="en-US" sz="2800" b="1">
                <a:solidFill>
                  <a:schemeClr val="accent2"/>
                </a:solidFill>
                <a:latin typeface="Arial" panose="020B0604020202020204" pitchFamily="34" charset="0"/>
              </a:rPr>
              <a:t>与 </a:t>
            </a:r>
            <a:r>
              <a:rPr lang="en-US" altLang="zh-CN" sz="2800" b="1">
                <a:solidFill>
                  <a:schemeClr val="accent2"/>
                </a:solidFill>
                <a:latin typeface="Arial" panose="020B0604020202020204" pitchFamily="34" charset="0"/>
              </a:rPr>
              <a:t>“</a:t>
            </a:r>
            <a:r>
              <a:rPr lang="en-US" altLang="zh-CN" sz="2800" b="1">
                <a:solidFill>
                  <a:srgbClr val="FF0000"/>
                </a:solidFill>
                <a:latin typeface="Arial" panose="020B0604020202020204" pitchFamily="34" charset="0"/>
              </a:rPr>
              <a:t>Rule 3. The Unique Row Rule</a:t>
            </a:r>
            <a:r>
              <a:rPr lang="en-US" altLang="zh-CN" sz="2800" b="1">
                <a:solidFill>
                  <a:schemeClr val="accent2"/>
                </a:solidFill>
                <a:latin typeface="Arial" panose="020B0604020202020204" pitchFamily="34" charset="0"/>
              </a:rPr>
              <a:t>”</a:t>
            </a:r>
            <a:r>
              <a:rPr lang="zh-CN" altLang="en-US" sz="2800" b="1">
                <a:solidFill>
                  <a:schemeClr val="accent2"/>
                </a:solidFill>
                <a:latin typeface="Arial" panose="020B0604020202020204" pitchFamily="34" charset="0"/>
              </a:rPr>
              <a:t>是等价的。</a:t>
            </a:r>
            <a:endParaRPr lang="zh-CN" altLang="en-US" sz="2800" b="1">
              <a:solidFill>
                <a:schemeClr val="accent2"/>
              </a:solidFill>
              <a:latin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73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73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7348" name="Rectangle 2"/>
          <p:cNvSpPr>
            <a:spLocks noGrp="1"/>
          </p:cNvSpPr>
          <p:nvPr>
            <p:ph type="title"/>
          </p:nvPr>
        </p:nvSpPr>
        <p:spPr/>
        <p:txBody>
          <a:bodyPr wrap="square" anchor="ctr"/>
          <a:p>
            <a:pPr eaLnBrk="1" hangingPunct="1"/>
            <a:r>
              <a:rPr lang="zh-CN" altLang="en-US" dirty="0"/>
              <a:t>2.5  </a:t>
            </a:r>
            <a:r>
              <a:rPr lang="en-US" altLang="x-none" dirty="0"/>
              <a:t>Relational Algebra</a:t>
            </a:r>
            <a:endParaRPr lang="en-US" altLang="x-none" dirty="0"/>
          </a:p>
        </p:txBody>
      </p:sp>
      <p:sp>
        <p:nvSpPr>
          <p:cNvPr id="57349" name="Rectangle 3"/>
          <p:cNvSpPr>
            <a:spLocks noGrp="1"/>
          </p:cNvSpPr>
          <p:nvPr>
            <p:ph type="body"/>
          </p:nvPr>
        </p:nvSpPr>
        <p:spPr>
          <a:xfrm>
            <a:off x="685800" y="1066800"/>
            <a:ext cx="7772400" cy="1447800"/>
          </a:xfrm>
        </p:spPr>
        <p:txBody>
          <a:bodyPr wrap="square" anchor="t"/>
          <a:p>
            <a:pPr eaLnBrk="1" hangingPunct="1">
              <a:lnSpc>
                <a:spcPct val="90000"/>
              </a:lnSpc>
            </a:pPr>
            <a:r>
              <a:rPr lang="en-US" altLang="x-none" sz="3200" dirty="0"/>
              <a:t>Relational Algebra（</a:t>
            </a:r>
            <a:r>
              <a:rPr lang="zh-CN" altLang="en-US" sz="3200" dirty="0"/>
              <a:t>关系代数）</a:t>
            </a:r>
            <a:endParaRPr lang="zh-CN" altLang="en-US" sz="3200" dirty="0"/>
          </a:p>
          <a:p>
            <a:pPr lvl="1" eaLnBrk="1" hangingPunct="1">
              <a:lnSpc>
                <a:spcPct val="90000"/>
              </a:lnSpc>
            </a:pPr>
            <a:r>
              <a:rPr lang="en-US" altLang="x-none" sz="3200" dirty="0"/>
              <a:t>abstract language introduced by E. F. Codd</a:t>
            </a:r>
            <a:endParaRPr lang="en-US" altLang="x-none" sz="3200" dirty="0"/>
          </a:p>
        </p:txBody>
      </p:sp>
      <p:sp>
        <p:nvSpPr>
          <p:cNvPr id="57350" name="AutoShape 4"/>
          <p:cNvSpPr/>
          <p:nvPr/>
        </p:nvSpPr>
        <p:spPr>
          <a:xfrm>
            <a:off x="179388" y="2851150"/>
            <a:ext cx="3278187" cy="2157413"/>
          </a:xfrm>
          <a:prstGeom prst="flowChartMultidocument">
            <a:avLst/>
          </a:prstGeom>
          <a:solidFill>
            <a:srgbClr val="CCFFFF"/>
          </a:solidFill>
          <a:ln w="19050" cap="flat" cmpd="sng">
            <a:solidFill>
              <a:schemeClr val="tx1"/>
            </a:solidFill>
            <a:prstDash val="solid"/>
            <a:miter/>
            <a:headEnd type="none" w="med" len="med"/>
            <a:tailEnd type="none" w="med" len="med"/>
          </a:ln>
        </p:spPr>
        <p:txBody>
          <a:bodyPr wrap="square" anchor="ctr">
            <a:spAutoFit/>
          </a:bodyPr>
          <a:p>
            <a:pPr algn="ctr"/>
            <a:r>
              <a:rPr lang="en-US" altLang="x-none" sz="2800" b="1" dirty="0">
                <a:latin typeface="Times New Roman" panose="02020603050405020304" pitchFamily="2" charset="0"/>
              </a:rPr>
              <a:t>information stored in the form of</a:t>
            </a:r>
            <a:r>
              <a:rPr lang="en-US" altLang="x-none" sz="2800" b="1" u="sng" dirty="0">
                <a:solidFill>
                  <a:srgbClr val="FF0000"/>
                </a:solidFill>
                <a:latin typeface="Times New Roman" panose="02020603050405020304" pitchFamily="2" charset="0"/>
              </a:rPr>
              <a:t> tables</a:t>
            </a:r>
            <a:endParaRPr lang="en-US" altLang="x-none" sz="2800" b="1" u="sng" dirty="0">
              <a:solidFill>
                <a:srgbClr val="FF0000"/>
              </a:solidFill>
              <a:latin typeface="Times New Roman" panose="02020603050405020304" pitchFamily="2" charset="0"/>
            </a:endParaRPr>
          </a:p>
        </p:txBody>
      </p:sp>
      <p:sp>
        <p:nvSpPr>
          <p:cNvPr id="57351" name="AutoShape 5"/>
          <p:cNvSpPr/>
          <p:nvPr/>
        </p:nvSpPr>
        <p:spPr>
          <a:xfrm>
            <a:off x="6429375" y="3025775"/>
            <a:ext cx="2606675" cy="1827213"/>
          </a:xfrm>
          <a:prstGeom prst="flowChartDocument">
            <a:avLst/>
          </a:prstGeom>
          <a:solidFill>
            <a:srgbClr val="CCFFFF"/>
          </a:solidFill>
          <a:ln w="19050" cap="flat" cmpd="sng">
            <a:solidFill>
              <a:schemeClr val="tx1"/>
            </a:solidFill>
            <a:prstDash val="solid"/>
            <a:miter/>
            <a:headEnd type="none" w="med" len="med"/>
            <a:tailEnd type="none" w="med" len="med"/>
          </a:ln>
        </p:spPr>
        <p:txBody>
          <a:bodyPr wrap="square" anchor="ctr">
            <a:spAutoFit/>
          </a:bodyPr>
          <a:p>
            <a:pPr algn="ctr"/>
            <a:r>
              <a:rPr lang="en-US" altLang="x-none" sz="2800" b="1" dirty="0">
                <a:latin typeface="Times New Roman" panose="02020603050405020304" pitchFamily="2" charset="0"/>
              </a:rPr>
              <a:t>results of a query in </a:t>
            </a:r>
            <a:r>
              <a:rPr lang="en-US" altLang="x-none" sz="2800" b="1" u="sng" dirty="0">
                <a:solidFill>
                  <a:srgbClr val="FF0000"/>
                </a:solidFill>
                <a:latin typeface="Times New Roman" panose="02020603050405020304" pitchFamily="2" charset="0"/>
              </a:rPr>
              <a:t>table</a:t>
            </a:r>
            <a:r>
              <a:rPr lang="en-US" altLang="x-none" sz="2800" b="1" dirty="0">
                <a:latin typeface="Times New Roman" panose="02020603050405020304" pitchFamily="2" charset="0"/>
              </a:rPr>
              <a:t> form</a:t>
            </a:r>
            <a:endParaRPr lang="en-US" altLang="x-none" sz="2800" b="1" dirty="0">
              <a:latin typeface="Times New Roman" panose="02020603050405020304" pitchFamily="2" charset="0"/>
            </a:endParaRPr>
          </a:p>
        </p:txBody>
      </p:sp>
      <p:sp>
        <p:nvSpPr>
          <p:cNvPr id="57352" name="AutoShape 6"/>
          <p:cNvSpPr/>
          <p:nvPr/>
        </p:nvSpPr>
        <p:spPr>
          <a:xfrm>
            <a:off x="3533775" y="3581400"/>
            <a:ext cx="2819400" cy="381000"/>
          </a:xfrm>
          <a:prstGeom prst="rightArrow">
            <a:avLst>
              <a:gd name="adj1" fmla="val 50000"/>
              <a:gd name="adj2" fmla="val 18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ndParaRPr>
          </a:p>
        </p:txBody>
      </p:sp>
      <p:sp>
        <p:nvSpPr>
          <p:cNvPr id="57353" name="AutoShape 7"/>
          <p:cNvSpPr/>
          <p:nvPr/>
        </p:nvSpPr>
        <p:spPr>
          <a:xfrm>
            <a:off x="2268538" y="4797425"/>
            <a:ext cx="5040312" cy="1454150"/>
          </a:xfrm>
          <a:prstGeom prst="cloudCallout">
            <a:avLst>
              <a:gd name="adj1" fmla="val -347"/>
              <a:gd name="adj2" fmla="val -120949"/>
            </a:avLst>
          </a:prstGeom>
          <a:noFill/>
          <a:ln w="9525" cap="flat" cmpd="sng">
            <a:solidFill>
              <a:schemeClr val="tx1"/>
            </a:solidFill>
            <a:prstDash val="solid"/>
            <a:round/>
            <a:headEnd type="none" w="med" len="med"/>
            <a:tailEnd type="none" w="med" len="med"/>
          </a:ln>
        </p:spPr>
        <p:txBody>
          <a:bodyPr wrap="square" anchor="t">
            <a:spAutoFit/>
          </a:bodyPr>
          <a:p>
            <a:pPr algn="ctr">
              <a:spcBef>
                <a:spcPct val="50000"/>
              </a:spcBef>
            </a:pPr>
            <a:r>
              <a:rPr lang="en-US" altLang="x-none" sz="2800" b="1" dirty="0">
                <a:solidFill>
                  <a:schemeClr val="accent2"/>
                </a:solidFill>
                <a:latin typeface="Times New Roman" panose="02020603050405020304" pitchFamily="2" charset="0"/>
              </a:rPr>
              <a:t>operations of relational algebra</a:t>
            </a:r>
            <a:endParaRPr lang="en-US" altLang="x-none" sz="2800" b="1" dirty="0">
              <a:solidFill>
                <a:schemeClr val="accent2"/>
              </a:solidFill>
              <a:latin typeface="Times New Roman" panose="02020603050405020304" pitchFamily="2"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83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83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8372" name="Rectangle 2"/>
          <p:cNvSpPr>
            <a:spLocks noGrp="1"/>
          </p:cNvSpPr>
          <p:nvPr>
            <p:ph type="title"/>
          </p:nvPr>
        </p:nvSpPr>
        <p:spPr/>
        <p:txBody>
          <a:bodyPr wrap="square" anchor="ctr"/>
          <a:p>
            <a:pPr eaLnBrk="1" hangingPunct="1"/>
            <a:r>
              <a:rPr lang="zh-CN" altLang="en-US" dirty="0"/>
              <a:t>2.5  </a:t>
            </a:r>
            <a:r>
              <a:rPr lang="en-US" altLang="x-none" dirty="0"/>
              <a:t>Relational Algebra</a:t>
            </a:r>
            <a:endParaRPr lang="zh-CN" altLang="en-US" dirty="0"/>
          </a:p>
        </p:txBody>
      </p:sp>
      <p:sp>
        <p:nvSpPr>
          <p:cNvPr id="58373" name="Rectangle 3"/>
          <p:cNvSpPr>
            <a:spLocks noGrp="1"/>
          </p:cNvSpPr>
          <p:nvPr>
            <p:ph type="body"/>
          </p:nvPr>
        </p:nvSpPr>
        <p:spPr>
          <a:xfrm>
            <a:off x="327025" y="1066800"/>
            <a:ext cx="8423275" cy="5105400"/>
          </a:xfrm>
        </p:spPr>
        <p:txBody>
          <a:bodyPr wrap="square" anchor="t"/>
          <a:p>
            <a:pPr eaLnBrk="1" hangingPunct="1"/>
            <a:r>
              <a:rPr lang="en-US" altLang="x-none" sz="3200" dirty="0"/>
              <a:t>Fundamental Operations of Relational Algebra</a:t>
            </a:r>
            <a:endParaRPr lang="en-US" altLang="x-none" sz="3200" dirty="0"/>
          </a:p>
          <a:p>
            <a:pPr lvl="1" eaLnBrk="1" hangingPunct="1"/>
            <a:r>
              <a:rPr lang="en-US" altLang="x-none" sz="3200" dirty="0"/>
              <a:t>two types of operations</a:t>
            </a:r>
            <a:endParaRPr lang="en-US" altLang="x-none" sz="3200" dirty="0"/>
          </a:p>
          <a:p>
            <a:pPr lvl="2" eaLnBrk="1" hangingPunct="1"/>
            <a:r>
              <a:rPr lang="en-US" altLang="x-none" sz="3200" u="sng" dirty="0"/>
              <a:t>set-theoretic operations</a:t>
            </a:r>
            <a:endParaRPr lang="en-US" altLang="x-none" sz="3200" u="sng" dirty="0"/>
          </a:p>
          <a:p>
            <a:pPr lvl="3" eaLnBrk="1" hangingPunct="1"/>
            <a:r>
              <a:rPr lang="en-US" altLang="x-none" sz="3200" dirty="0"/>
              <a:t>depend on fact that table is a set of rows</a:t>
            </a:r>
            <a:endParaRPr lang="en-US" altLang="x-none" sz="3200" dirty="0"/>
          </a:p>
          <a:p>
            <a:pPr lvl="2" eaLnBrk="1" hangingPunct="1"/>
            <a:r>
              <a:rPr lang="en-US" altLang="x-none" sz="3200" u="sng" dirty="0"/>
              <a:t>native relational operations</a:t>
            </a:r>
            <a:endParaRPr lang="en-US" altLang="x-none" sz="3200" u="sng" dirty="0"/>
          </a:p>
          <a:p>
            <a:pPr lvl="3" eaLnBrk="1" hangingPunct="1"/>
            <a:r>
              <a:rPr lang="en-US" altLang="x-none" sz="3200" dirty="0"/>
              <a:t>depend on structure of table</a:t>
            </a:r>
            <a:endParaRPr lang="en-US" altLang="x-none" sz="32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93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593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59396" name="Rectangle 3"/>
          <p:cNvSpPr>
            <a:spLocks noGrp="1"/>
          </p:cNvSpPr>
          <p:nvPr>
            <p:ph type="body"/>
          </p:nvPr>
        </p:nvSpPr>
        <p:spPr>
          <a:xfrm>
            <a:off x="685800" y="285750"/>
            <a:ext cx="7772400" cy="4953000"/>
          </a:xfrm>
        </p:spPr>
        <p:txBody>
          <a:bodyPr wrap="square" anchor="t"/>
          <a:p>
            <a:pPr eaLnBrk="1" hangingPunct="1"/>
            <a:r>
              <a:rPr lang="en-US" altLang="x-none" sz="3200" dirty="0"/>
              <a:t>set-theoretic operations</a:t>
            </a:r>
            <a:endParaRPr lang="en-US" altLang="x-none" sz="3200" dirty="0"/>
          </a:p>
        </p:txBody>
      </p:sp>
      <p:graphicFrame>
        <p:nvGraphicFramePr>
          <p:cNvPr id="48134" name="表格 48133"/>
          <p:cNvGraphicFramePr/>
          <p:nvPr/>
        </p:nvGraphicFramePr>
        <p:xfrm>
          <a:off x="36513" y="904875"/>
          <a:ext cx="9072563" cy="5003800"/>
        </p:xfrm>
        <a:graphic>
          <a:graphicData uri="http://schemas.openxmlformats.org/drawingml/2006/table">
            <a:tbl>
              <a:tblPr/>
              <a:tblGrid>
                <a:gridCol w="3133725"/>
                <a:gridCol w="1673225"/>
                <a:gridCol w="2360613"/>
                <a:gridCol w="1905000"/>
              </a:tblGrid>
              <a:tr h="6111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ea typeface="宋体" panose="02010600030101010101" pitchFamily="2" charset="-122"/>
                        </a:rPr>
                        <a:t>NAME</a:t>
                      </a:r>
                      <a:endParaRPr lang="en-US" altLang="x-none" sz="2800" dirty="0">
                        <a:solidFill>
                          <a:srgbClr val="FF0000"/>
                        </a:solidFill>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600" dirty="0">
                          <a:solidFill>
                            <a:srgbClr val="FF0000"/>
                          </a:solidFill>
                          <a:ea typeface="宋体" panose="02010600030101010101" pitchFamily="2" charset="-122"/>
                        </a:rPr>
                        <a:t>SYMBOL</a:t>
                      </a:r>
                      <a:endParaRPr lang="en-US" altLang="x-none" sz="2600" dirty="0">
                        <a:solidFill>
                          <a:srgbClr val="FF0000"/>
                        </a:solidFill>
                        <a:ea typeface="宋体" panose="02010600030101010101" pitchFamily="2" charset="-122"/>
                      </a:endParaRPr>
                    </a:p>
                  </a:txBody>
                  <a:tcPr marT="45721" marB="4572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ea typeface="宋体" panose="02010600030101010101" pitchFamily="2" charset="-122"/>
                        </a:rPr>
                        <a:t>FORM</a:t>
                      </a:r>
                      <a:endParaRPr lang="en-US" altLang="x-none" sz="2800" dirty="0">
                        <a:solidFill>
                          <a:srgbClr val="FF0000"/>
                        </a:solidFill>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dirty="0">
                          <a:solidFill>
                            <a:srgbClr val="FF0000"/>
                          </a:solidFill>
                          <a:ea typeface="宋体" panose="02010600030101010101" pitchFamily="2" charset="-122"/>
                        </a:rPr>
                        <a:t>EXAMPLE</a:t>
                      </a:r>
                      <a:endParaRPr lang="en-US" altLang="x-none" sz="2800" dirty="0">
                        <a:solidFill>
                          <a:srgbClr val="FF0000"/>
                        </a:solidFill>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10969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UNION</a:t>
                      </a:r>
                      <a:endParaRPr lang="en-US" altLang="x-none" sz="3000" dirty="0">
                        <a:solidFill>
                          <a:schemeClr val="accent2"/>
                        </a:solidFill>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t>
                      </a:r>
                      <a:r>
                        <a:rPr lang="zh-CN" altLang="en-US" sz="3000" dirty="0">
                          <a:solidFill>
                            <a:schemeClr val="accent2"/>
                          </a:solidFill>
                          <a:ea typeface="宋体" panose="02010600030101010101" pitchFamily="2" charset="-122"/>
                        </a:rPr>
                        <a:t>并)</a:t>
                      </a:r>
                      <a:endParaRPr lang="zh-CN" altLang="en-US" sz="3000" dirty="0">
                        <a:solidFill>
                          <a:schemeClr val="accent2"/>
                        </a:solidFill>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a:t>
                      </a:r>
                      <a:endParaRPr lang="en-US" altLang="zh-CN" sz="300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UNION</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R </a:t>
                      </a:r>
                      <a:r>
                        <a:rPr lang="zh-CN" altLang="en-US" sz="3000" dirty="0">
                          <a:solidFill>
                            <a:schemeClr val="accent2"/>
                          </a:solidFill>
                          <a:ea typeface="宋体" panose="02010600030101010101" pitchFamily="2" charset="-122"/>
                        </a:rPr>
                        <a:t>∪</a:t>
                      </a:r>
                      <a:r>
                        <a:rPr lang="en-US" altLang="x-none" sz="3000" dirty="0">
                          <a:solidFill>
                            <a:schemeClr val="accent2"/>
                          </a:solidFill>
                          <a:ea typeface="宋体" panose="02010600030101010101" pitchFamily="2" charset="-122"/>
                        </a:rPr>
                        <a:t> S</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1098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INTERSECTION</a:t>
                      </a:r>
                      <a:endParaRPr lang="en-US" altLang="x-none" sz="3000" dirty="0">
                        <a:solidFill>
                          <a:schemeClr val="accent2"/>
                        </a:solidFill>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t>
                      </a:r>
                      <a:r>
                        <a:rPr lang="zh-CN" altLang="en-US" sz="3000" dirty="0">
                          <a:solidFill>
                            <a:schemeClr val="accent2"/>
                          </a:solidFill>
                          <a:ea typeface="宋体" panose="02010600030101010101" pitchFamily="2" charset="-122"/>
                        </a:rPr>
                        <a:t>交)</a:t>
                      </a:r>
                      <a:endParaRPr lang="en-US" altLang="x-none" sz="3000" dirty="0">
                        <a:solidFill>
                          <a:schemeClr val="accent2"/>
                        </a:solidFill>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a:t>
                      </a:r>
                      <a:endParaRPr lang="en-US" altLang="zh-CN" sz="300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INTERSECT</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R </a:t>
                      </a:r>
                      <a:r>
                        <a:rPr lang="zh-CN" altLang="en-US" sz="3000" dirty="0">
                          <a:solidFill>
                            <a:schemeClr val="accent2"/>
                          </a:solidFill>
                          <a:ea typeface="宋体" panose="02010600030101010101" pitchFamily="2" charset="-122"/>
                        </a:rPr>
                        <a:t>∩</a:t>
                      </a:r>
                      <a:r>
                        <a:rPr lang="en-US" altLang="x-none" sz="3000" dirty="0">
                          <a:solidFill>
                            <a:schemeClr val="accent2"/>
                          </a:solidFill>
                          <a:ea typeface="宋体" panose="02010600030101010101" pitchFamily="2" charset="-122"/>
                        </a:rPr>
                        <a:t> S</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1098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DIFFERENCE</a:t>
                      </a:r>
                      <a:endParaRPr lang="en-US" altLang="x-none" sz="3000" dirty="0">
                        <a:solidFill>
                          <a:schemeClr val="accent2"/>
                        </a:solidFill>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t>
                      </a:r>
                      <a:r>
                        <a:rPr lang="zh-CN" altLang="en-US" sz="3000" dirty="0">
                          <a:solidFill>
                            <a:schemeClr val="accent2"/>
                          </a:solidFill>
                          <a:ea typeface="宋体" panose="02010600030101010101" pitchFamily="2" charset="-122"/>
                        </a:rPr>
                        <a:t>差)</a:t>
                      </a:r>
                      <a:endParaRPr lang="en-US" altLang="x-none" sz="3000" dirty="0">
                        <a:solidFill>
                          <a:schemeClr val="accent2"/>
                        </a:solidFill>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rPr>
                        <a:t>–</a:t>
                      </a:r>
                      <a:endParaRPr lang="en-US" altLang="zh-CN" sz="300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MINUS</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R </a:t>
                      </a:r>
                      <a:r>
                        <a:rPr lang="zh-CN" altLang="en-US" sz="3000" dirty="0">
                          <a:solidFill>
                            <a:schemeClr val="accent2"/>
                          </a:solidFill>
                          <a:ea typeface="宋体" panose="02010600030101010101" pitchFamily="2" charset="-122"/>
                        </a:rPr>
                        <a:t>–</a:t>
                      </a:r>
                      <a:r>
                        <a:rPr lang="en-US" altLang="x-none" sz="3000" dirty="0">
                          <a:solidFill>
                            <a:schemeClr val="accent2"/>
                          </a:solidFill>
                          <a:ea typeface="宋体" panose="02010600030101010101" pitchFamily="2" charset="-122"/>
                        </a:rPr>
                        <a:t> S</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1098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PRODUCT</a:t>
                      </a:r>
                      <a:endParaRPr lang="en-US" altLang="x-none" sz="3000" dirty="0">
                        <a:solidFill>
                          <a:schemeClr val="accent2"/>
                        </a:solidFill>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t>
                      </a:r>
                      <a:r>
                        <a:rPr lang="zh-CN" altLang="en-US" sz="3000" dirty="0">
                          <a:solidFill>
                            <a:schemeClr val="accent2"/>
                          </a:solidFill>
                          <a:ea typeface="宋体" panose="02010600030101010101" pitchFamily="2" charset="-122"/>
                        </a:rPr>
                        <a:t>乘积)</a:t>
                      </a:r>
                      <a:endParaRPr lang="en-US" altLang="x-none" sz="3000" dirty="0">
                        <a:solidFill>
                          <a:schemeClr val="accent2"/>
                        </a:solidFill>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ea typeface="宋体" panose="02010600030101010101" pitchFamily="2" charset="-122"/>
                          <a:sym typeface="Symbol" panose="05050102010706020507" pitchFamily="2" charset="2"/>
                        </a:rPr>
                        <a:t></a:t>
                      </a:r>
                      <a:endParaRPr lang="en-US" altLang="zh-CN" sz="3000">
                        <a:solidFill>
                          <a:schemeClr val="accent2"/>
                        </a:solidFill>
                        <a:ea typeface="宋体" panose="02010600030101010101" pitchFamily="2" charset="-122"/>
                        <a:sym typeface="Symbol" panose="05050102010706020507" pitchFamily="2" charset="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TIMES</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R </a:t>
                      </a:r>
                      <a:r>
                        <a:rPr lang="zh-CN" altLang="en-US" sz="3000" dirty="0">
                          <a:solidFill>
                            <a:schemeClr val="accent2"/>
                          </a:solidFill>
                          <a:ea typeface="宋体" panose="02010600030101010101" pitchFamily="2" charset="-122"/>
                          <a:sym typeface="Symbol" panose="05050102010706020507" pitchFamily="2" charset="2"/>
                        </a:rPr>
                        <a:t></a:t>
                      </a:r>
                      <a:r>
                        <a:rPr lang="en-US" altLang="x-none" sz="3000" dirty="0">
                          <a:solidFill>
                            <a:schemeClr val="accent2"/>
                          </a:solidFill>
                          <a:ea typeface="宋体" panose="02010600030101010101" pitchFamily="2" charset="-122"/>
                        </a:rPr>
                        <a:t> S</a:t>
                      </a:r>
                      <a:endParaRPr lang="en-US" altLang="x-none" sz="3000" dirty="0">
                        <a:solidFill>
                          <a:schemeClr val="accent2"/>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04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04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0420" name="Rectangle 3"/>
          <p:cNvSpPr>
            <a:spLocks noGrp="1"/>
          </p:cNvSpPr>
          <p:nvPr>
            <p:ph type="body"/>
          </p:nvPr>
        </p:nvSpPr>
        <p:spPr>
          <a:xfrm>
            <a:off x="685800" y="47625"/>
            <a:ext cx="7772400" cy="5105400"/>
          </a:xfrm>
        </p:spPr>
        <p:txBody>
          <a:bodyPr wrap="square" anchor="t"/>
          <a:p>
            <a:pPr eaLnBrk="1" hangingPunct="1"/>
            <a:r>
              <a:rPr lang="en-US" altLang="x-none" sz="3000" dirty="0"/>
              <a:t>native relational operations</a:t>
            </a:r>
            <a:endParaRPr lang="en-US" altLang="x-none" sz="3000" dirty="0"/>
          </a:p>
        </p:txBody>
      </p:sp>
      <p:graphicFrame>
        <p:nvGraphicFramePr>
          <p:cNvPr id="49158" name="表格 49157"/>
          <p:cNvGraphicFramePr/>
          <p:nvPr/>
        </p:nvGraphicFramePr>
        <p:xfrm>
          <a:off x="34925" y="623888"/>
          <a:ext cx="9074150" cy="6119813"/>
        </p:xfrm>
        <a:graphic>
          <a:graphicData uri="http://schemas.openxmlformats.org/drawingml/2006/table">
            <a:tbl>
              <a:tblPr/>
              <a:tblGrid>
                <a:gridCol w="2036763"/>
                <a:gridCol w="2109787"/>
                <a:gridCol w="2085975"/>
                <a:gridCol w="2841625"/>
              </a:tblGrid>
              <a:tr h="7096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NAME</a:t>
                      </a:r>
                      <a:endParaRPr lang="en-US" altLang="x-none" sz="3000" dirty="0">
                        <a:solidFill>
                          <a:srgbClr val="FF0000"/>
                        </a:solidFill>
                        <a:latin typeface="Arial" panose="020B0604020202020204" pitchFamily="34" charset="0"/>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SYMBOL</a:t>
                      </a:r>
                      <a:endParaRPr lang="en-US" altLang="x-none" sz="3000" dirty="0">
                        <a:solidFill>
                          <a:srgbClr val="FF0000"/>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FORM</a:t>
                      </a:r>
                      <a:endParaRPr lang="en-US" altLang="x-none" sz="3000" dirty="0">
                        <a:solidFill>
                          <a:srgbClr val="FF0000"/>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EXAMPLE</a:t>
                      </a:r>
                      <a:endParaRPr lang="en-US" altLang="x-none" sz="3000" dirty="0">
                        <a:solidFill>
                          <a:srgbClr val="FF0000"/>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08025">
                <a:tc rowSpan="2">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PROJECT</a:t>
                      </a:r>
                      <a:endParaRPr lang="en-US" altLang="x-none" sz="30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r>
                        <a:rPr lang="zh-CN" altLang="en-US" sz="3000" dirty="0">
                          <a:solidFill>
                            <a:schemeClr val="accent2"/>
                          </a:solidFill>
                          <a:latin typeface="Arial" panose="020B0604020202020204" pitchFamily="34" charset="0"/>
                          <a:ea typeface="宋体" panose="02010600030101010101" pitchFamily="2" charset="-122"/>
                        </a:rPr>
                        <a:t>投影)</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  ]</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  ]</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a:t>
                      </a:r>
                      <a:r>
                        <a:rPr lang="en-US" altLang="x-none" sz="3000" baseline="-25000" dirty="0">
                          <a:solidFill>
                            <a:schemeClr val="accent2"/>
                          </a:solidFill>
                          <a:latin typeface="Arial" panose="020B0604020202020204" pitchFamily="34" charset="0"/>
                          <a:ea typeface="宋体" panose="02010600030101010101" pitchFamily="2" charset="-122"/>
                        </a:rPr>
                        <a:t>i1</a:t>
                      </a:r>
                      <a:r>
                        <a:rPr lang="en-US" altLang="x-none" sz="3000" dirty="0">
                          <a:solidFill>
                            <a:schemeClr val="accent2"/>
                          </a:solidFill>
                          <a:latin typeface="Arial" panose="020B0604020202020204" pitchFamily="34" charset="0"/>
                          <a:ea typeface="宋体" panose="02010600030101010101" pitchFamily="2" charset="-122"/>
                        </a:rPr>
                        <a:t>,…,A</a:t>
                      </a:r>
                      <a:r>
                        <a:rPr lang="en-US" altLang="x-none" sz="3000" baseline="-25000" dirty="0">
                          <a:solidFill>
                            <a:schemeClr val="accent2"/>
                          </a:solidFill>
                          <a:latin typeface="Arial" panose="020B0604020202020204" pitchFamily="34" charset="0"/>
                          <a:ea typeface="宋体" panose="02010600030101010101" pitchFamily="2" charset="-122"/>
                        </a:rPr>
                        <a:t>ik</a:t>
                      </a:r>
                      <a:r>
                        <a:rPr lang="en-US" altLang="x-none" sz="3000" dirty="0">
                          <a:solidFill>
                            <a:schemeClr val="accent2"/>
                          </a:solidFill>
                          <a:latin typeface="Arial" panose="020B0604020202020204" pitchFamily="34" charset="0"/>
                          <a:ea typeface="宋体" panose="02010600030101010101" pitchFamily="2" charset="-122"/>
                        </a:rPr>
                        <a:t>]</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112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aseline="-25000" dirty="0">
                          <a:solidFill>
                            <a:schemeClr val="accent2"/>
                          </a:solidFill>
                          <a:latin typeface="Arial" panose="020B0604020202020204" pitchFamily="34" charset="0"/>
                          <a:ea typeface="宋体" panose="02010600030101010101" pitchFamily="2" charset="-122"/>
                        </a:rPr>
                        <a:t>Ai1,…,Aik </a:t>
                      </a:r>
                      <a:r>
                        <a:rPr lang="en-US" altLang="x-none" sz="3200" dirty="0">
                          <a:solidFill>
                            <a:schemeClr val="accent2"/>
                          </a:solidFill>
                          <a:latin typeface="Arial" panose="020B0604020202020204" pitchFamily="34" charset="0"/>
                          <a:ea typeface="宋体" panose="02010600030101010101" pitchFamily="2" charset="-122"/>
                        </a:rPr>
                        <a:t>(R)</a:t>
                      </a:r>
                      <a:endParaRPr lang="en-US" altLang="x-none" sz="32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1084262">
                <a:tc rowSpan="2">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SELECT</a:t>
                      </a:r>
                      <a:endParaRPr lang="en-US" altLang="x-none" sz="30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r>
                        <a:rPr lang="zh-CN" altLang="en-US" sz="3000" dirty="0">
                          <a:solidFill>
                            <a:schemeClr val="accent2"/>
                          </a:solidFill>
                          <a:latin typeface="Arial" panose="020B0604020202020204" pitchFamily="34" charset="0"/>
                          <a:ea typeface="宋体" panose="02010600030101010101" pitchFamily="2" charset="-122"/>
                        </a:rPr>
                        <a:t>选择)</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where C</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where C</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where A</a:t>
                      </a:r>
                      <a:r>
                        <a:rPr lang="en-US" altLang="x-none" sz="3000" baseline="-25000" dirty="0">
                          <a:solidFill>
                            <a:schemeClr val="accent2"/>
                          </a:solidFill>
                          <a:latin typeface="Arial" panose="020B0604020202020204" pitchFamily="34" charset="0"/>
                          <a:ea typeface="宋体" panose="02010600030101010101" pitchFamily="2" charset="-122"/>
                        </a:rPr>
                        <a:t>1</a:t>
                      </a:r>
                      <a:r>
                        <a:rPr lang="en-US" altLang="x-none" sz="3000" dirty="0">
                          <a:solidFill>
                            <a:schemeClr val="accent2"/>
                          </a:solidFill>
                          <a:latin typeface="Arial" panose="020B0604020202020204" pitchFamily="34" charset="0"/>
                          <a:ea typeface="宋体" panose="02010600030101010101" pitchFamily="2" charset="-122"/>
                        </a:rPr>
                        <a:t>=5</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7112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aseline="-250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C</a:t>
                      </a:r>
                      <a:r>
                        <a:rPr lang="en-US" altLang="x-none" sz="3000" dirty="0">
                          <a:solidFill>
                            <a:schemeClr val="accent2"/>
                          </a:solidFill>
                          <a:latin typeface="Arial" panose="020B0604020202020204" pitchFamily="34" charset="0"/>
                          <a:ea typeface="宋体" panose="02010600030101010101" pitchFamily="2" charset="-122"/>
                          <a:sym typeface="Symbol" panose="05050102010706020507" pitchFamily="2" charset="2"/>
                        </a:rPr>
                        <a:t>(R)</a:t>
                      </a:r>
                      <a:endParaRPr lang="en-US" altLang="x-none" sz="3000" dirty="0">
                        <a:solidFill>
                          <a:schemeClr val="accent2"/>
                        </a:solidFill>
                        <a:latin typeface="Arial" panose="020B0604020202020204" pitchFamily="34" charset="0"/>
                        <a:ea typeface="宋体" panose="02010600030101010101" pitchFamily="2" charset="-122"/>
                        <a:sym typeface="Symbol" panose="05050102010706020507" pitchFamily="2" charset="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aseline="-25000" dirty="0">
                          <a:solidFill>
                            <a:schemeClr val="accent2"/>
                          </a:solidFill>
                          <a:latin typeface="Arial" panose="020B0604020202020204" pitchFamily="34" charset="0"/>
                          <a:ea typeface="宋体" panose="02010600030101010101" pitchFamily="2" charset="-122"/>
                        </a:rPr>
                        <a:t>A1=5 </a:t>
                      </a:r>
                      <a:r>
                        <a:rPr lang="en-US" altLang="x-none" sz="3000" dirty="0">
                          <a:solidFill>
                            <a:schemeClr val="accent2"/>
                          </a:solidFill>
                          <a:latin typeface="Arial" panose="020B0604020202020204" pitchFamily="34" charset="0"/>
                          <a:ea typeface="宋体" panose="02010600030101010101" pitchFamily="2" charset="-122"/>
                        </a:rPr>
                        <a:t>(R)</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10985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JOIN</a:t>
                      </a:r>
                      <a:endParaRPr lang="en-US" altLang="x-none" sz="30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r>
                        <a:rPr lang="zh-CN" altLang="en-US" sz="3000" dirty="0">
                          <a:solidFill>
                            <a:schemeClr val="accent2"/>
                          </a:solidFill>
                          <a:latin typeface="Arial" panose="020B0604020202020204" pitchFamily="34" charset="0"/>
                          <a:ea typeface="宋体" panose="02010600030101010101" pitchFamily="2" charset="-122"/>
                        </a:rPr>
                        <a:t>联接)</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20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zh-CN" sz="3200">
                        <a:solidFill>
                          <a:schemeClr val="accent2"/>
                        </a:solidFill>
                        <a:latin typeface="Arial" panose="020B0604020202020204" pitchFamily="34" charset="0"/>
                        <a:ea typeface="宋体" panose="02010600030101010101" pitchFamily="2" charset="-122"/>
                        <a:sym typeface="Symbol" panose="05050102010706020507" pitchFamily="2" charset="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JOIN</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a:t>
                      </a:r>
                      <a:r>
                        <a:rPr lang="zh-CN" altLang="en-US" sz="3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dirty="0">
                          <a:solidFill>
                            <a:schemeClr val="accent2"/>
                          </a:solidFill>
                          <a:latin typeface="Arial" panose="020B0604020202020204" pitchFamily="34" charset="0"/>
                          <a:ea typeface="宋体" panose="02010600030101010101" pitchFamily="2" charset="-122"/>
                        </a:rPr>
                        <a:t> S</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alpha val="100000"/>
                      </a:srgbClr>
                    </a:solidFill>
                  </a:tcPr>
                </a:tc>
              </a:tr>
              <a:tr h="10969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DIVISION</a:t>
                      </a:r>
                      <a:endParaRPr lang="en-US" altLang="x-none" sz="30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t>
                      </a:r>
                      <a:r>
                        <a:rPr lang="zh-CN" altLang="en-US" sz="3000" dirty="0">
                          <a:solidFill>
                            <a:schemeClr val="accent2"/>
                          </a:solidFill>
                          <a:latin typeface="Arial" panose="020B0604020202020204" pitchFamily="34" charset="0"/>
                          <a:ea typeface="宋体" panose="02010600030101010101" pitchFamily="2" charset="-122"/>
                        </a:rPr>
                        <a:t>除法)</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20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zh-CN" sz="3200">
                        <a:solidFill>
                          <a:schemeClr val="accent2"/>
                        </a:solidFill>
                        <a:latin typeface="Arial" panose="020B0604020202020204" pitchFamily="34" charset="0"/>
                        <a:ea typeface="宋体" panose="02010600030101010101" pitchFamily="2" charset="-122"/>
                        <a:sym typeface="Symbol" panose="05050102010706020507" pitchFamily="2" charset="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DIVIDEBY</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 </a:t>
                      </a:r>
                      <a:r>
                        <a:rPr lang="zh-CN" altLang="en-US" sz="30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dirty="0">
                          <a:solidFill>
                            <a:schemeClr val="accent2"/>
                          </a:solidFill>
                          <a:latin typeface="Arial" panose="020B0604020202020204" pitchFamily="34" charset="0"/>
                          <a:ea typeface="宋体" panose="02010600030101010101" pitchFamily="2" charset="-122"/>
                        </a:rPr>
                        <a:t> S</a:t>
                      </a:r>
                      <a:endParaRPr lang="en-US" altLang="x-none" sz="3000" dirty="0">
                        <a:solidFill>
                          <a:schemeClr val="accent2"/>
                        </a:solidFill>
                        <a:latin typeface="Arial" panose="020B0604020202020204" pitchFamily="34" charset="0"/>
                        <a:ea typeface="宋体" panose="02010600030101010101" pitchFamily="2" charset="-122"/>
                      </a:endParaRPr>
                    </a:p>
                  </a:txBody>
                  <a:tcPr marT="45721" marB="45721"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bl>
          </a:graphicData>
        </a:graphic>
      </p:graphicFrame>
      <p:sp>
        <p:nvSpPr>
          <p:cNvPr id="60461" name="AutoShape 52">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4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1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444"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61445" name="Rectangle 3"/>
          <p:cNvSpPr>
            <a:spLocks noGrp="1"/>
          </p:cNvSpPr>
          <p:nvPr>
            <p:ph type="body"/>
          </p:nvPr>
        </p:nvSpPr>
        <p:spPr>
          <a:xfrm>
            <a:off x="398463" y="1066800"/>
            <a:ext cx="8458200" cy="4594225"/>
          </a:xfrm>
        </p:spPr>
        <p:txBody>
          <a:bodyPr wrap="square" anchor="t"/>
          <a:p>
            <a:pPr eaLnBrk="1" hangingPunct="1">
              <a:lnSpc>
                <a:spcPct val="120000"/>
              </a:lnSpc>
            </a:pPr>
            <a:r>
              <a:rPr lang="en-US" altLang="x-none" sz="3000" dirty="0"/>
              <a:t>Concepts in relational model</a:t>
            </a:r>
            <a:endParaRPr lang="en-US" altLang="x-none" sz="3000" dirty="0"/>
          </a:p>
          <a:p>
            <a:pPr eaLnBrk="1" hangingPunct="1">
              <a:lnSpc>
                <a:spcPct val="120000"/>
              </a:lnSpc>
            </a:pPr>
            <a:endParaRPr lang="en-US" altLang="x-none" sz="3000" dirty="0"/>
          </a:p>
          <a:p>
            <a:pPr eaLnBrk="1" hangingPunct="1">
              <a:lnSpc>
                <a:spcPct val="120000"/>
              </a:lnSpc>
            </a:pPr>
            <a:r>
              <a:rPr lang="en-US" altLang="x-none" sz="3000" dirty="0">
                <a:sym typeface="+mn-ea"/>
              </a:rPr>
              <a:t>Def 2.6.1 </a:t>
            </a:r>
            <a:r>
              <a:rPr lang="en-US" altLang="x-none" sz="3000" dirty="0">
                <a:solidFill>
                  <a:srgbClr val="FF0000"/>
                </a:solidFill>
              </a:rPr>
              <a:t>Compatible Tables (</a:t>
            </a:r>
            <a:r>
              <a:rPr lang="zh-CN" altLang="en-US" sz="3000" dirty="0">
                <a:solidFill>
                  <a:srgbClr val="FF0000"/>
                </a:solidFill>
              </a:rPr>
              <a:t>相容表)</a:t>
            </a:r>
            <a:endParaRPr lang="zh-CN" altLang="en-US" sz="3000" dirty="0">
              <a:solidFill>
                <a:srgbClr val="FF0000"/>
              </a:solidFill>
            </a:endParaRPr>
          </a:p>
          <a:p>
            <a:pPr eaLnBrk="1" hangingPunct="1">
              <a:lnSpc>
                <a:spcPct val="120000"/>
              </a:lnSpc>
            </a:pPr>
            <a:r>
              <a:rPr lang="en-US" altLang="x-none" sz="3000" dirty="0">
                <a:sym typeface="+mn-ea"/>
              </a:rPr>
              <a:t>Def 2.6.2 </a:t>
            </a:r>
            <a:r>
              <a:rPr lang="en-US" altLang="x-none" sz="3000" dirty="0">
                <a:solidFill>
                  <a:srgbClr val="FF0000"/>
                </a:solidFill>
                <a:sym typeface="+mn-ea"/>
              </a:rPr>
              <a:t>Union</a:t>
            </a:r>
            <a:r>
              <a:rPr lang="en-US" altLang="x-none" sz="3000" dirty="0">
                <a:sym typeface="+mn-ea"/>
              </a:rPr>
              <a:t>, </a:t>
            </a:r>
            <a:r>
              <a:rPr lang="en-US" altLang="x-none" sz="3000" dirty="0">
                <a:solidFill>
                  <a:srgbClr val="FF0000"/>
                </a:solidFill>
                <a:sym typeface="+mn-ea"/>
              </a:rPr>
              <a:t>Intersection</a:t>
            </a:r>
            <a:r>
              <a:rPr lang="en-US" altLang="x-none" sz="3000" dirty="0">
                <a:sym typeface="+mn-ea"/>
              </a:rPr>
              <a:t>, </a:t>
            </a:r>
            <a:r>
              <a:rPr lang="en-US" altLang="x-none" sz="3000" dirty="0">
                <a:solidFill>
                  <a:srgbClr val="FF0000"/>
                </a:solidFill>
                <a:sym typeface="+mn-ea"/>
              </a:rPr>
              <a:t>Difference</a:t>
            </a:r>
            <a:endParaRPr lang="en-US" altLang="x-none" sz="3000" dirty="0">
              <a:solidFill>
                <a:srgbClr val="FF0000"/>
              </a:solidFill>
              <a:sym typeface="+mn-ea"/>
            </a:endParaRPr>
          </a:p>
          <a:p>
            <a:pPr eaLnBrk="1" hangingPunct="1">
              <a:lnSpc>
                <a:spcPct val="120000"/>
              </a:lnSpc>
            </a:pPr>
            <a:r>
              <a:rPr lang="en-US" altLang="x-none" sz="3000" dirty="0">
                <a:sym typeface="+mn-ea"/>
              </a:rPr>
              <a:t>Def 2.6.4  </a:t>
            </a:r>
            <a:r>
              <a:rPr lang="en-US" altLang="x-none" sz="3000" dirty="0">
                <a:solidFill>
                  <a:srgbClr val="FF0000"/>
                </a:solidFill>
                <a:sym typeface="+mn-ea"/>
              </a:rPr>
              <a:t>Product</a:t>
            </a:r>
            <a:endParaRPr lang="en-US" altLang="x-none" sz="3000" dirty="0">
              <a:solidFill>
                <a:schemeClr val="accent2"/>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4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1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444" name="Rectangle 2"/>
          <p:cNvSpPr>
            <a:spLocks noGrp="1"/>
          </p:cNvSpPr>
          <p:nvPr>
            <p:ph type="title"/>
          </p:nvPr>
        </p:nvSpPr>
        <p:spPr>
          <a:xfrm>
            <a:off x="685800" y="85090"/>
            <a:ext cx="7772400" cy="533400"/>
          </a:xfrm>
        </p:spPr>
        <p:txBody>
          <a:bodyPr wrap="square" anchor="ctr"/>
          <a:p>
            <a:pPr eaLnBrk="1" hangingPunct="1"/>
            <a:r>
              <a:rPr lang="en-US" dirty="0"/>
              <a:t>Concepts</a:t>
            </a:r>
            <a:endParaRPr lang="en-US" dirty="0"/>
          </a:p>
        </p:txBody>
      </p:sp>
      <p:sp>
        <p:nvSpPr>
          <p:cNvPr id="61445" name="Rectangle 3"/>
          <p:cNvSpPr>
            <a:spLocks noGrp="1"/>
          </p:cNvSpPr>
          <p:nvPr>
            <p:ph type="body"/>
          </p:nvPr>
        </p:nvSpPr>
        <p:spPr>
          <a:xfrm>
            <a:off x="398463" y="779780"/>
            <a:ext cx="8458200" cy="2380615"/>
          </a:xfrm>
        </p:spPr>
        <p:txBody>
          <a:bodyPr wrap="square" anchor="t">
            <a:spAutoFit/>
          </a:bodyPr>
          <a:p>
            <a:pPr eaLnBrk="1" hangingPunct="1">
              <a:lnSpc>
                <a:spcPct val="100000"/>
              </a:lnSpc>
            </a:pPr>
            <a:r>
              <a:rPr lang="zh-CN" dirty="0">
                <a:solidFill>
                  <a:schemeClr val="accent2"/>
                </a:solidFill>
              </a:rPr>
              <a:t>不论是哪一个关系（被访问的访问对象、访问结果，或者是访问过程中所生成的中间关系），我们都需要明确其关系模式和元组集合是什么。</a:t>
            </a:r>
            <a:endParaRPr lang="zh-CN" dirty="0">
              <a:solidFill>
                <a:schemeClr val="accent2"/>
              </a:solidFill>
            </a:endParaRPr>
          </a:p>
          <a:p>
            <a:pPr eaLnBrk="1" hangingPunct="1">
              <a:lnSpc>
                <a:spcPct val="100000"/>
              </a:lnSpc>
            </a:pPr>
            <a:r>
              <a:rPr lang="zh-CN" dirty="0">
                <a:solidFill>
                  <a:schemeClr val="accent2"/>
                </a:solidFill>
              </a:rPr>
              <a:t>以下图左所示的顾客关系</a:t>
            </a:r>
            <a:r>
              <a:rPr lang="en-US" altLang="zh-CN" dirty="0">
                <a:solidFill>
                  <a:schemeClr val="accent2"/>
                </a:solidFill>
              </a:rPr>
              <a:t>Customer</a:t>
            </a:r>
            <a:r>
              <a:rPr lang="zh-CN" altLang="zh-CN" dirty="0">
                <a:solidFill>
                  <a:schemeClr val="accent2"/>
                </a:solidFill>
              </a:rPr>
              <a:t>为例，其关系模式</a:t>
            </a:r>
            <a:r>
              <a:rPr lang="en-US" altLang="zh-CN" dirty="0">
                <a:solidFill>
                  <a:schemeClr val="accent2"/>
                </a:solidFill>
              </a:rPr>
              <a:t>Head(Customer)={cid,cname,city,discnt}</a:t>
            </a:r>
            <a:r>
              <a:rPr lang="zh-CN" altLang="en-US" dirty="0">
                <a:solidFill>
                  <a:schemeClr val="accent2"/>
                </a:solidFill>
              </a:rPr>
              <a:t>；</a:t>
            </a:r>
            <a:r>
              <a:rPr lang="zh-CN" altLang="zh-CN" dirty="0">
                <a:solidFill>
                  <a:schemeClr val="accent2"/>
                </a:solidFill>
              </a:rPr>
              <a:t>在关系代数中，该关系可以被看成是如下图右所示的元组集合：</a:t>
            </a:r>
            <a:endParaRPr lang="en-US" altLang="zh-CN" dirty="0">
              <a:solidFill>
                <a:schemeClr val="accent2"/>
              </a:solidFill>
            </a:endParaRPr>
          </a:p>
        </p:txBody>
      </p:sp>
      <p:pic>
        <p:nvPicPr>
          <p:cNvPr id="3" name="图片 2"/>
          <p:cNvPicPr>
            <a:picLocks noChangeAspect="1"/>
          </p:cNvPicPr>
          <p:nvPr/>
        </p:nvPicPr>
        <p:blipFill>
          <a:blip r:embed="rId1"/>
          <a:stretch>
            <a:fillRect/>
          </a:stretch>
        </p:blipFill>
        <p:spPr>
          <a:xfrm>
            <a:off x="237490" y="3275330"/>
            <a:ext cx="4178935" cy="2873375"/>
          </a:xfrm>
          <a:prstGeom prst="rect">
            <a:avLst/>
          </a:prstGeom>
          <a:solidFill>
            <a:schemeClr val="bg1"/>
          </a:solidFill>
          <a:ln w="9525">
            <a:noFill/>
          </a:ln>
        </p:spPr>
      </p:pic>
      <p:pic>
        <p:nvPicPr>
          <p:cNvPr id="2" name="图片 1"/>
          <p:cNvPicPr>
            <a:picLocks noChangeAspect="1"/>
          </p:cNvPicPr>
          <p:nvPr/>
        </p:nvPicPr>
        <p:blipFill>
          <a:blip r:embed="rId2"/>
          <a:stretch>
            <a:fillRect/>
          </a:stretch>
        </p:blipFill>
        <p:spPr>
          <a:xfrm>
            <a:off x="4710430" y="3275330"/>
            <a:ext cx="4328795" cy="26396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1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196" name="Rectangle 2"/>
          <p:cNvSpPr>
            <a:spLocks noGrp="1"/>
          </p:cNvSpPr>
          <p:nvPr>
            <p:ph type="title"/>
          </p:nvPr>
        </p:nvSpPr>
        <p:spPr>
          <a:xfrm>
            <a:off x="685800" y="85725"/>
            <a:ext cx="7772400" cy="533400"/>
          </a:xfrm>
        </p:spPr>
        <p:txBody>
          <a:bodyPr wrap="square" anchor="ctr"/>
          <a:p>
            <a:pPr algn="l" eaLnBrk="1" hangingPunct="1"/>
            <a:r>
              <a:rPr lang="en-US" altLang="x-none" sz="2400" dirty="0"/>
              <a:t>Example: </a:t>
            </a:r>
            <a:r>
              <a:rPr lang="en-US" altLang="x-none" sz="2400" dirty="0">
                <a:solidFill>
                  <a:schemeClr val="tx1"/>
                </a:solidFill>
              </a:rPr>
              <a:t>Figure 2.1 &amp; 2.2 (cont.)</a:t>
            </a:r>
            <a:endParaRPr lang="en-US" altLang="x-none" sz="2400" dirty="0">
              <a:solidFill>
                <a:schemeClr val="tx1"/>
              </a:solidFill>
            </a:endParaRPr>
          </a:p>
        </p:txBody>
      </p:sp>
      <p:graphicFrame>
        <p:nvGraphicFramePr>
          <p:cNvPr id="8198" name="表格 8197"/>
          <p:cNvGraphicFramePr/>
          <p:nvPr/>
        </p:nvGraphicFramePr>
        <p:xfrm>
          <a:off x="393700" y="1198563"/>
          <a:ext cx="8426450" cy="5272088"/>
        </p:xfrm>
        <a:graphic>
          <a:graphicData uri="http://schemas.openxmlformats.org/drawingml/2006/table">
            <a:tbl>
              <a:tblPr/>
              <a:tblGrid>
                <a:gridCol w="1204913"/>
                <a:gridCol w="1966912"/>
                <a:gridCol w="1882775"/>
                <a:gridCol w="1874838"/>
                <a:gridCol w="1497012"/>
              </a:tblGrid>
              <a:tr h="658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pname</a:t>
                      </a:r>
                      <a:endParaRPr lang="en-US" altLang="x-none" sz="30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quantity</a:t>
                      </a:r>
                      <a:endParaRPr lang="en-US" altLang="x-none" sz="30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price</a:t>
                      </a:r>
                      <a:endParaRPr lang="en-US" altLang="x-none" sz="30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588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comb</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111400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0.50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brush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203000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0.50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7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razor</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150600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8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pen</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125300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88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p05</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pencil</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221400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8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p06</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folder</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123100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2.00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p07</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case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100500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253" name="Text Box 60"/>
          <p:cNvSpPr txBox="1"/>
          <p:nvPr/>
        </p:nvSpPr>
        <p:spPr>
          <a:xfrm>
            <a:off x="658813" y="712788"/>
            <a:ext cx="2398712" cy="547687"/>
          </a:xfrm>
          <a:prstGeom prst="rect">
            <a:avLst/>
          </a:prstGeom>
          <a:noFill/>
          <a:ln w="9525">
            <a:noFill/>
          </a:ln>
        </p:spPr>
        <p:txBody>
          <a:bodyPr anchor="t">
            <a:spAutoFit/>
          </a:bodyPr>
          <a:p>
            <a:pPr>
              <a:spcBef>
                <a:spcPct val="50000"/>
              </a:spcBef>
            </a:pPr>
            <a:r>
              <a:rPr lang="en-US" altLang="x-none" sz="3000" b="1" dirty="0">
                <a:solidFill>
                  <a:schemeClr val="accent2"/>
                </a:solidFill>
                <a:latin typeface="Arial" panose="020B0604020202020204" pitchFamily="34" charset="0"/>
              </a:rPr>
              <a:t>PRODUCTS</a:t>
            </a:r>
            <a:endParaRPr lang="en-US" altLang="x-none" sz="3000" b="1" dirty="0">
              <a:solidFill>
                <a:schemeClr val="accent2"/>
              </a:solidFill>
              <a:latin typeface="Arial" panose="020B0604020202020204"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4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1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1444"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61445" name="Rectangle 3"/>
          <p:cNvSpPr>
            <a:spLocks noGrp="1"/>
          </p:cNvSpPr>
          <p:nvPr>
            <p:ph type="body"/>
          </p:nvPr>
        </p:nvSpPr>
        <p:spPr>
          <a:xfrm>
            <a:off x="398463" y="1066800"/>
            <a:ext cx="8458200" cy="4594225"/>
          </a:xfrm>
        </p:spPr>
        <p:txBody>
          <a:bodyPr wrap="square" anchor="t"/>
          <a:p>
            <a:pPr eaLnBrk="1" hangingPunct="1">
              <a:lnSpc>
                <a:spcPct val="120000"/>
              </a:lnSpc>
            </a:pPr>
            <a:r>
              <a:rPr lang="en-US" altLang="x-none" sz="3000" dirty="0"/>
              <a:t>Def. 2.6.1 Compatible Tables (</a:t>
            </a:r>
            <a:r>
              <a:rPr lang="zh-CN" altLang="en-US" sz="3000" dirty="0"/>
              <a:t>相容表)</a:t>
            </a:r>
            <a:endParaRPr lang="zh-CN" altLang="en-US" sz="3000" dirty="0"/>
          </a:p>
          <a:p>
            <a:pPr eaLnBrk="1" hangingPunct="1">
              <a:lnSpc>
                <a:spcPct val="120000"/>
              </a:lnSpc>
            </a:pPr>
            <a:endParaRPr lang="zh-CN" altLang="en-US" sz="1400" dirty="0"/>
          </a:p>
          <a:p>
            <a:pPr lvl="1" eaLnBrk="1" hangingPunct="1">
              <a:lnSpc>
                <a:spcPct val="120000"/>
              </a:lnSpc>
            </a:pPr>
            <a:r>
              <a:rPr lang="en-US" altLang="x-none" sz="3000" dirty="0">
                <a:solidFill>
                  <a:schemeClr val="accent2"/>
                </a:solidFill>
              </a:rPr>
              <a:t>Tables R and S are </a:t>
            </a:r>
            <a:r>
              <a:rPr lang="en-US" altLang="x-none" sz="3000" i="1" dirty="0">
                <a:solidFill>
                  <a:srgbClr val="FF0000"/>
                </a:solidFill>
              </a:rPr>
              <a:t>compatible</a:t>
            </a:r>
            <a:r>
              <a:rPr lang="en-US" altLang="x-none" sz="3000" dirty="0">
                <a:solidFill>
                  <a:srgbClr val="FF0000"/>
                </a:solidFill>
              </a:rPr>
              <a:t> </a:t>
            </a:r>
            <a:r>
              <a:rPr lang="en-US" altLang="x-none" sz="3000" dirty="0">
                <a:solidFill>
                  <a:schemeClr val="accent2"/>
                </a:solidFill>
              </a:rPr>
              <a:t>if they have the same headings</a:t>
            </a:r>
            <a:endParaRPr lang="en-US" altLang="x-none" sz="3000" dirty="0">
              <a:solidFill>
                <a:schemeClr val="accent2"/>
              </a:solidFill>
            </a:endParaRPr>
          </a:p>
          <a:p>
            <a:pPr lvl="1" eaLnBrk="1" hangingPunct="1">
              <a:lnSpc>
                <a:spcPct val="120000"/>
              </a:lnSpc>
            </a:pPr>
            <a:r>
              <a:rPr lang="en-US" altLang="x-none" sz="3000" dirty="0">
                <a:solidFill>
                  <a:schemeClr val="accent2"/>
                </a:solidFill>
              </a:rPr>
              <a:t>that is , if </a:t>
            </a:r>
            <a:r>
              <a:rPr lang="en-US" altLang="x-none" sz="3000" dirty="0"/>
              <a:t>Head(R)=Head(S),</a:t>
            </a:r>
            <a:r>
              <a:rPr lang="en-US" altLang="x-none" sz="3000" dirty="0">
                <a:solidFill>
                  <a:schemeClr val="accent2"/>
                </a:solidFill>
              </a:rPr>
              <a:t> with attributes chosen from the </a:t>
            </a:r>
            <a:r>
              <a:rPr lang="en-US" altLang="x-none" sz="3000" u="sng" dirty="0"/>
              <a:t>same domains</a:t>
            </a:r>
            <a:r>
              <a:rPr lang="en-US" altLang="x-none" sz="3000" dirty="0">
                <a:solidFill>
                  <a:schemeClr val="accent2"/>
                </a:solidFill>
              </a:rPr>
              <a:t> and with the </a:t>
            </a:r>
            <a:r>
              <a:rPr lang="en-US" altLang="x-none" sz="3000" u="sng" dirty="0"/>
              <a:t>same meanings</a:t>
            </a:r>
            <a:r>
              <a:rPr lang="en-US" altLang="x-none" sz="3000" dirty="0">
                <a:solidFill>
                  <a:schemeClr val="accent2"/>
                </a:solidFill>
              </a:rPr>
              <a:t>.</a:t>
            </a:r>
            <a:endParaRPr lang="en-US" altLang="x-none" sz="3000" dirty="0">
              <a:solidFill>
                <a:schemeClr val="accent2"/>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24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24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2468" name="Rectangle 2"/>
          <p:cNvSpPr>
            <a:spLocks noGrp="1"/>
          </p:cNvSpPr>
          <p:nvPr>
            <p:ph type="title"/>
          </p:nvPr>
        </p:nvSpPr>
        <p:spPr>
          <a:xfrm>
            <a:off x="685800" y="85725"/>
            <a:ext cx="7772400" cy="533400"/>
          </a:xfrm>
        </p:spPr>
        <p:txBody>
          <a:bodyPr wrap="square" anchor="ctr"/>
          <a:p>
            <a:pPr eaLnBrk="1" hangingPunct="1"/>
            <a:r>
              <a:rPr lang="en-US" altLang="x-none" sz="2800" dirty="0"/>
              <a:t>Compatible Table (example 1)</a:t>
            </a:r>
            <a:endParaRPr lang="en-US" altLang="x-none" sz="2800" dirty="0"/>
          </a:p>
        </p:txBody>
      </p:sp>
      <p:sp>
        <p:nvSpPr>
          <p:cNvPr id="62469" name="Rectangle 3"/>
          <p:cNvSpPr>
            <a:spLocks noGrp="1"/>
          </p:cNvSpPr>
          <p:nvPr>
            <p:ph type="body"/>
          </p:nvPr>
        </p:nvSpPr>
        <p:spPr>
          <a:xfrm>
            <a:off x="0" y="3286125"/>
            <a:ext cx="9144000" cy="3476625"/>
          </a:xfrm>
          <a:solidFill>
            <a:schemeClr val="bg1"/>
          </a:solidFill>
        </p:spPr>
        <p:txBody>
          <a:bodyPr wrap="square" lIns="90170" tIns="46990" rIns="90170" bIns="46990" anchor="t"/>
          <a:p>
            <a:pPr eaLnBrk="1" hangingPunct="1">
              <a:lnSpc>
                <a:spcPct val="100000"/>
              </a:lnSpc>
            </a:pPr>
            <a:r>
              <a:rPr lang="en-US" altLang="x-none" sz="2800" dirty="0">
                <a:solidFill>
                  <a:srgbClr val="FF0000"/>
                </a:solidFill>
              </a:rPr>
              <a:t>Tables R</a:t>
            </a:r>
            <a:r>
              <a:rPr lang="en-US" altLang="x-none" sz="2800" baseline="-25000" dirty="0">
                <a:solidFill>
                  <a:srgbClr val="FF0000"/>
                </a:solidFill>
              </a:rPr>
              <a:t>1</a:t>
            </a:r>
            <a:r>
              <a:rPr lang="en-US" altLang="x-none" sz="2800" dirty="0">
                <a:solidFill>
                  <a:srgbClr val="FF0000"/>
                </a:solidFill>
              </a:rPr>
              <a:t> and S</a:t>
            </a:r>
            <a:r>
              <a:rPr lang="en-US" altLang="x-none" sz="2800" baseline="-25000" dirty="0">
                <a:solidFill>
                  <a:srgbClr val="FF0000"/>
                </a:solidFill>
              </a:rPr>
              <a:t>1</a:t>
            </a:r>
            <a:r>
              <a:rPr lang="en-US" altLang="x-none" sz="2800" dirty="0">
                <a:solidFill>
                  <a:srgbClr val="FF0000"/>
                </a:solidFill>
              </a:rPr>
              <a:t> are </a:t>
            </a:r>
            <a:r>
              <a:rPr lang="en-US" altLang="x-none" sz="2800" i="1" dirty="0">
                <a:solidFill>
                  <a:srgbClr val="FF0000"/>
                </a:solidFill>
              </a:rPr>
              <a:t>compatible</a:t>
            </a:r>
            <a:r>
              <a:rPr lang="en-US" altLang="x-none" sz="2800" dirty="0">
                <a:solidFill>
                  <a:srgbClr val="FF0000"/>
                </a:solidFill>
              </a:rPr>
              <a:t> because:</a:t>
            </a:r>
            <a:endParaRPr lang="en-US" altLang="x-none" sz="2800" dirty="0">
              <a:solidFill>
                <a:srgbClr val="FF0000"/>
              </a:solidFill>
            </a:endParaRPr>
          </a:p>
          <a:p>
            <a:pPr lvl="1" eaLnBrk="1" hangingPunct="1">
              <a:lnSpc>
                <a:spcPct val="100000"/>
              </a:lnSpc>
            </a:pPr>
            <a:r>
              <a:rPr lang="en-US" altLang="x-none" sz="2800" dirty="0">
                <a:solidFill>
                  <a:schemeClr val="accent2"/>
                </a:solidFill>
              </a:rPr>
              <a:t>with the same number of columns</a:t>
            </a:r>
            <a:endParaRPr lang="en-US" altLang="x-none" sz="2800" dirty="0">
              <a:solidFill>
                <a:schemeClr val="accent2"/>
              </a:solidFill>
            </a:endParaRPr>
          </a:p>
          <a:p>
            <a:pPr lvl="1" eaLnBrk="1" hangingPunct="1">
              <a:lnSpc>
                <a:spcPct val="100000"/>
              </a:lnSpc>
            </a:pPr>
            <a:r>
              <a:rPr lang="en-US" altLang="x-none" sz="2800" dirty="0">
                <a:solidFill>
                  <a:schemeClr val="accent2"/>
                </a:solidFill>
              </a:rPr>
              <a:t>each pair of columns (one in table </a:t>
            </a:r>
            <a:r>
              <a:rPr lang="en-US" altLang="x-none" sz="2800" dirty="0"/>
              <a:t>R</a:t>
            </a:r>
            <a:r>
              <a:rPr lang="en-US" altLang="x-none" sz="2800" baseline="-25000" dirty="0"/>
              <a:t>1</a:t>
            </a:r>
            <a:r>
              <a:rPr lang="en-US" altLang="x-none" sz="2800" dirty="0">
                <a:solidFill>
                  <a:schemeClr val="accent2"/>
                </a:solidFill>
              </a:rPr>
              <a:t>, and another in table </a:t>
            </a:r>
            <a:r>
              <a:rPr lang="en-US" altLang="x-none" sz="2800" dirty="0"/>
              <a:t>S</a:t>
            </a:r>
            <a:r>
              <a:rPr lang="en-US" altLang="x-none" sz="2800" baseline="-25000" dirty="0"/>
              <a:t>1</a:t>
            </a:r>
            <a:r>
              <a:rPr lang="en-US" altLang="x-none" sz="2800" dirty="0">
                <a:solidFill>
                  <a:schemeClr val="accent2"/>
                </a:solidFill>
              </a:rPr>
              <a:t>) have:</a:t>
            </a:r>
            <a:endParaRPr lang="en-US" altLang="x-none" sz="2800" dirty="0">
              <a:solidFill>
                <a:schemeClr val="accent2"/>
              </a:solidFill>
            </a:endParaRPr>
          </a:p>
          <a:p>
            <a:pPr lvl="2" eaLnBrk="1" hangingPunct="1">
              <a:lnSpc>
                <a:spcPct val="100000"/>
              </a:lnSpc>
            </a:pPr>
            <a:r>
              <a:rPr lang="en-US" altLang="x-none" sz="2800" dirty="0"/>
              <a:t>the same domains (character), and</a:t>
            </a:r>
            <a:endParaRPr lang="en-US" altLang="x-none" sz="2800" dirty="0"/>
          </a:p>
          <a:p>
            <a:pPr lvl="2" eaLnBrk="1" hangingPunct="1">
              <a:lnSpc>
                <a:spcPct val="100000"/>
              </a:lnSpc>
            </a:pPr>
            <a:r>
              <a:rPr lang="en-US" altLang="x-none" sz="2800" dirty="0"/>
              <a:t>the same meanings</a:t>
            </a:r>
            <a:r>
              <a:rPr lang="en-US" altLang="x-none" sz="2800" dirty="0">
                <a:solidFill>
                  <a:schemeClr val="accent1"/>
                </a:solidFill>
              </a:rPr>
              <a:t>, </a:t>
            </a:r>
            <a:r>
              <a:rPr lang="en-US" altLang="x-none" sz="2800" dirty="0"/>
              <a:t>such as the same name of columns</a:t>
            </a:r>
            <a:endParaRPr lang="en-US" altLang="x-none" sz="2800" dirty="0"/>
          </a:p>
        </p:txBody>
      </p:sp>
      <p:graphicFrame>
        <p:nvGraphicFramePr>
          <p:cNvPr id="51207" name="表格 51206"/>
          <p:cNvGraphicFramePr/>
          <p:nvPr/>
        </p:nvGraphicFramePr>
        <p:xfrm>
          <a:off x="1117600" y="766763"/>
          <a:ext cx="2871788" cy="1955800"/>
        </p:xfrm>
        <a:graphic>
          <a:graphicData uri="http://schemas.openxmlformats.org/drawingml/2006/table">
            <a:tbl>
              <a:tblPr/>
              <a:tblGrid>
                <a:gridCol w="901700"/>
                <a:gridCol w="985838"/>
                <a:gridCol w="984250"/>
              </a:tblGrid>
              <a:tr h="4873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A</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B</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C</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873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889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905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2492" name="Text Box 26"/>
          <p:cNvSpPr txBox="1"/>
          <p:nvPr/>
        </p:nvSpPr>
        <p:spPr>
          <a:xfrm>
            <a:off x="420688" y="800100"/>
            <a:ext cx="762000" cy="487363"/>
          </a:xfrm>
          <a:prstGeom prst="rect">
            <a:avLst/>
          </a:prstGeom>
          <a:noFill/>
          <a:ln w="9525">
            <a:noFill/>
          </a:ln>
        </p:spPr>
        <p:txBody>
          <a:bodyPr tIns="0" bIns="0" anchor="t">
            <a:spAutoFit/>
          </a:bodyPr>
          <a:p>
            <a:pPr>
              <a:spcBef>
                <a:spcPct val="50000"/>
              </a:spcBef>
            </a:pPr>
            <a:r>
              <a:rPr lang="en-US" altLang="x-none" sz="3200" b="1" dirty="0">
                <a:latin typeface="Times New Roman" panose="02020603050405020304" pitchFamily="2" charset="0"/>
              </a:rPr>
              <a:t>R</a:t>
            </a:r>
            <a:r>
              <a:rPr lang="en-US" altLang="x-none" sz="3200" b="1" baseline="-25000" dirty="0">
                <a:latin typeface="Times New Roman" panose="02020603050405020304" pitchFamily="2" charset="0"/>
              </a:rPr>
              <a:t>1</a:t>
            </a:r>
            <a:endParaRPr lang="en-US" altLang="x-none" sz="3200" b="1" baseline="-25000" dirty="0">
              <a:latin typeface="Times New Roman" panose="02020603050405020304" pitchFamily="2" charset="0"/>
            </a:endParaRPr>
          </a:p>
        </p:txBody>
      </p:sp>
      <p:graphicFrame>
        <p:nvGraphicFramePr>
          <p:cNvPr id="51230" name="表格 51229"/>
          <p:cNvGraphicFramePr/>
          <p:nvPr/>
        </p:nvGraphicFramePr>
        <p:xfrm>
          <a:off x="5410200" y="784225"/>
          <a:ext cx="2978150" cy="2441575"/>
        </p:xfrm>
        <a:graphic>
          <a:graphicData uri="http://schemas.openxmlformats.org/drawingml/2006/table">
            <a:tbl>
              <a:tblPr/>
              <a:tblGrid>
                <a:gridCol w="936625"/>
                <a:gridCol w="1020763"/>
                <a:gridCol w="1020762"/>
              </a:tblGrid>
              <a:tr h="4873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A</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B</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C</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873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889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889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889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2519" name="Text Box 53"/>
          <p:cNvSpPr txBox="1"/>
          <p:nvPr/>
        </p:nvSpPr>
        <p:spPr>
          <a:xfrm>
            <a:off x="4733925" y="800100"/>
            <a:ext cx="762000" cy="487363"/>
          </a:xfrm>
          <a:prstGeom prst="rect">
            <a:avLst/>
          </a:prstGeom>
          <a:noFill/>
          <a:ln w="9525">
            <a:noFill/>
          </a:ln>
        </p:spPr>
        <p:txBody>
          <a:bodyPr tIns="0" bIns="0" anchor="t">
            <a:spAutoFit/>
          </a:bodyPr>
          <a:p>
            <a:pPr>
              <a:spcBef>
                <a:spcPct val="50000"/>
              </a:spcBef>
            </a:pPr>
            <a:r>
              <a:rPr lang="en-US" altLang="x-none" sz="3200" b="1" dirty="0">
                <a:latin typeface="Times New Roman" panose="02020603050405020304" pitchFamily="2" charset="0"/>
              </a:rPr>
              <a:t>S</a:t>
            </a:r>
            <a:r>
              <a:rPr lang="en-US" altLang="x-none" sz="3200" b="1" baseline="-25000" dirty="0">
                <a:latin typeface="Times New Roman" panose="02020603050405020304" pitchFamily="2" charset="0"/>
              </a:rPr>
              <a:t>1</a:t>
            </a:r>
            <a:endParaRPr lang="en-US" altLang="x-none" sz="3200" b="1" baseline="-25000" dirty="0">
              <a:latin typeface="Times New Roman" panose="02020603050405020304" pitchFamily="2"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34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34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3492" name="Rectangle 2"/>
          <p:cNvSpPr>
            <a:spLocks noGrp="1"/>
          </p:cNvSpPr>
          <p:nvPr>
            <p:ph type="title"/>
          </p:nvPr>
        </p:nvSpPr>
        <p:spPr>
          <a:xfrm>
            <a:off x="685800" y="12700"/>
            <a:ext cx="7772400" cy="533400"/>
          </a:xfrm>
        </p:spPr>
        <p:txBody>
          <a:bodyPr wrap="square" anchor="ctr"/>
          <a:p>
            <a:pPr eaLnBrk="1" hangingPunct="1"/>
            <a:r>
              <a:rPr lang="en-US" altLang="x-none" sz="2800" dirty="0"/>
              <a:t>Compatible Table (example 2)</a:t>
            </a:r>
            <a:endParaRPr lang="en-US" altLang="x-none" sz="2800" dirty="0"/>
          </a:p>
        </p:txBody>
      </p:sp>
      <p:sp>
        <p:nvSpPr>
          <p:cNvPr id="63493" name="Rectangle 3"/>
          <p:cNvSpPr>
            <a:spLocks noGrp="1"/>
          </p:cNvSpPr>
          <p:nvPr>
            <p:ph type="body"/>
          </p:nvPr>
        </p:nvSpPr>
        <p:spPr>
          <a:xfrm>
            <a:off x="77788" y="3141663"/>
            <a:ext cx="9032875" cy="3713162"/>
          </a:xfrm>
          <a:solidFill>
            <a:schemeClr val="bg1"/>
          </a:solidFill>
        </p:spPr>
        <p:txBody>
          <a:bodyPr wrap="square" lIns="90170" tIns="46990" rIns="90170" bIns="46990" anchor="t"/>
          <a:p>
            <a:pPr eaLnBrk="1" hangingPunct="1">
              <a:lnSpc>
                <a:spcPct val="100000"/>
              </a:lnSpc>
            </a:pPr>
            <a:r>
              <a:rPr lang="en-US" altLang="x-none" sz="2800" dirty="0">
                <a:solidFill>
                  <a:srgbClr val="FF0000"/>
                </a:solidFill>
              </a:rPr>
              <a:t>Tables R</a:t>
            </a:r>
            <a:r>
              <a:rPr lang="en-US" altLang="x-none" sz="2800" baseline="-25000" dirty="0">
                <a:solidFill>
                  <a:srgbClr val="FF0000"/>
                </a:solidFill>
              </a:rPr>
              <a:t>2</a:t>
            </a:r>
            <a:r>
              <a:rPr lang="en-US" altLang="x-none" sz="2800" dirty="0">
                <a:solidFill>
                  <a:srgbClr val="FF0000"/>
                </a:solidFill>
              </a:rPr>
              <a:t> isn’t </a:t>
            </a:r>
            <a:r>
              <a:rPr lang="en-US" altLang="x-none" sz="2800" i="1" dirty="0">
                <a:solidFill>
                  <a:srgbClr val="FF0000"/>
                </a:solidFill>
              </a:rPr>
              <a:t>compatible</a:t>
            </a:r>
            <a:r>
              <a:rPr lang="en-US" altLang="x-none" sz="2800" dirty="0">
                <a:solidFill>
                  <a:srgbClr val="FF0000"/>
                </a:solidFill>
              </a:rPr>
              <a:t> with table S</a:t>
            </a:r>
            <a:r>
              <a:rPr lang="en-US" altLang="x-none" sz="2800" baseline="-25000" dirty="0">
                <a:solidFill>
                  <a:srgbClr val="FF0000"/>
                </a:solidFill>
              </a:rPr>
              <a:t>2</a:t>
            </a:r>
            <a:r>
              <a:rPr lang="en-US" altLang="x-none" sz="2800" dirty="0">
                <a:solidFill>
                  <a:srgbClr val="FF0000"/>
                </a:solidFill>
              </a:rPr>
              <a:t> because:</a:t>
            </a:r>
            <a:endParaRPr lang="en-US" altLang="x-none" sz="2800" dirty="0">
              <a:solidFill>
                <a:srgbClr val="FF0000"/>
              </a:solidFill>
            </a:endParaRPr>
          </a:p>
          <a:p>
            <a:pPr lvl="1" eaLnBrk="1" hangingPunct="1">
              <a:lnSpc>
                <a:spcPct val="100000"/>
              </a:lnSpc>
            </a:pPr>
            <a:r>
              <a:rPr lang="en-US" altLang="x-none" sz="2800" dirty="0">
                <a:solidFill>
                  <a:srgbClr val="0000CC"/>
                </a:solidFill>
              </a:rPr>
              <a:t>The domain of column </a:t>
            </a:r>
            <a:r>
              <a:rPr lang="en-US" altLang="x-none" sz="2800" dirty="0"/>
              <a:t>A</a:t>
            </a:r>
            <a:r>
              <a:rPr lang="en-US" altLang="x-none" sz="2800" dirty="0">
                <a:solidFill>
                  <a:srgbClr val="0000CC"/>
                </a:solidFill>
              </a:rPr>
              <a:t> in table </a:t>
            </a:r>
            <a:r>
              <a:rPr lang="en-US" altLang="x-none" sz="2800" dirty="0"/>
              <a:t>S</a:t>
            </a:r>
            <a:r>
              <a:rPr lang="en-US" altLang="x-none" sz="2800" baseline="-25000" dirty="0"/>
              <a:t>2</a:t>
            </a:r>
            <a:r>
              <a:rPr lang="en-US" altLang="x-none" sz="2800" dirty="0"/>
              <a:t> </a:t>
            </a:r>
            <a:r>
              <a:rPr lang="en-US" altLang="x-none" sz="2800" dirty="0">
                <a:solidFill>
                  <a:srgbClr val="0000CC"/>
                </a:solidFill>
              </a:rPr>
              <a:t>is integer, and the domain of column </a:t>
            </a:r>
            <a:r>
              <a:rPr lang="en-US" altLang="x-none" sz="2800" dirty="0"/>
              <a:t>A</a:t>
            </a:r>
            <a:r>
              <a:rPr lang="en-US" altLang="x-none" sz="2800" dirty="0">
                <a:solidFill>
                  <a:srgbClr val="0000CC"/>
                </a:solidFill>
              </a:rPr>
              <a:t> in table </a:t>
            </a:r>
            <a:r>
              <a:rPr lang="en-US" altLang="x-none" sz="2800" dirty="0"/>
              <a:t>R</a:t>
            </a:r>
            <a:r>
              <a:rPr lang="en-US" altLang="x-none" sz="2800" baseline="-25000" dirty="0"/>
              <a:t>2</a:t>
            </a:r>
            <a:r>
              <a:rPr lang="en-US" altLang="x-none" sz="2800" dirty="0"/>
              <a:t> </a:t>
            </a:r>
            <a:r>
              <a:rPr lang="en-US" altLang="x-none" sz="2800" dirty="0">
                <a:solidFill>
                  <a:srgbClr val="0000CC"/>
                </a:solidFill>
              </a:rPr>
              <a:t>is character, and that</a:t>
            </a:r>
            <a:endParaRPr lang="en-US" altLang="x-none" sz="2800" dirty="0">
              <a:solidFill>
                <a:srgbClr val="0000CC"/>
              </a:solidFill>
            </a:endParaRPr>
          </a:p>
          <a:p>
            <a:pPr lvl="1" eaLnBrk="1" hangingPunct="1">
              <a:lnSpc>
                <a:spcPct val="100000"/>
              </a:lnSpc>
            </a:pPr>
            <a:r>
              <a:rPr lang="en-US" altLang="x-none" sz="2800" dirty="0">
                <a:solidFill>
                  <a:srgbClr val="0000CC"/>
                </a:solidFill>
              </a:rPr>
              <a:t>We can’t find a pair of columns(</a:t>
            </a:r>
            <a:r>
              <a:rPr lang="en-US" altLang="x-none" sz="2800" dirty="0"/>
              <a:t>X</a:t>
            </a:r>
            <a:r>
              <a:rPr lang="en-US" altLang="x-none" sz="2800" dirty="0">
                <a:solidFill>
                  <a:srgbClr val="0000CC"/>
                </a:solidFill>
              </a:rPr>
              <a:t>, </a:t>
            </a:r>
            <a:r>
              <a:rPr lang="en-US" altLang="x-none" sz="2800" dirty="0"/>
              <a:t>A</a:t>
            </a:r>
            <a:r>
              <a:rPr lang="en-US" altLang="x-none" sz="2800" dirty="0">
                <a:solidFill>
                  <a:srgbClr val="0000CC"/>
                </a:solidFill>
              </a:rPr>
              <a:t>)(</a:t>
            </a:r>
            <a:r>
              <a:rPr lang="en-US" altLang="x-none" sz="2800" dirty="0"/>
              <a:t>X</a:t>
            </a:r>
            <a:r>
              <a:rPr lang="en-US" altLang="x-none" sz="2800" dirty="0">
                <a:solidFill>
                  <a:srgbClr val="0000CC"/>
                </a:solidFill>
              </a:rPr>
              <a:t> is a column in table </a:t>
            </a:r>
            <a:r>
              <a:rPr lang="en-US" altLang="x-none" sz="2800" dirty="0"/>
              <a:t>R</a:t>
            </a:r>
            <a:r>
              <a:rPr lang="en-US" altLang="x-none" sz="2800" baseline="-25000" dirty="0"/>
              <a:t>2</a:t>
            </a:r>
            <a:r>
              <a:rPr lang="en-US" altLang="x-none" sz="2800" dirty="0">
                <a:solidFill>
                  <a:srgbClr val="0000CC"/>
                </a:solidFill>
              </a:rPr>
              <a:t>, and </a:t>
            </a:r>
            <a:r>
              <a:rPr lang="en-US" altLang="x-none" sz="2800" dirty="0"/>
              <a:t>A</a:t>
            </a:r>
            <a:r>
              <a:rPr lang="en-US" altLang="x-none" sz="2800" dirty="0">
                <a:solidFill>
                  <a:srgbClr val="0000CC"/>
                </a:solidFill>
              </a:rPr>
              <a:t> is a column in table </a:t>
            </a:r>
            <a:r>
              <a:rPr lang="en-US" altLang="x-none" sz="2800" dirty="0"/>
              <a:t>S</a:t>
            </a:r>
            <a:r>
              <a:rPr lang="en-US" altLang="x-none" sz="2800" baseline="-25000" dirty="0"/>
              <a:t>2</a:t>
            </a:r>
            <a:r>
              <a:rPr lang="en-US" altLang="x-none" sz="2800" dirty="0">
                <a:solidFill>
                  <a:srgbClr val="0000CC"/>
                </a:solidFill>
              </a:rPr>
              <a:t>) with the same domain (integer)</a:t>
            </a:r>
            <a:endParaRPr lang="en-US" altLang="x-none" sz="2800" dirty="0">
              <a:solidFill>
                <a:srgbClr val="0000CC"/>
              </a:solidFill>
            </a:endParaRPr>
          </a:p>
        </p:txBody>
      </p:sp>
      <p:graphicFrame>
        <p:nvGraphicFramePr>
          <p:cNvPr id="52231" name="表格 52230"/>
          <p:cNvGraphicFramePr/>
          <p:nvPr/>
        </p:nvGraphicFramePr>
        <p:xfrm>
          <a:off x="1025525" y="712788"/>
          <a:ext cx="2971800" cy="1828800"/>
        </p:xfrm>
        <a:graphic>
          <a:graphicData uri="http://schemas.openxmlformats.org/drawingml/2006/table">
            <a:tbl>
              <a:tblPr/>
              <a:tblGrid>
                <a:gridCol w="933450"/>
                <a:gridCol w="1019175"/>
                <a:gridCol w="1019175"/>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3516" name="Text Box 26"/>
          <p:cNvSpPr txBox="1"/>
          <p:nvPr/>
        </p:nvSpPr>
        <p:spPr>
          <a:xfrm>
            <a:off x="277813" y="657225"/>
            <a:ext cx="762000" cy="493713"/>
          </a:xfrm>
          <a:prstGeom prst="rect">
            <a:avLst/>
          </a:prstGeom>
          <a:noFill/>
          <a:ln w="9525">
            <a:noFill/>
          </a:ln>
        </p:spPr>
        <p:txBody>
          <a:bodyPr tIns="0" bIns="0" anchor="t">
            <a:spAutoFit/>
          </a:bodyPr>
          <a:p>
            <a:pPr>
              <a:spcBef>
                <a:spcPct val="50000"/>
              </a:spcBef>
            </a:pPr>
            <a:r>
              <a:rPr lang="en-US" altLang="x-none" sz="3000" b="1" dirty="0">
                <a:latin typeface="Arial Unicode MS" panose="020B0604020202020204" charset="-122"/>
                <a:ea typeface="Arial Unicode MS" panose="020B0604020202020204" charset="-122"/>
              </a:rPr>
              <a:t>R</a:t>
            </a:r>
            <a:r>
              <a:rPr lang="en-US" altLang="x-none" sz="3000" b="1" baseline="-25000" dirty="0">
                <a:latin typeface="Arial Unicode MS" panose="020B0604020202020204" charset="-122"/>
                <a:ea typeface="Arial Unicode MS" panose="020B0604020202020204" charset="-122"/>
              </a:rPr>
              <a:t>2</a:t>
            </a:r>
            <a:endParaRPr lang="en-US" altLang="x-none" sz="3000" b="1" baseline="-25000" dirty="0">
              <a:latin typeface="Arial Unicode MS" panose="020B0604020202020204" charset="-122"/>
              <a:ea typeface="Arial Unicode MS" panose="020B0604020202020204" charset="-122"/>
            </a:endParaRPr>
          </a:p>
        </p:txBody>
      </p:sp>
      <p:graphicFrame>
        <p:nvGraphicFramePr>
          <p:cNvPr id="52254" name="表格 52253"/>
          <p:cNvGraphicFramePr/>
          <p:nvPr/>
        </p:nvGraphicFramePr>
        <p:xfrm>
          <a:off x="5194300" y="712788"/>
          <a:ext cx="3194050" cy="2286000"/>
        </p:xfrm>
        <a:graphic>
          <a:graphicData uri="http://schemas.openxmlformats.org/drawingml/2006/table">
            <a:tbl>
              <a:tblPr/>
              <a:tblGrid>
                <a:gridCol w="1003300"/>
                <a:gridCol w="1095375"/>
                <a:gridCol w="1095375"/>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3</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3543" name="Text Box 53"/>
          <p:cNvSpPr txBox="1"/>
          <p:nvPr/>
        </p:nvSpPr>
        <p:spPr>
          <a:xfrm>
            <a:off x="4518025" y="657225"/>
            <a:ext cx="996950" cy="493713"/>
          </a:xfrm>
          <a:prstGeom prst="rect">
            <a:avLst/>
          </a:prstGeom>
          <a:noFill/>
          <a:ln w="9525">
            <a:noFill/>
          </a:ln>
        </p:spPr>
        <p:txBody>
          <a:bodyPr wrap="square" tIns="0" bIns="0" anchor="t">
            <a:spAutoFit/>
          </a:bodyPr>
          <a:p>
            <a:pPr>
              <a:spcBef>
                <a:spcPct val="50000"/>
              </a:spcBef>
            </a:pPr>
            <a:r>
              <a:rPr lang="en-US" altLang="x-none" sz="3000" b="1" dirty="0">
                <a:latin typeface="Arial Unicode MS" panose="020B0604020202020204" charset="-122"/>
                <a:ea typeface="Arial Unicode MS" panose="020B0604020202020204" charset="-122"/>
              </a:rPr>
              <a:t>S</a:t>
            </a:r>
            <a:r>
              <a:rPr lang="en-US" altLang="x-none" sz="3000" b="1" baseline="-25000" dirty="0">
                <a:latin typeface="Arial Unicode MS" panose="020B0604020202020204" charset="-122"/>
                <a:ea typeface="Arial Unicode MS" panose="020B0604020202020204" charset="-122"/>
              </a:rPr>
              <a:t>2</a:t>
            </a:r>
            <a:endParaRPr lang="en-US" altLang="x-none" sz="3000" b="1" baseline="-25000" dirty="0">
              <a:latin typeface="Arial Unicode MS" panose="020B0604020202020204" charset="-122"/>
              <a:ea typeface="Arial Unicode MS" panose="020B0604020202020204"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45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45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4516" name="Rectangle 2"/>
          <p:cNvSpPr>
            <a:spLocks noGrp="1"/>
          </p:cNvSpPr>
          <p:nvPr>
            <p:ph type="title"/>
          </p:nvPr>
        </p:nvSpPr>
        <p:spPr>
          <a:xfrm>
            <a:off x="685800" y="12700"/>
            <a:ext cx="7772400" cy="533400"/>
          </a:xfrm>
        </p:spPr>
        <p:txBody>
          <a:bodyPr wrap="square" anchor="ctr"/>
          <a:p>
            <a:pPr eaLnBrk="1" hangingPunct="1"/>
            <a:r>
              <a:rPr lang="en-US" altLang="x-none" sz="2800" dirty="0"/>
              <a:t>Compatible Table (example 3)</a:t>
            </a:r>
            <a:endParaRPr lang="en-US" altLang="x-none" sz="2800" dirty="0"/>
          </a:p>
        </p:txBody>
      </p:sp>
      <p:sp>
        <p:nvSpPr>
          <p:cNvPr id="64517" name="Rectangle 3"/>
          <p:cNvSpPr>
            <a:spLocks noGrp="1"/>
          </p:cNvSpPr>
          <p:nvPr>
            <p:ph type="body"/>
          </p:nvPr>
        </p:nvSpPr>
        <p:spPr>
          <a:xfrm>
            <a:off x="76200" y="3146425"/>
            <a:ext cx="8961438" cy="3667125"/>
          </a:xfrm>
          <a:solidFill>
            <a:schemeClr val="bg1"/>
          </a:solidFill>
        </p:spPr>
        <p:txBody>
          <a:bodyPr wrap="square" lIns="90170" tIns="46990" rIns="90170" bIns="46990" anchor="t"/>
          <a:p>
            <a:pPr eaLnBrk="1" hangingPunct="1">
              <a:lnSpc>
                <a:spcPct val="100000"/>
              </a:lnSpc>
            </a:pPr>
            <a:r>
              <a:rPr lang="en-US" altLang="x-none" sz="2800" dirty="0">
                <a:solidFill>
                  <a:srgbClr val="FF0000"/>
                </a:solidFill>
              </a:rPr>
              <a:t>Tables R</a:t>
            </a:r>
            <a:r>
              <a:rPr lang="en-US" altLang="x-none" sz="2800" baseline="-25000" dirty="0">
                <a:solidFill>
                  <a:srgbClr val="FF0000"/>
                </a:solidFill>
              </a:rPr>
              <a:t>3</a:t>
            </a:r>
            <a:r>
              <a:rPr lang="en-US" altLang="x-none" sz="2800" dirty="0">
                <a:solidFill>
                  <a:srgbClr val="FF0000"/>
                </a:solidFill>
              </a:rPr>
              <a:t> isn’t </a:t>
            </a:r>
            <a:r>
              <a:rPr lang="en-US" altLang="x-none" sz="2800" i="1" dirty="0">
                <a:solidFill>
                  <a:srgbClr val="FF0000"/>
                </a:solidFill>
              </a:rPr>
              <a:t>compatible</a:t>
            </a:r>
            <a:r>
              <a:rPr lang="en-US" altLang="x-none" sz="2800" dirty="0">
                <a:solidFill>
                  <a:srgbClr val="FF0000"/>
                </a:solidFill>
              </a:rPr>
              <a:t> with table S</a:t>
            </a:r>
            <a:r>
              <a:rPr lang="en-US" altLang="x-none" sz="2800" baseline="-25000" dirty="0">
                <a:solidFill>
                  <a:srgbClr val="FF0000"/>
                </a:solidFill>
              </a:rPr>
              <a:t>3</a:t>
            </a:r>
            <a:r>
              <a:rPr lang="en-US" altLang="x-none" sz="2800" dirty="0">
                <a:solidFill>
                  <a:srgbClr val="FF0000"/>
                </a:solidFill>
              </a:rPr>
              <a:t> because:</a:t>
            </a:r>
            <a:endParaRPr lang="en-US" altLang="x-none" sz="2800" dirty="0">
              <a:solidFill>
                <a:srgbClr val="FF0000"/>
              </a:solidFill>
            </a:endParaRPr>
          </a:p>
          <a:p>
            <a:pPr lvl="1" eaLnBrk="1" hangingPunct="1">
              <a:lnSpc>
                <a:spcPct val="100000"/>
              </a:lnSpc>
            </a:pPr>
            <a:r>
              <a:rPr lang="en-US" altLang="x-none" sz="2800" dirty="0">
                <a:solidFill>
                  <a:srgbClr val="0000CC"/>
                </a:solidFill>
              </a:rPr>
              <a:t>We can’t find a pair of columns</a:t>
            </a:r>
            <a:r>
              <a:rPr lang="en-US" altLang="x-none" sz="2800" dirty="0"/>
              <a:t>(?, D)</a:t>
            </a:r>
            <a:r>
              <a:rPr lang="en-US" altLang="x-none" sz="2800" dirty="0">
                <a:solidFill>
                  <a:srgbClr val="0000CC"/>
                </a:solidFill>
              </a:rPr>
              <a:t> </a:t>
            </a:r>
            <a:r>
              <a:rPr lang="en-US" altLang="x-none" sz="2800" u="sng" dirty="0">
                <a:solidFill>
                  <a:srgbClr val="0000CC"/>
                </a:solidFill>
              </a:rPr>
              <a:t>with the same meanings</a:t>
            </a:r>
            <a:r>
              <a:rPr lang="zh-CN" altLang="en-US" sz="2800" u="sng" dirty="0">
                <a:solidFill>
                  <a:srgbClr val="0000CC"/>
                </a:solidFill>
              </a:rPr>
              <a:t> </a:t>
            </a:r>
            <a:r>
              <a:rPr lang="en-US" altLang="x-none" sz="2800" dirty="0">
                <a:solidFill>
                  <a:srgbClr val="0000CC"/>
                </a:solidFill>
              </a:rPr>
              <a:t>(</a:t>
            </a:r>
            <a:r>
              <a:rPr lang="en-US" altLang="x-none" sz="2800" dirty="0"/>
              <a:t>?</a:t>
            </a:r>
            <a:r>
              <a:rPr lang="en-US" altLang="x-none" sz="2800" dirty="0">
                <a:solidFill>
                  <a:srgbClr val="0000CC"/>
                </a:solidFill>
              </a:rPr>
              <a:t> is a column in table </a:t>
            </a:r>
            <a:r>
              <a:rPr lang="en-US" altLang="x-none" sz="2800" dirty="0"/>
              <a:t>R</a:t>
            </a:r>
            <a:r>
              <a:rPr lang="en-US" altLang="x-none" sz="2800" baseline="-25000" dirty="0"/>
              <a:t>3</a:t>
            </a:r>
            <a:r>
              <a:rPr lang="en-US" altLang="x-none" sz="2800" dirty="0">
                <a:solidFill>
                  <a:srgbClr val="0000CC"/>
                </a:solidFill>
              </a:rPr>
              <a:t>, and </a:t>
            </a:r>
            <a:r>
              <a:rPr lang="en-US" altLang="x-none" sz="2800" dirty="0"/>
              <a:t>D</a:t>
            </a:r>
            <a:r>
              <a:rPr lang="en-US" altLang="x-none" sz="2800" dirty="0">
                <a:solidFill>
                  <a:srgbClr val="0000CC"/>
                </a:solidFill>
              </a:rPr>
              <a:t> is a column in table </a:t>
            </a:r>
            <a:r>
              <a:rPr lang="en-US" altLang="x-none" sz="2800" dirty="0"/>
              <a:t>S</a:t>
            </a:r>
            <a:r>
              <a:rPr lang="en-US" altLang="x-none" sz="2800" baseline="-25000" dirty="0"/>
              <a:t>3</a:t>
            </a:r>
            <a:r>
              <a:rPr lang="en-US" altLang="x-none" sz="2800" dirty="0">
                <a:solidFill>
                  <a:srgbClr val="0000CC"/>
                </a:solidFill>
              </a:rPr>
              <a:t>)</a:t>
            </a:r>
            <a:endParaRPr lang="en-US" altLang="x-none" sz="2800" dirty="0">
              <a:solidFill>
                <a:srgbClr val="0000CC"/>
              </a:solidFill>
            </a:endParaRPr>
          </a:p>
          <a:p>
            <a:pPr lvl="1" eaLnBrk="1" hangingPunct="1">
              <a:lnSpc>
                <a:spcPct val="100000"/>
              </a:lnSpc>
            </a:pPr>
            <a:r>
              <a:rPr lang="en-US" altLang="x-none" sz="2800" dirty="0">
                <a:solidFill>
                  <a:srgbClr val="0000CC"/>
                </a:solidFill>
              </a:rPr>
              <a:t>In relational algebra, two columns are said to have the same meanings if they have the same name of column.</a:t>
            </a:r>
            <a:endParaRPr lang="en-US" altLang="x-none" sz="2800" dirty="0">
              <a:solidFill>
                <a:srgbClr val="0000CC"/>
              </a:solidFill>
            </a:endParaRPr>
          </a:p>
        </p:txBody>
      </p:sp>
      <p:graphicFrame>
        <p:nvGraphicFramePr>
          <p:cNvPr id="53255" name="表格 53254"/>
          <p:cNvGraphicFramePr/>
          <p:nvPr/>
        </p:nvGraphicFramePr>
        <p:xfrm>
          <a:off x="1168400" y="641350"/>
          <a:ext cx="3117850" cy="1828800"/>
        </p:xfrm>
        <a:graphic>
          <a:graphicData uri="http://schemas.openxmlformats.org/drawingml/2006/table">
            <a:tbl>
              <a:tblPr/>
              <a:tblGrid>
                <a:gridCol w="979488"/>
                <a:gridCol w="1068387"/>
                <a:gridCol w="1069975"/>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4540" name="Text Box 26"/>
          <p:cNvSpPr txBox="1"/>
          <p:nvPr/>
        </p:nvSpPr>
        <p:spPr>
          <a:xfrm>
            <a:off x="492125" y="657225"/>
            <a:ext cx="762000" cy="457200"/>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R</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graphicFrame>
        <p:nvGraphicFramePr>
          <p:cNvPr id="53278" name="表格 53277"/>
          <p:cNvGraphicFramePr/>
          <p:nvPr/>
        </p:nvGraphicFramePr>
        <p:xfrm>
          <a:off x="5410200" y="641350"/>
          <a:ext cx="3122613" cy="2286000"/>
        </p:xfrm>
        <a:graphic>
          <a:graphicData uri="http://schemas.openxmlformats.org/drawingml/2006/table">
            <a:tbl>
              <a:tblPr/>
              <a:tblGrid>
                <a:gridCol w="981075"/>
                <a:gridCol w="1069975"/>
                <a:gridCol w="1071563"/>
              </a:tblGrid>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4567" name="Text Box 53"/>
          <p:cNvSpPr txBox="1"/>
          <p:nvPr/>
        </p:nvSpPr>
        <p:spPr>
          <a:xfrm>
            <a:off x="4805363" y="657225"/>
            <a:ext cx="762000" cy="457200"/>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3</a:t>
            </a:r>
            <a:endParaRPr lang="en-US" altLang="x-none" sz="3000" b="1" baseline="-25000" dirty="0">
              <a:latin typeface="Times New Roman" panose="02020603050405020304" pitchFamily="2"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55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55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5540" name="Rectangle 2"/>
          <p:cNvSpPr>
            <a:spLocks noGrp="1"/>
          </p:cNvSpPr>
          <p:nvPr>
            <p:ph type="title"/>
          </p:nvPr>
        </p:nvSpPr>
        <p:spPr/>
        <p:txBody>
          <a:bodyPr wrap="square" anchor="ctr"/>
          <a:p>
            <a:pPr eaLnBrk="1" hangingPunct="1"/>
            <a:r>
              <a:rPr lang="en-US" altLang="x-none" dirty="0"/>
              <a:t>Compatible Table (example 4)</a:t>
            </a:r>
            <a:endParaRPr lang="en-US" altLang="x-none" dirty="0"/>
          </a:p>
        </p:txBody>
      </p:sp>
      <p:sp>
        <p:nvSpPr>
          <p:cNvPr id="65541" name="Rectangle 3"/>
          <p:cNvSpPr>
            <a:spLocks noGrp="1"/>
          </p:cNvSpPr>
          <p:nvPr>
            <p:ph type="body"/>
          </p:nvPr>
        </p:nvSpPr>
        <p:spPr>
          <a:xfrm>
            <a:off x="76200" y="3733800"/>
            <a:ext cx="8816975" cy="2743200"/>
          </a:xfrm>
        </p:spPr>
        <p:txBody>
          <a:bodyPr wrap="square" anchor="t"/>
          <a:p>
            <a:pPr eaLnBrk="1" hangingPunct="1">
              <a:lnSpc>
                <a:spcPct val="110000"/>
              </a:lnSpc>
            </a:pPr>
            <a:r>
              <a:rPr lang="en-US" altLang="x-none" sz="3000" dirty="0">
                <a:solidFill>
                  <a:srgbClr val="FF0000"/>
                </a:solidFill>
              </a:rPr>
              <a:t>Tables R</a:t>
            </a:r>
            <a:r>
              <a:rPr lang="en-US" altLang="x-none" sz="3000" baseline="-25000" dirty="0">
                <a:solidFill>
                  <a:srgbClr val="FF0000"/>
                </a:solidFill>
              </a:rPr>
              <a:t>4</a:t>
            </a:r>
            <a:r>
              <a:rPr lang="en-US" altLang="x-none" sz="3000" dirty="0">
                <a:solidFill>
                  <a:srgbClr val="FF0000"/>
                </a:solidFill>
              </a:rPr>
              <a:t> isn’t </a:t>
            </a:r>
            <a:r>
              <a:rPr lang="en-US" altLang="x-none" sz="3000" i="1" dirty="0">
                <a:solidFill>
                  <a:srgbClr val="FF0000"/>
                </a:solidFill>
              </a:rPr>
              <a:t>compatible</a:t>
            </a:r>
            <a:r>
              <a:rPr lang="en-US" altLang="x-none" sz="3000" dirty="0">
                <a:solidFill>
                  <a:srgbClr val="FF0000"/>
                </a:solidFill>
              </a:rPr>
              <a:t> with table S</a:t>
            </a:r>
            <a:r>
              <a:rPr lang="en-US" altLang="x-none" sz="3000" baseline="-25000" dirty="0">
                <a:solidFill>
                  <a:srgbClr val="FF0000"/>
                </a:solidFill>
              </a:rPr>
              <a:t>4</a:t>
            </a:r>
            <a:r>
              <a:rPr lang="en-US" altLang="x-none" sz="3000" dirty="0">
                <a:solidFill>
                  <a:srgbClr val="FF0000"/>
                </a:solidFill>
              </a:rPr>
              <a:t> because:</a:t>
            </a:r>
            <a:endParaRPr lang="en-US" altLang="x-none" sz="3000" dirty="0">
              <a:solidFill>
                <a:srgbClr val="FF0000"/>
              </a:solidFill>
            </a:endParaRPr>
          </a:p>
          <a:p>
            <a:pPr lvl="1" eaLnBrk="1" hangingPunct="1">
              <a:lnSpc>
                <a:spcPct val="110000"/>
              </a:lnSpc>
            </a:pPr>
            <a:r>
              <a:rPr lang="en-US" altLang="x-none" sz="3000" dirty="0">
                <a:solidFill>
                  <a:srgbClr val="0000CC"/>
                </a:solidFill>
              </a:rPr>
              <a:t>The number of columns in table </a:t>
            </a:r>
            <a:r>
              <a:rPr lang="en-US" altLang="x-none" sz="3000" dirty="0"/>
              <a:t>R</a:t>
            </a:r>
            <a:r>
              <a:rPr lang="en-US" altLang="x-none" sz="3000" baseline="-25000" dirty="0"/>
              <a:t>4</a:t>
            </a:r>
            <a:r>
              <a:rPr lang="en-US" altLang="x-none" sz="3000" dirty="0"/>
              <a:t> </a:t>
            </a:r>
            <a:r>
              <a:rPr lang="en-US" altLang="x-none" sz="3000" dirty="0">
                <a:solidFill>
                  <a:srgbClr val="0000CC"/>
                </a:solidFill>
              </a:rPr>
              <a:t>isn’t equal to the number of columns in table </a:t>
            </a:r>
            <a:r>
              <a:rPr lang="en-US" altLang="x-none" sz="3000" dirty="0"/>
              <a:t>S</a:t>
            </a:r>
            <a:r>
              <a:rPr lang="en-US" altLang="x-none" sz="3000" baseline="-25000" dirty="0"/>
              <a:t>4</a:t>
            </a:r>
            <a:endParaRPr lang="en-US" altLang="x-none" sz="3000" baseline="-25000" dirty="0"/>
          </a:p>
        </p:txBody>
      </p:sp>
      <p:graphicFrame>
        <p:nvGraphicFramePr>
          <p:cNvPr id="54279" name="表格 54278"/>
          <p:cNvGraphicFramePr/>
          <p:nvPr/>
        </p:nvGraphicFramePr>
        <p:xfrm>
          <a:off x="1096963" y="928688"/>
          <a:ext cx="2755900" cy="1925638"/>
        </p:xfrm>
        <a:graphic>
          <a:graphicData uri="http://schemas.openxmlformats.org/drawingml/2006/table">
            <a:tbl>
              <a:tblPr/>
              <a:tblGrid>
                <a:gridCol w="866775"/>
                <a:gridCol w="925513"/>
                <a:gridCol w="963612"/>
              </a:tblGrid>
              <a:tr h="4810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826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810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4810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5564" name="Text Box 26"/>
          <p:cNvSpPr txBox="1"/>
          <p:nvPr/>
        </p:nvSpPr>
        <p:spPr>
          <a:xfrm>
            <a:off x="420688" y="942975"/>
            <a:ext cx="762000" cy="457200"/>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R</a:t>
            </a:r>
            <a:r>
              <a:rPr lang="en-US" altLang="x-none" sz="3000" b="1" baseline="-25000" dirty="0">
                <a:latin typeface="Times New Roman" panose="02020603050405020304" pitchFamily="2" charset="0"/>
              </a:rPr>
              <a:t>4</a:t>
            </a:r>
            <a:endParaRPr lang="en-US" altLang="x-none" sz="3000" b="1" baseline="-25000" dirty="0">
              <a:latin typeface="Times New Roman" panose="02020603050405020304" pitchFamily="2" charset="0"/>
            </a:endParaRPr>
          </a:p>
        </p:txBody>
      </p:sp>
      <p:graphicFrame>
        <p:nvGraphicFramePr>
          <p:cNvPr id="54302" name="表格 54301"/>
          <p:cNvGraphicFramePr/>
          <p:nvPr/>
        </p:nvGraphicFramePr>
        <p:xfrm>
          <a:off x="4908550" y="928688"/>
          <a:ext cx="3479800" cy="2573338"/>
        </p:xfrm>
        <a:graphic>
          <a:graphicData uri="http://schemas.openxmlformats.org/drawingml/2006/table">
            <a:tbl>
              <a:tblPr/>
              <a:tblGrid>
                <a:gridCol w="815975"/>
                <a:gridCol w="885825"/>
                <a:gridCol w="890588"/>
                <a:gridCol w="887412"/>
              </a:tblGrid>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159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143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5597" name="Text Box 59"/>
          <p:cNvSpPr txBox="1"/>
          <p:nvPr/>
        </p:nvSpPr>
        <p:spPr>
          <a:xfrm>
            <a:off x="4230688" y="942975"/>
            <a:ext cx="762000" cy="457200"/>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4</a:t>
            </a:r>
            <a:endParaRPr lang="en-US" altLang="x-none" sz="3000" b="1" baseline="-25000" dirty="0">
              <a:latin typeface="Times New Roman" panose="02020603050405020304" pitchFamily="2"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65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65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6564" name="Rectangle 2"/>
          <p:cNvSpPr>
            <a:spLocks noGrp="1"/>
          </p:cNvSpPr>
          <p:nvPr>
            <p:ph type="title"/>
          </p:nvPr>
        </p:nvSpPr>
        <p:spPr/>
        <p:txBody>
          <a:bodyPr wrap="square" anchor="ctr"/>
          <a:p>
            <a:pPr eaLnBrk="1" hangingPunct="1"/>
            <a:r>
              <a:rPr lang="en-US" altLang="x-none" dirty="0"/>
              <a:t>Compatible Table (example 5)</a:t>
            </a:r>
            <a:endParaRPr lang="en-US" altLang="x-none" dirty="0"/>
          </a:p>
        </p:txBody>
      </p:sp>
      <p:sp>
        <p:nvSpPr>
          <p:cNvPr id="66565" name="Rectangle 3"/>
          <p:cNvSpPr>
            <a:spLocks noGrp="1"/>
          </p:cNvSpPr>
          <p:nvPr>
            <p:ph type="body"/>
          </p:nvPr>
        </p:nvSpPr>
        <p:spPr>
          <a:xfrm>
            <a:off x="76200" y="3733800"/>
            <a:ext cx="8888413" cy="2743200"/>
          </a:xfrm>
        </p:spPr>
        <p:txBody>
          <a:bodyPr wrap="square" anchor="t"/>
          <a:p>
            <a:pPr eaLnBrk="1" hangingPunct="1"/>
            <a:r>
              <a:rPr lang="en-US" altLang="x-none" sz="3000" dirty="0">
                <a:solidFill>
                  <a:srgbClr val="FF0000"/>
                </a:solidFill>
              </a:rPr>
              <a:t>Tables R</a:t>
            </a:r>
            <a:r>
              <a:rPr lang="en-US" altLang="x-none" sz="3000" baseline="-25000" dirty="0">
                <a:solidFill>
                  <a:srgbClr val="FF0000"/>
                </a:solidFill>
              </a:rPr>
              <a:t>5</a:t>
            </a:r>
            <a:r>
              <a:rPr lang="en-US" altLang="x-none" sz="3000" dirty="0">
                <a:solidFill>
                  <a:srgbClr val="FF0000"/>
                </a:solidFill>
              </a:rPr>
              <a:t> and S</a:t>
            </a:r>
            <a:r>
              <a:rPr lang="en-US" altLang="x-none" sz="3000" baseline="-25000" dirty="0">
                <a:solidFill>
                  <a:srgbClr val="FF0000"/>
                </a:solidFill>
              </a:rPr>
              <a:t>5</a:t>
            </a:r>
            <a:r>
              <a:rPr lang="en-US" altLang="x-none" sz="3000" dirty="0">
                <a:solidFill>
                  <a:srgbClr val="FF0000"/>
                </a:solidFill>
              </a:rPr>
              <a:t> are </a:t>
            </a:r>
            <a:r>
              <a:rPr lang="en-US" altLang="x-none" sz="3000" i="1" dirty="0">
                <a:solidFill>
                  <a:srgbClr val="FF0000"/>
                </a:solidFill>
              </a:rPr>
              <a:t>compatible</a:t>
            </a:r>
            <a:r>
              <a:rPr lang="en-US" altLang="x-none" sz="3000" dirty="0">
                <a:solidFill>
                  <a:srgbClr val="FF0000"/>
                </a:solidFill>
              </a:rPr>
              <a:t> because:</a:t>
            </a:r>
            <a:endParaRPr lang="en-US" altLang="x-none" sz="3000" dirty="0">
              <a:solidFill>
                <a:srgbClr val="FF0000"/>
              </a:solidFill>
            </a:endParaRPr>
          </a:p>
          <a:p>
            <a:pPr lvl="1" eaLnBrk="1" hangingPunct="1"/>
            <a:r>
              <a:rPr lang="en-US" altLang="x-none" sz="3000" dirty="0">
                <a:solidFill>
                  <a:schemeClr val="accent2"/>
                </a:solidFill>
              </a:rPr>
              <a:t>with the same headings of table</a:t>
            </a:r>
            <a:endParaRPr lang="en-US" altLang="x-none" sz="3000" dirty="0">
              <a:solidFill>
                <a:schemeClr val="accent2"/>
              </a:solidFill>
            </a:endParaRPr>
          </a:p>
          <a:p>
            <a:pPr lvl="2" eaLnBrk="1" hangingPunct="1"/>
            <a:r>
              <a:rPr lang="en-US" altLang="x-none" sz="3000" dirty="0"/>
              <a:t>We can move the column </a:t>
            </a:r>
            <a:r>
              <a:rPr lang="en-US" altLang="x-none" sz="3000" dirty="0">
                <a:solidFill>
                  <a:srgbClr val="FF0000"/>
                </a:solidFill>
              </a:rPr>
              <a:t>B</a:t>
            </a:r>
            <a:r>
              <a:rPr lang="en-US" altLang="x-none" sz="3000" dirty="0"/>
              <a:t> to the left of the column </a:t>
            </a:r>
            <a:r>
              <a:rPr lang="en-US" altLang="x-none" sz="3000" dirty="0">
                <a:solidFill>
                  <a:srgbClr val="FF0000"/>
                </a:solidFill>
              </a:rPr>
              <a:t>C</a:t>
            </a:r>
            <a:r>
              <a:rPr lang="en-US" altLang="x-none" sz="3000" dirty="0"/>
              <a:t> in table </a:t>
            </a:r>
            <a:r>
              <a:rPr lang="en-US" altLang="x-none" sz="3000" dirty="0">
                <a:solidFill>
                  <a:srgbClr val="FF0000"/>
                </a:solidFill>
              </a:rPr>
              <a:t>S</a:t>
            </a:r>
            <a:r>
              <a:rPr lang="en-US" altLang="x-none" sz="3000" baseline="-25000" dirty="0">
                <a:solidFill>
                  <a:srgbClr val="FF0000"/>
                </a:solidFill>
              </a:rPr>
              <a:t>5</a:t>
            </a:r>
            <a:r>
              <a:rPr lang="en-US" altLang="x-none" sz="3000" dirty="0"/>
              <a:t> because </a:t>
            </a:r>
            <a:r>
              <a:rPr lang="en-US" altLang="x-none" sz="3000" dirty="0">
                <a:solidFill>
                  <a:srgbClr val="FF0000"/>
                </a:solidFill>
              </a:rPr>
              <a:t>No order to the columns</a:t>
            </a:r>
            <a:r>
              <a:rPr lang="en-US" altLang="x-none" sz="3000" dirty="0"/>
              <a:t>.</a:t>
            </a:r>
            <a:endParaRPr lang="en-US" altLang="x-none" sz="3000" dirty="0"/>
          </a:p>
        </p:txBody>
      </p:sp>
      <p:graphicFrame>
        <p:nvGraphicFramePr>
          <p:cNvPr id="55303" name="表格 55302"/>
          <p:cNvGraphicFramePr/>
          <p:nvPr/>
        </p:nvGraphicFramePr>
        <p:xfrm>
          <a:off x="1168400" y="928688"/>
          <a:ext cx="2900363" cy="2141538"/>
        </p:xfrm>
        <a:graphic>
          <a:graphicData uri="http://schemas.openxmlformats.org/drawingml/2006/table">
            <a:tbl>
              <a:tblPr/>
              <a:tblGrid>
                <a:gridCol w="911225"/>
                <a:gridCol w="993775"/>
                <a:gridCol w="995363"/>
              </a:tblGrid>
              <a:tr h="5349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49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349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6588" name="Text Box 26"/>
          <p:cNvSpPr txBox="1"/>
          <p:nvPr/>
        </p:nvSpPr>
        <p:spPr>
          <a:xfrm>
            <a:off x="565150" y="942975"/>
            <a:ext cx="762000" cy="457200"/>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R</a:t>
            </a:r>
            <a:r>
              <a:rPr lang="en-US" altLang="x-none" sz="3000" b="1" baseline="-25000" dirty="0">
                <a:latin typeface="Times New Roman" panose="02020603050405020304" pitchFamily="2" charset="0"/>
              </a:rPr>
              <a:t>5</a:t>
            </a:r>
            <a:endParaRPr lang="en-US" altLang="x-none" sz="3000" b="1" baseline="-25000" dirty="0">
              <a:latin typeface="Times New Roman" panose="02020603050405020304" pitchFamily="2" charset="0"/>
            </a:endParaRPr>
          </a:p>
        </p:txBody>
      </p:sp>
      <p:graphicFrame>
        <p:nvGraphicFramePr>
          <p:cNvPr id="55326" name="表格 55325"/>
          <p:cNvGraphicFramePr/>
          <p:nvPr/>
        </p:nvGraphicFramePr>
        <p:xfrm>
          <a:off x="5194300" y="928688"/>
          <a:ext cx="3049588" cy="2646363"/>
        </p:xfrm>
        <a:graphic>
          <a:graphicData uri="http://schemas.openxmlformats.org/drawingml/2006/table">
            <a:tbl>
              <a:tblPr/>
              <a:tblGrid>
                <a:gridCol w="958850"/>
                <a:gridCol w="1044575"/>
                <a:gridCol w="1046163"/>
              </a:tblGrid>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286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6615" name="Text Box 53"/>
          <p:cNvSpPr txBox="1"/>
          <p:nvPr/>
        </p:nvSpPr>
        <p:spPr>
          <a:xfrm>
            <a:off x="4589463" y="942975"/>
            <a:ext cx="762000" cy="457200"/>
          </a:xfrm>
          <a:prstGeom prst="rect">
            <a:avLst/>
          </a:prstGeom>
          <a:noFill/>
          <a:ln w="9525">
            <a:noFill/>
          </a:ln>
        </p:spPr>
        <p:txBody>
          <a:bodyPr tIns="0" bIns="0" anchor="t">
            <a:spAutoFit/>
          </a:bodyPr>
          <a:p>
            <a:pPr>
              <a:spcBef>
                <a:spcPct val="50000"/>
              </a:spcBef>
            </a:pPr>
            <a:r>
              <a:rPr lang="en-US" altLang="x-none" sz="3000" b="1" dirty="0">
                <a:latin typeface="Times New Roman" panose="02020603050405020304" pitchFamily="2" charset="0"/>
              </a:rPr>
              <a:t>S</a:t>
            </a:r>
            <a:r>
              <a:rPr lang="en-US" altLang="x-none" sz="3000" b="1" baseline="-25000" dirty="0">
                <a:latin typeface="Times New Roman" panose="02020603050405020304" pitchFamily="2" charset="0"/>
              </a:rPr>
              <a:t>5</a:t>
            </a:r>
            <a:endParaRPr lang="en-US" altLang="x-none" sz="3000" b="1" baseline="-25000" dirty="0">
              <a:latin typeface="Times New Roman" panose="02020603050405020304" pitchFamily="2"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75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75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7588" name="Rectangle 2"/>
          <p:cNvSpPr>
            <a:spLocks noGrp="1"/>
          </p:cNvSpPr>
          <p:nvPr>
            <p:ph type="title"/>
          </p:nvPr>
        </p:nvSpPr>
        <p:spPr/>
        <p:txBody>
          <a:bodyPr wrap="square" anchor="ctr"/>
          <a:p>
            <a:pPr eaLnBrk="1" hangingPunct="1"/>
            <a:r>
              <a:rPr lang="en-US" altLang="x-none" dirty="0"/>
              <a:t>Compatible Table (example 5)</a:t>
            </a:r>
            <a:endParaRPr lang="en-US" altLang="x-none" dirty="0"/>
          </a:p>
        </p:txBody>
      </p:sp>
      <p:grpSp>
        <p:nvGrpSpPr>
          <p:cNvPr id="56326" name="组合 56325"/>
          <p:cNvGrpSpPr/>
          <p:nvPr/>
        </p:nvGrpSpPr>
        <p:grpSpPr>
          <a:xfrm>
            <a:off x="5076825" y="4149725"/>
            <a:ext cx="3024188" cy="2063750"/>
            <a:chOff x="0" y="0"/>
            <a:chExt cx="1905" cy="1300"/>
          </a:xfrm>
        </p:grpSpPr>
        <p:sp>
          <p:nvSpPr>
            <p:cNvPr id="67590" name="Rectangle 5"/>
            <p:cNvSpPr/>
            <p:nvPr/>
          </p:nvSpPr>
          <p:spPr>
            <a:xfrm>
              <a:off x="1378" y="971"/>
              <a:ext cx="527" cy="32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c2</a:t>
              </a:r>
              <a:endParaRPr lang="en-US" altLang="x-none" sz="3200" b="1" dirty="0">
                <a:solidFill>
                  <a:schemeClr val="accent2"/>
                </a:solidFill>
                <a:latin typeface="Arial" panose="020B0604020202020204" pitchFamily="34" charset="0"/>
              </a:endParaRPr>
            </a:p>
          </p:txBody>
        </p:sp>
        <p:sp>
          <p:nvSpPr>
            <p:cNvPr id="67591" name="Rectangle 6"/>
            <p:cNvSpPr/>
            <p:nvPr/>
          </p:nvSpPr>
          <p:spPr>
            <a:xfrm>
              <a:off x="851" y="971"/>
              <a:ext cx="527" cy="32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b1</a:t>
              </a:r>
              <a:endParaRPr lang="en-US" altLang="x-none" sz="3200" b="1" dirty="0">
                <a:solidFill>
                  <a:schemeClr val="accent2"/>
                </a:solidFill>
                <a:latin typeface="Arial" panose="020B0604020202020204" pitchFamily="34" charset="0"/>
              </a:endParaRPr>
            </a:p>
          </p:txBody>
        </p:sp>
        <p:sp>
          <p:nvSpPr>
            <p:cNvPr id="67592" name="Rectangle 7"/>
            <p:cNvSpPr/>
            <p:nvPr/>
          </p:nvSpPr>
          <p:spPr>
            <a:xfrm>
              <a:off x="368" y="971"/>
              <a:ext cx="483" cy="32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a2</a:t>
              </a:r>
              <a:endParaRPr lang="en-US" altLang="x-none" sz="3200" b="1" dirty="0">
                <a:solidFill>
                  <a:schemeClr val="accent2"/>
                </a:solidFill>
                <a:latin typeface="Arial" panose="020B0604020202020204" pitchFamily="34" charset="0"/>
              </a:endParaRPr>
            </a:p>
          </p:txBody>
        </p:sp>
        <p:sp>
          <p:nvSpPr>
            <p:cNvPr id="67593" name="Rectangle 8"/>
            <p:cNvSpPr/>
            <p:nvPr/>
          </p:nvSpPr>
          <p:spPr>
            <a:xfrm>
              <a:off x="1378" y="643"/>
              <a:ext cx="527" cy="328"/>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c3</a:t>
              </a:r>
              <a:endParaRPr lang="en-US" altLang="x-none" sz="3200" b="1" dirty="0">
                <a:solidFill>
                  <a:schemeClr val="accent2"/>
                </a:solidFill>
                <a:latin typeface="Arial" panose="020B0604020202020204" pitchFamily="34" charset="0"/>
              </a:endParaRPr>
            </a:p>
          </p:txBody>
        </p:sp>
        <p:sp>
          <p:nvSpPr>
            <p:cNvPr id="67594" name="Rectangle 9"/>
            <p:cNvSpPr/>
            <p:nvPr/>
          </p:nvSpPr>
          <p:spPr>
            <a:xfrm>
              <a:off x="851" y="643"/>
              <a:ext cx="527" cy="328"/>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b2</a:t>
              </a:r>
              <a:endParaRPr lang="en-US" altLang="x-none" sz="3200" b="1" dirty="0">
                <a:solidFill>
                  <a:schemeClr val="accent2"/>
                </a:solidFill>
                <a:latin typeface="Arial" panose="020B0604020202020204" pitchFamily="34" charset="0"/>
              </a:endParaRPr>
            </a:p>
          </p:txBody>
        </p:sp>
        <p:sp>
          <p:nvSpPr>
            <p:cNvPr id="67595" name="Rectangle 10"/>
            <p:cNvSpPr/>
            <p:nvPr/>
          </p:nvSpPr>
          <p:spPr>
            <a:xfrm>
              <a:off x="368" y="643"/>
              <a:ext cx="483" cy="328"/>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a1</a:t>
              </a:r>
              <a:endParaRPr lang="en-US" altLang="x-none" sz="3200" b="1" dirty="0">
                <a:solidFill>
                  <a:schemeClr val="accent2"/>
                </a:solidFill>
                <a:latin typeface="Arial" panose="020B0604020202020204" pitchFamily="34" charset="0"/>
              </a:endParaRPr>
            </a:p>
          </p:txBody>
        </p:sp>
        <p:sp>
          <p:nvSpPr>
            <p:cNvPr id="67596" name="Rectangle 11"/>
            <p:cNvSpPr/>
            <p:nvPr/>
          </p:nvSpPr>
          <p:spPr>
            <a:xfrm>
              <a:off x="1378" y="316"/>
              <a:ext cx="527" cy="327"/>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c1</a:t>
              </a:r>
              <a:endParaRPr lang="en-US" altLang="x-none" sz="3200" b="1" dirty="0">
                <a:solidFill>
                  <a:schemeClr val="accent2"/>
                </a:solidFill>
                <a:latin typeface="Arial" panose="020B0604020202020204" pitchFamily="34" charset="0"/>
              </a:endParaRPr>
            </a:p>
          </p:txBody>
        </p:sp>
        <p:sp>
          <p:nvSpPr>
            <p:cNvPr id="67597" name="Rectangle 12"/>
            <p:cNvSpPr/>
            <p:nvPr/>
          </p:nvSpPr>
          <p:spPr>
            <a:xfrm>
              <a:off x="851" y="316"/>
              <a:ext cx="527" cy="327"/>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b1</a:t>
              </a:r>
              <a:endParaRPr lang="en-US" altLang="x-none" sz="3200" b="1" dirty="0">
                <a:solidFill>
                  <a:schemeClr val="accent2"/>
                </a:solidFill>
                <a:latin typeface="Arial" panose="020B0604020202020204" pitchFamily="34" charset="0"/>
              </a:endParaRPr>
            </a:p>
          </p:txBody>
        </p:sp>
        <p:sp>
          <p:nvSpPr>
            <p:cNvPr id="67598" name="Rectangle 13"/>
            <p:cNvSpPr/>
            <p:nvPr/>
          </p:nvSpPr>
          <p:spPr>
            <a:xfrm>
              <a:off x="368" y="316"/>
              <a:ext cx="483" cy="327"/>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a1</a:t>
              </a:r>
              <a:endParaRPr lang="en-US" altLang="x-none" sz="3200" b="1" dirty="0">
                <a:solidFill>
                  <a:schemeClr val="accent2"/>
                </a:solidFill>
                <a:latin typeface="Arial" panose="020B0604020202020204" pitchFamily="34" charset="0"/>
              </a:endParaRPr>
            </a:p>
          </p:txBody>
        </p:sp>
        <p:sp>
          <p:nvSpPr>
            <p:cNvPr id="67599" name="Rectangle 14"/>
            <p:cNvSpPr/>
            <p:nvPr/>
          </p:nvSpPr>
          <p:spPr>
            <a:xfrm>
              <a:off x="1378" y="0"/>
              <a:ext cx="527" cy="316"/>
            </a:xfrm>
            <a:prstGeom prst="rect">
              <a:avLst/>
            </a:prstGeom>
            <a:solidFill>
              <a:srgbClr val="EAEAEA"/>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rPr>
                <a:t>C</a:t>
              </a:r>
              <a:endParaRPr lang="en-US" altLang="x-none" sz="3200" b="1" dirty="0">
                <a:solidFill>
                  <a:srgbClr val="FF0000"/>
                </a:solidFill>
                <a:latin typeface="Arial" panose="020B0604020202020204" pitchFamily="34" charset="0"/>
              </a:endParaRPr>
            </a:p>
          </p:txBody>
        </p:sp>
        <p:sp>
          <p:nvSpPr>
            <p:cNvPr id="67600" name="Rectangle 15"/>
            <p:cNvSpPr/>
            <p:nvPr/>
          </p:nvSpPr>
          <p:spPr>
            <a:xfrm>
              <a:off x="851" y="0"/>
              <a:ext cx="527" cy="316"/>
            </a:xfrm>
            <a:prstGeom prst="rect">
              <a:avLst/>
            </a:prstGeom>
            <a:solidFill>
              <a:srgbClr val="EAEAEA"/>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rPr>
                <a:t>B</a:t>
              </a:r>
              <a:endParaRPr lang="en-US" altLang="x-none" sz="3200" b="1" dirty="0">
                <a:solidFill>
                  <a:srgbClr val="FF0000"/>
                </a:solidFill>
                <a:latin typeface="Arial" panose="020B0604020202020204" pitchFamily="34" charset="0"/>
              </a:endParaRPr>
            </a:p>
          </p:txBody>
        </p:sp>
        <p:sp>
          <p:nvSpPr>
            <p:cNvPr id="67601" name="Rectangle 16"/>
            <p:cNvSpPr/>
            <p:nvPr/>
          </p:nvSpPr>
          <p:spPr>
            <a:xfrm>
              <a:off x="368" y="0"/>
              <a:ext cx="483" cy="316"/>
            </a:xfrm>
            <a:prstGeom prst="rect">
              <a:avLst/>
            </a:prstGeom>
            <a:solidFill>
              <a:srgbClr val="EAEAEA"/>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rPr>
                <a:t>A</a:t>
              </a:r>
              <a:endParaRPr lang="en-US" altLang="x-none" sz="3200" b="1" dirty="0">
                <a:solidFill>
                  <a:srgbClr val="FF0000"/>
                </a:solidFill>
                <a:latin typeface="Arial" panose="020B0604020202020204" pitchFamily="34" charset="0"/>
              </a:endParaRPr>
            </a:p>
          </p:txBody>
        </p:sp>
        <p:sp>
          <p:nvSpPr>
            <p:cNvPr id="67602" name="Line 17"/>
            <p:cNvSpPr/>
            <p:nvPr/>
          </p:nvSpPr>
          <p:spPr>
            <a:xfrm>
              <a:off x="368" y="0"/>
              <a:ext cx="1537"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3" name="Line 18"/>
            <p:cNvSpPr/>
            <p:nvPr/>
          </p:nvSpPr>
          <p:spPr>
            <a:xfrm>
              <a:off x="368" y="316"/>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4" name="Line 19"/>
            <p:cNvSpPr/>
            <p:nvPr/>
          </p:nvSpPr>
          <p:spPr>
            <a:xfrm>
              <a:off x="368" y="643"/>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5" name="Line 20"/>
            <p:cNvSpPr/>
            <p:nvPr/>
          </p:nvSpPr>
          <p:spPr>
            <a:xfrm>
              <a:off x="368" y="971"/>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6" name="Line 21"/>
            <p:cNvSpPr/>
            <p:nvPr/>
          </p:nvSpPr>
          <p:spPr>
            <a:xfrm>
              <a:off x="368" y="1300"/>
              <a:ext cx="1537"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7" name="Line 22"/>
            <p:cNvSpPr/>
            <p:nvPr/>
          </p:nvSpPr>
          <p:spPr>
            <a:xfrm>
              <a:off x="368" y="0"/>
              <a:ext cx="0" cy="130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8" name="Line 23"/>
            <p:cNvSpPr/>
            <p:nvPr/>
          </p:nvSpPr>
          <p:spPr>
            <a:xfrm>
              <a:off x="851" y="0"/>
              <a:ext cx="0" cy="130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09" name="Line 24"/>
            <p:cNvSpPr/>
            <p:nvPr/>
          </p:nvSpPr>
          <p:spPr>
            <a:xfrm>
              <a:off x="1378" y="0"/>
              <a:ext cx="0" cy="130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10" name="Line 25"/>
            <p:cNvSpPr/>
            <p:nvPr/>
          </p:nvSpPr>
          <p:spPr>
            <a:xfrm>
              <a:off x="1905" y="0"/>
              <a:ext cx="0" cy="130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11" name="Text Box 26"/>
            <p:cNvSpPr txBox="1"/>
            <p:nvPr/>
          </p:nvSpPr>
          <p:spPr>
            <a:xfrm>
              <a:off x="0" y="45"/>
              <a:ext cx="480" cy="307"/>
            </a:xfrm>
            <a:prstGeom prst="rect">
              <a:avLst/>
            </a:prstGeom>
            <a:noFill/>
            <a:ln w="9525">
              <a:noFill/>
            </a:ln>
          </p:spPr>
          <p:txBody>
            <a:bodyPr tIns="0" bIns="0" anchor="t">
              <a:spAutoFit/>
            </a:bodyPr>
            <a:p>
              <a:pPr>
                <a:spcBef>
                  <a:spcPct val="50000"/>
                </a:spcBef>
              </a:pPr>
              <a:r>
                <a:rPr lang="en-US" altLang="x-none" sz="3200" b="1" dirty="0">
                  <a:latin typeface="Times New Roman" panose="02020603050405020304" pitchFamily="2" charset="0"/>
                </a:rPr>
                <a:t>R</a:t>
              </a:r>
              <a:r>
                <a:rPr lang="en-US" altLang="x-none" sz="3200" b="1" baseline="-25000" dirty="0">
                  <a:latin typeface="Times New Roman" panose="02020603050405020304" pitchFamily="2" charset="0"/>
                </a:rPr>
                <a:t>5</a:t>
              </a:r>
              <a:endParaRPr lang="en-US" altLang="x-none" sz="3200" b="1" baseline="-25000" dirty="0">
                <a:latin typeface="Times New Roman" panose="02020603050405020304" pitchFamily="2" charset="0"/>
              </a:endParaRPr>
            </a:p>
          </p:txBody>
        </p:sp>
      </p:grpSp>
      <p:graphicFrame>
        <p:nvGraphicFramePr>
          <p:cNvPr id="56349" name="表格 56348"/>
          <p:cNvGraphicFramePr/>
          <p:nvPr/>
        </p:nvGraphicFramePr>
        <p:xfrm>
          <a:off x="1144588" y="1143000"/>
          <a:ext cx="2439988" cy="2519363"/>
        </p:xfrm>
        <a:graphic>
          <a:graphicData uri="http://schemas.openxmlformats.org/drawingml/2006/table">
            <a:tbl>
              <a:tblPr/>
              <a:tblGrid>
                <a:gridCol w="766763"/>
                <a:gridCol w="836612"/>
                <a:gridCol w="836613"/>
              </a:tblGrid>
              <a:tr h="4889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A</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C</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B</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064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08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095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5064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67638" name="Text Box 53"/>
          <p:cNvSpPr txBox="1"/>
          <p:nvPr/>
        </p:nvSpPr>
        <p:spPr>
          <a:xfrm>
            <a:off x="468313" y="1158875"/>
            <a:ext cx="762000" cy="487363"/>
          </a:xfrm>
          <a:prstGeom prst="rect">
            <a:avLst/>
          </a:prstGeom>
          <a:noFill/>
          <a:ln w="9525">
            <a:noFill/>
          </a:ln>
        </p:spPr>
        <p:txBody>
          <a:bodyPr tIns="0" bIns="0" anchor="t">
            <a:spAutoFit/>
          </a:bodyPr>
          <a:p>
            <a:pPr>
              <a:spcBef>
                <a:spcPct val="50000"/>
              </a:spcBef>
            </a:pPr>
            <a:r>
              <a:rPr lang="en-US" altLang="x-none" sz="3200" b="1" dirty="0">
                <a:latin typeface="Times New Roman" panose="02020603050405020304" pitchFamily="2" charset="0"/>
              </a:rPr>
              <a:t>S</a:t>
            </a:r>
            <a:r>
              <a:rPr lang="en-US" altLang="x-none" sz="3200" b="1" baseline="-25000" dirty="0">
                <a:latin typeface="Times New Roman" panose="02020603050405020304" pitchFamily="2" charset="0"/>
              </a:rPr>
              <a:t>5</a:t>
            </a:r>
            <a:endParaRPr lang="en-US" altLang="x-none" sz="3200" b="1" baseline="-25000" dirty="0">
              <a:latin typeface="Times New Roman" panose="02020603050405020304" pitchFamily="2" charset="0"/>
            </a:endParaRPr>
          </a:p>
        </p:txBody>
      </p:sp>
      <p:grpSp>
        <p:nvGrpSpPr>
          <p:cNvPr id="56376" name="组合 56375"/>
          <p:cNvGrpSpPr/>
          <p:nvPr/>
        </p:nvGrpSpPr>
        <p:grpSpPr>
          <a:xfrm>
            <a:off x="5127625" y="1125538"/>
            <a:ext cx="2973388" cy="2519362"/>
            <a:chOff x="0" y="0"/>
            <a:chExt cx="1873" cy="1587"/>
          </a:xfrm>
        </p:grpSpPr>
        <p:sp>
          <p:nvSpPr>
            <p:cNvPr id="67640" name="Rectangle 140"/>
            <p:cNvSpPr/>
            <p:nvPr/>
          </p:nvSpPr>
          <p:spPr>
            <a:xfrm>
              <a:off x="819" y="1268"/>
              <a:ext cx="527" cy="31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b2</a:t>
              </a:r>
              <a:endParaRPr lang="en-US" altLang="x-none" sz="3200" b="1" dirty="0">
                <a:solidFill>
                  <a:schemeClr val="accent2"/>
                </a:solidFill>
                <a:latin typeface="Arial" panose="020B0604020202020204" pitchFamily="34" charset="0"/>
              </a:endParaRPr>
            </a:p>
          </p:txBody>
        </p:sp>
        <p:sp>
          <p:nvSpPr>
            <p:cNvPr id="67641" name="Rectangle 138"/>
            <p:cNvSpPr/>
            <p:nvPr/>
          </p:nvSpPr>
          <p:spPr>
            <a:xfrm>
              <a:off x="819" y="947"/>
              <a:ext cx="527" cy="321"/>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b2</a:t>
              </a:r>
              <a:endParaRPr lang="en-US" altLang="x-none" sz="3200" b="1" dirty="0">
                <a:solidFill>
                  <a:schemeClr val="accent2"/>
                </a:solidFill>
                <a:latin typeface="Arial" panose="020B0604020202020204" pitchFamily="34" charset="0"/>
              </a:endParaRPr>
            </a:p>
          </p:txBody>
        </p:sp>
        <p:sp>
          <p:nvSpPr>
            <p:cNvPr id="67642" name="Rectangle 136"/>
            <p:cNvSpPr/>
            <p:nvPr/>
          </p:nvSpPr>
          <p:spPr>
            <a:xfrm>
              <a:off x="819" y="627"/>
              <a:ext cx="527" cy="320"/>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b1</a:t>
              </a:r>
              <a:endParaRPr lang="en-US" altLang="x-none" sz="3200" b="1" dirty="0">
                <a:solidFill>
                  <a:schemeClr val="accent2"/>
                </a:solidFill>
                <a:latin typeface="Arial" panose="020B0604020202020204" pitchFamily="34" charset="0"/>
              </a:endParaRPr>
            </a:p>
          </p:txBody>
        </p:sp>
        <p:sp>
          <p:nvSpPr>
            <p:cNvPr id="67643" name="Rectangle 134"/>
            <p:cNvSpPr/>
            <p:nvPr/>
          </p:nvSpPr>
          <p:spPr>
            <a:xfrm>
              <a:off x="819" y="308"/>
              <a:ext cx="527" cy="31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b1</a:t>
              </a:r>
              <a:endParaRPr lang="en-US" altLang="x-none" sz="3200" b="1" dirty="0">
                <a:solidFill>
                  <a:schemeClr val="accent2"/>
                </a:solidFill>
                <a:latin typeface="Arial" panose="020B0604020202020204" pitchFamily="34" charset="0"/>
              </a:endParaRPr>
            </a:p>
          </p:txBody>
        </p:sp>
        <p:sp>
          <p:nvSpPr>
            <p:cNvPr id="67644" name="Rectangle 132"/>
            <p:cNvSpPr/>
            <p:nvPr/>
          </p:nvSpPr>
          <p:spPr>
            <a:xfrm>
              <a:off x="819" y="0"/>
              <a:ext cx="527" cy="308"/>
            </a:xfrm>
            <a:prstGeom prst="rect">
              <a:avLst/>
            </a:prstGeom>
            <a:solidFill>
              <a:srgbClr val="EAEAEA"/>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rPr>
                <a:t>B</a:t>
              </a:r>
              <a:endParaRPr lang="en-US" altLang="x-none" sz="3200" b="1" dirty="0">
                <a:solidFill>
                  <a:srgbClr val="FF0000"/>
                </a:solidFill>
                <a:latin typeface="Arial" panose="020B0604020202020204" pitchFamily="34" charset="0"/>
              </a:endParaRPr>
            </a:p>
          </p:txBody>
        </p:sp>
        <p:sp>
          <p:nvSpPr>
            <p:cNvPr id="67645" name="Rectangle 91"/>
            <p:cNvSpPr/>
            <p:nvPr/>
          </p:nvSpPr>
          <p:spPr>
            <a:xfrm>
              <a:off x="1346" y="1268"/>
              <a:ext cx="527" cy="31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c3</a:t>
              </a:r>
              <a:endParaRPr lang="en-US" altLang="x-none" sz="3200" b="1" dirty="0">
                <a:solidFill>
                  <a:schemeClr val="accent2"/>
                </a:solidFill>
                <a:latin typeface="Arial" panose="020B0604020202020204" pitchFamily="34" charset="0"/>
              </a:endParaRPr>
            </a:p>
          </p:txBody>
        </p:sp>
        <p:sp>
          <p:nvSpPr>
            <p:cNvPr id="67646" name="Rectangle 89"/>
            <p:cNvSpPr/>
            <p:nvPr/>
          </p:nvSpPr>
          <p:spPr>
            <a:xfrm>
              <a:off x="1346" y="947"/>
              <a:ext cx="527" cy="321"/>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c3</a:t>
              </a:r>
              <a:endParaRPr lang="en-US" altLang="x-none" sz="3200" b="1" dirty="0">
                <a:solidFill>
                  <a:schemeClr val="accent2"/>
                </a:solidFill>
                <a:latin typeface="Arial" panose="020B0604020202020204" pitchFamily="34" charset="0"/>
              </a:endParaRPr>
            </a:p>
          </p:txBody>
        </p:sp>
        <p:sp>
          <p:nvSpPr>
            <p:cNvPr id="67647" name="Rectangle 87"/>
            <p:cNvSpPr/>
            <p:nvPr/>
          </p:nvSpPr>
          <p:spPr>
            <a:xfrm>
              <a:off x="1346" y="627"/>
              <a:ext cx="527" cy="320"/>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c2</a:t>
              </a:r>
              <a:endParaRPr lang="en-US" altLang="x-none" sz="3200" b="1" dirty="0">
                <a:solidFill>
                  <a:schemeClr val="accent2"/>
                </a:solidFill>
                <a:latin typeface="Arial" panose="020B0604020202020204" pitchFamily="34" charset="0"/>
              </a:endParaRPr>
            </a:p>
          </p:txBody>
        </p:sp>
        <p:sp>
          <p:nvSpPr>
            <p:cNvPr id="67648" name="Rectangle 85"/>
            <p:cNvSpPr/>
            <p:nvPr/>
          </p:nvSpPr>
          <p:spPr>
            <a:xfrm>
              <a:off x="1346" y="308"/>
              <a:ext cx="527" cy="31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c1</a:t>
              </a:r>
              <a:endParaRPr lang="en-US" altLang="x-none" sz="3200" b="1" dirty="0">
                <a:solidFill>
                  <a:schemeClr val="accent2"/>
                </a:solidFill>
                <a:latin typeface="Arial" panose="020B0604020202020204" pitchFamily="34" charset="0"/>
              </a:endParaRPr>
            </a:p>
          </p:txBody>
        </p:sp>
        <p:sp>
          <p:nvSpPr>
            <p:cNvPr id="67649" name="Rectangle 83"/>
            <p:cNvSpPr/>
            <p:nvPr/>
          </p:nvSpPr>
          <p:spPr>
            <a:xfrm>
              <a:off x="1346" y="0"/>
              <a:ext cx="527" cy="308"/>
            </a:xfrm>
            <a:prstGeom prst="rect">
              <a:avLst/>
            </a:prstGeom>
            <a:solidFill>
              <a:srgbClr val="EAEAEA"/>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rPr>
                <a:t>C</a:t>
              </a:r>
              <a:endParaRPr lang="en-US" altLang="x-none" sz="3200" b="1" dirty="0">
                <a:solidFill>
                  <a:srgbClr val="FF0000"/>
                </a:solidFill>
                <a:latin typeface="Arial" panose="020B0604020202020204" pitchFamily="34" charset="0"/>
              </a:endParaRPr>
            </a:p>
          </p:txBody>
        </p:sp>
        <p:sp>
          <p:nvSpPr>
            <p:cNvPr id="67650" name="Rectangle 62"/>
            <p:cNvSpPr/>
            <p:nvPr/>
          </p:nvSpPr>
          <p:spPr>
            <a:xfrm>
              <a:off x="336" y="1268"/>
              <a:ext cx="483" cy="31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a3</a:t>
              </a:r>
              <a:endParaRPr lang="en-US" altLang="x-none" sz="3200" b="1" dirty="0">
                <a:solidFill>
                  <a:schemeClr val="accent2"/>
                </a:solidFill>
                <a:latin typeface="Arial" panose="020B0604020202020204" pitchFamily="34" charset="0"/>
              </a:endParaRPr>
            </a:p>
          </p:txBody>
        </p:sp>
        <p:sp>
          <p:nvSpPr>
            <p:cNvPr id="67651" name="Rectangle 64"/>
            <p:cNvSpPr/>
            <p:nvPr/>
          </p:nvSpPr>
          <p:spPr>
            <a:xfrm>
              <a:off x="336" y="947"/>
              <a:ext cx="483" cy="321"/>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a1</a:t>
              </a:r>
              <a:endParaRPr lang="en-US" altLang="x-none" sz="3200" b="1" dirty="0">
                <a:solidFill>
                  <a:schemeClr val="accent2"/>
                </a:solidFill>
                <a:latin typeface="Arial" panose="020B0604020202020204" pitchFamily="34" charset="0"/>
              </a:endParaRPr>
            </a:p>
          </p:txBody>
        </p:sp>
        <p:sp>
          <p:nvSpPr>
            <p:cNvPr id="67652" name="Rectangle 66"/>
            <p:cNvSpPr/>
            <p:nvPr/>
          </p:nvSpPr>
          <p:spPr>
            <a:xfrm>
              <a:off x="336" y="627"/>
              <a:ext cx="483" cy="320"/>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a1</a:t>
              </a:r>
              <a:endParaRPr lang="en-US" altLang="x-none" sz="3200" b="1" dirty="0">
                <a:solidFill>
                  <a:schemeClr val="accent2"/>
                </a:solidFill>
                <a:latin typeface="Arial" panose="020B0604020202020204" pitchFamily="34" charset="0"/>
              </a:endParaRPr>
            </a:p>
          </p:txBody>
        </p:sp>
        <p:sp>
          <p:nvSpPr>
            <p:cNvPr id="67653" name="Rectangle 68"/>
            <p:cNvSpPr/>
            <p:nvPr/>
          </p:nvSpPr>
          <p:spPr>
            <a:xfrm>
              <a:off x="336" y="308"/>
              <a:ext cx="483" cy="319"/>
            </a:xfrm>
            <a:prstGeom prst="rect">
              <a:avLst/>
            </a:prstGeom>
            <a:solidFill>
              <a:schemeClr val="bg1"/>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chemeClr val="accent2"/>
                  </a:solidFill>
                  <a:latin typeface="Arial" panose="020B0604020202020204" pitchFamily="34" charset="0"/>
                </a:rPr>
                <a:t>a1</a:t>
              </a:r>
              <a:endParaRPr lang="en-US" altLang="x-none" sz="3200" b="1" dirty="0">
                <a:solidFill>
                  <a:schemeClr val="accent2"/>
                </a:solidFill>
                <a:latin typeface="Arial" panose="020B0604020202020204" pitchFamily="34" charset="0"/>
              </a:endParaRPr>
            </a:p>
          </p:txBody>
        </p:sp>
        <p:sp>
          <p:nvSpPr>
            <p:cNvPr id="67654" name="Rectangle 70"/>
            <p:cNvSpPr/>
            <p:nvPr/>
          </p:nvSpPr>
          <p:spPr>
            <a:xfrm>
              <a:off x="336" y="0"/>
              <a:ext cx="483" cy="308"/>
            </a:xfrm>
            <a:prstGeom prst="rect">
              <a:avLst/>
            </a:prstGeom>
            <a:solidFill>
              <a:srgbClr val="EAEAEA"/>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200" b="1" dirty="0">
                  <a:solidFill>
                    <a:srgbClr val="FF0000"/>
                  </a:solidFill>
                  <a:latin typeface="Arial" panose="020B0604020202020204" pitchFamily="34" charset="0"/>
                </a:rPr>
                <a:t>A</a:t>
              </a:r>
              <a:endParaRPr lang="en-US" altLang="x-none" sz="3200" b="1" dirty="0">
                <a:solidFill>
                  <a:srgbClr val="FF0000"/>
                </a:solidFill>
                <a:latin typeface="Arial" panose="020B0604020202020204" pitchFamily="34" charset="0"/>
              </a:endParaRPr>
            </a:p>
          </p:txBody>
        </p:sp>
        <p:sp>
          <p:nvSpPr>
            <p:cNvPr id="67655" name="Line 71"/>
            <p:cNvSpPr/>
            <p:nvPr/>
          </p:nvSpPr>
          <p:spPr>
            <a:xfrm>
              <a:off x="336" y="0"/>
              <a:ext cx="1537"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56" name="Line 72"/>
            <p:cNvSpPr/>
            <p:nvPr/>
          </p:nvSpPr>
          <p:spPr>
            <a:xfrm>
              <a:off x="336" y="308"/>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57" name="Line 73"/>
            <p:cNvSpPr/>
            <p:nvPr/>
          </p:nvSpPr>
          <p:spPr>
            <a:xfrm>
              <a:off x="336" y="627"/>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58" name="Line 74"/>
            <p:cNvSpPr/>
            <p:nvPr/>
          </p:nvSpPr>
          <p:spPr>
            <a:xfrm>
              <a:off x="336" y="947"/>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59" name="Line 75"/>
            <p:cNvSpPr/>
            <p:nvPr/>
          </p:nvSpPr>
          <p:spPr>
            <a:xfrm>
              <a:off x="336" y="1268"/>
              <a:ext cx="1537"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60" name="Line 76"/>
            <p:cNvSpPr/>
            <p:nvPr/>
          </p:nvSpPr>
          <p:spPr>
            <a:xfrm>
              <a:off x="336" y="1587"/>
              <a:ext cx="1537"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61" name="Line 77"/>
            <p:cNvSpPr/>
            <p:nvPr/>
          </p:nvSpPr>
          <p:spPr>
            <a:xfrm>
              <a:off x="336" y="0"/>
              <a:ext cx="0" cy="1587"/>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62" name="Line 78"/>
            <p:cNvSpPr/>
            <p:nvPr/>
          </p:nvSpPr>
          <p:spPr>
            <a:xfrm>
              <a:off x="819" y="0"/>
              <a:ext cx="0" cy="158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63" name="Line 79"/>
            <p:cNvSpPr/>
            <p:nvPr/>
          </p:nvSpPr>
          <p:spPr>
            <a:xfrm>
              <a:off x="1873" y="0"/>
              <a:ext cx="0" cy="1587"/>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64" name="Line 133"/>
            <p:cNvSpPr/>
            <p:nvPr/>
          </p:nvSpPr>
          <p:spPr>
            <a:xfrm>
              <a:off x="1346" y="0"/>
              <a:ext cx="0" cy="158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65" name="Text Box 81"/>
            <p:cNvSpPr txBox="1"/>
            <p:nvPr/>
          </p:nvSpPr>
          <p:spPr>
            <a:xfrm>
              <a:off x="0" y="10"/>
              <a:ext cx="480" cy="307"/>
            </a:xfrm>
            <a:prstGeom prst="rect">
              <a:avLst/>
            </a:prstGeom>
            <a:noFill/>
            <a:ln w="9525">
              <a:noFill/>
            </a:ln>
          </p:spPr>
          <p:txBody>
            <a:bodyPr tIns="0" bIns="0" anchor="t">
              <a:spAutoFit/>
            </a:bodyPr>
            <a:p>
              <a:pPr>
                <a:spcBef>
                  <a:spcPct val="50000"/>
                </a:spcBef>
              </a:pPr>
              <a:r>
                <a:rPr lang="en-US" altLang="x-none" sz="3200" b="1" dirty="0">
                  <a:latin typeface="Times New Roman" panose="02020603050405020304" pitchFamily="2" charset="0"/>
                </a:rPr>
                <a:t>S</a:t>
              </a:r>
              <a:r>
                <a:rPr lang="en-US" altLang="x-none" sz="3200" b="1" baseline="-25000" dirty="0">
                  <a:latin typeface="Times New Roman" panose="02020603050405020304" pitchFamily="2" charset="0"/>
                </a:rPr>
                <a:t>5</a:t>
              </a:r>
              <a:endParaRPr lang="en-US" altLang="x-none" sz="3200" b="1" baseline="-25000" dirty="0">
                <a:latin typeface="Times New Roman" panose="02020603050405020304" pitchFamily="2" charset="0"/>
              </a:endParaRPr>
            </a:p>
          </p:txBody>
        </p:sp>
      </p:grpSp>
      <p:sp>
        <p:nvSpPr>
          <p:cNvPr id="56403" name="AutoShape 145"/>
          <p:cNvSpPr/>
          <p:nvPr/>
        </p:nvSpPr>
        <p:spPr>
          <a:xfrm>
            <a:off x="3924300" y="2060575"/>
            <a:ext cx="1511300" cy="215900"/>
          </a:xfrm>
          <a:prstGeom prst="rightArrow">
            <a:avLst>
              <a:gd name="adj1" fmla="val 50000"/>
              <a:gd name="adj2" fmla="val 175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3200" dirty="0">
              <a:latin typeface="Times New Roman" panose="02020603050405020304" pitchFamily="2" charset="0"/>
            </a:endParaRPr>
          </a:p>
        </p:txBody>
      </p:sp>
      <p:sp>
        <p:nvSpPr>
          <p:cNvPr id="56404" name="AutoShape 146"/>
          <p:cNvSpPr/>
          <p:nvPr/>
        </p:nvSpPr>
        <p:spPr>
          <a:xfrm flipV="1">
            <a:off x="2195513" y="909638"/>
            <a:ext cx="1081087" cy="215900"/>
          </a:xfrm>
          <a:prstGeom prst="curvedUpArrow">
            <a:avLst>
              <a:gd name="adj1" fmla="val 100147"/>
              <a:gd name="adj2" fmla="val 200294"/>
              <a:gd name="adj3" fmla="val 33263"/>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3200" dirty="0">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6404"/>
                                        </p:tgtEl>
                                        <p:attrNameLst>
                                          <p:attrName>style.visibility</p:attrName>
                                        </p:attrNameLst>
                                      </p:cBhvr>
                                      <p:to>
                                        <p:strVal val="visible"/>
                                      </p:to>
                                    </p:set>
                                    <p:anim calcmode="lin" valueType="num">
                                      <p:cBhvr>
                                        <p:cTn id="7" dur="500" fill="hold"/>
                                        <p:tgtEl>
                                          <p:spTgt spid="56404"/>
                                        </p:tgtEl>
                                        <p:attrNameLst>
                                          <p:attrName>ppt_x</p:attrName>
                                        </p:attrNameLst>
                                      </p:cBhvr>
                                      <p:tavLst>
                                        <p:tav tm="0">
                                          <p:val>
                                            <p:strVal val="#ppt_x-#ppt_w/2"/>
                                          </p:val>
                                        </p:tav>
                                        <p:tav tm="100000">
                                          <p:val>
                                            <p:strVal val="#ppt_x"/>
                                          </p:val>
                                        </p:tav>
                                      </p:tavLst>
                                    </p:anim>
                                    <p:anim calcmode="lin" valueType="num">
                                      <p:cBhvr>
                                        <p:cTn id="8" dur="500" fill="hold"/>
                                        <p:tgtEl>
                                          <p:spTgt spid="56404"/>
                                        </p:tgtEl>
                                        <p:attrNameLst>
                                          <p:attrName>ppt_y</p:attrName>
                                        </p:attrNameLst>
                                      </p:cBhvr>
                                      <p:tavLst>
                                        <p:tav tm="0">
                                          <p:val>
                                            <p:strVal val="#ppt_y"/>
                                          </p:val>
                                        </p:tav>
                                        <p:tav tm="100000">
                                          <p:val>
                                            <p:strVal val="#ppt_y"/>
                                          </p:val>
                                        </p:tav>
                                      </p:tavLst>
                                    </p:anim>
                                    <p:anim calcmode="lin" valueType="num">
                                      <p:cBhvr>
                                        <p:cTn id="9" dur="500" fill="hold"/>
                                        <p:tgtEl>
                                          <p:spTgt spid="56404"/>
                                        </p:tgtEl>
                                        <p:attrNameLst>
                                          <p:attrName>ppt_w</p:attrName>
                                        </p:attrNameLst>
                                      </p:cBhvr>
                                      <p:tavLst>
                                        <p:tav tm="0">
                                          <p:val>
                                            <p:fltVal val="0.000000"/>
                                          </p:val>
                                        </p:tav>
                                        <p:tav tm="100000">
                                          <p:val>
                                            <p:strVal val="#ppt_w"/>
                                          </p:val>
                                        </p:tav>
                                      </p:tavLst>
                                    </p:anim>
                                    <p:anim calcmode="lin" valueType="num">
                                      <p:cBhvr>
                                        <p:cTn id="10" dur="500" fill="hold"/>
                                        <p:tgtEl>
                                          <p:spTgt spid="5640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56403"/>
                                        </p:tgtEl>
                                        <p:attrNameLst>
                                          <p:attrName>style.visibility</p:attrName>
                                        </p:attrNameLst>
                                      </p:cBhvr>
                                      <p:to>
                                        <p:strVal val="visible"/>
                                      </p:to>
                                    </p:set>
                                    <p:anim calcmode="lin" valueType="num">
                                      <p:cBhvr>
                                        <p:cTn id="14" dur="500" fill="hold"/>
                                        <p:tgtEl>
                                          <p:spTgt spid="56403"/>
                                        </p:tgtEl>
                                        <p:attrNameLst>
                                          <p:attrName>ppt_x</p:attrName>
                                        </p:attrNameLst>
                                      </p:cBhvr>
                                      <p:tavLst>
                                        <p:tav tm="0">
                                          <p:val>
                                            <p:strVal val="#ppt_x-#ppt_w/2"/>
                                          </p:val>
                                        </p:tav>
                                        <p:tav tm="100000">
                                          <p:val>
                                            <p:strVal val="#ppt_x"/>
                                          </p:val>
                                        </p:tav>
                                      </p:tavLst>
                                    </p:anim>
                                    <p:anim calcmode="lin" valueType="num">
                                      <p:cBhvr>
                                        <p:cTn id="15" dur="500" fill="hold"/>
                                        <p:tgtEl>
                                          <p:spTgt spid="56403"/>
                                        </p:tgtEl>
                                        <p:attrNameLst>
                                          <p:attrName>ppt_y</p:attrName>
                                        </p:attrNameLst>
                                      </p:cBhvr>
                                      <p:tavLst>
                                        <p:tav tm="0">
                                          <p:val>
                                            <p:strVal val="#ppt_y"/>
                                          </p:val>
                                        </p:tav>
                                        <p:tav tm="100000">
                                          <p:val>
                                            <p:strVal val="#ppt_y"/>
                                          </p:val>
                                        </p:tav>
                                      </p:tavLst>
                                    </p:anim>
                                    <p:anim calcmode="lin" valueType="num">
                                      <p:cBhvr>
                                        <p:cTn id="16" dur="500" fill="hold"/>
                                        <p:tgtEl>
                                          <p:spTgt spid="56403"/>
                                        </p:tgtEl>
                                        <p:attrNameLst>
                                          <p:attrName>ppt_w</p:attrName>
                                        </p:attrNameLst>
                                      </p:cBhvr>
                                      <p:tavLst>
                                        <p:tav tm="0">
                                          <p:val>
                                            <p:fltVal val="0.000000"/>
                                          </p:val>
                                        </p:tav>
                                        <p:tav tm="100000">
                                          <p:val>
                                            <p:strVal val="#ppt_w"/>
                                          </p:val>
                                        </p:tav>
                                      </p:tavLst>
                                    </p:anim>
                                    <p:anim calcmode="lin" valueType="num">
                                      <p:cBhvr>
                                        <p:cTn id="17" dur="500" fill="hold"/>
                                        <p:tgtEl>
                                          <p:spTgt spid="56403"/>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56376"/>
                                        </p:tgtEl>
                                        <p:attrNameLst>
                                          <p:attrName>style.visibility</p:attrName>
                                        </p:attrNameLst>
                                      </p:cBhvr>
                                      <p:to>
                                        <p:strVal val="visible"/>
                                      </p:to>
                                    </p:set>
                                    <p:animEffect transition="in" filter="blinds(horizontal)">
                                      <p:cBhvr>
                                        <p:cTn id="21" dur="500"/>
                                        <p:tgtEl>
                                          <p:spTgt spid="5637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6326"/>
                                        </p:tgtEl>
                                        <p:attrNameLst>
                                          <p:attrName>style.visibility</p:attrName>
                                        </p:attrNameLst>
                                      </p:cBhvr>
                                      <p:to>
                                        <p:strVal val="visible"/>
                                      </p:to>
                                    </p:set>
                                    <p:animEffect transition="in" filter="blinds(horizontal)">
                                      <p:cBhvr>
                                        <p:cTn id="26"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03" grpId="0" animBg="1"/>
      <p:bldP spid="5640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86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686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68612" name="Rectangle 2"/>
          <p:cNvSpPr>
            <a:spLocks noGrp="1"/>
          </p:cNvSpPr>
          <p:nvPr>
            <p:ph type="title"/>
          </p:nvPr>
        </p:nvSpPr>
        <p:spPr>
          <a:xfrm>
            <a:off x="685800" y="44450"/>
            <a:ext cx="7772400" cy="533400"/>
          </a:xfrm>
        </p:spPr>
        <p:txBody>
          <a:bodyPr wrap="square" anchor="ctr"/>
          <a:p>
            <a:pPr eaLnBrk="1" hangingPunct="1"/>
            <a:r>
              <a:rPr lang="zh-CN" altLang="en-US" dirty="0"/>
              <a:t>2.6  </a:t>
            </a:r>
            <a:r>
              <a:rPr lang="en-US" altLang="x-none" dirty="0"/>
              <a:t>Set-Theoretic Operations</a:t>
            </a:r>
            <a:endParaRPr lang="zh-CN" altLang="en-US" dirty="0"/>
          </a:p>
        </p:txBody>
      </p:sp>
      <p:sp>
        <p:nvSpPr>
          <p:cNvPr id="68613" name="Rectangle 3"/>
          <p:cNvSpPr>
            <a:spLocks noGrp="1"/>
          </p:cNvSpPr>
          <p:nvPr>
            <p:ph type="body"/>
          </p:nvPr>
        </p:nvSpPr>
        <p:spPr>
          <a:xfrm>
            <a:off x="215900" y="549275"/>
            <a:ext cx="8675688" cy="6165850"/>
          </a:xfrm>
          <a:solidFill>
            <a:schemeClr val="bg1"/>
          </a:solidFill>
        </p:spPr>
        <p:txBody>
          <a:bodyPr wrap="square" anchor="t"/>
          <a:p>
            <a:pPr eaLnBrk="1" hangingPunct="1">
              <a:lnSpc>
                <a:spcPct val="100000"/>
              </a:lnSpc>
              <a:spcBef>
                <a:spcPts val="1800"/>
              </a:spcBef>
            </a:pPr>
            <a:r>
              <a:rPr lang="en-US" altLang="x-none" sz="2800" dirty="0"/>
              <a:t>Def 2.6.2 </a:t>
            </a:r>
            <a:r>
              <a:rPr lang="en-US" altLang="x-none" sz="2800" dirty="0">
                <a:solidFill>
                  <a:srgbClr val="FF0000"/>
                </a:solidFill>
              </a:rPr>
              <a:t>Union</a:t>
            </a:r>
            <a:r>
              <a:rPr lang="en-US" altLang="x-none" sz="2800" dirty="0"/>
              <a:t>, </a:t>
            </a:r>
            <a:r>
              <a:rPr lang="en-US" altLang="x-none" sz="2800" dirty="0">
                <a:solidFill>
                  <a:srgbClr val="FF0000"/>
                </a:solidFill>
              </a:rPr>
              <a:t>Intersection</a:t>
            </a:r>
            <a:r>
              <a:rPr lang="en-US" altLang="x-none" sz="2800" dirty="0"/>
              <a:t>, </a:t>
            </a:r>
            <a:r>
              <a:rPr lang="en-US" altLang="x-none" sz="2800" dirty="0">
                <a:solidFill>
                  <a:srgbClr val="FF0000"/>
                </a:solidFill>
              </a:rPr>
              <a:t>Difference</a:t>
            </a:r>
            <a:endParaRPr lang="en-US" altLang="x-none" sz="2800" dirty="0">
              <a:solidFill>
                <a:srgbClr val="FF0000"/>
              </a:solidFill>
            </a:endParaRPr>
          </a:p>
          <a:p>
            <a:pPr lvl="1" eaLnBrk="1" hangingPunct="1">
              <a:lnSpc>
                <a:spcPct val="100000"/>
              </a:lnSpc>
              <a:spcBef>
                <a:spcPts val="1800"/>
              </a:spcBef>
            </a:pPr>
            <a:r>
              <a:rPr lang="en-US" altLang="x-none" sz="2800" dirty="0">
                <a:solidFill>
                  <a:schemeClr val="accent2"/>
                </a:solidFill>
              </a:rPr>
              <a:t>Let R and S be two compatible tables, where Head(R) = Head(S)</a:t>
            </a:r>
            <a:endParaRPr lang="en-US" altLang="x-none" sz="2800" dirty="0">
              <a:solidFill>
                <a:schemeClr val="accent2"/>
              </a:solidFill>
            </a:endParaRPr>
          </a:p>
          <a:p>
            <a:pPr lvl="2" eaLnBrk="1" hangingPunct="1">
              <a:lnSpc>
                <a:spcPct val="100000"/>
              </a:lnSpc>
              <a:spcBef>
                <a:spcPts val="1800"/>
              </a:spcBef>
            </a:pPr>
            <a:r>
              <a:rPr lang="en-US" altLang="x-none" sz="2800" dirty="0">
                <a:solidFill>
                  <a:srgbClr val="FF0000"/>
                </a:solidFill>
              </a:rPr>
              <a:t>R</a:t>
            </a:r>
            <a:r>
              <a:rPr lang="en-US" altLang="x-none" sz="2800" dirty="0">
                <a:solidFill>
                  <a:srgbClr val="FF0000"/>
                </a:solidFill>
                <a:sym typeface="Symbol" panose="05050102010706020507" pitchFamily="2" charset="2"/>
              </a:rPr>
              <a:t></a:t>
            </a:r>
            <a:r>
              <a:rPr lang="en-US" altLang="x-none" sz="2800" dirty="0">
                <a:solidFill>
                  <a:srgbClr val="FF0000"/>
                </a:solidFill>
              </a:rPr>
              <a:t>S</a:t>
            </a:r>
            <a:r>
              <a:rPr lang="zh-CN" altLang="en-US" sz="2800" dirty="0">
                <a:solidFill>
                  <a:srgbClr val="FF0000"/>
                </a:solidFill>
              </a:rPr>
              <a:t>  </a:t>
            </a:r>
            <a:r>
              <a:rPr lang="en-US" altLang="x-none" sz="2800" dirty="0"/>
              <a:t>is a </a:t>
            </a:r>
            <a:r>
              <a:rPr lang="en-US" altLang="x-none" sz="2800" dirty="0">
                <a:solidFill>
                  <a:srgbClr val="0000CC"/>
                </a:solidFill>
              </a:rPr>
              <a:t>table with the same heading as R (or S)</a:t>
            </a:r>
            <a:r>
              <a:rPr lang="zh-CN" altLang="en-US" sz="2800" dirty="0">
                <a:solidFill>
                  <a:srgbClr val="0000CC"/>
                </a:solidFill>
              </a:rPr>
              <a:t>, </a:t>
            </a:r>
            <a:r>
              <a:rPr lang="en-US" altLang="x-none" sz="2800" dirty="0">
                <a:solidFill>
                  <a:srgbClr val="0000CC"/>
                </a:solidFill>
              </a:rPr>
              <a:t>for each row t in R or in S, t in R</a:t>
            </a:r>
            <a:r>
              <a:rPr lang="en-US" altLang="x-none" sz="2800" dirty="0">
                <a:solidFill>
                  <a:srgbClr val="0000CC"/>
                </a:solidFill>
                <a:sym typeface="Symbol" panose="05050102010706020507" pitchFamily="2" charset="2"/>
              </a:rPr>
              <a:t></a:t>
            </a:r>
            <a:r>
              <a:rPr lang="en-US" altLang="x-none" sz="2800" dirty="0">
                <a:solidFill>
                  <a:srgbClr val="0000CC"/>
                </a:solidFill>
              </a:rPr>
              <a:t>S</a:t>
            </a:r>
            <a:endParaRPr lang="en-US" altLang="x-none" sz="2800" dirty="0">
              <a:solidFill>
                <a:srgbClr val="0000CC"/>
              </a:solidFill>
            </a:endParaRPr>
          </a:p>
          <a:p>
            <a:pPr lvl="2" eaLnBrk="1" hangingPunct="1">
              <a:lnSpc>
                <a:spcPct val="100000"/>
              </a:lnSpc>
              <a:spcBef>
                <a:spcPts val="1800"/>
              </a:spcBef>
            </a:pPr>
            <a:r>
              <a:rPr lang="en-US" altLang="x-none" sz="2800" dirty="0">
                <a:solidFill>
                  <a:srgbClr val="FF0000"/>
                </a:solidFill>
              </a:rPr>
              <a:t>R</a:t>
            </a:r>
            <a:r>
              <a:rPr lang="en-US" altLang="x-none" sz="2800" dirty="0">
                <a:solidFill>
                  <a:srgbClr val="FF0000"/>
                </a:solidFill>
                <a:sym typeface="Symbol" panose="05050102010706020507" pitchFamily="2" charset="2"/>
              </a:rPr>
              <a:t></a:t>
            </a:r>
            <a:r>
              <a:rPr lang="en-US" altLang="x-none" sz="2800" dirty="0">
                <a:solidFill>
                  <a:srgbClr val="FF0000"/>
                </a:solidFill>
              </a:rPr>
              <a:t>S</a:t>
            </a:r>
            <a:r>
              <a:rPr lang="zh-CN" altLang="en-US" sz="2800" dirty="0">
                <a:solidFill>
                  <a:srgbClr val="FF0000"/>
                </a:solidFill>
              </a:rPr>
              <a:t>  </a:t>
            </a:r>
            <a:r>
              <a:rPr lang="en-US" altLang="x-none" sz="2800" dirty="0"/>
              <a:t>is a table</a:t>
            </a:r>
            <a:r>
              <a:rPr lang="en-US" altLang="x-none" sz="2800" dirty="0">
                <a:solidFill>
                  <a:srgbClr val="0000CC"/>
                </a:solidFill>
              </a:rPr>
              <a:t> with the same heading as R (or S)</a:t>
            </a:r>
            <a:r>
              <a:rPr lang="zh-CN" altLang="en-US" sz="2800" dirty="0">
                <a:solidFill>
                  <a:srgbClr val="0000CC"/>
                </a:solidFill>
              </a:rPr>
              <a:t>, </a:t>
            </a:r>
            <a:r>
              <a:rPr lang="en-US" altLang="x-none" sz="2800" dirty="0">
                <a:solidFill>
                  <a:srgbClr val="0000CC"/>
                </a:solidFill>
              </a:rPr>
              <a:t>for each row t in R, if t appear in S, then t in R</a:t>
            </a:r>
            <a:r>
              <a:rPr lang="en-US" altLang="x-none" sz="2800" dirty="0">
                <a:solidFill>
                  <a:srgbClr val="0000CC"/>
                </a:solidFill>
                <a:sym typeface="Symbol" panose="05050102010706020507" pitchFamily="2" charset="2"/>
              </a:rPr>
              <a:t></a:t>
            </a:r>
            <a:r>
              <a:rPr lang="en-US" altLang="x-none" sz="2800" dirty="0">
                <a:solidFill>
                  <a:srgbClr val="0000CC"/>
                </a:solidFill>
              </a:rPr>
              <a:t>S</a:t>
            </a:r>
            <a:endParaRPr lang="en-US" altLang="x-none" sz="2800" dirty="0">
              <a:solidFill>
                <a:srgbClr val="0000CC"/>
              </a:solidFill>
            </a:endParaRPr>
          </a:p>
          <a:p>
            <a:pPr lvl="2" eaLnBrk="1" hangingPunct="1">
              <a:lnSpc>
                <a:spcPct val="100000"/>
              </a:lnSpc>
              <a:spcBef>
                <a:spcPts val="1800"/>
              </a:spcBef>
            </a:pPr>
            <a:r>
              <a:rPr lang="en-US" altLang="x-none" sz="2800" dirty="0">
                <a:solidFill>
                  <a:srgbClr val="FF0000"/>
                </a:solidFill>
              </a:rPr>
              <a:t>R</a:t>
            </a:r>
            <a:r>
              <a:rPr lang="en-US" altLang="x-none" sz="2800" dirty="0">
                <a:solidFill>
                  <a:srgbClr val="FF0000"/>
                </a:solidFill>
                <a:sym typeface="Symbol" panose="05050102010706020507" pitchFamily="2" charset="2"/>
              </a:rPr>
              <a:t>–</a:t>
            </a:r>
            <a:r>
              <a:rPr lang="en-US" altLang="x-none" sz="2800" dirty="0">
                <a:solidFill>
                  <a:srgbClr val="FF0000"/>
                </a:solidFill>
              </a:rPr>
              <a:t>S</a:t>
            </a:r>
            <a:r>
              <a:rPr lang="zh-CN" altLang="en-US" sz="2800" dirty="0">
                <a:solidFill>
                  <a:srgbClr val="FF0000"/>
                </a:solidFill>
              </a:rPr>
              <a:t>  </a:t>
            </a:r>
            <a:r>
              <a:rPr lang="en-US" altLang="x-none" sz="2800" dirty="0"/>
              <a:t>is a table </a:t>
            </a:r>
            <a:r>
              <a:rPr lang="en-US" altLang="x-none" sz="2800" dirty="0">
                <a:solidFill>
                  <a:srgbClr val="0000CC"/>
                </a:solidFill>
              </a:rPr>
              <a:t>with the same heading as R (or S)</a:t>
            </a:r>
            <a:r>
              <a:rPr lang="zh-CN" altLang="en-US" sz="2800" dirty="0">
                <a:solidFill>
                  <a:srgbClr val="0000CC"/>
                </a:solidFill>
              </a:rPr>
              <a:t>, </a:t>
            </a:r>
            <a:r>
              <a:rPr lang="en-US" altLang="x-none" sz="2800" dirty="0">
                <a:solidFill>
                  <a:srgbClr val="0000CC"/>
                </a:solidFill>
              </a:rPr>
              <a:t>for each row t in R, if t don’t appear in S, then t in R</a:t>
            </a:r>
            <a:r>
              <a:rPr lang="en-US" altLang="x-none" sz="2800" dirty="0">
                <a:solidFill>
                  <a:srgbClr val="0000CC"/>
                </a:solidFill>
                <a:sym typeface="Symbol" panose="05050102010706020507" pitchFamily="2" charset="2"/>
              </a:rPr>
              <a:t>–</a:t>
            </a:r>
            <a:r>
              <a:rPr lang="en-US" altLang="x-none" sz="2800" dirty="0">
                <a:solidFill>
                  <a:srgbClr val="0000CC"/>
                </a:solidFill>
              </a:rPr>
              <a:t>S</a:t>
            </a:r>
            <a:endParaRPr lang="en-US" altLang="x-none" sz="2800" dirty="0">
              <a:solidFill>
                <a:srgbClr val="0000CC"/>
              </a:solidFill>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body"/>
          </p:nvPr>
        </p:nvSpPr>
        <p:spPr>
          <a:xfrm>
            <a:off x="34925" y="476250"/>
            <a:ext cx="9067800" cy="1168400"/>
          </a:xfrm>
          <a:solidFill>
            <a:schemeClr val="bg1"/>
          </a:solidFill>
        </p:spPr>
        <p:txBody>
          <a:bodyPr wrap="square" anchor="t"/>
          <a:p>
            <a:pPr marL="457200" indent="-457200" eaLnBrk="1" hangingPunct="1">
              <a:lnSpc>
                <a:spcPct val="100000"/>
              </a:lnSpc>
              <a:buSzPct val="80000"/>
              <a:buFont typeface="Wingdings" panose="05000000000000000000" charset="0"/>
              <a:buChar char="l"/>
            </a:pPr>
            <a:r>
              <a:rPr lang="zh-CN" altLang="x-none" sz="2800" u="sng" dirty="0"/>
              <a:t>前提条件</a:t>
            </a:r>
            <a:r>
              <a:rPr lang="zh-CN" altLang="x-none" sz="2800" dirty="0"/>
              <a:t>：</a:t>
            </a:r>
            <a:endParaRPr lang="en-US" altLang="x-none" sz="2800" dirty="0"/>
          </a:p>
          <a:p>
            <a:pPr marL="457200" indent="-457200" eaLnBrk="1" hangingPunct="1">
              <a:lnSpc>
                <a:spcPct val="100000"/>
              </a:lnSpc>
              <a:spcBef>
                <a:spcPts val="1200"/>
              </a:spcBef>
              <a:buSzPct val="80000"/>
              <a:buFont typeface="Wingdings" panose="05000000000000000000" charset="0"/>
              <a:buChar char="l"/>
            </a:pPr>
            <a:r>
              <a:rPr lang="zh-CN" altLang="en-US" sz="2800" u="sng" dirty="0"/>
              <a:t>结果关系</a:t>
            </a:r>
            <a:r>
              <a:rPr lang="zh-CN" altLang="en-US" sz="2800" dirty="0"/>
              <a:t>：</a:t>
            </a:r>
            <a:endParaRPr lang="en-US" altLang="x-none" sz="2800" dirty="0">
              <a:sym typeface="Symbol" panose="05050102010706020507" pitchFamily="2" charset="2"/>
            </a:endParaRPr>
          </a:p>
        </p:txBody>
      </p:sp>
      <p:sp>
        <p:nvSpPr>
          <p:cNvPr id="69634" name="文本框 1"/>
          <p:cNvSpPr txBox="1"/>
          <p:nvPr/>
        </p:nvSpPr>
        <p:spPr>
          <a:xfrm>
            <a:off x="-7937" y="-15875"/>
            <a:ext cx="5129212" cy="476250"/>
          </a:xfrm>
          <a:prstGeom prst="rect">
            <a:avLst/>
          </a:prstGeom>
          <a:noFill/>
          <a:ln w="9525">
            <a:noFill/>
          </a:ln>
        </p:spPr>
        <p:txBody>
          <a:bodyPr wrap="square" tIns="0" anchor="t">
            <a:spAutoFit/>
          </a:bodyPr>
          <a:p>
            <a:r>
              <a:rPr lang="en-US" altLang="zh-CN" sz="2800" b="1">
                <a:solidFill>
                  <a:schemeClr val="accent2"/>
                </a:solidFill>
                <a:latin typeface="Arial" panose="020B0604020202020204" pitchFamily="34" charset="0"/>
              </a:rPr>
              <a:t>[Define of Union]</a:t>
            </a:r>
            <a:r>
              <a:rPr lang="en-US" altLang="zh-CN" sz="2800" b="1">
                <a:solidFill>
                  <a:srgbClr val="FF0000"/>
                </a:solidFill>
                <a:latin typeface="Arial" panose="020B0604020202020204" pitchFamily="34" charset="0"/>
              </a:rPr>
              <a:t>  R </a:t>
            </a:r>
            <a:r>
              <a:rPr lang="en-US" altLang="x-none" sz="2800" b="1" dirty="0">
                <a:solidFill>
                  <a:srgbClr val="FF0000"/>
                </a:solidFill>
                <a:latin typeface="Times New Roman" panose="02020603050405020304" pitchFamily="2" charset="0"/>
                <a:sym typeface="Symbol" panose="05050102010706020507" pitchFamily="2" charset="2"/>
              </a:rPr>
              <a:t></a:t>
            </a:r>
            <a:r>
              <a:rPr lang="en-US" altLang="x-none" sz="2800" b="1" dirty="0">
                <a:solidFill>
                  <a:schemeClr val="accent2"/>
                </a:solidFill>
                <a:latin typeface="Times New Roman" panose="02020603050405020304" pitchFamily="2" charset="0"/>
                <a:sym typeface="Symbol" panose="05050102010706020507" pitchFamily="2" charset="2"/>
              </a:rPr>
              <a:t> </a:t>
            </a:r>
            <a:r>
              <a:rPr lang="en-US" altLang="zh-CN" sz="2800" b="1">
                <a:solidFill>
                  <a:srgbClr val="FF0000"/>
                </a:solidFill>
                <a:latin typeface="Arial" panose="020B0604020202020204" pitchFamily="34" charset="0"/>
              </a:rPr>
              <a:t>S</a:t>
            </a:r>
            <a:endParaRPr lang="en-US" altLang="zh-CN" sz="2800" b="1">
              <a:solidFill>
                <a:srgbClr val="FF0000"/>
              </a:solidFill>
              <a:latin typeface="Arial" panose="020B0604020202020204" pitchFamily="34" charset="0"/>
            </a:endParaRPr>
          </a:p>
        </p:txBody>
      </p:sp>
      <p:pic>
        <p:nvPicPr>
          <p:cNvPr id="3" name="图片 2"/>
          <p:cNvPicPr>
            <a:picLocks noChangeAspect="1"/>
          </p:cNvPicPr>
          <p:nvPr/>
        </p:nvPicPr>
        <p:blipFill>
          <a:blip r:embed="rId1"/>
          <a:stretch>
            <a:fillRect/>
          </a:stretch>
        </p:blipFill>
        <p:spPr>
          <a:xfrm>
            <a:off x="2336800" y="533400"/>
            <a:ext cx="3754438" cy="466725"/>
          </a:xfrm>
          <a:prstGeom prst="rect">
            <a:avLst/>
          </a:prstGeom>
          <a:noFill/>
          <a:ln w="9525">
            <a:noFill/>
          </a:ln>
        </p:spPr>
      </p:pic>
      <p:pic>
        <p:nvPicPr>
          <p:cNvPr id="6" name="图片 5"/>
          <p:cNvPicPr>
            <a:picLocks noChangeAspect="1"/>
          </p:cNvPicPr>
          <p:nvPr/>
        </p:nvPicPr>
        <p:blipFill>
          <a:blip r:embed="rId2"/>
          <a:stretch>
            <a:fillRect/>
          </a:stretch>
        </p:blipFill>
        <p:spPr>
          <a:xfrm>
            <a:off x="674688" y="1644650"/>
            <a:ext cx="5816600" cy="466725"/>
          </a:xfrm>
          <a:prstGeom prst="rect">
            <a:avLst/>
          </a:prstGeom>
          <a:noFill/>
          <a:ln w="9525">
            <a:noFill/>
          </a:ln>
        </p:spPr>
      </p:pic>
      <p:pic>
        <p:nvPicPr>
          <p:cNvPr id="7" name="图片 6"/>
          <p:cNvPicPr>
            <a:picLocks noChangeAspect="1"/>
          </p:cNvPicPr>
          <p:nvPr/>
        </p:nvPicPr>
        <p:blipFill>
          <a:blip r:embed="rId3"/>
          <a:stretch>
            <a:fillRect/>
          </a:stretch>
        </p:blipFill>
        <p:spPr>
          <a:xfrm>
            <a:off x="674688" y="2354263"/>
            <a:ext cx="6977062" cy="3744912"/>
          </a:xfrm>
          <a:prstGeom prst="rect">
            <a:avLst/>
          </a:prstGeom>
          <a:noFill/>
          <a:ln w="9525">
            <a:noFill/>
          </a:ln>
        </p:spPr>
      </p:pic>
      <p:graphicFrame>
        <p:nvGraphicFramePr>
          <p:cNvPr id="8" name="对象 7">
            <a:hlinkClick r:id="" action="ppaction://ole?verb="/>
          </p:cNvPr>
          <p:cNvGraphicFramePr>
            <a:graphicFrameLocks noChangeAspect="1"/>
          </p:cNvGraphicFramePr>
          <p:nvPr/>
        </p:nvGraphicFramePr>
        <p:xfrm>
          <a:off x="4957763" y="5446713"/>
          <a:ext cx="4032250" cy="539750"/>
        </p:xfrm>
        <a:graphic>
          <a:graphicData uri="http://schemas.openxmlformats.org/presentationml/2006/ole">
            <mc:AlternateContent xmlns:mc="http://schemas.openxmlformats.org/markup-compatibility/2006">
              <mc:Choice xmlns:v="urn:schemas-microsoft-com:vml" Requires="v">
                <p:oleObj spid="_x0000_s3077" name="" r:id="rId4" imgW="1422400" imgH="190500" progId="Equation.KSEE3">
                  <p:embed/>
                </p:oleObj>
              </mc:Choice>
              <mc:Fallback>
                <p:oleObj name="" r:id="rId4" imgW="1422400" imgH="190500" progId="Equation.KSEE3">
                  <p:embed/>
                  <p:pic>
                    <p:nvPicPr>
                      <p:cNvPr id="0" name="图片 3076"/>
                      <p:cNvPicPr/>
                      <p:nvPr/>
                    </p:nvPicPr>
                    <p:blipFill>
                      <a:blip r:embed="rId5"/>
                      <a:stretch>
                        <a:fillRect/>
                      </a:stretch>
                    </p:blipFill>
                    <p:spPr>
                      <a:xfrm>
                        <a:off x="4957763" y="5446713"/>
                        <a:ext cx="4032250" cy="539750"/>
                      </a:xfrm>
                      <a:prstGeom prst="rect">
                        <a:avLst/>
                      </a:prstGeom>
                      <a:solidFill>
                        <a:schemeClr val="bg1"/>
                      </a:solidFill>
                      <a:ln w="19050" cap="flat" cmpd="sng">
                        <a:solidFill>
                          <a:schemeClr val="accent1"/>
                        </a:solidFill>
                        <a:prstDash val="solid"/>
                        <a:round/>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body"/>
          </p:nvPr>
        </p:nvSpPr>
        <p:spPr>
          <a:xfrm>
            <a:off x="34925" y="476250"/>
            <a:ext cx="9067800" cy="1168400"/>
          </a:xfrm>
          <a:solidFill>
            <a:schemeClr val="bg1"/>
          </a:solidFill>
        </p:spPr>
        <p:txBody>
          <a:bodyPr wrap="square" anchor="t"/>
          <a:p>
            <a:pPr marL="457200" indent="-457200" eaLnBrk="1" hangingPunct="1">
              <a:lnSpc>
                <a:spcPct val="100000"/>
              </a:lnSpc>
              <a:buSzPct val="80000"/>
              <a:buFont typeface="Wingdings" panose="05000000000000000000" charset="0"/>
              <a:buChar char="l"/>
            </a:pPr>
            <a:r>
              <a:rPr lang="zh-CN" altLang="x-none" sz="2800" u="sng" dirty="0"/>
              <a:t>前提条件</a:t>
            </a:r>
            <a:r>
              <a:rPr lang="zh-CN" altLang="x-none" sz="2800" dirty="0"/>
              <a:t>：</a:t>
            </a:r>
            <a:endParaRPr lang="en-US" altLang="x-none" sz="2800" dirty="0"/>
          </a:p>
          <a:p>
            <a:pPr marL="457200" indent="-457200" eaLnBrk="1" hangingPunct="1">
              <a:lnSpc>
                <a:spcPct val="100000"/>
              </a:lnSpc>
              <a:spcBef>
                <a:spcPts val="1200"/>
              </a:spcBef>
              <a:buSzPct val="80000"/>
              <a:buFont typeface="Wingdings" panose="05000000000000000000" charset="0"/>
              <a:buChar char="l"/>
            </a:pPr>
            <a:r>
              <a:rPr lang="zh-CN" altLang="en-US" sz="2800" u="sng" dirty="0"/>
              <a:t>结果关系</a:t>
            </a:r>
            <a:r>
              <a:rPr lang="zh-CN" altLang="en-US" sz="2800" dirty="0"/>
              <a:t>：</a:t>
            </a:r>
            <a:endParaRPr lang="en-US" altLang="x-none" sz="2800" dirty="0">
              <a:sym typeface="Symbol" panose="05050102010706020507" pitchFamily="2" charset="2"/>
            </a:endParaRPr>
          </a:p>
        </p:txBody>
      </p:sp>
      <p:sp>
        <p:nvSpPr>
          <p:cNvPr id="70658" name="文本框 1"/>
          <p:cNvSpPr txBox="1"/>
          <p:nvPr/>
        </p:nvSpPr>
        <p:spPr>
          <a:xfrm>
            <a:off x="-7937" y="-15875"/>
            <a:ext cx="7824787" cy="476250"/>
          </a:xfrm>
          <a:prstGeom prst="rect">
            <a:avLst/>
          </a:prstGeom>
          <a:noFill/>
          <a:ln w="9525">
            <a:noFill/>
          </a:ln>
        </p:spPr>
        <p:txBody>
          <a:bodyPr wrap="square" tIns="0" anchor="t">
            <a:spAutoFit/>
          </a:bodyPr>
          <a:p>
            <a:r>
              <a:rPr lang="en-US" altLang="zh-CN" sz="2800" b="1">
                <a:solidFill>
                  <a:schemeClr val="accent2"/>
                </a:solidFill>
                <a:latin typeface="Arial" panose="020B0604020202020204" pitchFamily="34" charset="0"/>
              </a:rPr>
              <a:t>[Define of Intersection]</a:t>
            </a:r>
            <a:r>
              <a:rPr lang="en-US" altLang="zh-CN" sz="2800" b="1">
                <a:solidFill>
                  <a:srgbClr val="FF0000"/>
                </a:solidFill>
                <a:latin typeface="Arial" panose="020B0604020202020204" pitchFamily="34" charset="0"/>
              </a:rPr>
              <a:t>  R </a:t>
            </a:r>
            <a:r>
              <a:rPr lang="en-US" altLang="x-none" sz="2800" b="1" dirty="0">
                <a:solidFill>
                  <a:srgbClr val="FF0000"/>
                </a:solidFill>
                <a:latin typeface="Times New Roman" panose="02020603050405020304" pitchFamily="2" charset="0"/>
                <a:sym typeface="Symbol" panose="05050102010706020507" pitchFamily="2" charset="2"/>
              </a:rPr>
              <a:t></a:t>
            </a:r>
            <a:r>
              <a:rPr lang="en-US" altLang="x-none" sz="2800" b="1" dirty="0">
                <a:solidFill>
                  <a:schemeClr val="accent2"/>
                </a:solidFill>
                <a:latin typeface="Times New Roman" panose="02020603050405020304" pitchFamily="2" charset="0"/>
                <a:sym typeface="Symbol" panose="05050102010706020507" pitchFamily="2" charset="2"/>
              </a:rPr>
              <a:t> </a:t>
            </a:r>
            <a:r>
              <a:rPr lang="en-US" altLang="zh-CN" sz="2800" b="1">
                <a:solidFill>
                  <a:srgbClr val="FF0000"/>
                </a:solidFill>
                <a:latin typeface="Arial" panose="020B0604020202020204" pitchFamily="34" charset="0"/>
              </a:rPr>
              <a:t>S</a:t>
            </a:r>
            <a:endParaRPr lang="en-US" altLang="zh-CN" sz="2800" b="1">
              <a:solidFill>
                <a:srgbClr val="FF0000"/>
              </a:solidFill>
              <a:latin typeface="Arial" panose="020B0604020202020204" pitchFamily="34" charset="0"/>
            </a:endParaRPr>
          </a:p>
        </p:txBody>
      </p:sp>
      <p:pic>
        <p:nvPicPr>
          <p:cNvPr id="3" name="图片 2"/>
          <p:cNvPicPr>
            <a:picLocks noChangeAspect="1"/>
          </p:cNvPicPr>
          <p:nvPr/>
        </p:nvPicPr>
        <p:blipFill>
          <a:blip r:embed="rId1"/>
          <a:stretch>
            <a:fillRect/>
          </a:stretch>
        </p:blipFill>
        <p:spPr>
          <a:xfrm>
            <a:off x="2336800" y="533400"/>
            <a:ext cx="3754438" cy="466725"/>
          </a:xfrm>
          <a:prstGeom prst="rect">
            <a:avLst/>
          </a:prstGeom>
          <a:noFill/>
          <a:ln w="9525">
            <a:noFill/>
          </a:ln>
        </p:spPr>
      </p:pic>
      <p:pic>
        <p:nvPicPr>
          <p:cNvPr id="4" name="图片 3"/>
          <p:cNvPicPr>
            <a:picLocks noChangeAspect="1"/>
          </p:cNvPicPr>
          <p:nvPr/>
        </p:nvPicPr>
        <p:blipFill>
          <a:blip r:embed="rId2"/>
          <a:stretch>
            <a:fillRect/>
          </a:stretch>
        </p:blipFill>
        <p:spPr>
          <a:xfrm>
            <a:off x="514350" y="1644650"/>
            <a:ext cx="6161088" cy="466725"/>
          </a:xfrm>
          <a:prstGeom prst="rect">
            <a:avLst/>
          </a:prstGeom>
          <a:noFill/>
          <a:ln w="9525">
            <a:noFill/>
          </a:ln>
        </p:spPr>
      </p:pic>
      <p:pic>
        <p:nvPicPr>
          <p:cNvPr id="5" name="图片 4"/>
          <p:cNvPicPr>
            <a:picLocks noChangeAspect="1"/>
          </p:cNvPicPr>
          <p:nvPr/>
        </p:nvPicPr>
        <p:blipFill>
          <a:blip r:embed="rId3"/>
          <a:stretch>
            <a:fillRect/>
          </a:stretch>
        </p:blipFill>
        <p:spPr>
          <a:xfrm>
            <a:off x="514350" y="2319338"/>
            <a:ext cx="7464425" cy="3959225"/>
          </a:xfrm>
          <a:prstGeom prst="rect">
            <a:avLst/>
          </a:prstGeom>
          <a:noFill/>
          <a:ln w="9525">
            <a:noFill/>
          </a:ln>
        </p:spPr>
      </p:pic>
      <p:graphicFrame>
        <p:nvGraphicFramePr>
          <p:cNvPr id="9" name="对象 8">
            <a:hlinkClick r:id="" action="ppaction://ole?verb="/>
          </p:cNvPr>
          <p:cNvGraphicFramePr>
            <a:graphicFrameLocks noChangeAspect="1"/>
          </p:cNvGraphicFramePr>
          <p:nvPr/>
        </p:nvGraphicFramePr>
        <p:xfrm>
          <a:off x="4957763" y="5661025"/>
          <a:ext cx="4032250" cy="539750"/>
        </p:xfrm>
        <a:graphic>
          <a:graphicData uri="http://schemas.openxmlformats.org/presentationml/2006/ole">
            <mc:AlternateContent xmlns:mc="http://schemas.openxmlformats.org/markup-compatibility/2006">
              <mc:Choice xmlns:v="urn:schemas-microsoft-com:vml" Requires="v">
                <p:oleObj spid="_x0000_s3078" name="" r:id="rId4" imgW="1422400" imgH="190500" progId="Equation.KSEE3">
                  <p:embed/>
                </p:oleObj>
              </mc:Choice>
              <mc:Fallback>
                <p:oleObj name="" r:id="rId4" imgW="1422400" imgH="190500" progId="Equation.KSEE3">
                  <p:embed/>
                  <p:pic>
                    <p:nvPicPr>
                      <p:cNvPr id="0" name="图片 3077"/>
                      <p:cNvPicPr/>
                      <p:nvPr/>
                    </p:nvPicPr>
                    <p:blipFill>
                      <a:blip r:embed="rId5"/>
                      <a:stretch>
                        <a:fillRect/>
                      </a:stretch>
                    </p:blipFill>
                    <p:spPr>
                      <a:xfrm>
                        <a:off x="4957763" y="5661025"/>
                        <a:ext cx="4032250" cy="539750"/>
                      </a:xfrm>
                      <a:prstGeom prst="rect">
                        <a:avLst/>
                      </a:prstGeom>
                      <a:solidFill>
                        <a:schemeClr val="bg1"/>
                      </a:solidFill>
                      <a:ln w="19050" cap="flat" cmpd="sng">
                        <a:solidFill>
                          <a:schemeClr val="accent1"/>
                        </a:solidFill>
                        <a:prstDash val="solid"/>
                        <a:round/>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aphicFrame>
        <p:nvGraphicFramePr>
          <p:cNvPr id="9221" name="表格 9220"/>
          <p:cNvGraphicFramePr/>
          <p:nvPr/>
        </p:nvGraphicFramePr>
        <p:xfrm>
          <a:off x="138113" y="549275"/>
          <a:ext cx="8826500" cy="6232525"/>
        </p:xfrm>
        <a:graphic>
          <a:graphicData uri="http://schemas.openxmlformats.org/drawingml/2006/table">
            <a:tbl>
              <a:tblPr/>
              <a:tblGrid>
                <a:gridCol w="1292225"/>
                <a:gridCol w="1400175"/>
                <a:gridCol w="1077913"/>
                <a:gridCol w="1076325"/>
                <a:gridCol w="1077912"/>
                <a:gridCol w="1344613"/>
                <a:gridCol w="1557337"/>
              </a:tblGrid>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u="sng" dirty="0">
                          <a:solidFill>
                            <a:srgbClr val="FF0000"/>
                          </a:solidFill>
                          <a:latin typeface="Arial" panose="020B0604020202020204" pitchFamily="34" charset="0"/>
                          <a:ea typeface="宋体" panose="02010600030101010101" pitchFamily="2" charset="-122"/>
                        </a:rPr>
                        <a:t>ordno</a:t>
                      </a:r>
                      <a:endParaRPr lang="en-US" altLang="x-none" u="sng"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rgbClr val="FF0000"/>
                          </a:solidFill>
                          <a:latin typeface="Arial" panose="020B0604020202020204" pitchFamily="34" charset="0"/>
                          <a:ea typeface="宋体" panose="02010600030101010101" pitchFamily="2" charset="-122"/>
                        </a:rPr>
                        <a:t>month</a:t>
                      </a:r>
                      <a:endParaRPr lang="en-US" altLang="x-none"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rgbClr val="FF0000"/>
                          </a:solidFill>
                          <a:latin typeface="Arial" panose="020B0604020202020204" pitchFamily="34" charset="0"/>
                          <a:ea typeface="宋体" panose="02010600030101010101" pitchFamily="2" charset="-122"/>
                        </a:rPr>
                        <a:t>cid</a:t>
                      </a:r>
                      <a:endParaRPr lang="en-US" altLang="x-none"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rgbClr val="FF0000"/>
                          </a:solidFill>
                          <a:latin typeface="Arial" panose="020B0604020202020204" pitchFamily="34" charset="0"/>
                          <a:ea typeface="宋体" panose="02010600030101010101" pitchFamily="2" charset="-122"/>
                        </a:rPr>
                        <a:t>aid</a:t>
                      </a:r>
                      <a:endParaRPr lang="en-US" altLang="x-none"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rgbClr val="FF0000"/>
                          </a:solidFill>
                          <a:latin typeface="Arial" panose="020B0604020202020204" pitchFamily="34" charset="0"/>
                          <a:ea typeface="宋体" panose="02010600030101010101" pitchFamily="2" charset="-122"/>
                        </a:rPr>
                        <a:t>pid</a:t>
                      </a:r>
                      <a:endParaRPr lang="en-US" altLang="x-none"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rgbClr val="FF0000"/>
                          </a:solidFill>
                          <a:latin typeface="Arial" panose="020B0604020202020204" pitchFamily="34" charset="0"/>
                          <a:ea typeface="宋体" panose="02010600030101010101" pitchFamily="2" charset="-122"/>
                        </a:rPr>
                        <a:t>qty</a:t>
                      </a:r>
                      <a:endParaRPr lang="en-US" altLang="x-none"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rgbClr val="FF0000"/>
                          </a:solidFill>
                          <a:latin typeface="Arial" panose="020B0604020202020204" pitchFamily="34" charset="0"/>
                          <a:ea typeface="宋体" panose="02010600030101010101" pitchFamily="2" charset="-122"/>
                        </a:rPr>
                        <a:t>dollars</a:t>
                      </a:r>
                      <a:endParaRPr lang="en-US" altLang="x-none"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3667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1011</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jan</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450.00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1012</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jan</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450.00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67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1019</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feb</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a02</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p02</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180.00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1017</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feb</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600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540.00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1018</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feb</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p04</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600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540.00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67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1023</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mar</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a04</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p05</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500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450.00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1022</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mar</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a05</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720.00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67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1025</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apr</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a05</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p07</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800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720.00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1013</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jan</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c002</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880.00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1026</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may</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c002</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a05</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800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704.00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67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1015</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jan</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p05</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1200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1104.00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1014</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jan</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p05</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1200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1104.00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81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1021</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feb</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c004</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460.00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67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1016</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jan</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500.00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feb</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a03</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p07</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600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600.00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3651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1024</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mar</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c006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a06</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p01</a:t>
                      </a:r>
                      <a:endParaRPr lang="en-US" altLang="x-none"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800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a:solidFill>
                            <a:schemeClr val="accent2"/>
                          </a:solidFill>
                          <a:latin typeface="Arial" panose="020B0604020202020204" pitchFamily="34" charset="0"/>
                          <a:ea typeface="宋体" panose="02010600030101010101" pitchFamily="2" charset="-122"/>
                        </a:rPr>
                        <a:t>400.00</a:t>
                      </a:r>
                      <a:endParaRPr lang="en-US" altLang="zh-CN">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
        <p:nvSpPr>
          <p:cNvPr id="9366" name="Text Box 150"/>
          <p:cNvSpPr txBox="1"/>
          <p:nvPr/>
        </p:nvSpPr>
        <p:spPr>
          <a:xfrm>
            <a:off x="34925" y="44450"/>
            <a:ext cx="2162175" cy="549275"/>
          </a:xfrm>
          <a:prstGeom prst="rect">
            <a:avLst/>
          </a:prstGeom>
          <a:noFill/>
          <a:ln w="9525">
            <a:noFill/>
          </a:ln>
        </p:spPr>
        <p:txBody>
          <a:bodyPr wrap="square" anchor="t">
            <a:spAutoFit/>
          </a:bodyPr>
          <a:p>
            <a:pPr>
              <a:spcBef>
                <a:spcPct val="50000"/>
              </a:spcBef>
            </a:pPr>
            <a:r>
              <a:rPr lang="en-US" altLang="x-none" sz="3000" b="1" dirty="0">
                <a:solidFill>
                  <a:schemeClr val="accent2"/>
                </a:solidFill>
                <a:latin typeface="Arial" panose="020B0604020202020204" pitchFamily="34" charset="0"/>
              </a:rPr>
              <a:t>ORDERS</a:t>
            </a:r>
            <a:endParaRPr lang="en-US" altLang="x-none" sz="3000" b="1" dirty="0">
              <a:solidFill>
                <a:schemeClr val="accent2"/>
              </a:solidFill>
              <a:latin typeface="Arial" panose="020B0604020202020204" pitchFamily="34"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body"/>
          </p:nvPr>
        </p:nvSpPr>
        <p:spPr>
          <a:xfrm>
            <a:off x="34925" y="476250"/>
            <a:ext cx="9067800" cy="1168400"/>
          </a:xfrm>
          <a:solidFill>
            <a:schemeClr val="bg1"/>
          </a:solidFill>
        </p:spPr>
        <p:txBody>
          <a:bodyPr wrap="square" anchor="t"/>
          <a:p>
            <a:pPr marL="457200" indent="-457200" eaLnBrk="1" hangingPunct="1">
              <a:lnSpc>
                <a:spcPct val="100000"/>
              </a:lnSpc>
              <a:buSzPct val="80000"/>
              <a:buFont typeface="Wingdings" panose="05000000000000000000" charset="0"/>
              <a:buChar char="l"/>
            </a:pPr>
            <a:r>
              <a:rPr lang="zh-CN" altLang="x-none" sz="2800" u="sng" dirty="0"/>
              <a:t>前提条件</a:t>
            </a:r>
            <a:r>
              <a:rPr lang="zh-CN" altLang="x-none" sz="2800" dirty="0"/>
              <a:t>：</a:t>
            </a:r>
            <a:endParaRPr lang="en-US" altLang="x-none" sz="2800" dirty="0"/>
          </a:p>
          <a:p>
            <a:pPr marL="457200" indent="-457200" eaLnBrk="1" hangingPunct="1">
              <a:lnSpc>
                <a:spcPct val="100000"/>
              </a:lnSpc>
              <a:spcBef>
                <a:spcPts val="1200"/>
              </a:spcBef>
              <a:buSzPct val="80000"/>
              <a:buFont typeface="Wingdings" panose="05000000000000000000" charset="0"/>
              <a:buChar char="l"/>
            </a:pPr>
            <a:r>
              <a:rPr lang="zh-CN" altLang="en-US" sz="2800" u="sng" dirty="0"/>
              <a:t>结果关系</a:t>
            </a:r>
            <a:r>
              <a:rPr lang="zh-CN" altLang="en-US" sz="2800" dirty="0"/>
              <a:t>：</a:t>
            </a:r>
            <a:endParaRPr lang="en-US" altLang="x-none" sz="2800" dirty="0">
              <a:sym typeface="Symbol" panose="05050102010706020507" pitchFamily="2" charset="2"/>
            </a:endParaRPr>
          </a:p>
        </p:txBody>
      </p:sp>
      <p:sp>
        <p:nvSpPr>
          <p:cNvPr id="71682" name="文本框 1"/>
          <p:cNvSpPr txBox="1"/>
          <p:nvPr/>
        </p:nvSpPr>
        <p:spPr>
          <a:xfrm>
            <a:off x="-7937" y="-15875"/>
            <a:ext cx="8008937" cy="473075"/>
          </a:xfrm>
          <a:prstGeom prst="rect">
            <a:avLst/>
          </a:prstGeom>
          <a:noFill/>
          <a:ln w="9525">
            <a:noFill/>
          </a:ln>
        </p:spPr>
        <p:txBody>
          <a:bodyPr wrap="square" tIns="0" anchor="t">
            <a:spAutoFit/>
          </a:bodyPr>
          <a:p>
            <a:r>
              <a:rPr lang="en-US" altLang="zh-CN" sz="2800" b="1">
                <a:solidFill>
                  <a:schemeClr val="accent2"/>
                </a:solidFill>
                <a:latin typeface="Arial" panose="020B0604020202020204" pitchFamily="34" charset="0"/>
              </a:rPr>
              <a:t>[Define of Difference]</a:t>
            </a:r>
            <a:r>
              <a:rPr lang="en-US" altLang="zh-CN" sz="2800" b="1">
                <a:solidFill>
                  <a:srgbClr val="FF0000"/>
                </a:solidFill>
                <a:latin typeface="Arial" panose="020B0604020202020204" pitchFamily="34" charset="0"/>
              </a:rPr>
              <a:t>  R </a:t>
            </a:r>
            <a:r>
              <a:rPr lang="en-US" altLang="x-none" sz="2800" b="1" dirty="0">
                <a:solidFill>
                  <a:srgbClr val="FF0000"/>
                </a:solidFill>
                <a:latin typeface="Arial" panose="020B0604020202020204" pitchFamily="34" charset="0"/>
                <a:sym typeface="Symbol" panose="05050102010706020507" pitchFamily="2" charset="2"/>
              </a:rPr>
              <a:t>–</a:t>
            </a:r>
            <a:r>
              <a:rPr lang="en-US" altLang="x-none" sz="2800" b="1" dirty="0">
                <a:solidFill>
                  <a:schemeClr val="accent2"/>
                </a:solidFill>
                <a:latin typeface="Times New Roman" panose="02020603050405020304" pitchFamily="2" charset="0"/>
                <a:sym typeface="Symbol" panose="05050102010706020507" pitchFamily="2" charset="2"/>
              </a:rPr>
              <a:t> </a:t>
            </a:r>
            <a:r>
              <a:rPr lang="en-US" altLang="zh-CN" sz="2800" b="1">
                <a:solidFill>
                  <a:srgbClr val="FF0000"/>
                </a:solidFill>
                <a:latin typeface="Arial" panose="020B0604020202020204" pitchFamily="34" charset="0"/>
              </a:rPr>
              <a:t>S</a:t>
            </a:r>
            <a:endParaRPr lang="en-US" altLang="zh-CN" sz="2800" b="1">
              <a:solidFill>
                <a:srgbClr val="FF0000"/>
              </a:solidFill>
              <a:latin typeface="Arial" panose="020B0604020202020204" pitchFamily="34" charset="0"/>
            </a:endParaRPr>
          </a:p>
        </p:txBody>
      </p:sp>
      <p:pic>
        <p:nvPicPr>
          <p:cNvPr id="3" name="图片 2"/>
          <p:cNvPicPr>
            <a:picLocks noChangeAspect="1"/>
          </p:cNvPicPr>
          <p:nvPr/>
        </p:nvPicPr>
        <p:blipFill>
          <a:blip r:embed="rId1"/>
          <a:stretch>
            <a:fillRect/>
          </a:stretch>
        </p:blipFill>
        <p:spPr>
          <a:xfrm>
            <a:off x="2336800" y="533400"/>
            <a:ext cx="3754438" cy="466725"/>
          </a:xfrm>
          <a:prstGeom prst="rect">
            <a:avLst/>
          </a:prstGeom>
          <a:noFill/>
          <a:ln w="9525">
            <a:noFill/>
          </a:ln>
        </p:spPr>
      </p:pic>
      <p:pic>
        <p:nvPicPr>
          <p:cNvPr id="4" name="图片 3"/>
          <p:cNvPicPr>
            <a:picLocks noChangeAspect="1"/>
          </p:cNvPicPr>
          <p:nvPr/>
        </p:nvPicPr>
        <p:blipFill>
          <a:blip r:embed="rId2"/>
          <a:stretch>
            <a:fillRect/>
          </a:stretch>
        </p:blipFill>
        <p:spPr>
          <a:xfrm>
            <a:off x="506413" y="1644650"/>
            <a:ext cx="6205537" cy="466725"/>
          </a:xfrm>
          <a:prstGeom prst="rect">
            <a:avLst/>
          </a:prstGeom>
          <a:noFill/>
          <a:ln w="9525">
            <a:noFill/>
          </a:ln>
        </p:spPr>
      </p:pic>
      <p:pic>
        <p:nvPicPr>
          <p:cNvPr id="5" name="图片 4"/>
          <p:cNvPicPr>
            <a:picLocks noChangeAspect="1"/>
          </p:cNvPicPr>
          <p:nvPr/>
        </p:nvPicPr>
        <p:blipFill>
          <a:blip r:embed="rId3"/>
          <a:stretch>
            <a:fillRect/>
          </a:stretch>
        </p:blipFill>
        <p:spPr>
          <a:xfrm>
            <a:off x="506413" y="2249488"/>
            <a:ext cx="7758112" cy="3959225"/>
          </a:xfrm>
          <a:prstGeom prst="rect">
            <a:avLst/>
          </a:prstGeom>
          <a:noFill/>
          <a:ln w="9525">
            <a:noFill/>
          </a:ln>
        </p:spPr>
      </p:pic>
      <p:graphicFrame>
        <p:nvGraphicFramePr>
          <p:cNvPr id="9" name="对象 8">
            <a:hlinkClick r:id="" action="ppaction://ole?verb="/>
          </p:cNvPr>
          <p:cNvGraphicFramePr>
            <a:graphicFrameLocks noChangeAspect="1"/>
          </p:cNvGraphicFramePr>
          <p:nvPr/>
        </p:nvGraphicFramePr>
        <p:xfrm>
          <a:off x="4994275" y="5589588"/>
          <a:ext cx="3959225" cy="539750"/>
        </p:xfrm>
        <a:graphic>
          <a:graphicData uri="http://schemas.openxmlformats.org/presentationml/2006/ole">
            <mc:AlternateContent xmlns:mc="http://schemas.openxmlformats.org/markup-compatibility/2006">
              <mc:Choice xmlns:v="urn:schemas-microsoft-com:vml" Requires="v">
                <p:oleObj spid="_x0000_s3079" name="" r:id="rId4" imgW="1397000" imgH="190500" progId="Equation.KSEE3">
                  <p:embed/>
                </p:oleObj>
              </mc:Choice>
              <mc:Fallback>
                <p:oleObj name="" r:id="rId4" imgW="1397000" imgH="190500" progId="Equation.KSEE3">
                  <p:embed/>
                  <p:pic>
                    <p:nvPicPr>
                      <p:cNvPr id="0" name="图片 3078"/>
                      <p:cNvPicPr/>
                      <p:nvPr/>
                    </p:nvPicPr>
                    <p:blipFill>
                      <a:blip r:embed="rId5"/>
                      <a:stretch>
                        <a:fillRect/>
                      </a:stretch>
                    </p:blipFill>
                    <p:spPr>
                      <a:xfrm>
                        <a:off x="4994275" y="5589588"/>
                        <a:ext cx="3959225" cy="539750"/>
                      </a:xfrm>
                      <a:prstGeom prst="rect">
                        <a:avLst/>
                      </a:prstGeom>
                      <a:solidFill>
                        <a:schemeClr val="bg1"/>
                      </a:solidFill>
                      <a:ln w="19050" cap="flat" cmpd="sng">
                        <a:solidFill>
                          <a:schemeClr val="accent1"/>
                        </a:solidFill>
                        <a:prstDash val="solid"/>
                        <a:round/>
                        <a:headEnd type="none" w="med" len="med"/>
                        <a:tailEnd type="none" w="med" len="med"/>
                      </a:ln>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994275" y="6200775"/>
          <a:ext cx="3959225" cy="539750"/>
        </p:xfrm>
        <a:graphic>
          <a:graphicData uri="http://schemas.openxmlformats.org/presentationml/2006/ole">
            <mc:AlternateContent xmlns:mc="http://schemas.openxmlformats.org/markup-compatibility/2006">
              <mc:Choice xmlns:v="urn:schemas-microsoft-com:vml" Requires="v">
                <p:oleObj spid="_x0000_s3080" name="" r:id="rId6" imgW="1397000" imgH="190500" progId="Equation.KSEE3">
                  <p:embed/>
                </p:oleObj>
              </mc:Choice>
              <mc:Fallback>
                <p:oleObj name="" r:id="rId6" imgW="1397000" imgH="190500" progId="Equation.KSEE3">
                  <p:embed/>
                  <p:pic>
                    <p:nvPicPr>
                      <p:cNvPr id="0" name="图片 3079"/>
                      <p:cNvPicPr/>
                      <p:nvPr/>
                    </p:nvPicPr>
                    <p:blipFill>
                      <a:blip r:embed="rId7"/>
                      <a:stretch>
                        <a:fillRect/>
                      </a:stretch>
                    </p:blipFill>
                    <p:spPr>
                      <a:xfrm>
                        <a:off x="4994275" y="6200775"/>
                        <a:ext cx="3959225" cy="539750"/>
                      </a:xfrm>
                      <a:prstGeom prst="rect">
                        <a:avLst/>
                      </a:prstGeom>
                      <a:solidFill>
                        <a:schemeClr val="bg1"/>
                      </a:solidFill>
                      <a:ln w="19050" cap="flat" cmpd="sng">
                        <a:solidFill>
                          <a:schemeClr val="accent1"/>
                        </a:solidFill>
                        <a:prstDash val="solid"/>
                        <a:round/>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27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727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2708"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72709" name="Rectangle 3"/>
          <p:cNvSpPr>
            <a:spLocks noGrp="1"/>
          </p:cNvSpPr>
          <p:nvPr>
            <p:ph type="body"/>
          </p:nvPr>
        </p:nvSpPr>
        <p:spPr>
          <a:xfrm>
            <a:off x="685800" y="981075"/>
            <a:ext cx="7772400" cy="647700"/>
          </a:xfrm>
        </p:spPr>
        <p:txBody>
          <a:bodyPr wrap="square" anchor="t"/>
          <a:p>
            <a:pPr eaLnBrk="1" hangingPunct="1"/>
            <a:r>
              <a:rPr lang="en-US" altLang="x-none" sz="3200" dirty="0"/>
              <a:t>Example 2.6.2</a:t>
            </a:r>
            <a:endParaRPr lang="en-US" altLang="x-none" sz="3200" dirty="0"/>
          </a:p>
        </p:txBody>
      </p:sp>
      <p:grpSp>
        <p:nvGrpSpPr>
          <p:cNvPr id="72710" name="组合 58374"/>
          <p:cNvGrpSpPr/>
          <p:nvPr/>
        </p:nvGrpSpPr>
        <p:grpSpPr>
          <a:xfrm>
            <a:off x="3429000" y="1676400"/>
            <a:ext cx="2286000" cy="1263650"/>
            <a:chOff x="0" y="0"/>
            <a:chExt cx="1440" cy="796"/>
          </a:xfrm>
        </p:grpSpPr>
        <p:sp>
          <p:nvSpPr>
            <p:cNvPr id="72711" name="Oval 5" descr="浅色上对角线"/>
            <p:cNvSpPr/>
            <p:nvPr/>
          </p:nvSpPr>
          <p:spPr>
            <a:xfrm>
              <a:off x="0" y="0"/>
              <a:ext cx="872" cy="796"/>
            </a:xfrm>
            <a:prstGeom prst="ellipse">
              <a:avLst/>
            </a:prstGeom>
            <a:noFill/>
            <a:ln w="25400" cap="flat" cmpd="sng">
              <a:solidFill>
                <a:schemeClr val="tx1"/>
              </a:solidFill>
              <a:prstDash val="solid"/>
              <a:round/>
              <a:headEnd type="none" w="med" len="med"/>
              <a:tailEnd type="none" w="med" len="med"/>
            </a:ln>
          </p:spPr>
          <p:txBody>
            <a:bodyPr tIns="360000" bIns="360000" anchor="t">
              <a:spAutoFit/>
            </a:bodyPr>
            <a:p>
              <a:pPr>
                <a:spcBef>
                  <a:spcPct val="50000"/>
                </a:spcBef>
              </a:pPr>
              <a:r>
                <a:rPr lang="en-US" altLang="x-none" sz="3200" b="1" dirty="0">
                  <a:latin typeface="Times New Roman" panose="02020603050405020304" pitchFamily="2" charset="0"/>
                </a:rPr>
                <a:t>A</a:t>
              </a:r>
              <a:endParaRPr lang="en-US" altLang="x-none" sz="3200" b="1" dirty="0">
                <a:latin typeface="Times New Roman" panose="02020603050405020304" pitchFamily="2" charset="0"/>
              </a:endParaRPr>
            </a:p>
          </p:txBody>
        </p:sp>
        <p:sp>
          <p:nvSpPr>
            <p:cNvPr id="72712" name="Oval 6" descr="浅色下对角线"/>
            <p:cNvSpPr/>
            <p:nvPr/>
          </p:nvSpPr>
          <p:spPr>
            <a:xfrm>
              <a:off x="568" y="0"/>
              <a:ext cx="872" cy="796"/>
            </a:xfrm>
            <a:prstGeom prst="ellipse">
              <a:avLst/>
            </a:prstGeom>
            <a:noFill/>
            <a:ln w="25400" cap="flat" cmpd="sng">
              <a:solidFill>
                <a:schemeClr val="tx1"/>
              </a:solidFill>
              <a:prstDash val="solid"/>
              <a:round/>
              <a:headEnd type="none" w="med" len="med"/>
              <a:tailEnd type="none" w="med" len="med"/>
            </a:ln>
          </p:spPr>
          <p:txBody>
            <a:bodyPr tIns="360000" bIns="360000" anchor="t">
              <a:spAutoFit/>
            </a:bodyPr>
            <a:p>
              <a:pPr algn="r">
                <a:spcBef>
                  <a:spcPct val="50000"/>
                </a:spcBef>
              </a:pPr>
              <a:r>
                <a:rPr lang="en-US" altLang="x-none" sz="3200" b="1" dirty="0">
                  <a:latin typeface="Times New Roman" panose="02020603050405020304" pitchFamily="2" charset="0"/>
                </a:rPr>
                <a:t>B</a:t>
              </a:r>
              <a:endParaRPr lang="en-US" altLang="x-none" sz="3200" b="1" dirty="0">
                <a:latin typeface="Times New Roman" panose="02020603050405020304" pitchFamily="2" charset="0"/>
              </a:endParaRPr>
            </a:p>
          </p:txBody>
        </p:sp>
      </p:grpSp>
      <p:grpSp>
        <p:nvGrpSpPr>
          <p:cNvPr id="58378" name="组合 58377"/>
          <p:cNvGrpSpPr/>
          <p:nvPr/>
        </p:nvGrpSpPr>
        <p:grpSpPr>
          <a:xfrm>
            <a:off x="3733800" y="4038600"/>
            <a:ext cx="1676400" cy="1828800"/>
            <a:chOff x="0" y="0"/>
            <a:chExt cx="1056" cy="1152"/>
          </a:xfrm>
        </p:grpSpPr>
        <p:sp>
          <p:nvSpPr>
            <p:cNvPr id="72714" name="Oval 13" descr="轮廓式菱形"/>
            <p:cNvSpPr/>
            <p:nvPr/>
          </p:nvSpPr>
          <p:spPr>
            <a:xfrm>
              <a:off x="384" y="0"/>
              <a:ext cx="288" cy="624"/>
            </a:xfrm>
            <a:prstGeom prst="ellipse">
              <a:avLst/>
            </a:prstGeom>
            <a:pattFill prst="openDmnd">
              <a:fgClr>
                <a:srgbClr val="EAEAEA"/>
              </a:fgClr>
              <a:bgClr>
                <a:srgbClr val="FFFFFF">
                  <a:alpha val="50000"/>
                </a:srgbClr>
              </a:bgClr>
            </a:pattFill>
            <a:ln w="25400" cap="flat" cmpd="sng">
              <a:solidFill>
                <a:schemeClr val="tx1"/>
              </a:solidFill>
              <a:prstDash val="solid"/>
              <a:round/>
              <a:headEnd type="none" w="med" len="med"/>
              <a:tailEnd type="none" w="med" len="med"/>
            </a:ln>
          </p:spPr>
          <p:txBody>
            <a:bodyPr wrap="none" anchor="ctr"/>
            <a:p>
              <a:endParaRPr lang="zh-CN" altLang="en-US" sz="3200" dirty="0">
                <a:latin typeface="Times New Roman" panose="02020603050405020304" pitchFamily="2" charset="0"/>
              </a:endParaRPr>
            </a:p>
          </p:txBody>
        </p:sp>
        <p:sp>
          <p:nvSpPr>
            <p:cNvPr id="72715" name="Text Box 14"/>
            <p:cNvSpPr txBox="1"/>
            <p:nvPr/>
          </p:nvSpPr>
          <p:spPr>
            <a:xfrm>
              <a:off x="0" y="864"/>
              <a:ext cx="1056" cy="288"/>
            </a:xfrm>
            <a:prstGeom prst="rect">
              <a:avLst/>
            </a:prstGeom>
            <a:noFill/>
            <a:ln w="9525">
              <a:noFill/>
            </a:ln>
          </p:spPr>
          <p:txBody>
            <a:bodyPr anchor="t">
              <a:spAutoFit/>
            </a:bodyPr>
            <a:p>
              <a:pPr algn="ctr">
                <a:spcBef>
                  <a:spcPct val="50000"/>
                </a:spcBef>
              </a:pPr>
              <a:r>
                <a:rPr lang="en-US" altLang="x-none" sz="3200" b="1" dirty="0">
                  <a:latin typeface="Times New Roman" panose="02020603050405020304" pitchFamily="2" charset="0"/>
                </a:rPr>
                <a:t>A </a:t>
              </a:r>
              <a:r>
                <a:rPr lang="en-US" altLang="x-none" sz="3200" b="1" dirty="0">
                  <a:solidFill>
                    <a:srgbClr val="FF0000"/>
                  </a:solidFill>
                  <a:latin typeface="Arial" panose="020B0604020202020204" pitchFamily="34" charset="0"/>
                  <a:sym typeface="Symbol" panose="05050102010706020507" pitchFamily="2" charset="2"/>
                </a:rPr>
                <a:t></a:t>
              </a:r>
              <a:r>
                <a:rPr lang="en-US" altLang="x-none" sz="3200" b="1" dirty="0">
                  <a:latin typeface="Times New Roman" panose="02020603050405020304" pitchFamily="2" charset="0"/>
                </a:rPr>
                <a:t> B</a:t>
              </a:r>
              <a:r>
                <a:rPr lang="en-US" altLang="x-none" sz="3200" dirty="0">
                  <a:latin typeface="Times New Roman" panose="02020603050405020304" pitchFamily="2" charset="0"/>
                </a:rPr>
                <a:t>	</a:t>
              </a:r>
              <a:endParaRPr lang="en-US" altLang="x-none" sz="3200" dirty="0">
                <a:latin typeface="Times New Roman" panose="02020603050405020304" pitchFamily="2" charset="0"/>
              </a:endParaRPr>
            </a:p>
          </p:txBody>
        </p:sp>
      </p:grpSp>
      <p:grpSp>
        <p:nvGrpSpPr>
          <p:cNvPr id="58381" name="组合 58380"/>
          <p:cNvGrpSpPr/>
          <p:nvPr/>
        </p:nvGrpSpPr>
        <p:grpSpPr>
          <a:xfrm>
            <a:off x="6164263" y="3676650"/>
            <a:ext cx="2511425" cy="2190750"/>
            <a:chOff x="0" y="0"/>
            <a:chExt cx="1582" cy="1380"/>
          </a:xfrm>
        </p:grpSpPr>
        <p:sp>
          <p:nvSpPr>
            <p:cNvPr id="72717" name="Oval 16" descr="浅色上对角线"/>
            <p:cNvSpPr/>
            <p:nvPr/>
          </p:nvSpPr>
          <p:spPr>
            <a:xfrm>
              <a:off x="96" y="132"/>
              <a:ext cx="872" cy="796"/>
            </a:xfrm>
            <a:prstGeom prst="ellipse">
              <a:avLst/>
            </a:prstGeom>
            <a:solidFill>
              <a:schemeClr val="bg1"/>
            </a:solidFill>
            <a:ln w="25400" cap="flat" cmpd="sng">
              <a:solidFill>
                <a:schemeClr val="tx1"/>
              </a:solidFill>
              <a:prstDash val="solid"/>
              <a:round/>
              <a:headEnd type="none" w="med" len="med"/>
              <a:tailEnd type="none" w="med" len="med"/>
            </a:ln>
          </p:spPr>
          <p:txBody>
            <a:bodyPr tIns="360000" bIns="360000" anchor="t">
              <a:spAutoFit/>
            </a:bodyPr>
            <a:p>
              <a:pPr>
                <a:spcBef>
                  <a:spcPct val="50000"/>
                </a:spcBef>
              </a:pPr>
              <a:endParaRPr lang="zh-CN" altLang="en-US" sz="3200" b="1" dirty="0">
                <a:latin typeface="Times New Roman" panose="02020603050405020304" pitchFamily="2" charset="0"/>
              </a:endParaRPr>
            </a:p>
          </p:txBody>
        </p:sp>
        <p:sp>
          <p:nvSpPr>
            <p:cNvPr id="72718" name="Text Box 19"/>
            <p:cNvSpPr txBox="1"/>
            <p:nvPr/>
          </p:nvSpPr>
          <p:spPr>
            <a:xfrm>
              <a:off x="0" y="1092"/>
              <a:ext cx="1056" cy="288"/>
            </a:xfrm>
            <a:prstGeom prst="rect">
              <a:avLst/>
            </a:prstGeom>
            <a:noFill/>
            <a:ln w="9525">
              <a:noFill/>
            </a:ln>
          </p:spPr>
          <p:txBody>
            <a:bodyPr anchor="t">
              <a:spAutoFit/>
            </a:bodyPr>
            <a:p>
              <a:pPr algn="ctr">
                <a:spcBef>
                  <a:spcPct val="50000"/>
                </a:spcBef>
              </a:pPr>
              <a:r>
                <a:rPr lang="en-US" altLang="x-none" sz="3200" b="1" dirty="0">
                  <a:latin typeface="Times New Roman" panose="02020603050405020304" pitchFamily="2" charset="0"/>
                </a:rPr>
                <a:t>A </a:t>
              </a:r>
              <a:r>
                <a:rPr lang="en-US" altLang="x-none" sz="3200" b="1" dirty="0">
                  <a:solidFill>
                    <a:srgbClr val="FF0000"/>
                  </a:solidFill>
                  <a:latin typeface="Arial" panose="020B0604020202020204" pitchFamily="34" charset="0"/>
                  <a:sym typeface="Symbol" panose="05050102010706020507" pitchFamily="2" charset="2"/>
                </a:rPr>
                <a:t>–</a:t>
              </a:r>
              <a:r>
                <a:rPr lang="en-US" altLang="x-none" sz="3200" b="1" dirty="0">
                  <a:latin typeface="Times New Roman" panose="02020603050405020304" pitchFamily="2" charset="0"/>
                </a:rPr>
                <a:t> B</a:t>
              </a:r>
              <a:r>
                <a:rPr lang="en-US" altLang="x-none" sz="3200" dirty="0">
                  <a:latin typeface="Times New Roman" panose="02020603050405020304" pitchFamily="2" charset="0"/>
                </a:rPr>
                <a:t>	</a:t>
              </a:r>
              <a:endParaRPr lang="en-US" altLang="x-none" sz="3200" dirty="0">
                <a:latin typeface="Times New Roman" panose="02020603050405020304" pitchFamily="2" charset="0"/>
              </a:endParaRPr>
            </a:p>
          </p:txBody>
        </p:sp>
        <p:sp>
          <p:nvSpPr>
            <p:cNvPr id="72719" name="Oval 17"/>
            <p:cNvSpPr/>
            <p:nvPr/>
          </p:nvSpPr>
          <p:spPr>
            <a:xfrm>
              <a:off x="664" y="132"/>
              <a:ext cx="872" cy="796"/>
            </a:xfrm>
            <a:prstGeom prst="ellipse">
              <a:avLst/>
            </a:prstGeom>
            <a:solidFill>
              <a:srgbClr val="FFFFFF"/>
            </a:solidFill>
            <a:ln w="25400" cap="flat" cmpd="sng">
              <a:solidFill>
                <a:schemeClr val="tx1"/>
              </a:solidFill>
              <a:prstDash val="solid"/>
              <a:round/>
              <a:headEnd type="none" w="med" len="med"/>
              <a:tailEnd type="none" w="med" len="med"/>
            </a:ln>
          </p:spPr>
          <p:txBody>
            <a:bodyPr tIns="360000" bIns="360000" anchor="t">
              <a:spAutoFit/>
            </a:bodyPr>
            <a:p>
              <a:pPr algn="r">
                <a:spcBef>
                  <a:spcPct val="50000"/>
                </a:spcBef>
              </a:pPr>
              <a:r>
                <a:rPr lang="en-US" altLang="x-none" sz="3200" b="1" dirty="0">
                  <a:latin typeface="Times New Roman" panose="02020603050405020304" pitchFamily="2" charset="0"/>
                </a:rPr>
                <a:t>B</a:t>
              </a:r>
              <a:endParaRPr lang="en-US" altLang="x-none" sz="3200" b="1" dirty="0">
                <a:latin typeface="Times New Roman" panose="02020603050405020304" pitchFamily="2" charset="0"/>
              </a:endParaRPr>
            </a:p>
          </p:txBody>
        </p:sp>
        <p:sp>
          <p:nvSpPr>
            <p:cNvPr id="72720" name="Text Box 18"/>
            <p:cNvSpPr txBox="1"/>
            <p:nvPr/>
          </p:nvSpPr>
          <p:spPr>
            <a:xfrm>
              <a:off x="814" y="0"/>
              <a:ext cx="768" cy="978"/>
            </a:xfrm>
            <a:prstGeom prst="rect">
              <a:avLst/>
            </a:prstGeom>
            <a:solidFill>
              <a:schemeClr val="bg1"/>
            </a:solidFill>
            <a:ln w="9525">
              <a:noFill/>
            </a:ln>
          </p:spPr>
          <p:txBody>
            <a:bodyPr anchor="t">
              <a:spAutoFit/>
            </a:bodyPr>
            <a:p>
              <a:pPr>
                <a:spcBef>
                  <a:spcPct val="50000"/>
                </a:spcBef>
              </a:pPr>
              <a:endParaRPr lang="zh-CN" altLang="en-US" sz="3200" dirty="0">
                <a:latin typeface="Times New Roman" panose="02020603050405020304" pitchFamily="2" charset="0"/>
              </a:endParaRPr>
            </a:p>
            <a:p>
              <a:pPr>
                <a:spcBef>
                  <a:spcPct val="50000"/>
                </a:spcBef>
              </a:pPr>
              <a:endParaRPr lang="zh-CN" altLang="en-US" sz="3200" dirty="0">
                <a:latin typeface="Times New Roman" panose="02020603050405020304" pitchFamily="2" charset="0"/>
              </a:endParaRPr>
            </a:p>
            <a:p>
              <a:pPr>
                <a:spcBef>
                  <a:spcPct val="50000"/>
                </a:spcBef>
              </a:pPr>
              <a:endParaRPr lang="zh-CN" altLang="en-US" sz="3200" dirty="0">
                <a:latin typeface="Times New Roman" panose="02020603050405020304" pitchFamily="2" charset="0"/>
              </a:endParaRPr>
            </a:p>
          </p:txBody>
        </p:sp>
      </p:grpSp>
      <p:grpSp>
        <p:nvGrpSpPr>
          <p:cNvPr id="58386" name="组合 58385"/>
          <p:cNvGrpSpPr/>
          <p:nvPr/>
        </p:nvGrpSpPr>
        <p:grpSpPr>
          <a:xfrm>
            <a:off x="990600" y="3929063"/>
            <a:ext cx="2286000" cy="1938337"/>
            <a:chOff x="0" y="0"/>
            <a:chExt cx="1440" cy="1221"/>
          </a:xfrm>
        </p:grpSpPr>
        <p:sp>
          <p:nvSpPr>
            <p:cNvPr id="72722" name="Oval 8" descr="浅色上对角线"/>
            <p:cNvSpPr/>
            <p:nvPr/>
          </p:nvSpPr>
          <p:spPr>
            <a:xfrm>
              <a:off x="0" y="0"/>
              <a:ext cx="872" cy="796"/>
            </a:xfrm>
            <a:prstGeom prst="ellipse">
              <a:avLst/>
            </a:prstGeom>
            <a:solidFill>
              <a:schemeClr val="bg1"/>
            </a:solidFill>
            <a:ln w="25400" cap="flat" cmpd="sng">
              <a:solidFill>
                <a:schemeClr val="tx1"/>
              </a:solidFill>
              <a:prstDash val="solid"/>
              <a:round/>
              <a:headEnd type="none" w="med" len="med"/>
              <a:tailEnd type="none" w="med" len="med"/>
            </a:ln>
          </p:spPr>
          <p:txBody>
            <a:bodyPr tIns="360000" bIns="360000" anchor="t">
              <a:spAutoFit/>
            </a:bodyPr>
            <a:p>
              <a:pPr>
                <a:spcBef>
                  <a:spcPct val="50000"/>
                </a:spcBef>
              </a:pPr>
              <a:endParaRPr lang="zh-CN" altLang="en-US" sz="3200" b="1" dirty="0">
                <a:latin typeface="Times New Roman" panose="02020603050405020304" pitchFamily="2" charset="0"/>
              </a:endParaRPr>
            </a:p>
          </p:txBody>
        </p:sp>
        <p:sp>
          <p:nvSpPr>
            <p:cNvPr id="72723" name="Oval 9" descr="浅色下对角线"/>
            <p:cNvSpPr/>
            <p:nvPr/>
          </p:nvSpPr>
          <p:spPr>
            <a:xfrm>
              <a:off x="568" y="0"/>
              <a:ext cx="872" cy="796"/>
            </a:xfrm>
            <a:prstGeom prst="ellipse">
              <a:avLst/>
            </a:prstGeom>
            <a:solidFill>
              <a:schemeClr val="bg1"/>
            </a:solidFill>
            <a:ln w="25400" cap="flat" cmpd="sng">
              <a:solidFill>
                <a:schemeClr val="tx1"/>
              </a:solidFill>
              <a:prstDash val="solid"/>
              <a:round/>
              <a:headEnd type="none" w="med" len="med"/>
              <a:tailEnd type="none" w="med" len="med"/>
            </a:ln>
          </p:spPr>
          <p:txBody>
            <a:bodyPr tIns="360000" bIns="360000" anchor="t">
              <a:spAutoFit/>
            </a:bodyPr>
            <a:p>
              <a:pPr algn="r">
                <a:spcBef>
                  <a:spcPct val="50000"/>
                </a:spcBef>
              </a:pPr>
              <a:endParaRPr lang="zh-CN" altLang="en-US" sz="3200" b="1" dirty="0">
                <a:latin typeface="Times New Roman" panose="02020603050405020304" pitchFamily="2" charset="0"/>
              </a:endParaRPr>
            </a:p>
          </p:txBody>
        </p:sp>
        <p:sp>
          <p:nvSpPr>
            <p:cNvPr id="72724" name="Text Box 10" descr="浅色上对角线"/>
            <p:cNvSpPr txBox="1"/>
            <p:nvPr/>
          </p:nvSpPr>
          <p:spPr>
            <a:xfrm>
              <a:off x="384" y="93"/>
              <a:ext cx="330" cy="612"/>
            </a:xfrm>
            <a:prstGeom prst="rect">
              <a:avLst/>
            </a:prstGeom>
            <a:solidFill>
              <a:schemeClr val="bg1"/>
            </a:solidFill>
            <a:ln w="9525">
              <a:noFill/>
            </a:ln>
          </p:spPr>
          <p:txBody>
            <a:bodyPr anchor="t">
              <a:spAutoFit/>
            </a:bodyPr>
            <a:p>
              <a:pPr>
                <a:spcBef>
                  <a:spcPct val="50000"/>
                </a:spcBef>
              </a:pPr>
              <a:endParaRPr lang="zh-CN" altLang="en-US" sz="3200" dirty="0">
                <a:latin typeface="Times New Roman" panose="02020603050405020304" pitchFamily="2" charset="0"/>
              </a:endParaRPr>
            </a:p>
            <a:p>
              <a:pPr>
                <a:spcBef>
                  <a:spcPct val="50000"/>
                </a:spcBef>
              </a:pPr>
              <a:endParaRPr lang="zh-CN" altLang="en-US" sz="3200" dirty="0">
                <a:latin typeface="Times New Roman" panose="02020603050405020304" pitchFamily="2" charset="0"/>
              </a:endParaRPr>
            </a:p>
          </p:txBody>
        </p:sp>
        <p:sp>
          <p:nvSpPr>
            <p:cNvPr id="72725" name="Text Box 11"/>
            <p:cNvSpPr txBox="1"/>
            <p:nvPr/>
          </p:nvSpPr>
          <p:spPr>
            <a:xfrm>
              <a:off x="240" y="933"/>
              <a:ext cx="1056" cy="288"/>
            </a:xfrm>
            <a:prstGeom prst="rect">
              <a:avLst/>
            </a:prstGeom>
            <a:noFill/>
            <a:ln w="9525">
              <a:noFill/>
            </a:ln>
          </p:spPr>
          <p:txBody>
            <a:bodyPr anchor="t">
              <a:spAutoFit/>
            </a:bodyPr>
            <a:p>
              <a:pPr algn="ctr">
                <a:spcBef>
                  <a:spcPct val="50000"/>
                </a:spcBef>
              </a:pPr>
              <a:r>
                <a:rPr lang="en-US" altLang="x-none" sz="3200" b="1" dirty="0">
                  <a:latin typeface="Times New Roman" panose="02020603050405020304" pitchFamily="2" charset="0"/>
                </a:rPr>
                <a:t>A </a:t>
              </a:r>
              <a:r>
                <a:rPr lang="en-US" altLang="x-none" sz="3200" b="1" dirty="0">
                  <a:solidFill>
                    <a:srgbClr val="FF0000"/>
                  </a:solidFill>
                  <a:latin typeface="Arial" panose="020B0604020202020204" pitchFamily="34" charset="0"/>
                  <a:sym typeface="Symbol" panose="05050102010706020507" pitchFamily="2" charset="2"/>
                </a:rPr>
                <a:t></a:t>
              </a:r>
              <a:r>
                <a:rPr lang="en-US" altLang="x-none" sz="3200" b="1" dirty="0">
                  <a:latin typeface="Times New Roman" panose="02020603050405020304" pitchFamily="2" charset="0"/>
                </a:rPr>
                <a:t> B</a:t>
              </a:r>
              <a:r>
                <a:rPr lang="en-US" altLang="x-none" sz="3200" dirty="0">
                  <a:latin typeface="Times New Roman" panose="02020603050405020304" pitchFamily="2" charset="0"/>
                </a:rPr>
                <a:t>	</a:t>
              </a:r>
              <a:endParaRPr lang="en-US" altLang="x-none" sz="3200" dirty="0">
                <a:latin typeface="Times New Roman" panose="02020603050405020304" pitchFamily="2" charset="0"/>
              </a:endParaRPr>
            </a:p>
          </p:txBody>
        </p:sp>
        <p:sp>
          <p:nvSpPr>
            <p:cNvPr id="72726" name="Text Box 24" descr="浅色下对角线"/>
            <p:cNvSpPr txBox="1"/>
            <p:nvPr/>
          </p:nvSpPr>
          <p:spPr>
            <a:xfrm>
              <a:off x="714" y="93"/>
              <a:ext cx="363" cy="612"/>
            </a:xfrm>
            <a:prstGeom prst="rect">
              <a:avLst/>
            </a:prstGeom>
            <a:solidFill>
              <a:schemeClr val="bg1"/>
            </a:solidFill>
            <a:ln w="9525">
              <a:noFill/>
            </a:ln>
          </p:spPr>
          <p:txBody>
            <a:bodyPr wrap="square" anchor="t">
              <a:spAutoFit/>
            </a:bodyPr>
            <a:p>
              <a:pPr>
                <a:spcBef>
                  <a:spcPct val="50000"/>
                </a:spcBef>
              </a:pPr>
              <a:endParaRPr lang="zh-CN" altLang="en-US" sz="3200" dirty="0">
                <a:latin typeface="Times New Roman" panose="02020603050405020304" pitchFamily="2" charset="0"/>
              </a:endParaRPr>
            </a:p>
            <a:p>
              <a:pPr>
                <a:spcBef>
                  <a:spcPct val="50000"/>
                </a:spcBef>
              </a:pPr>
              <a:endParaRPr lang="zh-CN" altLang="en-US" sz="3200" dirty="0">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86"/>
                                        </p:tgtEl>
                                        <p:attrNameLst>
                                          <p:attrName>style.visibility</p:attrName>
                                        </p:attrNameLst>
                                      </p:cBhvr>
                                      <p:to>
                                        <p:strVal val="visible"/>
                                      </p:to>
                                    </p:set>
                                    <p:animEffect transition="in" filter="blinds(horizontal)">
                                      <p:cBhvr>
                                        <p:cTn id="7" dur="500"/>
                                        <p:tgtEl>
                                          <p:spTgt spid="58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blinds(horizontal)">
                                      <p:cBhvr>
                                        <p:cTn id="12" dur="500"/>
                                        <p:tgtEl>
                                          <p:spTgt spid="583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81"/>
                                        </p:tgtEl>
                                        <p:attrNameLst>
                                          <p:attrName>style.visibility</p:attrName>
                                        </p:attrNameLst>
                                      </p:cBhvr>
                                      <p:to>
                                        <p:strVal val="visible"/>
                                      </p:to>
                                    </p:set>
                                    <p:animEffect transition="in" filter="blinds(horizontal)">
                                      <p:cBhvr>
                                        <p:cTn id="17" dur="500"/>
                                        <p:tgtEl>
                                          <p:spTgt spid="58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37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737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3732"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zh-CN" altLang="en-US" dirty="0"/>
          </a:p>
        </p:txBody>
      </p:sp>
      <p:sp>
        <p:nvSpPr>
          <p:cNvPr id="73733" name="Rectangle 3"/>
          <p:cNvSpPr>
            <a:spLocks noGrp="1"/>
          </p:cNvSpPr>
          <p:nvPr>
            <p:ph type="body"/>
          </p:nvPr>
        </p:nvSpPr>
        <p:spPr>
          <a:xfrm>
            <a:off x="381000" y="1066800"/>
            <a:ext cx="8458200" cy="5105400"/>
          </a:xfrm>
        </p:spPr>
        <p:txBody>
          <a:bodyPr wrap="square" anchor="t"/>
          <a:p>
            <a:pPr marL="457200" indent="-457200" eaLnBrk="1" hangingPunct="1">
              <a:lnSpc>
                <a:spcPct val="110000"/>
              </a:lnSpc>
            </a:pPr>
            <a:r>
              <a:rPr lang="en-US" altLang="x-none" sz="3000" dirty="0">
                <a:solidFill>
                  <a:schemeClr val="tx1"/>
                </a:solidFill>
              </a:rPr>
              <a:t>The </a:t>
            </a:r>
            <a:r>
              <a:rPr lang="en-US" altLang="x-none" sz="3000" dirty="0"/>
              <a:t>UNION</a:t>
            </a:r>
            <a:r>
              <a:rPr lang="en-US" altLang="x-none" sz="3000" dirty="0">
                <a:solidFill>
                  <a:schemeClr val="tx1"/>
                </a:solidFill>
              </a:rPr>
              <a:t> and </a:t>
            </a:r>
            <a:r>
              <a:rPr lang="en-US" altLang="x-none" sz="3000" dirty="0"/>
              <a:t>INTERSECTION</a:t>
            </a:r>
            <a:r>
              <a:rPr lang="en-US" altLang="x-none" sz="3000" dirty="0">
                <a:solidFill>
                  <a:schemeClr val="tx1"/>
                </a:solidFill>
              </a:rPr>
              <a:t> operations are commutative (</a:t>
            </a:r>
            <a:r>
              <a:rPr lang="zh-CN" altLang="en-US" sz="3000" dirty="0">
                <a:solidFill>
                  <a:schemeClr val="tx1"/>
                </a:solidFill>
              </a:rPr>
              <a:t>交换律) </a:t>
            </a:r>
            <a:r>
              <a:rPr lang="en-US" altLang="x-none" sz="3000" dirty="0">
                <a:solidFill>
                  <a:schemeClr val="tx1"/>
                </a:solidFill>
              </a:rPr>
              <a:t>and associative (</a:t>
            </a:r>
            <a:r>
              <a:rPr lang="zh-CN" altLang="en-US" sz="3000" dirty="0">
                <a:solidFill>
                  <a:schemeClr val="tx1"/>
                </a:solidFill>
              </a:rPr>
              <a:t>结合律).</a:t>
            </a:r>
            <a:endParaRPr lang="en-US" altLang="x-none" sz="3000" dirty="0">
              <a:solidFill>
                <a:schemeClr val="tx1"/>
              </a:solidFill>
            </a:endParaRPr>
          </a:p>
          <a:p>
            <a:pPr marL="914400" lvl="1" indent="-457200" eaLnBrk="1" hangingPunct="1">
              <a:lnSpc>
                <a:spcPct val="110000"/>
              </a:lnSpc>
              <a:buAutoNum type="arabicParenR"/>
            </a:pPr>
            <a:r>
              <a:rPr lang="en-US" altLang="x-none" sz="3000" dirty="0"/>
              <a:t>  R </a:t>
            </a:r>
            <a:r>
              <a:rPr lang="en-US" altLang="x-none" sz="3000" dirty="0">
                <a:sym typeface="Symbol" panose="05050102010706020507" pitchFamily="2" charset="2"/>
              </a:rPr>
              <a:t> </a:t>
            </a:r>
            <a:r>
              <a:rPr lang="en-US" altLang="x-none" sz="3000" dirty="0"/>
              <a:t>S = S </a:t>
            </a:r>
            <a:r>
              <a:rPr lang="en-US" altLang="x-none" sz="3000" dirty="0">
                <a:sym typeface="Symbol" panose="05050102010706020507" pitchFamily="2" charset="2"/>
              </a:rPr>
              <a:t> </a:t>
            </a:r>
            <a:r>
              <a:rPr lang="en-US" altLang="x-none" sz="3000" dirty="0"/>
              <a:t>R</a:t>
            </a:r>
            <a:endParaRPr lang="en-US" altLang="x-none" sz="3000" dirty="0"/>
          </a:p>
          <a:p>
            <a:pPr marL="914400" lvl="1" indent="-457200" eaLnBrk="1" hangingPunct="1">
              <a:lnSpc>
                <a:spcPct val="110000"/>
              </a:lnSpc>
              <a:buAutoNum type="arabicParenR"/>
            </a:pPr>
            <a:r>
              <a:rPr lang="en-US" altLang="x-none" sz="3000" dirty="0"/>
              <a:t>  R </a:t>
            </a:r>
            <a:r>
              <a:rPr lang="en-US" altLang="x-none" sz="3000" dirty="0">
                <a:sym typeface="Symbol" panose="05050102010706020507" pitchFamily="2" charset="2"/>
              </a:rPr>
              <a:t></a:t>
            </a:r>
            <a:r>
              <a:rPr lang="en-US" altLang="x-none" sz="3000" dirty="0"/>
              <a:t> S = S </a:t>
            </a:r>
            <a:r>
              <a:rPr lang="en-US" altLang="x-none" sz="3000" dirty="0">
                <a:sym typeface="Symbol" panose="05050102010706020507" pitchFamily="2" charset="2"/>
              </a:rPr>
              <a:t></a:t>
            </a:r>
            <a:r>
              <a:rPr lang="en-US" altLang="x-none" sz="3000" dirty="0"/>
              <a:t> R</a:t>
            </a:r>
            <a:endParaRPr lang="en-US" altLang="x-none" sz="3000" dirty="0"/>
          </a:p>
          <a:p>
            <a:pPr marL="914400" lvl="1" indent="-457200" eaLnBrk="1" hangingPunct="1">
              <a:lnSpc>
                <a:spcPct val="110000"/>
              </a:lnSpc>
              <a:buAutoNum type="arabicParenR"/>
            </a:pPr>
            <a:r>
              <a:rPr lang="en-US" altLang="x-none" sz="3000" dirty="0"/>
              <a:t>  (R </a:t>
            </a:r>
            <a:r>
              <a:rPr lang="en-US" altLang="x-none" sz="3000" dirty="0">
                <a:sym typeface="Symbol" panose="05050102010706020507" pitchFamily="2" charset="2"/>
              </a:rPr>
              <a:t> S)</a:t>
            </a:r>
            <a:r>
              <a:rPr lang="en-US" altLang="x-none" sz="3000" dirty="0"/>
              <a:t> </a:t>
            </a:r>
            <a:r>
              <a:rPr lang="en-US" altLang="x-none" sz="3000" dirty="0">
                <a:sym typeface="Symbol" panose="05050102010706020507" pitchFamily="2" charset="2"/>
              </a:rPr>
              <a:t> </a:t>
            </a:r>
            <a:r>
              <a:rPr lang="en-US" altLang="x-none" sz="3000" dirty="0"/>
              <a:t>T = R </a:t>
            </a:r>
            <a:r>
              <a:rPr lang="en-US" altLang="x-none" sz="3000" dirty="0">
                <a:sym typeface="Symbol" panose="05050102010706020507" pitchFamily="2" charset="2"/>
              </a:rPr>
              <a:t> (</a:t>
            </a:r>
            <a:r>
              <a:rPr lang="en-US" altLang="x-none" sz="3000" dirty="0"/>
              <a:t>S </a:t>
            </a:r>
            <a:r>
              <a:rPr lang="en-US" altLang="x-none" sz="3000" dirty="0">
                <a:sym typeface="Symbol" panose="05050102010706020507" pitchFamily="2" charset="2"/>
              </a:rPr>
              <a:t> </a:t>
            </a:r>
            <a:r>
              <a:rPr lang="en-US" altLang="x-none" sz="3000" dirty="0"/>
              <a:t>T)</a:t>
            </a:r>
            <a:endParaRPr lang="en-US" altLang="x-none" sz="3000" dirty="0"/>
          </a:p>
          <a:p>
            <a:pPr marL="914400" lvl="1" indent="-457200" eaLnBrk="1" hangingPunct="1">
              <a:lnSpc>
                <a:spcPct val="110000"/>
              </a:lnSpc>
              <a:buAutoNum type="arabicParenR"/>
            </a:pPr>
            <a:r>
              <a:rPr lang="en-US" altLang="x-none" sz="3000" dirty="0"/>
              <a:t>  (R </a:t>
            </a:r>
            <a:r>
              <a:rPr lang="en-US" altLang="x-none" sz="3000" dirty="0">
                <a:sym typeface="Symbol" panose="05050102010706020507" pitchFamily="2" charset="2"/>
              </a:rPr>
              <a:t> S)</a:t>
            </a:r>
            <a:r>
              <a:rPr lang="en-US" altLang="x-none" sz="3000" dirty="0"/>
              <a:t> </a:t>
            </a:r>
            <a:r>
              <a:rPr lang="en-US" altLang="x-none" sz="3000" dirty="0">
                <a:sym typeface="Symbol" panose="05050102010706020507" pitchFamily="2" charset="2"/>
              </a:rPr>
              <a:t> </a:t>
            </a:r>
            <a:r>
              <a:rPr lang="en-US" altLang="x-none" sz="3000" dirty="0"/>
              <a:t>T = R </a:t>
            </a:r>
            <a:r>
              <a:rPr lang="en-US" altLang="x-none" sz="3000" dirty="0">
                <a:sym typeface="Symbol" panose="05050102010706020507" pitchFamily="2" charset="2"/>
              </a:rPr>
              <a:t> (</a:t>
            </a:r>
            <a:r>
              <a:rPr lang="en-US" altLang="x-none" sz="3000" dirty="0"/>
              <a:t>S </a:t>
            </a:r>
            <a:r>
              <a:rPr lang="en-US" altLang="x-none" sz="3000" dirty="0">
                <a:sym typeface="Symbol" panose="05050102010706020507" pitchFamily="2" charset="2"/>
              </a:rPr>
              <a:t> </a:t>
            </a:r>
            <a:r>
              <a:rPr lang="en-US" altLang="x-none" sz="3000" dirty="0"/>
              <a:t>T)</a:t>
            </a:r>
            <a:endParaRPr lang="en-US" altLang="x-none" sz="3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47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747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4756"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zh-CN" altLang="en-US" dirty="0"/>
          </a:p>
        </p:txBody>
      </p:sp>
      <p:sp>
        <p:nvSpPr>
          <p:cNvPr id="74757" name="Rectangle 3"/>
          <p:cNvSpPr>
            <a:spLocks noGrp="1"/>
          </p:cNvSpPr>
          <p:nvPr>
            <p:ph type="body"/>
          </p:nvPr>
        </p:nvSpPr>
        <p:spPr>
          <a:xfrm>
            <a:off x="184150" y="1066800"/>
            <a:ext cx="8709025" cy="5105400"/>
          </a:xfrm>
        </p:spPr>
        <p:txBody>
          <a:bodyPr wrap="square" anchor="t"/>
          <a:p>
            <a:pPr marL="457200" indent="-457200" eaLnBrk="1" hangingPunct="1">
              <a:buClr>
                <a:srgbClr val="FF0000"/>
              </a:buClr>
            </a:pPr>
            <a:r>
              <a:rPr lang="en-US" altLang="x-none" sz="2800" dirty="0">
                <a:solidFill>
                  <a:schemeClr val="tx1"/>
                </a:solidFill>
              </a:rPr>
              <a:t>The </a:t>
            </a:r>
            <a:r>
              <a:rPr lang="en-US" altLang="x-none" sz="2800" dirty="0"/>
              <a:t>DIFFERENCE</a:t>
            </a:r>
            <a:r>
              <a:rPr lang="en-US" altLang="x-none" sz="2800" dirty="0">
                <a:solidFill>
                  <a:schemeClr val="tx1"/>
                </a:solidFill>
              </a:rPr>
              <a:t> operation is not commutative</a:t>
            </a:r>
            <a:endParaRPr lang="en-US" altLang="x-none" sz="2800" dirty="0">
              <a:solidFill>
                <a:schemeClr val="tx1"/>
              </a:solidFill>
            </a:endParaRPr>
          </a:p>
          <a:p>
            <a:pPr marL="914400" lvl="1" indent="-457200" eaLnBrk="1" hangingPunct="1">
              <a:buAutoNum type="arabicParenR"/>
            </a:pPr>
            <a:r>
              <a:rPr lang="en-US" altLang="x-none" sz="2800" dirty="0"/>
              <a:t>R </a:t>
            </a:r>
            <a:r>
              <a:rPr lang="en-US" altLang="x-none" sz="2800" dirty="0">
                <a:sym typeface="Symbol" panose="05050102010706020507" pitchFamily="2" charset="2"/>
              </a:rPr>
              <a:t>– </a:t>
            </a:r>
            <a:r>
              <a:rPr lang="en-US" altLang="x-none" sz="2800" dirty="0"/>
              <a:t>S </a:t>
            </a:r>
            <a:r>
              <a:rPr lang="en-US" altLang="x-none" sz="2800" dirty="0">
                <a:sym typeface="Symbol" panose="05050102010706020507" pitchFamily="2" charset="2"/>
              </a:rPr>
              <a:t> </a:t>
            </a:r>
            <a:r>
              <a:rPr lang="en-US" altLang="x-none" sz="2800" dirty="0"/>
              <a:t>S </a:t>
            </a:r>
            <a:r>
              <a:rPr lang="en-US" altLang="x-none" sz="2800" dirty="0">
                <a:sym typeface="Symbol" panose="05050102010706020507" pitchFamily="2" charset="2"/>
              </a:rPr>
              <a:t>– </a:t>
            </a:r>
            <a:r>
              <a:rPr lang="en-US" altLang="x-none" sz="2800" dirty="0"/>
              <a:t>R</a:t>
            </a:r>
            <a:endParaRPr lang="en-US" altLang="x-none" sz="2800" dirty="0"/>
          </a:p>
          <a:p>
            <a:pPr marL="1371600" lvl="2" indent="-457200" eaLnBrk="1" hangingPunct="1">
              <a:buChar char="Ø"/>
            </a:pPr>
            <a:r>
              <a:rPr lang="en-US" altLang="x-none" sz="2800" dirty="0"/>
              <a:t>R </a:t>
            </a:r>
            <a:r>
              <a:rPr lang="en-US" altLang="x-none" sz="2800" dirty="0">
                <a:sym typeface="Symbol" panose="05050102010706020507" pitchFamily="2" charset="2"/>
              </a:rPr>
              <a:t>– </a:t>
            </a:r>
            <a:r>
              <a:rPr lang="en-US" altLang="x-none" sz="2800" dirty="0"/>
              <a:t>S = R </a:t>
            </a:r>
            <a:r>
              <a:rPr lang="en-US" altLang="x-none" sz="2800" dirty="0">
                <a:sym typeface="Symbol" panose="05050102010706020507" pitchFamily="2" charset="2"/>
              </a:rPr>
              <a:t>– (</a:t>
            </a:r>
            <a:r>
              <a:rPr lang="en-US" altLang="x-none" sz="2800" dirty="0"/>
              <a:t>R </a:t>
            </a:r>
            <a:r>
              <a:rPr lang="en-US" altLang="x-none" sz="2800" dirty="0">
                <a:sym typeface="Symbol" panose="05050102010706020507" pitchFamily="2" charset="2"/>
              </a:rPr>
              <a:t></a:t>
            </a:r>
            <a:r>
              <a:rPr lang="en-US" altLang="x-none" sz="2800" dirty="0"/>
              <a:t> S)</a:t>
            </a:r>
            <a:endParaRPr lang="en-US" altLang="x-none" sz="2800" dirty="0"/>
          </a:p>
          <a:p>
            <a:pPr marL="1371600" lvl="2" indent="-457200" eaLnBrk="1" hangingPunct="1">
              <a:buChar char="Ø"/>
            </a:pPr>
            <a:r>
              <a:rPr lang="en-US" altLang="x-none" sz="2800" dirty="0"/>
              <a:t>S </a:t>
            </a:r>
            <a:r>
              <a:rPr lang="en-US" altLang="x-none" sz="2800" dirty="0">
                <a:sym typeface="Symbol" panose="05050102010706020507" pitchFamily="2" charset="2"/>
              </a:rPr>
              <a:t>– </a:t>
            </a:r>
            <a:r>
              <a:rPr lang="en-US" altLang="x-none" sz="2800" dirty="0"/>
              <a:t>R = S </a:t>
            </a:r>
            <a:r>
              <a:rPr lang="en-US" altLang="x-none" sz="2800" dirty="0">
                <a:sym typeface="Symbol" panose="05050102010706020507" pitchFamily="2" charset="2"/>
              </a:rPr>
              <a:t>– (</a:t>
            </a:r>
            <a:r>
              <a:rPr lang="en-US" altLang="x-none" sz="2800" dirty="0"/>
              <a:t>R </a:t>
            </a:r>
            <a:r>
              <a:rPr lang="en-US" altLang="x-none" sz="2800" dirty="0">
                <a:sym typeface="Symbol" panose="05050102010706020507" pitchFamily="2" charset="2"/>
              </a:rPr>
              <a:t></a:t>
            </a:r>
            <a:r>
              <a:rPr lang="en-US" altLang="x-none" sz="2800" dirty="0"/>
              <a:t> S)</a:t>
            </a:r>
            <a:endParaRPr lang="en-US" altLang="x-none" sz="2800" dirty="0"/>
          </a:p>
          <a:p>
            <a:pPr marL="1371600" lvl="2" indent="-457200" eaLnBrk="1" hangingPunct="1">
              <a:buChar char="Ø"/>
            </a:pPr>
            <a:endParaRPr lang="en-US" altLang="x-none" sz="2800" dirty="0"/>
          </a:p>
          <a:p>
            <a:pPr marL="914400" lvl="1" indent="-457200" eaLnBrk="1" hangingPunct="1">
              <a:buAutoNum type="arabicParenR"/>
            </a:pPr>
            <a:r>
              <a:rPr lang="en-US" altLang="x-none" sz="2800" dirty="0"/>
              <a:t>R </a:t>
            </a:r>
            <a:r>
              <a:rPr lang="en-US" altLang="x-none" sz="2800" dirty="0">
                <a:sym typeface="Symbol" panose="05050102010706020507" pitchFamily="2" charset="2"/>
              </a:rPr>
              <a:t></a:t>
            </a:r>
            <a:r>
              <a:rPr lang="en-US" altLang="x-none" sz="2800" dirty="0"/>
              <a:t> S = R </a:t>
            </a:r>
            <a:r>
              <a:rPr lang="en-US" altLang="x-none" sz="2800" dirty="0">
                <a:sym typeface="Symbol" panose="05050102010706020507" pitchFamily="2" charset="2"/>
              </a:rPr>
              <a:t>– (R – S) = S – (S – R)</a:t>
            </a:r>
            <a:endParaRPr lang="en-US" altLang="x-none" sz="2800" dirty="0">
              <a:sym typeface="Symbol" panose="05050102010706020507" pitchFamily="2" charset="2"/>
            </a:endParaRPr>
          </a:p>
          <a:p>
            <a:pPr marL="1371600" lvl="2" indent="-457200" eaLnBrk="1" hangingPunct="1">
              <a:buChar char="Ø"/>
            </a:pPr>
            <a:r>
              <a:rPr lang="en-US" altLang="x-none" sz="2800" dirty="0">
                <a:sym typeface="Symbol" panose="05050102010706020507" pitchFamily="2" charset="2"/>
              </a:rPr>
              <a:t>(R – S)  S = </a:t>
            </a:r>
            <a:endParaRPr lang="en-US" altLang="x-none" sz="2800" dirty="0">
              <a:sym typeface="Symbol" panose="05050102010706020507" pitchFamily="2" charset="2"/>
            </a:endParaRPr>
          </a:p>
          <a:p>
            <a:pPr marL="1371600" lvl="2" indent="-457200" eaLnBrk="1" hangingPunct="1">
              <a:buChar char="Ø"/>
            </a:pPr>
            <a:r>
              <a:rPr lang="en-US" altLang="x-none" sz="2800" dirty="0">
                <a:sym typeface="Symbol" panose="05050102010706020507" pitchFamily="2" charset="2"/>
              </a:rPr>
              <a:t>(R – S)  R = R – S</a:t>
            </a:r>
            <a:endParaRPr lang="en-US" altLang="x-none" sz="2800" dirty="0">
              <a:sym typeface="Symbol" panose="05050102010706020507" pitchFamily="2" charset="2"/>
            </a:endParaRPr>
          </a:p>
          <a:p>
            <a:pPr marL="1371600" lvl="2" indent="-457200" eaLnBrk="1" hangingPunct="1">
              <a:buChar char="Ø"/>
            </a:pPr>
            <a:r>
              <a:rPr lang="en-US" altLang="x-none" sz="2800" dirty="0">
                <a:sym typeface="Symbol" panose="05050102010706020507" pitchFamily="2" charset="2"/>
              </a:rPr>
              <a:t>(R – S)  (</a:t>
            </a:r>
            <a:r>
              <a:rPr lang="en-US" altLang="x-none" sz="2800" dirty="0"/>
              <a:t>S </a:t>
            </a:r>
            <a:r>
              <a:rPr lang="en-US" altLang="x-none" sz="2800" dirty="0">
                <a:sym typeface="Symbol" panose="05050102010706020507" pitchFamily="2" charset="2"/>
              </a:rPr>
              <a:t>– </a:t>
            </a:r>
            <a:r>
              <a:rPr lang="en-US" altLang="x-none" sz="2800" dirty="0"/>
              <a:t>R)</a:t>
            </a:r>
            <a:r>
              <a:rPr lang="en-US" altLang="x-none" sz="2800" dirty="0">
                <a:sym typeface="Symbol" panose="05050102010706020507" pitchFamily="2" charset="2"/>
              </a:rPr>
              <a:t> = </a:t>
            </a:r>
            <a:endParaRPr lang="en-US" altLang="x-none" sz="2800" dirty="0">
              <a:sym typeface="Symbol" panose="05050102010706020507" pitchFamily="2" charset="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7" name="图片 61441"/>
          <p:cNvPicPr>
            <a:picLocks noChangeAspect="1"/>
          </p:cNvPicPr>
          <p:nvPr/>
        </p:nvPicPr>
        <p:blipFill>
          <a:blip r:embed="rId1"/>
          <a:stretch>
            <a:fillRect/>
          </a:stretch>
        </p:blipFill>
        <p:spPr>
          <a:xfrm>
            <a:off x="36513" y="46038"/>
            <a:ext cx="2592387" cy="2909887"/>
          </a:xfrm>
          <a:prstGeom prst="rect">
            <a:avLst/>
          </a:prstGeom>
          <a:noFill/>
          <a:ln w="9525">
            <a:noFill/>
          </a:ln>
        </p:spPr>
      </p:pic>
      <p:pic>
        <p:nvPicPr>
          <p:cNvPr id="75778" name="图片 61442"/>
          <p:cNvPicPr>
            <a:picLocks noChangeAspect="1"/>
          </p:cNvPicPr>
          <p:nvPr/>
        </p:nvPicPr>
        <p:blipFill>
          <a:blip r:embed="rId2"/>
          <a:stretch>
            <a:fillRect/>
          </a:stretch>
        </p:blipFill>
        <p:spPr>
          <a:xfrm>
            <a:off x="31750" y="3003550"/>
            <a:ext cx="2659063" cy="3449638"/>
          </a:xfrm>
          <a:prstGeom prst="rect">
            <a:avLst/>
          </a:prstGeom>
          <a:noFill/>
          <a:ln w="9525">
            <a:noFill/>
          </a:ln>
        </p:spPr>
      </p:pic>
      <p:sp>
        <p:nvSpPr>
          <p:cNvPr id="75779" name="Text Box 137"/>
          <p:cNvSpPr txBox="1"/>
          <p:nvPr/>
        </p:nvSpPr>
        <p:spPr>
          <a:xfrm>
            <a:off x="3006725" y="23813"/>
            <a:ext cx="6029325" cy="1920875"/>
          </a:xfrm>
          <a:prstGeom prst="rect">
            <a:avLst/>
          </a:prstGeom>
          <a:solidFill>
            <a:srgbClr val="FFFFFF"/>
          </a:solidFill>
          <a:ln w="9525">
            <a:noFill/>
          </a:ln>
        </p:spPr>
        <p:txBody>
          <a:bodyPr wrap="square" anchor="t">
            <a:spAutoFit/>
          </a:bodyPr>
          <a:p>
            <a:pPr>
              <a:spcBef>
                <a:spcPct val="20000"/>
              </a:spcBef>
            </a:pPr>
            <a:r>
              <a:rPr lang="zh-CN" altLang="en-US" sz="3000" b="1" dirty="0">
                <a:solidFill>
                  <a:srgbClr val="0000CC"/>
                </a:solidFill>
                <a:latin typeface="Arial" panose="020B0604020202020204" pitchFamily="34" charset="0"/>
              </a:rPr>
              <a:t>Exp. 2.6.1 </a:t>
            </a:r>
            <a:r>
              <a:rPr lang="en-US" altLang="x-none" sz="3000" b="1" dirty="0">
                <a:solidFill>
                  <a:srgbClr val="0000CC"/>
                </a:solidFill>
                <a:latin typeface="Arial" panose="020B0604020202020204" pitchFamily="34" charset="0"/>
              </a:rPr>
              <a:t>The rows with blue background appear only in R, and the rows with yellow background appear only in S.</a:t>
            </a:r>
            <a:endParaRPr lang="en-US" altLang="x-none" sz="3000" b="1" dirty="0">
              <a:solidFill>
                <a:srgbClr val="0000CC"/>
              </a:solidFill>
              <a:latin typeface="Arial" panose="020B0604020202020204" pitchFamily="34" charset="0"/>
            </a:endParaRPr>
          </a:p>
        </p:txBody>
      </p:sp>
      <p:pic>
        <p:nvPicPr>
          <p:cNvPr id="61445" name="图片 61444"/>
          <p:cNvPicPr>
            <a:picLocks noChangeAspect="1"/>
          </p:cNvPicPr>
          <p:nvPr/>
        </p:nvPicPr>
        <p:blipFill>
          <a:blip r:embed="rId3"/>
          <a:stretch>
            <a:fillRect/>
          </a:stretch>
        </p:blipFill>
        <p:spPr>
          <a:xfrm>
            <a:off x="3013075" y="2206625"/>
            <a:ext cx="2424113" cy="4343400"/>
          </a:xfrm>
          <a:prstGeom prst="rect">
            <a:avLst/>
          </a:prstGeom>
          <a:noFill/>
          <a:ln w="9525">
            <a:noFill/>
          </a:ln>
        </p:spPr>
      </p:pic>
      <p:pic>
        <p:nvPicPr>
          <p:cNvPr id="61446" name="图片 61445"/>
          <p:cNvPicPr>
            <a:picLocks noChangeAspect="1"/>
          </p:cNvPicPr>
          <p:nvPr/>
        </p:nvPicPr>
        <p:blipFill>
          <a:blip r:embed="rId4"/>
          <a:stretch>
            <a:fillRect/>
          </a:stretch>
        </p:blipFill>
        <p:spPr>
          <a:xfrm>
            <a:off x="5697538" y="2001838"/>
            <a:ext cx="3338512" cy="1819275"/>
          </a:xfrm>
          <a:prstGeom prst="rect">
            <a:avLst/>
          </a:prstGeom>
          <a:noFill/>
          <a:ln w="9525">
            <a:noFill/>
          </a:ln>
        </p:spPr>
      </p:pic>
      <p:pic>
        <p:nvPicPr>
          <p:cNvPr id="61447" name="图片 61446"/>
          <p:cNvPicPr>
            <a:picLocks noChangeAspect="1"/>
          </p:cNvPicPr>
          <p:nvPr/>
        </p:nvPicPr>
        <p:blipFill>
          <a:blip r:embed="rId5"/>
          <a:stretch>
            <a:fillRect/>
          </a:stretch>
        </p:blipFill>
        <p:spPr>
          <a:xfrm>
            <a:off x="5754688" y="3781425"/>
            <a:ext cx="3281362" cy="1289050"/>
          </a:xfrm>
          <a:prstGeom prst="rect">
            <a:avLst/>
          </a:prstGeom>
          <a:noFill/>
          <a:ln w="9525">
            <a:noFill/>
          </a:ln>
        </p:spPr>
      </p:pic>
      <p:pic>
        <p:nvPicPr>
          <p:cNvPr id="61448" name="图片 61447"/>
          <p:cNvPicPr>
            <a:picLocks noChangeAspect="1"/>
          </p:cNvPicPr>
          <p:nvPr/>
        </p:nvPicPr>
        <p:blipFill>
          <a:blip r:embed="rId6"/>
          <a:stretch>
            <a:fillRect/>
          </a:stretch>
        </p:blipFill>
        <p:spPr>
          <a:xfrm>
            <a:off x="5738813" y="5029200"/>
            <a:ext cx="3297237" cy="1822450"/>
          </a:xfrm>
          <a:prstGeom prst="rect">
            <a:avLst/>
          </a:prstGeom>
          <a:noFill/>
          <a:ln w="9525">
            <a:noFill/>
          </a:ln>
        </p:spPr>
      </p:pic>
      <p:grpSp>
        <p:nvGrpSpPr>
          <p:cNvPr id="75784" name="组合 61448"/>
          <p:cNvGrpSpPr/>
          <p:nvPr/>
        </p:nvGrpSpPr>
        <p:grpSpPr>
          <a:xfrm>
            <a:off x="2828925" y="44450"/>
            <a:ext cx="6280150" cy="6769100"/>
            <a:chOff x="0" y="0"/>
            <a:chExt cx="9890" cy="10660"/>
          </a:xfrm>
        </p:grpSpPr>
        <p:sp>
          <p:nvSpPr>
            <p:cNvPr id="75785" name="直接连接符 61449"/>
            <p:cNvSpPr/>
            <p:nvPr/>
          </p:nvSpPr>
          <p:spPr>
            <a:xfrm>
              <a:off x="24" y="0"/>
              <a:ext cx="1" cy="10660"/>
            </a:xfrm>
            <a:prstGeom prst="line">
              <a:avLst/>
            </a:prstGeom>
            <a:ln w="25400" cap="flat"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75786" name="直接连接符 61450"/>
            <p:cNvSpPr/>
            <p:nvPr/>
          </p:nvSpPr>
          <p:spPr>
            <a:xfrm flipV="1">
              <a:off x="0" y="3062"/>
              <a:ext cx="9891" cy="77"/>
            </a:xfrm>
            <a:prstGeom prst="line">
              <a:avLst/>
            </a:prstGeom>
            <a:ln w="25400" cap="flat" cmpd="sng">
              <a:solidFill>
                <a:schemeClr val="tx1"/>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sp>
        <p:nvSpPr>
          <p:cNvPr id="61452" name="直接连接符 61451"/>
          <p:cNvSpPr/>
          <p:nvPr/>
        </p:nvSpPr>
        <p:spPr>
          <a:xfrm>
            <a:off x="5508625" y="2063750"/>
            <a:ext cx="0" cy="4535488"/>
          </a:xfrm>
          <a:prstGeom prst="line">
            <a:avLst/>
          </a:prstGeom>
          <a:ln w="25400" cap="flat" cmpd="sng">
            <a:solidFill>
              <a:schemeClr val="accent2"/>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horizontal)">
                                      <p:cBhvr>
                                        <p:cTn id="7" dur="500"/>
                                        <p:tgtEl>
                                          <p:spTgt spid="614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452"/>
                                        </p:tgtEl>
                                        <p:attrNameLst>
                                          <p:attrName>style.visibility</p:attrName>
                                        </p:attrNameLst>
                                      </p:cBhvr>
                                      <p:to>
                                        <p:strVal val="visible"/>
                                      </p:to>
                                    </p:set>
                                  </p:childTnLst>
                                </p:cTn>
                              </p:par>
                            </p:childTnLst>
                          </p:cTn>
                        </p:par>
                        <p:par>
                          <p:cTn id="12" fill="hold">
                            <p:stCondLst>
                              <p:cond delay="0"/>
                            </p:stCondLst>
                            <p:childTnLst>
                              <p:par>
                                <p:cTn id="13" presetID="2" presetClass="entr" presetSubtype="2" fill="hold" nodeType="afterEffect">
                                  <p:stCondLst>
                                    <p:cond delay="0"/>
                                  </p:stCondLst>
                                  <p:childTnLst>
                                    <p:set>
                                      <p:cBhvr>
                                        <p:cTn id="14" dur="1" fill="hold">
                                          <p:stCondLst>
                                            <p:cond delay="0"/>
                                          </p:stCondLst>
                                        </p:cTn>
                                        <p:tgtEl>
                                          <p:spTgt spid="61446"/>
                                        </p:tgtEl>
                                        <p:attrNameLst>
                                          <p:attrName>style.visibility</p:attrName>
                                        </p:attrNameLst>
                                      </p:cBhvr>
                                      <p:to>
                                        <p:strVal val="visible"/>
                                      </p:to>
                                    </p:set>
                                    <p:anim calcmode="lin" valueType="num">
                                      <p:cBhvr additive="base">
                                        <p:cTn id="15" dur="500" fill="hold"/>
                                        <p:tgtEl>
                                          <p:spTgt spid="61446"/>
                                        </p:tgtEl>
                                        <p:attrNameLst>
                                          <p:attrName>ppt_x</p:attrName>
                                        </p:attrNameLst>
                                      </p:cBhvr>
                                      <p:tavLst>
                                        <p:tav tm="0">
                                          <p:val>
                                            <p:strVal val="1+#ppt_w/2"/>
                                          </p:val>
                                        </p:tav>
                                        <p:tav tm="100000">
                                          <p:val>
                                            <p:strVal val="#ppt_x"/>
                                          </p:val>
                                        </p:tav>
                                      </p:tavLst>
                                    </p:anim>
                                    <p:anim calcmode="lin" valueType="num">
                                      <p:cBhvr additive="base">
                                        <p:cTn id="16"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61447"/>
                                        </p:tgtEl>
                                        <p:attrNameLst>
                                          <p:attrName>style.visibility</p:attrName>
                                        </p:attrNameLst>
                                      </p:cBhvr>
                                      <p:to>
                                        <p:strVal val="visible"/>
                                      </p:to>
                                    </p:set>
                                    <p:anim calcmode="lin" valueType="num">
                                      <p:cBhvr additive="base">
                                        <p:cTn id="21" dur="500" fill="hold"/>
                                        <p:tgtEl>
                                          <p:spTgt spid="61447"/>
                                        </p:tgtEl>
                                        <p:attrNameLst>
                                          <p:attrName>ppt_x</p:attrName>
                                        </p:attrNameLst>
                                      </p:cBhvr>
                                      <p:tavLst>
                                        <p:tav tm="0">
                                          <p:val>
                                            <p:strVal val="1+#ppt_w/2"/>
                                          </p:val>
                                        </p:tav>
                                        <p:tav tm="100000">
                                          <p:val>
                                            <p:strVal val="#ppt_x"/>
                                          </p:val>
                                        </p:tav>
                                      </p:tavLst>
                                    </p:anim>
                                    <p:anim calcmode="lin" valueType="num">
                                      <p:cBhvr additive="base">
                                        <p:cTn id="22" dur="500" fill="hold"/>
                                        <p:tgtEl>
                                          <p:spTgt spid="6144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61448"/>
                                        </p:tgtEl>
                                        <p:attrNameLst>
                                          <p:attrName>style.visibility</p:attrName>
                                        </p:attrNameLst>
                                      </p:cBhvr>
                                      <p:to>
                                        <p:strVal val="visible"/>
                                      </p:to>
                                    </p:set>
                                    <p:anim calcmode="lin" valueType="num">
                                      <p:cBhvr additive="base">
                                        <p:cTn id="27" dur="500" fill="hold"/>
                                        <p:tgtEl>
                                          <p:spTgt spid="61448"/>
                                        </p:tgtEl>
                                        <p:attrNameLst>
                                          <p:attrName>ppt_x</p:attrName>
                                        </p:attrNameLst>
                                      </p:cBhvr>
                                      <p:tavLst>
                                        <p:tav tm="0">
                                          <p:val>
                                            <p:strVal val="1+#ppt_w/2"/>
                                          </p:val>
                                        </p:tav>
                                        <p:tav tm="100000">
                                          <p:val>
                                            <p:strVal val="#ppt_x"/>
                                          </p:val>
                                        </p:tav>
                                      </p:tavLst>
                                    </p:anim>
                                    <p:anim calcmode="lin" valueType="num">
                                      <p:cBhvr additive="base">
                                        <p:cTn id="28" dur="500" fill="hold"/>
                                        <p:tgtEl>
                                          <p:spTgt spid="61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466" name="表格 62465"/>
          <p:cNvGraphicFramePr/>
          <p:nvPr/>
        </p:nvGraphicFramePr>
        <p:xfrm>
          <a:off x="323850" y="406400"/>
          <a:ext cx="3298825" cy="3140075"/>
        </p:xfrm>
        <a:graphic>
          <a:graphicData uri="http://schemas.openxmlformats.org/drawingml/2006/table">
            <a:tbl>
              <a:tblPr/>
              <a:tblGrid>
                <a:gridCol w="1806575"/>
                <a:gridCol w="1492250"/>
              </a:tblGrid>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FN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LN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2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Susan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Yao</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Amy</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Ford</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22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Jimmy</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Wang</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Ramesh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Shah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John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Ford</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76824" name="Text Box 26"/>
          <p:cNvSpPr txBox="1"/>
          <p:nvPr/>
        </p:nvSpPr>
        <p:spPr>
          <a:xfrm>
            <a:off x="309563" y="-1587"/>
            <a:ext cx="2590800" cy="436562"/>
          </a:xfrm>
          <a:prstGeom prst="rect">
            <a:avLst/>
          </a:prstGeom>
          <a:noFill/>
          <a:ln w="9525">
            <a:noFill/>
          </a:ln>
        </p:spPr>
        <p:txBody>
          <a:bodyPr wrap="square" tIns="0" bIns="0" anchor="t">
            <a:spAutoFit/>
          </a:bodyPr>
          <a:p>
            <a:pPr>
              <a:spcBef>
                <a:spcPct val="50000"/>
              </a:spcBef>
            </a:pPr>
            <a:r>
              <a:rPr lang="en-US" altLang="x-none" sz="3000" b="1" dirty="0">
                <a:latin typeface="Arial Unicode MS" panose="020B0604020202020204" charset="-122"/>
                <a:ea typeface="Arial Unicode MS" panose="020B0604020202020204" charset="-122"/>
              </a:rPr>
              <a:t>STUDENT(</a:t>
            </a:r>
            <a:r>
              <a:rPr lang="en-US" altLang="x-none" sz="3000" b="1" dirty="0">
                <a:solidFill>
                  <a:srgbClr val="FF0000"/>
                </a:solidFill>
                <a:latin typeface="Arial Unicode MS" panose="020B0604020202020204" charset="-122"/>
                <a:ea typeface="Arial Unicode MS" panose="020B0604020202020204" charset="-122"/>
              </a:rPr>
              <a:t>S</a:t>
            </a:r>
            <a:r>
              <a:rPr lang="en-US" altLang="x-none" sz="3000" b="1" dirty="0">
                <a:latin typeface="Arial Unicode MS" panose="020B0604020202020204" charset="-122"/>
                <a:ea typeface="Arial Unicode MS" panose="020B0604020202020204" charset="-122"/>
              </a:rPr>
              <a:t>)</a:t>
            </a:r>
            <a:endParaRPr lang="en-US" altLang="x-none" sz="3000" b="1" dirty="0">
              <a:latin typeface="Arial Unicode MS" panose="020B0604020202020204" charset="-122"/>
              <a:ea typeface="Arial Unicode MS" panose="020B0604020202020204" charset="-122"/>
            </a:endParaRPr>
          </a:p>
        </p:txBody>
      </p:sp>
      <p:graphicFrame>
        <p:nvGraphicFramePr>
          <p:cNvPr id="62490" name="表格 62489"/>
          <p:cNvGraphicFramePr/>
          <p:nvPr/>
        </p:nvGraphicFramePr>
        <p:xfrm>
          <a:off x="311150" y="4143375"/>
          <a:ext cx="3684588" cy="2657475"/>
        </p:xfrm>
        <a:graphic>
          <a:graphicData uri="http://schemas.openxmlformats.org/drawingml/2006/table">
            <a:tbl>
              <a:tblPr/>
              <a:tblGrid>
                <a:gridCol w="1755775"/>
                <a:gridCol w="1928495"/>
              </a:tblGrid>
              <a:tr h="531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FN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LN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18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Ramesh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Shah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Francis</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Johnson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r h="531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Susan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Yao</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18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John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Smith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bl>
          </a:graphicData>
        </a:graphic>
      </p:graphicFrame>
      <p:sp>
        <p:nvSpPr>
          <p:cNvPr id="76845" name="Text Box 47"/>
          <p:cNvSpPr txBox="1"/>
          <p:nvPr/>
        </p:nvSpPr>
        <p:spPr>
          <a:xfrm>
            <a:off x="311150" y="3703638"/>
            <a:ext cx="3270250" cy="457200"/>
          </a:xfrm>
          <a:prstGeom prst="rect">
            <a:avLst/>
          </a:prstGeom>
          <a:noFill/>
          <a:ln w="9525">
            <a:noFill/>
          </a:ln>
        </p:spPr>
        <p:txBody>
          <a:bodyPr wrap="square" tIns="0" bIns="0" anchor="t">
            <a:spAutoFit/>
          </a:bodyPr>
          <a:p>
            <a:pPr>
              <a:spcBef>
                <a:spcPct val="50000"/>
              </a:spcBef>
            </a:pPr>
            <a:r>
              <a:rPr lang="en-US" altLang="x-none" sz="3000" b="1" dirty="0">
                <a:latin typeface="Arial Unicode MS" panose="020B0604020202020204" charset="-122"/>
                <a:ea typeface="Arial Unicode MS" panose="020B0604020202020204" charset="-122"/>
              </a:rPr>
              <a:t>INSTRUCTOR(</a:t>
            </a:r>
            <a:r>
              <a:rPr lang="en-US" altLang="x-none" sz="3000" b="1" dirty="0">
                <a:solidFill>
                  <a:srgbClr val="FF0000"/>
                </a:solidFill>
                <a:latin typeface="Arial Unicode MS" panose="020B0604020202020204" charset="-122"/>
                <a:ea typeface="Arial Unicode MS" panose="020B0604020202020204" charset="-122"/>
              </a:rPr>
              <a:t>I</a:t>
            </a:r>
            <a:r>
              <a:rPr lang="en-US" altLang="x-none" sz="3000" b="1" dirty="0">
                <a:latin typeface="Arial Unicode MS" panose="020B0604020202020204" charset="-122"/>
                <a:ea typeface="Arial Unicode MS" panose="020B0604020202020204" charset="-122"/>
              </a:rPr>
              <a:t>)</a:t>
            </a:r>
            <a:endParaRPr lang="en-US" altLang="x-none" sz="3000" b="1" dirty="0">
              <a:latin typeface="Arial Unicode MS" panose="020B0604020202020204" charset="-122"/>
              <a:ea typeface="Arial Unicode MS" panose="020B0604020202020204" charset="-122"/>
            </a:endParaRPr>
          </a:p>
        </p:txBody>
      </p:sp>
      <p:pic>
        <p:nvPicPr>
          <p:cNvPr id="62511" name="图片 62510"/>
          <p:cNvPicPr>
            <a:picLocks noChangeAspect="1"/>
          </p:cNvPicPr>
          <p:nvPr/>
        </p:nvPicPr>
        <p:blipFill>
          <a:blip r:embed="rId1"/>
          <a:stretch>
            <a:fillRect/>
          </a:stretch>
        </p:blipFill>
        <p:spPr>
          <a:xfrm>
            <a:off x="4356100" y="44450"/>
            <a:ext cx="4654550" cy="4398963"/>
          </a:xfrm>
          <a:prstGeom prst="rect">
            <a:avLst/>
          </a:prstGeom>
          <a:noFill/>
          <a:ln w="9525">
            <a:noFill/>
          </a:ln>
        </p:spPr>
      </p:pic>
      <p:pic>
        <p:nvPicPr>
          <p:cNvPr id="62512" name="图片 62511"/>
          <p:cNvPicPr>
            <a:picLocks noChangeAspect="1"/>
          </p:cNvPicPr>
          <p:nvPr/>
        </p:nvPicPr>
        <p:blipFill>
          <a:blip r:embed="rId2"/>
          <a:stretch>
            <a:fillRect/>
          </a:stretch>
        </p:blipFill>
        <p:spPr>
          <a:xfrm>
            <a:off x="4321175" y="4762500"/>
            <a:ext cx="4668838" cy="1766888"/>
          </a:xfrm>
          <a:prstGeom prst="rect">
            <a:avLst/>
          </a:prstGeom>
          <a:noFill/>
          <a:ln w="9525">
            <a:noFill/>
          </a:ln>
        </p:spPr>
      </p:pic>
      <p:sp>
        <p:nvSpPr>
          <p:cNvPr id="62513" name="直接连接符 62512"/>
          <p:cNvSpPr/>
          <p:nvPr/>
        </p:nvSpPr>
        <p:spPr>
          <a:xfrm flipH="1">
            <a:off x="4140200" y="53975"/>
            <a:ext cx="4763" cy="6616700"/>
          </a:xfrm>
          <a:prstGeom prst="line">
            <a:avLst/>
          </a:prstGeom>
          <a:ln w="25400" cap="flat" cmpd="sng">
            <a:solidFill>
              <a:schemeClr val="accent2"/>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13"/>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62511"/>
                                        </p:tgtEl>
                                        <p:attrNameLst>
                                          <p:attrName>style.visibility</p:attrName>
                                        </p:attrNameLst>
                                      </p:cBhvr>
                                      <p:to>
                                        <p:strVal val="visible"/>
                                      </p:to>
                                    </p:set>
                                    <p:animEffect transition="in" filter="blinds(horizontal)">
                                      <p:cBhvr>
                                        <p:cTn id="10" dur="500"/>
                                        <p:tgtEl>
                                          <p:spTgt spid="625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2512"/>
                                        </p:tgtEl>
                                        <p:attrNameLst>
                                          <p:attrName>style.visibility</p:attrName>
                                        </p:attrNameLst>
                                      </p:cBhvr>
                                      <p:to>
                                        <p:strVal val="visible"/>
                                      </p:to>
                                    </p:set>
                                    <p:anim calcmode="lin" valueType="num">
                                      <p:cBhvr additive="base">
                                        <p:cTn id="15" dur="500" fill="hold"/>
                                        <p:tgtEl>
                                          <p:spTgt spid="62512"/>
                                        </p:tgtEl>
                                        <p:attrNameLst>
                                          <p:attrName>ppt_x</p:attrName>
                                        </p:attrNameLst>
                                      </p:cBhvr>
                                      <p:tavLst>
                                        <p:tav tm="0">
                                          <p:val>
                                            <p:strVal val="#ppt_x"/>
                                          </p:val>
                                        </p:tav>
                                        <p:tav tm="100000">
                                          <p:val>
                                            <p:strVal val="#ppt_x"/>
                                          </p:val>
                                        </p:tav>
                                      </p:tavLst>
                                    </p:anim>
                                    <p:anim calcmode="lin" valueType="num">
                                      <p:cBhvr additive="base">
                                        <p:cTn id="16" dur="500" fill="hold"/>
                                        <p:tgtEl>
                                          <p:spTgt spid="62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3490" name="表格 63489"/>
          <p:cNvGraphicFramePr/>
          <p:nvPr/>
        </p:nvGraphicFramePr>
        <p:xfrm>
          <a:off x="34925" y="406400"/>
          <a:ext cx="3416300" cy="3140075"/>
        </p:xfrm>
        <a:graphic>
          <a:graphicData uri="http://schemas.openxmlformats.org/drawingml/2006/table">
            <a:tbl>
              <a:tblPr/>
              <a:tblGrid>
                <a:gridCol w="1871345"/>
                <a:gridCol w="1545590"/>
              </a:tblGrid>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FN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LN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2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Susan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Yao</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Amy</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Ford</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22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Jimmy</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Wang</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Ramesh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Shah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John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Ford</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77848" name="Text Box 26"/>
          <p:cNvSpPr txBox="1"/>
          <p:nvPr/>
        </p:nvSpPr>
        <p:spPr>
          <a:xfrm>
            <a:off x="22225" y="-1587"/>
            <a:ext cx="2590800" cy="436562"/>
          </a:xfrm>
          <a:prstGeom prst="rect">
            <a:avLst/>
          </a:prstGeom>
          <a:noFill/>
          <a:ln w="9525">
            <a:noFill/>
          </a:ln>
        </p:spPr>
        <p:txBody>
          <a:bodyPr wrap="square" tIns="0" bIns="0" anchor="t">
            <a:spAutoFit/>
          </a:bodyPr>
          <a:p>
            <a:pPr>
              <a:spcBef>
                <a:spcPct val="50000"/>
              </a:spcBef>
            </a:pPr>
            <a:r>
              <a:rPr lang="en-US" altLang="x-none" sz="3000" b="1" dirty="0">
                <a:latin typeface="Arial Unicode MS" panose="020B0604020202020204" charset="-122"/>
                <a:ea typeface="Arial Unicode MS" panose="020B0604020202020204" charset="-122"/>
              </a:rPr>
              <a:t>STUDENT(</a:t>
            </a:r>
            <a:r>
              <a:rPr lang="en-US" altLang="x-none" sz="3000" b="1" dirty="0">
                <a:solidFill>
                  <a:srgbClr val="FF0000"/>
                </a:solidFill>
                <a:latin typeface="Arial Unicode MS" panose="020B0604020202020204" charset="-122"/>
                <a:ea typeface="Arial Unicode MS" panose="020B0604020202020204" charset="-122"/>
              </a:rPr>
              <a:t>S</a:t>
            </a:r>
            <a:r>
              <a:rPr lang="en-US" altLang="x-none" sz="3000" b="1" dirty="0">
                <a:latin typeface="Arial Unicode MS" panose="020B0604020202020204" charset="-122"/>
                <a:ea typeface="Arial Unicode MS" panose="020B0604020202020204" charset="-122"/>
              </a:rPr>
              <a:t>)</a:t>
            </a:r>
            <a:endParaRPr lang="en-US" altLang="x-none" sz="3000" b="1" dirty="0">
              <a:latin typeface="Arial Unicode MS" panose="020B0604020202020204" charset="-122"/>
              <a:ea typeface="Arial Unicode MS" panose="020B0604020202020204" charset="-122"/>
            </a:endParaRPr>
          </a:p>
        </p:txBody>
      </p:sp>
      <p:graphicFrame>
        <p:nvGraphicFramePr>
          <p:cNvPr id="63514" name="表格 63513"/>
          <p:cNvGraphicFramePr/>
          <p:nvPr/>
        </p:nvGraphicFramePr>
        <p:xfrm>
          <a:off x="23813" y="4143375"/>
          <a:ext cx="3792538" cy="2657475"/>
        </p:xfrm>
        <a:graphic>
          <a:graphicData uri="http://schemas.openxmlformats.org/drawingml/2006/table">
            <a:tbl>
              <a:tblPr/>
              <a:tblGrid>
                <a:gridCol w="1807210"/>
                <a:gridCol w="1985010"/>
              </a:tblGrid>
              <a:tr h="531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FN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LN</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18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Ramesh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Shah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Francis</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Johnson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r h="5318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Susan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Yao</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18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John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Smith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bl>
          </a:graphicData>
        </a:graphic>
      </p:graphicFrame>
      <p:sp>
        <p:nvSpPr>
          <p:cNvPr id="77869" name="Text Box 47"/>
          <p:cNvSpPr txBox="1"/>
          <p:nvPr/>
        </p:nvSpPr>
        <p:spPr>
          <a:xfrm>
            <a:off x="23813" y="3703638"/>
            <a:ext cx="3271837" cy="457200"/>
          </a:xfrm>
          <a:prstGeom prst="rect">
            <a:avLst/>
          </a:prstGeom>
          <a:noFill/>
          <a:ln w="9525">
            <a:noFill/>
          </a:ln>
        </p:spPr>
        <p:txBody>
          <a:bodyPr wrap="square" tIns="0" bIns="0" anchor="t">
            <a:spAutoFit/>
          </a:bodyPr>
          <a:p>
            <a:pPr>
              <a:spcBef>
                <a:spcPct val="50000"/>
              </a:spcBef>
            </a:pPr>
            <a:r>
              <a:rPr lang="en-US" altLang="x-none" sz="3000" b="1" dirty="0">
                <a:latin typeface="Arial Unicode MS" panose="020B0604020202020204" charset="-122"/>
                <a:ea typeface="Arial Unicode MS" panose="020B0604020202020204" charset="-122"/>
              </a:rPr>
              <a:t>INSTRUCTOR(</a:t>
            </a:r>
            <a:r>
              <a:rPr lang="en-US" altLang="x-none" sz="3000" b="1" dirty="0">
                <a:solidFill>
                  <a:srgbClr val="FF0000"/>
                </a:solidFill>
                <a:latin typeface="Arial Unicode MS" panose="020B0604020202020204" charset="-122"/>
                <a:ea typeface="Arial Unicode MS" panose="020B0604020202020204" charset="-122"/>
              </a:rPr>
              <a:t>I</a:t>
            </a:r>
            <a:r>
              <a:rPr lang="en-US" altLang="x-none" sz="3000" b="1" dirty="0">
                <a:latin typeface="Arial Unicode MS" panose="020B0604020202020204" charset="-122"/>
                <a:ea typeface="Arial Unicode MS" panose="020B0604020202020204" charset="-122"/>
              </a:rPr>
              <a:t>)</a:t>
            </a:r>
            <a:endParaRPr lang="en-US" altLang="x-none" sz="3000" b="1" dirty="0">
              <a:latin typeface="Arial Unicode MS" panose="020B0604020202020204" charset="-122"/>
              <a:ea typeface="Arial Unicode MS" panose="020B0604020202020204" charset="-122"/>
            </a:endParaRPr>
          </a:p>
        </p:txBody>
      </p:sp>
      <p:pic>
        <p:nvPicPr>
          <p:cNvPr id="63535" name="图片 63534"/>
          <p:cNvPicPr>
            <a:picLocks noChangeAspect="1"/>
          </p:cNvPicPr>
          <p:nvPr/>
        </p:nvPicPr>
        <p:blipFill>
          <a:blip r:embed="rId1"/>
          <a:stretch>
            <a:fillRect/>
          </a:stretch>
        </p:blipFill>
        <p:spPr>
          <a:xfrm>
            <a:off x="4416425" y="673100"/>
            <a:ext cx="4530725" cy="2752725"/>
          </a:xfrm>
          <a:prstGeom prst="rect">
            <a:avLst/>
          </a:prstGeom>
          <a:noFill/>
          <a:ln w="9525">
            <a:noFill/>
          </a:ln>
        </p:spPr>
      </p:pic>
      <p:pic>
        <p:nvPicPr>
          <p:cNvPr id="63536" name="图片 63535"/>
          <p:cNvPicPr>
            <a:picLocks noChangeAspect="1"/>
          </p:cNvPicPr>
          <p:nvPr/>
        </p:nvPicPr>
        <p:blipFill>
          <a:blip r:embed="rId2"/>
          <a:stretch>
            <a:fillRect/>
          </a:stretch>
        </p:blipFill>
        <p:spPr>
          <a:xfrm>
            <a:off x="4340225" y="3862388"/>
            <a:ext cx="4605338" cy="2071687"/>
          </a:xfrm>
          <a:prstGeom prst="rect">
            <a:avLst/>
          </a:prstGeom>
          <a:noFill/>
          <a:ln w="9525">
            <a:noFill/>
          </a:ln>
        </p:spPr>
      </p:pic>
      <p:sp>
        <p:nvSpPr>
          <p:cNvPr id="63537" name="直接连接符 63536"/>
          <p:cNvSpPr/>
          <p:nvPr/>
        </p:nvSpPr>
        <p:spPr>
          <a:xfrm flipH="1">
            <a:off x="4140200" y="53975"/>
            <a:ext cx="4763" cy="6616700"/>
          </a:xfrm>
          <a:prstGeom prst="line">
            <a:avLst/>
          </a:prstGeom>
          <a:ln w="25400" cap="flat" cmpd="sng">
            <a:solidFill>
              <a:schemeClr val="accent2"/>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37"/>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nodeType="afterEffect">
                                  <p:stCondLst>
                                    <p:cond delay="0"/>
                                  </p:stCondLst>
                                  <p:childTnLst>
                                    <p:set>
                                      <p:cBhvr>
                                        <p:cTn id="9" dur="1" fill="hold">
                                          <p:stCondLst>
                                            <p:cond delay="0"/>
                                          </p:stCondLst>
                                        </p:cTn>
                                        <p:tgtEl>
                                          <p:spTgt spid="63535"/>
                                        </p:tgtEl>
                                        <p:attrNameLst>
                                          <p:attrName>style.visibility</p:attrName>
                                        </p:attrNameLst>
                                      </p:cBhvr>
                                      <p:to>
                                        <p:strVal val="visible"/>
                                      </p:to>
                                    </p:set>
                                    <p:anim calcmode="lin" valueType="num">
                                      <p:cBhvr additive="base">
                                        <p:cTn id="10" dur="500" fill="hold"/>
                                        <p:tgtEl>
                                          <p:spTgt spid="63535"/>
                                        </p:tgtEl>
                                        <p:attrNameLst>
                                          <p:attrName>ppt_x</p:attrName>
                                        </p:attrNameLst>
                                      </p:cBhvr>
                                      <p:tavLst>
                                        <p:tav tm="0">
                                          <p:val>
                                            <p:strVal val="1+#ppt_w/2"/>
                                          </p:val>
                                        </p:tav>
                                        <p:tav tm="100000">
                                          <p:val>
                                            <p:strVal val="#ppt_x"/>
                                          </p:val>
                                        </p:tav>
                                      </p:tavLst>
                                    </p:anim>
                                    <p:anim calcmode="lin" valueType="num">
                                      <p:cBhvr additive="base">
                                        <p:cTn id="11" dur="500" fill="hold"/>
                                        <p:tgtEl>
                                          <p:spTgt spid="6353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63536"/>
                                        </p:tgtEl>
                                        <p:attrNameLst>
                                          <p:attrName>style.visibility</p:attrName>
                                        </p:attrNameLst>
                                      </p:cBhvr>
                                      <p:to>
                                        <p:strVal val="visible"/>
                                      </p:to>
                                    </p:set>
                                    <p:anim calcmode="lin" valueType="num">
                                      <p:cBhvr additive="base">
                                        <p:cTn id="15" dur="500" fill="hold"/>
                                        <p:tgtEl>
                                          <p:spTgt spid="63536"/>
                                        </p:tgtEl>
                                        <p:attrNameLst>
                                          <p:attrName>ppt_x</p:attrName>
                                        </p:attrNameLst>
                                      </p:cBhvr>
                                      <p:tavLst>
                                        <p:tav tm="0">
                                          <p:val>
                                            <p:strVal val="#ppt_x"/>
                                          </p:val>
                                        </p:tav>
                                        <p:tav tm="100000">
                                          <p:val>
                                            <p:strVal val="#ppt_x"/>
                                          </p:val>
                                        </p:tav>
                                      </p:tavLst>
                                    </p:anim>
                                    <p:anim calcmode="lin" valueType="num">
                                      <p:cBhvr additive="base">
                                        <p:cTn id="16" dur="500" fill="hold"/>
                                        <p:tgtEl>
                                          <p:spTgt spid="63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8850" name="页脚占位符 4"/>
          <p:cNvSpPr txBox="1">
            <a:spLocks noGrp="1"/>
          </p:cNvSpPr>
          <p:nvPr/>
        </p:nvSpPr>
        <p:spPr>
          <a:xfrm>
            <a:off x="2590800" y="6477000"/>
            <a:ext cx="3962400" cy="304800"/>
          </a:xfrm>
          <a:prstGeom prst="rect">
            <a:avLst/>
          </a:prstGeom>
          <a:solidFill>
            <a:schemeClr val="bg1"/>
          </a:solidFill>
          <a:ln w="9525">
            <a:noFill/>
          </a:ln>
        </p:spPr>
        <p:txBody>
          <a:bodyPr lIns="90170" tIns="46990" rIns="90170" bIns="46990"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788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78852"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64518" name="Rectangle 3"/>
          <p:cNvSpPr>
            <a:spLocks noGrp="1"/>
          </p:cNvSpPr>
          <p:nvPr>
            <p:ph type="body"/>
          </p:nvPr>
        </p:nvSpPr>
        <p:spPr>
          <a:xfrm>
            <a:off x="34925" y="765175"/>
            <a:ext cx="9074150" cy="3311525"/>
          </a:xfrm>
          <a:solidFill>
            <a:schemeClr val="bg1"/>
          </a:solidFill>
        </p:spPr>
        <p:txBody>
          <a:bodyPr wrap="square" lIns="90170" tIns="46990" rIns="90170" bIns="46990" anchor="t"/>
          <a:p>
            <a:r>
              <a:rPr lang="en-US" altLang="x-none" sz="2800" dirty="0"/>
              <a:t>Def 2.6.3 Assignment, Alias</a:t>
            </a:r>
            <a:endParaRPr lang="en-US" altLang="x-none" sz="2800" dirty="0"/>
          </a:p>
          <a:p>
            <a:pPr lvl="1">
              <a:lnSpc>
                <a:spcPct val="100000"/>
              </a:lnSpc>
            </a:pPr>
            <a:r>
              <a:rPr lang="zh-CN" altLang="en-US" sz="2800" dirty="0">
                <a:solidFill>
                  <a:schemeClr val="tx1"/>
                </a:solidFill>
              </a:rPr>
              <a:t>Table</a:t>
            </a:r>
            <a:r>
              <a:rPr lang="en-US" altLang="x-none" sz="2800" dirty="0">
                <a:solidFill>
                  <a:schemeClr val="tx1"/>
                </a:solidFill>
              </a:rPr>
              <a:t> R</a:t>
            </a:r>
            <a:r>
              <a:rPr lang="zh-CN" altLang="en-US" sz="2800" dirty="0">
                <a:solidFill>
                  <a:schemeClr val="tx1"/>
                </a:solidFill>
              </a:rPr>
              <a:t> :</a:t>
            </a:r>
            <a:r>
              <a:rPr lang="en-US" altLang="x-none" sz="2800" dirty="0">
                <a:solidFill>
                  <a:schemeClr val="tx1"/>
                </a:solidFill>
              </a:rPr>
              <a:t> </a:t>
            </a:r>
            <a:r>
              <a:rPr lang="zh-CN" altLang="en-US" sz="2800" dirty="0"/>
              <a:t>R(</a:t>
            </a:r>
            <a:r>
              <a:rPr lang="en-US" altLang="x-none" sz="2800" dirty="0"/>
              <a:t>A</a:t>
            </a:r>
            <a:r>
              <a:rPr lang="en-US" altLang="x-none" sz="2800" baseline="-25000" dirty="0"/>
              <a:t>1</a:t>
            </a:r>
            <a:r>
              <a:rPr lang="en-US" altLang="x-none" sz="2800" dirty="0"/>
              <a:t>,A</a:t>
            </a:r>
            <a:r>
              <a:rPr lang="en-US" altLang="x-none" sz="2800" baseline="-25000" dirty="0"/>
              <a:t>2</a:t>
            </a:r>
            <a:r>
              <a:rPr lang="en-US" altLang="x-none" sz="2800" dirty="0"/>
              <a:t>,…,A</a:t>
            </a:r>
            <a:r>
              <a:rPr lang="en-US" altLang="x-none" sz="2800" baseline="-25000" dirty="0"/>
              <a:t>n</a:t>
            </a:r>
            <a:r>
              <a:rPr lang="zh-CN" altLang="en-US" sz="2800" dirty="0"/>
              <a:t>)</a:t>
            </a:r>
            <a:endParaRPr lang="zh-CN" altLang="en-US" sz="2800" dirty="0"/>
          </a:p>
          <a:p>
            <a:pPr lvl="1">
              <a:lnSpc>
                <a:spcPct val="100000"/>
              </a:lnSpc>
            </a:pPr>
            <a:r>
              <a:rPr lang="zh-CN" altLang="en-US" sz="2800" dirty="0">
                <a:solidFill>
                  <a:schemeClr val="tx1"/>
                </a:solidFill>
              </a:rPr>
              <a:t>赋值运算：</a:t>
            </a:r>
            <a:endParaRPr lang="zh-CN" altLang="en-US" sz="2800" dirty="0">
              <a:solidFill>
                <a:schemeClr val="tx1"/>
              </a:solidFill>
            </a:endParaRPr>
          </a:p>
          <a:p>
            <a:pPr marL="1905" lvl="3" indent="1369695">
              <a:lnSpc>
                <a:spcPct val="100000"/>
              </a:lnSpc>
              <a:buNone/>
            </a:pPr>
            <a:r>
              <a:rPr lang="zh-CN" altLang="en-US" sz="2800" dirty="0">
                <a:solidFill>
                  <a:srgbClr val="FF0000"/>
                </a:solidFill>
              </a:rPr>
              <a:t>S(B</a:t>
            </a:r>
            <a:r>
              <a:rPr lang="zh-CN" altLang="en-US" sz="2800" baseline="-25000" dirty="0">
                <a:solidFill>
                  <a:srgbClr val="FF0000"/>
                </a:solidFill>
              </a:rPr>
              <a:t>1</a:t>
            </a:r>
            <a:r>
              <a:rPr lang="zh-CN" altLang="en-US" sz="2800" dirty="0">
                <a:solidFill>
                  <a:srgbClr val="FF0000"/>
                </a:solidFill>
              </a:rPr>
              <a:t>,B</a:t>
            </a:r>
            <a:r>
              <a:rPr lang="zh-CN" altLang="en-US" sz="2800" baseline="-25000" dirty="0">
                <a:solidFill>
                  <a:srgbClr val="FF0000"/>
                </a:solidFill>
              </a:rPr>
              <a:t>2</a:t>
            </a:r>
            <a:r>
              <a:rPr lang="zh-CN" altLang="en-US" sz="2800" dirty="0">
                <a:solidFill>
                  <a:srgbClr val="FF0000"/>
                </a:solidFill>
              </a:rPr>
              <a:t>,…,B</a:t>
            </a:r>
            <a:r>
              <a:rPr lang="zh-CN" altLang="en-US" sz="2800" baseline="-25000" dirty="0">
                <a:solidFill>
                  <a:srgbClr val="FF0000"/>
                </a:solidFill>
              </a:rPr>
              <a:t>n</a:t>
            </a:r>
            <a:r>
              <a:rPr lang="zh-CN" altLang="en-US" sz="2800" dirty="0">
                <a:solidFill>
                  <a:srgbClr val="FF0000"/>
                </a:solidFill>
              </a:rPr>
              <a:t>) := R(A</a:t>
            </a:r>
            <a:r>
              <a:rPr lang="zh-CN" altLang="en-US" sz="2800" baseline="-25000" dirty="0">
                <a:solidFill>
                  <a:srgbClr val="FF0000"/>
                </a:solidFill>
              </a:rPr>
              <a:t>1</a:t>
            </a:r>
            <a:r>
              <a:rPr lang="zh-CN" altLang="en-US" sz="2800" dirty="0">
                <a:solidFill>
                  <a:srgbClr val="FF0000"/>
                </a:solidFill>
              </a:rPr>
              <a:t>,A</a:t>
            </a:r>
            <a:r>
              <a:rPr lang="zh-CN" altLang="en-US" sz="2800" baseline="-25000" dirty="0">
                <a:solidFill>
                  <a:srgbClr val="FF0000"/>
                </a:solidFill>
              </a:rPr>
              <a:t>2</a:t>
            </a:r>
            <a:r>
              <a:rPr lang="zh-CN" altLang="en-US" sz="2800" dirty="0">
                <a:solidFill>
                  <a:srgbClr val="FF0000"/>
                </a:solidFill>
              </a:rPr>
              <a:t>,…,A</a:t>
            </a:r>
            <a:r>
              <a:rPr lang="zh-CN" altLang="en-US" sz="2800" baseline="-25000" dirty="0">
                <a:solidFill>
                  <a:srgbClr val="FF0000"/>
                </a:solidFill>
              </a:rPr>
              <a:t>n</a:t>
            </a:r>
            <a:r>
              <a:rPr lang="zh-CN" altLang="en-US" sz="2800" dirty="0">
                <a:solidFill>
                  <a:srgbClr val="FF0000"/>
                </a:solidFill>
              </a:rPr>
              <a:t>)</a:t>
            </a:r>
            <a:endParaRPr lang="en-US" altLang="x-none" sz="2800" dirty="0">
              <a:solidFill>
                <a:srgbClr val="FF0000"/>
              </a:solidFill>
            </a:endParaRPr>
          </a:p>
          <a:p>
            <a:pPr lvl="1">
              <a:lnSpc>
                <a:spcPct val="100000"/>
              </a:lnSpc>
            </a:pPr>
            <a:r>
              <a:rPr lang="zh-CN" altLang="en-US" sz="2800" dirty="0">
                <a:solidFill>
                  <a:schemeClr val="tx1"/>
                </a:solidFill>
              </a:rPr>
              <a:t>D</a:t>
            </a:r>
            <a:r>
              <a:rPr lang="en-US" altLang="x-none" sz="2800" dirty="0">
                <a:solidFill>
                  <a:schemeClr val="tx1"/>
                </a:solidFill>
              </a:rPr>
              <a:t>efine a new table </a:t>
            </a:r>
            <a:r>
              <a:rPr lang="en-US" altLang="x-none" sz="2800" dirty="0"/>
              <a:t>S</a:t>
            </a:r>
            <a:r>
              <a:rPr lang="en-US" altLang="x-none" sz="2800" dirty="0">
                <a:solidFill>
                  <a:schemeClr val="tx1"/>
                </a:solidFill>
              </a:rPr>
              <a:t>, </a:t>
            </a:r>
            <a:r>
              <a:rPr lang="zh-CN" altLang="en-US" sz="2800" dirty="0">
                <a:solidFill>
                  <a:schemeClr val="tx1"/>
                </a:solidFill>
              </a:rPr>
              <a:t>and </a:t>
            </a:r>
            <a:endParaRPr lang="zh-CN" altLang="en-US" sz="2800" dirty="0">
              <a:solidFill>
                <a:schemeClr val="tx1"/>
              </a:solidFill>
            </a:endParaRPr>
          </a:p>
          <a:p>
            <a:pPr marL="1905" lvl="3" indent="1369695">
              <a:lnSpc>
                <a:spcPct val="100000"/>
              </a:lnSpc>
              <a:buNone/>
            </a:pPr>
            <a:r>
              <a:rPr lang="en-US" altLang="x-none" sz="2800" dirty="0"/>
              <a:t>Domain(B</a:t>
            </a:r>
            <a:r>
              <a:rPr lang="en-US" altLang="x-none" sz="2800" baseline="-25000" dirty="0"/>
              <a:t>i</a:t>
            </a:r>
            <a:r>
              <a:rPr lang="en-US" altLang="x-none" sz="2800" dirty="0"/>
              <a:t>) = Domain(A</a:t>
            </a:r>
            <a:r>
              <a:rPr lang="en-US" altLang="x-none" sz="2800" baseline="-25000" dirty="0"/>
              <a:t>i</a:t>
            </a:r>
            <a:r>
              <a:rPr lang="en-US" altLang="x-none" sz="2800" dirty="0"/>
              <a:t>) for all i (1</a:t>
            </a:r>
            <a:r>
              <a:rPr lang="en-US" altLang="x-none" sz="2800" dirty="0">
                <a:sym typeface="Symbol" panose="05050102010706020507" pitchFamily="2" charset="2"/>
              </a:rPr>
              <a:t></a:t>
            </a:r>
            <a:r>
              <a:rPr lang="en-US" altLang="x-none" sz="2800" dirty="0"/>
              <a:t>i</a:t>
            </a:r>
            <a:r>
              <a:rPr lang="en-US" altLang="x-none" sz="2800" dirty="0">
                <a:sym typeface="Symbol" panose="05050102010706020507" pitchFamily="2" charset="2"/>
              </a:rPr>
              <a:t></a:t>
            </a:r>
            <a:r>
              <a:rPr lang="en-US" altLang="x-none" sz="2800" dirty="0"/>
              <a:t>n)</a:t>
            </a:r>
            <a:endParaRPr lang="en-US" altLang="x-none" sz="2800" dirty="0"/>
          </a:p>
        </p:txBody>
      </p:sp>
      <p:sp>
        <p:nvSpPr>
          <p:cNvPr id="64519" name="Rectangle 3"/>
          <p:cNvSpPr>
            <a:spLocks noGrp="1"/>
          </p:cNvSpPr>
          <p:nvPr/>
        </p:nvSpPr>
        <p:spPr>
          <a:xfrm>
            <a:off x="19050" y="4051300"/>
            <a:ext cx="9072563" cy="2305050"/>
          </a:xfrm>
          <a:prstGeom prst="rect">
            <a:avLst/>
          </a:prstGeom>
          <a:solidFill>
            <a:schemeClr val="bg1"/>
          </a:solidFill>
          <a:ln w="9525">
            <a:noFill/>
          </a:ln>
        </p:spPr>
        <p:txBody>
          <a:bodyPr wrap="square" lIns="90170" tIns="46990" rIns="90170" bIns="46990" anchor="t"/>
          <a:p>
            <a:pPr marL="742950" lvl="1" indent="-285750" algn="l" eaLnBrk="1" fontAlgn="base" latinLnBrk="0" hangingPunct="1">
              <a:lnSpc>
                <a:spcPct val="100000"/>
              </a:lnSpc>
              <a:spcBef>
                <a:spcPct val="20000"/>
              </a:spcBef>
              <a:spcAft>
                <a:spcPct val="0"/>
              </a:spcAft>
              <a:buClr>
                <a:srgbClr val="CC9900"/>
              </a:buClr>
              <a:buFont typeface="Wingdings" panose="05000000000000000000" pitchFamily="2" charset="2"/>
              <a:buChar char="–"/>
            </a:pPr>
            <a:r>
              <a:rPr lang="en-US" altLang="x-none" sz="2800" b="1" u="none" baseline="0" dirty="0">
                <a:solidFill>
                  <a:schemeClr val="tx1"/>
                </a:solidFill>
                <a:latin typeface="Arial" panose="020B0604020202020204" pitchFamily="34" charset="0"/>
              </a:rPr>
              <a:t>The content of the new table </a:t>
            </a:r>
            <a:r>
              <a:rPr lang="en-US" altLang="x-none" sz="2800" b="1" u="none" baseline="0" dirty="0">
                <a:solidFill>
                  <a:srgbClr val="FF0000"/>
                </a:solidFill>
                <a:latin typeface="Arial" panose="020B0604020202020204" pitchFamily="34" charset="0"/>
              </a:rPr>
              <a:t>S</a:t>
            </a:r>
            <a:r>
              <a:rPr lang="en-US" altLang="x-none" sz="2800" b="1" u="none" baseline="0" dirty="0">
                <a:solidFill>
                  <a:schemeClr val="tx1"/>
                </a:solidFill>
                <a:latin typeface="Arial" panose="020B0604020202020204" pitchFamily="34" charset="0"/>
              </a:rPr>
              <a:t> is exactly the same as the old table </a:t>
            </a:r>
            <a:r>
              <a:rPr lang="en-US" altLang="x-none" sz="2800" b="1" u="none" baseline="0" dirty="0">
                <a:solidFill>
                  <a:srgbClr val="FF0000"/>
                </a:solidFill>
                <a:latin typeface="Arial" panose="020B0604020202020204" pitchFamily="34" charset="0"/>
              </a:rPr>
              <a:t>R</a:t>
            </a:r>
            <a:r>
              <a:rPr lang="en-US" altLang="x-none" sz="2800" b="1" u="none" baseline="0" dirty="0">
                <a:solidFill>
                  <a:schemeClr val="tx1"/>
                </a:solidFill>
                <a:latin typeface="Arial" panose="020B0604020202020204" pitchFamily="34" charset="0"/>
              </a:rPr>
              <a:t>.</a:t>
            </a:r>
            <a:endParaRPr lang="en-US" altLang="x-none" sz="2800" b="1" u="none" baseline="0" dirty="0">
              <a:solidFill>
                <a:schemeClr val="tx1"/>
              </a:solidFill>
              <a:latin typeface="Arial" panose="020B0604020202020204" pitchFamily="34" charset="0"/>
            </a:endParaRPr>
          </a:p>
          <a:p>
            <a:pPr marL="1143000" lvl="2" indent="-228600" algn="l" eaLnBrk="1" fontAlgn="base" latinLnBrk="0" hangingPunct="1">
              <a:lnSpc>
                <a:spcPct val="100000"/>
              </a:lnSpc>
              <a:spcBef>
                <a:spcPct val="20000"/>
              </a:spcBef>
              <a:spcAft>
                <a:spcPct val="0"/>
              </a:spcAft>
              <a:buClr>
                <a:srgbClr val="CC9900"/>
              </a:buClr>
              <a:buFont typeface="Wingdings" panose="05000000000000000000" pitchFamily="2" charset="2"/>
              <a:buChar char="§"/>
            </a:pPr>
            <a:r>
              <a:rPr lang="en-US" altLang="x-none" sz="2800" b="1" u="none" baseline="0" dirty="0">
                <a:solidFill>
                  <a:schemeClr val="accent2"/>
                </a:solidFill>
                <a:latin typeface="Arial" panose="020B0604020202020204" pitchFamily="34" charset="0"/>
              </a:rPr>
              <a:t>for each row </a:t>
            </a:r>
            <a:r>
              <a:rPr lang="en-US" altLang="x-none" sz="2800" b="1" u="none" baseline="0" dirty="0">
                <a:solidFill>
                  <a:srgbClr val="FF0000"/>
                </a:solidFill>
                <a:latin typeface="Arial" panose="020B0604020202020204" pitchFamily="34" charset="0"/>
              </a:rPr>
              <a:t>t</a:t>
            </a:r>
            <a:r>
              <a:rPr lang="en-US" altLang="x-none" sz="2800" b="1" u="none" baseline="0" dirty="0">
                <a:solidFill>
                  <a:schemeClr val="accent2"/>
                </a:solidFill>
                <a:latin typeface="Arial" panose="020B0604020202020204" pitchFamily="34" charset="0"/>
              </a:rPr>
              <a:t> in table </a:t>
            </a:r>
            <a:r>
              <a:rPr lang="en-US" altLang="x-none" sz="2800" b="1" u="none" baseline="0" dirty="0">
                <a:solidFill>
                  <a:srgbClr val="FF0000"/>
                </a:solidFill>
                <a:latin typeface="Arial" panose="020B0604020202020204" pitchFamily="34" charset="0"/>
              </a:rPr>
              <a:t>R</a:t>
            </a:r>
            <a:r>
              <a:rPr lang="en-US" altLang="x-none" sz="2800" b="1" u="none" baseline="0" dirty="0">
                <a:solidFill>
                  <a:schemeClr val="accent2"/>
                </a:solidFill>
                <a:latin typeface="Arial" panose="020B0604020202020204" pitchFamily="34" charset="0"/>
              </a:rPr>
              <a:t>, </a:t>
            </a:r>
            <a:r>
              <a:rPr lang="en-US" altLang="x-none" sz="2800" b="1" u="none" baseline="0" dirty="0">
                <a:solidFill>
                  <a:srgbClr val="FF0000"/>
                </a:solidFill>
                <a:latin typeface="Arial" panose="020B0604020202020204" pitchFamily="34" charset="0"/>
              </a:rPr>
              <a:t>t</a:t>
            </a:r>
            <a:r>
              <a:rPr lang="en-US" altLang="x-none" sz="2800" b="1" u="none" baseline="0" dirty="0">
                <a:solidFill>
                  <a:schemeClr val="accent2"/>
                </a:solidFill>
                <a:latin typeface="Arial" panose="020B0604020202020204" pitchFamily="34" charset="0"/>
              </a:rPr>
              <a:t> in table </a:t>
            </a:r>
            <a:r>
              <a:rPr lang="en-US" altLang="x-none" sz="2800" b="1" u="none" baseline="0" dirty="0">
                <a:solidFill>
                  <a:srgbClr val="FF0000"/>
                </a:solidFill>
                <a:latin typeface="Arial" panose="020B0604020202020204" pitchFamily="34" charset="0"/>
              </a:rPr>
              <a:t>S</a:t>
            </a:r>
            <a:r>
              <a:rPr lang="en-US" altLang="x-none" sz="2800" b="1" u="none" baseline="0" dirty="0">
                <a:solidFill>
                  <a:schemeClr val="accent2"/>
                </a:solidFill>
                <a:latin typeface="Arial" panose="020B0604020202020204" pitchFamily="34" charset="0"/>
              </a:rPr>
              <a:t>, and</a:t>
            </a:r>
            <a:endParaRPr lang="en-US" altLang="x-none" sz="2800" b="1" u="none" baseline="0" dirty="0">
              <a:solidFill>
                <a:schemeClr val="accent2"/>
              </a:solidFill>
              <a:latin typeface="Arial" panose="020B0604020202020204" pitchFamily="34" charset="0"/>
            </a:endParaRPr>
          </a:p>
          <a:p>
            <a:pPr marL="1143000" lvl="2" indent="-228600" algn="l" eaLnBrk="1" fontAlgn="base" latinLnBrk="0" hangingPunct="1">
              <a:lnSpc>
                <a:spcPct val="100000"/>
              </a:lnSpc>
              <a:spcBef>
                <a:spcPct val="20000"/>
              </a:spcBef>
              <a:spcAft>
                <a:spcPct val="0"/>
              </a:spcAft>
              <a:buClr>
                <a:srgbClr val="CC9900"/>
              </a:buClr>
              <a:buFont typeface="Wingdings" panose="05000000000000000000" pitchFamily="2" charset="2"/>
              <a:buChar char="§"/>
            </a:pPr>
            <a:r>
              <a:rPr lang="en-US" altLang="x-none" sz="2800" b="1" u="none" baseline="0" dirty="0">
                <a:solidFill>
                  <a:schemeClr val="accent2"/>
                </a:solidFill>
                <a:latin typeface="Arial" panose="020B0604020202020204" pitchFamily="34" charset="0"/>
              </a:rPr>
              <a:t>for each row </a:t>
            </a:r>
            <a:r>
              <a:rPr lang="en-US" altLang="x-none" sz="2800" b="1" u="none" baseline="0" dirty="0">
                <a:solidFill>
                  <a:srgbClr val="FF0000"/>
                </a:solidFill>
                <a:latin typeface="Arial" panose="020B0604020202020204" pitchFamily="34" charset="0"/>
              </a:rPr>
              <a:t>t</a:t>
            </a:r>
            <a:r>
              <a:rPr lang="en-US" altLang="x-none" sz="2800" b="1" u="none" baseline="0" dirty="0">
                <a:solidFill>
                  <a:schemeClr val="accent2"/>
                </a:solidFill>
                <a:latin typeface="Arial" panose="020B0604020202020204" pitchFamily="34" charset="0"/>
              </a:rPr>
              <a:t> in table </a:t>
            </a:r>
            <a:r>
              <a:rPr lang="en-US" altLang="x-none" sz="2800" b="1" u="none" baseline="0" dirty="0">
                <a:solidFill>
                  <a:srgbClr val="FF0000"/>
                </a:solidFill>
                <a:latin typeface="Arial" panose="020B0604020202020204" pitchFamily="34" charset="0"/>
              </a:rPr>
              <a:t>S</a:t>
            </a:r>
            <a:r>
              <a:rPr lang="en-US" altLang="x-none" sz="2800" b="1" u="none" baseline="0" dirty="0">
                <a:solidFill>
                  <a:schemeClr val="accent2"/>
                </a:solidFill>
                <a:latin typeface="Arial" panose="020B0604020202020204" pitchFamily="34" charset="0"/>
              </a:rPr>
              <a:t>, </a:t>
            </a:r>
            <a:r>
              <a:rPr lang="en-US" altLang="x-none" sz="2800" b="1" u="none" baseline="0" dirty="0">
                <a:solidFill>
                  <a:srgbClr val="FF0000"/>
                </a:solidFill>
                <a:latin typeface="Arial" panose="020B0604020202020204" pitchFamily="34" charset="0"/>
              </a:rPr>
              <a:t>t</a:t>
            </a:r>
            <a:r>
              <a:rPr lang="en-US" altLang="x-none" sz="2800" b="1" u="none" baseline="0" dirty="0">
                <a:solidFill>
                  <a:schemeClr val="accent2"/>
                </a:solidFill>
                <a:latin typeface="Arial" panose="020B0604020202020204" pitchFamily="34" charset="0"/>
              </a:rPr>
              <a:t> in table </a:t>
            </a:r>
            <a:r>
              <a:rPr lang="en-US" altLang="x-none" sz="2800" b="1" u="none" baseline="0" dirty="0">
                <a:solidFill>
                  <a:srgbClr val="FF0000"/>
                </a:solidFill>
                <a:latin typeface="Arial" panose="020B0604020202020204" pitchFamily="34" charset="0"/>
              </a:rPr>
              <a:t>R</a:t>
            </a:r>
            <a:endParaRPr lang="en-US" altLang="x-none" sz="2800" b="1" u="none" baseline="0"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8">
                                            <p:txEl>
                                              <p:charRg st="89" end="116"/>
                                            </p:txEl>
                                          </p:spTgt>
                                        </p:tgtEl>
                                        <p:attrNameLst>
                                          <p:attrName>style.visibility</p:attrName>
                                        </p:attrNameLst>
                                      </p:cBhvr>
                                      <p:to>
                                        <p:strVal val="visible"/>
                                      </p:to>
                                    </p:set>
                                    <p:animEffect transition="in" filter="blinds(horizontal)">
                                      <p:cBhvr>
                                        <p:cTn id="7" dur="500"/>
                                        <p:tgtEl>
                                          <p:spTgt spid="64518">
                                            <p:txEl>
                                              <p:charRg st="89" end="11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8">
                                            <p:txEl>
                                              <p:charRg st="116" end="158"/>
                                            </p:txEl>
                                          </p:spTgt>
                                        </p:tgtEl>
                                        <p:attrNameLst>
                                          <p:attrName>style.visibility</p:attrName>
                                        </p:attrNameLst>
                                      </p:cBhvr>
                                      <p:to>
                                        <p:strVal val="visible"/>
                                      </p:to>
                                    </p:set>
                                    <p:animEffect transition="in" filter="blinds(horizontal)">
                                      <p:cBhvr>
                                        <p:cTn id="10" dur="500"/>
                                        <p:tgtEl>
                                          <p:spTgt spid="64518">
                                            <p:txEl>
                                              <p:charRg st="116" end="15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4519"/>
                                        </p:tgtEl>
                                        <p:attrNameLst>
                                          <p:attrName>style.visibility</p:attrName>
                                        </p:attrNameLst>
                                      </p:cBhvr>
                                      <p:to>
                                        <p:strVal val="visible"/>
                                      </p:to>
                                    </p:set>
                                    <p:animEffect transition="in" filter="blinds(horizontal)">
                                      <p:cBhvr>
                                        <p:cTn id="15"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bldLvl="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08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08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0900"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65542" name="Rectangle 3"/>
          <p:cNvSpPr>
            <a:spLocks noGrp="1"/>
          </p:cNvSpPr>
          <p:nvPr>
            <p:ph type="body"/>
          </p:nvPr>
        </p:nvSpPr>
        <p:spPr>
          <a:xfrm>
            <a:off x="252413" y="771525"/>
            <a:ext cx="8783637" cy="5394325"/>
          </a:xfrm>
        </p:spPr>
        <p:txBody>
          <a:bodyPr wrap="square" anchor="t"/>
          <a:p>
            <a:pPr>
              <a:spcBef>
                <a:spcPct val="40000"/>
              </a:spcBef>
            </a:pPr>
            <a:r>
              <a:rPr lang="zh-CN" altLang="en-US" sz="2800" dirty="0">
                <a:solidFill>
                  <a:schemeClr val="tx2"/>
                </a:solidFill>
              </a:rPr>
              <a:t>表的赋值：</a:t>
            </a:r>
            <a:r>
              <a:rPr lang="en-US" altLang="x-none" sz="2800" dirty="0">
                <a:solidFill>
                  <a:srgbClr val="FF0000"/>
                </a:solidFill>
              </a:rPr>
              <a:t>S := R</a:t>
            </a:r>
            <a:endParaRPr lang="en-US" altLang="x-none" sz="2800" dirty="0">
              <a:solidFill>
                <a:srgbClr val="FF0000"/>
              </a:solidFill>
            </a:endParaRPr>
          </a:p>
          <a:p>
            <a:pPr marL="459105" lvl="2" indent="455295">
              <a:lnSpc>
                <a:spcPct val="100000"/>
              </a:lnSpc>
              <a:spcBef>
                <a:spcPct val="40000"/>
              </a:spcBef>
            </a:pPr>
            <a:r>
              <a:rPr lang="zh-CN" altLang="en-US" sz="2800" dirty="0">
                <a:solidFill>
                  <a:srgbClr val="0000CC"/>
                </a:solidFill>
              </a:rPr>
              <a:t>简单的‘表的赋值’操作，可用于为关系R起一个别名 </a:t>
            </a:r>
            <a:r>
              <a:rPr lang="en-US" altLang="zh-CN" sz="2800" dirty="0">
                <a:solidFill>
                  <a:srgbClr val="0000CC"/>
                </a:solidFill>
              </a:rPr>
              <a:t>(alias)</a:t>
            </a:r>
            <a:endParaRPr lang="en-US" altLang="zh-CN" sz="2800" dirty="0">
              <a:solidFill>
                <a:srgbClr val="0000CC"/>
              </a:solidFill>
            </a:endParaRPr>
          </a:p>
          <a:p>
            <a:pPr marL="459105" lvl="2" indent="455295">
              <a:lnSpc>
                <a:spcPct val="100000"/>
              </a:lnSpc>
              <a:spcBef>
                <a:spcPct val="40000"/>
              </a:spcBef>
            </a:pPr>
            <a:r>
              <a:rPr lang="zh-CN" altLang="en-US" sz="2800" dirty="0">
                <a:solidFill>
                  <a:srgbClr val="0000CC"/>
                </a:solidFill>
              </a:rPr>
              <a:t>或者理解为：定义了一个与关系R‘完全相同’的中间关系S（</a:t>
            </a:r>
            <a:r>
              <a:rPr lang="zh-CN" altLang="en-US" sz="2800" u="sng" dirty="0">
                <a:solidFill>
                  <a:srgbClr val="0000CC"/>
                </a:solidFill>
              </a:rPr>
              <a:t>相同的关系模式和元组集合</a:t>
            </a:r>
            <a:r>
              <a:rPr lang="zh-CN" altLang="en-US" sz="2800" dirty="0">
                <a:solidFill>
                  <a:srgbClr val="0000CC"/>
                </a:solidFill>
              </a:rPr>
              <a:t>）</a:t>
            </a:r>
            <a:endParaRPr lang="zh-CN" altLang="en-US" sz="2800" dirty="0">
              <a:solidFill>
                <a:srgbClr val="0000CC"/>
              </a:solidFill>
            </a:endParaRPr>
          </a:p>
          <a:p>
            <a:pPr marL="459105" lvl="2" indent="455295">
              <a:lnSpc>
                <a:spcPct val="100000"/>
              </a:lnSpc>
              <a:spcBef>
                <a:spcPct val="40000"/>
              </a:spcBef>
            </a:pPr>
            <a:r>
              <a:rPr lang="zh-CN" altLang="en-US" sz="2800" dirty="0">
                <a:solidFill>
                  <a:srgbClr val="0000CC"/>
                </a:solidFill>
              </a:rPr>
              <a:t>通常用于‘</a:t>
            </a:r>
            <a:r>
              <a:rPr lang="zh-CN" altLang="en-US" sz="2800" u="sng" dirty="0"/>
              <a:t>关系自身的连接运算</a:t>
            </a:r>
            <a:r>
              <a:rPr lang="zh-CN" altLang="en-US" sz="2800" dirty="0">
                <a:solidFill>
                  <a:srgbClr val="0000CC"/>
                </a:solidFill>
              </a:rPr>
              <a:t>’！</a:t>
            </a:r>
            <a:endParaRPr lang="en-US" altLang="x-none" sz="2800" dirty="0">
              <a:solidFill>
                <a:srgbClr val="0000CC"/>
              </a:solidFill>
            </a:endParaRPr>
          </a:p>
          <a:p>
            <a:pPr>
              <a:spcBef>
                <a:spcPct val="40000"/>
              </a:spcBef>
            </a:pPr>
            <a:endParaRPr lang="en-US" altLang="x-none" sz="2800" dirty="0">
              <a:solidFill>
                <a:srgbClr val="0000CC"/>
              </a:solidFill>
            </a:endParaRPr>
          </a:p>
          <a:p>
            <a:pPr>
              <a:spcBef>
                <a:spcPct val="40000"/>
              </a:spcBef>
            </a:pPr>
            <a:r>
              <a:rPr lang="zh-CN" altLang="en-US" sz="2800" dirty="0">
                <a:solidFill>
                  <a:srgbClr val="0000CC"/>
                </a:solidFill>
              </a:rPr>
              <a:t>赋值运算也可以用来保存计算的‘</a:t>
            </a:r>
            <a:r>
              <a:rPr lang="zh-CN" altLang="en-US" sz="2800" u="sng" dirty="0">
                <a:solidFill>
                  <a:srgbClr val="FF0000"/>
                </a:solidFill>
              </a:rPr>
              <a:t>中间结果</a:t>
            </a:r>
            <a:r>
              <a:rPr lang="zh-CN" altLang="en-US" sz="2800" dirty="0">
                <a:solidFill>
                  <a:srgbClr val="0000CC"/>
                </a:solidFill>
              </a:rPr>
              <a:t>’</a:t>
            </a:r>
            <a:endParaRPr lang="zh-CN" altLang="en-US" sz="2800"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2">
                                            <p:txEl>
                                              <p:charRg st="98" end="119"/>
                                            </p:txEl>
                                          </p:spTgt>
                                        </p:tgtEl>
                                        <p:attrNameLst>
                                          <p:attrName>style.visibility</p:attrName>
                                        </p:attrNameLst>
                                      </p:cBhvr>
                                      <p:to>
                                        <p:strVal val="visible"/>
                                      </p:to>
                                    </p:set>
                                    <p:animEffect transition="in" filter="blinds(horizontal)">
                                      <p:cBhvr>
                                        <p:cTn id="7" dur="500"/>
                                        <p:tgtEl>
                                          <p:spTgt spid="65542">
                                            <p:txEl>
                                              <p:charRg st="98"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19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19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1924"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67589" name="Rectangle 3"/>
          <p:cNvSpPr>
            <a:spLocks noGrp="1"/>
          </p:cNvSpPr>
          <p:nvPr/>
        </p:nvSpPr>
        <p:spPr>
          <a:xfrm>
            <a:off x="234950" y="1270000"/>
            <a:ext cx="8785225" cy="5241925"/>
          </a:xfrm>
          <a:prstGeom prst="rect">
            <a:avLst/>
          </a:prstGeom>
          <a:solidFill>
            <a:schemeClr val="bg1"/>
          </a:solidFill>
          <a:ln w="9525">
            <a:noFill/>
          </a:ln>
        </p:spPr>
        <p:txBody>
          <a:bodyPr wrap="square" lIns="90170" tIns="46990" rIns="90170" bIns="46990" anchor="t"/>
          <a:p>
            <a:pPr marL="342900" indent="-342900">
              <a:lnSpc>
                <a:spcPct val="120000"/>
              </a:lnSpc>
              <a:spcBef>
                <a:spcPts val="25"/>
              </a:spcBef>
              <a:buClr>
                <a:srgbClr val="CC9900"/>
              </a:buClr>
              <a:buFont typeface="Wingdings" panose="05000000000000000000" pitchFamily="2" charset="2"/>
              <a:buChar char="q"/>
            </a:pPr>
            <a:r>
              <a:rPr lang="en-US" altLang="x-none" sz="3000" b="1" dirty="0">
                <a:solidFill>
                  <a:schemeClr val="accent2"/>
                </a:solidFill>
                <a:latin typeface="Arial" panose="020B0604020202020204" pitchFamily="34" charset="0"/>
              </a:rPr>
              <a:t>Example 2.6.3</a:t>
            </a:r>
            <a:r>
              <a:rPr lang="zh-CN" altLang="en-US" sz="3000" b="1" dirty="0">
                <a:solidFill>
                  <a:schemeClr val="accent2"/>
                </a:solidFill>
                <a:latin typeface="Times New Roman" panose="02020603050405020304" pitchFamily="2" charset="0"/>
              </a:rPr>
              <a:t>:   </a:t>
            </a:r>
            <a:r>
              <a:rPr lang="en-US" altLang="x-none" sz="3000" b="1" dirty="0">
                <a:solidFill>
                  <a:srgbClr val="FF0000"/>
                </a:solidFill>
                <a:latin typeface="Arial" panose="020B0604020202020204" pitchFamily="34" charset="0"/>
              </a:rPr>
              <a:t>T := (R </a:t>
            </a:r>
            <a:r>
              <a:rPr lang="en-US" altLang="x-none" sz="3000" b="1" dirty="0">
                <a:solidFill>
                  <a:srgbClr val="FF0000"/>
                </a:solidFill>
                <a:latin typeface="Arial" panose="020B0604020202020204" pitchFamily="34" charset="0"/>
                <a:sym typeface="Symbol" panose="05050102010706020507" pitchFamily="2" charset="2"/>
              </a:rPr>
              <a:t> </a:t>
            </a:r>
            <a:r>
              <a:rPr lang="en-US" altLang="x-none" sz="3000" b="1" dirty="0">
                <a:solidFill>
                  <a:srgbClr val="FF0000"/>
                </a:solidFill>
                <a:latin typeface="Arial" panose="020B0604020202020204" pitchFamily="34" charset="0"/>
              </a:rPr>
              <a:t>S)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solidFill>
                  <a:srgbClr val="FF0000"/>
                </a:solidFill>
                <a:latin typeface="Arial" panose="020B0604020202020204" pitchFamily="34" charset="0"/>
              </a:rPr>
              <a:t> (R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dirty="0">
                <a:solidFill>
                  <a:srgbClr val="FF0000"/>
                </a:solidFill>
                <a:latin typeface="Arial" panose="020B0604020202020204" pitchFamily="34" charset="0"/>
              </a:rPr>
              <a:t> S)</a:t>
            </a:r>
            <a:endParaRPr lang="en-US" altLang="x-none" sz="3000" b="1" dirty="0">
              <a:solidFill>
                <a:srgbClr val="FF0000"/>
              </a:solidFill>
              <a:latin typeface="Arial" panose="020B0604020202020204" pitchFamily="34" charset="0"/>
            </a:endParaRPr>
          </a:p>
          <a:p>
            <a:pPr marL="742950" lvl="1" indent="-285750" algn="l" eaLnBrk="1" fontAlgn="base" latinLnBrk="0" hangingPunct="1">
              <a:lnSpc>
                <a:spcPct val="120000"/>
              </a:lnSpc>
              <a:spcBef>
                <a:spcPts val="25"/>
              </a:spcBef>
              <a:spcAft>
                <a:spcPct val="0"/>
              </a:spcAft>
              <a:buClr>
                <a:srgbClr val="CC9900"/>
              </a:buClr>
              <a:buFont typeface="Wingdings" panose="05000000000000000000" pitchFamily="2" charset="2"/>
              <a:buChar char="–"/>
            </a:pPr>
            <a:r>
              <a:rPr lang="en-US" altLang="x-none" sz="3000" b="1" u="none" baseline="0" dirty="0">
                <a:solidFill>
                  <a:srgbClr val="0000CC"/>
                </a:solidFill>
                <a:latin typeface="Arial" panose="020B0604020202020204" pitchFamily="34" charset="0"/>
              </a:rPr>
              <a:t>We can define the table T by writing</a:t>
            </a:r>
            <a:endParaRPr lang="en-US" altLang="x-none" sz="3000" b="1" u="none" baseline="0" dirty="0">
              <a:solidFill>
                <a:srgbClr val="0000CC"/>
              </a:solidFill>
              <a:latin typeface="Arial" panose="020B0604020202020204" pitchFamily="34" charset="0"/>
            </a:endParaRPr>
          </a:p>
          <a:p>
            <a:pPr marL="1143000" lvl="2" indent="-228600" algn="l" eaLnBrk="1" fontAlgn="base" latinLnBrk="0" hangingPunct="1">
              <a:lnSpc>
                <a:spcPct val="120000"/>
              </a:lnSpc>
              <a:spcBef>
                <a:spcPts val="25"/>
              </a:spcBef>
              <a:spcAft>
                <a:spcPct val="0"/>
              </a:spcAft>
              <a:buClr>
                <a:srgbClr val="CC9900"/>
              </a:buClr>
              <a:buSzPct val="100000"/>
              <a:buFont typeface="Wingdings" panose="05000000000000000000" pitchFamily="2" charset="2"/>
              <a:buAutoNum type="alphaLcParenR"/>
            </a:pPr>
            <a:r>
              <a:rPr lang="zh-CN" altLang="en-US" sz="3000" b="1" u="none" baseline="0" dirty="0">
                <a:solidFill>
                  <a:srgbClr val="FF0000"/>
                </a:solidFill>
                <a:latin typeface="Arial" panose="020B0604020202020204" pitchFamily="34" charset="0"/>
              </a:rPr>
              <a:t>  </a:t>
            </a:r>
            <a:r>
              <a:rPr lang="en-US" altLang="x-none" sz="3000" b="1" u="none" baseline="0" dirty="0">
                <a:solidFill>
                  <a:srgbClr val="FF0000"/>
                </a:solidFill>
                <a:latin typeface="Arial" panose="020B0604020202020204" pitchFamily="34" charset="0"/>
              </a:rPr>
              <a:t>T</a:t>
            </a:r>
            <a:r>
              <a:rPr lang="en-US" altLang="x-none" sz="3000" b="1" u="none" baseline="-25000" dirty="0">
                <a:solidFill>
                  <a:srgbClr val="FF0000"/>
                </a:solidFill>
                <a:latin typeface="Arial" panose="020B0604020202020204" pitchFamily="34" charset="0"/>
              </a:rPr>
              <a:t>1</a:t>
            </a:r>
            <a:r>
              <a:rPr lang="en-US" altLang="x-none" sz="3000" b="1" u="none" baseline="0" dirty="0">
                <a:solidFill>
                  <a:srgbClr val="FF0000"/>
                </a:solidFill>
                <a:latin typeface="Arial" panose="020B0604020202020204" pitchFamily="34" charset="0"/>
              </a:rPr>
              <a:t> := (R </a:t>
            </a:r>
            <a:r>
              <a:rPr lang="en-US" altLang="x-none" sz="3000" b="1" u="none" baseline="0" dirty="0">
                <a:solidFill>
                  <a:srgbClr val="FF0000"/>
                </a:solidFill>
                <a:latin typeface="Arial" panose="020B0604020202020204" pitchFamily="34" charset="0"/>
                <a:sym typeface="Symbol" panose="05050102010706020507" pitchFamily="2" charset="2"/>
              </a:rPr>
              <a:t> </a:t>
            </a:r>
            <a:r>
              <a:rPr lang="en-US" altLang="x-none" sz="3000" b="1" u="none" baseline="0" dirty="0">
                <a:solidFill>
                  <a:srgbClr val="FF0000"/>
                </a:solidFill>
                <a:latin typeface="Arial" panose="020B0604020202020204" pitchFamily="34" charset="0"/>
              </a:rPr>
              <a:t>S)</a:t>
            </a:r>
            <a:endParaRPr lang="en-US" altLang="x-none" sz="3000" b="1" u="none" baseline="0" dirty="0">
              <a:solidFill>
                <a:srgbClr val="FF0000"/>
              </a:solidFill>
              <a:latin typeface="Arial" panose="020B0604020202020204" pitchFamily="34" charset="0"/>
            </a:endParaRPr>
          </a:p>
          <a:p>
            <a:pPr marL="1143000" lvl="2" indent="-228600" algn="l" eaLnBrk="1" fontAlgn="base" latinLnBrk="0" hangingPunct="1">
              <a:lnSpc>
                <a:spcPct val="120000"/>
              </a:lnSpc>
              <a:spcBef>
                <a:spcPts val="25"/>
              </a:spcBef>
              <a:spcAft>
                <a:spcPct val="0"/>
              </a:spcAft>
              <a:buClr>
                <a:srgbClr val="CC9900"/>
              </a:buClr>
              <a:buSzPct val="100000"/>
              <a:buFont typeface="Wingdings" panose="05000000000000000000" pitchFamily="2" charset="2"/>
              <a:buAutoNum type="alphaLcParenR"/>
            </a:pPr>
            <a:r>
              <a:rPr lang="zh-CN" altLang="en-US" sz="3000" b="1" u="none" baseline="0" dirty="0">
                <a:solidFill>
                  <a:srgbClr val="FF0000"/>
                </a:solidFill>
                <a:latin typeface="Arial" panose="020B0604020202020204" pitchFamily="34" charset="0"/>
              </a:rPr>
              <a:t>  </a:t>
            </a:r>
            <a:r>
              <a:rPr lang="en-US" altLang="x-none" sz="3000" b="1" u="none" baseline="0" dirty="0">
                <a:solidFill>
                  <a:srgbClr val="FF0000"/>
                </a:solidFill>
                <a:latin typeface="Arial" panose="020B0604020202020204" pitchFamily="34" charset="0"/>
              </a:rPr>
              <a:t>T</a:t>
            </a:r>
            <a:r>
              <a:rPr lang="en-US" altLang="x-none" sz="3000" b="1" u="none" baseline="-25000" dirty="0">
                <a:solidFill>
                  <a:srgbClr val="FF0000"/>
                </a:solidFill>
                <a:latin typeface="Arial" panose="020B0604020202020204" pitchFamily="34" charset="0"/>
              </a:rPr>
              <a:t>2</a:t>
            </a:r>
            <a:r>
              <a:rPr lang="en-US" altLang="x-none" sz="3000" b="1" u="none" baseline="0" dirty="0">
                <a:solidFill>
                  <a:srgbClr val="FF0000"/>
                </a:solidFill>
                <a:latin typeface="Arial" panose="020B0604020202020204" pitchFamily="34" charset="0"/>
              </a:rPr>
              <a:t> := (R </a:t>
            </a:r>
            <a:r>
              <a:rPr lang="en-US" altLang="x-none" sz="3000" b="1" u="none" baseline="0" dirty="0">
                <a:solidFill>
                  <a:srgbClr val="FF0000"/>
                </a:solidFill>
                <a:latin typeface="Arial" panose="020B0604020202020204" pitchFamily="34" charset="0"/>
                <a:sym typeface="Symbol" panose="05050102010706020507" pitchFamily="2" charset="2"/>
              </a:rPr>
              <a:t></a:t>
            </a:r>
            <a:r>
              <a:rPr lang="en-US" altLang="x-none" sz="3000" b="1" u="none" baseline="0" dirty="0">
                <a:solidFill>
                  <a:srgbClr val="FF0000"/>
                </a:solidFill>
                <a:latin typeface="Arial" panose="020B0604020202020204" pitchFamily="34" charset="0"/>
              </a:rPr>
              <a:t> S)</a:t>
            </a:r>
            <a:endParaRPr lang="en-US" altLang="x-none" sz="3000" b="1" u="none" baseline="0" dirty="0">
              <a:solidFill>
                <a:srgbClr val="FF0000"/>
              </a:solidFill>
              <a:latin typeface="Arial" panose="020B0604020202020204" pitchFamily="34" charset="0"/>
            </a:endParaRPr>
          </a:p>
          <a:p>
            <a:pPr marL="1143000" lvl="2" indent="-228600" algn="l" eaLnBrk="1" fontAlgn="base" latinLnBrk="0" hangingPunct="1">
              <a:lnSpc>
                <a:spcPct val="120000"/>
              </a:lnSpc>
              <a:spcBef>
                <a:spcPts val="25"/>
              </a:spcBef>
              <a:spcAft>
                <a:spcPct val="0"/>
              </a:spcAft>
              <a:buClr>
                <a:srgbClr val="CC9900"/>
              </a:buClr>
              <a:buSzPct val="100000"/>
              <a:buFont typeface="Wingdings" panose="05000000000000000000" pitchFamily="2" charset="2"/>
              <a:buAutoNum type="alphaLcParenR"/>
            </a:pPr>
            <a:r>
              <a:rPr lang="zh-CN" altLang="en-US" sz="3000" b="1" u="none" baseline="0" dirty="0">
                <a:solidFill>
                  <a:srgbClr val="FF0000"/>
                </a:solidFill>
                <a:latin typeface="Arial" panose="020B0604020202020204" pitchFamily="34" charset="0"/>
              </a:rPr>
              <a:t>  </a:t>
            </a:r>
            <a:r>
              <a:rPr lang="en-US" altLang="x-none" sz="3000" b="1" u="none" baseline="0" dirty="0">
                <a:solidFill>
                  <a:srgbClr val="FF0000"/>
                </a:solidFill>
                <a:latin typeface="Arial" panose="020B0604020202020204" pitchFamily="34" charset="0"/>
              </a:rPr>
              <a:t>T := T</a:t>
            </a:r>
            <a:r>
              <a:rPr lang="en-US" altLang="x-none" sz="3000" b="1" u="none" baseline="-25000" dirty="0">
                <a:solidFill>
                  <a:srgbClr val="FF0000"/>
                </a:solidFill>
                <a:latin typeface="Arial" panose="020B0604020202020204" pitchFamily="34" charset="0"/>
              </a:rPr>
              <a:t>1 </a:t>
            </a:r>
            <a:r>
              <a:rPr lang="en-US" altLang="x-none" sz="3000" b="1" u="none" baseline="0" dirty="0">
                <a:solidFill>
                  <a:srgbClr val="FF0000"/>
                </a:solidFill>
                <a:latin typeface="Arial" panose="020B0604020202020204" pitchFamily="34" charset="0"/>
                <a:sym typeface="Symbol" panose="05050102010706020507" pitchFamily="2" charset="2"/>
              </a:rPr>
              <a:t>–</a:t>
            </a:r>
            <a:r>
              <a:rPr lang="en-US" altLang="x-none" sz="3000" b="1" u="none" baseline="0" dirty="0">
                <a:solidFill>
                  <a:srgbClr val="FF0000"/>
                </a:solidFill>
                <a:latin typeface="Arial" panose="020B0604020202020204" pitchFamily="34" charset="0"/>
              </a:rPr>
              <a:t> T</a:t>
            </a:r>
            <a:r>
              <a:rPr lang="en-US" altLang="x-none" sz="3000" b="1" u="none" baseline="-25000" dirty="0">
                <a:solidFill>
                  <a:srgbClr val="FF0000"/>
                </a:solidFill>
                <a:latin typeface="Arial" panose="020B0604020202020204" pitchFamily="34" charset="0"/>
              </a:rPr>
              <a:t>2</a:t>
            </a:r>
            <a:endParaRPr lang="en-US" altLang="x-none" sz="3000" b="1" u="none" baseline="-25000"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9">
                                            <p:txEl>
                                              <p:charRg st="77" end="93"/>
                                            </p:txEl>
                                          </p:spTgt>
                                        </p:tgtEl>
                                        <p:attrNameLst>
                                          <p:attrName>style.visibility</p:attrName>
                                        </p:attrNameLst>
                                      </p:cBhvr>
                                      <p:to>
                                        <p:strVal val="visible"/>
                                      </p:to>
                                    </p:set>
                                    <p:animEffect transition="in" filter="blinds(horizontal)">
                                      <p:cBhvr>
                                        <p:cTn id="7" dur="500"/>
                                        <p:tgtEl>
                                          <p:spTgt spid="67589">
                                            <p:txEl>
                                              <p:charRg st="77"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9">
                                            <p:txEl>
                                              <p:charRg st="93" end="109"/>
                                            </p:txEl>
                                          </p:spTgt>
                                        </p:tgtEl>
                                        <p:attrNameLst>
                                          <p:attrName>style.visibility</p:attrName>
                                        </p:attrNameLst>
                                      </p:cBhvr>
                                      <p:to>
                                        <p:strVal val="visible"/>
                                      </p:to>
                                    </p:set>
                                    <p:animEffect transition="in" filter="blinds(horizontal)">
                                      <p:cBhvr>
                                        <p:cTn id="12" dur="500"/>
                                        <p:tgtEl>
                                          <p:spTgt spid="67589">
                                            <p:txEl>
                                              <p:charRg st="93" end="10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9">
                                            <p:txEl>
                                              <p:charRg st="109" end="124"/>
                                            </p:txEl>
                                          </p:spTgt>
                                        </p:tgtEl>
                                        <p:attrNameLst>
                                          <p:attrName>style.visibility</p:attrName>
                                        </p:attrNameLst>
                                      </p:cBhvr>
                                      <p:to>
                                        <p:strVal val="visible"/>
                                      </p:to>
                                    </p:set>
                                    <p:animEffect transition="in" filter="blinds(horizontal)">
                                      <p:cBhvr>
                                        <p:cTn id="17" dur="500"/>
                                        <p:tgtEl>
                                          <p:spTgt spid="67589">
                                            <p:txEl>
                                              <p:charRg st="109"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2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244" name="Rectangle 2"/>
          <p:cNvSpPr>
            <a:spLocks noGrp="1"/>
          </p:cNvSpPr>
          <p:nvPr>
            <p:ph type="title"/>
          </p:nvPr>
        </p:nvSpPr>
        <p:spPr/>
        <p:txBody>
          <a:bodyPr wrap="square" anchor="ctr"/>
          <a:p>
            <a:pPr eaLnBrk="1" hangingPunct="1"/>
            <a:r>
              <a:rPr lang="zh-CN" altLang="en-US" dirty="0"/>
              <a:t>2.1  </a:t>
            </a:r>
            <a:r>
              <a:rPr lang="en-US" altLang="x-none" dirty="0"/>
              <a:t>The CAP Database</a:t>
            </a:r>
            <a:endParaRPr lang="en-US" altLang="x-none" dirty="0"/>
          </a:p>
        </p:txBody>
      </p:sp>
      <p:sp>
        <p:nvSpPr>
          <p:cNvPr id="10245" name="Rectangle 3"/>
          <p:cNvSpPr>
            <a:spLocks noGrp="1"/>
          </p:cNvSpPr>
          <p:nvPr>
            <p:ph type="body"/>
          </p:nvPr>
        </p:nvSpPr>
        <p:spPr>
          <a:xfrm>
            <a:off x="111125" y="850900"/>
            <a:ext cx="7772400" cy="5457825"/>
          </a:xfrm>
        </p:spPr>
        <p:txBody>
          <a:bodyPr wrap="square" anchor="t"/>
          <a:p>
            <a:pPr eaLnBrk="1" hangingPunct="1">
              <a:spcBef>
                <a:spcPct val="0"/>
              </a:spcBef>
            </a:pPr>
            <a:r>
              <a:rPr lang="en-US" altLang="x-none" sz="3000" dirty="0"/>
              <a:t>Note</a:t>
            </a:r>
            <a:endParaRPr lang="en-US" altLang="x-none" sz="3000" dirty="0"/>
          </a:p>
          <a:p>
            <a:pPr lvl="1" eaLnBrk="1" hangingPunct="1">
              <a:spcBef>
                <a:spcPct val="0"/>
              </a:spcBef>
            </a:pPr>
            <a:r>
              <a:rPr lang="en-US" altLang="x-none" sz="3000" dirty="0"/>
              <a:t>More columns</a:t>
            </a:r>
            <a:endParaRPr lang="en-US" altLang="x-none" sz="3000" dirty="0"/>
          </a:p>
          <a:p>
            <a:pPr lvl="2" eaLnBrk="1" hangingPunct="1">
              <a:spcBef>
                <a:spcPct val="0"/>
              </a:spcBef>
            </a:pPr>
            <a:r>
              <a:rPr lang="en-US" altLang="x-none" sz="3000" dirty="0"/>
              <a:t>id, name</a:t>
            </a:r>
            <a:endParaRPr lang="en-US" altLang="x-none" sz="3000" dirty="0"/>
          </a:p>
          <a:p>
            <a:pPr lvl="2" eaLnBrk="1" hangingPunct="1">
              <a:spcBef>
                <a:spcPct val="0"/>
              </a:spcBef>
            </a:pPr>
            <a:r>
              <a:rPr lang="en-US" altLang="x-none" sz="3000" dirty="0"/>
              <a:t>discnt, percent,quantity, price, month, qty</a:t>
            </a:r>
            <a:endParaRPr lang="en-US" altLang="x-none" sz="3000" dirty="0"/>
          </a:p>
          <a:p>
            <a:pPr lvl="2" eaLnBrk="1" hangingPunct="1">
              <a:spcBef>
                <a:spcPct val="0"/>
              </a:spcBef>
            </a:pPr>
            <a:r>
              <a:rPr lang="en-US" altLang="x-none" sz="3000" dirty="0"/>
              <a:t>city</a:t>
            </a:r>
            <a:endParaRPr lang="en-US" altLang="x-none" sz="3000" dirty="0"/>
          </a:p>
          <a:p>
            <a:pPr lvl="2" eaLnBrk="1" hangingPunct="1">
              <a:spcBef>
                <a:spcPct val="0"/>
              </a:spcBef>
            </a:pPr>
            <a:r>
              <a:rPr lang="en-US" altLang="x-none" sz="3000" dirty="0"/>
              <a:t>dollars</a:t>
            </a:r>
            <a:endParaRPr lang="en-US" altLang="x-none" sz="3000" dirty="0"/>
          </a:p>
          <a:p>
            <a:pPr lvl="1" eaLnBrk="1" hangingPunct="1">
              <a:spcBef>
                <a:spcPct val="0"/>
              </a:spcBef>
            </a:pPr>
            <a:r>
              <a:rPr lang="en-US" altLang="x-none" sz="3000" dirty="0"/>
              <a:t>More rows</a:t>
            </a:r>
            <a:endParaRPr lang="en-US" altLang="x-none" sz="3000" dirty="0"/>
          </a:p>
          <a:p>
            <a:pPr lvl="2" eaLnBrk="1" hangingPunct="1">
              <a:spcBef>
                <a:spcPct val="0"/>
              </a:spcBef>
            </a:pPr>
            <a:r>
              <a:rPr lang="en-US" altLang="x-none" sz="3000" dirty="0"/>
              <a:t>no two rows in a table is same</a:t>
            </a:r>
            <a:endParaRPr lang="en-US" altLang="x-none" sz="3000" dirty="0"/>
          </a:p>
          <a:p>
            <a:pPr lvl="1" eaLnBrk="1" hangingPunct="1">
              <a:spcBef>
                <a:spcPct val="0"/>
              </a:spcBef>
            </a:pPr>
            <a:r>
              <a:rPr lang="en-US" altLang="x-none" sz="3000" dirty="0"/>
              <a:t>More tables</a:t>
            </a:r>
            <a:endParaRPr lang="en-US" altLang="x-none" sz="3000" dirty="0"/>
          </a:p>
          <a:p>
            <a:pPr lvl="2" eaLnBrk="1" hangingPunct="1">
              <a:spcBef>
                <a:spcPct val="0"/>
              </a:spcBef>
            </a:pPr>
            <a:r>
              <a:rPr lang="en-US" altLang="x-none" sz="3000" dirty="0"/>
              <a:t>unique identifier</a:t>
            </a:r>
            <a:endParaRPr lang="en-US" altLang="x-none" sz="3000" dirty="0"/>
          </a:p>
        </p:txBody>
      </p:sp>
      <p:sp>
        <p:nvSpPr>
          <p:cNvPr id="10246" name="AutoShape 4">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pic>
        <p:nvPicPr>
          <p:cNvPr id="3" name="图片 2"/>
          <p:cNvPicPr>
            <a:picLocks noChangeAspect="1"/>
          </p:cNvPicPr>
          <p:nvPr/>
        </p:nvPicPr>
        <p:blipFill>
          <a:blip r:embed="rId2"/>
          <a:stretch>
            <a:fillRect/>
          </a:stretch>
        </p:blipFill>
        <p:spPr>
          <a:xfrm>
            <a:off x="4364038" y="1554163"/>
            <a:ext cx="4581525" cy="2873375"/>
          </a:xfrm>
          <a:prstGeom prst="rect">
            <a:avLst/>
          </a:prstGeom>
          <a:solidFill>
            <a:schemeClr val="bg1"/>
          </a:solidFill>
          <a:ln w="9525">
            <a:noFill/>
          </a:ln>
        </p:spPr>
      </p:pic>
      <p:pic>
        <p:nvPicPr>
          <p:cNvPr id="2" name="图片 1"/>
          <p:cNvPicPr>
            <a:picLocks noChangeAspect="1"/>
          </p:cNvPicPr>
          <p:nvPr/>
        </p:nvPicPr>
        <p:blipFill>
          <a:blip r:embed="rId3"/>
          <a:stretch>
            <a:fillRect/>
          </a:stretch>
        </p:blipFill>
        <p:spPr>
          <a:xfrm>
            <a:off x="5670550" y="4156075"/>
            <a:ext cx="1971675" cy="1168400"/>
          </a:xfrm>
          <a:prstGeom prst="rect">
            <a:avLst/>
          </a:prstGeom>
          <a:noFill/>
          <a:ln w="9525">
            <a:noFill/>
          </a:ln>
        </p:spPr>
      </p:pic>
      <p:pic>
        <p:nvPicPr>
          <p:cNvPr id="4" name="图片 3"/>
          <p:cNvPicPr>
            <a:picLocks noChangeAspect="1"/>
          </p:cNvPicPr>
          <p:nvPr/>
        </p:nvPicPr>
        <p:blipFill>
          <a:blip r:embed="rId4"/>
          <a:stretch>
            <a:fillRect/>
          </a:stretch>
        </p:blipFill>
        <p:spPr>
          <a:xfrm>
            <a:off x="6896100" y="4792663"/>
            <a:ext cx="2095500" cy="131921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7586" name="表格 67585"/>
          <p:cNvGraphicFramePr/>
          <p:nvPr/>
        </p:nvGraphicFramePr>
        <p:xfrm>
          <a:off x="107950" y="560388"/>
          <a:ext cx="2255838" cy="2300288"/>
        </p:xfrm>
        <a:graphic>
          <a:graphicData uri="http://schemas.openxmlformats.org/drawingml/2006/table">
            <a:tbl>
              <a:tblPr/>
              <a:tblGrid>
                <a:gridCol w="708025"/>
                <a:gridCol w="777875"/>
                <a:gridCol w="769938"/>
              </a:tblGrid>
              <a:tr h="5746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746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46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82967" name="Text Box 26"/>
          <p:cNvSpPr txBox="1"/>
          <p:nvPr/>
        </p:nvSpPr>
        <p:spPr>
          <a:xfrm>
            <a:off x="112713" y="120650"/>
            <a:ext cx="1219200" cy="457200"/>
          </a:xfrm>
          <a:prstGeom prst="rect">
            <a:avLst/>
          </a:prstGeom>
          <a:noFill/>
          <a:ln w="9525">
            <a:noFill/>
          </a:ln>
        </p:spPr>
        <p:txBody>
          <a:bodyPr wrap="square" tIns="0" bIns="0" anchor="t">
            <a:spAutoFit/>
          </a:bodyPr>
          <a:p>
            <a:pP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aphicFrame>
        <p:nvGraphicFramePr>
          <p:cNvPr id="67609" name="表格 67608"/>
          <p:cNvGraphicFramePr/>
          <p:nvPr/>
        </p:nvGraphicFramePr>
        <p:xfrm>
          <a:off x="107950" y="3717925"/>
          <a:ext cx="2255838" cy="2787650"/>
        </p:xfrm>
        <a:graphic>
          <a:graphicData uri="http://schemas.openxmlformats.org/drawingml/2006/table">
            <a:tbl>
              <a:tblPr/>
              <a:tblGrid>
                <a:gridCol w="709613"/>
                <a:gridCol w="773112"/>
                <a:gridCol w="773113"/>
              </a:tblGrid>
              <a:tr h="5572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572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88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r h="5572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72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bl>
          </a:graphicData>
        </a:graphic>
      </p:graphicFrame>
      <p:sp>
        <p:nvSpPr>
          <p:cNvPr id="82994" name="Text Box 53"/>
          <p:cNvSpPr txBox="1"/>
          <p:nvPr/>
        </p:nvSpPr>
        <p:spPr>
          <a:xfrm>
            <a:off x="84138" y="3278188"/>
            <a:ext cx="1247775" cy="457200"/>
          </a:xfrm>
          <a:prstGeom prst="rect">
            <a:avLst/>
          </a:prstGeom>
          <a:noFill/>
          <a:ln w="9525">
            <a:noFill/>
          </a:ln>
        </p:spPr>
        <p:txBody>
          <a:bodyPr wrap="square" tIns="0" bIns="0" anchor="t">
            <a:spAutoFit/>
          </a:bodyPr>
          <a:p>
            <a:pPr>
              <a:spcBef>
                <a:spcPct val="50000"/>
              </a:spcBef>
            </a:pPr>
            <a:r>
              <a:rPr lang="en-US" altLang="x-none" sz="3000" b="1" dirty="0">
                <a:latin typeface="Times New Roman" panose="02020603050405020304" pitchFamily="2" charset="0"/>
              </a:rPr>
              <a:t>S</a:t>
            </a:r>
            <a:endParaRPr lang="en-US" altLang="x-none" sz="3000" b="1" dirty="0">
              <a:latin typeface="Times New Roman" panose="02020603050405020304" pitchFamily="2" charset="0"/>
            </a:endParaRPr>
          </a:p>
        </p:txBody>
      </p:sp>
      <p:pic>
        <p:nvPicPr>
          <p:cNvPr id="67636" name="图片 67635"/>
          <p:cNvPicPr>
            <a:picLocks noChangeAspect="1"/>
          </p:cNvPicPr>
          <p:nvPr/>
        </p:nvPicPr>
        <p:blipFill>
          <a:blip r:embed="rId1"/>
          <a:stretch>
            <a:fillRect/>
          </a:stretch>
        </p:blipFill>
        <p:spPr>
          <a:xfrm>
            <a:off x="2620963" y="44450"/>
            <a:ext cx="2447925" cy="4092575"/>
          </a:xfrm>
          <a:prstGeom prst="rect">
            <a:avLst/>
          </a:prstGeom>
          <a:noFill/>
          <a:ln w="9525">
            <a:noFill/>
          </a:ln>
        </p:spPr>
      </p:pic>
      <p:pic>
        <p:nvPicPr>
          <p:cNvPr id="67637" name="图片 67636"/>
          <p:cNvPicPr>
            <a:picLocks noChangeAspect="1"/>
          </p:cNvPicPr>
          <p:nvPr/>
        </p:nvPicPr>
        <p:blipFill>
          <a:blip r:embed="rId2"/>
          <a:stretch>
            <a:fillRect/>
          </a:stretch>
        </p:blipFill>
        <p:spPr>
          <a:xfrm>
            <a:off x="2700338" y="4294188"/>
            <a:ext cx="2376487" cy="2349500"/>
          </a:xfrm>
          <a:prstGeom prst="rect">
            <a:avLst/>
          </a:prstGeom>
          <a:noFill/>
          <a:ln w="9525">
            <a:noFill/>
          </a:ln>
        </p:spPr>
      </p:pic>
      <p:pic>
        <p:nvPicPr>
          <p:cNvPr id="67638" name="图片 67637"/>
          <p:cNvPicPr>
            <a:picLocks noChangeAspect="1"/>
          </p:cNvPicPr>
          <p:nvPr/>
        </p:nvPicPr>
        <p:blipFill>
          <a:blip r:embed="rId3"/>
          <a:stretch>
            <a:fillRect/>
          </a:stretch>
        </p:blipFill>
        <p:spPr>
          <a:xfrm>
            <a:off x="6229350" y="3573463"/>
            <a:ext cx="2447925" cy="3065462"/>
          </a:xfrm>
          <a:prstGeom prst="rect">
            <a:avLst/>
          </a:prstGeom>
          <a:noFill/>
          <a:ln w="9525">
            <a:noFill/>
          </a:ln>
        </p:spPr>
      </p:pic>
      <p:sp>
        <p:nvSpPr>
          <p:cNvPr id="67639" name="右大括号 67638"/>
          <p:cNvSpPr/>
          <p:nvPr/>
        </p:nvSpPr>
        <p:spPr>
          <a:xfrm>
            <a:off x="5578475" y="3644900"/>
            <a:ext cx="288925" cy="2736850"/>
          </a:xfrm>
          <a:prstGeom prst="rightBrace">
            <a:avLst>
              <a:gd name="adj1" fmla="val 78279"/>
              <a:gd name="adj2" fmla="val 50000"/>
            </a:avLst>
          </a:prstGeom>
          <a:noFill/>
          <a:ln w="25400" cap="flat" cmpd="sng">
            <a:solidFill>
              <a:schemeClr val="accent2"/>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67640" name="直接连接符 67639"/>
          <p:cNvSpPr/>
          <p:nvPr/>
        </p:nvSpPr>
        <p:spPr>
          <a:xfrm flipH="1">
            <a:off x="2562225" y="53975"/>
            <a:ext cx="4763" cy="6616700"/>
          </a:xfrm>
          <a:prstGeom prst="line">
            <a:avLst/>
          </a:prstGeom>
          <a:ln w="38100" cap="flat" cmpd="sng">
            <a:solidFill>
              <a:schemeClr val="accent2"/>
            </a:solidFill>
            <a:prstDash val="sysDot"/>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pic>
        <p:nvPicPr>
          <p:cNvPr id="67641" name="图片 67640"/>
          <p:cNvPicPr>
            <a:picLocks noChangeAspect="1"/>
          </p:cNvPicPr>
          <p:nvPr/>
        </p:nvPicPr>
        <p:blipFill>
          <a:blip r:embed="rId4"/>
          <a:stretch>
            <a:fillRect/>
          </a:stretch>
        </p:blipFill>
        <p:spPr>
          <a:xfrm>
            <a:off x="5292725" y="46038"/>
            <a:ext cx="3648075" cy="309721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40"/>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67636"/>
                                        </p:tgtEl>
                                        <p:attrNameLst>
                                          <p:attrName>style.visibility</p:attrName>
                                        </p:attrNameLst>
                                      </p:cBhvr>
                                      <p:to>
                                        <p:strVal val="visible"/>
                                      </p:to>
                                    </p:set>
                                    <p:animEffect transition="in" filter="blinds(horizontal)">
                                      <p:cBhvr>
                                        <p:cTn id="10" dur="500"/>
                                        <p:tgtEl>
                                          <p:spTgt spid="67636"/>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67637"/>
                                        </p:tgtEl>
                                        <p:attrNameLst>
                                          <p:attrName>style.visibility</p:attrName>
                                        </p:attrNameLst>
                                      </p:cBhvr>
                                      <p:to>
                                        <p:strVal val="visible"/>
                                      </p:to>
                                    </p:set>
                                    <p:animEffect transition="in" filter="blinds(horizontal)">
                                      <p:cBhvr>
                                        <p:cTn id="14" dur="500"/>
                                        <p:tgtEl>
                                          <p:spTgt spid="6763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39"/>
                                        </p:tgtEl>
                                        <p:attrNameLst>
                                          <p:attrName>style.visibility</p:attrName>
                                        </p:attrNameLst>
                                      </p:cBhvr>
                                      <p:to>
                                        <p:strVal val="visible"/>
                                      </p:to>
                                    </p:set>
                                  </p:childTnLst>
                                </p:cTn>
                              </p:par>
                            </p:childTnLst>
                          </p:cTn>
                        </p:par>
                        <p:par>
                          <p:cTn id="19" fill="hold">
                            <p:stCondLst>
                              <p:cond delay="0"/>
                            </p:stCondLst>
                            <p:childTnLst>
                              <p:par>
                                <p:cTn id="20" presetID="3" presetClass="entr" presetSubtype="10" fill="hold" nodeType="afterEffect">
                                  <p:stCondLst>
                                    <p:cond delay="0"/>
                                  </p:stCondLst>
                                  <p:childTnLst>
                                    <p:set>
                                      <p:cBhvr>
                                        <p:cTn id="21" dur="1" fill="hold">
                                          <p:stCondLst>
                                            <p:cond delay="0"/>
                                          </p:stCondLst>
                                        </p:cTn>
                                        <p:tgtEl>
                                          <p:spTgt spid="67638"/>
                                        </p:tgtEl>
                                        <p:attrNameLst>
                                          <p:attrName>style.visibility</p:attrName>
                                        </p:attrNameLst>
                                      </p:cBhvr>
                                      <p:to>
                                        <p:strVal val="visible"/>
                                      </p:to>
                                    </p:set>
                                    <p:animEffect transition="in" filter="blinds(horizontal)">
                                      <p:cBhvr>
                                        <p:cTn id="22" dur="500"/>
                                        <p:tgtEl>
                                          <p:spTgt spid="676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641"/>
                                        </p:tgtEl>
                                        <p:attrNameLst>
                                          <p:attrName>style.visibility</p:attrName>
                                        </p:attrNameLst>
                                      </p:cBhvr>
                                      <p:to>
                                        <p:strVal val="visible"/>
                                      </p:to>
                                    </p:set>
                                    <p:animEffect transition="in" filter="blinds(horizontal)">
                                      <p:cBhvr>
                                        <p:cTn id="27" dur="500"/>
                                        <p:tgtEl>
                                          <p:spTgt spid="67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39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39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3972" name="Rectangle 2"/>
          <p:cNvSpPr>
            <a:spLocks noGrp="1"/>
          </p:cNvSpPr>
          <p:nvPr>
            <p:ph type="title"/>
          </p:nvPr>
        </p:nvSpPr>
        <p:spPr/>
        <p:txBody>
          <a:bodyPr wrap="square" anchor="ctr"/>
          <a:p>
            <a:pPr eaLnBrk="1" hangingPunct="1"/>
            <a:r>
              <a:rPr lang="zh-CN" altLang="en-US" dirty="0"/>
              <a:t>2.6  </a:t>
            </a:r>
            <a:r>
              <a:rPr lang="en-US" altLang="x-none" dirty="0"/>
              <a:t>Set-Theoretic Operations</a:t>
            </a:r>
            <a:endParaRPr lang="en-US" altLang="x-none" dirty="0"/>
          </a:p>
        </p:txBody>
      </p:sp>
      <p:sp>
        <p:nvSpPr>
          <p:cNvPr id="69637" name="Rectangle 3"/>
          <p:cNvSpPr>
            <a:spLocks noGrp="1"/>
          </p:cNvSpPr>
          <p:nvPr>
            <p:ph type="body"/>
          </p:nvPr>
        </p:nvSpPr>
        <p:spPr>
          <a:xfrm>
            <a:off x="102235" y="850900"/>
            <a:ext cx="9008736" cy="5962650"/>
          </a:xfrm>
          <a:solidFill>
            <a:schemeClr val="bg1"/>
          </a:solidFill>
        </p:spPr>
        <p:txBody>
          <a:bodyPr wrap="square" lIns="90170" tIns="46990" rIns="90170" bIns="46990" anchor="t"/>
          <a:p>
            <a:pPr lvl="0" indent="-342900" fontAlgn="base">
              <a:lnSpc>
                <a:spcPct val="125000"/>
              </a:lnSpc>
              <a:spcBef>
                <a:spcPts val="600"/>
              </a:spcBef>
              <a:spcAft>
                <a:spcPts val="0"/>
              </a:spcAft>
            </a:pPr>
            <a:r>
              <a:rPr lang="en-US" altLang="x-none" sz="2800" strike="noStrike" noProof="1" dirty="0"/>
              <a:t>Def 2.6.4  </a:t>
            </a:r>
            <a:r>
              <a:rPr lang="en-US" altLang="x-none" sz="2800" strike="noStrike" noProof="1" dirty="0">
                <a:solidFill>
                  <a:srgbClr val="FF0000"/>
                </a:solidFill>
              </a:rPr>
              <a:t>Product   R </a:t>
            </a:r>
            <a:r>
              <a:rPr lang="en-US" altLang="x-none" sz="2800" strike="noStrike" noProof="1" dirty="0">
                <a:solidFill>
                  <a:srgbClr val="FF0000"/>
                </a:solidFill>
                <a:sym typeface="Symbol" panose="05050102010706020507" pitchFamily="2" charset="2"/>
              </a:rPr>
              <a:t> </a:t>
            </a:r>
            <a:r>
              <a:rPr lang="en-US" altLang="x-none" sz="2800" strike="noStrike" noProof="1" dirty="0">
                <a:solidFill>
                  <a:srgbClr val="FF0000"/>
                </a:solidFill>
              </a:rPr>
              <a:t>S</a:t>
            </a:r>
            <a:endParaRPr lang="en-US" altLang="x-none" sz="2800" strike="noStrike" noProof="1" dirty="0">
              <a:solidFill>
                <a:srgbClr val="FF0000"/>
              </a:solidFill>
            </a:endParaRPr>
          </a:p>
          <a:p>
            <a:pPr marL="1905" lvl="1" indent="314325" fontAlgn="base">
              <a:lnSpc>
                <a:spcPct val="125000"/>
              </a:lnSpc>
              <a:spcBef>
                <a:spcPts val="600"/>
              </a:spcBef>
              <a:spcAft>
                <a:spcPts val="0"/>
              </a:spcAft>
              <a:buNone/>
            </a:pPr>
            <a:r>
              <a:rPr lang="en-US" altLang="x-none" sz="2800" strike="noStrike" noProof="1" dirty="0">
                <a:solidFill>
                  <a:srgbClr val="0000CC"/>
                </a:solidFill>
              </a:rPr>
              <a:t>The product of the tables R and S is a table T that</a:t>
            </a:r>
            <a:endParaRPr lang="en-US" altLang="x-none" sz="2800" strike="noStrike" noProof="1" dirty="0">
              <a:solidFill>
                <a:srgbClr val="0000CC"/>
              </a:solidFill>
            </a:endParaRPr>
          </a:p>
          <a:p>
            <a:pPr marL="459105" lvl="2" indent="314325" fontAlgn="base">
              <a:lnSpc>
                <a:spcPct val="125000"/>
              </a:lnSpc>
              <a:spcBef>
                <a:spcPts val="600"/>
              </a:spcBef>
              <a:spcAft>
                <a:spcPts val="0"/>
              </a:spcAft>
            </a:pPr>
            <a:r>
              <a:rPr lang="en-US" altLang="x-none" sz="2800" strike="noStrike" noProof="1" dirty="0">
                <a:solidFill>
                  <a:srgbClr val="0000CC"/>
                </a:solidFill>
              </a:rPr>
              <a:t>if Head(R)={A</a:t>
            </a:r>
            <a:r>
              <a:rPr lang="en-US" altLang="x-none" sz="2800" strike="noStrike" baseline="-25000" noProof="1" dirty="0">
                <a:solidFill>
                  <a:srgbClr val="0000CC"/>
                </a:solidFill>
              </a:rPr>
              <a:t>1</a:t>
            </a:r>
            <a:r>
              <a:rPr lang="en-US" altLang="x-none" sz="2800" strike="noStrike" noProof="1" dirty="0">
                <a:solidFill>
                  <a:srgbClr val="0000CC"/>
                </a:solidFill>
              </a:rPr>
              <a:t>,…,A</a:t>
            </a:r>
            <a:r>
              <a:rPr lang="en-US" altLang="x-none" sz="2800" strike="noStrike" baseline="-25000" noProof="1" dirty="0">
                <a:solidFill>
                  <a:srgbClr val="0000CC"/>
                </a:solidFill>
              </a:rPr>
              <a:t>n</a:t>
            </a:r>
            <a:r>
              <a:rPr lang="en-US" altLang="x-none" sz="2800" strike="noStrike" noProof="1" dirty="0">
                <a:solidFill>
                  <a:srgbClr val="0000CC"/>
                </a:solidFill>
              </a:rPr>
              <a:t>},</a:t>
            </a:r>
            <a:r>
              <a:rPr lang="zh-CN" altLang="en-US" sz="2800" strike="noStrike" noProof="1" dirty="0">
                <a:solidFill>
                  <a:srgbClr val="0000CC"/>
                </a:solidFill>
              </a:rPr>
              <a:t> </a:t>
            </a:r>
            <a:r>
              <a:rPr lang="en-US" altLang="x-none" sz="2800" strike="noStrike" noProof="1" dirty="0">
                <a:solidFill>
                  <a:srgbClr val="0000CC"/>
                </a:solidFill>
              </a:rPr>
              <a:t>Head(S)={B</a:t>
            </a:r>
            <a:r>
              <a:rPr lang="en-US" altLang="x-none" sz="2800" strike="noStrike" baseline="-25000" noProof="1" dirty="0">
                <a:solidFill>
                  <a:srgbClr val="0000CC"/>
                </a:solidFill>
              </a:rPr>
              <a:t>1</a:t>
            </a:r>
            <a:r>
              <a:rPr lang="en-US" altLang="x-none" sz="2800" strike="noStrike" noProof="1" dirty="0">
                <a:solidFill>
                  <a:srgbClr val="0000CC"/>
                </a:solidFill>
              </a:rPr>
              <a:t>,…,B</a:t>
            </a:r>
            <a:r>
              <a:rPr lang="en-US" altLang="x-none" sz="2800" strike="noStrike" baseline="-25000" noProof="1" dirty="0">
                <a:solidFill>
                  <a:srgbClr val="0000CC"/>
                </a:solidFill>
              </a:rPr>
              <a:t>m</a:t>
            </a:r>
            <a:r>
              <a:rPr lang="en-US" altLang="x-none" sz="2800" strike="noStrike" noProof="1" dirty="0">
                <a:solidFill>
                  <a:srgbClr val="0000CC"/>
                </a:solidFill>
              </a:rPr>
              <a:t>}, then</a:t>
            </a:r>
            <a:endParaRPr lang="en-US" altLang="x-none" sz="2800" strike="noStrike" noProof="1" dirty="0">
              <a:solidFill>
                <a:srgbClr val="0000CC"/>
              </a:solidFill>
            </a:endParaRPr>
          </a:p>
          <a:p>
            <a:pPr marL="459105" lvl="3" indent="912495" fontAlgn="base">
              <a:lnSpc>
                <a:spcPct val="125000"/>
              </a:lnSpc>
              <a:spcBef>
                <a:spcPts val="600"/>
              </a:spcBef>
              <a:spcAft>
                <a:spcPts val="0"/>
              </a:spcAft>
              <a:buNone/>
            </a:pPr>
            <a:r>
              <a:rPr lang="en-US" altLang="x-none" sz="2800" strike="noStrike" noProof="1" dirty="0">
                <a:solidFill>
                  <a:srgbClr val="FF0000"/>
                </a:solidFill>
              </a:rPr>
              <a:t>Head(T) = {R.A</a:t>
            </a:r>
            <a:r>
              <a:rPr lang="en-US" altLang="x-none" sz="2800" strike="noStrike" baseline="-25000" noProof="1" dirty="0">
                <a:solidFill>
                  <a:srgbClr val="FF0000"/>
                </a:solidFill>
              </a:rPr>
              <a:t>1</a:t>
            </a:r>
            <a:r>
              <a:rPr lang="en-US" altLang="x-none" sz="2800" strike="noStrike" noProof="1" dirty="0">
                <a:solidFill>
                  <a:srgbClr val="FF0000"/>
                </a:solidFill>
              </a:rPr>
              <a:t>, …, R.A</a:t>
            </a:r>
            <a:r>
              <a:rPr lang="en-US" altLang="x-none" sz="2800" strike="noStrike" baseline="-25000" noProof="1" dirty="0">
                <a:solidFill>
                  <a:srgbClr val="FF0000"/>
                </a:solidFill>
              </a:rPr>
              <a:t>n</a:t>
            </a:r>
            <a:r>
              <a:rPr lang="en-US" altLang="x-none" sz="2800" strike="noStrike" noProof="1" dirty="0">
                <a:solidFill>
                  <a:srgbClr val="FF0000"/>
                </a:solidFill>
              </a:rPr>
              <a:t>, S.B</a:t>
            </a:r>
            <a:r>
              <a:rPr lang="en-US" altLang="x-none" sz="2800" strike="noStrike" baseline="-25000" noProof="1" dirty="0">
                <a:solidFill>
                  <a:srgbClr val="FF0000"/>
                </a:solidFill>
              </a:rPr>
              <a:t>1</a:t>
            </a:r>
            <a:r>
              <a:rPr lang="en-US" altLang="x-none" sz="2800" strike="noStrike" noProof="1" dirty="0">
                <a:solidFill>
                  <a:srgbClr val="FF0000"/>
                </a:solidFill>
              </a:rPr>
              <a:t>, …, S.B</a:t>
            </a:r>
            <a:r>
              <a:rPr lang="en-US" altLang="x-none" sz="2800" strike="noStrike" baseline="-25000" noProof="1" dirty="0">
                <a:solidFill>
                  <a:srgbClr val="FF0000"/>
                </a:solidFill>
              </a:rPr>
              <a:t>m</a:t>
            </a:r>
            <a:r>
              <a:rPr lang="en-US" altLang="x-none" sz="2800" strike="noStrike" noProof="1" dirty="0">
                <a:solidFill>
                  <a:srgbClr val="FF0000"/>
                </a:solidFill>
              </a:rPr>
              <a:t>}</a:t>
            </a:r>
            <a:endParaRPr lang="en-US" altLang="x-none" sz="2800" strike="noStrike" noProof="1" dirty="0">
              <a:solidFill>
                <a:srgbClr val="FF0000"/>
              </a:solidFill>
            </a:endParaRPr>
          </a:p>
          <a:p>
            <a:pPr marL="459105" lvl="2" indent="314325" fontAlgn="base">
              <a:lnSpc>
                <a:spcPct val="125000"/>
              </a:lnSpc>
              <a:spcBef>
                <a:spcPts val="600"/>
              </a:spcBef>
              <a:spcAft>
                <a:spcPts val="0"/>
              </a:spcAft>
            </a:pPr>
            <a:r>
              <a:rPr lang="en-US" altLang="x-none" sz="2800" strike="noStrike" noProof="1" dirty="0">
                <a:solidFill>
                  <a:srgbClr val="0000CC"/>
                </a:solidFill>
              </a:rPr>
              <a:t>t </a:t>
            </a:r>
            <a:r>
              <a:rPr lang="en-US" altLang="x-none" sz="2800" strike="noStrike" noProof="1" dirty="0">
                <a:solidFill>
                  <a:srgbClr val="0000CC"/>
                </a:solidFill>
                <a:sym typeface="Arial" panose="020B0604020202020204" pitchFamily="34" charset="0"/>
              </a:rPr>
              <a:t>is </a:t>
            </a:r>
            <a:r>
              <a:rPr lang="en-US" altLang="x-none" sz="2800" strike="noStrike" noProof="1" dirty="0">
                <a:solidFill>
                  <a:srgbClr val="0000CC"/>
                </a:solidFill>
              </a:rPr>
              <a:t>a row in T if and only if</a:t>
            </a:r>
            <a:endParaRPr lang="en-US" altLang="x-none" sz="2800" strike="noStrike" noProof="1" dirty="0">
              <a:solidFill>
                <a:srgbClr val="0000CC"/>
              </a:solidFill>
            </a:endParaRPr>
          </a:p>
          <a:p>
            <a:pPr marL="1905" lvl="2" indent="912495" fontAlgn="base">
              <a:lnSpc>
                <a:spcPct val="125000"/>
              </a:lnSpc>
              <a:spcBef>
                <a:spcPts val="600"/>
              </a:spcBef>
              <a:spcAft>
                <a:spcPts val="0"/>
              </a:spcAft>
              <a:buNone/>
            </a:pPr>
            <a:r>
              <a:rPr lang="en-US" altLang="x-none" sz="2800" strike="noStrike" noProof="1" dirty="0">
                <a:solidFill>
                  <a:srgbClr val="0000CC"/>
                </a:solidFill>
              </a:rPr>
              <a:t>There are two rows </a:t>
            </a:r>
            <a:r>
              <a:rPr lang="en-US" altLang="x-none" sz="2800" strike="noStrike" noProof="1" dirty="0">
                <a:solidFill>
                  <a:srgbClr val="FF0000"/>
                </a:solidFill>
              </a:rPr>
              <a:t>u in R</a:t>
            </a:r>
            <a:r>
              <a:rPr lang="en-US" altLang="x-none" sz="2800" strike="noStrike" noProof="1" dirty="0">
                <a:solidFill>
                  <a:srgbClr val="0000CC"/>
                </a:solidFill>
              </a:rPr>
              <a:t> and </a:t>
            </a:r>
            <a:r>
              <a:rPr lang="en-US" altLang="x-none" sz="2800" strike="noStrike" noProof="1" dirty="0">
                <a:solidFill>
                  <a:srgbClr val="FF0000"/>
                </a:solidFill>
              </a:rPr>
              <a:t>v in S</a:t>
            </a:r>
            <a:r>
              <a:rPr lang="en-US" altLang="x-none" sz="2800" strike="noStrike" noProof="1" dirty="0">
                <a:solidFill>
                  <a:srgbClr val="0000CC"/>
                </a:solidFill>
              </a:rPr>
              <a:t> such that</a:t>
            </a:r>
            <a:endParaRPr lang="en-US" altLang="x-none" sz="2800" strike="noStrike" noProof="1" dirty="0">
              <a:solidFill>
                <a:srgbClr val="0000CC"/>
              </a:solidFill>
            </a:endParaRPr>
          </a:p>
          <a:p>
            <a:pPr marL="916940" lvl="5" indent="0" fontAlgn="base">
              <a:lnSpc>
                <a:spcPct val="125000"/>
              </a:lnSpc>
              <a:spcBef>
                <a:spcPts val="600"/>
              </a:spcBef>
              <a:spcAft>
                <a:spcPts val="0"/>
              </a:spcAft>
              <a:buNone/>
            </a:pPr>
            <a:r>
              <a:rPr lang="en-US" altLang="x-none" sz="2800" strike="noStrike" noProof="1" dirty="0">
                <a:solidFill>
                  <a:srgbClr val="FF0000"/>
                </a:solidFill>
              </a:rPr>
              <a:t>t(R.A</a:t>
            </a:r>
            <a:r>
              <a:rPr lang="en-US" altLang="x-none" sz="2800" strike="noStrike" baseline="-25000" noProof="1" dirty="0">
                <a:solidFill>
                  <a:srgbClr val="FF0000"/>
                </a:solidFill>
              </a:rPr>
              <a:t>i</a:t>
            </a:r>
            <a:r>
              <a:rPr lang="en-US" altLang="x-none" sz="2800" strike="noStrike" noProof="1" dirty="0">
                <a:solidFill>
                  <a:srgbClr val="FF0000"/>
                </a:solidFill>
              </a:rPr>
              <a:t>) = u(A</a:t>
            </a:r>
            <a:r>
              <a:rPr lang="en-US" altLang="x-none" sz="2800" strike="noStrike" baseline="-25000" noProof="1" dirty="0">
                <a:solidFill>
                  <a:srgbClr val="FF0000"/>
                </a:solidFill>
              </a:rPr>
              <a:t>i</a:t>
            </a:r>
            <a:r>
              <a:rPr lang="en-US" altLang="x-none" sz="2800" strike="noStrike" noProof="1" dirty="0">
                <a:solidFill>
                  <a:srgbClr val="FF0000"/>
                </a:solidFill>
              </a:rPr>
              <a:t>) for 1</a:t>
            </a:r>
            <a:r>
              <a:rPr lang="en-US" altLang="x-none" sz="2800" strike="noStrike" noProof="1" dirty="0">
                <a:solidFill>
                  <a:srgbClr val="FF0000"/>
                </a:solidFill>
                <a:sym typeface="Symbol" panose="05050102010706020507" pitchFamily="2" charset="2"/>
              </a:rPr>
              <a:t></a:t>
            </a:r>
            <a:r>
              <a:rPr lang="en-US" altLang="x-none" sz="2800" strike="noStrike" noProof="1" dirty="0">
                <a:solidFill>
                  <a:srgbClr val="FF0000"/>
                </a:solidFill>
              </a:rPr>
              <a:t>i</a:t>
            </a:r>
            <a:r>
              <a:rPr lang="en-US" altLang="x-none" sz="2800" strike="noStrike" noProof="1" dirty="0">
                <a:solidFill>
                  <a:srgbClr val="FF0000"/>
                </a:solidFill>
                <a:sym typeface="Symbol" panose="05050102010706020507" pitchFamily="2" charset="2"/>
              </a:rPr>
              <a:t></a:t>
            </a:r>
            <a:r>
              <a:rPr lang="en-US" altLang="x-none" sz="2800" strike="noStrike" noProof="1" dirty="0">
                <a:solidFill>
                  <a:srgbClr val="FF0000"/>
                </a:solidFill>
              </a:rPr>
              <a:t>n, </a:t>
            </a:r>
            <a:r>
              <a:rPr lang="en-US" altLang="x-none" sz="2800" strike="noStrike" noProof="1" dirty="0">
                <a:solidFill>
                  <a:srgbClr val="0000CC"/>
                </a:solidFill>
              </a:rPr>
              <a:t>and</a:t>
            </a:r>
            <a:endParaRPr lang="en-US" altLang="x-none" sz="2800" strike="noStrike" noProof="1" dirty="0">
              <a:solidFill>
                <a:srgbClr val="0000CC"/>
              </a:solidFill>
            </a:endParaRPr>
          </a:p>
          <a:p>
            <a:pPr marL="916940" lvl="5" indent="0" fontAlgn="base">
              <a:lnSpc>
                <a:spcPct val="125000"/>
              </a:lnSpc>
              <a:spcBef>
                <a:spcPts val="600"/>
              </a:spcBef>
              <a:spcAft>
                <a:spcPts val="0"/>
              </a:spcAft>
              <a:buNone/>
            </a:pPr>
            <a:r>
              <a:rPr lang="en-US" altLang="x-none" sz="2800" strike="noStrike" noProof="1" dirty="0">
                <a:solidFill>
                  <a:srgbClr val="FF0000"/>
                </a:solidFill>
              </a:rPr>
              <a:t>t(S.B</a:t>
            </a:r>
            <a:r>
              <a:rPr lang="zh-CN" altLang="en-US" sz="2800" strike="noStrike" baseline="-25000" noProof="1" dirty="0">
                <a:solidFill>
                  <a:srgbClr val="FF0000"/>
                </a:solidFill>
              </a:rPr>
              <a:t>k</a:t>
            </a:r>
            <a:r>
              <a:rPr lang="en-US" altLang="x-none" sz="2800" strike="noStrike" noProof="1" dirty="0">
                <a:solidFill>
                  <a:srgbClr val="FF0000"/>
                </a:solidFill>
              </a:rPr>
              <a:t>) = v(B</a:t>
            </a:r>
            <a:r>
              <a:rPr lang="zh-CN" altLang="en-US" sz="2800" strike="noStrike" baseline="-25000" noProof="1" dirty="0">
                <a:solidFill>
                  <a:srgbClr val="FF0000"/>
                </a:solidFill>
              </a:rPr>
              <a:t>k</a:t>
            </a:r>
            <a:r>
              <a:rPr lang="en-US" altLang="x-none" sz="2800" strike="noStrike" noProof="1" dirty="0">
                <a:solidFill>
                  <a:srgbClr val="FF0000"/>
                </a:solidFill>
              </a:rPr>
              <a:t>) for 1</a:t>
            </a:r>
            <a:r>
              <a:rPr lang="en-US" altLang="x-none" sz="2800" strike="noStrike" noProof="1" dirty="0">
                <a:solidFill>
                  <a:srgbClr val="FF0000"/>
                </a:solidFill>
                <a:sym typeface="Symbol" panose="05050102010706020507" pitchFamily="2" charset="2"/>
              </a:rPr>
              <a:t></a:t>
            </a:r>
            <a:r>
              <a:rPr lang="zh-CN" altLang="en-US" sz="2800" strike="noStrike" noProof="1" dirty="0">
                <a:solidFill>
                  <a:srgbClr val="FF0000"/>
                </a:solidFill>
              </a:rPr>
              <a:t>k</a:t>
            </a:r>
            <a:r>
              <a:rPr lang="en-US" altLang="x-none" sz="2800" strike="noStrike" noProof="1" dirty="0">
                <a:solidFill>
                  <a:srgbClr val="FF0000"/>
                </a:solidFill>
                <a:sym typeface="Symbol" panose="05050102010706020507" pitchFamily="2" charset="2"/>
              </a:rPr>
              <a:t></a:t>
            </a:r>
            <a:r>
              <a:rPr lang="en-US" altLang="x-none" sz="2800" strike="noStrike" noProof="1" dirty="0">
                <a:solidFill>
                  <a:srgbClr val="FF0000"/>
                </a:solidFill>
              </a:rPr>
              <a:t>m</a:t>
            </a:r>
            <a:endParaRPr lang="en-US" altLang="x-none" sz="2800" strike="noStrike" noProof="1" dirty="0">
              <a:solidFill>
                <a:srgbClr val="FF0000"/>
              </a:solidFill>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占位符 3073"/>
          <p:cNvSpPr>
            <a:spLocks noGrp="1"/>
          </p:cNvSpPr>
          <p:nvPr>
            <p:ph idx="1"/>
          </p:nvPr>
        </p:nvSpPr>
        <p:spPr>
          <a:xfrm>
            <a:off x="34925" y="0"/>
            <a:ext cx="9067800" cy="6858000"/>
          </a:xfrm>
          <a:solidFill>
            <a:schemeClr val="bg1"/>
          </a:solidFill>
        </p:spPr>
        <p:txBody>
          <a:bodyPr anchor="t"/>
          <a:p>
            <a:pPr marL="533400" indent="-533400">
              <a:buSzPct val="80000"/>
              <a:buAutoNum type="arabicParenR"/>
            </a:pPr>
            <a:r>
              <a:rPr lang="en-US" altLang="zh-CN" sz="2800"/>
              <a:t>Head(R</a:t>
            </a:r>
            <a:r>
              <a:rPr lang="en-US" altLang="zh-CN" sz="2800">
                <a:sym typeface="Symbol" panose="05050102010706020507" pitchFamily="2" charset="2"/>
              </a:rPr>
              <a:t>) = { </a:t>
            </a:r>
            <a:r>
              <a:rPr lang="en-US" altLang="zh-CN" sz="2800"/>
              <a:t>A</a:t>
            </a:r>
            <a:r>
              <a:rPr lang="en-US" altLang="zh-CN" sz="2800" baseline="-25000"/>
              <a:t>1</a:t>
            </a:r>
            <a:r>
              <a:rPr lang="en-US" altLang="zh-CN" sz="2800"/>
              <a:t>, …, A</a:t>
            </a:r>
            <a:r>
              <a:rPr lang="en-US" altLang="zh-CN" sz="2800" baseline="-25000"/>
              <a:t>n</a:t>
            </a:r>
            <a:r>
              <a:rPr lang="en-US" altLang="zh-CN" sz="2800"/>
              <a:t> }</a:t>
            </a:r>
            <a:r>
              <a:rPr lang="zh-CN" altLang="en-US" sz="2800"/>
              <a:t>，</a:t>
            </a:r>
            <a:r>
              <a:rPr lang="en-US" altLang="zh-CN" sz="2800"/>
              <a:t>Head(S) = { B</a:t>
            </a:r>
            <a:r>
              <a:rPr lang="en-US" altLang="zh-CN" sz="2800" baseline="-25000"/>
              <a:t>1</a:t>
            </a:r>
            <a:r>
              <a:rPr lang="en-US" altLang="zh-CN" sz="2800"/>
              <a:t>, …, B</a:t>
            </a:r>
            <a:r>
              <a:rPr lang="en-US" altLang="zh-CN" sz="2800" baseline="-25000"/>
              <a:t>m </a:t>
            </a:r>
            <a:r>
              <a:rPr lang="en-US" altLang="zh-CN" sz="2800">
                <a:sym typeface="Symbol" panose="05050102010706020507" pitchFamily="2" charset="2"/>
              </a:rPr>
              <a:t>}</a:t>
            </a:r>
            <a:endParaRPr lang="en-US" altLang="zh-CN" sz="2800">
              <a:sym typeface="Symbol" panose="05050102010706020507" pitchFamily="2" charset="2"/>
            </a:endParaRPr>
          </a:p>
          <a:p>
            <a:pPr marL="533400" indent="-533400">
              <a:buSzPct val="80000"/>
              <a:buAutoNum type="arabicParenR"/>
            </a:pPr>
            <a:r>
              <a:rPr lang="en-US" altLang="zh-CN" sz="2800">
                <a:sym typeface="Symbol" panose="05050102010706020507" pitchFamily="2" charset="2"/>
              </a:rPr>
              <a:t>Head(RS) = {</a:t>
            </a:r>
            <a:r>
              <a:rPr lang="en-US" altLang="zh-CN" sz="2800"/>
              <a:t>A</a:t>
            </a:r>
            <a:r>
              <a:rPr lang="en-US" altLang="zh-CN" sz="2800" baseline="-25000"/>
              <a:t>1</a:t>
            </a:r>
            <a:r>
              <a:rPr lang="en-US" altLang="zh-CN" sz="2800"/>
              <a:t>, …, A</a:t>
            </a:r>
            <a:r>
              <a:rPr lang="en-US" altLang="zh-CN" sz="2800" baseline="-25000"/>
              <a:t>n</a:t>
            </a:r>
            <a:r>
              <a:rPr lang="en-US" altLang="zh-CN" sz="2800"/>
              <a:t>, B</a:t>
            </a:r>
            <a:r>
              <a:rPr lang="en-US" altLang="zh-CN" sz="2800" baseline="-25000"/>
              <a:t>1</a:t>
            </a:r>
            <a:r>
              <a:rPr lang="en-US" altLang="zh-CN" sz="2800"/>
              <a:t>, …, B</a:t>
            </a:r>
            <a:r>
              <a:rPr lang="en-US" altLang="zh-CN" sz="2800" baseline="-25000"/>
              <a:t>m </a:t>
            </a:r>
            <a:r>
              <a:rPr lang="en-US" altLang="zh-CN" sz="2800">
                <a:sym typeface="Symbol" panose="05050102010706020507" pitchFamily="2" charset="2"/>
              </a:rPr>
              <a:t>}</a:t>
            </a:r>
            <a:endParaRPr lang="en-US" altLang="zh-CN" sz="2800">
              <a:sym typeface="Symbol" panose="05050102010706020507" pitchFamily="2" charset="2"/>
            </a:endParaRPr>
          </a:p>
          <a:p>
            <a:pPr marL="533400" indent="-533400">
              <a:buSzPct val="80000"/>
              <a:buAutoNum type="arabicParenR"/>
            </a:pPr>
            <a:r>
              <a:rPr lang="en-US" altLang="zh-CN" sz="2800">
                <a:sym typeface="Symbol" panose="05050102010706020507" pitchFamily="2" charset="2"/>
              </a:rPr>
              <a:t>The set of rows in the table </a:t>
            </a:r>
            <a:r>
              <a:rPr lang="en-US" altLang="zh-CN" sz="2800"/>
              <a:t>R </a:t>
            </a:r>
            <a:r>
              <a:rPr lang="en-US" altLang="zh-CN" sz="2800">
                <a:sym typeface="Symbol" panose="05050102010706020507" pitchFamily="2" charset="2"/>
              </a:rPr>
              <a:t> S</a:t>
            </a:r>
            <a:endParaRPr lang="en-US" altLang="zh-CN" sz="2800">
              <a:sym typeface="Symbol" panose="05050102010706020507" pitchFamily="2" charset="2"/>
            </a:endParaRPr>
          </a:p>
        </p:txBody>
      </p:sp>
      <p:sp>
        <p:nvSpPr>
          <p:cNvPr id="84994" name="矩形 3074"/>
          <p:cNvSpPr/>
          <p:nvPr/>
        </p:nvSpPr>
        <p:spPr>
          <a:xfrm>
            <a:off x="179388" y="1555750"/>
            <a:ext cx="8785225" cy="52578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lgn="l" eaLnBrk="1" fontAlgn="base" latinLnBrk="0" hangingPunct="1">
              <a:lnSpc>
                <a:spcPct val="90000"/>
              </a:lnSpc>
              <a:spcBef>
                <a:spcPct val="20000"/>
              </a:spcBef>
              <a:spcAft>
                <a:spcPct val="0"/>
              </a:spcAft>
              <a:buFont typeface="Arial" panose="020B0604020202020204" pitchFamily="34" charset="0"/>
              <a:buNone/>
            </a:pPr>
            <a:r>
              <a:rPr lang="en-US" altLang="zh-CN" sz="2800" b="1" u="none" baseline="0">
                <a:solidFill>
                  <a:schemeClr val="accent2"/>
                </a:solidFill>
                <a:latin typeface="Arial" panose="020B0604020202020204" pitchFamily="34" charset="0"/>
                <a:sym typeface="Symbol" panose="05050102010706020507" pitchFamily="2" charset="2"/>
              </a:rPr>
              <a:t>For each row </a:t>
            </a:r>
            <a:r>
              <a:rPr lang="en-US" altLang="zh-CN" sz="2800" b="1" u="none" baseline="0">
                <a:solidFill>
                  <a:srgbClr val="FF0000"/>
                </a:solidFill>
                <a:latin typeface="Arial" panose="020B0604020202020204" pitchFamily="34" charset="0"/>
                <a:sym typeface="Symbol" panose="05050102010706020507" pitchFamily="2" charset="2"/>
              </a:rPr>
              <a:t>u</a:t>
            </a:r>
            <a:r>
              <a:rPr lang="en-US" altLang="zh-CN" sz="2800" b="1" u="none" baseline="0">
                <a:solidFill>
                  <a:schemeClr val="accent2"/>
                </a:solidFill>
                <a:latin typeface="Arial" panose="020B0604020202020204" pitchFamily="34" charset="0"/>
                <a:sym typeface="Symbol" panose="05050102010706020507" pitchFamily="2" charset="2"/>
              </a:rPr>
              <a:t> in R</a:t>
            </a: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r>
              <a:rPr lang="en-US" altLang="zh-CN" sz="2800" b="1" u="none" baseline="0">
                <a:solidFill>
                  <a:schemeClr val="accent2"/>
                </a:solidFill>
                <a:latin typeface="Arial" panose="020B0604020202020204" pitchFamily="34" charset="0"/>
                <a:sym typeface="Symbol" panose="05050102010706020507" pitchFamily="2" charset="2"/>
              </a:rPr>
              <a:t>{</a:t>
            </a:r>
            <a:endParaRPr lang="en-US" altLang="zh-CN" sz="2800" b="1" u="none" baseline="0">
              <a:solidFill>
                <a:schemeClr val="accent2"/>
              </a:solidFill>
              <a:latin typeface="Arial" panose="020B0604020202020204" pitchFamily="34" charset="0"/>
              <a:sym typeface="Symbol" panose="05050102010706020507" pitchFamily="2" charset="2"/>
            </a:endParaRPr>
          </a:p>
          <a:p>
            <a:pPr marL="1371600" lvl="2"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4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800" b="1" u="none" baseline="0">
              <a:solidFill>
                <a:schemeClr val="accent2"/>
              </a:solidFill>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r>
              <a:rPr lang="en-US" altLang="zh-CN" sz="2800" b="1" u="none" baseline="0">
                <a:solidFill>
                  <a:schemeClr val="accent2"/>
                </a:solidFill>
                <a:latin typeface="Arial" panose="020B0604020202020204" pitchFamily="34" charset="0"/>
              </a:rPr>
              <a:t>}</a:t>
            </a:r>
            <a:endParaRPr lang="en-US" altLang="zh-CN" sz="2800" b="1" u="none" baseline="0">
              <a:solidFill>
                <a:schemeClr val="accent2"/>
              </a:solidFill>
              <a:latin typeface="Arial" panose="020B0604020202020204" pitchFamily="34" charset="0"/>
            </a:endParaRPr>
          </a:p>
        </p:txBody>
      </p:sp>
      <p:sp>
        <p:nvSpPr>
          <p:cNvPr id="84995" name="矩形 3075"/>
          <p:cNvSpPr/>
          <p:nvPr/>
        </p:nvSpPr>
        <p:spPr>
          <a:xfrm>
            <a:off x="1116013" y="2276475"/>
            <a:ext cx="7345362" cy="4176713"/>
          </a:xfrm>
          <a:prstGeom prst="rect">
            <a:avLst/>
          </a:prstGeom>
          <a:solidFill>
            <a:schemeClr val="bg1"/>
          </a:solidFill>
          <a:ln w="25400">
            <a:noFill/>
          </a:ln>
        </p:spPr>
        <p:txBody>
          <a:bodyPr anchor="t"/>
          <a:p>
            <a:pPr marL="457200" indent="-457200">
              <a:lnSpc>
                <a:spcPct val="90000"/>
              </a:lnSpc>
              <a:spcBef>
                <a:spcPct val="20000"/>
              </a:spcBef>
            </a:pPr>
            <a:r>
              <a:rPr lang="en-US" altLang="zh-CN" sz="2800" b="1">
                <a:latin typeface="Arial" panose="020B0604020202020204" pitchFamily="34" charset="0"/>
                <a:sym typeface="Symbol" panose="05050102010706020507" pitchFamily="2" charset="2"/>
              </a:rPr>
              <a:t>For each row </a:t>
            </a:r>
            <a:r>
              <a:rPr lang="en-US" altLang="zh-CN" sz="2800" b="1">
                <a:solidFill>
                  <a:srgbClr val="FF0000"/>
                </a:solidFill>
                <a:latin typeface="Arial" panose="020B0604020202020204" pitchFamily="34" charset="0"/>
                <a:sym typeface="Symbol" panose="05050102010706020507" pitchFamily="2" charset="2"/>
              </a:rPr>
              <a:t>v</a:t>
            </a:r>
            <a:r>
              <a:rPr lang="en-US" altLang="zh-CN" sz="2800" b="1">
                <a:latin typeface="Arial" panose="020B0604020202020204" pitchFamily="34" charset="0"/>
                <a:sym typeface="Symbol" panose="05050102010706020507" pitchFamily="2" charset="2"/>
              </a:rPr>
              <a:t> in S</a:t>
            </a: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r>
              <a:rPr lang="en-US" altLang="zh-CN" sz="2800" b="1">
                <a:latin typeface="Arial" panose="020B0604020202020204" pitchFamily="34" charset="0"/>
                <a:sym typeface="Symbol" panose="05050102010706020507" pitchFamily="2" charset="2"/>
              </a:rPr>
              <a:t>{</a:t>
            </a:r>
            <a:endParaRPr lang="en-US" altLang="zh-CN" sz="2800" b="1">
              <a:latin typeface="Arial" panose="020B0604020202020204" pitchFamily="34" charset="0"/>
              <a:sym typeface="Symbol" panose="05050102010706020507" pitchFamily="2" charset="2"/>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endParaRPr lang="en-US" altLang="zh-CN" sz="2400" b="1" u="none" baseline="0">
              <a:solidFill>
                <a:schemeClr val="tx1"/>
              </a:solidFill>
              <a:latin typeface="Arial" panose="020B0604020202020204" pitchFamily="34" charset="0"/>
              <a:sym typeface="Symbol" panose="05050102010706020507" pitchFamily="2" charset="2"/>
            </a:endParaRPr>
          </a:p>
          <a:p>
            <a:pPr marL="457200" indent="-457200">
              <a:lnSpc>
                <a:spcPct val="90000"/>
              </a:lnSpc>
              <a:spcBef>
                <a:spcPct val="20000"/>
              </a:spcBef>
            </a:pP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r>
              <a:rPr lang="en-US" altLang="zh-CN" sz="2800" b="1">
                <a:latin typeface="Arial" panose="020B0604020202020204" pitchFamily="34" charset="0"/>
              </a:rPr>
              <a:t>}</a:t>
            </a:r>
            <a:endParaRPr lang="en-US" altLang="zh-CN" sz="2800" b="1">
              <a:latin typeface="Arial" panose="020B0604020202020204" pitchFamily="34" charset="0"/>
            </a:endParaRPr>
          </a:p>
        </p:txBody>
      </p:sp>
      <p:sp>
        <p:nvSpPr>
          <p:cNvPr id="84996" name="矩形 3076"/>
          <p:cNvSpPr/>
          <p:nvPr/>
        </p:nvSpPr>
        <p:spPr>
          <a:xfrm>
            <a:off x="1692275" y="3138488"/>
            <a:ext cx="6769100" cy="504825"/>
          </a:xfrm>
          <a:prstGeom prst="rect">
            <a:avLst/>
          </a:prstGeom>
          <a:solidFill>
            <a:schemeClr val="bg1"/>
          </a:solidFill>
          <a:ln w="25400">
            <a:noFill/>
          </a:ln>
        </p:spPr>
        <p:txBody>
          <a:bodyPr anchor="t"/>
          <a:p>
            <a:pPr marL="457200" indent="-457200">
              <a:lnSpc>
                <a:spcPct val="90000"/>
              </a:lnSpc>
              <a:spcBef>
                <a:spcPct val="20000"/>
              </a:spcBef>
            </a:pPr>
            <a:r>
              <a:rPr lang="en-US" altLang="zh-CN" sz="2800" b="1">
                <a:latin typeface="Arial" panose="020B0604020202020204" pitchFamily="34" charset="0"/>
              </a:rPr>
              <a:t>Then we have a row</a:t>
            </a:r>
            <a:r>
              <a:rPr lang="en-US" altLang="zh-CN" sz="2800" b="1">
                <a:solidFill>
                  <a:srgbClr val="FF0000"/>
                </a:solidFill>
                <a:latin typeface="Arial" panose="020B0604020202020204" pitchFamily="34" charset="0"/>
              </a:rPr>
              <a:t> t</a:t>
            </a:r>
            <a:r>
              <a:rPr lang="en-US" altLang="zh-CN" sz="2800" b="1">
                <a:latin typeface="Arial" panose="020B0604020202020204" pitchFamily="34" charset="0"/>
              </a:rPr>
              <a:t> in the table R</a:t>
            </a:r>
            <a:r>
              <a:rPr lang="en-US" altLang="zh-CN" sz="2800" b="1">
                <a:latin typeface="Arial" panose="020B0604020202020204" pitchFamily="34" charset="0"/>
                <a:sym typeface="Symbol" panose="05050102010706020507" pitchFamily="2" charset="2"/>
              </a:rPr>
              <a:t>S</a:t>
            </a:r>
            <a:endParaRPr lang="en-US" altLang="zh-CN" sz="2800" b="1">
              <a:latin typeface="Arial" panose="020B0604020202020204" pitchFamily="34" charset="0"/>
              <a:sym typeface="Symbol" panose="05050102010706020507" pitchFamily="2" charset="2"/>
            </a:endParaRPr>
          </a:p>
        </p:txBody>
      </p:sp>
      <p:sp>
        <p:nvSpPr>
          <p:cNvPr id="84997" name="矩形 3077"/>
          <p:cNvSpPr/>
          <p:nvPr/>
        </p:nvSpPr>
        <p:spPr>
          <a:xfrm>
            <a:off x="1763713" y="3643313"/>
            <a:ext cx="6121400" cy="2376487"/>
          </a:xfrm>
          <a:prstGeom prst="rect">
            <a:avLst/>
          </a:prstGeom>
          <a:solidFill>
            <a:schemeClr val="bg1"/>
          </a:solidFill>
          <a:ln w="25400">
            <a:noFill/>
          </a:ln>
        </p:spPr>
        <p:txBody>
          <a:bodyPr anchor="t"/>
          <a:p>
            <a:pPr marL="457200" indent="-457200">
              <a:lnSpc>
                <a:spcPct val="90000"/>
              </a:lnSpc>
              <a:spcBef>
                <a:spcPct val="20000"/>
              </a:spcBef>
            </a:pPr>
            <a:r>
              <a:rPr lang="en-US" altLang="zh-CN" sz="2800" b="1">
                <a:latin typeface="Arial" panose="020B0604020202020204" pitchFamily="34" charset="0"/>
                <a:sym typeface="Symbol" panose="05050102010706020507" pitchFamily="2" charset="2"/>
              </a:rPr>
              <a:t>Which</a:t>
            </a:r>
            <a:endParaRPr lang="en-US" altLang="zh-CN" sz="2800" b="1">
              <a:latin typeface="Arial" panose="020B0604020202020204" pitchFamily="34" charset="0"/>
              <a:sym typeface="Symbol" panose="05050102010706020507" pitchFamily="2" charset="2"/>
            </a:endParaRPr>
          </a:p>
          <a:p>
            <a:pPr marL="457200" indent="-457200">
              <a:lnSpc>
                <a:spcPct val="90000"/>
              </a:lnSpc>
              <a:spcBef>
                <a:spcPct val="20000"/>
              </a:spcBef>
            </a:pPr>
            <a:r>
              <a:rPr lang="en-US" altLang="zh-CN" sz="2800" b="1">
                <a:latin typeface="Arial" panose="020B0604020202020204" pitchFamily="34" charset="0"/>
                <a:sym typeface="Symbol" panose="05050102010706020507" pitchFamily="2" charset="2"/>
              </a:rPr>
              <a:t>{</a:t>
            </a:r>
            <a:endParaRPr lang="en-US" altLang="zh-CN" sz="2800" b="1">
              <a:latin typeface="Arial" panose="020B0604020202020204" pitchFamily="34" charset="0"/>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r>
              <a:rPr lang="en-US" altLang="zh-CN" sz="2800" b="1" u="none" baseline="0" dirty="0" err="1">
                <a:solidFill>
                  <a:srgbClr val="FF0000"/>
                </a:solidFill>
                <a:latin typeface="Arial" panose="020B0604020202020204" pitchFamily="34" charset="0"/>
              </a:rPr>
              <a:t>t</a:t>
            </a:r>
            <a:r>
              <a:rPr lang="en-US" altLang="zh-CN" sz="2800" b="1" u="none" baseline="0" dirty="0" err="1">
                <a:solidFill>
                  <a:schemeClr val="tx1"/>
                </a:solidFill>
                <a:latin typeface="Arial" panose="020B0604020202020204" pitchFamily="34" charset="0"/>
              </a:rPr>
              <a:t>[ A</a:t>
            </a:r>
            <a:r>
              <a:rPr lang="en-US" altLang="zh-CN" sz="2800" b="1" u="none" baseline="-25000" dirty="0" err="1">
                <a:solidFill>
                  <a:schemeClr val="tx1"/>
                </a:solidFill>
                <a:latin typeface="Arial" panose="020B0604020202020204" pitchFamily="34" charset="0"/>
              </a:rPr>
              <a:t>i</a:t>
            </a:r>
            <a:r>
              <a:rPr lang="en-US" altLang="zh-CN" sz="2800" b="1" u="none" baseline="0" dirty="0" err="1">
                <a:solidFill>
                  <a:schemeClr val="tx1"/>
                </a:solidFill>
                <a:latin typeface="Arial" panose="020B0604020202020204" pitchFamily="34" charset="0"/>
              </a:rPr>
              <a:t> </a:t>
            </a:r>
            <a:r>
              <a:rPr lang="en-US" altLang="zh-CN" sz="2800" b="1" u="none" baseline="0">
                <a:solidFill>
                  <a:schemeClr val="tx1"/>
                </a:solidFill>
                <a:latin typeface="Arial" panose="020B0604020202020204" pitchFamily="34" charset="0"/>
              </a:rPr>
              <a:t>] = </a:t>
            </a:r>
            <a:r>
              <a:rPr lang="en-US" altLang="zh-CN" sz="2800" b="1" u="none" baseline="0" dirty="0" err="1">
                <a:solidFill>
                  <a:srgbClr val="FF0000"/>
                </a:solidFill>
                <a:latin typeface="Arial" panose="020B0604020202020204" pitchFamily="34" charset="0"/>
              </a:rPr>
              <a:t>u</a:t>
            </a:r>
            <a:r>
              <a:rPr lang="en-US" altLang="zh-CN" sz="2800" b="1" u="none" baseline="0" dirty="0" err="1">
                <a:solidFill>
                  <a:schemeClr val="tx1"/>
                </a:solidFill>
                <a:latin typeface="Arial" panose="020B0604020202020204" pitchFamily="34" charset="0"/>
              </a:rPr>
              <a:t>[ A</a:t>
            </a:r>
            <a:r>
              <a:rPr lang="en-US" altLang="zh-CN" sz="2800" b="1" u="none" baseline="-25000" dirty="0" err="1">
                <a:solidFill>
                  <a:schemeClr val="tx1"/>
                </a:solidFill>
                <a:latin typeface="Arial" panose="020B0604020202020204" pitchFamily="34" charset="0"/>
              </a:rPr>
              <a:t>i</a:t>
            </a:r>
            <a:r>
              <a:rPr lang="en-US" altLang="zh-CN" sz="2800" b="1" u="none" baseline="0" dirty="0" err="1">
                <a:solidFill>
                  <a:schemeClr val="tx1"/>
                </a:solidFill>
                <a:latin typeface="Arial" panose="020B0604020202020204" pitchFamily="34" charset="0"/>
              </a:rPr>
              <a:t> </a:t>
            </a:r>
            <a:r>
              <a:rPr lang="en-US" altLang="zh-CN" sz="2800" b="1" u="none" baseline="0">
                <a:solidFill>
                  <a:schemeClr val="tx1"/>
                </a:solidFill>
                <a:latin typeface="Arial" panose="020B0604020202020204" pitchFamily="34" charset="0"/>
              </a:rPr>
              <a:t>] for all i, 1</a:t>
            </a:r>
            <a:r>
              <a:rPr lang="en-US" altLang="zh-CN" sz="2800" b="1" u="none" baseline="0">
                <a:solidFill>
                  <a:schemeClr val="tx1"/>
                </a:solidFill>
                <a:latin typeface="Arial" panose="020B0604020202020204" pitchFamily="34" charset="0"/>
                <a:sym typeface="Symbol" panose="05050102010706020507" pitchFamily="2" charset="2"/>
              </a:rPr>
              <a:t></a:t>
            </a:r>
            <a:r>
              <a:rPr lang="en-US" altLang="zh-CN" sz="2800" b="1" u="none" baseline="0">
                <a:solidFill>
                  <a:schemeClr val="tx1"/>
                </a:solidFill>
                <a:latin typeface="Arial" panose="020B0604020202020204" pitchFamily="34" charset="0"/>
              </a:rPr>
              <a:t>i</a:t>
            </a:r>
            <a:r>
              <a:rPr lang="en-US" altLang="zh-CN" sz="2800" b="1" u="none" baseline="0">
                <a:solidFill>
                  <a:schemeClr val="tx1"/>
                </a:solidFill>
                <a:latin typeface="Arial" panose="020B0604020202020204" pitchFamily="34" charset="0"/>
                <a:sym typeface="Symbol" panose="05050102010706020507" pitchFamily="2" charset="2"/>
              </a:rPr>
              <a:t></a:t>
            </a:r>
            <a:r>
              <a:rPr lang="en-US" altLang="zh-CN" sz="2800" b="1" u="none" baseline="0">
                <a:solidFill>
                  <a:schemeClr val="tx1"/>
                </a:solidFill>
                <a:latin typeface="Arial" panose="020B0604020202020204" pitchFamily="34" charset="0"/>
              </a:rPr>
              <a:t>n</a:t>
            </a:r>
            <a:endParaRPr lang="en-US" altLang="zh-CN" sz="2800" b="1" u="none" baseline="0">
              <a:solidFill>
                <a:schemeClr val="tx1"/>
              </a:solidFill>
              <a:latin typeface="Arial" panose="020B0604020202020204" pitchFamily="34" charset="0"/>
            </a:endParaRPr>
          </a:p>
          <a:p>
            <a:pPr marL="914400" lvl="1" indent="-457200" algn="l" eaLnBrk="1" fontAlgn="base" latinLnBrk="0" hangingPunct="1">
              <a:lnSpc>
                <a:spcPct val="90000"/>
              </a:lnSpc>
              <a:spcBef>
                <a:spcPct val="20000"/>
              </a:spcBef>
              <a:spcAft>
                <a:spcPct val="0"/>
              </a:spcAft>
              <a:buFont typeface="Arial" panose="020B0604020202020204" pitchFamily="34" charset="0"/>
              <a:buNone/>
            </a:pPr>
            <a:r>
              <a:rPr lang="en-US" altLang="zh-CN" sz="2800" b="1" u="none" baseline="0">
                <a:solidFill>
                  <a:srgbClr val="FF0000"/>
                </a:solidFill>
                <a:latin typeface="Arial" panose="020B0604020202020204" pitchFamily="34" charset="0"/>
              </a:rPr>
              <a:t>t</a:t>
            </a:r>
            <a:r>
              <a:rPr lang="en-US" altLang="zh-CN" sz="2800" b="1" u="none" baseline="0">
                <a:solidFill>
                  <a:schemeClr val="tx1"/>
                </a:solidFill>
                <a:latin typeface="Arial" panose="020B0604020202020204" pitchFamily="34" charset="0"/>
              </a:rPr>
              <a:t>[ B</a:t>
            </a:r>
            <a:r>
              <a:rPr lang="en-US" altLang="zh-CN" sz="2800" b="1" u="none" baseline="-25000">
                <a:solidFill>
                  <a:schemeClr val="tx1"/>
                </a:solidFill>
                <a:latin typeface="Arial" panose="020B0604020202020204" pitchFamily="34" charset="0"/>
              </a:rPr>
              <a:t>j</a:t>
            </a:r>
            <a:r>
              <a:rPr lang="en-US" altLang="zh-CN" sz="2800" b="1" u="none" baseline="0">
                <a:solidFill>
                  <a:schemeClr val="tx1"/>
                </a:solidFill>
                <a:latin typeface="Arial" panose="020B0604020202020204" pitchFamily="34" charset="0"/>
              </a:rPr>
              <a:t> ] = </a:t>
            </a:r>
            <a:r>
              <a:rPr lang="en-US" altLang="zh-CN" sz="2800" b="1" u="none" baseline="0">
                <a:solidFill>
                  <a:srgbClr val="FF0000"/>
                </a:solidFill>
                <a:latin typeface="Arial" panose="020B0604020202020204" pitchFamily="34" charset="0"/>
              </a:rPr>
              <a:t>v</a:t>
            </a:r>
            <a:r>
              <a:rPr lang="en-US" altLang="zh-CN" sz="2800" b="1" u="none" baseline="0">
                <a:solidFill>
                  <a:schemeClr val="tx1"/>
                </a:solidFill>
                <a:latin typeface="Arial" panose="020B0604020202020204" pitchFamily="34" charset="0"/>
              </a:rPr>
              <a:t>[ B</a:t>
            </a:r>
            <a:r>
              <a:rPr lang="en-US" altLang="zh-CN" sz="2800" b="1" u="none" baseline="-25000">
                <a:solidFill>
                  <a:schemeClr val="tx1"/>
                </a:solidFill>
                <a:latin typeface="Arial" panose="020B0604020202020204" pitchFamily="34" charset="0"/>
              </a:rPr>
              <a:t>j</a:t>
            </a:r>
            <a:r>
              <a:rPr lang="en-US" altLang="zh-CN" sz="2800" b="1" u="none" baseline="0">
                <a:solidFill>
                  <a:schemeClr val="tx1"/>
                </a:solidFill>
                <a:latin typeface="Arial" panose="020B0604020202020204" pitchFamily="34" charset="0"/>
              </a:rPr>
              <a:t> ] for all j, 1</a:t>
            </a:r>
            <a:r>
              <a:rPr lang="en-US" altLang="zh-CN" sz="2800" b="1" u="none" baseline="0">
                <a:solidFill>
                  <a:schemeClr val="tx1"/>
                </a:solidFill>
                <a:latin typeface="Arial" panose="020B0604020202020204" pitchFamily="34" charset="0"/>
                <a:sym typeface="Symbol" panose="05050102010706020507" pitchFamily="2" charset="2"/>
              </a:rPr>
              <a:t></a:t>
            </a:r>
            <a:r>
              <a:rPr lang="en-US" altLang="zh-CN" sz="2800" b="1" u="none" baseline="0">
                <a:solidFill>
                  <a:schemeClr val="tx1"/>
                </a:solidFill>
                <a:latin typeface="Arial" panose="020B0604020202020204" pitchFamily="34" charset="0"/>
              </a:rPr>
              <a:t>j</a:t>
            </a:r>
            <a:r>
              <a:rPr lang="en-US" altLang="zh-CN" sz="2800" b="1" u="none" baseline="0">
                <a:solidFill>
                  <a:schemeClr val="tx1"/>
                </a:solidFill>
                <a:latin typeface="Arial" panose="020B0604020202020204" pitchFamily="34" charset="0"/>
                <a:sym typeface="Symbol" panose="05050102010706020507" pitchFamily="2" charset="2"/>
              </a:rPr>
              <a:t></a:t>
            </a:r>
            <a:r>
              <a:rPr lang="en-US" altLang="zh-CN" sz="2800" b="1" u="none" baseline="0">
                <a:solidFill>
                  <a:schemeClr val="tx1"/>
                </a:solidFill>
                <a:latin typeface="Arial" panose="020B0604020202020204" pitchFamily="34" charset="0"/>
              </a:rPr>
              <a:t>m</a:t>
            </a:r>
            <a:endParaRPr lang="en-US" altLang="zh-CN" sz="2800" b="1" u="none" baseline="0">
              <a:solidFill>
                <a:schemeClr val="tx1"/>
              </a:solidFill>
              <a:latin typeface="Arial" panose="020B0604020202020204" pitchFamily="34" charset="0"/>
            </a:endParaRPr>
          </a:p>
          <a:p>
            <a:pPr marL="457200" indent="-457200">
              <a:lnSpc>
                <a:spcPct val="90000"/>
              </a:lnSpc>
              <a:spcBef>
                <a:spcPct val="20000"/>
              </a:spcBef>
            </a:pPr>
            <a:r>
              <a:rPr lang="en-US" altLang="zh-CN" sz="2800" b="1">
                <a:latin typeface="Arial" panose="020B0604020202020204" pitchFamily="34" charset="0"/>
              </a:rPr>
              <a:t>}</a:t>
            </a:r>
            <a:endParaRPr lang="en-US" altLang="zh-CN" sz="2800" b="1">
              <a:latin typeface="Arial" panose="020B0604020202020204" pitchFamily="34" charset="0"/>
            </a:endParaRPr>
          </a:p>
        </p:txBody>
      </p:sp>
      <p:graphicFrame>
        <p:nvGraphicFramePr>
          <p:cNvPr id="2" name="对象 1">
            <a:hlinkClick r:id="" action="ppaction://ole?verb="/>
          </p:cNvPr>
          <p:cNvGraphicFramePr>
            <a:graphicFrameLocks noChangeAspect="1"/>
          </p:cNvGraphicFramePr>
          <p:nvPr/>
        </p:nvGraphicFramePr>
        <p:xfrm>
          <a:off x="3935413" y="6151563"/>
          <a:ext cx="5018087" cy="612775"/>
        </p:xfrm>
        <a:graphic>
          <a:graphicData uri="http://schemas.openxmlformats.org/presentationml/2006/ole">
            <mc:AlternateContent xmlns:mc="http://schemas.openxmlformats.org/markup-compatibility/2006">
              <mc:Choice xmlns:v="urn:schemas-microsoft-com:vml" Requires="v">
                <p:oleObj spid="_x0000_s3081" name="" r:id="rId1" imgW="1562100" imgH="190500" progId="Equation.KSEE3">
                  <p:embed/>
                </p:oleObj>
              </mc:Choice>
              <mc:Fallback>
                <p:oleObj name="" r:id="rId1" imgW="1562100" imgH="190500" progId="Equation.KSEE3">
                  <p:embed/>
                  <p:pic>
                    <p:nvPicPr>
                      <p:cNvPr id="0" name="图片 3080"/>
                      <p:cNvPicPr/>
                      <p:nvPr/>
                    </p:nvPicPr>
                    <p:blipFill>
                      <a:blip r:embed="rId2"/>
                      <a:stretch>
                        <a:fillRect/>
                      </a:stretch>
                    </p:blipFill>
                    <p:spPr>
                      <a:xfrm>
                        <a:off x="3935413" y="6151563"/>
                        <a:ext cx="5018087" cy="612775"/>
                      </a:xfrm>
                      <a:prstGeom prst="rect">
                        <a:avLst/>
                      </a:prstGeom>
                      <a:noFill/>
                      <a:ln w="19050" cap="flat" cmpd="sng">
                        <a:solidFill>
                          <a:schemeClr val="accent1"/>
                        </a:solidFill>
                        <a:prstDash val="solid"/>
                        <a:round/>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60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60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6020" name="Rectangle 2"/>
          <p:cNvSpPr>
            <a:spLocks noGrp="1"/>
          </p:cNvSpPr>
          <p:nvPr>
            <p:ph type="title"/>
          </p:nvPr>
        </p:nvSpPr>
        <p:spPr>
          <a:xfrm>
            <a:off x="36513" y="5897563"/>
            <a:ext cx="3311525" cy="533400"/>
          </a:xfrm>
          <a:noFill/>
        </p:spPr>
        <p:txBody>
          <a:bodyPr wrap="square" lIns="90170" tIns="46990" rIns="90170" bIns="46990" anchor="ctr"/>
          <a:p>
            <a:pPr eaLnBrk="1" hangingPunct="1"/>
            <a:r>
              <a:rPr lang="en-US" altLang="x-none" sz="2800" dirty="0"/>
              <a:t>Example 2.6.4</a:t>
            </a:r>
            <a:endParaRPr lang="en-US" altLang="x-none" sz="2800" dirty="0"/>
          </a:p>
        </p:txBody>
      </p:sp>
      <p:graphicFrame>
        <p:nvGraphicFramePr>
          <p:cNvPr id="69638" name="表格 69637"/>
          <p:cNvGraphicFramePr/>
          <p:nvPr/>
        </p:nvGraphicFramePr>
        <p:xfrm>
          <a:off x="323850" y="488950"/>
          <a:ext cx="2190750" cy="2146300"/>
        </p:xfrm>
        <a:graphic>
          <a:graphicData uri="http://schemas.openxmlformats.org/drawingml/2006/table">
            <a:tbl>
              <a:tblPr/>
              <a:tblGrid>
                <a:gridCol w="687388"/>
                <a:gridCol w="754062"/>
                <a:gridCol w="749300"/>
              </a:tblGrid>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bl>
          </a:graphicData>
        </a:graphic>
      </p:graphicFrame>
      <p:sp>
        <p:nvSpPr>
          <p:cNvPr id="86043" name="Text Box 25"/>
          <p:cNvSpPr txBox="1"/>
          <p:nvPr/>
        </p:nvSpPr>
        <p:spPr>
          <a:xfrm>
            <a:off x="685800" y="49213"/>
            <a:ext cx="1674813"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R</a:t>
            </a:r>
            <a:endParaRPr lang="en-US" altLang="x-none" sz="3000" b="1" dirty="0">
              <a:latin typeface="Times New Roman" panose="02020603050405020304" pitchFamily="2" charset="0"/>
            </a:endParaRPr>
          </a:p>
        </p:txBody>
      </p:sp>
      <p:graphicFrame>
        <p:nvGraphicFramePr>
          <p:cNvPr id="69661" name="表格 69660"/>
          <p:cNvGraphicFramePr/>
          <p:nvPr/>
        </p:nvGraphicFramePr>
        <p:xfrm>
          <a:off x="323850" y="3141663"/>
          <a:ext cx="2190750" cy="2543175"/>
        </p:xfrm>
        <a:graphic>
          <a:graphicData uri="http://schemas.openxmlformats.org/drawingml/2006/table">
            <a:tbl>
              <a:tblPr/>
              <a:tblGrid>
                <a:gridCol w="688975"/>
                <a:gridCol w="752475"/>
                <a:gridCol w="749300"/>
              </a:tblGrid>
              <a:tr h="508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095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958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6070" name="Text Box 52"/>
          <p:cNvSpPr txBox="1"/>
          <p:nvPr/>
        </p:nvSpPr>
        <p:spPr>
          <a:xfrm>
            <a:off x="685800" y="2698750"/>
            <a:ext cx="1676400" cy="457200"/>
          </a:xfrm>
          <a:prstGeom prst="rect">
            <a:avLst/>
          </a:prstGeom>
          <a:noFill/>
          <a:ln w="9525">
            <a:noFill/>
          </a:ln>
        </p:spPr>
        <p:txBody>
          <a:bodyPr tIns="0" bIns="0" anchor="t">
            <a:spAutoFit/>
          </a:bodyPr>
          <a:p>
            <a:pPr algn="ctr">
              <a:spcBef>
                <a:spcPct val="50000"/>
              </a:spcBef>
            </a:pPr>
            <a:r>
              <a:rPr lang="en-US" altLang="x-none" sz="3000" b="1" dirty="0">
                <a:latin typeface="Times New Roman" panose="02020603050405020304" pitchFamily="2" charset="0"/>
              </a:rPr>
              <a:t>S</a:t>
            </a:r>
            <a:endParaRPr lang="en-US" altLang="x-none" sz="3000" b="1" dirty="0">
              <a:latin typeface="Times New Roman" panose="02020603050405020304" pitchFamily="2" charset="0"/>
            </a:endParaRPr>
          </a:p>
        </p:txBody>
      </p:sp>
      <p:graphicFrame>
        <p:nvGraphicFramePr>
          <p:cNvPr id="69688" name="表格 69687"/>
          <p:cNvGraphicFramePr/>
          <p:nvPr/>
        </p:nvGraphicFramePr>
        <p:xfrm>
          <a:off x="3421063" y="415925"/>
          <a:ext cx="5722938" cy="6011863"/>
        </p:xfrm>
        <a:graphic>
          <a:graphicData uri="http://schemas.openxmlformats.org/drawingml/2006/table">
            <a:tbl>
              <a:tblPr/>
              <a:tblGrid>
                <a:gridCol w="885825"/>
                <a:gridCol w="976313"/>
                <a:gridCol w="965200"/>
                <a:gridCol w="965200"/>
                <a:gridCol w="965200"/>
                <a:gridCol w="965200"/>
              </a:tblGrid>
              <a:tr h="5254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R.A</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R.B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R.C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S.B</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S.C</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S.D</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6171" name="Text Box 153"/>
          <p:cNvSpPr txBox="1"/>
          <p:nvPr/>
        </p:nvSpPr>
        <p:spPr>
          <a:xfrm>
            <a:off x="3886200" y="-1587"/>
            <a:ext cx="1674813" cy="436562"/>
          </a:xfrm>
          <a:prstGeom prst="rect">
            <a:avLst/>
          </a:prstGeom>
          <a:noFill/>
          <a:ln w="9525">
            <a:noFill/>
          </a:ln>
        </p:spPr>
        <p:txBody>
          <a:bodyPr tIns="0" bIns="0" anchor="t">
            <a:spAutoFit/>
          </a:bodyPr>
          <a:p>
            <a:pPr algn="ctr">
              <a:spcBef>
                <a:spcPct val="50000"/>
              </a:spcBef>
            </a:pPr>
            <a:r>
              <a:rPr lang="en-US" altLang="x-none" sz="3000" b="1" dirty="0">
                <a:solidFill>
                  <a:schemeClr val="accent2"/>
                </a:solidFill>
                <a:latin typeface="Arial" panose="020B0604020202020204" pitchFamily="34" charset="0"/>
              </a:rPr>
              <a:t>R </a:t>
            </a:r>
            <a:r>
              <a:rPr lang="en-US" altLang="x-none" sz="3000" b="1" dirty="0">
                <a:solidFill>
                  <a:schemeClr val="accent2"/>
                </a:solidFill>
                <a:latin typeface="Arial" panose="020B0604020202020204" pitchFamily="34" charset="0"/>
                <a:sym typeface="Symbol" panose="05050102010706020507" pitchFamily="2" charset="2"/>
              </a:rPr>
              <a:t> </a:t>
            </a:r>
            <a:r>
              <a:rPr lang="en-US" altLang="x-none" sz="3000" b="1" dirty="0">
                <a:solidFill>
                  <a:schemeClr val="accent2"/>
                </a:solidFill>
                <a:latin typeface="Arial" panose="020B0604020202020204" pitchFamily="34" charset="0"/>
              </a:rPr>
              <a:t>S</a:t>
            </a:r>
            <a:endParaRPr lang="en-US" altLang="x-none" sz="3000" b="1" dirty="0">
              <a:solidFill>
                <a:schemeClr val="accent2"/>
              </a:solidFill>
              <a:latin typeface="Arial" panose="020B0604020202020204" pitchFamily="34" charset="0"/>
            </a:endParaRPr>
          </a:p>
        </p:txBody>
      </p:sp>
      <p:sp>
        <p:nvSpPr>
          <p:cNvPr id="86172" name="右大括号 69788"/>
          <p:cNvSpPr/>
          <p:nvPr/>
        </p:nvSpPr>
        <p:spPr>
          <a:xfrm>
            <a:off x="2771775" y="622300"/>
            <a:ext cx="361950" cy="5040313"/>
          </a:xfrm>
          <a:prstGeom prst="rightBrace">
            <a:avLst>
              <a:gd name="adj1" fmla="val 115078"/>
              <a:gd name="adj2" fmla="val 50000"/>
            </a:avLst>
          </a:prstGeom>
          <a:noFill/>
          <a:ln w="254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70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70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7044" name="Rectangle 2"/>
          <p:cNvSpPr>
            <a:spLocks noGrp="1"/>
          </p:cNvSpPr>
          <p:nvPr>
            <p:ph type="title"/>
          </p:nvPr>
        </p:nvSpPr>
        <p:spPr/>
        <p:txBody>
          <a:bodyPr wrap="square" anchor="ctr"/>
          <a:p>
            <a:pPr eaLnBrk="1" hangingPunct="1"/>
            <a:r>
              <a:rPr lang="zh-CN" altLang="en-US" dirty="0">
                <a:solidFill>
                  <a:srgbClr val="FF0000"/>
                </a:solidFill>
              </a:rPr>
              <a:t>T := </a:t>
            </a:r>
            <a:r>
              <a:rPr lang="en-US" altLang="x-none" dirty="0">
                <a:solidFill>
                  <a:srgbClr val="FF0000"/>
                </a:solidFill>
              </a:rPr>
              <a:t>R </a:t>
            </a:r>
            <a:r>
              <a:rPr lang="en-US" altLang="x-none" dirty="0">
                <a:solidFill>
                  <a:srgbClr val="FF0000"/>
                </a:solidFill>
                <a:sym typeface="Symbol" panose="05050102010706020507" pitchFamily="2" charset="2"/>
              </a:rPr>
              <a:t> </a:t>
            </a:r>
            <a:r>
              <a:rPr lang="en-US" altLang="x-none" dirty="0">
                <a:solidFill>
                  <a:srgbClr val="FF0000"/>
                </a:solidFill>
              </a:rPr>
              <a:t>S</a:t>
            </a:r>
            <a:endParaRPr lang="en-US" altLang="x-none" dirty="0">
              <a:solidFill>
                <a:srgbClr val="FF0000"/>
              </a:solidFill>
            </a:endParaRPr>
          </a:p>
        </p:txBody>
      </p:sp>
      <p:sp>
        <p:nvSpPr>
          <p:cNvPr id="87045" name="Rectangle 3"/>
          <p:cNvSpPr>
            <a:spLocks noGrp="1"/>
          </p:cNvSpPr>
          <p:nvPr>
            <p:ph type="body"/>
          </p:nvPr>
        </p:nvSpPr>
        <p:spPr>
          <a:xfrm>
            <a:off x="85725" y="923925"/>
            <a:ext cx="8880475" cy="5105400"/>
          </a:xfrm>
        </p:spPr>
        <p:txBody>
          <a:bodyPr wrap="square" anchor="t"/>
          <a:p>
            <a:pPr marL="1905" indent="-125730" eaLnBrk="1" hangingPunct="1"/>
            <a:r>
              <a:rPr lang="en-US" altLang="x-none" sz="3000" dirty="0">
                <a:solidFill>
                  <a:srgbClr val="0000CC"/>
                </a:solidFill>
              </a:rPr>
              <a:t>If the number of columns in table </a:t>
            </a:r>
            <a:r>
              <a:rPr lang="en-US" altLang="x-none" sz="3000" dirty="0">
                <a:solidFill>
                  <a:srgbClr val="FF0000"/>
                </a:solidFill>
              </a:rPr>
              <a:t>R </a:t>
            </a:r>
            <a:r>
              <a:rPr lang="en-US" altLang="x-none" sz="3000" dirty="0">
                <a:solidFill>
                  <a:srgbClr val="0000CC"/>
                </a:solidFill>
              </a:rPr>
              <a:t>is </a:t>
            </a:r>
            <a:r>
              <a:rPr lang="en-US" altLang="x-none" sz="3000" dirty="0">
                <a:solidFill>
                  <a:srgbClr val="FF0000"/>
                </a:solidFill>
              </a:rPr>
              <a:t>C</a:t>
            </a:r>
            <a:r>
              <a:rPr lang="en-US" altLang="x-none" sz="3000" baseline="-25000" dirty="0">
                <a:solidFill>
                  <a:srgbClr val="FF0000"/>
                </a:solidFill>
              </a:rPr>
              <a:t>R</a:t>
            </a:r>
            <a:r>
              <a:rPr lang="en-US" altLang="x-none" sz="3000" dirty="0">
                <a:solidFill>
                  <a:srgbClr val="0000CC"/>
                </a:solidFill>
              </a:rPr>
              <a:t>, the number of columns in table </a:t>
            </a:r>
            <a:r>
              <a:rPr lang="en-US" altLang="x-none" sz="3000" dirty="0">
                <a:solidFill>
                  <a:srgbClr val="FF0000"/>
                </a:solidFill>
              </a:rPr>
              <a:t>S</a:t>
            </a:r>
            <a:r>
              <a:rPr lang="en-US" altLang="x-none" sz="3000" dirty="0">
                <a:solidFill>
                  <a:srgbClr val="0000CC"/>
                </a:solidFill>
              </a:rPr>
              <a:t> is</a:t>
            </a:r>
            <a:r>
              <a:rPr lang="en-US" altLang="x-none" sz="3000" dirty="0">
                <a:solidFill>
                  <a:srgbClr val="FF0000"/>
                </a:solidFill>
              </a:rPr>
              <a:t> C</a:t>
            </a:r>
            <a:r>
              <a:rPr lang="en-US" altLang="x-none" sz="3000" baseline="-25000" dirty="0">
                <a:solidFill>
                  <a:srgbClr val="FF0000"/>
                </a:solidFill>
              </a:rPr>
              <a:t>S</a:t>
            </a:r>
            <a:r>
              <a:rPr lang="en-US" altLang="x-none" sz="3000" dirty="0">
                <a:solidFill>
                  <a:srgbClr val="0000CC"/>
                </a:solidFill>
              </a:rPr>
              <a:t>, then</a:t>
            </a:r>
            <a:endParaRPr lang="en-US" altLang="x-none" sz="3000" dirty="0">
              <a:solidFill>
                <a:srgbClr val="0000CC"/>
              </a:solidFill>
            </a:endParaRPr>
          </a:p>
          <a:p>
            <a:pPr marL="1905" lvl="2" indent="331470" eaLnBrk="1" hangingPunct="1"/>
            <a:r>
              <a:rPr lang="en-US" altLang="x-none" sz="3000" dirty="0">
                <a:solidFill>
                  <a:srgbClr val="0000CC"/>
                </a:solidFill>
              </a:rPr>
              <a:t>the number of columns in product of tables R and S is</a:t>
            </a:r>
            <a:r>
              <a:rPr lang="en-US" altLang="x-none" sz="3000" dirty="0">
                <a:solidFill>
                  <a:srgbClr val="FF0000"/>
                </a:solidFill>
              </a:rPr>
              <a:t> (C</a:t>
            </a:r>
            <a:r>
              <a:rPr lang="en-US" altLang="x-none" sz="3000" baseline="-25000" dirty="0">
                <a:solidFill>
                  <a:srgbClr val="FF0000"/>
                </a:solidFill>
              </a:rPr>
              <a:t>R </a:t>
            </a:r>
            <a:r>
              <a:rPr lang="en-US" altLang="x-none" sz="3000" dirty="0">
                <a:solidFill>
                  <a:srgbClr val="FF0000"/>
                </a:solidFill>
                <a:sym typeface="Symbol" panose="05050102010706020507" pitchFamily="2" charset="2"/>
              </a:rPr>
              <a:t>+</a:t>
            </a:r>
            <a:r>
              <a:rPr lang="en-US" altLang="x-none" sz="3000" dirty="0">
                <a:solidFill>
                  <a:srgbClr val="FF0000"/>
                </a:solidFill>
              </a:rPr>
              <a:t> C</a:t>
            </a:r>
            <a:r>
              <a:rPr lang="en-US" altLang="x-none" sz="3000" baseline="-25000" dirty="0">
                <a:solidFill>
                  <a:srgbClr val="FF0000"/>
                </a:solidFill>
              </a:rPr>
              <a:t>S</a:t>
            </a:r>
            <a:r>
              <a:rPr lang="en-US" altLang="x-none" sz="3000" dirty="0">
                <a:solidFill>
                  <a:srgbClr val="FF0000"/>
                </a:solidFill>
              </a:rPr>
              <a:t>)</a:t>
            </a:r>
            <a:endParaRPr lang="en-US" altLang="x-none" sz="3000" dirty="0">
              <a:solidFill>
                <a:srgbClr val="FF0000"/>
              </a:solidFill>
            </a:endParaRPr>
          </a:p>
          <a:p>
            <a:pPr marL="1905" lvl="1" indent="331470" eaLnBrk="1" hangingPunct="1"/>
            <a:endParaRPr lang="en-US" altLang="x-none" sz="3000" dirty="0"/>
          </a:p>
          <a:p>
            <a:pPr marL="1905" indent="-125730" eaLnBrk="1" hangingPunct="1"/>
            <a:r>
              <a:rPr lang="en-US" altLang="x-none" sz="3000" dirty="0">
                <a:solidFill>
                  <a:srgbClr val="0000CC"/>
                </a:solidFill>
              </a:rPr>
              <a:t>If the number of rows in table </a:t>
            </a:r>
            <a:r>
              <a:rPr lang="en-US" altLang="x-none" sz="3000" dirty="0">
                <a:solidFill>
                  <a:srgbClr val="FF0000"/>
                </a:solidFill>
              </a:rPr>
              <a:t>R</a:t>
            </a:r>
            <a:r>
              <a:rPr lang="en-US" altLang="x-none" sz="3000" dirty="0">
                <a:solidFill>
                  <a:srgbClr val="0000CC"/>
                </a:solidFill>
              </a:rPr>
              <a:t> is </a:t>
            </a:r>
            <a:r>
              <a:rPr lang="en-US" altLang="x-none" sz="3000" dirty="0">
                <a:solidFill>
                  <a:srgbClr val="FF0000"/>
                </a:solidFill>
              </a:rPr>
              <a:t>N</a:t>
            </a:r>
            <a:r>
              <a:rPr lang="en-US" altLang="x-none" sz="3000" baseline="-25000" dirty="0">
                <a:solidFill>
                  <a:srgbClr val="FF0000"/>
                </a:solidFill>
              </a:rPr>
              <a:t>R</a:t>
            </a:r>
            <a:r>
              <a:rPr lang="en-US" altLang="x-none" sz="3000" dirty="0">
                <a:solidFill>
                  <a:srgbClr val="0000CC"/>
                </a:solidFill>
              </a:rPr>
              <a:t>, the number of rows in table </a:t>
            </a:r>
            <a:r>
              <a:rPr lang="en-US" altLang="x-none" sz="3000" dirty="0">
                <a:solidFill>
                  <a:srgbClr val="FF0000"/>
                </a:solidFill>
              </a:rPr>
              <a:t>S</a:t>
            </a:r>
            <a:r>
              <a:rPr lang="en-US" altLang="x-none" sz="3000" dirty="0">
                <a:solidFill>
                  <a:srgbClr val="0000CC"/>
                </a:solidFill>
              </a:rPr>
              <a:t> is </a:t>
            </a:r>
            <a:r>
              <a:rPr lang="en-US" altLang="x-none" sz="3000" dirty="0">
                <a:solidFill>
                  <a:srgbClr val="FF0000"/>
                </a:solidFill>
              </a:rPr>
              <a:t>N</a:t>
            </a:r>
            <a:r>
              <a:rPr lang="en-US" altLang="x-none" sz="3000" baseline="-25000" dirty="0">
                <a:solidFill>
                  <a:srgbClr val="FF0000"/>
                </a:solidFill>
              </a:rPr>
              <a:t>S</a:t>
            </a:r>
            <a:r>
              <a:rPr lang="en-US" altLang="x-none" sz="3000" dirty="0">
                <a:solidFill>
                  <a:srgbClr val="0000CC"/>
                </a:solidFill>
              </a:rPr>
              <a:t>, then</a:t>
            </a:r>
            <a:endParaRPr lang="en-US" altLang="x-none" sz="3000" dirty="0">
              <a:solidFill>
                <a:srgbClr val="0000CC"/>
              </a:solidFill>
            </a:endParaRPr>
          </a:p>
          <a:p>
            <a:pPr marL="1905" lvl="2" indent="331470" eaLnBrk="1" hangingPunct="1"/>
            <a:r>
              <a:rPr lang="en-US" altLang="x-none" sz="3000" dirty="0">
                <a:solidFill>
                  <a:srgbClr val="0000CC"/>
                </a:solidFill>
              </a:rPr>
              <a:t>the number of rows in product of tables R and S is </a:t>
            </a:r>
            <a:r>
              <a:rPr lang="en-US" altLang="x-none" sz="3000" dirty="0">
                <a:solidFill>
                  <a:srgbClr val="FF0000"/>
                </a:solidFill>
              </a:rPr>
              <a:t>(N</a:t>
            </a:r>
            <a:r>
              <a:rPr lang="en-US" altLang="x-none" sz="3000" baseline="-25000" dirty="0">
                <a:solidFill>
                  <a:srgbClr val="FF0000"/>
                </a:solidFill>
              </a:rPr>
              <a:t>R </a:t>
            </a:r>
            <a:r>
              <a:rPr lang="en-US" altLang="x-none" sz="3000" dirty="0">
                <a:solidFill>
                  <a:srgbClr val="FF0000"/>
                </a:solidFill>
                <a:sym typeface="Symbol" panose="05050102010706020507" pitchFamily="2" charset="2"/>
              </a:rPr>
              <a:t></a:t>
            </a:r>
            <a:r>
              <a:rPr lang="en-US" altLang="x-none" sz="3000" dirty="0">
                <a:solidFill>
                  <a:srgbClr val="FF0000"/>
                </a:solidFill>
              </a:rPr>
              <a:t> N</a:t>
            </a:r>
            <a:r>
              <a:rPr lang="en-US" altLang="x-none" sz="3000" baseline="-25000" dirty="0">
                <a:solidFill>
                  <a:srgbClr val="FF0000"/>
                </a:solidFill>
              </a:rPr>
              <a:t>S</a:t>
            </a:r>
            <a:r>
              <a:rPr lang="en-US" altLang="x-none" sz="3000" dirty="0">
                <a:solidFill>
                  <a:srgbClr val="FF0000"/>
                </a:solidFill>
              </a:rPr>
              <a:t>)</a:t>
            </a:r>
            <a:endParaRPr lang="en-US" altLang="x-none" sz="3000" dirty="0">
              <a:solidFill>
                <a:srgbClr val="FF0000"/>
              </a:solidFill>
            </a:endParaRPr>
          </a:p>
        </p:txBody>
      </p:sp>
      <p:sp>
        <p:nvSpPr>
          <p:cNvPr id="87046" name="AutoShape 5">
            <a:hlinkClick r:id="rId1" action="ppaction://hlinksldjump"/>
          </p:cNvPr>
          <p:cNvSpPr/>
          <p:nvPr/>
        </p:nvSpPr>
        <p:spPr>
          <a:xfrm>
            <a:off x="8710613" y="0"/>
            <a:ext cx="433387" cy="287338"/>
          </a:xfrm>
          <a:prstGeom prst="actionButtonReturn">
            <a:avLst/>
          </a:prstGeom>
          <a:solidFill>
            <a:srgbClr val="DDDDDD"/>
          </a:solidFill>
          <a:ln w="9525">
            <a:noFill/>
          </a:ln>
        </p:spPr>
        <p:txBody>
          <a:bodyPr wrap="none" anchor="ctr"/>
          <a:p>
            <a:endParaRPr lang="zh-CN" altLang="en-US" dirty="0">
              <a:latin typeface="Times New Roman" panose="02020603050405020304" pitchFamily="2" charset="0"/>
            </a:endParaRPr>
          </a:p>
        </p:txBody>
      </p:sp>
    </p:spTree>
  </p:cSld>
  <p:clrMapOvr>
    <a:masterClrMapping/>
  </p:clrMapOvr>
  <p:transition advClick="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80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80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8068"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88069" name="Rectangle 3"/>
          <p:cNvSpPr>
            <a:spLocks noGrp="1"/>
          </p:cNvSpPr>
          <p:nvPr>
            <p:ph type="body"/>
          </p:nvPr>
        </p:nvSpPr>
        <p:spPr>
          <a:xfrm>
            <a:off x="107950" y="779463"/>
            <a:ext cx="8893175" cy="5962650"/>
          </a:xfrm>
          <a:solidFill>
            <a:schemeClr val="bg1"/>
          </a:solidFill>
        </p:spPr>
        <p:txBody>
          <a:bodyPr wrap="square" lIns="90170" tIns="46990" rIns="90170" bIns="46990" anchor="t"/>
          <a:p>
            <a:pPr eaLnBrk="1" hangingPunct="1"/>
            <a:r>
              <a:rPr lang="en-US" altLang="x-none" sz="3000" dirty="0"/>
              <a:t>The Native Relational Operations of relational algebra are</a:t>
            </a:r>
            <a:endParaRPr lang="en-US" altLang="x-none" sz="3000" dirty="0"/>
          </a:p>
          <a:p>
            <a:pPr lvl="1" eaLnBrk="1" hangingPunct="1">
              <a:lnSpc>
                <a:spcPct val="100000"/>
              </a:lnSpc>
            </a:pPr>
            <a:r>
              <a:rPr lang="en-US" altLang="x-none" sz="3000" dirty="0"/>
              <a:t>projection (</a:t>
            </a:r>
            <a:r>
              <a:rPr lang="en-US" altLang="x-none" sz="3000" dirty="0">
                <a:sym typeface="Symbol" panose="05050102010706020507" pitchFamily="2" charset="2"/>
              </a:rPr>
              <a:t></a:t>
            </a:r>
            <a:r>
              <a:rPr lang="en-US" altLang="x-none" sz="3000" dirty="0"/>
              <a:t>)</a:t>
            </a:r>
            <a:endParaRPr lang="en-US" altLang="x-none" sz="3000" dirty="0"/>
          </a:p>
          <a:p>
            <a:pPr lvl="2" eaLnBrk="1" hangingPunct="1">
              <a:lnSpc>
                <a:spcPct val="100000"/>
              </a:lnSpc>
            </a:pPr>
            <a:r>
              <a:rPr lang="en-US" altLang="x-none" sz="3000" dirty="0"/>
              <a:t>select columns in table</a:t>
            </a:r>
            <a:endParaRPr lang="en-US" altLang="x-none" sz="3000" dirty="0"/>
          </a:p>
          <a:p>
            <a:pPr lvl="1" eaLnBrk="1" hangingPunct="1">
              <a:lnSpc>
                <a:spcPct val="100000"/>
              </a:lnSpc>
            </a:pPr>
            <a:r>
              <a:rPr lang="en-US" altLang="x-none" sz="3000" dirty="0"/>
              <a:t>selection (</a:t>
            </a:r>
            <a:r>
              <a:rPr lang="en-US" altLang="x-none" sz="3000" dirty="0">
                <a:sym typeface="Symbol" panose="05050102010706020507" pitchFamily="2" charset="2"/>
              </a:rPr>
              <a:t></a:t>
            </a:r>
            <a:r>
              <a:rPr lang="en-US" altLang="x-none" sz="3000" dirty="0"/>
              <a:t>)</a:t>
            </a:r>
            <a:endParaRPr lang="en-US" altLang="x-none" sz="3000" dirty="0"/>
          </a:p>
          <a:p>
            <a:pPr lvl="2" eaLnBrk="1" hangingPunct="1">
              <a:lnSpc>
                <a:spcPct val="100000"/>
              </a:lnSpc>
            </a:pPr>
            <a:r>
              <a:rPr lang="en-US" altLang="x-none" sz="3000" dirty="0"/>
              <a:t>select rows in table</a:t>
            </a:r>
            <a:endParaRPr lang="en-US" altLang="x-none" sz="3000" dirty="0"/>
          </a:p>
          <a:p>
            <a:pPr lvl="1" eaLnBrk="1" hangingPunct="1">
              <a:lnSpc>
                <a:spcPct val="100000"/>
              </a:lnSpc>
            </a:pPr>
            <a:r>
              <a:rPr lang="en-US" altLang="x-none" sz="3000" dirty="0"/>
              <a:t>join (</a:t>
            </a:r>
            <a:r>
              <a:rPr lang="en-US" altLang="x-none" sz="3000" dirty="0">
                <a:sym typeface="Symbol" panose="05050102010706020507" pitchFamily="2" charset="2"/>
              </a:rPr>
              <a:t></a:t>
            </a:r>
            <a:r>
              <a:rPr lang="en-US" altLang="x-none" sz="3000" dirty="0"/>
              <a:t>)</a:t>
            </a:r>
            <a:endParaRPr lang="en-US" altLang="x-none" sz="3000" dirty="0"/>
          </a:p>
          <a:p>
            <a:pPr lvl="2" eaLnBrk="1" hangingPunct="1">
              <a:lnSpc>
                <a:spcPct val="100000"/>
              </a:lnSpc>
            </a:pPr>
            <a:r>
              <a:rPr lang="en-US" altLang="x-none" sz="2800" dirty="0"/>
              <a:t>combine a table with another table or itself</a:t>
            </a:r>
            <a:endParaRPr lang="en-US" altLang="x-none" sz="2800" dirty="0"/>
          </a:p>
          <a:p>
            <a:pPr lvl="1" eaLnBrk="1" hangingPunct="1">
              <a:lnSpc>
                <a:spcPct val="100000"/>
              </a:lnSpc>
            </a:pPr>
            <a:r>
              <a:rPr lang="en-US" altLang="x-none" sz="3000" dirty="0"/>
              <a:t>division (</a:t>
            </a:r>
            <a:r>
              <a:rPr lang="en-US" altLang="x-none" sz="3000" dirty="0">
                <a:sym typeface="Symbol" panose="05050102010706020507" pitchFamily="2" charset="2"/>
              </a:rPr>
              <a:t></a:t>
            </a:r>
            <a:r>
              <a:rPr lang="en-US" altLang="x-none" sz="3000" dirty="0"/>
              <a:t>)</a:t>
            </a:r>
            <a:endParaRPr lang="en-US" altLang="x-none" sz="3000" dirty="0"/>
          </a:p>
          <a:p>
            <a:pPr lvl="2" eaLnBrk="1" hangingPunct="1">
              <a:lnSpc>
                <a:spcPct val="100000"/>
              </a:lnSpc>
            </a:pPr>
            <a:r>
              <a:rPr lang="en-US" altLang="x-none" sz="2800" dirty="0"/>
              <a:t>a complex operation of relational algebra</a:t>
            </a:r>
            <a:endParaRPr lang="en-US" altLang="x-none" sz="2800"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90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890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89092" name="Rectangle 3"/>
          <p:cNvSpPr>
            <a:spLocks noGrp="1"/>
          </p:cNvSpPr>
          <p:nvPr>
            <p:ph type="body"/>
          </p:nvPr>
        </p:nvSpPr>
        <p:spPr>
          <a:xfrm>
            <a:off x="161925" y="134938"/>
            <a:ext cx="8839200" cy="4806950"/>
          </a:xfrm>
        </p:spPr>
        <p:txBody>
          <a:bodyPr wrap="square" anchor="t"/>
          <a:p>
            <a:pPr eaLnBrk="1" hangingPunct="1"/>
            <a:r>
              <a:rPr lang="en-US" altLang="x-none" sz="3000" dirty="0"/>
              <a:t>Def 2.7.1 Projection</a:t>
            </a:r>
            <a:r>
              <a:rPr lang="zh-CN" altLang="en-US" sz="3000" dirty="0"/>
              <a:t>:   </a:t>
            </a:r>
            <a:r>
              <a:rPr lang="en-US" altLang="x-none" sz="3000" dirty="0">
                <a:solidFill>
                  <a:srgbClr val="FF0000"/>
                </a:solidFill>
              </a:rPr>
              <a:t>R</a:t>
            </a:r>
            <a:r>
              <a:rPr lang="zh-CN" altLang="en-US" sz="3000" dirty="0">
                <a:solidFill>
                  <a:srgbClr val="FF0000"/>
                </a:solidFill>
              </a:rPr>
              <a:t> </a:t>
            </a:r>
            <a:r>
              <a:rPr lang="en-US" altLang="x-none" sz="3000" dirty="0">
                <a:solidFill>
                  <a:srgbClr val="FF0000"/>
                </a:solidFill>
              </a:rPr>
              <a:t>[</a:t>
            </a:r>
            <a:r>
              <a:rPr lang="zh-CN" altLang="en-US" sz="3000" dirty="0">
                <a:solidFill>
                  <a:srgbClr val="FF0000"/>
                </a:solidFill>
              </a:rPr>
              <a:t> </a:t>
            </a:r>
            <a:r>
              <a:rPr lang="en-US" altLang="x-none" sz="3000" dirty="0">
                <a:solidFill>
                  <a:srgbClr val="FF0000"/>
                </a:solidFill>
              </a:rPr>
              <a:t>A</a:t>
            </a:r>
            <a:r>
              <a:rPr lang="en-US" altLang="x-none" sz="3000" baseline="-25000" dirty="0">
                <a:solidFill>
                  <a:srgbClr val="FF0000"/>
                </a:solidFill>
              </a:rPr>
              <a:t>i1</a:t>
            </a:r>
            <a:r>
              <a:rPr lang="en-US" altLang="x-none" sz="3000" dirty="0">
                <a:solidFill>
                  <a:srgbClr val="FF0000"/>
                </a:solidFill>
              </a:rPr>
              <a:t>,</a:t>
            </a:r>
            <a:r>
              <a:rPr lang="zh-CN" altLang="en-US" sz="3000" dirty="0">
                <a:solidFill>
                  <a:srgbClr val="FF0000"/>
                </a:solidFill>
              </a:rPr>
              <a:t> </a:t>
            </a:r>
            <a:r>
              <a:rPr lang="en-US" altLang="x-none" sz="3000" dirty="0">
                <a:solidFill>
                  <a:srgbClr val="FF0000"/>
                </a:solidFill>
              </a:rPr>
              <a:t>A</a:t>
            </a:r>
            <a:r>
              <a:rPr lang="en-US" altLang="x-none" sz="3000" baseline="-25000" dirty="0">
                <a:solidFill>
                  <a:srgbClr val="FF0000"/>
                </a:solidFill>
              </a:rPr>
              <a:t>i</a:t>
            </a:r>
            <a:r>
              <a:rPr lang="zh-CN" altLang="en-US" sz="3000" baseline="-25000" dirty="0">
                <a:solidFill>
                  <a:srgbClr val="FF0000"/>
                </a:solidFill>
              </a:rPr>
              <a:t>2</a:t>
            </a:r>
            <a:r>
              <a:rPr lang="en-US" altLang="x-none" sz="3000" dirty="0">
                <a:solidFill>
                  <a:srgbClr val="FF0000"/>
                </a:solidFill>
              </a:rPr>
              <a:t>,</a:t>
            </a:r>
            <a:r>
              <a:rPr lang="zh-CN" altLang="en-US" sz="3000" dirty="0">
                <a:solidFill>
                  <a:srgbClr val="FF0000"/>
                </a:solidFill>
              </a:rPr>
              <a:t> </a:t>
            </a:r>
            <a:r>
              <a:rPr lang="en-US" altLang="x-none" sz="3000" dirty="0">
                <a:solidFill>
                  <a:srgbClr val="FF0000"/>
                </a:solidFill>
              </a:rPr>
              <a:t>…,</a:t>
            </a:r>
            <a:r>
              <a:rPr lang="zh-CN" altLang="en-US" sz="3000" dirty="0">
                <a:solidFill>
                  <a:srgbClr val="FF0000"/>
                </a:solidFill>
              </a:rPr>
              <a:t> </a:t>
            </a:r>
            <a:r>
              <a:rPr lang="en-US" altLang="x-none" sz="3000" dirty="0">
                <a:solidFill>
                  <a:srgbClr val="FF0000"/>
                </a:solidFill>
              </a:rPr>
              <a:t>A</a:t>
            </a:r>
            <a:r>
              <a:rPr lang="en-US" altLang="x-none" sz="3000" baseline="-25000" dirty="0">
                <a:solidFill>
                  <a:srgbClr val="FF0000"/>
                </a:solidFill>
              </a:rPr>
              <a:t>ik</a:t>
            </a:r>
            <a:r>
              <a:rPr lang="zh-CN" altLang="en-US" sz="3000" baseline="-25000" dirty="0">
                <a:solidFill>
                  <a:srgbClr val="FF0000"/>
                </a:solidFill>
              </a:rPr>
              <a:t> </a:t>
            </a:r>
            <a:r>
              <a:rPr lang="en-US" altLang="x-none" sz="3000" dirty="0">
                <a:solidFill>
                  <a:srgbClr val="FF0000"/>
                </a:solidFill>
              </a:rPr>
              <a:t>]</a:t>
            </a:r>
            <a:endParaRPr lang="en-US" altLang="x-none" sz="3000" dirty="0">
              <a:solidFill>
                <a:srgbClr val="FF0000"/>
              </a:solidFill>
            </a:endParaRPr>
          </a:p>
          <a:p>
            <a:pPr lvl="1" eaLnBrk="1" hangingPunct="1">
              <a:lnSpc>
                <a:spcPct val="100000"/>
              </a:lnSpc>
            </a:pPr>
            <a:r>
              <a:rPr lang="en-US" altLang="x-none" sz="3000" dirty="0"/>
              <a:t>Head(R)</a:t>
            </a:r>
            <a:r>
              <a:rPr lang="en-US" altLang="x-none" sz="3000" dirty="0">
                <a:solidFill>
                  <a:srgbClr val="0000CC"/>
                </a:solidFill>
              </a:rPr>
              <a:t> = {</a:t>
            </a:r>
            <a:r>
              <a:rPr lang="en-US" altLang="x-none" sz="3000" dirty="0"/>
              <a:t>A</a:t>
            </a:r>
            <a:r>
              <a:rPr lang="en-US" altLang="x-none" sz="3000" baseline="-25000" dirty="0"/>
              <a:t>1</a:t>
            </a:r>
            <a:r>
              <a:rPr lang="en-US" altLang="x-none" sz="3000" dirty="0"/>
              <a:t>,A</a:t>
            </a:r>
            <a:r>
              <a:rPr lang="en-US" altLang="x-none" sz="3000" baseline="-25000" dirty="0"/>
              <a:t>2</a:t>
            </a:r>
            <a:r>
              <a:rPr lang="en-US" altLang="x-none" sz="3000" dirty="0"/>
              <a:t>,…,A</a:t>
            </a:r>
            <a:r>
              <a:rPr lang="en-US" altLang="x-none" sz="3000" baseline="-25000" dirty="0"/>
              <a:t>n</a:t>
            </a:r>
            <a:r>
              <a:rPr lang="en-US" altLang="x-none" sz="3000" dirty="0">
                <a:solidFill>
                  <a:srgbClr val="0000CC"/>
                </a:solidFill>
              </a:rPr>
              <a:t>}</a:t>
            </a:r>
            <a:endParaRPr lang="en-US" altLang="x-none" sz="3000" dirty="0">
              <a:solidFill>
                <a:srgbClr val="0000CC"/>
              </a:solidFill>
            </a:endParaRPr>
          </a:p>
          <a:p>
            <a:pPr lvl="1" eaLnBrk="1" hangingPunct="1">
              <a:lnSpc>
                <a:spcPct val="100000"/>
              </a:lnSpc>
            </a:pPr>
            <a:r>
              <a:rPr lang="zh-CN" altLang="en-US" sz="3000" dirty="0"/>
              <a:t>A</a:t>
            </a:r>
            <a:r>
              <a:rPr lang="zh-CN" altLang="en-US" sz="3000" baseline="-25000" dirty="0"/>
              <a:t>ij</a:t>
            </a:r>
            <a:r>
              <a:rPr lang="zh-CN" altLang="en-US" sz="3000" dirty="0">
                <a:sym typeface="Symbol" panose="05050102010706020507" pitchFamily="2" charset="2"/>
              </a:rPr>
              <a:t>Head(R)</a:t>
            </a:r>
            <a:r>
              <a:rPr lang="zh-CN" altLang="en-US" sz="3000" dirty="0">
                <a:solidFill>
                  <a:srgbClr val="0000CC"/>
                </a:solidFill>
                <a:sym typeface="Symbol" panose="05050102010706020507" pitchFamily="2" charset="2"/>
              </a:rPr>
              <a:t> for all </a:t>
            </a:r>
            <a:r>
              <a:rPr lang="zh-CN" altLang="en-US" sz="3000" dirty="0">
                <a:sym typeface="Symbol" panose="05050102010706020507" pitchFamily="2" charset="2"/>
              </a:rPr>
              <a:t>1</a:t>
            </a:r>
            <a:r>
              <a:rPr lang="zh-CN" altLang="en-US" sz="3000" dirty="0">
                <a:sym typeface="Arial" panose="020B0604020202020204" pitchFamily="34" charset="0"/>
              </a:rPr>
              <a:t>≤j≤k</a:t>
            </a:r>
            <a:endParaRPr lang="zh-CN" altLang="en-US" sz="3000" dirty="0">
              <a:sym typeface="Arial" panose="020B0604020202020204" pitchFamily="34" charset="0"/>
            </a:endParaRPr>
          </a:p>
          <a:p>
            <a:pPr lvl="1" eaLnBrk="1" hangingPunct="1">
              <a:lnSpc>
                <a:spcPct val="100000"/>
              </a:lnSpc>
            </a:pPr>
            <a:r>
              <a:rPr lang="en-US" altLang="x-none" sz="3000" dirty="0">
                <a:solidFill>
                  <a:srgbClr val="0000CC"/>
                </a:solidFill>
              </a:rPr>
              <a:t>the projection of </a:t>
            </a:r>
            <a:r>
              <a:rPr lang="en-US" altLang="x-none" sz="3000" dirty="0"/>
              <a:t>R</a:t>
            </a:r>
            <a:r>
              <a:rPr lang="en-US" altLang="x-none" sz="3000" dirty="0">
                <a:solidFill>
                  <a:srgbClr val="0000CC"/>
                </a:solidFill>
              </a:rPr>
              <a:t> on attributes </a:t>
            </a:r>
            <a:r>
              <a:rPr lang="en-US" altLang="x-none" sz="3000" dirty="0"/>
              <a:t>A</a:t>
            </a:r>
            <a:r>
              <a:rPr lang="en-US" altLang="x-none" sz="3000" baseline="-25000" dirty="0"/>
              <a:t>i1</a:t>
            </a:r>
            <a:r>
              <a:rPr lang="en-US" altLang="x-none" sz="3000" dirty="0">
                <a:solidFill>
                  <a:srgbClr val="0000CC"/>
                </a:solidFill>
              </a:rPr>
              <a:t>, </a:t>
            </a:r>
            <a:r>
              <a:rPr lang="en-US" altLang="x-none" sz="3000" dirty="0"/>
              <a:t>A</a:t>
            </a:r>
            <a:r>
              <a:rPr lang="en-US" altLang="x-none" sz="3000" baseline="-25000" dirty="0"/>
              <a:t>i</a:t>
            </a:r>
            <a:r>
              <a:rPr lang="zh-CN" altLang="en-US" sz="3000" baseline="-25000" dirty="0"/>
              <a:t>2</a:t>
            </a:r>
            <a:r>
              <a:rPr lang="en-US" altLang="x-none" sz="3000" dirty="0">
                <a:solidFill>
                  <a:srgbClr val="0000CC"/>
                </a:solidFill>
              </a:rPr>
              <a:t>, …, </a:t>
            </a:r>
            <a:r>
              <a:rPr lang="en-US" altLang="x-none" sz="3000" dirty="0"/>
              <a:t>A</a:t>
            </a:r>
            <a:r>
              <a:rPr lang="en-US" altLang="x-none" sz="3000" baseline="-25000" dirty="0"/>
              <a:t>ik</a:t>
            </a:r>
            <a:r>
              <a:rPr lang="en-US" altLang="x-none" sz="3000" dirty="0">
                <a:solidFill>
                  <a:srgbClr val="0000CC"/>
                </a:solidFill>
              </a:rPr>
              <a:t>,  is a table </a:t>
            </a:r>
            <a:r>
              <a:rPr lang="en-US" altLang="x-none" sz="3000" dirty="0"/>
              <a:t>T</a:t>
            </a:r>
            <a:r>
              <a:rPr lang="en-US" altLang="x-none" sz="3000" dirty="0">
                <a:solidFill>
                  <a:srgbClr val="0000CC"/>
                </a:solidFill>
              </a:rPr>
              <a:t> that</a:t>
            </a:r>
            <a:endParaRPr lang="en-US" altLang="x-none" sz="3000" dirty="0">
              <a:solidFill>
                <a:srgbClr val="0000CC"/>
              </a:solidFill>
            </a:endParaRPr>
          </a:p>
          <a:p>
            <a:pPr lvl="2" eaLnBrk="1" hangingPunct="1">
              <a:lnSpc>
                <a:spcPct val="100000"/>
              </a:lnSpc>
            </a:pPr>
            <a:r>
              <a:rPr lang="zh-CN" altLang="en-US" sz="3000" dirty="0">
                <a:solidFill>
                  <a:srgbClr val="FF0000"/>
                </a:solidFill>
              </a:rPr>
              <a:t>  </a:t>
            </a:r>
            <a:r>
              <a:rPr lang="en-US" altLang="x-none" sz="3000" dirty="0">
                <a:solidFill>
                  <a:srgbClr val="FF0000"/>
                </a:solidFill>
              </a:rPr>
              <a:t>Head(T) = { A</a:t>
            </a:r>
            <a:r>
              <a:rPr lang="en-US" altLang="x-none" sz="3000" baseline="-25000" dirty="0">
                <a:solidFill>
                  <a:srgbClr val="FF0000"/>
                </a:solidFill>
              </a:rPr>
              <a:t>i1</a:t>
            </a:r>
            <a:r>
              <a:rPr lang="en-US" altLang="x-none" sz="3000" dirty="0">
                <a:solidFill>
                  <a:srgbClr val="FF0000"/>
                </a:solidFill>
              </a:rPr>
              <a:t>,…,A</a:t>
            </a:r>
            <a:r>
              <a:rPr lang="en-US" altLang="x-none" sz="3000" baseline="-25000" dirty="0">
                <a:solidFill>
                  <a:srgbClr val="FF0000"/>
                </a:solidFill>
              </a:rPr>
              <a:t>ik </a:t>
            </a:r>
            <a:r>
              <a:rPr lang="en-US" altLang="x-none" sz="3000" dirty="0">
                <a:solidFill>
                  <a:srgbClr val="FF0000"/>
                </a:solidFill>
              </a:rPr>
              <a:t>}</a:t>
            </a:r>
            <a:endParaRPr lang="en-US" altLang="x-none" sz="3000" dirty="0">
              <a:solidFill>
                <a:srgbClr val="FF0000"/>
              </a:solidFill>
            </a:endParaRPr>
          </a:p>
          <a:p>
            <a:pPr lvl="2" eaLnBrk="1" hangingPunct="1">
              <a:lnSpc>
                <a:spcPct val="100000"/>
              </a:lnSpc>
            </a:pPr>
            <a:r>
              <a:rPr lang="en-US" altLang="x-none" sz="3000" dirty="0">
                <a:solidFill>
                  <a:srgbClr val="0000CC"/>
                </a:solidFill>
              </a:rPr>
              <a:t>for every row </a:t>
            </a:r>
            <a:r>
              <a:rPr lang="en-US" altLang="x-none" sz="3000" dirty="0">
                <a:solidFill>
                  <a:srgbClr val="FF0000"/>
                </a:solidFill>
              </a:rPr>
              <a:t>r</a:t>
            </a:r>
            <a:r>
              <a:rPr lang="en-US" altLang="x-none" sz="3000" dirty="0">
                <a:solidFill>
                  <a:srgbClr val="0000CC"/>
                </a:solidFill>
              </a:rPr>
              <a:t> in the table </a:t>
            </a:r>
            <a:r>
              <a:rPr lang="en-US" altLang="x-none" sz="3000" dirty="0">
                <a:solidFill>
                  <a:srgbClr val="FF0000"/>
                </a:solidFill>
              </a:rPr>
              <a:t>R </a:t>
            </a:r>
            <a:r>
              <a:rPr lang="en-US" altLang="x-none" sz="3000" dirty="0">
                <a:solidFill>
                  <a:srgbClr val="0000CC"/>
                </a:solidFill>
              </a:rPr>
              <a:t>there will be a single row</a:t>
            </a:r>
            <a:r>
              <a:rPr lang="en-US" altLang="x-none" sz="3000" dirty="0">
                <a:solidFill>
                  <a:srgbClr val="FF0000"/>
                </a:solidFill>
              </a:rPr>
              <a:t> t</a:t>
            </a:r>
            <a:r>
              <a:rPr lang="en-US" altLang="x-none" sz="3000" dirty="0">
                <a:solidFill>
                  <a:srgbClr val="0000CC"/>
                </a:solidFill>
              </a:rPr>
              <a:t> in the table </a:t>
            </a:r>
            <a:r>
              <a:rPr lang="en-US" altLang="x-none" sz="3000" dirty="0">
                <a:solidFill>
                  <a:srgbClr val="FF0000"/>
                </a:solidFill>
              </a:rPr>
              <a:t>T</a:t>
            </a:r>
            <a:r>
              <a:rPr lang="en-US" altLang="x-none" sz="3000" dirty="0">
                <a:solidFill>
                  <a:srgbClr val="0000CC"/>
                </a:solidFill>
              </a:rPr>
              <a:t> such that</a:t>
            </a:r>
            <a:endParaRPr lang="en-US" altLang="x-none" sz="3000" dirty="0">
              <a:solidFill>
                <a:srgbClr val="0000CC"/>
              </a:solidFill>
            </a:endParaRPr>
          </a:p>
          <a:p>
            <a:pPr lvl="3" eaLnBrk="1" hangingPunct="1">
              <a:lnSpc>
                <a:spcPct val="100000"/>
              </a:lnSpc>
            </a:pPr>
            <a:r>
              <a:rPr lang="zh-CN" altLang="en-US" sz="3000" dirty="0">
                <a:solidFill>
                  <a:srgbClr val="FF0000"/>
                </a:solidFill>
              </a:rPr>
              <a:t>  </a:t>
            </a:r>
            <a:r>
              <a:rPr lang="en-US" altLang="x-none" sz="3000" dirty="0">
                <a:solidFill>
                  <a:srgbClr val="FF0000"/>
                </a:solidFill>
              </a:rPr>
              <a:t>r[A</a:t>
            </a:r>
            <a:r>
              <a:rPr lang="en-US" altLang="x-none" sz="3000" baseline="-25000" dirty="0">
                <a:solidFill>
                  <a:srgbClr val="FF0000"/>
                </a:solidFill>
              </a:rPr>
              <a:t>ij</a:t>
            </a:r>
            <a:r>
              <a:rPr lang="en-US" altLang="x-none" sz="3000" dirty="0">
                <a:solidFill>
                  <a:srgbClr val="FF0000"/>
                </a:solidFill>
              </a:rPr>
              <a:t>]</a:t>
            </a:r>
            <a:r>
              <a:rPr lang="en-US" altLang="x-none" sz="3000" dirty="0"/>
              <a:t> </a:t>
            </a:r>
            <a:r>
              <a:rPr lang="en-US" altLang="x-none" sz="3000" dirty="0">
                <a:solidFill>
                  <a:srgbClr val="FF0000"/>
                </a:solidFill>
              </a:rPr>
              <a:t>=</a:t>
            </a:r>
            <a:r>
              <a:rPr lang="en-US" altLang="x-none" sz="3000" dirty="0"/>
              <a:t> </a:t>
            </a:r>
            <a:r>
              <a:rPr lang="en-US" altLang="x-none" sz="3000" dirty="0">
                <a:solidFill>
                  <a:srgbClr val="FF0000"/>
                </a:solidFill>
              </a:rPr>
              <a:t>t[A</a:t>
            </a:r>
            <a:r>
              <a:rPr lang="en-US" altLang="x-none" sz="3000" baseline="-25000" dirty="0">
                <a:solidFill>
                  <a:srgbClr val="FF0000"/>
                </a:solidFill>
              </a:rPr>
              <a:t>ij</a:t>
            </a:r>
            <a:r>
              <a:rPr lang="en-US" altLang="x-none" sz="3000" dirty="0">
                <a:solidFill>
                  <a:srgbClr val="FF0000"/>
                </a:solidFill>
              </a:rPr>
              <a:t>]</a:t>
            </a:r>
            <a:r>
              <a:rPr lang="en-US" altLang="x-none" sz="3000" dirty="0"/>
              <a:t>  </a:t>
            </a:r>
            <a:r>
              <a:rPr lang="en-US" altLang="x-none" sz="3000" dirty="0">
                <a:solidFill>
                  <a:srgbClr val="0000CC"/>
                </a:solidFill>
              </a:rPr>
              <a:t>for</a:t>
            </a:r>
            <a:r>
              <a:rPr lang="en-US" altLang="x-none" sz="3000" dirty="0"/>
              <a:t> </a:t>
            </a:r>
            <a:r>
              <a:rPr lang="en-US" altLang="x-none" sz="3000" dirty="0">
                <a:solidFill>
                  <a:srgbClr val="FF0000"/>
                </a:solidFill>
              </a:rPr>
              <a:t>1</a:t>
            </a:r>
            <a:r>
              <a:rPr lang="en-US" altLang="x-none" sz="3000" dirty="0">
                <a:solidFill>
                  <a:srgbClr val="FF0000"/>
                </a:solidFill>
                <a:sym typeface="Symbol" panose="05050102010706020507" pitchFamily="2" charset="2"/>
              </a:rPr>
              <a:t></a:t>
            </a:r>
            <a:r>
              <a:rPr lang="en-US" altLang="x-none" sz="3000" dirty="0">
                <a:solidFill>
                  <a:srgbClr val="FF0000"/>
                </a:solidFill>
              </a:rPr>
              <a:t>j</a:t>
            </a:r>
            <a:r>
              <a:rPr lang="en-US" altLang="x-none" sz="3000" dirty="0">
                <a:solidFill>
                  <a:srgbClr val="FF0000"/>
                </a:solidFill>
                <a:sym typeface="Symbol" panose="05050102010706020507" pitchFamily="2" charset="2"/>
              </a:rPr>
              <a:t></a:t>
            </a:r>
            <a:r>
              <a:rPr lang="en-US" altLang="x-none" sz="3000" dirty="0">
                <a:solidFill>
                  <a:srgbClr val="FF0000"/>
                </a:solidFill>
              </a:rPr>
              <a:t>k</a:t>
            </a:r>
            <a:endParaRPr lang="en-US" altLang="x-none" sz="3000" dirty="0">
              <a:solidFill>
                <a:srgbClr val="FF0000"/>
              </a:solidFill>
            </a:endParaRPr>
          </a:p>
        </p:txBody>
      </p:sp>
      <p:sp>
        <p:nvSpPr>
          <p:cNvPr id="72710" name="Rectangle 3"/>
          <p:cNvSpPr>
            <a:spLocks noGrp="1"/>
          </p:cNvSpPr>
          <p:nvPr/>
        </p:nvSpPr>
        <p:spPr>
          <a:xfrm>
            <a:off x="41275" y="5227638"/>
            <a:ext cx="9058275" cy="1108075"/>
          </a:xfrm>
          <a:prstGeom prst="rect">
            <a:avLst/>
          </a:prstGeom>
          <a:solidFill>
            <a:schemeClr val="bg1">
              <a:alpha val="100000"/>
            </a:schemeClr>
          </a:solidFill>
          <a:ln w="9525">
            <a:solidFill>
              <a:srgbClr val="92D050"/>
            </a:solidFill>
            <a:miter/>
          </a:ln>
        </p:spPr>
        <p:txBody>
          <a:bodyPr vert="horz" wrap="square" lIns="90170" tIns="46990" rIns="90170" bIns="46990" anchor="t"/>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400" b="1" u="none" kern="1200" baseline="0">
                <a:solidFill>
                  <a:schemeClr val="accent2"/>
                </a:solidFill>
                <a:latin typeface="Arial" panose="020B0604020202020204" pitchFamily="34" charset="0"/>
              </a:defRPr>
            </a:lvl1pPr>
            <a:lvl2pPr marL="742950" lvl="1" indent="-28575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rgbClr val="FF0000"/>
                </a:solidFill>
                <a:latin typeface="+mn-lt"/>
                <a:ea typeface="+mn-ea"/>
                <a:cs typeface="+mn-cs"/>
              </a:defRPr>
            </a:lvl2pPr>
            <a:lvl3pPr marL="1143000" lvl="2"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3pPr>
            <a:lvl4pPr marL="1600200" lvl="3" indent="-228600" algn="l" defTabSz="914400" eaLnBrk="0" fontAlgn="base" latinLnBrk="0" hangingPunct="0">
              <a:spcBef>
                <a:spcPct val="20000"/>
              </a:spcBef>
              <a:spcAft>
                <a:spcPct val="0"/>
              </a:spcAft>
              <a:buClr>
                <a:srgbClr val="CC9900"/>
              </a:buClr>
              <a:buFont typeface="Wingdings" panose="05000000000000000000" pitchFamily="2" charset="2"/>
              <a:buChar char="Ø"/>
              <a:defRPr sz="2400" b="1"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5pPr>
          </a:lstStyle>
          <a:p>
            <a:pPr marL="414020" lvl="1" indent="-361315" eaLnBrk="1" fontAlgn="base" hangingPunct="1">
              <a:spcBef>
                <a:spcPct val="20000"/>
              </a:spcBef>
            </a:pPr>
            <a:r>
              <a:rPr lang="zh-CN" altLang="en-US" sz="3000" strike="noStrike" noProof="1" dirty="0">
                <a:solidFill>
                  <a:schemeClr val="accent2"/>
                </a:solidFill>
                <a:effectLst>
                  <a:outerShdw blurRad="38100" dist="38100" dir="2700000">
                    <a:srgbClr val="C0C0C0"/>
                  </a:outerShdw>
                </a:effectLst>
                <a:latin typeface="+mn-lt"/>
                <a:ea typeface="宋体" panose="02010600030101010101" pitchFamily="2" charset="-122"/>
                <a:cs typeface="+mn-cs"/>
              </a:rPr>
              <a:t>can be writed as    </a:t>
            </a:r>
            <a:r>
              <a:rPr lang="en-US" altLang="x-none" sz="3000" strike="noStrike" noProof="1" dirty="0">
                <a:latin typeface="+mn-lt"/>
                <a:ea typeface="宋体" panose="02010600030101010101" pitchFamily="2" charset="-122"/>
                <a:cs typeface="+mn-cs"/>
                <a:sym typeface="Symbol" panose="05050102010706020507" pitchFamily="2" charset="2"/>
              </a:rPr>
              <a:t></a:t>
            </a:r>
            <a:r>
              <a:rPr lang="en-US" altLang="x-none" sz="3000" strike="noStrike" baseline="-25000" noProof="1" dirty="0">
                <a:latin typeface="+mn-lt"/>
                <a:ea typeface="宋体" panose="02010600030101010101" pitchFamily="2" charset="-122"/>
                <a:cs typeface="+mn-cs"/>
              </a:rPr>
              <a:t>Ai1,…,Aik</a:t>
            </a:r>
            <a:r>
              <a:rPr lang="zh-CN" altLang="en-US" sz="3000" strike="noStrike" baseline="-25000" noProof="1" dirty="0">
                <a:latin typeface="+mn-lt"/>
                <a:ea typeface="宋体" panose="02010600030101010101" pitchFamily="2" charset="-122"/>
                <a:cs typeface="+mn-cs"/>
              </a:rPr>
              <a:t> </a:t>
            </a:r>
            <a:r>
              <a:rPr lang="en-US" altLang="x-none" sz="3000" strike="noStrike" noProof="1" dirty="0">
                <a:latin typeface="+mn-lt"/>
                <a:ea typeface="宋体" panose="02010600030101010101" pitchFamily="2" charset="-122"/>
                <a:cs typeface="+mn-cs"/>
                <a:sym typeface="Symbol" panose="05050102010706020507" pitchFamily="2" charset="2"/>
              </a:rPr>
              <a:t>(R)</a:t>
            </a:r>
            <a:endParaRPr lang="en-US" altLang="x-none" sz="3000" strike="noStrike" noProof="1" dirty="0">
              <a:ea typeface="宋体" panose="02010600030101010101" pitchFamily="2" charset="-122"/>
              <a:sym typeface="Symbol" panose="05050102010706020507" pitchFamily="2" charset="2"/>
            </a:endParaRPr>
          </a:p>
          <a:p>
            <a:pPr marL="414020" lvl="1" indent="-361315" eaLnBrk="1" fontAlgn="base" hangingPunct="1">
              <a:spcBef>
                <a:spcPct val="20000"/>
              </a:spcBef>
            </a:pPr>
            <a:r>
              <a:rPr lang="en-US" altLang="x-none" sz="2800" u="sng" strike="noStrike" noProof="1" dirty="0">
                <a:solidFill>
                  <a:schemeClr val="accent2"/>
                </a:solidFill>
                <a:effectLst>
                  <a:outerShdw blurRad="38100" dist="38100" dir="2700000">
                    <a:srgbClr val="C0C0C0"/>
                  </a:outerShdw>
                </a:effectLst>
                <a:latin typeface="+mn-lt"/>
                <a:ea typeface="宋体" panose="02010600030101010101" pitchFamily="2" charset="-122"/>
                <a:cs typeface="+mn-cs"/>
              </a:rPr>
              <a:t>cast out duplicate rows in the result of projection</a:t>
            </a:r>
            <a:r>
              <a:rPr lang="en-US" altLang="x-none" sz="2800" strike="noStrike" noProof="1" dirty="0">
                <a:solidFill>
                  <a:schemeClr val="accent2"/>
                </a:solidFill>
                <a:effectLst>
                  <a:outerShdw blurRad="38100" dist="38100" dir="2700000">
                    <a:srgbClr val="C0C0C0"/>
                  </a:outerShdw>
                </a:effectLst>
                <a:latin typeface="+mn-lt"/>
                <a:ea typeface="宋体" panose="02010600030101010101" pitchFamily="2" charset="-122"/>
                <a:cs typeface="+mn-cs"/>
              </a:rPr>
              <a:t>!</a:t>
            </a:r>
            <a:endParaRPr lang="en-US" altLang="x-none" sz="2800" strike="noStrike" noProof="1" dirty="0">
              <a:solidFill>
                <a:schemeClr val="accent2"/>
              </a:solidFill>
              <a:effectLst>
                <a:outerShdw blurRad="38100" dist="38100" dir="2700000">
                  <a:srgbClr val="C0C0C0"/>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01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01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0116" name="Rectangle 2"/>
          <p:cNvSpPr>
            <a:spLocks noGrp="1"/>
          </p:cNvSpPr>
          <p:nvPr>
            <p:ph type="title"/>
          </p:nvPr>
        </p:nvSpPr>
        <p:spPr>
          <a:xfrm>
            <a:off x="685800" y="12700"/>
            <a:ext cx="7772400" cy="533400"/>
          </a:xfrm>
        </p:spPr>
        <p:txBody>
          <a:bodyPr wrap="square" anchor="ctr"/>
          <a:p>
            <a:pPr eaLnBrk="1" hangingPunct="1"/>
            <a:r>
              <a:rPr lang="en-US" altLang="x-none" sz="3000" dirty="0"/>
              <a:t>Example 2.7.1</a:t>
            </a:r>
            <a:endParaRPr lang="en-US" altLang="x-none" sz="3000" dirty="0"/>
          </a:p>
        </p:txBody>
      </p:sp>
      <p:sp>
        <p:nvSpPr>
          <p:cNvPr id="90117" name="Rectangle 3"/>
          <p:cNvSpPr>
            <a:spLocks noGrp="1"/>
          </p:cNvSpPr>
          <p:nvPr>
            <p:ph type="body"/>
          </p:nvPr>
        </p:nvSpPr>
        <p:spPr>
          <a:xfrm>
            <a:off x="0" y="622300"/>
            <a:ext cx="9109075" cy="1008063"/>
          </a:xfrm>
        </p:spPr>
        <p:txBody>
          <a:bodyPr wrap="square" lIns="90170" tIns="46990" rIns="90170" bIns="46990" anchor="t"/>
          <a:p>
            <a:pPr eaLnBrk="1" hangingPunct="1"/>
            <a:r>
              <a:rPr lang="en-US" altLang="x-none" sz="3000" dirty="0"/>
              <a:t>list all customer names from the CUSTOMERS (is denoted by </a:t>
            </a:r>
            <a:r>
              <a:rPr lang="en-US" altLang="x-none" sz="3000" dirty="0">
                <a:solidFill>
                  <a:srgbClr val="FF0066"/>
                </a:solidFill>
              </a:rPr>
              <a:t>C</a:t>
            </a:r>
            <a:r>
              <a:rPr lang="en-US" altLang="x-none" sz="3000" dirty="0"/>
              <a:t>) table in figure 2.2</a:t>
            </a:r>
            <a:endParaRPr lang="en-US" altLang="x-none" sz="3000" dirty="0"/>
          </a:p>
        </p:txBody>
      </p:sp>
      <p:graphicFrame>
        <p:nvGraphicFramePr>
          <p:cNvPr id="73735" name="表格 73734"/>
          <p:cNvGraphicFramePr/>
          <p:nvPr/>
        </p:nvGraphicFramePr>
        <p:xfrm>
          <a:off x="38100" y="2349500"/>
          <a:ext cx="6227763" cy="3889375"/>
        </p:xfrm>
        <a:graphic>
          <a:graphicData uri="http://schemas.openxmlformats.org/drawingml/2006/table">
            <a:tbl>
              <a:tblPr/>
              <a:tblGrid>
                <a:gridCol w="1153795"/>
                <a:gridCol w="1844675"/>
                <a:gridCol w="1611630"/>
                <a:gridCol w="1617345"/>
              </a:tblGrid>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cid</a:t>
                      </a:r>
                      <a:endParaRPr lang="en-US" altLang="x-none" sz="3000" u="sng"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cname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discnt</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Allied</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8.00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8.00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Kyoto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0155" name="Text Box 41"/>
          <p:cNvSpPr txBox="1"/>
          <p:nvPr/>
        </p:nvSpPr>
        <p:spPr>
          <a:xfrm>
            <a:off x="306388" y="1814513"/>
            <a:ext cx="1600200" cy="547687"/>
          </a:xfrm>
          <a:prstGeom prst="rect">
            <a:avLst/>
          </a:prstGeom>
          <a:noFill/>
          <a:ln w="9525">
            <a:noFill/>
          </a:ln>
        </p:spPr>
        <p:txBody>
          <a:bodyPr wrap="square" anchor="t">
            <a:spAutoFit/>
          </a:bodyPr>
          <a:p>
            <a:pPr>
              <a:spcBef>
                <a:spcPct val="50000"/>
              </a:spcBef>
            </a:pPr>
            <a:r>
              <a:rPr lang="en-US" altLang="x-none" sz="3000" b="1" dirty="0">
                <a:latin typeface="Arial" panose="020B0604020202020204" pitchFamily="34" charset="0"/>
              </a:rPr>
              <a:t>C</a:t>
            </a:r>
            <a:endParaRPr lang="en-US" altLang="x-none" sz="3000" b="1" dirty="0">
              <a:latin typeface="Arial" panose="020B0604020202020204" pitchFamily="34" charset="0"/>
            </a:endParaRPr>
          </a:p>
        </p:txBody>
      </p:sp>
      <p:sp>
        <p:nvSpPr>
          <p:cNvPr id="73773" name="Rectangle 65"/>
          <p:cNvSpPr/>
          <p:nvPr/>
        </p:nvSpPr>
        <p:spPr>
          <a:xfrm>
            <a:off x="1978025" y="1633538"/>
            <a:ext cx="7129463" cy="573087"/>
          </a:xfrm>
          <a:prstGeom prst="rect">
            <a:avLst/>
          </a:prstGeom>
          <a:solidFill>
            <a:srgbClr val="EAEAEA"/>
          </a:solidFill>
          <a:ln w="9525">
            <a:noFill/>
          </a:ln>
        </p:spPr>
        <p:txBody>
          <a:bodyPr anchor="t"/>
          <a:p>
            <a:pPr marL="742950" lvl="1" indent="-285750" eaLnBrk="1" hangingPunct="1">
              <a:spcBef>
                <a:spcPct val="10000"/>
              </a:spcBef>
              <a:buClr>
                <a:srgbClr val="CC9900"/>
              </a:buClr>
            </a:pPr>
            <a:r>
              <a:rPr lang="en-US" altLang="x-none" sz="3000" b="1" dirty="0">
                <a:solidFill>
                  <a:srgbClr val="FF0000"/>
                </a:solidFill>
                <a:latin typeface="Arial" panose="020B0604020202020204" pitchFamily="34" charset="0"/>
              </a:rPr>
              <a:t>CN := C[cname]</a:t>
            </a:r>
            <a:r>
              <a:rPr lang="zh-CN" altLang="en-US" sz="3000" b="1" dirty="0">
                <a:solidFill>
                  <a:srgbClr val="FF0000"/>
                </a:solidFill>
                <a:latin typeface="Arial" panose="020B0604020202020204" pitchFamily="34" charset="0"/>
              </a:rPr>
              <a:t>  </a:t>
            </a:r>
            <a:r>
              <a:rPr lang="en-US" altLang="x-none" sz="3000" b="1" dirty="0">
                <a:solidFill>
                  <a:schemeClr val="accent2"/>
                </a:solidFill>
                <a:latin typeface="Arial" panose="020B0604020202020204" pitchFamily="34" charset="0"/>
              </a:rPr>
              <a:t>or</a:t>
            </a:r>
            <a:r>
              <a:rPr lang="zh-CN" altLang="en-US" sz="3000" b="1" dirty="0">
                <a:solidFill>
                  <a:schemeClr val="accent2"/>
                </a:solidFill>
                <a:latin typeface="Arial" panose="020B0604020202020204" pitchFamily="34" charset="0"/>
              </a:rPr>
              <a:t>  </a:t>
            </a:r>
            <a:r>
              <a:rPr lang="en-US" altLang="x-none" sz="3000" b="1" dirty="0">
                <a:solidFill>
                  <a:srgbClr val="FF0000"/>
                </a:solidFill>
                <a:latin typeface="Arial" panose="020B0604020202020204" pitchFamily="34" charset="0"/>
              </a:rPr>
              <a:t>CN := </a:t>
            </a:r>
            <a:r>
              <a:rPr lang="en-US" altLang="x-none" sz="3000" b="1" dirty="0">
                <a:solidFill>
                  <a:srgbClr val="FF0000"/>
                </a:solidFill>
                <a:latin typeface="Arial" panose="020B0604020202020204" pitchFamily="34" charset="0"/>
                <a:sym typeface="Symbol" panose="05050102010706020507" pitchFamily="2" charset="2"/>
              </a:rPr>
              <a:t></a:t>
            </a:r>
            <a:r>
              <a:rPr lang="en-US" altLang="x-none" sz="3000" b="1" baseline="-25000" dirty="0">
                <a:solidFill>
                  <a:srgbClr val="FF0000"/>
                </a:solidFill>
                <a:latin typeface="Arial" panose="020B0604020202020204" pitchFamily="34" charset="0"/>
              </a:rPr>
              <a:t>cname</a:t>
            </a:r>
            <a:r>
              <a:rPr lang="en-US" altLang="x-none" sz="3000" b="1" dirty="0">
                <a:solidFill>
                  <a:srgbClr val="FF0000"/>
                </a:solidFill>
                <a:latin typeface="Arial" panose="020B0604020202020204" pitchFamily="34" charset="0"/>
                <a:sym typeface="Symbol" panose="05050102010706020507" pitchFamily="2" charset="2"/>
              </a:rPr>
              <a:t>(C)</a:t>
            </a:r>
            <a:endParaRPr lang="en-US" altLang="x-none" sz="3000" b="1" dirty="0">
              <a:solidFill>
                <a:srgbClr val="FF0000"/>
              </a:solidFill>
              <a:latin typeface="Arial" panose="020B0604020202020204" pitchFamily="34" charset="0"/>
              <a:sym typeface="Symbol" panose="05050102010706020507" pitchFamily="2" charset="2"/>
            </a:endParaRPr>
          </a:p>
        </p:txBody>
      </p:sp>
      <p:graphicFrame>
        <p:nvGraphicFramePr>
          <p:cNvPr id="73774" name="表格 73773"/>
          <p:cNvGraphicFramePr/>
          <p:nvPr/>
        </p:nvGraphicFramePr>
        <p:xfrm>
          <a:off x="6692900" y="2979738"/>
          <a:ext cx="1643063" cy="3240088"/>
        </p:xfrm>
        <a:graphic>
          <a:graphicData uri="http://schemas.openxmlformats.org/drawingml/2006/table">
            <a:tbl>
              <a:tblPr/>
              <a:tblGrid>
                <a:gridCol w="1643063"/>
              </a:tblGrid>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cname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9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Allied</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88" name="Text Box 41"/>
          <p:cNvSpPr txBox="1"/>
          <p:nvPr/>
        </p:nvSpPr>
        <p:spPr>
          <a:xfrm>
            <a:off x="6677025" y="2443163"/>
            <a:ext cx="1600200" cy="549275"/>
          </a:xfrm>
          <a:prstGeom prst="rect">
            <a:avLst/>
          </a:prstGeom>
          <a:noFill/>
          <a:ln w="9525">
            <a:noFill/>
          </a:ln>
        </p:spPr>
        <p:txBody>
          <a:bodyPr wrap="square" anchor="t">
            <a:spAutoFit/>
          </a:bodyPr>
          <a:p>
            <a:pPr algn="ctr">
              <a:spcBef>
                <a:spcPct val="50000"/>
              </a:spcBef>
            </a:pPr>
            <a:r>
              <a:rPr lang="en-US" altLang="x-none" sz="3000" b="1" dirty="0">
                <a:latin typeface="Arial" panose="020B0604020202020204" pitchFamily="34" charset="0"/>
              </a:rPr>
              <a:t>C</a:t>
            </a:r>
            <a:r>
              <a:rPr lang="zh-CN" altLang="en-US" sz="3000" b="1" dirty="0">
                <a:latin typeface="Arial" panose="020B0604020202020204" pitchFamily="34" charset="0"/>
              </a:rPr>
              <a:t>N</a:t>
            </a:r>
            <a:endParaRPr lang="en-US" altLang="x-none" sz="30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73"/>
                                        </p:tgtEl>
                                        <p:attrNameLst>
                                          <p:attrName>style.visibility</p:attrName>
                                        </p:attrNameLst>
                                      </p:cBhvr>
                                      <p:to>
                                        <p:strVal val="visible"/>
                                      </p:to>
                                    </p:set>
                                    <p:animEffect transition="in" filter="blinds(horizontal)">
                                      <p:cBhvr>
                                        <p:cTn id="7" dur="500"/>
                                        <p:tgtEl>
                                          <p:spTgt spid="737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3774"/>
                                        </p:tgtEl>
                                        <p:attrNameLst>
                                          <p:attrName>style.visibility</p:attrName>
                                        </p:attrNameLst>
                                      </p:cBhvr>
                                      <p:to>
                                        <p:strVal val="visible"/>
                                      </p:to>
                                    </p:set>
                                    <p:anim calcmode="lin" valueType="num">
                                      <p:cBhvr additive="base">
                                        <p:cTn id="12" dur="500" fill="hold"/>
                                        <p:tgtEl>
                                          <p:spTgt spid="73774"/>
                                        </p:tgtEl>
                                        <p:attrNameLst>
                                          <p:attrName>ppt_x</p:attrName>
                                        </p:attrNameLst>
                                      </p:cBhvr>
                                      <p:tavLst>
                                        <p:tav tm="0">
                                          <p:val>
                                            <p:strVal val="#ppt_x"/>
                                          </p:val>
                                        </p:tav>
                                        <p:tav tm="100000">
                                          <p:val>
                                            <p:strVal val="#ppt_x"/>
                                          </p:val>
                                        </p:tav>
                                      </p:tavLst>
                                    </p:anim>
                                    <p:anim calcmode="lin" valueType="num">
                                      <p:cBhvr additive="base">
                                        <p:cTn id="13" dur="500" fill="hold"/>
                                        <p:tgtEl>
                                          <p:spTgt spid="7377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3788"/>
                                        </p:tgtEl>
                                        <p:attrNameLst>
                                          <p:attrName>style.visibility</p:attrName>
                                        </p:attrNameLst>
                                      </p:cBhvr>
                                      <p:to>
                                        <p:strVal val="visible"/>
                                      </p:to>
                                    </p:set>
                                    <p:anim calcmode="lin" valueType="num">
                                      <p:cBhvr additive="base">
                                        <p:cTn id="16" dur="500" fill="hold"/>
                                        <p:tgtEl>
                                          <p:spTgt spid="73788"/>
                                        </p:tgtEl>
                                        <p:attrNameLst>
                                          <p:attrName>ppt_x</p:attrName>
                                        </p:attrNameLst>
                                      </p:cBhvr>
                                      <p:tavLst>
                                        <p:tav tm="0">
                                          <p:val>
                                            <p:strVal val="#ppt_x"/>
                                          </p:val>
                                        </p:tav>
                                        <p:tav tm="100000">
                                          <p:val>
                                            <p:strVal val="#ppt_x"/>
                                          </p:val>
                                        </p:tav>
                                      </p:tavLst>
                                    </p:anim>
                                    <p:anim calcmode="lin" valueType="num">
                                      <p:cBhvr additive="base">
                                        <p:cTn id="17" dur="500" fill="hold"/>
                                        <p:tgtEl>
                                          <p:spTgt spid="73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73" grpId="0" bldLvl="0" animBg="1"/>
      <p:bldP spid="73788" grpId="0" bldLvl="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11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11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1140" name="Rectangle 2"/>
          <p:cNvSpPr>
            <a:spLocks noGrp="1"/>
          </p:cNvSpPr>
          <p:nvPr>
            <p:ph type="title"/>
          </p:nvPr>
        </p:nvSpPr>
        <p:spPr>
          <a:xfrm>
            <a:off x="685800" y="85725"/>
            <a:ext cx="7772400" cy="533400"/>
          </a:xfrm>
        </p:spPr>
        <p:txBody>
          <a:bodyPr wrap="square" anchor="ctr"/>
          <a:p>
            <a:pPr eaLnBrk="1" hangingPunct="1"/>
            <a:r>
              <a:rPr lang="en-US" altLang="x-none" sz="3000" dirty="0"/>
              <a:t>Example 2.7.1 (cont.)</a:t>
            </a:r>
            <a:endParaRPr lang="en-US" altLang="x-none" sz="3000" dirty="0"/>
          </a:p>
        </p:txBody>
      </p:sp>
      <p:sp>
        <p:nvSpPr>
          <p:cNvPr id="91141" name="Rectangle 3"/>
          <p:cNvSpPr>
            <a:spLocks noGrp="1"/>
          </p:cNvSpPr>
          <p:nvPr>
            <p:ph type="body"/>
          </p:nvPr>
        </p:nvSpPr>
        <p:spPr>
          <a:xfrm>
            <a:off x="163513" y="5194300"/>
            <a:ext cx="8688387" cy="1587500"/>
          </a:xfrm>
          <a:solidFill>
            <a:schemeClr val="bg1"/>
          </a:solidFill>
        </p:spPr>
        <p:txBody>
          <a:bodyPr wrap="square" lIns="90170" tIns="46990" rIns="90170" bIns="46990" anchor="t"/>
          <a:p>
            <a:pPr eaLnBrk="1" hangingPunct="1"/>
            <a:r>
              <a:rPr lang="en-US" altLang="x-none" sz="2800" dirty="0">
                <a:solidFill>
                  <a:schemeClr val="tx2"/>
                </a:solidFill>
              </a:rPr>
              <a:t>cast out duplicate rows ‘</a:t>
            </a:r>
            <a:r>
              <a:rPr lang="en-US" altLang="x-none" sz="2800" dirty="0">
                <a:solidFill>
                  <a:srgbClr val="FF0000"/>
                </a:solidFill>
              </a:rPr>
              <a:t>Duluth</a:t>
            </a:r>
            <a:r>
              <a:rPr lang="en-US" altLang="x-none" sz="2800" dirty="0">
                <a:solidFill>
                  <a:schemeClr val="tx2"/>
                </a:solidFill>
              </a:rPr>
              <a:t>’ and ‘</a:t>
            </a:r>
            <a:r>
              <a:rPr lang="en-US" altLang="x-none" sz="2800" dirty="0">
                <a:solidFill>
                  <a:srgbClr val="FF0000"/>
                </a:solidFill>
              </a:rPr>
              <a:t>Dallas</a:t>
            </a:r>
            <a:r>
              <a:rPr lang="en-US" altLang="x-none" sz="2800" dirty="0">
                <a:solidFill>
                  <a:schemeClr val="tx2"/>
                </a:solidFill>
              </a:rPr>
              <a:t>’ in the result of the projection of C on column ‘city’.</a:t>
            </a:r>
            <a:endParaRPr lang="en-US" altLang="x-none" sz="2800" dirty="0">
              <a:solidFill>
                <a:schemeClr val="tx2"/>
              </a:solidFill>
            </a:endParaRPr>
          </a:p>
        </p:txBody>
      </p:sp>
      <p:graphicFrame>
        <p:nvGraphicFramePr>
          <p:cNvPr id="74759" name="表格 74758"/>
          <p:cNvGraphicFramePr/>
          <p:nvPr/>
        </p:nvGraphicFramePr>
        <p:xfrm>
          <a:off x="6553200" y="1389063"/>
          <a:ext cx="1524000" cy="2544763"/>
        </p:xfrm>
        <a:graphic>
          <a:graphicData uri="http://schemas.openxmlformats.org/drawingml/2006/table">
            <a:tbl>
              <a:tblPr/>
              <a:tblGrid>
                <a:gridCol w="1524000"/>
              </a:tblGrid>
              <a:tr h="6381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35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50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65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Kyoto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1154" name="Text Box 54"/>
          <p:cNvSpPr txBox="1"/>
          <p:nvPr/>
        </p:nvSpPr>
        <p:spPr>
          <a:xfrm>
            <a:off x="6445250" y="698500"/>
            <a:ext cx="1727200" cy="625475"/>
          </a:xfrm>
          <a:prstGeom prst="rect">
            <a:avLst/>
          </a:prstGeom>
          <a:noFill/>
          <a:ln w="9525">
            <a:noFill/>
          </a:ln>
        </p:spPr>
        <p:txBody>
          <a:bodyPr wrap="square" anchor="t">
            <a:spAutoFit/>
          </a:bodyPr>
          <a:p>
            <a:pPr algn="ctr">
              <a:spcBef>
                <a:spcPct val="50000"/>
              </a:spcBef>
            </a:pPr>
            <a:r>
              <a:rPr lang="zh-CN" altLang="en-US" sz="3000" b="1" dirty="0">
                <a:solidFill>
                  <a:schemeClr val="tx2"/>
                </a:solidFill>
                <a:latin typeface="Arial" panose="020B0604020202020204" pitchFamily="34" charset="0"/>
                <a:sym typeface="Symbol" panose="05050102010706020507" pitchFamily="2" charset="2"/>
              </a:rPr>
              <a:t></a:t>
            </a:r>
            <a:r>
              <a:rPr lang="en-US" altLang="x-none" sz="3000" b="1" baseline="-25000" dirty="0">
                <a:solidFill>
                  <a:schemeClr val="tx2"/>
                </a:solidFill>
                <a:latin typeface="Arial" panose="020B0604020202020204" pitchFamily="34" charset="0"/>
              </a:rPr>
              <a:t>city</a:t>
            </a:r>
            <a:r>
              <a:rPr lang="en-US" altLang="x-none" sz="3000" b="1" dirty="0">
                <a:solidFill>
                  <a:schemeClr val="tx2"/>
                </a:solidFill>
                <a:latin typeface="Arial" panose="020B0604020202020204" pitchFamily="34" charset="0"/>
                <a:sym typeface="Symbol" panose="05050102010706020507" pitchFamily="2" charset="2"/>
              </a:rPr>
              <a:t>(C)</a:t>
            </a:r>
            <a:endParaRPr lang="en-US" altLang="x-none" sz="3000" b="1" dirty="0">
              <a:solidFill>
                <a:schemeClr val="tx2"/>
              </a:solidFill>
              <a:latin typeface="Arial" panose="020B0604020202020204" pitchFamily="34" charset="0"/>
              <a:sym typeface="Symbol" panose="05050102010706020507" pitchFamily="2" charset="2"/>
            </a:endParaRPr>
          </a:p>
        </p:txBody>
      </p:sp>
      <p:graphicFrame>
        <p:nvGraphicFramePr>
          <p:cNvPr id="74772" name="表格 74771"/>
          <p:cNvGraphicFramePr/>
          <p:nvPr/>
        </p:nvGraphicFramePr>
        <p:xfrm>
          <a:off x="38100" y="1130300"/>
          <a:ext cx="6007100" cy="3887788"/>
        </p:xfrm>
        <a:graphic>
          <a:graphicData uri="http://schemas.openxmlformats.org/drawingml/2006/table">
            <a:tbl>
              <a:tblPr/>
              <a:tblGrid>
                <a:gridCol w="1113155"/>
                <a:gridCol w="1779270"/>
                <a:gridCol w="1553845"/>
                <a:gridCol w="1560195"/>
              </a:tblGrid>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cid0</a:t>
                      </a:r>
                      <a:endParaRPr lang="en-US" altLang="x-none" sz="3000" u="sng" dirty="0">
                        <a:solidFill>
                          <a:srgbClr val="FF0000"/>
                        </a:solidFill>
                        <a:latin typeface="Arial" panose="020B0604020202020204" pitchFamily="34" charset="0"/>
                        <a:ea typeface="宋体" panose="02010600030101010101" pitchFamily="2" charset="-122"/>
                      </a:endParaRPr>
                    </a:p>
                  </a:txBody>
                  <a:tcPr marL="0" marR="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cname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discnt</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9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Allied</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8.00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8.00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Kyoto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1192" name="Text Box 41"/>
          <p:cNvSpPr txBox="1"/>
          <p:nvPr/>
        </p:nvSpPr>
        <p:spPr>
          <a:xfrm>
            <a:off x="2028825" y="593725"/>
            <a:ext cx="1600200" cy="549275"/>
          </a:xfrm>
          <a:prstGeom prst="rect">
            <a:avLst/>
          </a:prstGeom>
          <a:noFill/>
          <a:ln w="9525">
            <a:noFill/>
          </a:ln>
        </p:spPr>
        <p:txBody>
          <a:bodyPr wrap="square" anchor="t">
            <a:spAutoFit/>
          </a:bodyPr>
          <a:p>
            <a:pPr>
              <a:spcBef>
                <a:spcPct val="50000"/>
              </a:spcBef>
            </a:pPr>
            <a:r>
              <a:rPr lang="en-US" altLang="x-none" sz="3000" b="1" dirty="0">
                <a:latin typeface="Arial" panose="020B0604020202020204" pitchFamily="34" charset="0"/>
              </a:rPr>
              <a:t>C</a:t>
            </a:r>
            <a:endParaRPr lang="en-US" altLang="x-none" sz="3000" b="1" dirty="0">
              <a:latin typeface="Arial" panose="020B0604020202020204" pitchFamily="34"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21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21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2164" name="Rectangle 2"/>
          <p:cNvSpPr>
            <a:spLocks noGrp="1"/>
          </p:cNvSpPr>
          <p:nvPr>
            <p:ph type="title"/>
          </p:nvPr>
        </p:nvSpPr>
        <p:spPr>
          <a:xfrm>
            <a:off x="685800" y="12700"/>
            <a:ext cx="7772400" cy="533400"/>
          </a:xfrm>
        </p:spPr>
        <p:txBody>
          <a:bodyPr wrap="square" anchor="ctr"/>
          <a:p>
            <a:pPr eaLnBrk="1" hangingPunct="1"/>
            <a:r>
              <a:rPr lang="en-US" altLang="x-none" sz="2800" dirty="0"/>
              <a:t>Example 2.7.1 (cont.)</a:t>
            </a:r>
            <a:endParaRPr lang="en-US" altLang="x-none" sz="2800" dirty="0"/>
          </a:p>
        </p:txBody>
      </p:sp>
      <p:graphicFrame>
        <p:nvGraphicFramePr>
          <p:cNvPr id="75782" name="表格 75781"/>
          <p:cNvGraphicFramePr/>
          <p:nvPr/>
        </p:nvGraphicFramePr>
        <p:xfrm>
          <a:off x="252413" y="1174750"/>
          <a:ext cx="2103438" cy="2903538"/>
        </p:xfrm>
        <a:graphic>
          <a:graphicData uri="http://schemas.openxmlformats.org/drawingml/2006/table">
            <a:tbl>
              <a:tblPr/>
              <a:tblGrid>
                <a:gridCol w="660400"/>
                <a:gridCol w="723900"/>
                <a:gridCol w="719138"/>
              </a:tblGrid>
              <a:tr h="5254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C</a:t>
                      </a:r>
                      <a:endParaRPr lang="en-US" altLang="x-none" sz="3000" dirty="0">
                        <a:solidFill>
                          <a:srgbClr val="FF0000"/>
                        </a:solidFill>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9531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b1</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c1</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531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b1</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c3</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3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b2</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c2</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37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b2</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c4</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2191" name="Text Box 29"/>
          <p:cNvSpPr txBox="1"/>
          <p:nvPr/>
        </p:nvSpPr>
        <p:spPr>
          <a:xfrm>
            <a:off x="523875" y="649288"/>
            <a:ext cx="1828800" cy="457200"/>
          </a:xfrm>
          <a:prstGeom prst="rect">
            <a:avLst/>
          </a:prstGeom>
          <a:noFill/>
          <a:ln w="9525">
            <a:noFill/>
          </a:ln>
        </p:spPr>
        <p:txBody>
          <a:bodyPr tIns="0" bIns="0" anchor="t">
            <a:spAutoFit/>
          </a:bodyPr>
          <a:p>
            <a:pPr algn="ctr">
              <a:spcBef>
                <a:spcPct val="50000"/>
              </a:spcBef>
            </a:pPr>
            <a:r>
              <a:rPr lang="en-US" altLang="x-none" sz="3000" b="1" dirty="0">
                <a:latin typeface="Arial" panose="020B0604020202020204" pitchFamily="34" charset="0"/>
              </a:rPr>
              <a:t>S</a:t>
            </a:r>
            <a:endParaRPr lang="en-US" altLang="x-none" sz="3000" b="1" dirty="0">
              <a:latin typeface="Arial" panose="020B0604020202020204" pitchFamily="34" charset="0"/>
            </a:endParaRPr>
          </a:p>
        </p:txBody>
      </p:sp>
      <p:graphicFrame>
        <p:nvGraphicFramePr>
          <p:cNvPr id="75809" name="表格 75808"/>
          <p:cNvGraphicFramePr/>
          <p:nvPr/>
        </p:nvGraphicFramePr>
        <p:xfrm>
          <a:off x="3133725" y="1174750"/>
          <a:ext cx="935038" cy="1608138"/>
        </p:xfrm>
        <a:graphic>
          <a:graphicData uri="http://schemas.openxmlformats.org/drawingml/2006/table">
            <a:tbl>
              <a:tblPr/>
              <a:tblGrid>
                <a:gridCol w="935038"/>
              </a:tblGrid>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365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49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5819" name="Text Box 40"/>
          <p:cNvSpPr txBox="1"/>
          <p:nvPr/>
        </p:nvSpPr>
        <p:spPr>
          <a:xfrm>
            <a:off x="2667000" y="649288"/>
            <a:ext cx="1828800" cy="457200"/>
          </a:xfrm>
          <a:prstGeom prst="rect">
            <a:avLst/>
          </a:prstGeom>
          <a:noFill/>
          <a:ln w="9525">
            <a:noFill/>
          </a:ln>
        </p:spPr>
        <p:txBody>
          <a:bodyPr tIns="0" bIns="0" anchor="t">
            <a:spAutoFit/>
          </a:bodyPr>
          <a:p>
            <a:pPr algn="ctr">
              <a:spcBef>
                <a:spcPct val="50000"/>
              </a:spcBef>
            </a:pPr>
            <a:r>
              <a:rPr lang="en-US" altLang="x-none" sz="3000" b="1" dirty="0">
                <a:solidFill>
                  <a:schemeClr val="accent2"/>
                </a:solidFill>
                <a:latin typeface="Arial" panose="020B0604020202020204" pitchFamily="34" charset="0"/>
              </a:rPr>
              <a:t>S[A]</a:t>
            </a:r>
            <a:endParaRPr lang="en-US" altLang="x-none" sz="3000" b="1" dirty="0">
              <a:solidFill>
                <a:schemeClr val="accent2"/>
              </a:solidFill>
              <a:latin typeface="Arial" panose="020B0604020202020204" pitchFamily="34" charset="0"/>
            </a:endParaRPr>
          </a:p>
        </p:txBody>
      </p:sp>
      <p:graphicFrame>
        <p:nvGraphicFramePr>
          <p:cNvPr id="75820" name="表格 75819"/>
          <p:cNvGraphicFramePr/>
          <p:nvPr/>
        </p:nvGraphicFramePr>
        <p:xfrm>
          <a:off x="4648200" y="1174750"/>
          <a:ext cx="1868488" cy="2111375"/>
        </p:xfrm>
        <a:graphic>
          <a:graphicData uri="http://schemas.openxmlformats.org/drawingml/2006/table">
            <a:tbl>
              <a:tblPr/>
              <a:tblGrid>
                <a:gridCol w="933450"/>
                <a:gridCol w="935038"/>
              </a:tblGrid>
              <a:tr h="5270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A</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286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86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70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a1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5837" name="Text Box 58"/>
          <p:cNvSpPr txBox="1"/>
          <p:nvPr/>
        </p:nvSpPr>
        <p:spPr>
          <a:xfrm>
            <a:off x="4638675" y="649288"/>
            <a:ext cx="1828800" cy="457200"/>
          </a:xfrm>
          <a:prstGeom prst="rect">
            <a:avLst/>
          </a:prstGeom>
          <a:noFill/>
          <a:ln w="9525">
            <a:noFill/>
          </a:ln>
        </p:spPr>
        <p:txBody>
          <a:bodyPr tIns="0" bIns="0" anchor="t">
            <a:spAutoFit/>
          </a:bodyPr>
          <a:p>
            <a:pPr algn="ctr">
              <a:spcBef>
                <a:spcPct val="50000"/>
              </a:spcBef>
            </a:pPr>
            <a:r>
              <a:rPr lang="en-US" altLang="x-none" sz="3000" b="1" dirty="0">
                <a:solidFill>
                  <a:schemeClr val="accent2"/>
                </a:solidFill>
                <a:latin typeface="Arial" panose="020B0604020202020204" pitchFamily="34" charset="0"/>
              </a:rPr>
              <a:t>S[B,A]</a:t>
            </a:r>
            <a:endParaRPr lang="en-US" altLang="x-none" sz="3000" b="1" dirty="0">
              <a:solidFill>
                <a:schemeClr val="accent2"/>
              </a:solidFill>
              <a:latin typeface="Arial" panose="020B0604020202020204" pitchFamily="34" charset="0"/>
            </a:endParaRPr>
          </a:p>
        </p:txBody>
      </p:sp>
      <p:graphicFrame>
        <p:nvGraphicFramePr>
          <p:cNvPr id="75838" name="表格 75837"/>
          <p:cNvGraphicFramePr/>
          <p:nvPr/>
        </p:nvGraphicFramePr>
        <p:xfrm>
          <a:off x="7002463" y="1174750"/>
          <a:ext cx="1962150" cy="2759075"/>
        </p:xfrm>
        <a:graphic>
          <a:graphicData uri="http://schemas.openxmlformats.org/drawingml/2006/table">
            <a:tbl>
              <a:tblPr/>
              <a:tblGrid>
                <a:gridCol w="984250"/>
                <a:gridCol w="977900"/>
              </a:tblGrid>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B</a:t>
                      </a:r>
                      <a:endParaRPr lang="en-US" altLang="x-none" sz="3000" dirty="0">
                        <a:solidFill>
                          <a:srgbClr val="FF0000"/>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ea typeface="宋体" panose="02010600030101010101" pitchFamily="2" charset="-122"/>
                        </a:rPr>
                        <a:t>C</a:t>
                      </a:r>
                      <a:endParaRPr lang="en-US" altLang="x-none" sz="3000" dirty="0">
                        <a:solidFill>
                          <a:srgbClr val="FF0000"/>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508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c1</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b1</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c3</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c2</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0862">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b2</a:t>
                      </a:r>
                      <a:endParaRPr lang="en-US" altLang="x-none" sz="3000" dirty="0">
                        <a:solidFill>
                          <a:schemeClr val="accent2"/>
                        </a:solidFill>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ea typeface="宋体" panose="02010600030101010101" pitchFamily="2" charset="-122"/>
                        </a:rPr>
                        <a:t>c4</a:t>
                      </a:r>
                      <a:endParaRPr lang="en-US" altLang="x-none" sz="3000" dirty="0">
                        <a:solidFill>
                          <a:schemeClr val="accent2"/>
                        </a:solidFill>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5858" name="Text Box 79"/>
          <p:cNvSpPr txBox="1"/>
          <p:nvPr/>
        </p:nvSpPr>
        <p:spPr>
          <a:xfrm>
            <a:off x="7064375" y="649288"/>
            <a:ext cx="1828800" cy="457200"/>
          </a:xfrm>
          <a:prstGeom prst="rect">
            <a:avLst/>
          </a:prstGeom>
          <a:noFill/>
          <a:ln w="9525">
            <a:noFill/>
          </a:ln>
        </p:spPr>
        <p:txBody>
          <a:bodyPr tIns="0" bIns="0" anchor="t">
            <a:spAutoFit/>
          </a:bodyPr>
          <a:p>
            <a:pPr algn="ctr">
              <a:spcBef>
                <a:spcPct val="50000"/>
              </a:spcBef>
            </a:pPr>
            <a:r>
              <a:rPr lang="en-US" altLang="x-none" sz="3000" b="1" dirty="0">
                <a:solidFill>
                  <a:schemeClr val="accent2"/>
                </a:solidFill>
                <a:latin typeface="Arial" panose="020B0604020202020204" pitchFamily="34" charset="0"/>
              </a:rPr>
              <a:t>S[B,C]</a:t>
            </a:r>
            <a:endParaRPr lang="en-US" altLang="x-none" sz="3000" b="1" dirty="0">
              <a:solidFill>
                <a:schemeClr val="accent2"/>
              </a:solidFill>
              <a:latin typeface="Arial" panose="020B0604020202020204" pitchFamily="34" charset="0"/>
            </a:endParaRPr>
          </a:p>
        </p:txBody>
      </p:sp>
      <p:sp>
        <p:nvSpPr>
          <p:cNvPr id="75859" name="AutoShape 80"/>
          <p:cNvSpPr/>
          <p:nvPr/>
        </p:nvSpPr>
        <p:spPr>
          <a:xfrm>
            <a:off x="323850" y="4419600"/>
            <a:ext cx="3887788" cy="2098675"/>
          </a:xfrm>
          <a:prstGeom prst="cloudCallout">
            <a:avLst>
              <a:gd name="adj1" fmla="val 32046"/>
              <a:gd name="adj2" fmla="val -120000"/>
            </a:avLst>
          </a:prstGeom>
          <a:solidFill>
            <a:srgbClr val="CCFFFF"/>
          </a:solidFill>
          <a:ln w="9525" cap="flat" cmpd="sng">
            <a:solidFill>
              <a:schemeClr val="tx1"/>
            </a:solidFill>
            <a:prstDash val="solid"/>
            <a:round/>
            <a:headEnd type="none" w="med" len="med"/>
            <a:tailEnd type="none" w="med" len="med"/>
          </a:ln>
        </p:spPr>
        <p:txBody>
          <a:bodyPr wrap="square" lIns="0" tIns="0" rIns="0" bIns="0" anchor="t">
            <a:spAutoFit/>
          </a:bodyPr>
          <a:p>
            <a:pPr algn="ctr">
              <a:spcBef>
                <a:spcPct val="50000"/>
              </a:spcBef>
            </a:pPr>
            <a:r>
              <a:rPr lang="en-US" altLang="x-none" sz="3000" b="1" dirty="0">
                <a:latin typeface="Arial" panose="020B0604020202020204" pitchFamily="34" charset="0"/>
              </a:rPr>
              <a:t>cast out duplicate rows </a:t>
            </a:r>
            <a:r>
              <a:rPr lang="en-US" altLang="x-none" sz="3000" b="1" dirty="0">
                <a:solidFill>
                  <a:srgbClr val="FF0000"/>
                </a:solidFill>
                <a:latin typeface="Arial" panose="020B0604020202020204" pitchFamily="34" charset="0"/>
              </a:rPr>
              <a:t>(a1)</a:t>
            </a:r>
            <a:endParaRPr lang="en-US" altLang="x-none" sz="3000" b="1" dirty="0">
              <a:solidFill>
                <a:srgbClr val="FF0000"/>
              </a:solidFill>
              <a:latin typeface="Arial" panose="020B0604020202020204" pitchFamily="34" charset="0"/>
            </a:endParaRPr>
          </a:p>
        </p:txBody>
      </p:sp>
      <p:sp>
        <p:nvSpPr>
          <p:cNvPr id="75860" name="AutoShape 81"/>
          <p:cNvSpPr/>
          <p:nvPr/>
        </p:nvSpPr>
        <p:spPr>
          <a:xfrm>
            <a:off x="4724400" y="4419600"/>
            <a:ext cx="4024313" cy="2143125"/>
          </a:xfrm>
          <a:prstGeom prst="cloudCallout">
            <a:avLst>
              <a:gd name="adj1" fmla="val -31065"/>
              <a:gd name="adj2" fmla="val -95079"/>
            </a:avLst>
          </a:prstGeom>
          <a:solidFill>
            <a:srgbClr val="DDDDDD"/>
          </a:solidFill>
          <a:ln w="9525" cap="flat" cmpd="sng">
            <a:solidFill>
              <a:schemeClr val="tx1"/>
            </a:solidFill>
            <a:prstDash val="solid"/>
            <a:round/>
            <a:headEnd type="none" w="med" len="med"/>
            <a:tailEnd type="none" w="med" len="med"/>
          </a:ln>
        </p:spPr>
        <p:txBody>
          <a:bodyPr wrap="square" lIns="0" tIns="0" rIns="0" bIns="0" anchor="t">
            <a:spAutoFit/>
          </a:bodyPr>
          <a:p>
            <a:pPr algn="ctr">
              <a:spcBef>
                <a:spcPct val="50000"/>
              </a:spcBef>
            </a:pPr>
            <a:r>
              <a:rPr lang="en-US" altLang="x-none" sz="3000" b="1" dirty="0">
                <a:latin typeface="Arial" panose="020B0604020202020204" pitchFamily="34" charset="0"/>
              </a:rPr>
              <a:t>cast out duplicate rows </a:t>
            </a:r>
            <a:r>
              <a:rPr lang="en-US" altLang="x-none" sz="3000" b="1" dirty="0">
                <a:solidFill>
                  <a:srgbClr val="FF0000"/>
                </a:solidFill>
                <a:latin typeface="Arial" panose="020B0604020202020204" pitchFamily="34" charset="0"/>
              </a:rPr>
              <a:t>(b1, a1)</a:t>
            </a:r>
            <a:endParaRPr lang="en-US" altLang="x-none" sz="3000"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blinds(horizontal)">
                                      <p:cBhvr>
                                        <p:cTn id="7" dur="500"/>
                                        <p:tgtEl>
                                          <p:spTgt spid="758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819"/>
                                        </p:tgtEl>
                                        <p:attrNameLst>
                                          <p:attrName>style.visibility</p:attrName>
                                        </p:attrNameLst>
                                      </p:cBhvr>
                                      <p:to>
                                        <p:strVal val="visible"/>
                                      </p:to>
                                    </p:set>
                                    <p:animEffect transition="in" filter="blinds(horizontal)">
                                      <p:cBhvr>
                                        <p:cTn id="10" dur="500"/>
                                        <p:tgtEl>
                                          <p:spTgt spid="758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5859"/>
                                        </p:tgtEl>
                                        <p:attrNameLst>
                                          <p:attrName>style.visibility</p:attrName>
                                        </p:attrNameLst>
                                      </p:cBhvr>
                                      <p:to>
                                        <p:strVal val="visible"/>
                                      </p:to>
                                    </p:set>
                                    <p:animEffect transition="in" filter="blinds(horizontal)">
                                      <p:cBhvr>
                                        <p:cTn id="15" dur="500"/>
                                        <p:tgtEl>
                                          <p:spTgt spid="75859"/>
                                        </p:tgtEl>
                                      </p:cBhvr>
                                    </p:animEffect>
                                  </p:childTnLst>
                                  <p:subTnLst>
                                    <p:set>
                                      <p:cBhvr override="childStyle">
                                        <p:cTn dur="indefinite" fill="hold" display="0" masterRel="nextClick" afterEffect="1"/>
                                        <p:tgtEl>
                                          <p:spTgt spid="7585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5820"/>
                                        </p:tgtEl>
                                        <p:attrNameLst>
                                          <p:attrName>style.visibility</p:attrName>
                                        </p:attrNameLst>
                                      </p:cBhvr>
                                      <p:to>
                                        <p:strVal val="visible"/>
                                      </p:to>
                                    </p:set>
                                    <p:animEffect transition="in" filter="blinds(horizontal)">
                                      <p:cBhvr>
                                        <p:cTn id="20" dur="500"/>
                                        <p:tgtEl>
                                          <p:spTgt spid="758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5837"/>
                                        </p:tgtEl>
                                        <p:attrNameLst>
                                          <p:attrName>style.visibility</p:attrName>
                                        </p:attrNameLst>
                                      </p:cBhvr>
                                      <p:to>
                                        <p:strVal val="visible"/>
                                      </p:to>
                                    </p:set>
                                    <p:animEffect transition="in" filter="blinds(horizontal)">
                                      <p:cBhvr>
                                        <p:cTn id="23" dur="500"/>
                                        <p:tgtEl>
                                          <p:spTgt spid="7583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5860"/>
                                        </p:tgtEl>
                                        <p:attrNameLst>
                                          <p:attrName>style.visibility</p:attrName>
                                        </p:attrNameLst>
                                      </p:cBhvr>
                                      <p:to>
                                        <p:strVal val="visible"/>
                                      </p:to>
                                    </p:set>
                                    <p:animEffect transition="in" filter="blinds(horizontal)">
                                      <p:cBhvr>
                                        <p:cTn id="28" dur="500"/>
                                        <p:tgtEl>
                                          <p:spTgt spid="75860"/>
                                        </p:tgtEl>
                                      </p:cBhvr>
                                    </p:animEffect>
                                  </p:childTnLst>
                                  <p:subTnLst>
                                    <p:set>
                                      <p:cBhvr override="childStyle">
                                        <p:cTn dur="indefinite" fill="hold" display="0" masterRel="nextClick" afterEffect="1"/>
                                        <p:tgtEl>
                                          <p:spTgt spid="75860"/>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5838"/>
                                        </p:tgtEl>
                                        <p:attrNameLst>
                                          <p:attrName>style.visibility</p:attrName>
                                        </p:attrNameLst>
                                      </p:cBhvr>
                                      <p:to>
                                        <p:strVal val="visible"/>
                                      </p:to>
                                    </p:set>
                                    <p:animEffect transition="in" filter="blinds(horizontal)">
                                      <p:cBhvr>
                                        <p:cTn id="33" dur="500"/>
                                        <p:tgtEl>
                                          <p:spTgt spid="7583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5858"/>
                                        </p:tgtEl>
                                        <p:attrNameLst>
                                          <p:attrName>style.visibility</p:attrName>
                                        </p:attrNameLst>
                                      </p:cBhvr>
                                      <p:to>
                                        <p:strVal val="visible"/>
                                      </p:to>
                                    </p:set>
                                    <p:animEffect transition="in" filter="blinds(horizontal)">
                                      <p:cBhvr>
                                        <p:cTn id="36" dur="500"/>
                                        <p:tgtEl>
                                          <p:spTgt spid="75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9" grpId="0" bldLvl="0"/>
      <p:bldP spid="75859" grpId="0" bldLvl="0"/>
      <p:bldP spid="75837" grpId="0" bldLvl="0"/>
      <p:bldP spid="75860" grpId="0" bldLvl="0"/>
      <p:bldP spid="75858"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1268" name="Rectangle 2"/>
          <p:cNvSpPr>
            <a:spLocks noGrp="1"/>
          </p:cNvSpPr>
          <p:nvPr>
            <p:ph type="title"/>
          </p:nvPr>
        </p:nvSpPr>
        <p:spPr/>
        <p:txBody>
          <a:bodyPr wrap="square" anchor="ctr"/>
          <a:p>
            <a:pPr eaLnBrk="1" hangingPunct="1"/>
            <a:r>
              <a:rPr lang="zh-CN" altLang="en-US" dirty="0"/>
              <a:t>2.2  </a:t>
            </a:r>
            <a:r>
              <a:rPr lang="en-US" altLang="x-none" dirty="0"/>
              <a:t>Naming the Parts of a Database</a:t>
            </a:r>
            <a:endParaRPr lang="en-US" altLang="x-none" dirty="0"/>
          </a:p>
        </p:txBody>
      </p:sp>
      <p:sp>
        <p:nvSpPr>
          <p:cNvPr id="11269" name="Rectangle 3"/>
          <p:cNvSpPr>
            <a:spLocks noGrp="1"/>
          </p:cNvSpPr>
          <p:nvPr>
            <p:ph type="body"/>
          </p:nvPr>
        </p:nvSpPr>
        <p:spPr>
          <a:xfrm>
            <a:off x="684213" y="1052513"/>
            <a:ext cx="7772400" cy="5400675"/>
          </a:xfrm>
        </p:spPr>
        <p:txBody>
          <a:bodyPr wrap="square" anchor="t"/>
          <a:p>
            <a:pPr eaLnBrk="1" hangingPunct="1"/>
            <a:r>
              <a:rPr lang="en-US" altLang="x-none" sz="3200" dirty="0"/>
              <a:t>Terminology (</a:t>
            </a:r>
            <a:r>
              <a:rPr lang="zh-CN" altLang="en-US" sz="3200" dirty="0"/>
              <a:t>术语)</a:t>
            </a:r>
            <a:endParaRPr lang="en-US" altLang="x-none" sz="3200" dirty="0"/>
          </a:p>
          <a:p>
            <a:pPr lvl="1" eaLnBrk="1" hangingPunct="1"/>
            <a:r>
              <a:rPr lang="en-US" altLang="x-none" sz="3200" dirty="0"/>
              <a:t>Table (</a:t>
            </a:r>
            <a:r>
              <a:rPr lang="en-US" altLang="x-none" sz="3200" dirty="0">
                <a:solidFill>
                  <a:schemeClr val="accent2"/>
                </a:solidFill>
              </a:rPr>
              <a:t>Relation</a:t>
            </a:r>
            <a:r>
              <a:rPr lang="en-US" altLang="x-none" sz="3200" dirty="0"/>
              <a:t>) </a:t>
            </a:r>
            <a:endParaRPr lang="en-US" altLang="x-none" sz="3200" dirty="0"/>
          </a:p>
          <a:p>
            <a:pPr marL="1828800" lvl="3" indent="-457200" eaLnBrk="1" hangingPunct="1">
              <a:buFont typeface="Arial" panose="020B0604020202020204" pitchFamily="34" charset="0"/>
              <a:buChar char="•"/>
            </a:pPr>
            <a:r>
              <a:rPr lang="en-US" altLang="x-none" sz="2800" dirty="0"/>
              <a:t>Old: file of records</a:t>
            </a:r>
            <a:endParaRPr lang="en-US" altLang="x-none" sz="2800" dirty="0"/>
          </a:p>
          <a:p>
            <a:pPr lvl="1" eaLnBrk="1" hangingPunct="1"/>
            <a:r>
              <a:rPr lang="en-US" altLang="x-none" sz="3200" dirty="0"/>
              <a:t>Column names (</a:t>
            </a:r>
            <a:r>
              <a:rPr lang="en-US" altLang="x-none" sz="3200" dirty="0">
                <a:solidFill>
                  <a:schemeClr val="accent2"/>
                </a:solidFill>
              </a:rPr>
              <a:t>Attributes</a:t>
            </a:r>
            <a:r>
              <a:rPr lang="en-US" altLang="x-none" sz="3200" dirty="0"/>
              <a:t>) </a:t>
            </a:r>
            <a:endParaRPr lang="en-US" altLang="x-none" sz="3200" dirty="0"/>
          </a:p>
          <a:p>
            <a:pPr marL="1828800" lvl="3" indent="-457200" eaLnBrk="1" hangingPunct="1">
              <a:buFont typeface="Arial" panose="020B0604020202020204" pitchFamily="34" charset="0"/>
              <a:buChar char="•"/>
            </a:pPr>
            <a:r>
              <a:rPr lang="en-US" altLang="x-none" sz="2800" dirty="0"/>
              <a:t>Old: field names of records</a:t>
            </a:r>
            <a:endParaRPr lang="en-US" altLang="x-none" sz="2800" dirty="0"/>
          </a:p>
          <a:p>
            <a:pPr lvl="1" eaLnBrk="1" hangingPunct="1"/>
            <a:r>
              <a:rPr lang="en-US" altLang="x-none" sz="3200" dirty="0"/>
              <a:t>Rows (</a:t>
            </a:r>
            <a:r>
              <a:rPr lang="en-US" altLang="x-none" sz="3200" dirty="0">
                <a:solidFill>
                  <a:schemeClr val="accent2"/>
                </a:solidFill>
              </a:rPr>
              <a:t>Tuples</a:t>
            </a:r>
            <a:r>
              <a:rPr lang="en-US" altLang="x-none" sz="3200" dirty="0"/>
              <a:t>) </a:t>
            </a:r>
            <a:endParaRPr lang="en-US" altLang="x-none" sz="3200" dirty="0"/>
          </a:p>
          <a:p>
            <a:pPr marL="1828800" lvl="3" indent="-457200" eaLnBrk="1" hangingPunct="1">
              <a:buFont typeface="Arial" panose="020B0604020202020204" pitchFamily="34" charset="0"/>
              <a:buChar char="•"/>
            </a:pPr>
            <a:r>
              <a:rPr lang="en-US" altLang="x-none" sz="2800" dirty="0"/>
              <a:t>Old: records of a file</a:t>
            </a:r>
            <a:endParaRPr lang="en-US" altLang="x-none" sz="2800" dirty="0"/>
          </a:p>
          <a:p>
            <a:pPr lvl="1" eaLnBrk="1" hangingPunct="1"/>
            <a:r>
              <a:rPr lang="en-US" altLang="x-none" sz="3200" dirty="0"/>
              <a:t>Table heading (</a:t>
            </a:r>
            <a:r>
              <a:rPr lang="en-US" altLang="x-none" sz="3200" dirty="0">
                <a:solidFill>
                  <a:schemeClr val="accent2"/>
                </a:solidFill>
              </a:rPr>
              <a:t>Schema</a:t>
            </a:r>
            <a:r>
              <a:rPr lang="en-US" altLang="x-none" sz="3200" dirty="0"/>
              <a:t>)</a:t>
            </a:r>
            <a:endParaRPr lang="en-US" altLang="x-none" sz="3200" dirty="0"/>
          </a:p>
          <a:p>
            <a:pPr marL="1828800" lvl="3" indent="-457200" eaLnBrk="1" hangingPunct="1">
              <a:buFont typeface="Arial" panose="020B0604020202020204" pitchFamily="34" charset="0"/>
              <a:buChar char="•"/>
            </a:pPr>
            <a:r>
              <a:rPr lang="en-US" altLang="x-none" sz="2800" dirty="0"/>
              <a:t>Old: set of attributes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xEl>
                                              <p:charRg st="35" end="56"/>
                                            </p:txEl>
                                          </p:spTgt>
                                        </p:tgtEl>
                                        <p:attrNameLst>
                                          <p:attrName>style.visibility</p:attrName>
                                        </p:attrNameLst>
                                      </p:cBhvr>
                                      <p:to>
                                        <p:strVal val="visible"/>
                                      </p:to>
                                    </p:set>
                                    <p:animEffect transition="in" filter="blinds(horizontal)">
                                      <p:cBhvr>
                                        <p:cTn id="7" dur="500"/>
                                        <p:tgtEl>
                                          <p:spTgt spid="11269">
                                            <p:txEl>
                                              <p:charRg st="35" end="56"/>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269">
                                            <p:txEl>
                                              <p:charRg st="83" end="111"/>
                                            </p:txEl>
                                          </p:spTgt>
                                        </p:tgtEl>
                                        <p:attrNameLst>
                                          <p:attrName>style.visibility</p:attrName>
                                        </p:attrNameLst>
                                      </p:cBhvr>
                                      <p:to>
                                        <p:strVal val="visible"/>
                                      </p:to>
                                    </p:set>
                                    <p:animEffect transition="in" filter="blinds(horizontal)">
                                      <p:cBhvr>
                                        <p:cTn id="11" dur="500"/>
                                        <p:tgtEl>
                                          <p:spTgt spid="11269">
                                            <p:txEl>
                                              <p:charRg st="83" end="11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269">
                                            <p:txEl>
                                              <p:charRg st="126" end="149"/>
                                            </p:txEl>
                                          </p:spTgt>
                                        </p:tgtEl>
                                        <p:attrNameLst>
                                          <p:attrName>style.visibility</p:attrName>
                                        </p:attrNameLst>
                                      </p:cBhvr>
                                      <p:to>
                                        <p:strVal val="visible"/>
                                      </p:to>
                                    </p:set>
                                    <p:animEffect transition="in" filter="blinds(horizontal)">
                                      <p:cBhvr>
                                        <p:cTn id="15" dur="500"/>
                                        <p:tgtEl>
                                          <p:spTgt spid="11269">
                                            <p:txEl>
                                              <p:charRg st="126" end="149"/>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269">
                                            <p:txEl>
                                              <p:charRg st="172" end="195"/>
                                            </p:txEl>
                                          </p:spTgt>
                                        </p:tgtEl>
                                        <p:attrNameLst>
                                          <p:attrName>style.visibility</p:attrName>
                                        </p:attrNameLst>
                                      </p:cBhvr>
                                      <p:to>
                                        <p:strVal val="visible"/>
                                      </p:to>
                                    </p:set>
                                    <p:animEffect transition="in" filter="blinds(horizontal)">
                                      <p:cBhvr>
                                        <p:cTn id="19" dur="500"/>
                                        <p:tgtEl>
                                          <p:spTgt spid="11269">
                                            <p:txEl>
                                              <p:charRg st="172"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31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31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3188"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93189" name="Rectangle 3"/>
          <p:cNvSpPr>
            <a:spLocks noGrp="1"/>
          </p:cNvSpPr>
          <p:nvPr>
            <p:ph type="body"/>
          </p:nvPr>
        </p:nvSpPr>
        <p:spPr>
          <a:xfrm>
            <a:off x="252413" y="850900"/>
            <a:ext cx="8713787" cy="5105400"/>
          </a:xfrm>
        </p:spPr>
        <p:txBody>
          <a:bodyPr wrap="square" anchor="t"/>
          <a:p>
            <a:pPr eaLnBrk="1" hangingPunct="1">
              <a:lnSpc>
                <a:spcPct val="110000"/>
              </a:lnSpc>
            </a:pPr>
            <a:r>
              <a:rPr lang="en-US" altLang="x-none" sz="3200" dirty="0"/>
              <a:t>Def 2.7.2 Selection</a:t>
            </a:r>
            <a:endParaRPr lang="en-US" altLang="x-none" sz="3200" dirty="0"/>
          </a:p>
          <a:p>
            <a:pPr lvl="1" eaLnBrk="1" hangingPunct="1">
              <a:lnSpc>
                <a:spcPct val="110000"/>
              </a:lnSpc>
            </a:pPr>
            <a:r>
              <a:rPr lang="en-US" altLang="x-none" sz="3200" dirty="0">
                <a:solidFill>
                  <a:schemeClr val="tx1"/>
                </a:solidFill>
              </a:rPr>
              <a:t>Assume Head(</a:t>
            </a:r>
            <a:r>
              <a:rPr lang="en-US" altLang="x-none" sz="3200" dirty="0"/>
              <a:t>S</a:t>
            </a:r>
            <a:r>
              <a:rPr lang="en-US" altLang="x-none" sz="3200" dirty="0">
                <a:solidFill>
                  <a:schemeClr val="tx1"/>
                </a:solidFill>
              </a:rPr>
              <a:t>) = {</a:t>
            </a:r>
            <a:r>
              <a:rPr lang="en-US" altLang="x-none" sz="3200" dirty="0"/>
              <a:t>A</a:t>
            </a:r>
            <a:r>
              <a:rPr lang="en-US" altLang="x-none" sz="3200" baseline="-25000" dirty="0"/>
              <a:t>1</a:t>
            </a:r>
            <a:r>
              <a:rPr lang="en-US" altLang="x-none" sz="3200" dirty="0">
                <a:solidFill>
                  <a:schemeClr val="tx1"/>
                </a:solidFill>
              </a:rPr>
              <a:t>,</a:t>
            </a:r>
            <a:r>
              <a:rPr lang="en-US" altLang="x-none" sz="3200" dirty="0"/>
              <a:t>A</a:t>
            </a:r>
            <a:r>
              <a:rPr lang="en-US" altLang="x-none" sz="3200" baseline="-25000" dirty="0"/>
              <a:t>2</a:t>
            </a:r>
            <a:r>
              <a:rPr lang="en-US" altLang="x-none" sz="3200" dirty="0">
                <a:solidFill>
                  <a:schemeClr val="tx1"/>
                </a:solidFill>
              </a:rPr>
              <a:t>,</a:t>
            </a:r>
            <a:r>
              <a:rPr lang="en-US" altLang="x-none" sz="3200" dirty="0"/>
              <a:t>…</a:t>
            </a:r>
            <a:r>
              <a:rPr lang="en-US" altLang="x-none" sz="3200" dirty="0">
                <a:solidFill>
                  <a:schemeClr val="tx1"/>
                </a:solidFill>
              </a:rPr>
              <a:t>,</a:t>
            </a:r>
            <a:r>
              <a:rPr lang="en-US" altLang="x-none" sz="3200" dirty="0"/>
              <a:t>A</a:t>
            </a:r>
            <a:r>
              <a:rPr lang="en-US" altLang="x-none" sz="3200" baseline="-25000" dirty="0"/>
              <a:t>n</a:t>
            </a:r>
            <a:r>
              <a:rPr lang="en-US" altLang="x-none" sz="3200" dirty="0">
                <a:solidFill>
                  <a:schemeClr val="tx1"/>
                </a:solidFill>
              </a:rPr>
              <a:t>}, the selection operation on </a:t>
            </a:r>
            <a:r>
              <a:rPr lang="en-US" altLang="x-none" sz="3200" dirty="0"/>
              <a:t>S</a:t>
            </a:r>
            <a:r>
              <a:rPr lang="en-US" altLang="x-none" sz="3200" dirty="0">
                <a:solidFill>
                  <a:schemeClr val="tx1"/>
                </a:solidFill>
              </a:rPr>
              <a:t> creates a new table, denoted by</a:t>
            </a:r>
            <a:endParaRPr lang="en-US" altLang="x-none" sz="3200" dirty="0">
              <a:solidFill>
                <a:schemeClr val="tx1"/>
              </a:solidFill>
            </a:endParaRPr>
          </a:p>
          <a:p>
            <a:pPr lvl="3" eaLnBrk="1" hangingPunct="1">
              <a:lnSpc>
                <a:spcPct val="110000"/>
              </a:lnSpc>
              <a:buNone/>
            </a:pPr>
            <a:r>
              <a:rPr lang="en-US" altLang="x-none" sz="3200" dirty="0">
                <a:solidFill>
                  <a:srgbClr val="FF0000"/>
                </a:solidFill>
              </a:rPr>
              <a:t>S where C</a:t>
            </a:r>
            <a:r>
              <a:rPr lang="en-US" altLang="x-none" sz="3200" dirty="0"/>
              <a:t>    or    </a:t>
            </a:r>
            <a:r>
              <a:rPr lang="en-US" altLang="x-none" sz="3200" dirty="0">
                <a:solidFill>
                  <a:srgbClr val="FF0000"/>
                </a:solidFill>
                <a:sym typeface="Symbol" panose="05050102010706020507" pitchFamily="2" charset="2"/>
              </a:rPr>
              <a:t></a:t>
            </a:r>
            <a:r>
              <a:rPr lang="en-US" altLang="x-none" sz="3200" baseline="-25000" dirty="0">
                <a:solidFill>
                  <a:srgbClr val="FF0000"/>
                </a:solidFill>
                <a:sym typeface="Symbol" panose="05050102010706020507" pitchFamily="2" charset="2"/>
              </a:rPr>
              <a:t>C </a:t>
            </a:r>
            <a:r>
              <a:rPr lang="en-US" altLang="x-none" sz="3200" dirty="0">
                <a:solidFill>
                  <a:srgbClr val="FF0000"/>
                </a:solidFill>
                <a:sym typeface="Symbol" panose="05050102010706020507" pitchFamily="2" charset="2"/>
              </a:rPr>
              <a:t>(S)</a:t>
            </a:r>
            <a:endParaRPr lang="en-US" altLang="x-none" sz="3200" dirty="0">
              <a:solidFill>
                <a:srgbClr val="FF0000"/>
              </a:solidFill>
              <a:sym typeface="Symbol" panose="05050102010706020507" pitchFamily="2" charset="2"/>
            </a:endParaRPr>
          </a:p>
          <a:p>
            <a:pPr lvl="1" eaLnBrk="1" hangingPunct="1">
              <a:lnSpc>
                <a:spcPct val="110000"/>
              </a:lnSpc>
              <a:buNone/>
            </a:pPr>
            <a:r>
              <a:rPr lang="en-US" altLang="x-none" sz="3200" dirty="0">
                <a:solidFill>
                  <a:schemeClr val="tx1"/>
                </a:solidFill>
              </a:rPr>
              <a:t>   with</a:t>
            </a:r>
            <a:r>
              <a:rPr lang="en-US" altLang="x-none" sz="3200" u="sng" dirty="0">
                <a:solidFill>
                  <a:srgbClr val="0000CC"/>
                </a:solidFill>
              </a:rPr>
              <a:t> the same set of attributes</a:t>
            </a:r>
            <a:r>
              <a:rPr lang="en-US" altLang="x-none" sz="3200" dirty="0">
                <a:solidFill>
                  <a:schemeClr val="tx1"/>
                </a:solidFill>
              </a:rPr>
              <a:t>, and consisting of those rows of </a:t>
            </a:r>
            <a:r>
              <a:rPr lang="en-US" altLang="x-none" sz="3200" dirty="0"/>
              <a:t>S</a:t>
            </a:r>
            <a:r>
              <a:rPr lang="en-US" altLang="x-none" sz="3200" dirty="0">
                <a:solidFill>
                  <a:schemeClr val="tx1"/>
                </a:solidFill>
              </a:rPr>
              <a:t> that obey the selection condition </a:t>
            </a:r>
            <a:r>
              <a:rPr lang="en-US" altLang="x-none" sz="3200" dirty="0"/>
              <a:t>C</a:t>
            </a:r>
            <a:r>
              <a:rPr lang="en-US" altLang="x-none" sz="3200" dirty="0">
                <a:solidFill>
                  <a:schemeClr val="tx1"/>
                </a:solidFill>
              </a:rPr>
              <a:t>.</a:t>
            </a:r>
            <a:endParaRPr lang="en-US" altLang="x-none" sz="3200" dirty="0">
              <a:solidFill>
                <a:schemeClr val="tx1"/>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42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42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4212"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94213" name="Rectangle 3"/>
          <p:cNvSpPr>
            <a:spLocks noGrp="1"/>
          </p:cNvSpPr>
          <p:nvPr>
            <p:ph type="body"/>
          </p:nvPr>
        </p:nvSpPr>
        <p:spPr>
          <a:xfrm>
            <a:off x="157163" y="842963"/>
            <a:ext cx="8878887" cy="5791200"/>
          </a:xfrm>
        </p:spPr>
        <p:txBody>
          <a:bodyPr wrap="square" anchor="t"/>
          <a:p>
            <a:pPr marL="457200" indent="-457200" eaLnBrk="1" hangingPunct="1"/>
            <a:r>
              <a:rPr lang="en-US" altLang="x-none" sz="3000" dirty="0"/>
              <a:t>Def. The selection condition </a:t>
            </a:r>
            <a:r>
              <a:rPr lang="en-US" altLang="x-none" sz="3000" dirty="0">
                <a:solidFill>
                  <a:srgbClr val="FF0000"/>
                </a:solidFill>
              </a:rPr>
              <a:t>C</a:t>
            </a:r>
            <a:endParaRPr lang="en-US" altLang="x-none" sz="3000" dirty="0">
              <a:solidFill>
                <a:srgbClr val="FF0000"/>
              </a:solidFill>
            </a:endParaRPr>
          </a:p>
          <a:p>
            <a:pPr marL="914400" lvl="1" indent="-457200" eaLnBrk="1" hangingPunct="1">
              <a:lnSpc>
                <a:spcPct val="100000"/>
              </a:lnSpc>
              <a:buAutoNum type="arabicParenR"/>
            </a:pPr>
            <a:r>
              <a:rPr lang="en-US" altLang="x-none" sz="3000" dirty="0"/>
              <a:t>C</a:t>
            </a:r>
            <a:r>
              <a:rPr lang="en-US" altLang="x-none" sz="3000" dirty="0">
                <a:solidFill>
                  <a:schemeClr val="tx2"/>
                </a:solidFill>
              </a:rPr>
              <a:t> can be any comparison of the form</a:t>
            </a:r>
            <a:endParaRPr lang="en-US" altLang="x-none" sz="3000" dirty="0">
              <a:solidFill>
                <a:schemeClr val="tx2"/>
              </a:solidFill>
            </a:endParaRPr>
          </a:p>
          <a:p>
            <a:pPr marL="2286000" lvl="4" indent="-457200" eaLnBrk="1" hangingPunct="1">
              <a:lnSpc>
                <a:spcPct val="100000"/>
              </a:lnSpc>
              <a:buNone/>
            </a:pPr>
            <a:r>
              <a:rPr lang="en-US" altLang="x-none" sz="3000" dirty="0">
                <a:solidFill>
                  <a:srgbClr val="FF0066"/>
                </a:solidFill>
              </a:rPr>
              <a:t>A</a:t>
            </a:r>
            <a:r>
              <a:rPr lang="en-US" altLang="x-none" sz="3000" baseline="-25000" dirty="0">
                <a:solidFill>
                  <a:srgbClr val="FF0066"/>
                </a:solidFill>
              </a:rPr>
              <a:t>i</a:t>
            </a:r>
            <a:r>
              <a:rPr lang="en-US" altLang="x-none" sz="3000" dirty="0">
                <a:solidFill>
                  <a:srgbClr val="FF0066"/>
                </a:solidFill>
              </a:rPr>
              <a:t> </a:t>
            </a:r>
            <a:r>
              <a:rPr lang="en-US" altLang="x-none" sz="3000" dirty="0">
                <a:solidFill>
                  <a:srgbClr val="FF0066"/>
                </a:solidFill>
                <a:sym typeface="Symbol" panose="05050102010706020507" pitchFamily="2" charset="2"/>
              </a:rPr>
              <a:t> </a:t>
            </a:r>
            <a:r>
              <a:rPr lang="en-US" altLang="x-none" sz="3000" dirty="0">
                <a:solidFill>
                  <a:srgbClr val="FF0066"/>
                </a:solidFill>
              </a:rPr>
              <a:t>A</a:t>
            </a:r>
            <a:r>
              <a:rPr lang="en-US" altLang="x-none" sz="3000" baseline="-25000" dirty="0">
                <a:solidFill>
                  <a:srgbClr val="FF0066"/>
                </a:solidFill>
              </a:rPr>
              <a:t>j</a:t>
            </a:r>
            <a:r>
              <a:rPr lang="en-US" altLang="x-none" sz="3000" dirty="0">
                <a:solidFill>
                  <a:srgbClr val="FF0066"/>
                </a:solidFill>
              </a:rPr>
              <a:t>    	</a:t>
            </a:r>
            <a:r>
              <a:rPr lang="en-US" altLang="x-none" sz="3000" dirty="0"/>
              <a:t>or	</a:t>
            </a:r>
            <a:r>
              <a:rPr lang="en-US" altLang="x-none" sz="3000" dirty="0">
                <a:solidFill>
                  <a:srgbClr val="FF0066"/>
                </a:solidFill>
              </a:rPr>
              <a:t>    A</a:t>
            </a:r>
            <a:r>
              <a:rPr lang="en-US" altLang="x-none" sz="3000" baseline="-25000" dirty="0">
                <a:solidFill>
                  <a:srgbClr val="FF0066"/>
                </a:solidFill>
              </a:rPr>
              <a:t>i</a:t>
            </a:r>
            <a:r>
              <a:rPr lang="en-US" altLang="x-none" sz="3000" dirty="0">
                <a:solidFill>
                  <a:srgbClr val="FF0066"/>
                </a:solidFill>
              </a:rPr>
              <a:t> </a:t>
            </a:r>
            <a:r>
              <a:rPr lang="en-US" altLang="x-none" sz="3000" dirty="0">
                <a:solidFill>
                  <a:srgbClr val="FF0066"/>
                </a:solidFill>
                <a:sym typeface="Symbol" panose="05050102010706020507" pitchFamily="2" charset="2"/>
              </a:rPr>
              <a:t></a:t>
            </a:r>
            <a:r>
              <a:rPr lang="en-US" altLang="x-none" sz="3000" dirty="0">
                <a:solidFill>
                  <a:srgbClr val="FF0066"/>
                </a:solidFill>
              </a:rPr>
              <a:t> a</a:t>
            </a:r>
            <a:endParaRPr lang="en-US" altLang="x-none" sz="3000" dirty="0">
              <a:solidFill>
                <a:srgbClr val="FF0066"/>
              </a:solidFill>
            </a:endParaRPr>
          </a:p>
          <a:p>
            <a:pPr marL="914400" lvl="1" indent="-457200" eaLnBrk="1" hangingPunct="1">
              <a:lnSpc>
                <a:spcPct val="100000"/>
              </a:lnSpc>
              <a:buNone/>
            </a:pPr>
            <a:r>
              <a:rPr lang="en-US" altLang="x-none" sz="3000" dirty="0"/>
              <a:t>     </a:t>
            </a:r>
            <a:r>
              <a:rPr lang="en-US" altLang="x-none" sz="3000" dirty="0">
                <a:solidFill>
                  <a:schemeClr val="tx2"/>
                </a:solidFill>
              </a:rPr>
              <a:t>where </a:t>
            </a:r>
            <a:r>
              <a:rPr lang="en-US" altLang="x-none" sz="3000" dirty="0"/>
              <a:t>A</a:t>
            </a:r>
            <a:r>
              <a:rPr lang="en-US" altLang="x-none" sz="3000" baseline="-25000" dirty="0"/>
              <a:t>i</a:t>
            </a:r>
            <a:r>
              <a:rPr lang="en-US" altLang="x-none" sz="3000" dirty="0">
                <a:solidFill>
                  <a:schemeClr val="tx2"/>
                </a:solidFill>
              </a:rPr>
              <a:t> and </a:t>
            </a:r>
            <a:r>
              <a:rPr lang="en-US" altLang="x-none" sz="3000" dirty="0"/>
              <a:t>A</a:t>
            </a:r>
            <a:r>
              <a:rPr lang="en-US" altLang="x-none" sz="3000" baseline="-25000" dirty="0"/>
              <a:t>j</a:t>
            </a:r>
            <a:r>
              <a:rPr lang="en-US" altLang="x-none" sz="3000" dirty="0">
                <a:solidFill>
                  <a:schemeClr val="tx2"/>
                </a:solidFill>
              </a:rPr>
              <a:t> are attributes of </a:t>
            </a:r>
            <a:r>
              <a:rPr lang="en-US" altLang="x-none" sz="3000" dirty="0"/>
              <a:t>S</a:t>
            </a:r>
            <a:r>
              <a:rPr lang="en-US" altLang="x-none" sz="3000" dirty="0">
                <a:solidFill>
                  <a:schemeClr val="tx2"/>
                </a:solidFill>
              </a:rPr>
              <a:t> having the same domain, </a:t>
            </a:r>
            <a:r>
              <a:rPr lang="en-US" altLang="x-none" sz="3000" dirty="0"/>
              <a:t>a</a:t>
            </a:r>
            <a:r>
              <a:rPr lang="en-US" altLang="x-none" sz="3000" dirty="0">
                <a:solidFill>
                  <a:schemeClr val="tx2"/>
                </a:solidFill>
              </a:rPr>
              <a:t> is a constant from Domain(</a:t>
            </a:r>
            <a:r>
              <a:rPr lang="en-US" altLang="x-none" sz="3000" dirty="0"/>
              <a:t>A</a:t>
            </a:r>
            <a:r>
              <a:rPr lang="en-US" altLang="x-none" sz="3000" baseline="-25000" dirty="0"/>
              <a:t>i</a:t>
            </a:r>
            <a:r>
              <a:rPr lang="en-US" altLang="x-none" sz="3000" dirty="0">
                <a:solidFill>
                  <a:schemeClr val="tx2"/>
                </a:solidFill>
              </a:rPr>
              <a:t>), and </a:t>
            </a:r>
            <a:r>
              <a:rPr lang="en-US" altLang="x-none" sz="3000" dirty="0">
                <a:sym typeface="Symbol" panose="05050102010706020507" pitchFamily="2" charset="2"/>
              </a:rPr>
              <a:t></a:t>
            </a:r>
            <a:r>
              <a:rPr lang="en-US" altLang="x-none" sz="3000" dirty="0">
                <a:solidFill>
                  <a:schemeClr val="tx2"/>
                </a:solidFill>
              </a:rPr>
              <a:t> is one of the comparison operators &lt;, &gt;, =, &lt;=, &gt;=, &lt;&gt;</a:t>
            </a:r>
            <a:endParaRPr lang="en-US" altLang="x-none" sz="3000" dirty="0">
              <a:solidFill>
                <a:schemeClr val="tx2"/>
              </a:solidFill>
            </a:endParaRPr>
          </a:p>
          <a:p>
            <a:pPr marL="914400" lvl="1" indent="-457200" eaLnBrk="1" hangingPunct="1">
              <a:lnSpc>
                <a:spcPct val="100000"/>
              </a:lnSpc>
              <a:buNone/>
            </a:pPr>
            <a:endParaRPr lang="en-US" altLang="x-none" sz="1400" dirty="0">
              <a:solidFill>
                <a:schemeClr val="tx2"/>
              </a:solidFill>
            </a:endParaRPr>
          </a:p>
          <a:p>
            <a:pPr marL="914400" lvl="1" indent="-457200" eaLnBrk="1" hangingPunct="1">
              <a:lnSpc>
                <a:spcPct val="100000"/>
              </a:lnSpc>
              <a:buAutoNum type="arabicParenR" startAt="2"/>
            </a:pPr>
            <a:r>
              <a:rPr lang="en-US" altLang="x-none" sz="3000" dirty="0">
                <a:solidFill>
                  <a:schemeClr val="tx2"/>
                </a:solidFill>
              </a:rPr>
              <a:t>If </a:t>
            </a:r>
            <a:r>
              <a:rPr lang="en-US" altLang="x-none" sz="3000" dirty="0"/>
              <a:t>C</a:t>
            </a:r>
            <a:r>
              <a:rPr lang="en-US" altLang="x-none" sz="3000" dirty="0">
                <a:solidFill>
                  <a:schemeClr val="tx2"/>
                </a:solidFill>
              </a:rPr>
              <a:t> and </a:t>
            </a:r>
            <a:r>
              <a:rPr lang="en-US" altLang="x-none" sz="3000" dirty="0"/>
              <a:t>C’</a:t>
            </a:r>
            <a:r>
              <a:rPr lang="en-US" altLang="x-none" sz="3000" dirty="0">
                <a:solidFill>
                  <a:schemeClr val="tx2"/>
                </a:solidFill>
              </a:rPr>
              <a:t> are conditions, then new conditions can be writing</a:t>
            </a:r>
            <a:endParaRPr lang="en-US" altLang="x-none" sz="3000" dirty="0">
              <a:solidFill>
                <a:schemeClr val="tx2"/>
              </a:solidFill>
            </a:endParaRPr>
          </a:p>
          <a:p>
            <a:pPr marL="1828800" lvl="3" indent="-457200" eaLnBrk="1" hangingPunct="1">
              <a:lnSpc>
                <a:spcPct val="100000"/>
              </a:lnSpc>
              <a:buNone/>
            </a:pPr>
            <a:r>
              <a:rPr lang="en-US" altLang="x-none" sz="3000" dirty="0">
                <a:solidFill>
                  <a:srgbClr val="FF0000"/>
                </a:solidFill>
              </a:rPr>
              <a:t>C AND C’</a:t>
            </a:r>
            <a:r>
              <a:rPr lang="en-US" altLang="x-none" sz="3000" dirty="0"/>
              <a:t> </a:t>
            </a:r>
            <a:r>
              <a:rPr lang="en-US" altLang="x-none" sz="3000" dirty="0">
                <a:solidFill>
                  <a:schemeClr val="tx2"/>
                </a:solidFill>
              </a:rPr>
              <a:t>, 	</a:t>
            </a:r>
            <a:r>
              <a:rPr lang="en-US" altLang="x-none" sz="3000" dirty="0">
                <a:solidFill>
                  <a:srgbClr val="FF0000"/>
                </a:solidFill>
              </a:rPr>
              <a:t>C OR C’</a:t>
            </a:r>
            <a:r>
              <a:rPr lang="en-US" altLang="x-none" sz="3000" dirty="0"/>
              <a:t> </a:t>
            </a:r>
            <a:r>
              <a:rPr lang="en-US" altLang="x-none" sz="3000" dirty="0">
                <a:solidFill>
                  <a:schemeClr val="tx2"/>
                </a:solidFill>
              </a:rPr>
              <a:t>, 	</a:t>
            </a:r>
            <a:r>
              <a:rPr lang="en-US" altLang="x-none" sz="3000" dirty="0">
                <a:solidFill>
                  <a:srgbClr val="FF0000"/>
                </a:solidFill>
              </a:rPr>
              <a:t>NOT C</a:t>
            </a:r>
            <a:endParaRPr lang="en-US" altLang="x-none" sz="3000" dirty="0">
              <a:solidFill>
                <a:srgbClr val="FF0000"/>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52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52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5236" name="Rectangle 2"/>
          <p:cNvSpPr>
            <a:spLocks noGrp="1"/>
          </p:cNvSpPr>
          <p:nvPr>
            <p:ph type="title"/>
          </p:nvPr>
        </p:nvSpPr>
        <p:spPr>
          <a:xfrm>
            <a:off x="34925" y="3673475"/>
            <a:ext cx="2809875" cy="533400"/>
          </a:xfrm>
          <a:noFill/>
        </p:spPr>
        <p:txBody>
          <a:bodyPr wrap="square" lIns="90170" tIns="46990" rIns="90170" bIns="46990" anchor="ctr"/>
          <a:p>
            <a:pPr eaLnBrk="1" hangingPunct="1"/>
            <a:r>
              <a:rPr lang="en-US" altLang="x-none" sz="3000" dirty="0">
                <a:latin typeface="Arial Unicode MS" panose="020B0604020202020204" charset="-122"/>
                <a:ea typeface="Arial Unicode MS" panose="020B0604020202020204" charset="-122"/>
              </a:rPr>
              <a:t>Example 2.7.2</a:t>
            </a:r>
            <a:endParaRPr lang="en-US" altLang="x-none" sz="3000" dirty="0">
              <a:latin typeface="Arial Unicode MS" panose="020B0604020202020204" charset="-122"/>
              <a:ea typeface="Arial Unicode MS" panose="020B0604020202020204" charset="-122"/>
            </a:endParaRPr>
          </a:p>
        </p:txBody>
      </p:sp>
      <p:sp>
        <p:nvSpPr>
          <p:cNvPr id="95237" name="Rectangle 3"/>
          <p:cNvSpPr/>
          <p:nvPr/>
        </p:nvSpPr>
        <p:spPr>
          <a:xfrm>
            <a:off x="111125" y="4119563"/>
            <a:ext cx="7772400" cy="534987"/>
          </a:xfrm>
          <a:prstGeom prst="rect">
            <a:avLst/>
          </a:prstGeom>
          <a:noFill/>
          <a:ln w="9525">
            <a:noFill/>
          </a:ln>
        </p:spPr>
        <p:txBody>
          <a:bodyPr anchor="t"/>
          <a:p>
            <a:pPr marL="342900" indent="-342900">
              <a:spcBef>
                <a:spcPct val="20000"/>
              </a:spcBef>
              <a:buFont typeface="Wingdings" panose="05000000000000000000" pitchFamily="2" charset="2"/>
              <a:buChar char="q"/>
            </a:pPr>
            <a:r>
              <a:rPr lang="en-US" altLang="x-none" sz="3000" b="1" dirty="0">
                <a:solidFill>
                  <a:schemeClr val="accent2"/>
                </a:solidFill>
                <a:latin typeface="Arial" panose="020B0604020202020204" pitchFamily="34" charset="0"/>
              </a:rPr>
              <a:t>Find all customers  based in ‘Kyoto’</a:t>
            </a:r>
            <a:endParaRPr lang="en-US" altLang="x-none" sz="3000" b="1" dirty="0">
              <a:solidFill>
                <a:schemeClr val="accent2"/>
              </a:solidFill>
              <a:latin typeface="Arial" panose="020B0604020202020204" pitchFamily="34" charset="0"/>
            </a:endParaRPr>
          </a:p>
        </p:txBody>
      </p:sp>
      <p:sp>
        <p:nvSpPr>
          <p:cNvPr id="95238" name="Text Box 41"/>
          <p:cNvSpPr txBox="1"/>
          <p:nvPr/>
        </p:nvSpPr>
        <p:spPr>
          <a:xfrm>
            <a:off x="179388" y="196850"/>
            <a:ext cx="2716212" cy="549275"/>
          </a:xfrm>
          <a:prstGeom prst="rect">
            <a:avLst/>
          </a:prstGeom>
          <a:noFill/>
          <a:ln w="9525">
            <a:noFill/>
          </a:ln>
        </p:spPr>
        <p:txBody>
          <a:bodyPr wrap="square" anchor="t">
            <a:spAutoFit/>
          </a:bodyPr>
          <a:p>
            <a:pPr algn="ctr">
              <a:spcBef>
                <a:spcPct val="50000"/>
              </a:spcBef>
            </a:pPr>
            <a:r>
              <a:rPr lang="en-US" altLang="x-none" sz="3000" b="1" dirty="0">
                <a:latin typeface="Arial" panose="020B0604020202020204" pitchFamily="34" charset="0"/>
              </a:rPr>
              <a:t>CUSTOMERS</a:t>
            </a:r>
            <a:endParaRPr lang="en-US" altLang="x-none" sz="3000" b="1" dirty="0">
              <a:latin typeface="Arial" panose="020B0604020202020204" pitchFamily="34" charset="0"/>
            </a:endParaRPr>
          </a:p>
        </p:txBody>
      </p:sp>
      <p:grpSp>
        <p:nvGrpSpPr>
          <p:cNvPr id="78856" name="组合 78855"/>
          <p:cNvGrpSpPr/>
          <p:nvPr/>
        </p:nvGrpSpPr>
        <p:grpSpPr>
          <a:xfrm>
            <a:off x="180975" y="4654550"/>
            <a:ext cx="8963025" cy="1752600"/>
            <a:chOff x="0" y="0"/>
            <a:chExt cx="4896" cy="1104"/>
          </a:xfrm>
        </p:grpSpPr>
        <p:sp>
          <p:nvSpPr>
            <p:cNvPr id="95240" name="Rectangle 43"/>
            <p:cNvSpPr/>
            <p:nvPr/>
          </p:nvSpPr>
          <p:spPr>
            <a:xfrm>
              <a:off x="3667" y="768"/>
              <a:ext cx="797" cy="336"/>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0.00</a:t>
              </a:r>
              <a:endParaRPr lang="zh-CN" altLang="en-US" sz="3000" b="1" dirty="0">
                <a:solidFill>
                  <a:schemeClr val="accent2"/>
                </a:solidFill>
                <a:latin typeface="Arial" panose="020B0604020202020204" pitchFamily="34" charset="0"/>
              </a:endParaRPr>
            </a:p>
          </p:txBody>
        </p:sp>
        <p:sp>
          <p:nvSpPr>
            <p:cNvPr id="95241" name="Rectangle 44"/>
            <p:cNvSpPr/>
            <p:nvPr/>
          </p:nvSpPr>
          <p:spPr>
            <a:xfrm>
              <a:off x="2871" y="768"/>
              <a:ext cx="796" cy="336"/>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Kyoto</a:t>
              </a:r>
              <a:endParaRPr lang="en-US" altLang="x-none" sz="3000" b="1" dirty="0">
                <a:solidFill>
                  <a:schemeClr val="accent2"/>
                </a:solidFill>
                <a:latin typeface="Arial" panose="020B0604020202020204" pitchFamily="34" charset="0"/>
              </a:endParaRPr>
            </a:p>
          </p:txBody>
        </p:sp>
        <p:sp>
          <p:nvSpPr>
            <p:cNvPr id="95242" name="Rectangle 45"/>
            <p:cNvSpPr/>
            <p:nvPr/>
          </p:nvSpPr>
          <p:spPr>
            <a:xfrm>
              <a:off x="1961" y="768"/>
              <a:ext cx="910" cy="336"/>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ACME</a:t>
              </a:r>
              <a:endParaRPr lang="en-US" altLang="x-none" sz="3000" b="1" dirty="0">
                <a:solidFill>
                  <a:schemeClr val="accent2"/>
                </a:solidFill>
                <a:latin typeface="Arial" panose="020B0604020202020204" pitchFamily="34" charset="0"/>
              </a:endParaRPr>
            </a:p>
          </p:txBody>
        </p:sp>
        <p:sp>
          <p:nvSpPr>
            <p:cNvPr id="95243" name="Rectangle 46"/>
            <p:cNvSpPr/>
            <p:nvPr/>
          </p:nvSpPr>
          <p:spPr>
            <a:xfrm>
              <a:off x="1392" y="768"/>
              <a:ext cx="569" cy="336"/>
            </a:xfrm>
            <a:prstGeom prst="rect">
              <a:avLst/>
            </a:prstGeom>
            <a:no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c006</a:t>
              </a:r>
              <a:endParaRPr lang="en-US" altLang="x-none" sz="3000" b="1" dirty="0">
                <a:solidFill>
                  <a:schemeClr val="accent2"/>
                </a:solidFill>
                <a:latin typeface="Arial" panose="020B0604020202020204" pitchFamily="34" charset="0"/>
              </a:endParaRPr>
            </a:p>
          </p:txBody>
        </p:sp>
        <p:sp>
          <p:nvSpPr>
            <p:cNvPr id="95244" name="Rectangle 47"/>
            <p:cNvSpPr/>
            <p:nvPr/>
          </p:nvSpPr>
          <p:spPr>
            <a:xfrm>
              <a:off x="3667" y="432"/>
              <a:ext cx="797" cy="336"/>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discnt</a:t>
              </a:r>
              <a:endParaRPr lang="en-US" altLang="x-none" sz="3000" b="1" dirty="0">
                <a:solidFill>
                  <a:srgbClr val="FF0000"/>
                </a:solidFill>
                <a:latin typeface="Arial" panose="020B0604020202020204" pitchFamily="34" charset="0"/>
              </a:endParaRPr>
            </a:p>
          </p:txBody>
        </p:sp>
        <p:sp>
          <p:nvSpPr>
            <p:cNvPr id="95245" name="Rectangle 48"/>
            <p:cNvSpPr/>
            <p:nvPr/>
          </p:nvSpPr>
          <p:spPr>
            <a:xfrm>
              <a:off x="2871" y="432"/>
              <a:ext cx="796" cy="336"/>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city</a:t>
              </a:r>
              <a:endParaRPr lang="en-US" altLang="x-none" sz="3000" b="1" dirty="0">
                <a:solidFill>
                  <a:srgbClr val="FF0000"/>
                </a:solidFill>
                <a:latin typeface="Arial" panose="020B0604020202020204" pitchFamily="34" charset="0"/>
              </a:endParaRPr>
            </a:p>
          </p:txBody>
        </p:sp>
        <p:sp>
          <p:nvSpPr>
            <p:cNvPr id="95246" name="Rectangle 49"/>
            <p:cNvSpPr/>
            <p:nvPr/>
          </p:nvSpPr>
          <p:spPr>
            <a:xfrm>
              <a:off x="1961" y="432"/>
              <a:ext cx="910" cy="336"/>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cname</a:t>
              </a:r>
              <a:endParaRPr lang="en-US" altLang="x-none" sz="3000" b="1" dirty="0">
                <a:solidFill>
                  <a:srgbClr val="FF0000"/>
                </a:solidFill>
                <a:latin typeface="Arial" panose="020B0604020202020204" pitchFamily="34" charset="0"/>
              </a:endParaRPr>
            </a:p>
          </p:txBody>
        </p:sp>
        <p:sp>
          <p:nvSpPr>
            <p:cNvPr id="95247" name="Rectangle 50"/>
            <p:cNvSpPr/>
            <p:nvPr/>
          </p:nvSpPr>
          <p:spPr>
            <a:xfrm>
              <a:off x="1392" y="432"/>
              <a:ext cx="569" cy="336"/>
            </a:xfrm>
            <a:prstGeom prst="rect">
              <a:avLst/>
            </a:prstGeom>
            <a:solidFill>
              <a:schemeClr val="folHlink"/>
            </a:solidFill>
            <a:ln w="9525">
              <a:noFill/>
            </a:ln>
          </p:spPr>
          <p:txBody>
            <a:bodyPr anchor="ctr"/>
            <a:p>
              <a:pPr algn="ctr">
                <a:spcBef>
                  <a:spcPct val="20000"/>
                </a:spcBef>
                <a:buClr>
                  <a:srgbClr val="CC9900"/>
                </a:buClr>
                <a:buFont typeface="Wingdings" panose="05000000000000000000" pitchFamily="2" charset="2"/>
                <a:buNone/>
              </a:pPr>
              <a:r>
                <a:rPr lang="en-US" altLang="x-none" sz="3000" b="1" u="sng" dirty="0">
                  <a:solidFill>
                    <a:srgbClr val="FF0000"/>
                  </a:solidFill>
                  <a:latin typeface="Arial" panose="020B0604020202020204" pitchFamily="34" charset="0"/>
                </a:rPr>
                <a:t>cid</a:t>
              </a:r>
              <a:endParaRPr lang="en-US" altLang="x-none" sz="3000" b="1" u="sng" dirty="0">
                <a:solidFill>
                  <a:srgbClr val="FF0000"/>
                </a:solidFill>
                <a:latin typeface="Arial" panose="020B0604020202020204" pitchFamily="34" charset="0"/>
              </a:endParaRPr>
            </a:p>
          </p:txBody>
        </p:sp>
        <p:sp>
          <p:nvSpPr>
            <p:cNvPr id="95248" name="Line 51"/>
            <p:cNvSpPr/>
            <p:nvPr/>
          </p:nvSpPr>
          <p:spPr>
            <a:xfrm>
              <a:off x="1392" y="432"/>
              <a:ext cx="307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49" name="Line 52"/>
            <p:cNvSpPr/>
            <p:nvPr/>
          </p:nvSpPr>
          <p:spPr>
            <a:xfrm>
              <a:off x="1392" y="768"/>
              <a:ext cx="307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0" name="Line 53"/>
            <p:cNvSpPr/>
            <p:nvPr/>
          </p:nvSpPr>
          <p:spPr>
            <a:xfrm>
              <a:off x="1392" y="1104"/>
              <a:ext cx="307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1" name="Line 54"/>
            <p:cNvSpPr/>
            <p:nvPr/>
          </p:nvSpPr>
          <p:spPr>
            <a:xfrm>
              <a:off x="1392" y="432"/>
              <a:ext cx="0" cy="67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2" name="Line 55"/>
            <p:cNvSpPr/>
            <p:nvPr/>
          </p:nvSpPr>
          <p:spPr>
            <a:xfrm>
              <a:off x="1961" y="432"/>
              <a:ext cx="0" cy="67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3" name="Line 56"/>
            <p:cNvSpPr/>
            <p:nvPr/>
          </p:nvSpPr>
          <p:spPr>
            <a:xfrm>
              <a:off x="2871" y="432"/>
              <a:ext cx="0" cy="67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4" name="Line 57"/>
            <p:cNvSpPr/>
            <p:nvPr/>
          </p:nvSpPr>
          <p:spPr>
            <a:xfrm>
              <a:off x="3667" y="432"/>
              <a:ext cx="0" cy="67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5" name="Line 58"/>
            <p:cNvSpPr/>
            <p:nvPr/>
          </p:nvSpPr>
          <p:spPr>
            <a:xfrm>
              <a:off x="4464" y="432"/>
              <a:ext cx="0" cy="67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5256" name="Text Box 59"/>
            <p:cNvSpPr txBox="1"/>
            <p:nvPr/>
          </p:nvSpPr>
          <p:spPr>
            <a:xfrm>
              <a:off x="1008" y="480"/>
              <a:ext cx="336" cy="288"/>
            </a:xfrm>
            <a:prstGeom prst="rect">
              <a:avLst/>
            </a:prstGeom>
            <a:noFill/>
            <a:ln w="9525">
              <a:noFill/>
            </a:ln>
          </p:spPr>
          <p:txBody>
            <a:bodyPr anchor="t">
              <a:spAutoFit/>
            </a:bodyPr>
            <a:p>
              <a:pPr algn="ctr">
                <a:spcBef>
                  <a:spcPct val="50000"/>
                </a:spcBef>
              </a:pPr>
              <a:r>
                <a:rPr lang="en-US" altLang="x-none" sz="3000" b="1" dirty="0">
                  <a:latin typeface="Arial" panose="020B0604020202020204" pitchFamily="34" charset="0"/>
                </a:rPr>
                <a:t>T</a:t>
              </a:r>
              <a:endParaRPr lang="en-US" altLang="x-none" sz="3000" b="1" dirty="0">
                <a:latin typeface="Arial" panose="020B0604020202020204" pitchFamily="34" charset="0"/>
              </a:endParaRPr>
            </a:p>
          </p:txBody>
        </p:sp>
        <p:sp>
          <p:nvSpPr>
            <p:cNvPr id="95257" name="Rectangle 60"/>
            <p:cNvSpPr/>
            <p:nvPr/>
          </p:nvSpPr>
          <p:spPr>
            <a:xfrm>
              <a:off x="0" y="0"/>
              <a:ext cx="4896" cy="288"/>
            </a:xfrm>
            <a:prstGeom prst="rect">
              <a:avLst/>
            </a:prstGeom>
            <a:noFill/>
            <a:ln w="9525">
              <a:noFill/>
            </a:ln>
          </p:spPr>
          <p:txBody>
            <a:bodyPr anchor="t"/>
            <a:p>
              <a:pPr marL="1143000" lvl="2" indent="-228600" eaLnBrk="1" hangingPunct="1">
                <a:spcBef>
                  <a:spcPct val="20000"/>
                </a:spcBef>
                <a:buFont typeface="Wingdings" panose="05000000000000000000" pitchFamily="2" charset="2"/>
                <a:buNone/>
              </a:pPr>
              <a:r>
                <a:rPr lang="en-US" altLang="x-none" sz="3000" b="1" dirty="0">
                  <a:latin typeface="Arial" panose="020B0604020202020204" pitchFamily="34" charset="0"/>
                </a:rPr>
                <a:t>T := CUSTOMERS where city = ‘Kyoto’</a:t>
              </a:r>
              <a:endParaRPr lang="en-US" altLang="x-none" sz="3000" b="1" dirty="0">
                <a:latin typeface="Arial" panose="020B0604020202020204" pitchFamily="34" charset="0"/>
              </a:endParaRPr>
            </a:p>
          </p:txBody>
        </p:sp>
      </p:grpSp>
      <p:graphicFrame>
        <p:nvGraphicFramePr>
          <p:cNvPr id="78875" name="表格 78874"/>
          <p:cNvGraphicFramePr/>
          <p:nvPr/>
        </p:nvGraphicFramePr>
        <p:xfrm>
          <a:off x="2906713" y="125413"/>
          <a:ext cx="5894388" cy="3887788"/>
        </p:xfrm>
        <a:graphic>
          <a:graphicData uri="http://schemas.openxmlformats.org/drawingml/2006/table">
            <a:tbl>
              <a:tblPr/>
              <a:tblGrid>
                <a:gridCol w="1092200"/>
                <a:gridCol w="1745615"/>
                <a:gridCol w="1525270"/>
                <a:gridCol w="1530985"/>
              </a:tblGrid>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cid</a:t>
                      </a:r>
                      <a:endParaRPr lang="en-US" altLang="x-none" sz="3000" u="sng"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cname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discnt</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TipTop</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92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Basics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Allied</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8.00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8.00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c006</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ACME</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Kyoto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0.00</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6"/>
                                        </p:tgtEl>
                                        <p:attrNameLst>
                                          <p:attrName>style.visibility</p:attrName>
                                        </p:attrNameLst>
                                      </p:cBhvr>
                                      <p:to>
                                        <p:strVal val="visible"/>
                                      </p:to>
                                    </p:set>
                                    <p:anim calcmode="lin" valueType="num">
                                      <p:cBhvr additive="base">
                                        <p:cTn id="7" dur="500" fill="hold"/>
                                        <p:tgtEl>
                                          <p:spTgt spid="78856"/>
                                        </p:tgtEl>
                                        <p:attrNameLst>
                                          <p:attrName>ppt_x</p:attrName>
                                        </p:attrNameLst>
                                      </p:cBhvr>
                                      <p:tavLst>
                                        <p:tav tm="0">
                                          <p:val>
                                            <p:strVal val="#ppt_x"/>
                                          </p:val>
                                        </p:tav>
                                        <p:tav tm="100000">
                                          <p:val>
                                            <p:strVal val="#ppt_x"/>
                                          </p:val>
                                        </p:tav>
                                      </p:tavLst>
                                    </p:anim>
                                    <p:anim calcmode="lin" valueType="num">
                                      <p:cBhvr additive="base">
                                        <p:cTn id="8"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62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62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6260" name="Rectangle 3"/>
          <p:cNvSpPr/>
          <p:nvPr/>
        </p:nvSpPr>
        <p:spPr>
          <a:xfrm>
            <a:off x="228600" y="4343400"/>
            <a:ext cx="8763000" cy="1031875"/>
          </a:xfrm>
          <a:prstGeom prst="rect">
            <a:avLst/>
          </a:prstGeom>
          <a:noFill/>
          <a:ln w="9525">
            <a:noFill/>
          </a:ln>
        </p:spPr>
        <p:txBody>
          <a:bodyPr anchor="t"/>
          <a:p>
            <a:pPr marL="342900" indent="-342900">
              <a:spcBef>
                <a:spcPct val="20000"/>
              </a:spcBef>
              <a:buFont typeface="Wingdings" panose="05000000000000000000" pitchFamily="2" charset="2"/>
              <a:buChar char="q"/>
            </a:pPr>
            <a:r>
              <a:rPr lang="en-US" altLang="x-none" sz="3000" b="1" dirty="0">
                <a:solidFill>
                  <a:schemeClr val="accent2"/>
                </a:solidFill>
                <a:latin typeface="Arial" panose="020B0604020202020204" pitchFamily="34" charset="0"/>
              </a:rPr>
              <a:t>Find the products stored in ‘Dallas’ that cost more than $0.50</a:t>
            </a:r>
            <a:endParaRPr lang="en-US" altLang="x-none" sz="3000" b="1" dirty="0">
              <a:solidFill>
                <a:schemeClr val="accent2"/>
              </a:solidFill>
              <a:latin typeface="Arial" panose="020B0604020202020204" pitchFamily="34" charset="0"/>
            </a:endParaRPr>
          </a:p>
        </p:txBody>
      </p:sp>
      <p:graphicFrame>
        <p:nvGraphicFramePr>
          <p:cNvPr id="79878" name="表格 79877"/>
          <p:cNvGraphicFramePr/>
          <p:nvPr/>
        </p:nvGraphicFramePr>
        <p:xfrm>
          <a:off x="550863" y="119063"/>
          <a:ext cx="8126413" cy="4033838"/>
        </p:xfrm>
        <a:graphic>
          <a:graphicData uri="http://schemas.openxmlformats.org/drawingml/2006/table">
            <a:tbl>
              <a:tblPr/>
              <a:tblGrid>
                <a:gridCol w="1162050"/>
                <a:gridCol w="1898650"/>
                <a:gridCol w="1685925"/>
                <a:gridCol w="1690688"/>
                <a:gridCol w="1689100"/>
              </a:tblGrid>
              <a:tr h="504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pid</a:t>
                      </a:r>
                      <a:endParaRPr lang="en-US" altLang="x-none" sz="3000" u="sng" dirty="0">
                        <a:solidFill>
                          <a:srgbClr val="FF0000"/>
                        </a:solidFill>
                        <a:latin typeface="Arial" panose="020B0604020202020204" pitchFamily="34" charset="0"/>
                        <a:ea typeface="宋体" panose="02010600030101010101" pitchFamily="2" charset="-122"/>
                      </a:endParaRPr>
                    </a:p>
                  </a:txBody>
                  <a:tcPr marL="90170" marR="9017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pname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quantity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price</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032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P01</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comb</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111400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0.50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4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p02</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brush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203000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0.50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p03</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razor</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150600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4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p04</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pen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Duluth</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125300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4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p05</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pencil</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221400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r h="5032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p06</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folder</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Dallas</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123100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2.00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alpha val="100000"/>
                      </a:srgbClr>
                    </a:solidFill>
                  </a:tcPr>
                </a:tc>
              </a:tr>
              <a:tr h="504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p07</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case</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100500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1.00</a:t>
                      </a:r>
                      <a:endParaRPr lang="en-US" altLang="zh-CN" sz="300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9934" name="Rectangle 63"/>
          <p:cNvSpPr/>
          <p:nvPr/>
        </p:nvSpPr>
        <p:spPr>
          <a:xfrm>
            <a:off x="1588" y="5476875"/>
            <a:ext cx="9109075" cy="544513"/>
          </a:xfrm>
          <a:prstGeom prst="rect">
            <a:avLst/>
          </a:prstGeom>
          <a:noFill/>
          <a:ln w="9525">
            <a:noFill/>
          </a:ln>
        </p:spPr>
        <p:txBody>
          <a:bodyPr anchor="t"/>
          <a:p>
            <a:pPr marL="342900" indent="-342900" algn="ctr">
              <a:spcBef>
                <a:spcPct val="20000"/>
              </a:spcBef>
              <a:buFont typeface="Wingdings" panose="05000000000000000000" pitchFamily="2" charset="2"/>
              <a:buNone/>
            </a:pPr>
            <a:r>
              <a:rPr lang="en-US" altLang="x-none" sz="3000" b="1" dirty="0">
                <a:latin typeface="Arial" panose="020B0604020202020204" pitchFamily="34" charset="0"/>
              </a:rPr>
              <a:t>PRODUCTS where city=‘Dallas’ AND price&gt;0.50</a:t>
            </a:r>
            <a:endParaRPr lang="en-US" altLang="x-none" sz="3000" b="1" dirty="0">
              <a:latin typeface="Arial" panose="020B0604020202020204" pitchFamily="34" charset="0"/>
            </a:endParaRPr>
          </a:p>
        </p:txBody>
      </p:sp>
      <p:sp>
        <p:nvSpPr>
          <p:cNvPr id="79935" name="直接连接符 79934"/>
          <p:cNvSpPr/>
          <p:nvPr/>
        </p:nvSpPr>
        <p:spPr>
          <a:xfrm>
            <a:off x="3779838" y="6094413"/>
            <a:ext cx="5040312" cy="0"/>
          </a:xfrm>
          <a:prstGeom prst="line">
            <a:avLst/>
          </a:prstGeom>
          <a:ln w="31750" cap="flat" cmpd="sng">
            <a:solidFill>
              <a:srgbClr val="FF0000"/>
            </a:solidFill>
            <a:prstDash val="dash"/>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934"/>
                                        </p:tgtEl>
                                        <p:attrNameLst>
                                          <p:attrName>style.visibility</p:attrName>
                                        </p:attrNameLst>
                                      </p:cBhvr>
                                      <p:to>
                                        <p:strVal val="visible"/>
                                      </p:to>
                                    </p:set>
                                    <p:anim calcmode="lin" valueType="num">
                                      <p:cBhvr additive="base">
                                        <p:cTn id="7" dur="500" fill="hold"/>
                                        <p:tgtEl>
                                          <p:spTgt spid="79934"/>
                                        </p:tgtEl>
                                        <p:attrNameLst>
                                          <p:attrName>ppt_x</p:attrName>
                                        </p:attrNameLst>
                                      </p:cBhvr>
                                      <p:tavLst>
                                        <p:tav tm="0">
                                          <p:val>
                                            <p:strVal val="#ppt_x"/>
                                          </p:val>
                                        </p:tav>
                                        <p:tav tm="100000">
                                          <p:val>
                                            <p:strVal val="#ppt_x"/>
                                          </p:val>
                                        </p:tav>
                                      </p:tavLst>
                                    </p:anim>
                                    <p:anim calcmode="lin" valueType="num">
                                      <p:cBhvr additive="base">
                                        <p:cTn id="8" dur="500" fill="hold"/>
                                        <p:tgtEl>
                                          <p:spTgt spid="799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3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7282"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7283" name="Rectangle 3"/>
          <p:cNvSpPr>
            <a:spLocks noGrp="1"/>
          </p:cNvSpPr>
          <p:nvPr>
            <p:ph type="body"/>
          </p:nvPr>
        </p:nvSpPr>
        <p:spPr>
          <a:xfrm>
            <a:off x="304800" y="49213"/>
            <a:ext cx="8839200" cy="1508125"/>
          </a:xfrm>
        </p:spPr>
        <p:txBody>
          <a:bodyPr wrap="square" anchor="t"/>
          <a:p>
            <a:pPr eaLnBrk="1" hangingPunct="1"/>
            <a:r>
              <a:rPr lang="en-US" altLang="x-none" sz="3000" dirty="0">
                <a:solidFill>
                  <a:schemeClr val="tx2"/>
                </a:solidFill>
              </a:rPr>
              <a:t>Exp</a:t>
            </a:r>
            <a:r>
              <a:rPr lang="zh-CN" altLang="en-US" sz="3000" dirty="0">
                <a:solidFill>
                  <a:schemeClr val="tx2"/>
                </a:solidFill>
              </a:rPr>
              <a:t>.</a:t>
            </a:r>
            <a:r>
              <a:rPr lang="en-US" altLang="x-none" sz="3000" dirty="0">
                <a:solidFill>
                  <a:schemeClr val="tx2"/>
                </a:solidFill>
              </a:rPr>
              <a:t> 2.7.3:</a:t>
            </a:r>
            <a:r>
              <a:rPr lang="en-US" altLang="x-none" sz="3000" dirty="0"/>
              <a:t> Retrieve all pairs of agents, both with a percentage commission of at least 6%, and both stationed in the same city.</a:t>
            </a:r>
            <a:endParaRPr lang="en-US" altLang="x-none" sz="3000" dirty="0"/>
          </a:p>
        </p:txBody>
      </p:sp>
      <p:sp>
        <p:nvSpPr>
          <p:cNvPr id="80901" name="Rectangle 70"/>
          <p:cNvSpPr/>
          <p:nvPr/>
        </p:nvSpPr>
        <p:spPr>
          <a:xfrm>
            <a:off x="233363" y="1487488"/>
            <a:ext cx="8534400" cy="838200"/>
          </a:xfrm>
          <a:prstGeom prst="rect">
            <a:avLst/>
          </a:prstGeom>
          <a:noFill/>
          <a:ln w="9525">
            <a:noFill/>
          </a:ln>
        </p:spPr>
        <p:txBody>
          <a:bodyPr anchor="t"/>
          <a:p>
            <a:pPr marL="742950" lvl="1" indent="-285750" eaLnBrk="1" hangingPunct="1">
              <a:lnSpc>
                <a:spcPct val="110000"/>
              </a:lnSpc>
              <a:spcBef>
                <a:spcPct val="20000"/>
              </a:spcBef>
              <a:buFont typeface="Arial" panose="020B0604020202020204" pitchFamily="34" charset="0"/>
              <a:buChar char="–"/>
            </a:pPr>
            <a:r>
              <a:rPr lang="en-US" altLang="x-none" sz="3000" b="1" dirty="0">
                <a:solidFill>
                  <a:schemeClr val="tx2"/>
                </a:solidFill>
                <a:latin typeface="Arial" panose="020B0604020202020204" pitchFamily="34" charset="0"/>
              </a:rPr>
              <a:t>Step 1:</a:t>
            </a:r>
            <a:r>
              <a:rPr lang="en-US" altLang="x-none" sz="3000" b="1" dirty="0">
                <a:solidFill>
                  <a:srgbClr val="FF0000"/>
                </a:solidFill>
                <a:latin typeface="Arial" panose="020B0604020202020204" pitchFamily="34" charset="0"/>
              </a:rPr>
              <a:t> All agents who have a percentage commission of at least 6%</a:t>
            </a:r>
            <a:endParaRPr lang="en-US" altLang="x-none" sz="3000" b="1" dirty="0">
              <a:solidFill>
                <a:srgbClr val="FF0000"/>
              </a:solidFill>
              <a:latin typeface="Arial" panose="020B0604020202020204" pitchFamily="34" charset="0"/>
            </a:endParaRPr>
          </a:p>
        </p:txBody>
      </p:sp>
      <p:sp>
        <p:nvSpPr>
          <p:cNvPr id="80902" name="Rectangle 72"/>
          <p:cNvSpPr/>
          <p:nvPr/>
        </p:nvSpPr>
        <p:spPr>
          <a:xfrm>
            <a:off x="233363" y="2470150"/>
            <a:ext cx="8534400" cy="457200"/>
          </a:xfrm>
          <a:prstGeom prst="rect">
            <a:avLst/>
          </a:prstGeom>
          <a:noFill/>
          <a:ln w="9525">
            <a:noFill/>
          </a:ln>
        </p:spPr>
        <p:txBody>
          <a:bodyPr anchor="t"/>
          <a:p>
            <a:pPr marL="1143000" lvl="2" indent="-228600" eaLnBrk="1" hangingPunct="1">
              <a:lnSpc>
                <a:spcPct val="110000"/>
              </a:lnSpc>
              <a:spcBef>
                <a:spcPct val="20000"/>
              </a:spcBef>
              <a:buFont typeface="Wingdings" panose="05000000000000000000" pitchFamily="2" charset="2"/>
              <a:buChar char="§"/>
            </a:pPr>
            <a:r>
              <a:rPr lang="en-US" altLang="x-none" sz="3000" b="1" dirty="0">
                <a:solidFill>
                  <a:schemeClr val="tx2"/>
                </a:solidFill>
                <a:latin typeface="Arial" panose="020B0604020202020204" pitchFamily="34" charset="0"/>
              </a:rPr>
              <a:t>L :=</a:t>
            </a:r>
            <a:r>
              <a:rPr lang="en-US" altLang="x-none" sz="3000" b="1" dirty="0">
                <a:solidFill>
                  <a:schemeClr val="accent2"/>
                </a:solidFill>
                <a:latin typeface="Arial" panose="020B0604020202020204" pitchFamily="34" charset="0"/>
              </a:rPr>
              <a:t> AGENTS where percent &gt;= 6</a:t>
            </a:r>
            <a:endParaRPr lang="en-US" altLang="x-none" sz="3000" b="1" dirty="0">
              <a:solidFill>
                <a:schemeClr val="accent2"/>
              </a:solidFill>
              <a:latin typeface="Arial" panose="020B0604020202020204" pitchFamily="34" charset="0"/>
            </a:endParaRPr>
          </a:p>
        </p:txBody>
      </p:sp>
      <p:sp>
        <p:nvSpPr>
          <p:cNvPr id="80903" name="Rectangle 73"/>
          <p:cNvSpPr/>
          <p:nvPr/>
        </p:nvSpPr>
        <p:spPr>
          <a:xfrm>
            <a:off x="233363" y="3074988"/>
            <a:ext cx="8534400" cy="1074737"/>
          </a:xfrm>
          <a:prstGeom prst="rect">
            <a:avLst/>
          </a:prstGeom>
          <a:noFill/>
          <a:ln w="9525">
            <a:noFill/>
          </a:ln>
        </p:spPr>
        <p:txBody>
          <a:bodyPr anchor="t"/>
          <a:p>
            <a:pPr marL="1143000" lvl="2" indent="-228600" eaLnBrk="1" hangingPunct="1">
              <a:spcBef>
                <a:spcPct val="20000"/>
              </a:spcBef>
              <a:buFont typeface="Wingdings" panose="05000000000000000000" pitchFamily="2" charset="2"/>
              <a:buChar char="§"/>
            </a:pPr>
            <a:r>
              <a:rPr lang="en-US" altLang="x-none" sz="3000" b="1" dirty="0">
                <a:solidFill>
                  <a:schemeClr val="tx2"/>
                </a:solidFill>
                <a:latin typeface="Arial" panose="020B0604020202020204" pitchFamily="34" charset="0"/>
              </a:rPr>
              <a:t>M :=</a:t>
            </a:r>
            <a:r>
              <a:rPr lang="en-US" altLang="x-none" sz="3000" b="1" dirty="0">
                <a:solidFill>
                  <a:schemeClr val="accent2"/>
                </a:solidFill>
                <a:latin typeface="Arial" panose="020B0604020202020204" pitchFamily="34" charset="0"/>
              </a:rPr>
              <a:t> AGENTS where percent &gt;= 6</a:t>
            </a:r>
            <a:endParaRPr lang="en-US" altLang="x-none" sz="3000" b="1" dirty="0">
              <a:solidFill>
                <a:schemeClr val="accent2"/>
              </a:solidFill>
              <a:latin typeface="Arial" panose="020B0604020202020204" pitchFamily="34" charset="0"/>
            </a:endParaRPr>
          </a:p>
          <a:p>
            <a:pPr marL="1600200" lvl="3" indent="-228600" eaLnBrk="1" hangingPunct="1">
              <a:spcBef>
                <a:spcPct val="20000"/>
              </a:spcBef>
              <a:buFont typeface="Arial" panose="020B0604020202020204" pitchFamily="34" charset="0"/>
              <a:buNone/>
            </a:pPr>
            <a:r>
              <a:rPr lang="zh-CN" altLang="en-US" sz="3000" b="1" dirty="0">
                <a:latin typeface="Arial" panose="020B0604020202020204" pitchFamily="34" charset="0"/>
              </a:rPr>
              <a:t>(</a:t>
            </a:r>
            <a:r>
              <a:rPr lang="en-US" altLang="x-none" sz="3000" b="1" dirty="0">
                <a:latin typeface="Arial" panose="020B0604020202020204" pitchFamily="34" charset="0"/>
              </a:rPr>
              <a:t>M is the same table with L</a:t>
            </a:r>
            <a:r>
              <a:rPr lang="zh-CN" altLang="en-US" sz="3000" b="1" dirty="0">
                <a:latin typeface="Arial" panose="020B0604020202020204" pitchFamily="34" charset="0"/>
              </a:rPr>
              <a:t>)</a:t>
            </a:r>
            <a:endParaRPr lang="en-US" altLang="x-none" sz="3000" b="1" dirty="0">
              <a:latin typeface="Arial" panose="020B0604020202020204" pitchFamily="34" charset="0"/>
            </a:endParaRPr>
          </a:p>
        </p:txBody>
      </p:sp>
      <p:pic>
        <p:nvPicPr>
          <p:cNvPr id="80904" name="图片 80903"/>
          <p:cNvPicPr>
            <a:picLocks noChangeAspect="1"/>
          </p:cNvPicPr>
          <p:nvPr/>
        </p:nvPicPr>
        <p:blipFill>
          <a:blip r:embed="rId1"/>
          <a:stretch>
            <a:fillRect/>
          </a:stretch>
        </p:blipFill>
        <p:spPr>
          <a:xfrm>
            <a:off x="1909763" y="4149725"/>
            <a:ext cx="7054850" cy="251618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linds(horizontal)">
                                      <p:cBhvr>
                                        <p:cTn id="7" dur="5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blinds(horizontal)">
                                      <p:cBhvr>
                                        <p:cTn id="12" dur="500"/>
                                        <p:tgtEl>
                                          <p:spTgt spid="809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904"/>
                                        </p:tgtEl>
                                        <p:attrNameLst>
                                          <p:attrName>style.visibility</p:attrName>
                                        </p:attrNameLst>
                                      </p:cBhvr>
                                      <p:to>
                                        <p:strVal val="visible"/>
                                      </p:to>
                                    </p:set>
                                    <p:animEffect transition="in" filter="blinds(horizontal)">
                                      <p:cBhvr>
                                        <p:cTn id="17" dur="500"/>
                                        <p:tgtEl>
                                          <p:spTgt spid="809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03"/>
                                        </p:tgtEl>
                                        <p:attrNameLst>
                                          <p:attrName>style.visibility</p:attrName>
                                        </p:attrNameLst>
                                      </p:cBhvr>
                                      <p:to>
                                        <p:strVal val="visible"/>
                                      </p:to>
                                    </p:set>
                                    <p:animEffect transition="in" filter="blinds(horizontal)">
                                      <p:cBhvr>
                                        <p:cTn id="22" dur="500"/>
                                        <p:tgtEl>
                                          <p:spTgt spid="8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02" grpId="0"/>
      <p:bldP spid="8090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83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83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8308" name="Rectangle 2"/>
          <p:cNvSpPr>
            <a:spLocks noGrp="1"/>
          </p:cNvSpPr>
          <p:nvPr>
            <p:ph type="title"/>
          </p:nvPr>
        </p:nvSpPr>
        <p:spPr>
          <a:xfrm>
            <a:off x="685800" y="12700"/>
            <a:ext cx="7772400" cy="533400"/>
          </a:xfrm>
        </p:spPr>
        <p:txBody>
          <a:bodyPr wrap="square" anchor="ctr"/>
          <a:p>
            <a:pPr eaLnBrk="1" hangingPunct="1"/>
            <a:r>
              <a:rPr lang="en-US" altLang="x-none" sz="2800" dirty="0"/>
              <a:t>Example 2.7.3</a:t>
            </a:r>
            <a:endParaRPr lang="en-US" altLang="x-none" sz="2800" dirty="0"/>
          </a:p>
        </p:txBody>
      </p:sp>
      <p:sp>
        <p:nvSpPr>
          <p:cNvPr id="98309" name="Rectangle 3"/>
          <p:cNvSpPr>
            <a:spLocks noGrp="1"/>
          </p:cNvSpPr>
          <p:nvPr>
            <p:ph type="body"/>
          </p:nvPr>
        </p:nvSpPr>
        <p:spPr>
          <a:xfrm>
            <a:off x="34925" y="549275"/>
            <a:ext cx="8804275" cy="1665288"/>
          </a:xfrm>
        </p:spPr>
        <p:txBody>
          <a:bodyPr wrap="square" anchor="t"/>
          <a:p>
            <a:pPr lvl="1" eaLnBrk="1" hangingPunct="1"/>
            <a:r>
              <a:rPr lang="en-US" altLang="x-none" sz="3000" dirty="0">
                <a:solidFill>
                  <a:schemeClr val="tx2"/>
                </a:solidFill>
              </a:rPr>
              <a:t>Step 2:</a:t>
            </a:r>
            <a:r>
              <a:rPr lang="en-US" altLang="x-none" sz="3000" dirty="0"/>
              <a:t> Retrieve all pairs of agents, </a:t>
            </a:r>
            <a:r>
              <a:rPr lang="en-US" altLang="x-none" sz="3000" dirty="0">
                <a:solidFill>
                  <a:schemeClr val="tx2"/>
                </a:solidFill>
              </a:rPr>
              <a:t>both with a percentage commission of at least 6%,</a:t>
            </a:r>
            <a:r>
              <a:rPr lang="en-US" altLang="x-none" sz="3000" dirty="0"/>
              <a:t> and both stationed in the same city.</a:t>
            </a:r>
            <a:endParaRPr lang="en-US" altLang="x-none" sz="3000" dirty="0"/>
          </a:p>
        </p:txBody>
      </p:sp>
      <p:sp>
        <p:nvSpPr>
          <p:cNvPr id="81927" name="Rectangle 160"/>
          <p:cNvSpPr/>
          <p:nvPr/>
        </p:nvSpPr>
        <p:spPr>
          <a:xfrm>
            <a:off x="304800" y="5768975"/>
            <a:ext cx="8534400" cy="755650"/>
          </a:xfrm>
          <a:prstGeom prst="rect">
            <a:avLst/>
          </a:prstGeom>
          <a:noFill/>
          <a:ln w="9525">
            <a:noFill/>
          </a:ln>
        </p:spPr>
        <p:txBody>
          <a:bodyPr anchor="t"/>
          <a:p>
            <a:pPr marL="1143000" lvl="2" indent="-228600" eaLnBrk="1" hangingPunct="1">
              <a:lnSpc>
                <a:spcPct val="110000"/>
              </a:lnSpc>
              <a:spcBef>
                <a:spcPct val="20000"/>
              </a:spcBef>
              <a:buFont typeface="Wingdings" panose="05000000000000000000" pitchFamily="2" charset="2"/>
              <a:buNone/>
            </a:pPr>
            <a:r>
              <a:rPr lang="en-US" altLang="x-none" sz="3000" b="1" dirty="0">
                <a:solidFill>
                  <a:schemeClr val="tx2"/>
                </a:solidFill>
                <a:latin typeface="Arial" panose="020B0604020202020204" pitchFamily="34" charset="0"/>
              </a:rPr>
              <a:t>PAIRS :=</a:t>
            </a:r>
            <a:r>
              <a:rPr lang="en-US" altLang="x-none" sz="3000" b="1" dirty="0">
                <a:solidFill>
                  <a:schemeClr val="accent2"/>
                </a:solidFill>
                <a:latin typeface="Arial" panose="020B0604020202020204" pitchFamily="34" charset="0"/>
              </a:rPr>
              <a:t> (L </a:t>
            </a:r>
            <a:r>
              <a:rPr lang="en-US" altLang="x-none" sz="3000" b="1" dirty="0">
                <a:solidFill>
                  <a:schemeClr val="accent2"/>
                </a:solidFill>
                <a:latin typeface="Arial" panose="020B0604020202020204" pitchFamily="34" charset="0"/>
                <a:sym typeface="Symbol" panose="05050102010706020507" pitchFamily="2" charset="2"/>
              </a:rPr>
              <a:t> M) where L.city = M.city</a:t>
            </a:r>
            <a:endParaRPr lang="en-US" altLang="x-none" sz="3000" b="1" dirty="0">
              <a:solidFill>
                <a:schemeClr val="accent2"/>
              </a:solidFill>
              <a:latin typeface="Arial" panose="020B0604020202020204" pitchFamily="34" charset="0"/>
              <a:sym typeface="Symbol" panose="05050102010706020507" pitchFamily="2" charset="2"/>
            </a:endParaRPr>
          </a:p>
        </p:txBody>
      </p:sp>
      <p:graphicFrame>
        <p:nvGraphicFramePr>
          <p:cNvPr id="81928" name="表格 81927"/>
          <p:cNvGraphicFramePr/>
          <p:nvPr/>
        </p:nvGraphicFramePr>
        <p:xfrm>
          <a:off x="41275" y="2706688"/>
          <a:ext cx="4500563" cy="2747963"/>
        </p:xfrm>
        <a:graphic>
          <a:graphicData uri="http://schemas.openxmlformats.org/drawingml/2006/table">
            <a:tbl>
              <a:tblPr/>
              <a:tblGrid>
                <a:gridCol w="876300"/>
                <a:gridCol w="776288"/>
                <a:gridCol w="1943100"/>
                <a:gridCol w="904875"/>
              </a:tblGrid>
              <a:tr h="5508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aid</a:t>
                      </a:r>
                      <a:endParaRPr lang="en-US" altLang="x-none" sz="3000" u="sng"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per</a:t>
                      </a: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dirty="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 York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Tokyo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7</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 York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1960" name="Text Box 47"/>
          <p:cNvSpPr txBox="1"/>
          <p:nvPr/>
        </p:nvSpPr>
        <p:spPr>
          <a:xfrm>
            <a:off x="38100" y="2130425"/>
            <a:ext cx="2398713" cy="577850"/>
          </a:xfrm>
          <a:prstGeom prst="rect">
            <a:avLst/>
          </a:prstGeom>
          <a:noFill/>
          <a:ln w="9525">
            <a:noFill/>
          </a:ln>
        </p:spPr>
        <p:txBody>
          <a:bodyPr wrap="square" anchor="t">
            <a:spAutoFit/>
          </a:bodyPr>
          <a:p>
            <a:pPr indent="271780">
              <a:spcBef>
                <a:spcPct val="50000"/>
              </a:spcBef>
            </a:pPr>
            <a:r>
              <a:rPr lang="zh-CN" altLang="en-US" sz="3200" b="1" dirty="0">
                <a:solidFill>
                  <a:schemeClr val="accent2"/>
                </a:solidFill>
                <a:latin typeface="Arial" panose="020B0604020202020204" pitchFamily="34" charset="0"/>
              </a:rPr>
              <a:t>L</a:t>
            </a:r>
            <a:endParaRPr lang="zh-CN" altLang="en-US" dirty="0">
              <a:latin typeface="Times New Roman" panose="02020603050405020304" pitchFamily="2" charset="0"/>
              <a:ea typeface="Times New Roman" panose="02020603050405020304" pitchFamily="2" charset="0"/>
            </a:endParaRPr>
          </a:p>
        </p:txBody>
      </p:sp>
      <p:graphicFrame>
        <p:nvGraphicFramePr>
          <p:cNvPr id="81961" name="表格 81960"/>
          <p:cNvGraphicFramePr/>
          <p:nvPr/>
        </p:nvGraphicFramePr>
        <p:xfrm>
          <a:off x="4616450" y="2689225"/>
          <a:ext cx="4502150" cy="2747963"/>
        </p:xfrm>
        <a:graphic>
          <a:graphicData uri="http://schemas.openxmlformats.org/drawingml/2006/table">
            <a:tbl>
              <a:tblPr/>
              <a:tblGrid>
                <a:gridCol w="876300"/>
                <a:gridCol w="776288"/>
                <a:gridCol w="1944687"/>
                <a:gridCol w="904875"/>
              </a:tblGrid>
              <a:tr h="550863">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u="sng" dirty="0">
                          <a:solidFill>
                            <a:srgbClr val="FF0000"/>
                          </a:solidFill>
                          <a:latin typeface="Arial" panose="020B0604020202020204" pitchFamily="34" charset="0"/>
                          <a:ea typeface="宋体" panose="02010600030101010101" pitchFamily="2" charset="-122"/>
                        </a:rPr>
                        <a:t>aid</a:t>
                      </a:r>
                      <a:endParaRPr lang="en-US" altLang="x-none" sz="3000" u="sng"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city</a:t>
                      </a:r>
                      <a:endParaRPr lang="en-US" altLang="x-none"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rgbClr val="FF0000"/>
                          </a:solidFill>
                          <a:latin typeface="Arial" panose="020B0604020202020204" pitchFamily="34" charset="0"/>
                          <a:ea typeface="宋体" panose="02010600030101010101" pitchFamily="2" charset="-122"/>
                        </a:rPr>
                        <a:t>per</a:t>
                      </a:r>
                      <a:r>
                        <a:rPr lang="zh-CN" altLang="en-US" sz="3000" dirty="0">
                          <a:solidFill>
                            <a:srgbClr val="FF0000"/>
                          </a:solidFill>
                          <a:latin typeface="Arial" panose="020B0604020202020204" pitchFamily="34" charset="0"/>
                          <a:ea typeface="宋体" panose="02010600030101010101" pitchFamily="2" charset="-122"/>
                        </a:rPr>
                        <a:t>.</a:t>
                      </a:r>
                      <a:endParaRPr lang="zh-CN" altLang="en-US" sz="3000" dirty="0">
                        <a:solidFill>
                          <a:srgbClr val="FF0000"/>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a01</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dirty="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 York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a02</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Newark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a03</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Tokyo</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7</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a04</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zh-CN" altLang="en-US" sz="3000" dirty="0">
                          <a:solidFill>
                            <a:schemeClr val="accent2"/>
                          </a:solidFill>
                          <a:latin typeface="Arial" panose="020B0604020202020204" pitchFamily="34" charset="0"/>
                          <a:ea typeface="宋体" panose="02010600030101010101" pitchFamily="2" charset="-122"/>
                        </a:rPr>
                        <a:t>...</a:t>
                      </a:r>
                      <a:endParaRPr lang="zh-CN" altLang="en-US"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New York</a:t>
                      </a:r>
                      <a:endParaRPr lang="en-US" altLang="x-none" sz="30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3000">
                          <a:solidFill>
                            <a:schemeClr val="accent2"/>
                          </a:solidFill>
                          <a:latin typeface="Arial" panose="020B0604020202020204" pitchFamily="34" charset="0"/>
                          <a:ea typeface="宋体" panose="02010600030101010101" pitchFamily="2" charset="-122"/>
                        </a:rPr>
                        <a:t>6</a:t>
                      </a:r>
                      <a:endParaRPr lang="en-US" altLang="zh-CN" sz="30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1993" name="Text Box 47"/>
          <p:cNvSpPr txBox="1"/>
          <p:nvPr/>
        </p:nvSpPr>
        <p:spPr>
          <a:xfrm>
            <a:off x="4613275" y="2112963"/>
            <a:ext cx="2400300" cy="579437"/>
          </a:xfrm>
          <a:prstGeom prst="rect">
            <a:avLst/>
          </a:prstGeom>
          <a:noFill/>
          <a:ln w="9525">
            <a:noFill/>
          </a:ln>
        </p:spPr>
        <p:txBody>
          <a:bodyPr wrap="square" anchor="t">
            <a:spAutoFit/>
          </a:bodyPr>
          <a:p>
            <a:pPr indent="271780">
              <a:spcBef>
                <a:spcPct val="50000"/>
              </a:spcBef>
            </a:pPr>
            <a:r>
              <a:rPr lang="zh-CN" altLang="en-US" sz="3200" b="1" dirty="0">
                <a:solidFill>
                  <a:schemeClr val="accent2"/>
                </a:solidFill>
                <a:latin typeface="Arial" panose="020B0604020202020204" pitchFamily="34" charset="0"/>
              </a:rPr>
              <a:t>M</a:t>
            </a: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28"/>
                                        </p:tgtEl>
                                        <p:attrNameLst>
                                          <p:attrName>style.visibility</p:attrName>
                                        </p:attrNameLst>
                                      </p:cBhvr>
                                      <p:to>
                                        <p:strVal val="visible"/>
                                      </p:to>
                                    </p:set>
                                    <p:animEffect transition="in" filter="blinds(horizontal)">
                                      <p:cBhvr>
                                        <p:cTn id="7" dur="500"/>
                                        <p:tgtEl>
                                          <p:spTgt spid="819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60"/>
                                        </p:tgtEl>
                                        <p:attrNameLst>
                                          <p:attrName>style.visibility</p:attrName>
                                        </p:attrNameLst>
                                      </p:cBhvr>
                                      <p:to>
                                        <p:strVal val="visible"/>
                                      </p:to>
                                    </p:set>
                                    <p:animEffect transition="in" filter="blinds(horizontal)">
                                      <p:cBhvr>
                                        <p:cTn id="10" dur="500"/>
                                        <p:tgtEl>
                                          <p:spTgt spid="81960"/>
                                        </p:tgtEl>
                                      </p:cBhvr>
                                    </p:animEffect>
                                  </p:childTnLst>
                                </p:cTn>
                              </p:par>
                              <p:par>
                                <p:cTn id="11" presetID="3" presetClass="entr" presetSubtype="10" fill="hold" nodeType="withEffect">
                                  <p:stCondLst>
                                    <p:cond delay="0"/>
                                  </p:stCondLst>
                                  <p:childTnLst>
                                    <p:set>
                                      <p:cBhvr>
                                        <p:cTn id="12" dur="1" fill="hold">
                                          <p:stCondLst>
                                            <p:cond delay="0"/>
                                          </p:stCondLst>
                                        </p:cTn>
                                        <p:tgtEl>
                                          <p:spTgt spid="81961"/>
                                        </p:tgtEl>
                                        <p:attrNameLst>
                                          <p:attrName>style.visibility</p:attrName>
                                        </p:attrNameLst>
                                      </p:cBhvr>
                                      <p:to>
                                        <p:strVal val="visible"/>
                                      </p:to>
                                    </p:set>
                                    <p:animEffect transition="in" filter="blinds(horizontal)">
                                      <p:cBhvr>
                                        <p:cTn id="13" dur="500"/>
                                        <p:tgtEl>
                                          <p:spTgt spid="8196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1993"/>
                                        </p:tgtEl>
                                        <p:attrNameLst>
                                          <p:attrName>style.visibility</p:attrName>
                                        </p:attrNameLst>
                                      </p:cBhvr>
                                      <p:to>
                                        <p:strVal val="visible"/>
                                      </p:to>
                                    </p:set>
                                    <p:animEffect transition="in" filter="blinds(horizontal)">
                                      <p:cBhvr>
                                        <p:cTn id="16" dur="500"/>
                                        <p:tgtEl>
                                          <p:spTgt spid="8199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1927"/>
                                        </p:tgtEl>
                                        <p:attrNameLst>
                                          <p:attrName>style.visibility</p:attrName>
                                        </p:attrNameLst>
                                      </p:cBhvr>
                                      <p:to>
                                        <p:strVal val="visible"/>
                                      </p:to>
                                    </p:set>
                                    <p:anim calcmode="lin" valueType="num">
                                      <p:cBhvr additive="base">
                                        <p:cTn id="21" dur="500" fill="hold"/>
                                        <p:tgtEl>
                                          <p:spTgt spid="81927"/>
                                        </p:tgtEl>
                                        <p:attrNameLst>
                                          <p:attrName>ppt_x</p:attrName>
                                        </p:attrNameLst>
                                      </p:cBhvr>
                                      <p:tavLst>
                                        <p:tav tm="0">
                                          <p:val>
                                            <p:strVal val="#ppt_x"/>
                                          </p:val>
                                        </p:tav>
                                        <p:tav tm="100000">
                                          <p:val>
                                            <p:strVal val="#ppt_x"/>
                                          </p:val>
                                        </p:tav>
                                      </p:tavLst>
                                    </p:anim>
                                    <p:anim calcmode="lin" valueType="num">
                                      <p:cBhvr additive="base">
                                        <p:cTn id="22" dur="500" fill="hold"/>
                                        <p:tgtEl>
                                          <p:spTgt spid="81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p:bldP spid="81960" grpId="0" bldLvl="0"/>
      <p:bldP spid="81993" grpId="0" bldLvl="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993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993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grpSp>
        <p:nvGrpSpPr>
          <p:cNvPr id="99332" name="组合 82948"/>
          <p:cNvGrpSpPr/>
          <p:nvPr/>
        </p:nvGrpSpPr>
        <p:grpSpPr>
          <a:xfrm>
            <a:off x="0" y="2971800"/>
            <a:ext cx="9144000" cy="3886200"/>
            <a:chOff x="0" y="0"/>
            <a:chExt cx="5760" cy="2448"/>
          </a:xfrm>
        </p:grpSpPr>
        <p:sp>
          <p:nvSpPr>
            <p:cNvPr id="99333" name="Rectangle 2"/>
            <p:cNvSpPr/>
            <p:nvPr/>
          </p:nvSpPr>
          <p:spPr>
            <a:xfrm>
              <a:off x="0" y="0"/>
              <a:ext cx="5760" cy="2448"/>
            </a:xfrm>
            <a:prstGeom prst="rect">
              <a:avLst/>
            </a:prstGeom>
            <a:solidFill>
              <a:schemeClr val="bg1"/>
            </a:solidFill>
            <a:ln w="9525">
              <a:noFill/>
            </a:ln>
          </p:spPr>
          <p:txBody>
            <a:bodyPr wrap="none" anchor="ctr"/>
            <a:p>
              <a:endParaRPr lang="zh-CN" altLang="en-US" dirty="0">
                <a:latin typeface="Times New Roman" panose="02020603050405020304" pitchFamily="2" charset="0"/>
              </a:endParaRPr>
            </a:p>
          </p:txBody>
        </p:sp>
        <p:sp>
          <p:nvSpPr>
            <p:cNvPr id="99334" name="Rectangle 4"/>
            <p:cNvSpPr/>
            <p:nvPr/>
          </p:nvSpPr>
          <p:spPr>
            <a:xfrm>
              <a:off x="3264" y="1934"/>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99335" name="Rectangle 5"/>
            <p:cNvSpPr/>
            <p:nvPr/>
          </p:nvSpPr>
          <p:spPr>
            <a:xfrm>
              <a:off x="3264" y="1660"/>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99336" name="Rectangle 6"/>
            <p:cNvSpPr/>
            <p:nvPr/>
          </p:nvSpPr>
          <p:spPr>
            <a:xfrm>
              <a:off x="3264" y="1386"/>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Brown</a:t>
              </a:r>
              <a:endParaRPr lang="en-US" altLang="x-none" sz="2000" b="1" dirty="0">
                <a:solidFill>
                  <a:schemeClr val="accent2"/>
                </a:solidFill>
                <a:latin typeface="Arial" panose="020B0604020202020204" pitchFamily="34" charset="0"/>
              </a:endParaRPr>
            </a:p>
          </p:txBody>
        </p:sp>
        <p:sp>
          <p:nvSpPr>
            <p:cNvPr id="99337" name="Rectangle 7"/>
            <p:cNvSpPr/>
            <p:nvPr/>
          </p:nvSpPr>
          <p:spPr>
            <a:xfrm>
              <a:off x="3264" y="1112"/>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Jones</a:t>
              </a:r>
              <a:endParaRPr lang="en-US" altLang="x-none" sz="2000" b="1" dirty="0">
                <a:solidFill>
                  <a:schemeClr val="accent2"/>
                </a:solidFill>
                <a:latin typeface="Arial" panose="020B0604020202020204" pitchFamily="34" charset="0"/>
              </a:endParaRPr>
            </a:p>
          </p:txBody>
        </p:sp>
        <p:sp>
          <p:nvSpPr>
            <p:cNvPr id="99338" name="Rectangle 8"/>
            <p:cNvSpPr/>
            <p:nvPr/>
          </p:nvSpPr>
          <p:spPr>
            <a:xfrm>
              <a:off x="3264" y="838"/>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99339" name="Rectangle 9"/>
            <p:cNvSpPr/>
            <p:nvPr/>
          </p:nvSpPr>
          <p:spPr>
            <a:xfrm>
              <a:off x="3264" y="565"/>
              <a:ext cx="768"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99340" name="Rectangle 10"/>
            <p:cNvSpPr/>
            <p:nvPr/>
          </p:nvSpPr>
          <p:spPr>
            <a:xfrm>
              <a:off x="3264" y="301"/>
              <a:ext cx="768"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M.aname</a:t>
              </a:r>
              <a:endParaRPr lang="en-US" altLang="x-none" sz="2000" b="1" dirty="0">
                <a:solidFill>
                  <a:srgbClr val="FF0000"/>
                </a:solidFill>
                <a:latin typeface="Arial" panose="020B0604020202020204" pitchFamily="34" charset="0"/>
              </a:endParaRPr>
            </a:p>
          </p:txBody>
        </p:sp>
        <p:sp>
          <p:nvSpPr>
            <p:cNvPr id="99341" name="Rectangle 11"/>
            <p:cNvSpPr/>
            <p:nvPr/>
          </p:nvSpPr>
          <p:spPr>
            <a:xfrm>
              <a:off x="4032" y="1934"/>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42" name="Rectangle 12"/>
            <p:cNvSpPr/>
            <p:nvPr/>
          </p:nvSpPr>
          <p:spPr>
            <a:xfrm>
              <a:off x="4032" y="1660"/>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43" name="Rectangle 13"/>
            <p:cNvSpPr/>
            <p:nvPr/>
          </p:nvSpPr>
          <p:spPr>
            <a:xfrm>
              <a:off x="4032" y="1386"/>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Tokyo</a:t>
              </a:r>
              <a:endParaRPr lang="en-US" altLang="x-none" sz="2000" b="1" dirty="0">
                <a:solidFill>
                  <a:schemeClr val="accent2"/>
                </a:solidFill>
                <a:latin typeface="Arial" panose="020B0604020202020204" pitchFamily="34" charset="0"/>
              </a:endParaRPr>
            </a:p>
          </p:txBody>
        </p:sp>
        <p:sp>
          <p:nvSpPr>
            <p:cNvPr id="99344" name="Rectangle 14"/>
            <p:cNvSpPr/>
            <p:nvPr/>
          </p:nvSpPr>
          <p:spPr>
            <a:xfrm>
              <a:off x="4032" y="1112"/>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99345" name="Rectangle 15"/>
            <p:cNvSpPr/>
            <p:nvPr/>
          </p:nvSpPr>
          <p:spPr>
            <a:xfrm>
              <a:off x="4032" y="838"/>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46" name="Rectangle 16"/>
            <p:cNvSpPr/>
            <p:nvPr/>
          </p:nvSpPr>
          <p:spPr>
            <a:xfrm>
              <a:off x="4032" y="565"/>
              <a:ext cx="816"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47" name="Rectangle 17"/>
            <p:cNvSpPr/>
            <p:nvPr/>
          </p:nvSpPr>
          <p:spPr>
            <a:xfrm>
              <a:off x="4032" y="301"/>
              <a:ext cx="816"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M.city</a:t>
              </a:r>
              <a:endParaRPr lang="en-US" altLang="x-none" sz="2000" b="1" dirty="0">
                <a:solidFill>
                  <a:srgbClr val="FF0000"/>
                </a:solidFill>
                <a:latin typeface="Arial" panose="020B0604020202020204" pitchFamily="34" charset="0"/>
              </a:endParaRPr>
            </a:p>
          </p:txBody>
        </p:sp>
        <p:sp>
          <p:nvSpPr>
            <p:cNvPr id="99348" name="Rectangle 18"/>
            <p:cNvSpPr/>
            <p:nvPr/>
          </p:nvSpPr>
          <p:spPr>
            <a:xfrm>
              <a:off x="2784" y="1934"/>
              <a:ext cx="48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99349" name="Rectangle 19"/>
            <p:cNvSpPr/>
            <p:nvPr/>
          </p:nvSpPr>
          <p:spPr>
            <a:xfrm>
              <a:off x="2784" y="1660"/>
              <a:ext cx="48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99350" name="Rectangle 20"/>
            <p:cNvSpPr/>
            <p:nvPr/>
          </p:nvSpPr>
          <p:spPr>
            <a:xfrm>
              <a:off x="2784" y="1386"/>
              <a:ext cx="48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99351" name="Rectangle 21"/>
            <p:cNvSpPr/>
            <p:nvPr/>
          </p:nvSpPr>
          <p:spPr>
            <a:xfrm>
              <a:off x="2784" y="1112"/>
              <a:ext cx="48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99352" name="Rectangle 22"/>
            <p:cNvSpPr/>
            <p:nvPr/>
          </p:nvSpPr>
          <p:spPr>
            <a:xfrm>
              <a:off x="2784" y="838"/>
              <a:ext cx="48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99353" name="Rectangle 23"/>
            <p:cNvSpPr/>
            <p:nvPr/>
          </p:nvSpPr>
          <p:spPr>
            <a:xfrm>
              <a:off x="2784" y="565"/>
              <a:ext cx="480"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zh-CN" altLang="en-US" sz="2000" b="1" dirty="0">
                <a:solidFill>
                  <a:schemeClr val="accent2"/>
                </a:solidFill>
                <a:latin typeface="Arial" panose="020B0604020202020204" pitchFamily="34" charset="0"/>
              </a:endParaRPr>
            </a:p>
          </p:txBody>
        </p:sp>
        <p:sp>
          <p:nvSpPr>
            <p:cNvPr id="99354" name="Rectangle 24"/>
            <p:cNvSpPr/>
            <p:nvPr/>
          </p:nvSpPr>
          <p:spPr>
            <a:xfrm>
              <a:off x="2784" y="301"/>
              <a:ext cx="480"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M.aid</a:t>
              </a:r>
              <a:endParaRPr lang="en-US" altLang="x-none" sz="2000" b="1" u="sng" dirty="0">
                <a:solidFill>
                  <a:srgbClr val="FF0000"/>
                </a:solidFill>
                <a:latin typeface="Arial" panose="020B0604020202020204" pitchFamily="34" charset="0"/>
              </a:endParaRPr>
            </a:p>
          </p:txBody>
        </p:sp>
        <p:sp>
          <p:nvSpPr>
            <p:cNvPr id="99355" name="Rectangle 25"/>
            <p:cNvSpPr/>
            <p:nvPr/>
          </p:nvSpPr>
          <p:spPr>
            <a:xfrm>
              <a:off x="4848" y="1934"/>
              <a:ext cx="864"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56" name="Rectangle 26"/>
            <p:cNvSpPr/>
            <p:nvPr/>
          </p:nvSpPr>
          <p:spPr>
            <a:xfrm>
              <a:off x="4848" y="1660"/>
              <a:ext cx="864"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6</a:t>
              </a:r>
              <a:endParaRPr lang="en-US" altLang="x-none" sz="2000" b="1" dirty="0">
                <a:solidFill>
                  <a:schemeClr val="accent2"/>
                </a:solidFill>
                <a:latin typeface="Arial" panose="020B0604020202020204" pitchFamily="34" charset="0"/>
              </a:endParaRPr>
            </a:p>
          </p:txBody>
        </p:sp>
        <p:sp>
          <p:nvSpPr>
            <p:cNvPr id="99357" name="Rectangle 27"/>
            <p:cNvSpPr/>
            <p:nvPr/>
          </p:nvSpPr>
          <p:spPr>
            <a:xfrm>
              <a:off x="4848" y="1386"/>
              <a:ext cx="864"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7</a:t>
              </a:r>
              <a:endParaRPr lang="zh-CN" altLang="en-US" sz="2000" b="1" dirty="0">
                <a:solidFill>
                  <a:schemeClr val="accent2"/>
                </a:solidFill>
                <a:latin typeface="Arial" panose="020B0604020202020204" pitchFamily="34" charset="0"/>
              </a:endParaRPr>
            </a:p>
          </p:txBody>
        </p:sp>
        <p:sp>
          <p:nvSpPr>
            <p:cNvPr id="99358" name="Rectangle 28"/>
            <p:cNvSpPr/>
            <p:nvPr/>
          </p:nvSpPr>
          <p:spPr>
            <a:xfrm>
              <a:off x="4848" y="1112"/>
              <a:ext cx="864"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59" name="Rectangle 29"/>
            <p:cNvSpPr/>
            <p:nvPr/>
          </p:nvSpPr>
          <p:spPr>
            <a:xfrm>
              <a:off x="4848" y="838"/>
              <a:ext cx="864"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60" name="Rectangle 30"/>
            <p:cNvSpPr/>
            <p:nvPr/>
          </p:nvSpPr>
          <p:spPr>
            <a:xfrm>
              <a:off x="4848" y="565"/>
              <a:ext cx="864"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61" name="Rectangle 31"/>
            <p:cNvSpPr/>
            <p:nvPr/>
          </p:nvSpPr>
          <p:spPr>
            <a:xfrm>
              <a:off x="4848" y="301"/>
              <a:ext cx="864"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M.percent</a:t>
              </a:r>
              <a:endParaRPr lang="en-US" altLang="x-none" sz="2000" b="1" dirty="0">
                <a:solidFill>
                  <a:srgbClr val="FF0000"/>
                </a:solidFill>
                <a:latin typeface="Arial" panose="020B0604020202020204" pitchFamily="34" charset="0"/>
              </a:endParaRPr>
            </a:p>
          </p:txBody>
        </p:sp>
        <p:sp>
          <p:nvSpPr>
            <p:cNvPr id="99362" name="Rectangle 32"/>
            <p:cNvSpPr/>
            <p:nvPr/>
          </p:nvSpPr>
          <p:spPr>
            <a:xfrm>
              <a:off x="2016" y="1934"/>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63" name="Rectangle 33"/>
            <p:cNvSpPr/>
            <p:nvPr/>
          </p:nvSpPr>
          <p:spPr>
            <a:xfrm>
              <a:off x="1200" y="1934"/>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64" name="Rectangle 34"/>
            <p:cNvSpPr/>
            <p:nvPr/>
          </p:nvSpPr>
          <p:spPr>
            <a:xfrm>
              <a:off x="480" y="1934"/>
              <a:ext cx="72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99365" name="Rectangle 35"/>
            <p:cNvSpPr/>
            <p:nvPr/>
          </p:nvSpPr>
          <p:spPr>
            <a:xfrm>
              <a:off x="48" y="1934"/>
              <a:ext cx="432"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99366" name="Rectangle 36"/>
            <p:cNvSpPr/>
            <p:nvPr/>
          </p:nvSpPr>
          <p:spPr>
            <a:xfrm>
              <a:off x="2016" y="838"/>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6</a:t>
              </a:r>
              <a:endParaRPr lang="en-US" altLang="x-none" sz="2000" b="1" dirty="0">
                <a:solidFill>
                  <a:schemeClr val="accent2"/>
                </a:solidFill>
                <a:latin typeface="Arial" panose="020B0604020202020204" pitchFamily="34" charset="0"/>
              </a:endParaRPr>
            </a:p>
          </p:txBody>
        </p:sp>
        <p:sp>
          <p:nvSpPr>
            <p:cNvPr id="99367" name="Rectangle 37"/>
            <p:cNvSpPr/>
            <p:nvPr/>
          </p:nvSpPr>
          <p:spPr>
            <a:xfrm>
              <a:off x="1200" y="838"/>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68" name="Rectangle 38"/>
            <p:cNvSpPr/>
            <p:nvPr/>
          </p:nvSpPr>
          <p:spPr>
            <a:xfrm>
              <a:off x="480" y="838"/>
              <a:ext cx="72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99369" name="Rectangle 39"/>
            <p:cNvSpPr/>
            <p:nvPr/>
          </p:nvSpPr>
          <p:spPr>
            <a:xfrm>
              <a:off x="48" y="838"/>
              <a:ext cx="432"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99370" name="Rectangle 40"/>
            <p:cNvSpPr/>
            <p:nvPr/>
          </p:nvSpPr>
          <p:spPr>
            <a:xfrm>
              <a:off x="2016" y="1660"/>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71" name="Rectangle 41"/>
            <p:cNvSpPr/>
            <p:nvPr/>
          </p:nvSpPr>
          <p:spPr>
            <a:xfrm>
              <a:off x="1200" y="1660"/>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72" name="Rectangle 42"/>
            <p:cNvSpPr/>
            <p:nvPr/>
          </p:nvSpPr>
          <p:spPr>
            <a:xfrm>
              <a:off x="480" y="1660"/>
              <a:ext cx="72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99373" name="Rectangle 43"/>
            <p:cNvSpPr/>
            <p:nvPr/>
          </p:nvSpPr>
          <p:spPr>
            <a:xfrm>
              <a:off x="48" y="1660"/>
              <a:ext cx="432"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99374" name="Rectangle 44"/>
            <p:cNvSpPr/>
            <p:nvPr/>
          </p:nvSpPr>
          <p:spPr>
            <a:xfrm>
              <a:off x="2016" y="1386"/>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7</a:t>
              </a:r>
              <a:endParaRPr lang="zh-CN" altLang="en-US" sz="2000" b="1" dirty="0">
                <a:solidFill>
                  <a:schemeClr val="accent2"/>
                </a:solidFill>
                <a:latin typeface="Arial" panose="020B0604020202020204" pitchFamily="34" charset="0"/>
              </a:endParaRPr>
            </a:p>
          </p:txBody>
        </p:sp>
        <p:sp>
          <p:nvSpPr>
            <p:cNvPr id="99375" name="Rectangle 45"/>
            <p:cNvSpPr/>
            <p:nvPr/>
          </p:nvSpPr>
          <p:spPr>
            <a:xfrm>
              <a:off x="1200" y="1386"/>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Tokyo</a:t>
              </a:r>
              <a:endParaRPr lang="en-US" altLang="x-none" sz="2000" b="1" dirty="0">
                <a:solidFill>
                  <a:schemeClr val="accent2"/>
                </a:solidFill>
                <a:latin typeface="Arial" panose="020B0604020202020204" pitchFamily="34" charset="0"/>
              </a:endParaRPr>
            </a:p>
          </p:txBody>
        </p:sp>
        <p:sp>
          <p:nvSpPr>
            <p:cNvPr id="99376" name="Rectangle 46"/>
            <p:cNvSpPr/>
            <p:nvPr/>
          </p:nvSpPr>
          <p:spPr>
            <a:xfrm>
              <a:off x="480" y="1386"/>
              <a:ext cx="72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Brown</a:t>
              </a:r>
              <a:endParaRPr lang="en-US" altLang="x-none" sz="2000" b="1" dirty="0">
                <a:solidFill>
                  <a:schemeClr val="accent2"/>
                </a:solidFill>
                <a:latin typeface="Arial" panose="020B0604020202020204" pitchFamily="34" charset="0"/>
              </a:endParaRPr>
            </a:p>
          </p:txBody>
        </p:sp>
        <p:sp>
          <p:nvSpPr>
            <p:cNvPr id="99377" name="Rectangle 47"/>
            <p:cNvSpPr/>
            <p:nvPr/>
          </p:nvSpPr>
          <p:spPr>
            <a:xfrm>
              <a:off x="48" y="1386"/>
              <a:ext cx="432"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99378" name="Rectangle 48"/>
            <p:cNvSpPr/>
            <p:nvPr/>
          </p:nvSpPr>
          <p:spPr>
            <a:xfrm>
              <a:off x="2016" y="1112"/>
              <a:ext cx="768"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79" name="Rectangle 49"/>
            <p:cNvSpPr/>
            <p:nvPr/>
          </p:nvSpPr>
          <p:spPr>
            <a:xfrm>
              <a:off x="1200" y="1112"/>
              <a:ext cx="816"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99380" name="Rectangle 50"/>
            <p:cNvSpPr/>
            <p:nvPr/>
          </p:nvSpPr>
          <p:spPr>
            <a:xfrm>
              <a:off x="480" y="1112"/>
              <a:ext cx="720"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Jones</a:t>
              </a:r>
              <a:endParaRPr lang="en-US" altLang="x-none" sz="2000" b="1" dirty="0">
                <a:solidFill>
                  <a:schemeClr val="accent2"/>
                </a:solidFill>
                <a:latin typeface="Arial" panose="020B0604020202020204" pitchFamily="34" charset="0"/>
              </a:endParaRPr>
            </a:p>
          </p:txBody>
        </p:sp>
        <p:sp>
          <p:nvSpPr>
            <p:cNvPr id="99381" name="Rectangle 51"/>
            <p:cNvSpPr/>
            <p:nvPr/>
          </p:nvSpPr>
          <p:spPr>
            <a:xfrm>
              <a:off x="48" y="1112"/>
              <a:ext cx="432" cy="274"/>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99382" name="Rectangle 52"/>
            <p:cNvSpPr/>
            <p:nvPr/>
          </p:nvSpPr>
          <p:spPr>
            <a:xfrm>
              <a:off x="2016" y="565"/>
              <a:ext cx="768"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383" name="Rectangle 53"/>
            <p:cNvSpPr/>
            <p:nvPr/>
          </p:nvSpPr>
          <p:spPr>
            <a:xfrm>
              <a:off x="1200" y="565"/>
              <a:ext cx="816"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384" name="Rectangle 54"/>
            <p:cNvSpPr/>
            <p:nvPr/>
          </p:nvSpPr>
          <p:spPr>
            <a:xfrm>
              <a:off x="480" y="565"/>
              <a:ext cx="720"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99385" name="Rectangle 55"/>
            <p:cNvSpPr/>
            <p:nvPr/>
          </p:nvSpPr>
          <p:spPr>
            <a:xfrm>
              <a:off x="48" y="565"/>
              <a:ext cx="432" cy="273"/>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99386" name="Rectangle 56"/>
            <p:cNvSpPr/>
            <p:nvPr/>
          </p:nvSpPr>
          <p:spPr>
            <a:xfrm>
              <a:off x="2016" y="301"/>
              <a:ext cx="768"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L.percent</a:t>
              </a:r>
              <a:endParaRPr lang="en-US" altLang="x-none" sz="2000" b="1" dirty="0">
                <a:solidFill>
                  <a:srgbClr val="FF0000"/>
                </a:solidFill>
                <a:latin typeface="Arial" panose="020B0604020202020204" pitchFamily="34" charset="0"/>
              </a:endParaRPr>
            </a:p>
          </p:txBody>
        </p:sp>
        <p:sp>
          <p:nvSpPr>
            <p:cNvPr id="99387" name="Rectangle 57"/>
            <p:cNvSpPr/>
            <p:nvPr/>
          </p:nvSpPr>
          <p:spPr>
            <a:xfrm>
              <a:off x="1200" y="301"/>
              <a:ext cx="816"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L.city</a:t>
              </a:r>
              <a:endParaRPr lang="en-US" altLang="x-none" sz="2000" b="1" dirty="0">
                <a:solidFill>
                  <a:srgbClr val="FF0000"/>
                </a:solidFill>
                <a:latin typeface="Arial" panose="020B0604020202020204" pitchFamily="34" charset="0"/>
              </a:endParaRPr>
            </a:p>
          </p:txBody>
        </p:sp>
        <p:sp>
          <p:nvSpPr>
            <p:cNvPr id="99388" name="Rectangle 58"/>
            <p:cNvSpPr/>
            <p:nvPr/>
          </p:nvSpPr>
          <p:spPr>
            <a:xfrm>
              <a:off x="480" y="301"/>
              <a:ext cx="720"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L.aname</a:t>
              </a:r>
              <a:endParaRPr lang="en-US" altLang="x-none" sz="2000" b="1" dirty="0">
                <a:solidFill>
                  <a:srgbClr val="FF0000"/>
                </a:solidFill>
                <a:latin typeface="Arial" panose="020B0604020202020204" pitchFamily="34" charset="0"/>
              </a:endParaRPr>
            </a:p>
          </p:txBody>
        </p:sp>
        <p:sp>
          <p:nvSpPr>
            <p:cNvPr id="99389" name="Rectangle 59"/>
            <p:cNvSpPr/>
            <p:nvPr/>
          </p:nvSpPr>
          <p:spPr>
            <a:xfrm>
              <a:off x="48" y="301"/>
              <a:ext cx="432" cy="264"/>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L.aid</a:t>
              </a:r>
              <a:endParaRPr lang="en-US" altLang="x-none" sz="2000" b="1" u="sng" dirty="0">
                <a:solidFill>
                  <a:srgbClr val="FF0000"/>
                </a:solidFill>
                <a:latin typeface="Arial" panose="020B0604020202020204" pitchFamily="34" charset="0"/>
              </a:endParaRPr>
            </a:p>
          </p:txBody>
        </p:sp>
        <p:sp>
          <p:nvSpPr>
            <p:cNvPr id="99390" name="Line 60"/>
            <p:cNvSpPr/>
            <p:nvPr/>
          </p:nvSpPr>
          <p:spPr>
            <a:xfrm>
              <a:off x="48" y="301"/>
              <a:ext cx="566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1" name="Line 61"/>
            <p:cNvSpPr/>
            <p:nvPr/>
          </p:nvSpPr>
          <p:spPr>
            <a:xfrm>
              <a:off x="48" y="565"/>
              <a:ext cx="566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2" name="Line 62"/>
            <p:cNvSpPr/>
            <p:nvPr/>
          </p:nvSpPr>
          <p:spPr>
            <a:xfrm>
              <a:off x="48" y="838"/>
              <a:ext cx="566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3" name="Line 63"/>
            <p:cNvSpPr/>
            <p:nvPr/>
          </p:nvSpPr>
          <p:spPr>
            <a:xfrm>
              <a:off x="48" y="1386"/>
              <a:ext cx="566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4" name="Line 64"/>
            <p:cNvSpPr/>
            <p:nvPr/>
          </p:nvSpPr>
          <p:spPr>
            <a:xfrm>
              <a:off x="48" y="1660"/>
              <a:ext cx="566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5" name="Line 65"/>
            <p:cNvSpPr/>
            <p:nvPr/>
          </p:nvSpPr>
          <p:spPr>
            <a:xfrm>
              <a:off x="48" y="2208"/>
              <a:ext cx="5664"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6" name="Line 66"/>
            <p:cNvSpPr/>
            <p:nvPr/>
          </p:nvSpPr>
          <p:spPr>
            <a:xfrm>
              <a:off x="48" y="301"/>
              <a:ext cx="0" cy="1907"/>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7" name="Line 67"/>
            <p:cNvSpPr/>
            <p:nvPr/>
          </p:nvSpPr>
          <p:spPr>
            <a:xfrm>
              <a:off x="480"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8" name="Line 68"/>
            <p:cNvSpPr/>
            <p:nvPr/>
          </p:nvSpPr>
          <p:spPr>
            <a:xfrm>
              <a:off x="1200"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399" name="Line 69"/>
            <p:cNvSpPr/>
            <p:nvPr/>
          </p:nvSpPr>
          <p:spPr>
            <a:xfrm>
              <a:off x="2016"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0" name="Line 70"/>
            <p:cNvSpPr/>
            <p:nvPr/>
          </p:nvSpPr>
          <p:spPr>
            <a:xfrm>
              <a:off x="5712" y="301"/>
              <a:ext cx="0" cy="1907"/>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1" name="Line 71"/>
            <p:cNvSpPr/>
            <p:nvPr/>
          </p:nvSpPr>
          <p:spPr>
            <a:xfrm>
              <a:off x="48" y="1112"/>
              <a:ext cx="566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2" name="Line 72"/>
            <p:cNvSpPr/>
            <p:nvPr/>
          </p:nvSpPr>
          <p:spPr>
            <a:xfrm>
              <a:off x="48" y="1934"/>
              <a:ext cx="566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3" name="Line 73"/>
            <p:cNvSpPr/>
            <p:nvPr/>
          </p:nvSpPr>
          <p:spPr>
            <a:xfrm>
              <a:off x="2784"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4" name="Line 74"/>
            <p:cNvSpPr/>
            <p:nvPr/>
          </p:nvSpPr>
          <p:spPr>
            <a:xfrm>
              <a:off x="4848"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5" name="Line 75"/>
            <p:cNvSpPr/>
            <p:nvPr/>
          </p:nvSpPr>
          <p:spPr>
            <a:xfrm>
              <a:off x="3264"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6" name="Line 76"/>
            <p:cNvSpPr/>
            <p:nvPr/>
          </p:nvSpPr>
          <p:spPr>
            <a:xfrm>
              <a:off x="4032" y="301"/>
              <a:ext cx="0" cy="1907"/>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07" name="Text Box 77"/>
            <p:cNvSpPr txBox="1"/>
            <p:nvPr/>
          </p:nvSpPr>
          <p:spPr>
            <a:xfrm>
              <a:off x="432" y="0"/>
              <a:ext cx="4944" cy="301"/>
            </a:xfrm>
            <a:prstGeom prst="rect">
              <a:avLst/>
            </a:prstGeom>
            <a:noFill/>
            <a:ln w="9525">
              <a:noFill/>
            </a:ln>
          </p:spPr>
          <p:txBody>
            <a:bodyPr lIns="90170" tIns="0" rIns="90170" bIns="46990" anchor="t">
              <a:spAutoFit/>
            </a:bodyPr>
            <a:p>
              <a:pPr algn="ctr">
                <a:spcBef>
                  <a:spcPct val="50000"/>
                </a:spcBef>
              </a:pPr>
              <a:r>
                <a:rPr lang="en-US" altLang="x-none" sz="2800" b="1" dirty="0">
                  <a:latin typeface="Arial" panose="020B0604020202020204" pitchFamily="34" charset="0"/>
                </a:rPr>
                <a:t>PAIRS </a:t>
              </a:r>
              <a:r>
                <a:rPr lang="en-US" altLang="x-none" sz="2800" b="1" dirty="0">
                  <a:solidFill>
                    <a:schemeClr val="accent2"/>
                  </a:solidFill>
                  <a:latin typeface="Arial" panose="020B0604020202020204" pitchFamily="34" charset="0"/>
                </a:rPr>
                <a:t>:= (L </a:t>
              </a:r>
              <a:r>
                <a:rPr lang="en-US" altLang="x-none" sz="2800" b="1" dirty="0">
                  <a:solidFill>
                    <a:schemeClr val="accent2"/>
                  </a:solidFill>
                  <a:latin typeface="Arial" panose="020B0604020202020204" pitchFamily="34" charset="0"/>
                  <a:sym typeface="Symbol" panose="05050102010706020507" pitchFamily="2" charset="2"/>
                </a:rPr>
                <a:t> M) where L.city = M.city</a:t>
              </a:r>
              <a:endParaRPr lang="en-US" altLang="x-none" sz="2800" b="1" dirty="0">
                <a:solidFill>
                  <a:schemeClr val="accent2"/>
                </a:solidFill>
                <a:latin typeface="Arial" panose="020B0604020202020204" pitchFamily="34" charset="0"/>
                <a:sym typeface="Symbol" panose="05050102010706020507" pitchFamily="2" charset="2"/>
              </a:endParaRPr>
            </a:p>
          </p:txBody>
        </p:sp>
      </p:grpSp>
      <p:grpSp>
        <p:nvGrpSpPr>
          <p:cNvPr id="99408" name="组合 83024"/>
          <p:cNvGrpSpPr/>
          <p:nvPr/>
        </p:nvGrpSpPr>
        <p:grpSpPr>
          <a:xfrm>
            <a:off x="457200" y="76200"/>
            <a:ext cx="3962400" cy="2667000"/>
            <a:chOff x="0" y="0"/>
            <a:chExt cx="2496" cy="1680"/>
          </a:xfrm>
        </p:grpSpPr>
        <p:sp>
          <p:nvSpPr>
            <p:cNvPr id="99409" name="Rectangle 79"/>
            <p:cNvSpPr/>
            <p:nvPr/>
          </p:nvSpPr>
          <p:spPr>
            <a:xfrm>
              <a:off x="1824" y="138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410" name="Rectangle 80"/>
            <p:cNvSpPr/>
            <p:nvPr/>
          </p:nvSpPr>
          <p:spPr>
            <a:xfrm>
              <a:off x="1008" y="138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411" name="Rectangle 81"/>
            <p:cNvSpPr/>
            <p:nvPr/>
          </p:nvSpPr>
          <p:spPr>
            <a:xfrm>
              <a:off x="384" y="138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99412" name="Rectangle 82"/>
            <p:cNvSpPr/>
            <p:nvPr/>
          </p:nvSpPr>
          <p:spPr>
            <a:xfrm>
              <a:off x="0" y="138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99413" name="Rectangle 83"/>
            <p:cNvSpPr/>
            <p:nvPr/>
          </p:nvSpPr>
          <p:spPr>
            <a:xfrm>
              <a:off x="1824" y="1100"/>
              <a:ext cx="672"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7</a:t>
              </a:r>
              <a:endParaRPr lang="zh-CN" altLang="en-US" sz="2000" b="1" dirty="0">
                <a:solidFill>
                  <a:schemeClr val="accent2"/>
                </a:solidFill>
                <a:latin typeface="Arial" panose="020B0604020202020204" pitchFamily="34" charset="0"/>
              </a:endParaRPr>
            </a:p>
          </p:txBody>
        </p:sp>
        <p:sp>
          <p:nvSpPr>
            <p:cNvPr id="99414" name="Rectangle 84"/>
            <p:cNvSpPr/>
            <p:nvPr/>
          </p:nvSpPr>
          <p:spPr>
            <a:xfrm>
              <a:off x="1008" y="1100"/>
              <a:ext cx="816"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Tokyo</a:t>
              </a:r>
              <a:endParaRPr lang="en-US" altLang="x-none" sz="2000" b="1" dirty="0">
                <a:solidFill>
                  <a:schemeClr val="accent2"/>
                </a:solidFill>
                <a:latin typeface="Arial" panose="020B0604020202020204" pitchFamily="34" charset="0"/>
              </a:endParaRPr>
            </a:p>
          </p:txBody>
        </p:sp>
        <p:sp>
          <p:nvSpPr>
            <p:cNvPr id="99415" name="Rectangle 85"/>
            <p:cNvSpPr/>
            <p:nvPr/>
          </p:nvSpPr>
          <p:spPr>
            <a:xfrm>
              <a:off x="384" y="1100"/>
              <a:ext cx="62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Brown</a:t>
              </a:r>
              <a:endParaRPr lang="en-US" altLang="x-none" sz="2000" b="1" dirty="0">
                <a:solidFill>
                  <a:schemeClr val="accent2"/>
                </a:solidFill>
                <a:latin typeface="Arial" panose="020B0604020202020204" pitchFamily="34" charset="0"/>
              </a:endParaRPr>
            </a:p>
          </p:txBody>
        </p:sp>
        <p:sp>
          <p:nvSpPr>
            <p:cNvPr id="99416" name="Rectangle 86"/>
            <p:cNvSpPr/>
            <p:nvPr/>
          </p:nvSpPr>
          <p:spPr>
            <a:xfrm>
              <a:off x="0" y="1100"/>
              <a:ext cx="38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99417" name="Rectangle 87"/>
            <p:cNvSpPr/>
            <p:nvPr/>
          </p:nvSpPr>
          <p:spPr>
            <a:xfrm>
              <a:off x="1824" y="80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418" name="Rectangle 88"/>
            <p:cNvSpPr/>
            <p:nvPr/>
          </p:nvSpPr>
          <p:spPr>
            <a:xfrm>
              <a:off x="1008" y="80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99419" name="Rectangle 89"/>
            <p:cNvSpPr/>
            <p:nvPr/>
          </p:nvSpPr>
          <p:spPr>
            <a:xfrm>
              <a:off x="384" y="80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Jones</a:t>
              </a:r>
              <a:endParaRPr lang="en-US" altLang="x-none" sz="2000" b="1" dirty="0">
                <a:solidFill>
                  <a:schemeClr val="accent2"/>
                </a:solidFill>
                <a:latin typeface="Arial" panose="020B0604020202020204" pitchFamily="34" charset="0"/>
              </a:endParaRPr>
            </a:p>
          </p:txBody>
        </p:sp>
        <p:sp>
          <p:nvSpPr>
            <p:cNvPr id="99420" name="Rectangle 90"/>
            <p:cNvSpPr/>
            <p:nvPr/>
          </p:nvSpPr>
          <p:spPr>
            <a:xfrm>
              <a:off x="0" y="80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99421" name="Rectangle 91"/>
            <p:cNvSpPr/>
            <p:nvPr/>
          </p:nvSpPr>
          <p:spPr>
            <a:xfrm>
              <a:off x="1824" y="519"/>
              <a:ext cx="672"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422" name="Rectangle 92"/>
            <p:cNvSpPr/>
            <p:nvPr/>
          </p:nvSpPr>
          <p:spPr>
            <a:xfrm>
              <a:off x="1008" y="519"/>
              <a:ext cx="816"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423" name="Rectangle 93"/>
            <p:cNvSpPr/>
            <p:nvPr/>
          </p:nvSpPr>
          <p:spPr>
            <a:xfrm>
              <a:off x="384" y="519"/>
              <a:ext cx="62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99424" name="Rectangle 94"/>
            <p:cNvSpPr/>
            <p:nvPr/>
          </p:nvSpPr>
          <p:spPr>
            <a:xfrm>
              <a:off x="0" y="519"/>
              <a:ext cx="38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99425" name="Rectangle 95"/>
            <p:cNvSpPr/>
            <p:nvPr/>
          </p:nvSpPr>
          <p:spPr>
            <a:xfrm>
              <a:off x="1824" y="240"/>
              <a:ext cx="672"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percent</a:t>
              </a:r>
              <a:endParaRPr lang="en-US" altLang="x-none" sz="2000" b="1" dirty="0">
                <a:solidFill>
                  <a:srgbClr val="FF0000"/>
                </a:solidFill>
                <a:latin typeface="Arial" panose="020B0604020202020204" pitchFamily="34" charset="0"/>
              </a:endParaRPr>
            </a:p>
          </p:txBody>
        </p:sp>
        <p:sp>
          <p:nvSpPr>
            <p:cNvPr id="99426" name="Rectangle 96"/>
            <p:cNvSpPr/>
            <p:nvPr/>
          </p:nvSpPr>
          <p:spPr>
            <a:xfrm>
              <a:off x="1008" y="240"/>
              <a:ext cx="816"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city</a:t>
              </a:r>
              <a:endParaRPr lang="en-US" altLang="x-none" sz="2000" b="1" dirty="0">
                <a:solidFill>
                  <a:srgbClr val="FF0000"/>
                </a:solidFill>
                <a:latin typeface="Arial" panose="020B0604020202020204" pitchFamily="34" charset="0"/>
              </a:endParaRPr>
            </a:p>
          </p:txBody>
        </p:sp>
        <p:sp>
          <p:nvSpPr>
            <p:cNvPr id="99427" name="Rectangle 97"/>
            <p:cNvSpPr/>
            <p:nvPr/>
          </p:nvSpPr>
          <p:spPr>
            <a:xfrm>
              <a:off x="384" y="240"/>
              <a:ext cx="62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aname</a:t>
              </a:r>
              <a:endParaRPr lang="en-US" altLang="x-none" sz="2000" b="1" dirty="0">
                <a:solidFill>
                  <a:srgbClr val="FF0000"/>
                </a:solidFill>
                <a:latin typeface="Arial" panose="020B0604020202020204" pitchFamily="34" charset="0"/>
              </a:endParaRPr>
            </a:p>
          </p:txBody>
        </p:sp>
        <p:sp>
          <p:nvSpPr>
            <p:cNvPr id="99428" name="Rectangle 98"/>
            <p:cNvSpPr/>
            <p:nvPr/>
          </p:nvSpPr>
          <p:spPr>
            <a:xfrm>
              <a:off x="0" y="240"/>
              <a:ext cx="38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aid</a:t>
              </a:r>
              <a:endParaRPr lang="en-US" altLang="x-none" sz="2000" b="1" u="sng" dirty="0">
                <a:solidFill>
                  <a:srgbClr val="FF0000"/>
                </a:solidFill>
                <a:latin typeface="Arial" panose="020B0604020202020204" pitchFamily="34" charset="0"/>
              </a:endParaRPr>
            </a:p>
          </p:txBody>
        </p:sp>
        <p:sp>
          <p:nvSpPr>
            <p:cNvPr id="99429" name="Line 99"/>
            <p:cNvSpPr/>
            <p:nvPr/>
          </p:nvSpPr>
          <p:spPr>
            <a:xfrm>
              <a:off x="0" y="24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0" name="Line 100"/>
            <p:cNvSpPr/>
            <p:nvPr/>
          </p:nvSpPr>
          <p:spPr>
            <a:xfrm>
              <a:off x="0" y="51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1" name="Line 101"/>
            <p:cNvSpPr/>
            <p:nvPr/>
          </p:nvSpPr>
          <p:spPr>
            <a:xfrm>
              <a:off x="0" y="80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2" name="Line 102"/>
            <p:cNvSpPr/>
            <p:nvPr/>
          </p:nvSpPr>
          <p:spPr>
            <a:xfrm>
              <a:off x="0" y="1100"/>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3" name="Line 103"/>
            <p:cNvSpPr/>
            <p:nvPr/>
          </p:nvSpPr>
          <p:spPr>
            <a:xfrm>
              <a:off x="0" y="138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4" name="Line 104"/>
            <p:cNvSpPr/>
            <p:nvPr/>
          </p:nvSpPr>
          <p:spPr>
            <a:xfrm>
              <a:off x="0" y="168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5" name="Line 105"/>
            <p:cNvSpPr/>
            <p:nvPr/>
          </p:nvSpPr>
          <p:spPr>
            <a:xfrm>
              <a:off x="0"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6" name="Line 106"/>
            <p:cNvSpPr/>
            <p:nvPr/>
          </p:nvSpPr>
          <p:spPr>
            <a:xfrm>
              <a:off x="38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7" name="Line 107"/>
            <p:cNvSpPr/>
            <p:nvPr/>
          </p:nvSpPr>
          <p:spPr>
            <a:xfrm>
              <a:off x="1008"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8" name="Line 108"/>
            <p:cNvSpPr/>
            <p:nvPr/>
          </p:nvSpPr>
          <p:spPr>
            <a:xfrm>
              <a:off x="182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39" name="Line 109"/>
            <p:cNvSpPr/>
            <p:nvPr/>
          </p:nvSpPr>
          <p:spPr>
            <a:xfrm>
              <a:off x="2496"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40" name="Text Box 110"/>
            <p:cNvSpPr txBox="1"/>
            <p:nvPr/>
          </p:nvSpPr>
          <p:spPr>
            <a:xfrm>
              <a:off x="528" y="0"/>
              <a:ext cx="1511" cy="230"/>
            </a:xfrm>
            <a:prstGeom prst="rect">
              <a:avLst/>
            </a:prstGeom>
            <a:noFill/>
            <a:ln w="9525">
              <a:noFill/>
            </a:ln>
          </p:spPr>
          <p:txBody>
            <a:bodyPr tIns="0" bIns="0" anchor="t">
              <a:spAutoFit/>
            </a:bodyPr>
            <a:p>
              <a:pPr algn="ctr">
                <a:spcBef>
                  <a:spcPct val="50000"/>
                </a:spcBef>
              </a:pPr>
              <a:r>
                <a:rPr lang="en-US" altLang="x-none" b="1" dirty="0">
                  <a:latin typeface="Arial" panose="020B0604020202020204" pitchFamily="34" charset="0"/>
                </a:rPr>
                <a:t>L</a:t>
              </a:r>
              <a:endParaRPr lang="en-US" altLang="x-none" b="1" dirty="0">
                <a:latin typeface="Arial" panose="020B0604020202020204" pitchFamily="34" charset="0"/>
              </a:endParaRPr>
            </a:p>
          </p:txBody>
        </p:sp>
      </p:grpSp>
      <p:grpSp>
        <p:nvGrpSpPr>
          <p:cNvPr id="99441" name="组合 83057"/>
          <p:cNvGrpSpPr/>
          <p:nvPr/>
        </p:nvGrpSpPr>
        <p:grpSpPr>
          <a:xfrm>
            <a:off x="4724400" y="76200"/>
            <a:ext cx="3962400" cy="2667000"/>
            <a:chOff x="0" y="0"/>
            <a:chExt cx="2496" cy="1680"/>
          </a:xfrm>
        </p:grpSpPr>
        <p:sp>
          <p:nvSpPr>
            <p:cNvPr id="99442" name="Rectangle 112"/>
            <p:cNvSpPr/>
            <p:nvPr/>
          </p:nvSpPr>
          <p:spPr>
            <a:xfrm>
              <a:off x="1824" y="138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443" name="Rectangle 113"/>
            <p:cNvSpPr/>
            <p:nvPr/>
          </p:nvSpPr>
          <p:spPr>
            <a:xfrm>
              <a:off x="1008" y="138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444" name="Rectangle 114"/>
            <p:cNvSpPr/>
            <p:nvPr/>
          </p:nvSpPr>
          <p:spPr>
            <a:xfrm>
              <a:off x="384" y="138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99445" name="Rectangle 115"/>
            <p:cNvSpPr/>
            <p:nvPr/>
          </p:nvSpPr>
          <p:spPr>
            <a:xfrm>
              <a:off x="0" y="138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99446" name="Rectangle 116"/>
            <p:cNvSpPr/>
            <p:nvPr/>
          </p:nvSpPr>
          <p:spPr>
            <a:xfrm>
              <a:off x="1824" y="1100"/>
              <a:ext cx="672"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7</a:t>
              </a:r>
              <a:endParaRPr lang="zh-CN" altLang="en-US" sz="2000" b="1" dirty="0">
                <a:solidFill>
                  <a:schemeClr val="accent2"/>
                </a:solidFill>
                <a:latin typeface="Arial" panose="020B0604020202020204" pitchFamily="34" charset="0"/>
              </a:endParaRPr>
            </a:p>
          </p:txBody>
        </p:sp>
        <p:sp>
          <p:nvSpPr>
            <p:cNvPr id="99447" name="Rectangle 117"/>
            <p:cNvSpPr/>
            <p:nvPr/>
          </p:nvSpPr>
          <p:spPr>
            <a:xfrm>
              <a:off x="1008" y="1100"/>
              <a:ext cx="816"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Tokyo</a:t>
              </a:r>
              <a:endParaRPr lang="en-US" altLang="x-none" sz="2000" b="1" dirty="0">
                <a:solidFill>
                  <a:schemeClr val="accent2"/>
                </a:solidFill>
                <a:latin typeface="Arial" panose="020B0604020202020204" pitchFamily="34" charset="0"/>
              </a:endParaRPr>
            </a:p>
          </p:txBody>
        </p:sp>
        <p:sp>
          <p:nvSpPr>
            <p:cNvPr id="99448" name="Rectangle 118"/>
            <p:cNvSpPr/>
            <p:nvPr/>
          </p:nvSpPr>
          <p:spPr>
            <a:xfrm>
              <a:off x="384" y="1100"/>
              <a:ext cx="62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Brown</a:t>
              </a:r>
              <a:endParaRPr lang="en-US" altLang="x-none" sz="2000" b="1" dirty="0">
                <a:solidFill>
                  <a:schemeClr val="accent2"/>
                </a:solidFill>
                <a:latin typeface="Arial" panose="020B0604020202020204" pitchFamily="34" charset="0"/>
              </a:endParaRPr>
            </a:p>
          </p:txBody>
        </p:sp>
        <p:sp>
          <p:nvSpPr>
            <p:cNvPr id="99449" name="Rectangle 119"/>
            <p:cNvSpPr/>
            <p:nvPr/>
          </p:nvSpPr>
          <p:spPr>
            <a:xfrm>
              <a:off x="0" y="1100"/>
              <a:ext cx="38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99450" name="Rectangle 120"/>
            <p:cNvSpPr/>
            <p:nvPr/>
          </p:nvSpPr>
          <p:spPr>
            <a:xfrm>
              <a:off x="1824" y="80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451" name="Rectangle 121"/>
            <p:cNvSpPr/>
            <p:nvPr/>
          </p:nvSpPr>
          <p:spPr>
            <a:xfrm>
              <a:off x="1008" y="80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99452" name="Rectangle 122"/>
            <p:cNvSpPr/>
            <p:nvPr/>
          </p:nvSpPr>
          <p:spPr>
            <a:xfrm>
              <a:off x="384" y="80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Jones</a:t>
              </a:r>
              <a:endParaRPr lang="en-US" altLang="x-none" sz="2000" b="1" dirty="0">
                <a:solidFill>
                  <a:schemeClr val="accent2"/>
                </a:solidFill>
                <a:latin typeface="Arial" panose="020B0604020202020204" pitchFamily="34" charset="0"/>
              </a:endParaRPr>
            </a:p>
          </p:txBody>
        </p:sp>
        <p:sp>
          <p:nvSpPr>
            <p:cNvPr id="99453" name="Rectangle 123"/>
            <p:cNvSpPr/>
            <p:nvPr/>
          </p:nvSpPr>
          <p:spPr>
            <a:xfrm>
              <a:off x="0" y="80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99454" name="Rectangle 124"/>
            <p:cNvSpPr/>
            <p:nvPr/>
          </p:nvSpPr>
          <p:spPr>
            <a:xfrm>
              <a:off x="1824" y="519"/>
              <a:ext cx="672"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99455" name="Rectangle 125"/>
            <p:cNvSpPr/>
            <p:nvPr/>
          </p:nvSpPr>
          <p:spPr>
            <a:xfrm>
              <a:off x="1008" y="519"/>
              <a:ext cx="816"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99456" name="Rectangle 126"/>
            <p:cNvSpPr/>
            <p:nvPr/>
          </p:nvSpPr>
          <p:spPr>
            <a:xfrm>
              <a:off x="384" y="519"/>
              <a:ext cx="62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99457" name="Rectangle 127"/>
            <p:cNvSpPr/>
            <p:nvPr/>
          </p:nvSpPr>
          <p:spPr>
            <a:xfrm>
              <a:off x="0" y="519"/>
              <a:ext cx="38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99458" name="Rectangle 128"/>
            <p:cNvSpPr/>
            <p:nvPr/>
          </p:nvSpPr>
          <p:spPr>
            <a:xfrm>
              <a:off x="1824" y="240"/>
              <a:ext cx="672"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percent</a:t>
              </a:r>
              <a:endParaRPr lang="en-US" altLang="x-none" sz="2000" b="1" dirty="0">
                <a:solidFill>
                  <a:srgbClr val="FF0000"/>
                </a:solidFill>
                <a:latin typeface="Arial" panose="020B0604020202020204" pitchFamily="34" charset="0"/>
              </a:endParaRPr>
            </a:p>
          </p:txBody>
        </p:sp>
        <p:sp>
          <p:nvSpPr>
            <p:cNvPr id="99459" name="Rectangle 129"/>
            <p:cNvSpPr/>
            <p:nvPr/>
          </p:nvSpPr>
          <p:spPr>
            <a:xfrm>
              <a:off x="1008" y="240"/>
              <a:ext cx="816"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city</a:t>
              </a:r>
              <a:endParaRPr lang="en-US" altLang="x-none" sz="2000" b="1" dirty="0">
                <a:solidFill>
                  <a:srgbClr val="FF0000"/>
                </a:solidFill>
                <a:latin typeface="Arial" panose="020B0604020202020204" pitchFamily="34" charset="0"/>
              </a:endParaRPr>
            </a:p>
          </p:txBody>
        </p:sp>
        <p:sp>
          <p:nvSpPr>
            <p:cNvPr id="99460" name="Rectangle 130"/>
            <p:cNvSpPr/>
            <p:nvPr/>
          </p:nvSpPr>
          <p:spPr>
            <a:xfrm>
              <a:off x="384" y="240"/>
              <a:ext cx="62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aname</a:t>
              </a:r>
              <a:endParaRPr lang="en-US" altLang="x-none" sz="2000" b="1" dirty="0">
                <a:solidFill>
                  <a:srgbClr val="FF0000"/>
                </a:solidFill>
                <a:latin typeface="Arial" panose="020B0604020202020204" pitchFamily="34" charset="0"/>
              </a:endParaRPr>
            </a:p>
          </p:txBody>
        </p:sp>
        <p:sp>
          <p:nvSpPr>
            <p:cNvPr id="99461" name="Rectangle 131"/>
            <p:cNvSpPr/>
            <p:nvPr/>
          </p:nvSpPr>
          <p:spPr>
            <a:xfrm>
              <a:off x="0" y="240"/>
              <a:ext cx="38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aid</a:t>
              </a:r>
              <a:endParaRPr lang="en-US" altLang="x-none" sz="2000" b="1" u="sng" dirty="0">
                <a:solidFill>
                  <a:srgbClr val="FF0000"/>
                </a:solidFill>
                <a:latin typeface="Arial" panose="020B0604020202020204" pitchFamily="34" charset="0"/>
              </a:endParaRPr>
            </a:p>
          </p:txBody>
        </p:sp>
        <p:sp>
          <p:nvSpPr>
            <p:cNvPr id="99462" name="Line 132"/>
            <p:cNvSpPr/>
            <p:nvPr/>
          </p:nvSpPr>
          <p:spPr>
            <a:xfrm>
              <a:off x="0" y="24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3" name="Line 133"/>
            <p:cNvSpPr/>
            <p:nvPr/>
          </p:nvSpPr>
          <p:spPr>
            <a:xfrm>
              <a:off x="0" y="51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4" name="Line 134"/>
            <p:cNvSpPr/>
            <p:nvPr/>
          </p:nvSpPr>
          <p:spPr>
            <a:xfrm>
              <a:off x="0" y="80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5" name="Line 135"/>
            <p:cNvSpPr/>
            <p:nvPr/>
          </p:nvSpPr>
          <p:spPr>
            <a:xfrm>
              <a:off x="0" y="1100"/>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6" name="Line 136"/>
            <p:cNvSpPr/>
            <p:nvPr/>
          </p:nvSpPr>
          <p:spPr>
            <a:xfrm>
              <a:off x="0" y="138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7" name="Line 137"/>
            <p:cNvSpPr/>
            <p:nvPr/>
          </p:nvSpPr>
          <p:spPr>
            <a:xfrm>
              <a:off x="0" y="168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8" name="Line 138"/>
            <p:cNvSpPr/>
            <p:nvPr/>
          </p:nvSpPr>
          <p:spPr>
            <a:xfrm>
              <a:off x="0"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69" name="Line 139"/>
            <p:cNvSpPr/>
            <p:nvPr/>
          </p:nvSpPr>
          <p:spPr>
            <a:xfrm>
              <a:off x="38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70" name="Line 140"/>
            <p:cNvSpPr/>
            <p:nvPr/>
          </p:nvSpPr>
          <p:spPr>
            <a:xfrm>
              <a:off x="1008"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71" name="Line 141"/>
            <p:cNvSpPr/>
            <p:nvPr/>
          </p:nvSpPr>
          <p:spPr>
            <a:xfrm>
              <a:off x="182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72" name="Line 142"/>
            <p:cNvSpPr/>
            <p:nvPr/>
          </p:nvSpPr>
          <p:spPr>
            <a:xfrm>
              <a:off x="2496"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99473" name="Text Box 143"/>
            <p:cNvSpPr txBox="1"/>
            <p:nvPr/>
          </p:nvSpPr>
          <p:spPr>
            <a:xfrm>
              <a:off x="505" y="0"/>
              <a:ext cx="1511" cy="230"/>
            </a:xfrm>
            <a:prstGeom prst="rect">
              <a:avLst/>
            </a:prstGeom>
            <a:noFill/>
            <a:ln w="9525">
              <a:noFill/>
            </a:ln>
          </p:spPr>
          <p:txBody>
            <a:bodyPr tIns="0" bIns="0" anchor="t">
              <a:spAutoFit/>
            </a:bodyPr>
            <a:p>
              <a:pPr algn="ctr">
                <a:spcBef>
                  <a:spcPct val="50000"/>
                </a:spcBef>
              </a:pPr>
              <a:r>
                <a:rPr lang="en-US" altLang="x-none" b="1" dirty="0">
                  <a:latin typeface="Arial" panose="020B0604020202020204" pitchFamily="34" charset="0"/>
                </a:rPr>
                <a:t>M</a:t>
              </a:r>
              <a:endParaRPr lang="en-US" altLang="x-none" b="1" dirty="0">
                <a:latin typeface="Arial" panose="020B0604020202020204" pitchFamily="34" charset="0"/>
              </a:endParaRPr>
            </a:p>
          </p:txBody>
        </p:sp>
      </p:gr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13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13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1380" name="Rectangle 2"/>
          <p:cNvSpPr/>
          <p:nvPr/>
        </p:nvSpPr>
        <p:spPr>
          <a:xfrm>
            <a:off x="0" y="2971800"/>
            <a:ext cx="9144000" cy="3886200"/>
          </a:xfrm>
          <a:prstGeom prst="rect">
            <a:avLst/>
          </a:prstGeom>
          <a:solidFill>
            <a:schemeClr val="bg1"/>
          </a:solidFill>
          <a:ln w="9525">
            <a:noFill/>
          </a:ln>
        </p:spPr>
        <p:txBody>
          <a:bodyPr wrap="none" anchor="ctr"/>
          <a:p>
            <a:endParaRPr lang="zh-CN" altLang="en-US" dirty="0">
              <a:latin typeface="Times New Roman" panose="02020603050405020304" pitchFamily="2" charset="0"/>
            </a:endParaRPr>
          </a:p>
        </p:txBody>
      </p:sp>
      <p:graphicFrame>
        <p:nvGraphicFramePr>
          <p:cNvPr id="83974" name="表格 83973"/>
          <p:cNvGraphicFramePr/>
          <p:nvPr/>
        </p:nvGraphicFramePr>
        <p:xfrm>
          <a:off x="76200" y="3449638"/>
          <a:ext cx="8991600" cy="3027363"/>
        </p:xfrm>
        <a:graphic>
          <a:graphicData uri="http://schemas.openxmlformats.org/drawingml/2006/table">
            <a:tbl>
              <a:tblPr/>
              <a:tblGrid>
                <a:gridCol w="685800"/>
                <a:gridCol w="1143000"/>
                <a:gridCol w="1295400"/>
                <a:gridCol w="1219200"/>
                <a:gridCol w="762000"/>
                <a:gridCol w="1219200"/>
                <a:gridCol w="1295400"/>
                <a:gridCol w="1371600"/>
              </a:tblGrid>
              <a:tr h="41910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u="sng" dirty="0">
                          <a:solidFill>
                            <a:srgbClr val="FF0000"/>
                          </a:solidFill>
                          <a:latin typeface="Arial" panose="020B0604020202020204" pitchFamily="34" charset="0"/>
                          <a:ea typeface="宋体" panose="02010600030101010101" pitchFamily="2" charset="-122"/>
                        </a:rPr>
                        <a:t>L.aid</a:t>
                      </a:r>
                      <a:endParaRPr lang="en-US" altLang="x-none" sz="2000" u="sng"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L.aname</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L.city</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L.percent</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u="sng" dirty="0">
                          <a:solidFill>
                            <a:srgbClr val="FF0000"/>
                          </a:solidFill>
                          <a:latin typeface="Arial" panose="020B0604020202020204" pitchFamily="34" charset="0"/>
                          <a:ea typeface="宋体" panose="02010600030101010101" pitchFamily="2" charset="-122"/>
                        </a:rPr>
                        <a:t>M.aid</a:t>
                      </a:r>
                      <a:endParaRPr lang="en-US" altLang="x-none" sz="2000" u="sng"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M.aname</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M.city</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rgbClr val="FF0000"/>
                          </a:solidFill>
                          <a:latin typeface="Arial" panose="020B0604020202020204" pitchFamily="34" charset="0"/>
                          <a:ea typeface="宋体" panose="02010600030101010101" pitchFamily="2" charset="-122"/>
                        </a:rPr>
                        <a:t>M.percent</a:t>
                      </a:r>
                      <a:endParaRPr lang="en-US" altLang="x-none" sz="2000"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3338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a01</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Smith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a01</a:t>
                      </a:r>
                      <a:endParaRPr lang="zh-CN" altLang="en-US"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Smith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a01</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Smith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6</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a04</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Gray</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a02</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Jones</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Newark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a02</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Jones</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Newark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a03</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Brown</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Tokyo</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7</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a03</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Brown</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Tokyo</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7</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a04</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Gray</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a01</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Smith</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6</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a04</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Gray</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a04</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Gray</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New York</a:t>
                      </a:r>
                      <a:endParaRPr lang="en-US" altLang="x-none" sz="20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a:solidFill>
                            <a:schemeClr val="accent2"/>
                          </a:solidFill>
                          <a:latin typeface="Arial" panose="020B0604020202020204" pitchFamily="34" charset="0"/>
                          <a:ea typeface="宋体" panose="02010600030101010101" pitchFamily="2" charset="-122"/>
                        </a:rPr>
                        <a:t>6</a:t>
                      </a:r>
                      <a:endParaRPr lang="en-US" altLang="zh-CN" sz="200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1455" name="Text Box 77"/>
          <p:cNvSpPr txBox="1"/>
          <p:nvPr/>
        </p:nvSpPr>
        <p:spPr>
          <a:xfrm>
            <a:off x="0" y="2900363"/>
            <a:ext cx="9144000" cy="517525"/>
          </a:xfrm>
          <a:prstGeom prst="rect">
            <a:avLst/>
          </a:prstGeom>
          <a:noFill/>
          <a:ln w="9525">
            <a:noFill/>
          </a:ln>
        </p:spPr>
        <p:txBody>
          <a:bodyPr anchor="t">
            <a:spAutoFit/>
          </a:bodyPr>
          <a:p>
            <a:pPr marL="342900" indent="-342900">
              <a:spcBef>
                <a:spcPct val="50000"/>
              </a:spcBef>
            </a:pPr>
            <a:r>
              <a:rPr lang="zh-CN" altLang="en-US" sz="2800" b="1" dirty="0">
                <a:solidFill>
                  <a:schemeClr val="accent2"/>
                </a:solidFill>
                <a:latin typeface="Arial" panose="020B0604020202020204" pitchFamily="34" charset="0"/>
              </a:rPr>
              <a:t>      </a:t>
            </a:r>
            <a:r>
              <a:rPr lang="en-US" altLang="x-none" sz="2800" b="1" dirty="0">
                <a:solidFill>
                  <a:schemeClr val="accent2"/>
                </a:solidFill>
                <a:latin typeface="Arial" panose="020B0604020202020204" pitchFamily="34" charset="0"/>
              </a:rPr>
              <a:t>(L </a:t>
            </a:r>
            <a:r>
              <a:rPr lang="en-US" altLang="x-none" sz="2800" b="1" dirty="0">
                <a:solidFill>
                  <a:schemeClr val="accent2"/>
                </a:solidFill>
                <a:latin typeface="Arial" panose="020B0604020202020204" pitchFamily="34" charset="0"/>
                <a:sym typeface="Symbol" panose="05050102010706020507" pitchFamily="2" charset="2"/>
              </a:rPr>
              <a:t> M) where L.city = M.city</a:t>
            </a:r>
            <a:endParaRPr lang="en-US" altLang="x-none" sz="2800" b="1" dirty="0">
              <a:solidFill>
                <a:srgbClr val="FF0000"/>
              </a:solidFill>
              <a:latin typeface="Arial" panose="020B0604020202020204" pitchFamily="34" charset="0"/>
              <a:sym typeface="Symbol" panose="05050102010706020507" pitchFamily="2" charset="2"/>
            </a:endParaRPr>
          </a:p>
        </p:txBody>
      </p:sp>
      <p:grpSp>
        <p:nvGrpSpPr>
          <p:cNvPr id="101456" name="组合 84048"/>
          <p:cNvGrpSpPr/>
          <p:nvPr/>
        </p:nvGrpSpPr>
        <p:grpSpPr>
          <a:xfrm>
            <a:off x="457200" y="76200"/>
            <a:ext cx="3962400" cy="2667000"/>
            <a:chOff x="0" y="0"/>
            <a:chExt cx="2496" cy="1680"/>
          </a:xfrm>
        </p:grpSpPr>
        <p:sp>
          <p:nvSpPr>
            <p:cNvPr id="101457" name="Rectangle 79"/>
            <p:cNvSpPr/>
            <p:nvPr/>
          </p:nvSpPr>
          <p:spPr>
            <a:xfrm>
              <a:off x="1824" y="138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101458" name="Rectangle 80"/>
            <p:cNvSpPr/>
            <p:nvPr/>
          </p:nvSpPr>
          <p:spPr>
            <a:xfrm>
              <a:off x="1008" y="138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101459" name="Rectangle 81"/>
            <p:cNvSpPr/>
            <p:nvPr/>
          </p:nvSpPr>
          <p:spPr>
            <a:xfrm>
              <a:off x="384" y="138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101460" name="Rectangle 82"/>
            <p:cNvSpPr/>
            <p:nvPr/>
          </p:nvSpPr>
          <p:spPr>
            <a:xfrm>
              <a:off x="0" y="138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101461" name="Rectangle 83"/>
            <p:cNvSpPr/>
            <p:nvPr/>
          </p:nvSpPr>
          <p:spPr>
            <a:xfrm>
              <a:off x="1824" y="1100"/>
              <a:ext cx="672"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7</a:t>
              </a:r>
              <a:endParaRPr lang="zh-CN" altLang="en-US" sz="2000" b="1" dirty="0">
                <a:solidFill>
                  <a:schemeClr val="accent2"/>
                </a:solidFill>
                <a:latin typeface="Arial" panose="020B0604020202020204" pitchFamily="34" charset="0"/>
              </a:endParaRPr>
            </a:p>
          </p:txBody>
        </p:sp>
        <p:sp>
          <p:nvSpPr>
            <p:cNvPr id="101462" name="Rectangle 84"/>
            <p:cNvSpPr/>
            <p:nvPr/>
          </p:nvSpPr>
          <p:spPr>
            <a:xfrm>
              <a:off x="1008" y="1100"/>
              <a:ext cx="816"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Tokyo</a:t>
              </a:r>
              <a:endParaRPr lang="en-US" altLang="x-none" sz="2000" b="1" dirty="0">
                <a:solidFill>
                  <a:schemeClr val="accent2"/>
                </a:solidFill>
                <a:latin typeface="Arial" panose="020B0604020202020204" pitchFamily="34" charset="0"/>
              </a:endParaRPr>
            </a:p>
          </p:txBody>
        </p:sp>
        <p:sp>
          <p:nvSpPr>
            <p:cNvPr id="101463" name="Rectangle 85"/>
            <p:cNvSpPr/>
            <p:nvPr/>
          </p:nvSpPr>
          <p:spPr>
            <a:xfrm>
              <a:off x="384" y="1100"/>
              <a:ext cx="62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Brown</a:t>
              </a:r>
              <a:endParaRPr lang="en-US" altLang="x-none" sz="2000" b="1" dirty="0">
                <a:solidFill>
                  <a:schemeClr val="accent2"/>
                </a:solidFill>
                <a:latin typeface="Arial" panose="020B0604020202020204" pitchFamily="34" charset="0"/>
              </a:endParaRPr>
            </a:p>
          </p:txBody>
        </p:sp>
        <p:sp>
          <p:nvSpPr>
            <p:cNvPr id="101464" name="Rectangle 86"/>
            <p:cNvSpPr/>
            <p:nvPr/>
          </p:nvSpPr>
          <p:spPr>
            <a:xfrm>
              <a:off x="0" y="1100"/>
              <a:ext cx="38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101465" name="Rectangle 87"/>
            <p:cNvSpPr/>
            <p:nvPr/>
          </p:nvSpPr>
          <p:spPr>
            <a:xfrm>
              <a:off x="1824" y="80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101466" name="Rectangle 88"/>
            <p:cNvSpPr/>
            <p:nvPr/>
          </p:nvSpPr>
          <p:spPr>
            <a:xfrm>
              <a:off x="1008" y="80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101467" name="Rectangle 89"/>
            <p:cNvSpPr/>
            <p:nvPr/>
          </p:nvSpPr>
          <p:spPr>
            <a:xfrm>
              <a:off x="384" y="80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Jones</a:t>
              </a:r>
              <a:endParaRPr lang="en-US" altLang="x-none" sz="2000" b="1" dirty="0">
                <a:solidFill>
                  <a:schemeClr val="accent2"/>
                </a:solidFill>
                <a:latin typeface="Arial" panose="020B0604020202020204" pitchFamily="34" charset="0"/>
              </a:endParaRPr>
            </a:p>
          </p:txBody>
        </p:sp>
        <p:sp>
          <p:nvSpPr>
            <p:cNvPr id="101468" name="Rectangle 90"/>
            <p:cNvSpPr/>
            <p:nvPr/>
          </p:nvSpPr>
          <p:spPr>
            <a:xfrm>
              <a:off x="0" y="80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101469" name="Rectangle 91"/>
            <p:cNvSpPr/>
            <p:nvPr/>
          </p:nvSpPr>
          <p:spPr>
            <a:xfrm>
              <a:off x="1824" y="519"/>
              <a:ext cx="672"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101470" name="Rectangle 92"/>
            <p:cNvSpPr/>
            <p:nvPr/>
          </p:nvSpPr>
          <p:spPr>
            <a:xfrm>
              <a:off x="1008" y="519"/>
              <a:ext cx="816"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101471" name="Rectangle 93"/>
            <p:cNvSpPr/>
            <p:nvPr/>
          </p:nvSpPr>
          <p:spPr>
            <a:xfrm>
              <a:off x="384" y="519"/>
              <a:ext cx="62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101472" name="Rectangle 94"/>
            <p:cNvSpPr/>
            <p:nvPr/>
          </p:nvSpPr>
          <p:spPr>
            <a:xfrm>
              <a:off x="0" y="519"/>
              <a:ext cx="38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101473" name="Rectangle 95"/>
            <p:cNvSpPr/>
            <p:nvPr/>
          </p:nvSpPr>
          <p:spPr>
            <a:xfrm>
              <a:off x="1824" y="240"/>
              <a:ext cx="672"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percent</a:t>
              </a:r>
              <a:endParaRPr lang="en-US" altLang="x-none" sz="2000" b="1" dirty="0">
                <a:solidFill>
                  <a:srgbClr val="FF0000"/>
                </a:solidFill>
                <a:latin typeface="Arial" panose="020B0604020202020204" pitchFamily="34" charset="0"/>
              </a:endParaRPr>
            </a:p>
          </p:txBody>
        </p:sp>
        <p:sp>
          <p:nvSpPr>
            <p:cNvPr id="101474" name="Rectangle 96"/>
            <p:cNvSpPr/>
            <p:nvPr/>
          </p:nvSpPr>
          <p:spPr>
            <a:xfrm>
              <a:off x="1008" y="240"/>
              <a:ext cx="816"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city</a:t>
              </a:r>
              <a:endParaRPr lang="en-US" altLang="x-none" sz="2000" b="1" dirty="0">
                <a:solidFill>
                  <a:srgbClr val="FF0000"/>
                </a:solidFill>
                <a:latin typeface="Arial" panose="020B0604020202020204" pitchFamily="34" charset="0"/>
              </a:endParaRPr>
            </a:p>
          </p:txBody>
        </p:sp>
        <p:sp>
          <p:nvSpPr>
            <p:cNvPr id="101475" name="Rectangle 97"/>
            <p:cNvSpPr/>
            <p:nvPr/>
          </p:nvSpPr>
          <p:spPr>
            <a:xfrm>
              <a:off x="384" y="240"/>
              <a:ext cx="62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aname</a:t>
              </a:r>
              <a:endParaRPr lang="en-US" altLang="x-none" sz="2000" b="1" dirty="0">
                <a:solidFill>
                  <a:srgbClr val="FF0000"/>
                </a:solidFill>
                <a:latin typeface="Arial" panose="020B0604020202020204" pitchFamily="34" charset="0"/>
              </a:endParaRPr>
            </a:p>
          </p:txBody>
        </p:sp>
        <p:sp>
          <p:nvSpPr>
            <p:cNvPr id="101476" name="Rectangle 98"/>
            <p:cNvSpPr/>
            <p:nvPr/>
          </p:nvSpPr>
          <p:spPr>
            <a:xfrm>
              <a:off x="0" y="240"/>
              <a:ext cx="38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aid</a:t>
              </a:r>
              <a:endParaRPr lang="en-US" altLang="x-none" sz="2000" b="1" u="sng" dirty="0">
                <a:solidFill>
                  <a:srgbClr val="FF0000"/>
                </a:solidFill>
                <a:latin typeface="Arial" panose="020B0604020202020204" pitchFamily="34" charset="0"/>
              </a:endParaRPr>
            </a:p>
          </p:txBody>
        </p:sp>
        <p:sp>
          <p:nvSpPr>
            <p:cNvPr id="101477" name="Line 99"/>
            <p:cNvSpPr/>
            <p:nvPr/>
          </p:nvSpPr>
          <p:spPr>
            <a:xfrm>
              <a:off x="0" y="24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78" name="Line 100"/>
            <p:cNvSpPr/>
            <p:nvPr/>
          </p:nvSpPr>
          <p:spPr>
            <a:xfrm>
              <a:off x="0" y="51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79" name="Line 101"/>
            <p:cNvSpPr/>
            <p:nvPr/>
          </p:nvSpPr>
          <p:spPr>
            <a:xfrm>
              <a:off x="0" y="80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0" name="Line 102"/>
            <p:cNvSpPr/>
            <p:nvPr/>
          </p:nvSpPr>
          <p:spPr>
            <a:xfrm>
              <a:off x="0" y="1100"/>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1" name="Line 103"/>
            <p:cNvSpPr/>
            <p:nvPr/>
          </p:nvSpPr>
          <p:spPr>
            <a:xfrm>
              <a:off x="0" y="138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2" name="Line 104"/>
            <p:cNvSpPr/>
            <p:nvPr/>
          </p:nvSpPr>
          <p:spPr>
            <a:xfrm>
              <a:off x="0" y="168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3" name="Line 105"/>
            <p:cNvSpPr/>
            <p:nvPr/>
          </p:nvSpPr>
          <p:spPr>
            <a:xfrm>
              <a:off x="0"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4" name="Line 106"/>
            <p:cNvSpPr/>
            <p:nvPr/>
          </p:nvSpPr>
          <p:spPr>
            <a:xfrm>
              <a:off x="38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5" name="Line 107"/>
            <p:cNvSpPr/>
            <p:nvPr/>
          </p:nvSpPr>
          <p:spPr>
            <a:xfrm>
              <a:off x="1008"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6" name="Line 108"/>
            <p:cNvSpPr/>
            <p:nvPr/>
          </p:nvSpPr>
          <p:spPr>
            <a:xfrm>
              <a:off x="182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7" name="Line 109"/>
            <p:cNvSpPr/>
            <p:nvPr/>
          </p:nvSpPr>
          <p:spPr>
            <a:xfrm>
              <a:off x="2496"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488" name="Text Box 110"/>
            <p:cNvSpPr txBox="1"/>
            <p:nvPr/>
          </p:nvSpPr>
          <p:spPr>
            <a:xfrm>
              <a:off x="528" y="0"/>
              <a:ext cx="1511" cy="230"/>
            </a:xfrm>
            <a:prstGeom prst="rect">
              <a:avLst/>
            </a:prstGeom>
            <a:noFill/>
            <a:ln w="9525">
              <a:noFill/>
            </a:ln>
          </p:spPr>
          <p:txBody>
            <a:bodyPr tIns="0" bIns="0" anchor="t">
              <a:spAutoFit/>
            </a:bodyPr>
            <a:p>
              <a:pPr algn="ctr">
                <a:spcBef>
                  <a:spcPct val="50000"/>
                </a:spcBef>
              </a:pPr>
              <a:r>
                <a:rPr lang="en-US" altLang="x-none" b="1" dirty="0">
                  <a:latin typeface="Arial" panose="020B0604020202020204" pitchFamily="34" charset="0"/>
                </a:rPr>
                <a:t>L</a:t>
              </a:r>
              <a:endParaRPr lang="en-US" altLang="x-none" b="1" dirty="0">
                <a:latin typeface="Arial" panose="020B0604020202020204" pitchFamily="34" charset="0"/>
              </a:endParaRPr>
            </a:p>
          </p:txBody>
        </p:sp>
      </p:grpSp>
      <p:sp>
        <p:nvSpPr>
          <p:cNvPr id="84115" name="Text Box 147"/>
          <p:cNvSpPr txBox="1"/>
          <p:nvPr/>
        </p:nvSpPr>
        <p:spPr>
          <a:xfrm>
            <a:off x="5508625" y="2900363"/>
            <a:ext cx="3119438" cy="517525"/>
          </a:xfrm>
          <a:prstGeom prst="rect">
            <a:avLst/>
          </a:prstGeom>
          <a:noFill/>
          <a:ln w="9525">
            <a:noFill/>
          </a:ln>
        </p:spPr>
        <p:txBody>
          <a:bodyPr wrap="square" anchor="t">
            <a:spAutoFit/>
          </a:bodyPr>
          <a:p>
            <a:pPr algn="ctr">
              <a:spcBef>
                <a:spcPct val="50000"/>
              </a:spcBef>
            </a:pPr>
            <a:r>
              <a:rPr lang="en-US" altLang="x-none" sz="2800" b="1" dirty="0">
                <a:solidFill>
                  <a:srgbClr val="FF0000"/>
                </a:solidFill>
                <a:latin typeface="Arial" panose="020B0604020202020204" pitchFamily="34" charset="0"/>
                <a:sym typeface="Symbol" panose="05050102010706020507" pitchFamily="2" charset="2"/>
              </a:rPr>
              <a:t>and L.aid &lt; M.aid</a:t>
            </a:r>
            <a:endParaRPr lang="en-US" altLang="x-none" sz="2800" b="1" dirty="0">
              <a:solidFill>
                <a:srgbClr val="FF0000"/>
              </a:solidFill>
              <a:latin typeface="Arial" panose="020B0604020202020204" pitchFamily="34" charset="0"/>
              <a:sym typeface="Symbol" panose="05050102010706020507" pitchFamily="2" charset="2"/>
            </a:endParaRPr>
          </a:p>
        </p:txBody>
      </p:sp>
      <p:sp>
        <p:nvSpPr>
          <p:cNvPr id="84116" name="直接连接符 84115"/>
          <p:cNvSpPr/>
          <p:nvPr/>
        </p:nvSpPr>
        <p:spPr>
          <a:xfrm>
            <a:off x="180975" y="4076700"/>
            <a:ext cx="8785225" cy="1588"/>
          </a:xfrm>
          <a:prstGeom prst="line">
            <a:avLst/>
          </a:prstGeom>
          <a:ln w="1016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84117" name="直接连接符 84116"/>
          <p:cNvSpPr/>
          <p:nvPr/>
        </p:nvSpPr>
        <p:spPr>
          <a:xfrm>
            <a:off x="163513" y="4921250"/>
            <a:ext cx="8785225" cy="1588"/>
          </a:xfrm>
          <a:prstGeom prst="line">
            <a:avLst/>
          </a:prstGeom>
          <a:ln w="1016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84118" name="直接连接符 84117"/>
          <p:cNvSpPr/>
          <p:nvPr/>
        </p:nvSpPr>
        <p:spPr>
          <a:xfrm>
            <a:off x="147638" y="5407025"/>
            <a:ext cx="8785225" cy="1588"/>
          </a:xfrm>
          <a:prstGeom prst="line">
            <a:avLst/>
          </a:prstGeom>
          <a:ln w="1016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84119" name="直接连接符 84118"/>
          <p:cNvSpPr/>
          <p:nvPr/>
        </p:nvSpPr>
        <p:spPr>
          <a:xfrm>
            <a:off x="130175" y="5821363"/>
            <a:ext cx="8785225" cy="1587"/>
          </a:xfrm>
          <a:prstGeom prst="line">
            <a:avLst/>
          </a:prstGeom>
          <a:ln w="1016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84120" name="直接连接符 84119"/>
          <p:cNvSpPr/>
          <p:nvPr/>
        </p:nvSpPr>
        <p:spPr>
          <a:xfrm>
            <a:off x="114300" y="6235700"/>
            <a:ext cx="8785225" cy="0"/>
          </a:xfrm>
          <a:prstGeom prst="line">
            <a:avLst/>
          </a:prstGeom>
          <a:ln w="101600" cap="flat" cmpd="sng">
            <a:solidFill>
              <a:srgbClr val="FF0000"/>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grpSp>
        <p:nvGrpSpPr>
          <p:cNvPr id="101495" name="组合 83057"/>
          <p:cNvGrpSpPr/>
          <p:nvPr/>
        </p:nvGrpSpPr>
        <p:grpSpPr>
          <a:xfrm>
            <a:off x="4724400" y="76200"/>
            <a:ext cx="3962400" cy="2667000"/>
            <a:chOff x="0" y="0"/>
            <a:chExt cx="2496" cy="1680"/>
          </a:xfrm>
        </p:grpSpPr>
        <p:sp>
          <p:nvSpPr>
            <p:cNvPr id="101496" name="Rectangle 112"/>
            <p:cNvSpPr/>
            <p:nvPr/>
          </p:nvSpPr>
          <p:spPr>
            <a:xfrm>
              <a:off x="1824" y="138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101497" name="Rectangle 113"/>
            <p:cNvSpPr/>
            <p:nvPr/>
          </p:nvSpPr>
          <p:spPr>
            <a:xfrm>
              <a:off x="1008" y="138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101498" name="Rectangle 114"/>
            <p:cNvSpPr/>
            <p:nvPr/>
          </p:nvSpPr>
          <p:spPr>
            <a:xfrm>
              <a:off x="384" y="138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Gray</a:t>
              </a:r>
              <a:endParaRPr lang="en-US" altLang="x-none" sz="2000" b="1" dirty="0">
                <a:solidFill>
                  <a:schemeClr val="accent2"/>
                </a:solidFill>
                <a:latin typeface="Arial" panose="020B0604020202020204" pitchFamily="34" charset="0"/>
              </a:endParaRPr>
            </a:p>
          </p:txBody>
        </p:sp>
        <p:sp>
          <p:nvSpPr>
            <p:cNvPr id="101499" name="Rectangle 115"/>
            <p:cNvSpPr/>
            <p:nvPr/>
          </p:nvSpPr>
          <p:spPr>
            <a:xfrm>
              <a:off x="0" y="138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a04</a:t>
              </a:r>
              <a:endParaRPr lang="en-US" altLang="x-none" sz="2000" b="1" dirty="0">
                <a:solidFill>
                  <a:schemeClr val="accent2"/>
                </a:solidFill>
                <a:latin typeface="Arial" panose="020B0604020202020204" pitchFamily="34" charset="0"/>
              </a:endParaRPr>
            </a:p>
          </p:txBody>
        </p:sp>
        <p:sp>
          <p:nvSpPr>
            <p:cNvPr id="101500" name="Rectangle 116"/>
            <p:cNvSpPr/>
            <p:nvPr/>
          </p:nvSpPr>
          <p:spPr>
            <a:xfrm>
              <a:off x="1824" y="1100"/>
              <a:ext cx="672"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7</a:t>
              </a:r>
              <a:endParaRPr lang="zh-CN" altLang="en-US" sz="2000" b="1" dirty="0">
                <a:solidFill>
                  <a:schemeClr val="accent2"/>
                </a:solidFill>
                <a:latin typeface="Arial" panose="020B0604020202020204" pitchFamily="34" charset="0"/>
              </a:endParaRPr>
            </a:p>
          </p:txBody>
        </p:sp>
        <p:sp>
          <p:nvSpPr>
            <p:cNvPr id="101501" name="Rectangle 117"/>
            <p:cNvSpPr/>
            <p:nvPr/>
          </p:nvSpPr>
          <p:spPr>
            <a:xfrm>
              <a:off x="1008" y="1100"/>
              <a:ext cx="816"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Tokyo</a:t>
              </a:r>
              <a:endParaRPr lang="en-US" altLang="x-none" sz="2000" b="1" dirty="0">
                <a:solidFill>
                  <a:schemeClr val="accent2"/>
                </a:solidFill>
                <a:latin typeface="Arial" panose="020B0604020202020204" pitchFamily="34" charset="0"/>
              </a:endParaRPr>
            </a:p>
          </p:txBody>
        </p:sp>
        <p:sp>
          <p:nvSpPr>
            <p:cNvPr id="101502" name="Rectangle 118"/>
            <p:cNvSpPr/>
            <p:nvPr/>
          </p:nvSpPr>
          <p:spPr>
            <a:xfrm>
              <a:off x="384" y="1100"/>
              <a:ext cx="62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Brown</a:t>
              </a:r>
              <a:endParaRPr lang="en-US" altLang="x-none" sz="2000" b="1" dirty="0">
                <a:solidFill>
                  <a:schemeClr val="accent2"/>
                </a:solidFill>
                <a:latin typeface="Arial" panose="020B0604020202020204" pitchFamily="34" charset="0"/>
              </a:endParaRPr>
            </a:p>
          </p:txBody>
        </p:sp>
        <p:sp>
          <p:nvSpPr>
            <p:cNvPr id="101503" name="Rectangle 119"/>
            <p:cNvSpPr/>
            <p:nvPr/>
          </p:nvSpPr>
          <p:spPr>
            <a:xfrm>
              <a:off x="0" y="1100"/>
              <a:ext cx="384" cy="289"/>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a03</a:t>
              </a:r>
              <a:endParaRPr lang="en-US" altLang="x-none" sz="2000" b="1" dirty="0">
                <a:solidFill>
                  <a:schemeClr val="accent2"/>
                </a:solidFill>
                <a:latin typeface="Arial" panose="020B0604020202020204" pitchFamily="34" charset="0"/>
              </a:endParaRPr>
            </a:p>
          </p:txBody>
        </p:sp>
        <p:sp>
          <p:nvSpPr>
            <p:cNvPr id="101504" name="Rectangle 120"/>
            <p:cNvSpPr/>
            <p:nvPr/>
          </p:nvSpPr>
          <p:spPr>
            <a:xfrm>
              <a:off x="1824" y="809"/>
              <a:ext cx="672"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101505" name="Rectangle 121"/>
            <p:cNvSpPr/>
            <p:nvPr/>
          </p:nvSpPr>
          <p:spPr>
            <a:xfrm>
              <a:off x="1008" y="809"/>
              <a:ext cx="816"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Newark</a:t>
              </a:r>
              <a:endParaRPr lang="en-US" altLang="x-none" sz="2000" b="1" dirty="0">
                <a:solidFill>
                  <a:schemeClr val="accent2"/>
                </a:solidFill>
                <a:latin typeface="Arial" panose="020B0604020202020204" pitchFamily="34" charset="0"/>
              </a:endParaRPr>
            </a:p>
          </p:txBody>
        </p:sp>
        <p:sp>
          <p:nvSpPr>
            <p:cNvPr id="101506" name="Rectangle 122"/>
            <p:cNvSpPr/>
            <p:nvPr/>
          </p:nvSpPr>
          <p:spPr>
            <a:xfrm>
              <a:off x="384" y="809"/>
              <a:ext cx="62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Jones</a:t>
              </a:r>
              <a:endParaRPr lang="en-US" altLang="x-none" sz="2000" b="1" dirty="0">
                <a:solidFill>
                  <a:schemeClr val="accent2"/>
                </a:solidFill>
                <a:latin typeface="Arial" panose="020B0604020202020204" pitchFamily="34" charset="0"/>
              </a:endParaRPr>
            </a:p>
          </p:txBody>
        </p:sp>
        <p:sp>
          <p:nvSpPr>
            <p:cNvPr id="101507" name="Rectangle 123"/>
            <p:cNvSpPr/>
            <p:nvPr/>
          </p:nvSpPr>
          <p:spPr>
            <a:xfrm>
              <a:off x="0" y="809"/>
              <a:ext cx="384" cy="291"/>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a02</a:t>
              </a:r>
              <a:endParaRPr lang="en-US" altLang="x-none" sz="2000" b="1" dirty="0">
                <a:solidFill>
                  <a:schemeClr val="accent2"/>
                </a:solidFill>
                <a:latin typeface="Arial" panose="020B0604020202020204" pitchFamily="34" charset="0"/>
              </a:endParaRPr>
            </a:p>
          </p:txBody>
        </p:sp>
        <p:sp>
          <p:nvSpPr>
            <p:cNvPr id="101508" name="Rectangle 124"/>
            <p:cNvSpPr/>
            <p:nvPr/>
          </p:nvSpPr>
          <p:spPr>
            <a:xfrm>
              <a:off x="1824" y="519"/>
              <a:ext cx="672"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zh-CN" altLang="en-US" sz="2000" b="1" dirty="0">
                  <a:solidFill>
                    <a:schemeClr val="accent2"/>
                  </a:solidFill>
                  <a:latin typeface="Arial" panose="020B0604020202020204" pitchFamily="34" charset="0"/>
                </a:rPr>
                <a:t>6</a:t>
              </a:r>
              <a:endParaRPr lang="zh-CN" altLang="en-US" sz="2000" b="1" dirty="0">
                <a:solidFill>
                  <a:schemeClr val="accent2"/>
                </a:solidFill>
                <a:latin typeface="Arial" panose="020B0604020202020204" pitchFamily="34" charset="0"/>
              </a:endParaRPr>
            </a:p>
          </p:txBody>
        </p:sp>
        <p:sp>
          <p:nvSpPr>
            <p:cNvPr id="101509" name="Rectangle 125"/>
            <p:cNvSpPr/>
            <p:nvPr/>
          </p:nvSpPr>
          <p:spPr>
            <a:xfrm>
              <a:off x="1008" y="519"/>
              <a:ext cx="816"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New York</a:t>
              </a:r>
              <a:endParaRPr lang="en-US" altLang="x-none" sz="2000" b="1" dirty="0">
                <a:solidFill>
                  <a:schemeClr val="accent2"/>
                </a:solidFill>
                <a:latin typeface="Arial" panose="020B0604020202020204" pitchFamily="34" charset="0"/>
              </a:endParaRPr>
            </a:p>
          </p:txBody>
        </p:sp>
        <p:sp>
          <p:nvSpPr>
            <p:cNvPr id="101510" name="Rectangle 126"/>
            <p:cNvSpPr/>
            <p:nvPr/>
          </p:nvSpPr>
          <p:spPr>
            <a:xfrm>
              <a:off x="384" y="519"/>
              <a:ext cx="62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Smith</a:t>
              </a:r>
              <a:endParaRPr lang="en-US" altLang="x-none" sz="2000" b="1" dirty="0">
                <a:solidFill>
                  <a:schemeClr val="accent2"/>
                </a:solidFill>
                <a:latin typeface="Arial" panose="020B0604020202020204" pitchFamily="34" charset="0"/>
              </a:endParaRPr>
            </a:p>
          </p:txBody>
        </p:sp>
        <p:sp>
          <p:nvSpPr>
            <p:cNvPr id="101511" name="Rectangle 127"/>
            <p:cNvSpPr/>
            <p:nvPr/>
          </p:nvSpPr>
          <p:spPr>
            <a:xfrm>
              <a:off x="0" y="519"/>
              <a:ext cx="384" cy="290"/>
            </a:xfrm>
            <a:prstGeom prst="rect">
              <a:avLst/>
            </a:prstGeom>
            <a:no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chemeClr val="accent2"/>
                  </a:solidFill>
                  <a:latin typeface="Arial" panose="020B0604020202020204" pitchFamily="34" charset="0"/>
                </a:rPr>
                <a:t>a01</a:t>
              </a:r>
              <a:endParaRPr lang="en-US" altLang="x-none" sz="2000" b="1" dirty="0">
                <a:solidFill>
                  <a:schemeClr val="accent2"/>
                </a:solidFill>
                <a:latin typeface="Arial" panose="020B0604020202020204" pitchFamily="34" charset="0"/>
              </a:endParaRPr>
            </a:p>
          </p:txBody>
        </p:sp>
        <p:sp>
          <p:nvSpPr>
            <p:cNvPr id="101512" name="Rectangle 128"/>
            <p:cNvSpPr/>
            <p:nvPr/>
          </p:nvSpPr>
          <p:spPr>
            <a:xfrm>
              <a:off x="1824" y="240"/>
              <a:ext cx="672"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percent</a:t>
              </a:r>
              <a:endParaRPr lang="en-US" altLang="x-none" sz="2000" b="1" dirty="0">
                <a:solidFill>
                  <a:srgbClr val="FF0000"/>
                </a:solidFill>
                <a:latin typeface="Arial" panose="020B0604020202020204" pitchFamily="34" charset="0"/>
              </a:endParaRPr>
            </a:p>
          </p:txBody>
        </p:sp>
        <p:sp>
          <p:nvSpPr>
            <p:cNvPr id="101513" name="Rectangle 129"/>
            <p:cNvSpPr/>
            <p:nvPr/>
          </p:nvSpPr>
          <p:spPr>
            <a:xfrm>
              <a:off x="1008" y="240"/>
              <a:ext cx="816"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city</a:t>
              </a:r>
              <a:endParaRPr lang="en-US" altLang="x-none" sz="2000" b="1" dirty="0">
                <a:solidFill>
                  <a:srgbClr val="FF0000"/>
                </a:solidFill>
                <a:latin typeface="Arial" panose="020B0604020202020204" pitchFamily="34" charset="0"/>
              </a:endParaRPr>
            </a:p>
          </p:txBody>
        </p:sp>
        <p:sp>
          <p:nvSpPr>
            <p:cNvPr id="101514" name="Rectangle 130"/>
            <p:cNvSpPr/>
            <p:nvPr/>
          </p:nvSpPr>
          <p:spPr>
            <a:xfrm>
              <a:off x="384" y="240"/>
              <a:ext cx="62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dirty="0">
                  <a:solidFill>
                    <a:srgbClr val="FF0000"/>
                  </a:solidFill>
                  <a:latin typeface="Arial" panose="020B0604020202020204" pitchFamily="34" charset="0"/>
                </a:rPr>
                <a:t>aname</a:t>
              </a:r>
              <a:endParaRPr lang="en-US" altLang="x-none" sz="2000" b="1" dirty="0">
                <a:solidFill>
                  <a:srgbClr val="FF0000"/>
                </a:solidFill>
                <a:latin typeface="Arial" panose="020B0604020202020204" pitchFamily="34" charset="0"/>
              </a:endParaRPr>
            </a:p>
          </p:txBody>
        </p:sp>
        <p:sp>
          <p:nvSpPr>
            <p:cNvPr id="101515" name="Rectangle 131"/>
            <p:cNvSpPr/>
            <p:nvPr/>
          </p:nvSpPr>
          <p:spPr>
            <a:xfrm>
              <a:off x="0" y="240"/>
              <a:ext cx="384" cy="279"/>
            </a:xfrm>
            <a:prstGeom prst="rect">
              <a:avLst/>
            </a:prstGeom>
            <a:solidFill>
              <a:srgbClr val="EAEAEA"/>
            </a:solidFill>
            <a:ln w="9525">
              <a:noFill/>
            </a:ln>
          </p:spPr>
          <p:txBody>
            <a:bodyPr lIns="0" tIns="0" rIns="0" bIns="0" anchor="ctr"/>
            <a:p>
              <a:pPr algn="ctr">
                <a:spcBef>
                  <a:spcPct val="20000"/>
                </a:spcBef>
                <a:buClr>
                  <a:srgbClr val="CC9900"/>
                </a:buClr>
                <a:buFont typeface="Wingdings" panose="05000000000000000000" pitchFamily="2" charset="2"/>
                <a:buNone/>
              </a:pPr>
              <a:r>
                <a:rPr lang="en-US" altLang="x-none" sz="2000" b="1" u="sng" dirty="0">
                  <a:solidFill>
                    <a:srgbClr val="FF0000"/>
                  </a:solidFill>
                  <a:latin typeface="Arial" panose="020B0604020202020204" pitchFamily="34" charset="0"/>
                </a:rPr>
                <a:t>aid</a:t>
              </a:r>
              <a:endParaRPr lang="en-US" altLang="x-none" sz="2000" b="1" u="sng" dirty="0">
                <a:solidFill>
                  <a:srgbClr val="FF0000"/>
                </a:solidFill>
                <a:latin typeface="Arial" panose="020B0604020202020204" pitchFamily="34" charset="0"/>
              </a:endParaRPr>
            </a:p>
          </p:txBody>
        </p:sp>
        <p:sp>
          <p:nvSpPr>
            <p:cNvPr id="101516" name="Line 132"/>
            <p:cNvSpPr/>
            <p:nvPr/>
          </p:nvSpPr>
          <p:spPr>
            <a:xfrm>
              <a:off x="0" y="24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17" name="Line 133"/>
            <p:cNvSpPr/>
            <p:nvPr/>
          </p:nvSpPr>
          <p:spPr>
            <a:xfrm>
              <a:off x="0" y="51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18" name="Line 134"/>
            <p:cNvSpPr/>
            <p:nvPr/>
          </p:nvSpPr>
          <p:spPr>
            <a:xfrm>
              <a:off x="0" y="80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19" name="Line 135"/>
            <p:cNvSpPr/>
            <p:nvPr/>
          </p:nvSpPr>
          <p:spPr>
            <a:xfrm>
              <a:off x="0" y="1100"/>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0" name="Line 136"/>
            <p:cNvSpPr/>
            <p:nvPr/>
          </p:nvSpPr>
          <p:spPr>
            <a:xfrm>
              <a:off x="0" y="1389"/>
              <a:ext cx="2496"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1" name="Line 137"/>
            <p:cNvSpPr/>
            <p:nvPr/>
          </p:nvSpPr>
          <p:spPr>
            <a:xfrm>
              <a:off x="0" y="1680"/>
              <a:ext cx="2496"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2" name="Line 138"/>
            <p:cNvSpPr/>
            <p:nvPr/>
          </p:nvSpPr>
          <p:spPr>
            <a:xfrm>
              <a:off x="0"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3" name="Line 139"/>
            <p:cNvSpPr/>
            <p:nvPr/>
          </p:nvSpPr>
          <p:spPr>
            <a:xfrm>
              <a:off x="38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4" name="Line 140"/>
            <p:cNvSpPr/>
            <p:nvPr/>
          </p:nvSpPr>
          <p:spPr>
            <a:xfrm>
              <a:off x="1008"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5" name="Line 141"/>
            <p:cNvSpPr/>
            <p:nvPr/>
          </p:nvSpPr>
          <p:spPr>
            <a:xfrm>
              <a:off x="1824" y="240"/>
              <a:ext cx="0" cy="144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6" name="Line 142"/>
            <p:cNvSpPr/>
            <p:nvPr/>
          </p:nvSpPr>
          <p:spPr>
            <a:xfrm>
              <a:off x="2496" y="240"/>
              <a:ext cx="0" cy="144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1527" name="Text Box 143"/>
            <p:cNvSpPr txBox="1"/>
            <p:nvPr/>
          </p:nvSpPr>
          <p:spPr>
            <a:xfrm>
              <a:off x="505" y="0"/>
              <a:ext cx="1511" cy="230"/>
            </a:xfrm>
            <a:prstGeom prst="rect">
              <a:avLst/>
            </a:prstGeom>
            <a:noFill/>
            <a:ln w="9525">
              <a:noFill/>
            </a:ln>
          </p:spPr>
          <p:txBody>
            <a:bodyPr tIns="0" bIns="0" anchor="t">
              <a:spAutoFit/>
            </a:bodyPr>
            <a:p>
              <a:pPr algn="ctr">
                <a:spcBef>
                  <a:spcPct val="50000"/>
                </a:spcBef>
              </a:pPr>
              <a:r>
                <a:rPr lang="en-US" altLang="x-none" b="1" dirty="0">
                  <a:latin typeface="Arial" panose="020B0604020202020204" pitchFamily="34" charset="0"/>
                </a:rPr>
                <a:t>M</a:t>
              </a:r>
              <a:endParaRPr lang="en-US" altLang="x-none" b="1" dirty="0">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115"/>
                                        </p:tgtEl>
                                        <p:attrNameLst>
                                          <p:attrName>style.visibility</p:attrName>
                                        </p:attrNameLst>
                                      </p:cBhvr>
                                      <p:to>
                                        <p:strVal val="visible"/>
                                      </p:to>
                                    </p:set>
                                    <p:anim calcmode="lin" valueType="num">
                                      <p:cBhvr additive="base">
                                        <p:cTn id="7" dur="500" fill="hold"/>
                                        <p:tgtEl>
                                          <p:spTgt spid="84115"/>
                                        </p:tgtEl>
                                        <p:attrNameLst>
                                          <p:attrName>ppt_x</p:attrName>
                                        </p:attrNameLst>
                                      </p:cBhvr>
                                      <p:tavLst>
                                        <p:tav tm="0">
                                          <p:val>
                                            <p:strVal val="1+#ppt_w/2"/>
                                          </p:val>
                                        </p:tav>
                                        <p:tav tm="100000">
                                          <p:val>
                                            <p:strVal val="#ppt_x"/>
                                          </p:val>
                                        </p:tav>
                                      </p:tavLst>
                                    </p:anim>
                                    <p:anim calcmode="lin" valueType="num">
                                      <p:cBhvr additive="base">
                                        <p:cTn id="8" dur="500" fill="hold"/>
                                        <p:tgtEl>
                                          <p:spTgt spid="841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1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1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1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34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34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3428" name="Rectangle 2"/>
          <p:cNvSpPr>
            <a:spLocks noGrp="1"/>
          </p:cNvSpPr>
          <p:nvPr>
            <p:ph type="title"/>
          </p:nvPr>
        </p:nvSpPr>
        <p:spPr/>
        <p:txBody>
          <a:bodyPr wrap="square" anchor="ctr"/>
          <a:p>
            <a:pPr eaLnBrk="1" hangingPunct="1"/>
            <a:r>
              <a:rPr lang="en-US" altLang="x-none" dirty="0"/>
              <a:t>Example 2.7.4</a:t>
            </a:r>
            <a:endParaRPr lang="en-US" altLang="x-none" dirty="0"/>
          </a:p>
        </p:txBody>
      </p:sp>
      <p:sp>
        <p:nvSpPr>
          <p:cNvPr id="103429" name="Rectangle 3"/>
          <p:cNvSpPr>
            <a:spLocks noGrp="1"/>
          </p:cNvSpPr>
          <p:nvPr>
            <p:ph type="body"/>
          </p:nvPr>
        </p:nvSpPr>
        <p:spPr>
          <a:xfrm>
            <a:off x="36513" y="771525"/>
            <a:ext cx="9074150" cy="515938"/>
          </a:xfrm>
        </p:spPr>
        <p:txBody>
          <a:bodyPr wrap="square" anchor="t"/>
          <a:p>
            <a:pPr eaLnBrk="1" hangingPunct="1"/>
            <a:r>
              <a:rPr lang="en-US" altLang="x-none" sz="2800" dirty="0"/>
              <a:t>In example 2.7.3, can we replace P2 with P3 ?</a:t>
            </a:r>
            <a:endParaRPr lang="en-US" altLang="x-none" sz="2800" dirty="0">
              <a:sym typeface="Symbol" panose="05050102010706020507" pitchFamily="2" charset="2"/>
            </a:endParaRPr>
          </a:p>
        </p:txBody>
      </p:sp>
      <p:grpSp>
        <p:nvGrpSpPr>
          <p:cNvPr id="86022" name="组合 84998"/>
          <p:cNvGrpSpPr/>
          <p:nvPr/>
        </p:nvGrpSpPr>
        <p:grpSpPr>
          <a:xfrm>
            <a:off x="612775" y="3352800"/>
            <a:ext cx="7777163" cy="2743200"/>
            <a:chOff x="0" y="0"/>
            <a:chExt cx="3360" cy="1728"/>
          </a:xfrm>
        </p:grpSpPr>
        <p:sp>
          <p:nvSpPr>
            <p:cNvPr id="103431" name="Rectangle 6"/>
            <p:cNvSpPr/>
            <p:nvPr/>
          </p:nvSpPr>
          <p:spPr>
            <a:xfrm>
              <a:off x="0" y="192"/>
              <a:ext cx="3360" cy="1536"/>
            </a:xfrm>
            <a:prstGeom prst="rect">
              <a:avLst/>
            </a:prstGeom>
            <a:solidFill>
              <a:schemeClr val="bg1"/>
            </a:solidFill>
            <a:ln w="9525">
              <a:noFill/>
            </a:ln>
          </p:spPr>
          <p:txBody>
            <a:bodyPr wrap="none" anchor="ctr"/>
            <a:p>
              <a:endParaRPr lang="zh-CN" altLang="en-US" sz="3000" dirty="0">
                <a:latin typeface="Times New Roman" panose="02020603050405020304" pitchFamily="2" charset="0"/>
              </a:endParaRPr>
            </a:p>
          </p:txBody>
        </p:sp>
        <p:sp>
          <p:nvSpPr>
            <p:cNvPr id="103432" name="Rectangle 7"/>
            <p:cNvSpPr/>
            <p:nvPr/>
          </p:nvSpPr>
          <p:spPr>
            <a:xfrm>
              <a:off x="2383" y="1397"/>
              <a:ext cx="833" cy="28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6</a:t>
              </a:r>
              <a:endParaRPr lang="zh-CN" altLang="en-US" sz="3000" b="1" dirty="0">
                <a:solidFill>
                  <a:schemeClr val="accent2"/>
                </a:solidFill>
                <a:latin typeface="Arial" panose="020B0604020202020204" pitchFamily="34" charset="0"/>
              </a:endParaRPr>
            </a:p>
          </p:txBody>
        </p:sp>
        <p:sp>
          <p:nvSpPr>
            <p:cNvPr id="103433" name="Rectangle 8"/>
            <p:cNvSpPr/>
            <p:nvPr/>
          </p:nvSpPr>
          <p:spPr>
            <a:xfrm>
              <a:off x="1392" y="1397"/>
              <a:ext cx="991" cy="28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New York</a:t>
              </a:r>
              <a:endParaRPr lang="en-US" altLang="x-none" sz="3000" b="1" dirty="0">
                <a:solidFill>
                  <a:schemeClr val="accent2"/>
                </a:solidFill>
                <a:latin typeface="Arial" panose="020B0604020202020204" pitchFamily="34" charset="0"/>
              </a:endParaRPr>
            </a:p>
          </p:txBody>
        </p:sp>
        <p:sp>
          <p:nvSpPr>
            <p:cNvPr id="103434" name="Rectangle 9"/>
            <p:cNvSpPr/>
            <p:nvPr/>
          </p:nvSpPr>
          <p:spPr>
            <a:xfrm>
              <a:off x="624" y="1397"/>
              <a:ext cx="768" cy="28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Gray</a:t>
              </a:r>
              <a:endParaRPr lang="en-US" altLang="x-none" sz="3000" b="1" dirty="0">
                <a:solidFill>
                  <a:schemeClr val="accent2"/>
                </a:solidFill>
                <a:latin typeface="Arial" panose="020B0604020202020204" pitchFamily="34" charset="0"/>
              </a:endParaRPr>
            </a:p>
          </p:txBody>
        </p:sp>
        <p:sp>
          <p:nvSpPr>
            <p:cNvPr id="103435" name="Rectangle 10"/>
            <p:cNvSpPr/>
            <p:nvPr/>
          </p:nvSpPr>
          <p:spPr>
            <a:xfrm>
              <a:off x="144" y="1397"/>
              <a:ext cx="480" cy="283"/>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a04</a:t>
              </a:r>
              <a:endParaRPr lang="en-US" altLang="x-none" sz="3000" b="1" dirty="0">
                <a:solidFill>
                  <a:schemeClr val="accent2"/>
                </a:solidFill>
                <a:latin typeface="Arial" panose="020B0604020202020204" pitchFamily="34" charset="0"/>
              </a:endParaRPr>
            </a:p>
          </p:txBody>
        </p:sp>
        <p:sp>
          <p:nvSpPr>
            <p:cNvPr id="103436" name="Rectangle 11"/>
            <p:cNvSpPr/>
            <p:nvPr/>
          </p:nvSpPr>
          <p:spPr>
            <a:xfrm>
              <a:off x="2383" y="1115"/>
              <a:ext cx="833" cy="28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7</a:t>
              </a:r>
              <a:endParaRPr lang="zh-CN" altLang="en-US" sz="3000" b="1" dirty="0">
                <a:solidFill>
                  <a:schemeClr val="accent2"/>
                </a:solidFill>
                <a:latin typeface="Arial" panose="020B0604020202020204" pitchFamily="34" charset="0"/>
              </a:endParaRPr>
            </a:p>
          </p:txBody>
        </p:sp>
        <p:sp>
          <p:nvSpPr>
            <p:cNvPr id="103437" name="Rectangle 12"/>
            <p:cNvSpPr/>
            <p:nvPr/>
          </p:nvSpPr>
          <p:spPr>
            <a:xfrm>
              <a:off x="1392" y="1115"/>
              <a:ext cx="991" cy="28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Tokyo</a:t>
              </a:r>
              <a:endParaRPr lang="en-US" altLang="x-none" sz="3000" b="1" dirty="0">
                <a:solidFill>
                  <a:schemeClr val="accent2"/>
                </a:solidFill>
                <a:latin typeface="Arial" panose="020B0604020202020204" pitchFamily="34" charset="0"/>
              </a:endParaRPr>
            </a:p>
          </p:txBody>
        </p:sp>
        <p:sp>
          <p:nvSpPr>
            <p:cNvPr id="103438" name="Rectangle 13"/>
            <p:cNvSpPr/>
            <p:nvPr/>
          </p:nvSpPr>
          <p:spPr>
            <a:xfrm>
              <a:off x="624" y="1115"/>
              <a:ext cx="768" cy="28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Brown</a:t>
              </a:r>
              <a:endParaRPr lang="en-US" altLang="x-none" sz="3000" b="1" dirty="0">
                <a:solidFill>
                  <a:schemeClr val="accent2"/>
                </a:solidFill>
                <a:latin typeface="Arial" panose="020B0604020202020204" pitchFamily="34" charset="0"/>
              </a:endParaRPr>
            </a:p>
          </p:txBody>
        </p:sp>
        <p:sp>
          <p:nvSpPr>
            <p:cNvPr id="103439" name="Rectangle 14"/>
            <p:cNvSpPr/>
            <p:nvPr/>
          </p:nvSpPr>
          <p:spPr>
            <a:xfrm>
              <a:off x="144" y="1115"/>
              <a:ext cx="480" cy="282"/>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a03</a:t>
              </a:r>
              <a:endParaRPr lang="en-US" altLang="x-none" sz="3000" b="1" dirty="0">
                <a:solidFill>
                  <a:schemeClr val="accent2"/>
                </a:solidFill>
                <a:latin typeface="Arial" panose="020B0604020202020204" pitchFamily="34" charset="0"/>
              </a:endParaRPr>
            </a:p>
          </p:txBody>
        </p:sp>
        <p:sp>
          <p:nvSpPr>
            <p:cNvPr id="103440" name="Rectangle 15"/>
            <p:cNvSpPr/>
            <p:nvPr/>
          </p:nvSpPr>
          <p:spPr>
            <a:xfrm>
              <a:off x="2383" y="831"/>
              <a:ext cx="833" cy="28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6</a:t>
              </a:r>
              <a:endParaRPr lang="zh-CN" altLang="en-US" sz="3000" b="1" dirty="0">
                <a:solidFill>
                  <a:schemeClr val="accent2"/>
                </a:solidFill>
                <a:latin typeface="Arial" panose="020B0604020202020204" pitchFamily="34" charset="0"/>
              </a:endParaRPr>
            </a:p>
          </p:txBody>
        </p:sp>
        <p:sp>
          <p:nvSpPr>
            <p:cNvPr id="103441" name="Rectangle 16"/>
            <p:cNvSpPr/>
            <p:nvPr/>
          </p:nvSpPr>
          <p:spPr>
            <a:xfrm>
              <a:off x="1392" y="831"/>
              <a:ext cx="991" cy="28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Newark</a:t>
              </a:r>
              <a:endParaRPr lang="en-US" altLang="x-none" sz="3000" b="1" dirty="0">
                <a:solidFill>
                  <a:schemeClr val="accent2"/>
                </a:solidFill>
                <a:latin typeface="Arial" panose="020B0604020202020204" pitchFamily="34" charset="0"/>
              </a:endParaRPr>
            </a:p>
          </p:txBody>
        </p:sp>
        <p:sp>
          <p:nvSpPr>
            <p:cNvPr id="103442" name="Rectangle 17"/>
            <p:cNvSpPr/>
            <p:nvPr/>
          </p:nvSpPr>
          <p:spPr>
            <a:xfrm>
              <a:off x="624" y="831"/>
              <a:ext cx="768" cy="28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Jones</a:t>
              </a:r>
              <a:endParaRPr lang="en-US" altLang="x-none" sz="3000" b="1" dirty="0">
                <a:solidFill>
                  <a:schemeClr val="accent2"/>
                </a:solidFill>
                <a:latin typeface="Arial" panose="020B0604020202020204" pitchFamily="34" charset="0"/>
              </a:endParaRPr>
            </a:p>
          </p:txBody>
        </p:sp>
        <p:sp>
          <p:nvSpPr>
            <p:cNvPr id="103443" name="Rectangle 18"/>
            <p:cNvSpPr/>
            <p:nvPr/>
          </p:nvSpPr>
          <p:spPr>
            <a:xfrm>
              <a:off x="144" y="831"/>
              <a:ext cx="480" cy="284"/>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a02</a:t>
              </a:r>
              <a:endParaRPr lang="en-US" altLang="x-none" sz="3000" b="1" dirty="0">
                <a:solidFill>
                  <a:schemeClr val="accent2"/>
                </a:solidFill>
                <a:latin typeface="Arial" panose="020B0604020202020204" pitchFamily="34" charset="0"/>
              </a:endParaRPr>
            </a:p>
          </p:txBody>
        </p:sp>
        <p:sp>
          <p:nvSpPr>
            <p:cNvPr id="103444" name="Rectangle 19"/>
            <p:cNvSpPr/>
            <p:nvPr/>
          </p:nvSpPr>
          <p:spPr>
            <a:xfrm>
              <a:off x="2383" y="550"/>
              <a:ext cx="833" cy="28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zh-CN" altLang="en-US" sz="3000" b="1" dirty="0">
                  <a:solidFill>
                    <a:schemeClr val="accent2"/>
                  </a:solidFill>
                  <a:latin typeface="Arial" panose="020B0604020202020204" pitchFamily="34" charset="0"/>
                </a:rPr>
                <a:t>6</a:t>
              </a:r>
              <a:endParaRPr lang="zh-CN" altLang="en-US" sz="3000" b="1" dirty="0">
                <a:solidFill>
                  <a:schemeClr val="accent2"/>
                </a:solidFill>
                <a:latin typeface="Arial" panose="020B0604020202020204" pitchFamily="34" charset="0"/>
              </a:endParaRPr>
            </a:p>
          </p:txBody>
        </p:sp>
        <p:sp>
          <p:nvSpPr>
            <p:cNvPr id="103445" name="Rectangle 20"/>
            <p:cNvSpPr/>
            <p:nvPr/>
          </p:nvSpPr>
          <p:spPr>
            <a:xfrm>
              <a:off x="1392" y="550"/>
              <a:ext cx="991" cy="28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New York</a:t>
              </a:r>
              <a:endParaRPr lang="en-US" altLang="x-none" sz="3000" b="1" dirty="0">
                <a:solidFill>
                  <a:schemeClr val="accent2"/>
                </a:solidFill>
                <a:latin typeface="Arial" panose="020B0604020202020204" pitchFamily="34" charset="0"/>
              </a:endParaRPr>
            </a:p>
          </p:txBody>
        </p:sp>
        <p:sp>
          <p:nvSpPr>
            <p:cNvPr id="103446" name="Rectangle 21"/>
            <p:cNvSpPr/>
            <p:nvPr/>
          </p:nvSpPr>
          <p:spPr>
            <a:xfrm>
              <a:off x="624" y="550"/>
              <a:ext cx="768" cy="28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Smith</a:t>
              </a:r>
              <a:endParaRPr lang="en-US" altLang="x-none" sz="3000" b="1" dirty="0">
                <a:solidFill>
                  <a:schemeClr val="accent2"/>
                </a:solidFill>
                <a:latin typeface="Arial" panose="020B0604020202020204" pitchFamily="34" charset="0"/>
              </a:endParaRPr>
            </a:p>
          </p:txBody>
        </p:sp>
        <p:sp>
          <p:nvSpPr>
            <p:cNvPr id="103447" name="Rectangle 22"/>
            <p:cNvSpPr/>
            <p:nvPr/>
          </p:nvSpPr>
          <p:spPr>
            <a:xfrm>
              <a:off x="144" y="550"/>
              <a:ext cx="480" cy="281"/>
            </a:xfrm>
            <a:prstGeom prst="rect">
              <a:avLst/>
            </a:prstGeom>
            <a:no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chemeClr val="accent2"/>
                  </a:solidFill>
                  <a:latin typeface="Arial" panose="020B0604020202020204" pitchFamily="34" charset="0"/>
                </a:rPr>
                <a:t>a01</a:t>
              </a:r>
              <a:endParaRPr lang="en-US" altLang="x-none" sz="3000" b="1" dirty="0">
                <a:solidFill>
                  <a:schemeClr val="accent2"/>
                </a:solidFill>
                <a:latin typeface="Arial" panose="020B0604020202020204" pitchFamily="34" charset="0"/>
              </a:endParaRPr>
            </a:p>
          </p:txBody>
        </p:sp>
        <p:sp>
          <p:nvSpPr>
            <p:cNvPr id="103448" name="Rectangle 23"/>
            <p:cNvSpPr/>
            <p:nvPr/>
          </p:nvSpPr>
          <p:spPr>
            <a:xfrm>
              <a:off x="2383" y="278"/>
              <a:ext cx="833" cy="27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percent</a:t>
              </a:r>
              <a:endParaRPr lang="en-US" altLang="x-none" sz="3000" b="1" dirty="0">
                <a:solidFill>
                  <a:srgbClr val="FF0000"/>
                </a:solidFill>
                <a:latin typeface="Arial" panose="020B0604020202020204" pitchFamily="34" charset="0"/>
              </a:endParaRPr>
            </a:p>
          </p:txBody>
        </p:sp>
        <p:sp>
          <p:nvSpPr>
            <p:cNvPr id="103449" name="Rectangle 24"/>
            <p:cNvSpPr/>
            <p:nvPr/>
          </p:nvSpPr>
          <p:spPr>
            <a:xfrm>
              <a:off x="1392" y="278"/>
              <a:ext cx="991" cy="27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city</a:t>
              </a:r>
              <a:endParaRPr lang="en-US" altLang="x-none" sz="3000" b="1" dirty="0">
                <a:solidFill>
                  <a:srgbClr val="FF0000"/>
                </a:solidFill>
                <a:latin typeface="Arial" panose="020B0604020202020204" pitchFamily="34" charset="0"/>
              </a:endParaRPr>
            </a:p>
          </p:txBody>
        </p:sp>
        <p:sp>
          <p:nvSpPr>
            <p:cNvPr id="103450" name="Rectangle 25"/>
            <p:cNvSpPr/>
            <p:nvPr/>
          </p:nvSpPr>
          <p:spPr>
            <a:xfrm>
              <a:off x="624" y="278"/>
              <a:ext cx="768" cy="27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dirty="0">
                  <a:solidFill>
                    <a:srgbClr val="FF0000"/>
                  </a:solidFill>
                  <a:latin typeface="Arial" panose="020B0604020202020204" pitchFamily="34" charset="0"/>
                </a:rPr>
                <a:t>aname</a:t>
              </a:r>
              <a:endParaRPr lang="en-US" altLang="x-none" sz="3000" b="1" dirty="0">
                <a:solidFill>
                  <a:srgbClr val="FF0000"/>
                </a:solidFill>
                <a:latin typeface="Arial" panose="020B0604020202020204" pitchFamily="34" charset="0"/>
              </a:endParaRPr>
            </a:p>
          </p:txBody>
        </p:sp>
        <p:sp>
          <p:nvSpPr>
            <p:cNvPr id="103451" name="Rectangle 26"/>
            <p:cNvSpPr/>
            <p:nvPr/>
          </p:nvSpPr>
          <p:spPr>
            <a:xfrm>
              <a:off x="144" y="278"/>
              <a:ext cx="480" cy="272"/>
            </a:xfrm>
            <a:prstGeom prst="rect">
              <a:avLst/>
            </a:prstGeom>
            <a:solidFill>
              <a:schemeClr val="folHlink"/>
            </a:solidFill>
            <a:ln w="9525">
              <a:noFill/>
            </a:ln>
          </p:spPr>
          <p:txBody>
            <a:bodyPr tIns="0" bIns="0" anchor="ctr"/>
            <a:p>
              <a:pPr algn="ctr">
                <a:spcBef>
                  <a:spcPct val="20000"/>
                </a:spcBef>
                <a:buClr>
                  <a:srgbClr val="CC9900"/>
                </a:buClr>
                <a:buFont typeface="Wingdings" panose="05000000000000000000" pitchFamily="2" charset="2"/>
                <a:buNone/>
              </a:pPr>
              <a:r>
                <a:rPr lang="en-US" altLang="x-none" sz="3000" b="1" u="sng" dirty="0">
                  <a:solidFill>
                    <a:srgbClr val="FF0000"/>
                  </a:solidFill>
                  <a:latin typeface="Arial" panose="020B0604020202020204" pitchFamily="34" charset="0"/>
                </a:rPr>
                <a:t>aid</a:t>
              </a:r>
              <a:endParaRPr lang="en-US" altLang="x-none" sz="3000" b="1" u="sng" dirty="0">
                <a:solidFill>
                  <a:srgbClr val="FF0000"/>
                </a:solidFill>
                <a:latin typeface="Arial" panose="020B0604020202020204" pitchFamily="34" charset="0"/>
              </a:endParaRPr>
            </a:p>
          </p:txBody>
        </p:sp>
        <p:sp>
          <p:nvSpPr>
            <p:cNvPr id="103452" name="Line 27"/>
            <p:cNvSpPr/>
            <p:nvPr/>
          </p:nvSpPr>
          <p:spPr>
            <a:xfrm>
              <a:off x="144" y="278"/>
              <a:ext cx="307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3" name="Line 28"/>
            <p:cNvSpPr/>
            <p:nvPr/>
          </p:nvSpPr>
          <p:spPr>
            <a:xfrm>
              <a:off x="144" y="550"/>
              <a:ext cx="307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4" name="Line 29"/>
            <p:cNvSpPr/>
            <p:nvPr/>
          </p:nvSpPr>
          <p:spPr>
            <a:xfrm>
              <a:off x="144" y="831"/>
              <a:ext cx="307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5" name="Line 30"/>
            <p:cNvSpPr/>
            <p:nvPr/>
          </p:nvSpPr>
          <p:spPr>
            <a:xfrm>
              <a:off x="144" y="1115"/>
              <a:ext cx="307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6" name="Line 31"/>
            <p:cNvSpPr/>
            <p:nvPr/>
          </p:nvSpPr>
          <p:spPr>
            <a:xfrm>
              <a:off x="144" y="1397"/>
              <a:ext cx="307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7" name="Line 32"/>
            <p:cNvSpPr/>
            <p:nvPr/>
          </p:nvSpPr>
          <p:spPr>
            <a:xfrm>
              <a:off x="144" y="1680"/>
              <a:ext cx="3072" cy="0"/>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8" name="Line 33"/>
            <p:cNvSpPr/>
            <p:nvPr/>
          </p:nvSpPr>
          <p:spPr>
            <a:xfrm>
              <a:off x="144" y="278"/>
              <a:ext cx="0" cy="140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59" name="Line 34"/>
            <p:cNvSpPr/>
            <p:nvPr/>
          </p:nvSpPr>
          <p:spPr>
            <a:xfrm>
              <a:off x="624" y="278"/>
              <a:ext cx="0" cy="140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60" name="Line 35"/>
            <p:cNvSpPr/>
            <p:nvPr/>
          </p:nvSpPr>
          <p:spPr>
            <a:xfrm>
              <a:off x="1392" y="278"/>
              <a:ext cx="0" cy="140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61" name="Line 36"/>
            <p:cNvSpPr/>
            <p:nvPr/>
          </p:nvSpPr>
          <p:spPr>
            <a:xfrm>
              <a:off x="2383" y="278"/>
              <a:ext cx="0" cy="140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62" name="Line 37"/>
            <p:cNvSpPr/>
            <p:nvPr/>
          </p:nvSpPr>
          <p:spPr>
            <a:xfrm>
              <a:off x="3216" y="278"/>
              <a:ext cx="0" cy="1402"/>
            </a:xfrm>
            <a:prstGeom prst="line">
              <a:avLst/>
            </a:prstGeom>
            <a:ln w="28575" cap="sq"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03463" name="Text Box 38"/>
            <p:cNvSpPr txBox="1"/>
            <p:nvPr/>
          </p:nvSpPr>
          <p:spPr>
            <a:xfrm>
              <a:off x="1104" y="0"/>
              <a:ext cx="1008" cy="288"/>
            </a:xfrm>
            <a:prstGeom prst="rect">
              <a:avLst/>
            </a:prstGeom>
            <a:noFill/>
            <a:ln w="9525">
              <a:noFill/>
            </a:ln>
          </p:spPr>
          <p:txBody>
            <a:bodyPr anchor="t">
              <a:spAutoFit/>
            </a:bodyPr>
            <a:p>
              <a:pPr algn="ctr">
                <a:spcBef>
                  <a:spcPct val="50000"/>
                </a:spcBef>
              </a:pPr>
              <a:r>
                <a:rPr lang="en-US" altLang="x-none" sz="3000" b="1" dirty="0">
                  <a:latin typeface="Arial" panose="020B0604020202020204" pitchFamily="34" charset="0"/>
                </a:rPr>
                <a:t>L</a:t>
              </a:r>
              <a:endParaRPr lang="en-US" altLang="x-none" sz="3000" b="1" dirty="0">
                <a:latin typeface="Arial" panose="020B0604020202020204" pitchFamily="34" charset="0"/>
              </a:endParaRPr>
            </a:p>
          </p:txBody>
        </p:sp>
      </p:grpSp>
      <p:pic>
        <p:nvPicPr>
          <p:cNvPr id="103464" name="图片 1"/>
          <p:cNvPicPr>
            <a:picLocks noChangeAspect="1"/>
          </p:cNvPicPr>
          <p:nvPr/>
        </p:nvPicPr>
        <p:blipFill>
          <a:blip r:embed="rId1"/>
          <a:stretch>
            <a:fillRect/>
          </a:stretch>
        </p:blipFill>
        <p:spPr>
          <a:xfrm>
            <a:off x="463550" y="1385888"/>
            <a:ext cx="7964488" cy="539750"/>
          </a:xfrm>
          <a:prstGeom prst="rect">
            <a:avLst/>
          </a:prstGeom>
          <a:noFill/>
          <a:ln w="9525">
            <a:noFill/>
          </a:ln>
        </p:spPr>
      </p:pic>
      <p:pic>
        <p:nvPicPr>
          <p:cNvPr id="103465" name="图片 3"/>
          <p:cNvPicPr>
            <a:picLocks noChangeAspect="1"/>
          </p:cNvPicPr>
          <p:nvPr/>
        </p:nvPicPr>
        <p:blipFill>
          <a:blip r:embed="rId2"/>
          <a:stretch>
            <a:fillRect/>
          </a:stretch>
        </p:blipFill>
        <p:spPr>
          <a:xfrm>
            <a:off x="463550" y="2076450"/>
            <a:ext cx="7085013" cy="9366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blinds(horizontal)">
                                      <p:cBhvr>
                                        <p:cTn id="7"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44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rPr>
              <a:t>Database Principles &amp; Programming</a:t>
            </a:r>
            <a:endParaRPr lang="en-US" altLang="x-none" sz="1400" b="1" i="1" dirty="0">
              <a:latin typeface="Times New Roman" panose="02020603050405020304" pitchFamily="2" charset="0"/>
            </a:endParaRPr>
          </a:p>
        </p:txBody>
      </p:sp>
      <p:sp>
        <p:nvSpPr>
          <p:cNvPr id="1044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104452" name="Rectangle 2"/>
          <p:cNvSpPr>
            <a:spLocks noGrp="1"/>
          </p:cNvSpPr>
          <p:nvPr>
            <p:ph type="title"/>
          </p:nvPr>
        </p:nvSpPr>
        <p:spPr/>
        <p:txBody>
          <a:bodyPr wrap="square" anchor="ctr"/>
          <a:p>
            <a:pPr eaLnBrk="1" hangingPunct="1"/>
            <a:r>
              <a:rPr lang="zh-CN" altLang="en-US" dirty="0"/>
              <a:t>2.7  </a:t>
            </a:r>
            <a:r>
              <a:rPr lang="en-US" altLang="x-none" dirty="0"/>
              <a:t>Native Relational Operations</a:t>
            </a:r>
            <a:endParaRPr lang="en-US" altLang="x-none" dirty="0"/>
          </a:p>
        </p:txBody>
      </p:sp>
      <p:sp>
        <p:nvSpPr>
          <p:cNvPr id="104453" name="Rectangle 3"/>
          <p:cNvSpPr>
            <a:spLocks noGrp="1"/>
          </p:cNvSpPr>
          <p:nvPr>
            <p:ph type="body"/>
          </p:nvPr>
        </p:nvSpPr>
        <p:spPr>
          <a:xfrm>
            <a:off x="107950" y="923925"/>
            <a:ext cx="8929688" cy="5105400"/>
          </a:xfrm>
        </p:spPr>
        <p:txBody>
          <a:bodyPr wrap="square" anchor="t"/>
          <a:p>
            <a:pPr eaLnBrk="1" hangingPunct="1"/>
            <a:r>
              <a:rPr lang="en-US" altLang="x-none" sz="3000" dirty="0"/>
              <a:t>Def 2.7.3 Precedence of Relational Operations</a:t>
            </a:r>
            <a:endParaRPr lang="en-US" altLang="x-none" sz="3000" dirty="0"/>
          </a:p>
        </p:txBody>
      </p:sp>
      <p:graphicFrame>
        <p:nvGraphicFramePr>
          <p:cNvPr id="86023" name="表格 86022"/>
          <p:cNvGraphicFramePr/>
          <p:nvPr/>
        </p:nvGraphicFramePr>
        <p:xfrm>
          <a:off x="1165225" y="1536700"/>
          <a:ext cx="6924675" cy="4413250"/>
        </p:xfrm>
        <a:graphic>
          <a:graphicData uri="http://schemas.openxmlformats.org/drawingml/2006/table">
            <a:tbl>
              <a:tblPr/>
              <a:tblGrid>
                <a:gridCol w="2438400"/>
                <a:gridCol w="4486275"/>
              </a:tblGrid>
              <a:tr h="631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tx2"/>
                          </a:solidFill>
                          <a:latin typeface="Arial" panose="020B0604020202020204" pitchFamily="34" charset="0"/>
                          <a:ea typeface="宋体" panose="02010600030101010101" pitchFamily="2" charset="-122"/>
                        </a:rPr>
                        <a:t>Precedence</a:t>
                      </a:r>
                      <a:endParaRPr lang="en-US" altLang="x-none" sz="3000" dirty="0">
                        <a:solidFill>
                          <a:schemeClr val="tx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tx2"/>
                          </a:solidFill>
                          <a:latin typeface="Arial" panose="020B0604020202020204" pitchFamily="34" charset="0"/>
                          <a:ea typeface="宋体" panose="02010600030101010101" pitchFamily="2" charset="-122"/>
                        </a:rPr>
                        <a:t>Operators</a:t>
                      </a:r>
                      <a:endParaRPr lang="en-US" altLang="x-none" sz="3000" dirty="0">
                        <a:solidFill>
                          <a:schemeClr val="tx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286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Highest</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PROJECT</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1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endParaRPr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SELECT</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0238">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endParaRPr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PRODUCT</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0237">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endParaRPr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JOIN, DIVIDEBY</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8650">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endParaRPr sz="300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INTERSECTION</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1825">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Lowest</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3000" dirty="0">
                          <a:solidFill>
                            <a:schemeClr val="accent2"/>
                          </a:solidFill>
                          <a:latin typeface="Arial" panose="020B0604020202020204" pitchFamily="34" charset="0"/>
                          <a:ea typeface="宋体" panose="02010600030101010101" pitchFamily="2" charset="-122"/>
                        </a:rPr>
                        <a:t>UNION, DIFFERENCE</a:t>
                      </a:r>
                      <a:endParaRPr lang="en-US" altLang="x-none" sz="30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4480" name="Line 30"/>
          <p:cNvSpPr/>
          <p:nvPr/>
        </p:nvSpPr>
        <p:spPr>
          <a:xfrm>
            <a:off x="2455863" y="2828925"/>
            <a:ext cx="28575" cy="2473325"/>
          </a:xfrm>
          <a:prstGeom prst="line">
            <a:avLst/>
          </a:prstGeom>
          <a:ln w="25400" cap="flat" cmpd="sng">
            <a:solidFill>
              <a:schemeClr val="tx1"/>
            </a:solidFill>
            <a:prstDash val="dash"/>
            <a:round/>
            <a:headEnd type="none" w="med" len="med"/>
            <a:tailEnd type="arrow" w="lg" len="lg"/>
          </a:ln>
        </p:spPr>
        <p:txBody>
          <a:bodyPr anchor="t"/>
          <a:p>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54356</Words>
  <Application>WPS 演示</Application>
  <PresentationFormat/>
  <Paragraphs>8973</Paragraphs>
  <Slides>189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189</vt:i4>
      </vt:variant>
    </vt:vector>
  </HeadingPairs>
  <TitlesOfParts>
    <vt:vector size="210" baseType="lpstr">
      <vt:lpstr>Arial</vt:lpstr>
      <vt:lpstr>宋体</vt:lpstr>
      <vt:lpstr>Wingdings</vt:lpstr>
      <vt:lpstr>Times New Roman</vt:lpstr>
      <vt:lpstr>微软雅黑</vt:lpstr>
      <vt:lpstr>Arial Unicode MS</vt:lpstr>
      <vt:lpstr>Calibri</vt:lpstr>
      <vt:lpstr>Symbol</vt:lpstr>
      <vt:lpstr>MS PGothic</vt:lpstr>
      <vt:lpstr>Wingdings</vt:lpstr>
      <vt:lpstr>黑体</vt:lpstr>
      <vt:lpstr>Symbol</vt:lpstr>
      <vt:lpstr>默认设计模板</vt:lpstr>
      <vt:lpstr>Equation.KSEE3</vt:lpstr>
      <vt:lpstr>Equation.KSEE3</vt:lpstr>
      <vt:lpstr>Equation.KSEE3</vt:lpstr>
      <vt:lpstr>Equation.KSEE3</vt:lpstr>
      <vt:lpstr>Equation.KSEE3</vt:lpstr>
      <vt:lpstr>Equation.KSEE3</vt:lpstr>
      <vt:lpstr>Equation.KSEE3</vt:lpstr>
      <vt:lpstr>Equation.KSEE3</vt:lpstr>
      <vt:lpstr>Chapter 2  The Relational Model</vt:lpstr>
      <vt:lpstr>Ch2  The Relational Model</vt:lpstr>
      <vt:lpstr>Ch2  The Relational Model</vt:lpstr>
      <vt:lpstr>2.1  The CAP Database</vt:lpstr>
      <vt:lpstr>Example: Figure 2.1 &amp; 2.2 (cont.)</vt:lpstr>
      <vt:lpstr>Example: Figure 2.1 &amp; 2.2 (cont.)</vt:lpstr>
      <vt:lpstr>PowerPoint 演示文稿</vt:lpstr>
      <vt:lpstr>2.1  The CAP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2.2  Naming the Parts of a Database</vt:lpstr>
      <vt:lpstr>PowerPoint 演示文稿</vt:lpstr>
      <vt:lpstr>2.3  Relational Rules</vt:lpstr>
      <vt:lpstr>2.3  Relational Rules</vt:lpstr>
      <vt:lpstr>2.3  Relational Rules</vt:lpstr>
      <vt:lpstr>Rule 1. First Normal Form Rule</vt:lpstr>
      <vt:lpstr>PowerPoint 演示文稿</vt:lpstr>
      <vt:lpstr>PowerPoint 演示文稿</vt:lpstr>
      <vt:lpstr>PowerPoint 演示文稿</vt:lpstr>
      <vt:lpstr>PowerPoint 演示文稿</vt:lpstr>
      <vt:lpstr>Figure 2.5</vt:lpstr>
      <vt:lpstr>2.3  Relational Rules</vt:lpstr>
      <vt:lpstr>2.3  Relational Rules</vt:lpstr>
      <vt:lpstr>2.4  Keys, Superkeys, and Null Values</vt:lpstr>
      <vt:lpstr>2.4  Keys, Superkeys, and Null Values</vt:lpstr>
      <vt:lpstr>2.4  Keys, Superkeys, and Null Values</vt:lpstr>
      <vt:lpstr>2.4  Keys, Superkeys, and Null Values</vt:lpstr>
      <vt:lpstr>2.4  Keys, Superkeys, and Null Values</vt:lpstr>
      <vt:lpstr>[Exp. 2.4.1]</vt:lpstr>
      <vt:lpstr>[Exp. 2.4.1]</vt:lpstr>
      <vt:lpstr>PowerPoint 演示文稿</vt:lpstr>
      <vt:lpstr>[Exp. 2.4.1]</vt:lpstr>
      <vt:lpstr>2.4  Keys, Superkeys, and Null Values</vt:lpstr>
      <vt:lpstr>2.4  Keys, Superkeys, and Null Values</vt:lpstr>
      <vt:lpstr>PowerPoint 演示文稿</vt:lpstr>
      <vt:lpstr>PowerPoint 演示文稿</vt:lpstr>
      <vt:lpstr>2.4  Keys, Superkeys, and Null Values</vt:lpstr>
      <vt:lpstr>2.4  Keys, Superkeys, and Null Values</vt:lpstr>
      <vt:lpstr>2.4  Keys, Superkeys, and Null Values</vt:lpstr>
      <vt:lpstr>PowerPoint 演示文稿</vt:lpstr>
      <vt:lpstr>PowerPoint 演示文稿</vt:lpstr>
      <vt:lpstr>PowerPoint 演示文稿</vt:lpstr>
      <vt:lpstr>PowerPoint 演示文稿</vt:lpstr>
      <vt:lpstr>2.4  Keys, Superkeys, and Null Values</vt:lpstr>
      <vt:lpstr>2.5  Relational Algebra</vt:lpstr>
      <vt:lpstr>2.5  Relational Algebra</vt:lpstr>
      <vt:lpstr>PowerPoint 演示文稿</vt:lpstr>
      <vt:lpstr>PowerPoint 演示文稿</vt:lpstr>
      <vt:lpstr>2.6  Set-Theoretic Operations</vt:lpstr>
      <vt:lpstr>Concepts</vt:lpstr>
      <vt:lpstr>2.6  Set-Theoretic Operations</vt:lpstr>
      <vt:lpstr>Compatible Table (example 1)</vt:lpstr>
      <vt:lpstr>Compatible Table (example 2)</vt:lpstr>
      <vt:lpstr>Compatible Table (example 3)</vt:lpstr>
      <vt:lpstr>Compatible Table (example 4)</vt:lpstr>
      <vt:lpstr>Compatible Table (example 5)</vt:lpstr>
      <vt:lpstr>Compatible Table (example 5)</vt:lpstr>
      <vt:lpstr>2.6  Set-Theoretic Operations</vt:lpstr>
      <vt:lpstr>PowerPoint 演示文稿</vt:lpstr>
      <vt:lpstr>PowerPoint 演示文稿</vt:lpstr>
      <vt:lpstr>PowerPoint 演示文稿</vt:lpstr>
      <vt:lpstr>2.6  Set-Theoretic Operations</vt:lpstr>
      <vt:lpstr>2.6  Set-Theoretic Operations</vt:lpstr>
      <vt:lpstr>2.6  Set-Theoretic Operations</vt:lpstr>
      <vt:lpstr>PowerPoint 演示文稿</vt:lpstr>
      <vt:lpstr>PowerPoint 演示文稿</vt:lpstr>
      <vt:lpstr>PowerPoint 演示文稿</vt:lpstr>
      <vt:lpstr>2.6  Set-Theoretic Operations</vt:lpstr>
      <vt:lpstr>2.6  Set-Theoretic Operations</vt:lpstr>
      <vt:lpstr>2.6  Set-Theoretic Operations</vt:lpstr>
      <vt:lpstr>PowerPoint 演示文稿</vt:lpstr>
      <vt:lpstr>2.6  Set-Theoretic Operations</vt:lpstr>
      <vt:lpstr>PowerPoint 演示文稿</vt:lpstr>
      <vt:lpstr>Example 2.6.4</vt:lpstr>
      <vt:lpstr>T := R  S</vt:lpstr>
      <vt:lpstr>2.7  Native Relational Operations</vt:lpstr>
      <vt:lpstr>PowerPoint 演示文稿</vt:lpstr>
      <vt:lpstr>Example 2.7.1</vt:lpstr>
      <vt:lpstr>Example 2.7.1 (cont.)</vt:lpstr>
      <vt:lpstr>Example 2.7.1 (cont.)</vt:lpstr>
      <vt:lpstr>2.7  Native Relational Operations</vt:lpstr>
      <vt:lpstr>2.7  Native Relational Operations</vt:lpstr>
      <vt:lpstr>Example 2.7.2</vt:lpstr>
      <vt:lpstr>PowerPoint 演示文稿</vt:lpstr>
      <vt:lpstr>PowerPoint 演示文稿</vt:lpstr>
      <vt:lpstr>Example 2.7.3</vt:lpstr>
      <vt:lpstr>PowerPoint 演示文稿</vt:lpstr>
      <vt:lpstr>PowerPoint 演示文稿</vt:lpstr>
      <vt:lpstr>Example 2.7.4</vt:lpstr>
      <vt:lpstr>2.7  Native Relational Operations</vt:lpstr>
      <vt:lpstr>Example 2.7.5  Complex Query</vt:lpstr>
      <vt:lpstr>PowerPoint 演示文稿</vt:lpstr>
      <vt:lpstr>Complex Query</vt:lpstr>
      <vt:lpstr>Complex Query</vt:lpstr>
      <vt:lpstr>Complex Query</vt:lpstr>
      <vt:lpstr>Complex Query</vt:lpstr>
      <vt:lpstr>PowerPoint 演示文稿</vt:lpstr>
      <vt:lpstr>Complex Query</vt:lpstr>
      <vt:lpstr>2.7  Native Relational Operations</vt:lpstr>
      <vt:lpstr>2.7  Native Relational Operations</vt:lpstr>
      <vt:lpstr>PowerPoint 演示文稿</vt:lpstr>
      <vt:lpstr>PowerPoint 演示文稿</vt:lpstr>
      <vt:lpstr>Example 2.7.6</vt:lpstr>
      <vt:lpstr>PowerPoint 演示文稿</vt:lpstr>
      <vt:lpstr>Complex Query</vt:lpstr>
      <vt:lpstr>Complex Query</vt:lpstr>
      <vt:lpstr>Complex Query</vt:lpstr>
      <vt:lpstr>Example 2.7.7</vt:lpstr>
      <vt:lpstr>Example 2.7.8</vt:lpstr>
      <vt:lpstr>PowerPoint 演示文稿</vt:lpstr>
      <vt:lpstr>2.7  Native Relational Operations</vt:lpstr>
      <vt:lpstr>2.7  Native Relational Operations</vt:lpstr>
      <vt:lpstr>2.7  Native Relational Operations</vt:lpstr>
      <vt:lpstr>PowerPoint 演示文稿</vt:lpstr>
      <vt:lpstr>PowerPoint 演示文稿</vt:lpstr>
      <vt:lpstr>Result of T=RS</vt:lpstr>
      <vt:lpstr>Result of T=R÷S</vt:lpstr>
      <vt:lpstr>Example 2.7.9</vt:lpstr>
      <vt:lpstr>Example 2.7.9 (cont.)</vt:lpstr>
      <vt:lpstr>Example 2.7.9 (cont.)</vt:lpstr>
      <vt:lpstr>Example 2.7.9 (cont.)</vt:lpstr>
      <vt:lpstr>2.7  Native Relational Operations</vt:lpstr>
      <vt:lpstr>Example</vt:lpstr>
      <vt:lpstr>Example</vt:lpstr>
      <vt:lpstr>2.7  Native Relational Operations</vt:lpstr>
      <vt:lpstr>PowerPoint 演示文稿</vt:lpstr>
      <vt:lpstr>PowerPoint 演示文稿</vt:lpstr>
      <vt:lpstr>PowerPoint 演示文稿</vt:lpstr>
      <vt:lpstr>2.7  Native Relational Operations</vt:lpstr>
      <vt:lpstr>PowerPoint 演示文稿</vt:lpstr>
      <vt:lpstr>PowerPoint 演示文稿</vt:lpstr>
      <vt:lpstr>PowerPoint 演示文稿</vt:lpstr>
      <vt:lpstr>Example 2.7.11 (cont.)</vt:lpstr>
      <vt:lpstr>PowerPoint 演示文稿</vt:lpstr>
      <vt:lpstr>PowerPoint 演示文稿</vt:lpstr>
      <vt:lpstr>PowerPoint 演示文稿</vt:lpstr>
      <vt:lpstr>PowerPoint 演示文稿</vt:lpstr>
      <vt:lpstr>PowerPoint 演示文稿</vt:lpstr>
      <vt:lpstr>PowerPoint 演示文稿</vt:lpstr>
      <vt:lpstr>Example of Operations of Relational Algebra</vt:lpstr>
      <vt:lpstr>Example of Operations of Relational Algebra</vt:lpstr>
      <vt:lpstr>Example of Operations of Relational Algebra</vt:lpstr>
      <vt:lpstr>Review of exp1 &amp; exp2</vt:lpstr>
      <vt:lpstr>Example of Operations of Relational Algebra</vt:lpstr>
      <vt:lpstr>Example of Operations of Relational Algebra</vt:lpstr>
      <vt:lpstr>Example of Operations of Relational Algebra</vt:lpstr>
      <vt:lpstr>Review of exp4 &amp; exp5</vt:lpstr>
      <vt:lpstr>Example of Operations of Relational Algebra</vt:lpstr>
      <vt:lpstr>Example of Operations of Relational Algebra</vt:lpstr>
      <vt:lpstr>Example of Operations of Relational Algebra</vt:lpstr>
      <vt:lpstr>Example of Operations of Relational Algebra</vt:lpstr>
      <vt:lpstr>Example of Operations of Relational Algebra</vt:lpstr>
      <vt:lpstr>Example of Operations of Relational Algebra</vt:lpstr>
      <vt:lpstr>Review of exp10</vt:lpstr>
      <vt:lpstr>2.8  The Interdependence of Operations</vt:lpstr>
      <vt:lpstr>2.8  The Interdependence of Operations</vt:lpstr>
      <vt:lpstr>‘除’运算的推导过程</vt:lpstr>
      <vt:lpstr>2.8  The Interdependence of Operations</vt:lpstr>
      <vt:lpstr>2.9  Illustrative Examples</vt:lpstr>
      <vt:lpstr>PowerPoint 演示文稿</vt:lpstr>
      <vt:lpstr>PowerPoint 演示文稿</vt:lpstr>
      <vt:lpstr>PowerPoint 演示文稿</vt:lpstr>
      <vt:lpstr>PowerPoint 演示文稿</vt:lpstr>
      <vt:lpstr>一组运用‘除法’运算的例子</vt:lpstr>
      <vt:lpstr>PowerPoint 演示文稿</vt:lpstr>
      <vt:lpstr>PowerPoint 演示文稿</vt:lpstr>
      <vt:lpstr>2.9  Illustrative Examples</vt:lpstr>
      <vt:lpstr>2.9  Illustrative Examples</vt:lpstr>
      <vt:lpstr>2.10  Other Relational Operations</vt:lpstr>
      <vt:lpstr>2.10  Other Relational Operations</vt:lpstr>
      <vt:lpstr>PowerPoint 演示文稿</vt:lpstr>
      <vt:lpstr>T = R Left Outer Join S</vt:lpstr>
      <vt:lpstr>PowerPoint 演示文稿</vt:lpstr>
      <vt:lpstr>2.10  Other Relational Operations</vt:lpstr>
      <vt:lpstr>2.10  Other Relational Operations</vt:lpstr>
      <vt:lpstr>Review of Operations of Relational Algebra</vt:lpstr>
      <vt:lpstr>Review of Operations of Relational Algebra</vt:lpstr>
      <vt:lpstr>Review of Operations of Relational Algebra</vt:lpstr>
      <vt:lpstr>Review of Operations of Relational Algebra</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白杨1404057208</cp:lastModifiedBy>
  <cp:revision>464</cp:revision>
  <dcterms:created xsi:type="dcterms:W3CDTF">2014-02-16T15:20:00Z</dcterms:created>
  <dcterms:modified xsi:type="dcterms:W3CDTF">2018-03-16T01:39:00Z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