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4"/>
  </p:handoutMasterIdLst>
  <p:sldIdLst>
    <p:sldId id="256" r:id="rId3"/>
    <p:sldId id="391" r:id="rId5"/>
    <p:sldId id="257" r:id="rId6"/>
    <p:sldId id="1359" r:id="rId7"/>
    <p:sldId id="1208" r:id="rId8"/>
    <p:sldId id="1206" r:id="rId9"/>
    <p:sldId id="411" r:id="rId10"/>
    <p:sldId id="1210" r:id="rId11"/>
    <p:sldId id="1211" r:id="rId12"/>
    <p:sldId id="265" r:id="rId13"/>
    <p:sldId id="542" r:id="rId14"/>
    <p:sldId id="1357" r:id="rId15"/>
    <p:sldId id="1358" r:id="rId16"/>
    <p:sldId id="259" r:id="rId17"/>
    <p:sldId id="1213" r:id="rId18"/>
    <p:sldId id="260" r:id="rId19"/>
    <p:sldId id="266" r:id="rId20"/>
    <p:sldId id="1509" r:id="rId21"/>
    <p:sldId id="261" r:id="rId22"/>
    <p:sldId id="267" r:id="rId23"/>
    <p:sldId id="268" r:id="rId24"/>
    <p:sldId id="269" r:id="rId25"/>
    <p:sldId id="262" r:id="rId26"/>
    <p:sldId id="1511" r:id="rId27"/>
    <p:sldId id="1510" r:id="rId28"/>
    <p:sldId id="412" r:id="rId29"/>
    <p:sldId id="1512" r:id="rId30"/>
    <p:sldId id="797" r:id="rId31"/>
    <p:sldId id="271" r:id="rId32"/>
    <p:sldId id="275" r:id="rId33"/>
    <p:sldId id="277" r:id="rId34"/>
    <p:sldId id="278" r:id="rId35"/>
    <p:sldId id="1650" r:id="rId36"/>
    <p:sldId id="270" r:id="rId37"/>
    <p:sldId id="279" r:id="rId38"/>
    <p:sldId id="280" r:id="rId39"/>
    <p:sldId id="281" r:id="rId40"/>
    <p:sldId id="282" r:id="rId41"/>
    <p:sldId id="398" r:id="rId42"/>
    <p:sldId id="397" r:id="rId43"/>
    <p:sldId id="1513" r:id="rId44"/>
    <p:sldId id="283" r:id="rId45"/>
    <p:sldId id="284" r:id="rId46"/>
    <p:sldId id="285" r:id="rId47"/>
    <p:sldId id="1008" r:id="rId48"/>
    <p:sldId id="369" r:id="rId49"/>
    <p:sldId id="399" r:id="rId50"/>
    <p:sldId id="299" r:id="rId51"/>
    <p:sldId id="545" r:id="rId52"/>
    <p:sldId id="544" r:id="rId53"/>
    <p:sldId id="546" r:id="rId54"/>
    <p:sldId id="400" r:id="rId55"/>
    <p:sldId id="300" r:id="rId56"/>
    <p:sldId id="301" r:id="rId57"/>
    <p:sldId id="1777" r:id="rId58"/>
    <p:sldId id="416" r:id="rId59"/>
    <p:sldId id="307" r:id="rId60"/>
    <p:sldId id="303" r:id="rId61"/>
    <p:sldId id="308" r:id="rId62"/>
    <p:sldId id="1778" r:id="rId63"/>
    <p:sldId id="309" r:id="rId64"/>
    <p:sldId id="310" r:id="rId65"/>
    <p:sldId id="368" r:id="rId66"/>
    <p:sldId id="407" r:id="rId67"/>
    <p:sldId id="311" r:id="rId68"/>
    <p:sldId id="1780" r:id="rId69"/>
    <p:sldId id="1781" r:id="rId70"/>
    <p:sldId id="1782" r:id="rId71"/>
    <p:sldId id="1783" r:id="rId72"/>
    <p:sldId id="312" r:id="rId73"/>
    <p:sldId id="1785" r:id="rId74"/>
    <p:sldId id="549" r:id="rId75"/>
    <p:sldId id="1787" r:id="rId76"/>
    <p:sldId id="1788" r:id="rId77"/>
    <p:sldId id="1789" r:id="rId78"/>
    <p:sldId id="1790" r:id="rId79"/>
    <p:sldId id="381" r:id="rId80"/>
    <p:sldId id="315" r:id="rId81"/>
    <p:sldId id="316" r:id="rId82"/>
    <p:sldId id="1792" r:id="rId83"/>
    <p:sldId id="1793" r:id="rId84"/>
    <p:sldId id="1794" r:id="rId85"/>
    <p:sldId id="1795" r:id="rId86"/>
    <p:sldId id="413" r:id="rId87"/>
    <p:sldId id="1796" r:id="rId88"/>
    <p:sldId id="1797" r:id="rId89"/>
    <p:sldId id="1798" r:id="rId90"/>
    <p:sldId id="1800" r:id="rId91"/>
    <p:sldId id="1801" r:id="rId92"/>
    <p:sldId id="319" r:id="rId93"/>
    <p:sldId id="415" r:id="rId94"/>
    <p:sldId id="320" r:id="rId95"/>
    <p:sldId id="321" r:id="rId96"/>
    <p:sldId id="1802" r:id="rId97"/>
    <p:sldId id="1805" r:id="rId98"/>
    <p:sldId id="1806" r:id="rId99"/>
    <p:sldId id="322" r:id="rId100"/>
    <p:sldId id="382" r:id="rId101"/>
    <p:sldId id="323" r:id="rId102"/>
    <p:sldId id="324" r:id="rId103"/>
    <p:sldId id="325" r:id="rId104"/>
    <p:sldId id="402" r:id="rId105"/>
    <p:sldId id="927" r:id="rId106"/>
    <p:sldId id="326" r:id="rId107"/>
    <p:sldId id="403" r:id="rId108"/>
    <p:sldId id="327" r:id="rId109"/>
    <p:sldId id="404" r:id="rId110"/>
    <p:sldId id="401" r:id="rId111"/>
    <p:sldId id="550" r:id="rId112"/>
    <p:sldId id="328" r:id="rId113"/>
    <p:sldId id="329" r:id="rId114"/>
    <p:sldId id="330" r:id="rId115"/>
    <p:sldId id="331" r:id="rId116"/>
    <p:sldId id="551" r:id="rId117"/>
    <p:sldId id="332" r:id="rId118"/>
    <p:sldId id="333" r:id="rId119"/>
    <p:sldId id="383" r:id="rId120"/>
    <p:sldId id="419" r:id="rId121"/>
    <p:sldId id="334" r:id="rId122"/>
    <p:sldId id="335" r:id="rId123"/>
    <p:sldId id="409" r:id="rId124"/>
    <p:sldId id="417" r:id="rId125"/>
    <p:sldId id="418" r:id="rId126"/>
    <p:sldId id="336" r:id="rId127"/>
    <p:sldId id="392" r:id="rId128"/>
    <p:sldId id="337" r:id="rId129"/>
    <p:sldId id="338" r:id="rId130"/>
    <p:sldId id="339" r:id="rId131"/>
    <p:sldId id="405" r:id="rId132"/>
    <p:sldId id="341" r:id="rId133"/>
    <p:sldId id="342" r:id="rId134"/>
    <p:sldId id="384" r:id="rId135"/>
    <p:sldId id="343" r:id="rId136"/>
    <p:sldId id="344" r:id="rId137"/>
    <p:sldId id="345" r:id="rId138"/>
    <p:sldId id="346" r:id="rId139"/>
    <p:sldId id="347" r:id="rId140"/>
    <p:sldId id="348" r:id="rId141"/>
    <p:sldId id="349" r:id="rId142"/>
    <p:sldId id="679" r:id="rId143"/>
    <p:sldId id="351" r:id="rId144"/>
    <p:sldId id="718" r:id="rId145"/>
    <p:sldId id="719" r:id="rId146"/>
    <p:sldId id="720" r:id="rId147"/>
    <p:sldId id="759" r:id="rId148"/>
    <p:sldId id="721" r:id="rId149"/>
    <p:sldId id="386" r:id="rId150"/>
    <p:sldId id="760" r:id="rId151"/>
    <p:sldId id="1114" r:id="rId152"/>
    <p:sldId id="1175" r:id="rId153"/>
    <p:sldId id="353" r:id="rId154"/>
    <p:sldId id="1115" r:id="rId155"/>
    <p:sldId id="395" r:id="rId156"/>
    <p:sldId id="1139" r:id="rId157"/>
    <p:sldId id="1140" r:id="rId158"/>
    <p:sldId id="354" r:id="rId159"/>
    <p:sldId id="355" r:id="rId160"/>
    <p:sldId id="356" r:id="rId161"/>
    <p:sldId id="357" r:id="rId162"/>
    <p:sldId id="1141" r:id="rId163"/>
    <p:sldId id="1142" r:id="rId164"/>
    <p:sldId id="406" r:id="rId165"/>
    <p:sldId id="358" r:id="rId166"/>
    <p:sldId id="360" r:id="rId167"/>
    <p:sldId id="379" r:id="rId168"/>
    <p:sldId id="361" r:id="rId169"/>
    <p:sldId id="362" r:id="rId170"/>
    <p:sldId id="359" r:id="rId171"/>
    <p:sldId id="363" r:id="rId172"/>
    <p:sldId id="364" r:id="rId173"/>
    <p:sldId id="1165" r:id="rId174"/>
    <p:sldId id="365" r:id="rId175"/>
    <p:sldId id="1164" r:id="rId176"/>
    <p:sldId id="387" r:id="rId177"/>
    <p:sldId id="366" r:id="rId178"/>
    <p:sldId id="388" r:id="rId179"/>
    <p:sldId id="389" r:id="rId180"/>
    <p:sldId id="367" r:id="rId181"/>
    <p:sldId id="390" r:id="rId182"/>
    <p:sldId id="380" r:id="rId183"/>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rgbClr val="FF0000"/>
    </p:penClr>
    <p:extLst>
      <p:ext uri="{2FDB2607-1784-4EEB-B798-7EB5836EED8A}">
        <p14:showMediaCtrls xmlns:p14="http://schemas.microsoft.com/office/powerpoint/2010/main" val="1"/>
      </p:ext>
    </p:extLst>
  </p:showPr>
  <p:clrMru>
    <a:srgbClr val="0000CC"/>
    <a:srgbClr val="FF3300"/>
    <a:srgbClr val="FF0000"/>
    <a:srgbClr val="FF0066"/>
    <a:srgbClr val="FFFFCC"/>
    <a:srgbClr val="FFFFFF"/>
    <a:srgbClr val="CCFFFF"/>
    <a:srgbClr val="66FFFF"/>
    <a:srgbClr val="CCFF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20"/>
        <p:guide pos="2840"/>
      </p:guideLst>
    </p:cSldViewPr>
  </p:slide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7" Type="http://schemas.openxmlformats.org/officeDocument/2006/relationships/tableStyles" Target="tableStyles.xml"/><Relationship Id="rId186" Type="http://schemas.openxmlformats.org/officeDocument/2006/relationships/viewProps" Target="viewProps.xml"/><Relationship Id="rId185" Type="http://schemas.openxmlformats.org/officeDocument/2006/relationships/presProps" Target="presProps.xml"/><Relationship Id="rId184" Type="http://schemas.openxmlformats.org/officeDocument/2006/relationships/handoutMaster" Target="handoutMasters/handoutMaster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Times New Roman" panose="02020603050405020304" pitchFamily="2" charset="0"/>
                <a:ea typeface="Arial" panose="020B0604020202020204" pitchFamily="34" charset="0"/>
                <a:cs typeface="+mn-ea"/>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Times New Roman" panose="02020603050405020304" pitchFamily="2" charset="0"/>
                <a:ea typeface="Arial" panose="020B0604020202020204" pitchFamily="34" charset="0"/>
                <a:cs typeface="+mn-ea"/>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miter/>
          </a:ln>
        </p:spPr>
        <p:txBody>
          <a:bodyPr/>
          <a:p>
            <a:pPr lvl="0" algn="l" eaLnBrk="1" fontAlgn="base" hangingPunct="1"/>
            <a:endParaRPr lang="zh-CN" altLang="en-US" sz="1200" strike="noStrike" noProof="1"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p>
            <a:pPr lvl="0" algn="r" eaLnBrk="1" fontAlgn="base" hangingPunct="1"/>
            <a:endParaRPr lang="en-US" altLang="x-none" sz="1200" strike="noStrike" noProof="1" dirty="0">
              <a:ea typeface="宋体" panose="02010600030101010101" pitchFamily="2" charset="-122"/>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p>
            <a:pPr lvl="0" algn="l" eaLnBrk="1" fontAlgn="base" hangingPunct="1"/>
            <a:endParaRPr lang="en-US" altLang="x-none" sz="1200" strike="noStrike" noProof="1"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在每一层的</a:t>
            </a:r>
            <a:r>
              <a:rPr lang="en-US" altLang="zh-CN"/>
              <a:t>SELECT statements</a:t>
            </a:r>
            <a:r>
              <a:rPr lang="zh-CN" altLang="en-US"/>
              <a:t>中，必须保证</a:t>
            </a:r>
            <a:r>
              <a:rPr lang="en-US" altLang="zh-CN"/>
              <a:t>table name</a:t>
            </a:r>
            <a:r>
              <a:rPr lang="zh-CN" altLang="en-US"/>
              <a:t>是互不相同的（包括可以使用的外层查询中的</a:t>
            </a:r>
            <a:r>
              <a:rPr lang="en-US" altLang="zh-CN"/>
              <a:t>table)</a:t>
            </a:r>
            <a:endParaRPr lang="en-US" altLang="zh-CN"/>
          </a:p>
          <a:p>
            <a:r>
              <a:rPr lang="zh-CN" altLang="en-US"/>
              <a:t>如果一个属性出现在多张表中，那么根据就近原则来选择它所隶属的</a:t>
            </a:r>
            <a:r>
              <a:rPr lang="en-US" altLang="zh-CN"/>
              <a:t>table</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a:spLocks noGrp="1"/>
          </p:cNvSpPr>
          <p:nvPr>
            <p:ph type="sldImg"/>
          </p:nvPr>
        </p:nvSpPr>
        <p:spPr/>
      </p:sp>
      <p:sp>
        <p:nvSpPr>
          <p:cNvPr id="6146" name="文本占位符 2"/>
          <p:cNvSpPr>
            <a:spLocks noGrp="1"/>
          </p:cNvSpPr>
          <p:nvPr>
            <p:ph type="body"/>
          </p:nvPr>
        </p:nvSpPr>
        <p:spPr/>
        <p:txBody>
          <a:bodyPr anchor="ctr"/>
          <a:p>
            <a:pPr lvl="0" indent="0"/>
            <a:endParaRPr lang="en-US"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ea typeface="宋体" panose="02010600030101010101" pitchFamily="2" charset="-122"/>
                <a:sym typeface="+mn-ea"/>
              </a:rPr>
              <a:t>NOT EXISTS </a:t>
            </a:r>
            <a:r>
              <a:rPr lang="zh-CN" altLang="zh-CN">
                <a:ea typeface="宋体" panose="02010600030101010101" pitchFamily="2" charset="-122"/>
                <a:sym typeface="+mn-ea"/>
              </a:rPr>
              <a:t>可以被改写成使用 </a:t>
            </a:r>
            <a:r>
              <a:rPr lang="en-US" altLang="zh-CN">
                <a:ea typeface="宋体" panose="02010600030101010101" pitchFamily="2" charset="-122"/>
                <a:sym typeface="+mn-ea"/>
              </a:rPr>
              <a:t>NOT IN </a:t>
            </a:r>
            <a:r>
              <a:rPr lang="zh-CN" altLang="en-US">
                <a:ea typeface="宋体" panose="02010600030101010101" pitchFamily="2" charset="-122"/>
                <a:sym typeface="+mn-ea"/>
              </a:rPr>
              <a:t>谓词，或者使用 </a:t>
            </a:r>
            <a:r>
              <a:rPr lang="en-US" altLang="zh-CN">
                <a:ea typeface="宋体" panose="02010600030101010101" pitchFamily="2" charset="-122"/>
                <a:sym typeface="+mn-ea"/>
              </a:rPr>
              <a:t>&lt;&gt;ALL</a:t>
            </a:r>
            <a:endParaRPr lang="en-US" altLang="zh-CN">
              <a:ea typeface="宋体" panose="02010600030101010101" pitchFamily="2" charset="-122"/>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说明：为了能够看得清楚，我们在</a:t>
            </a:r>
            <a:r>
              <a:rPr lang="en-US" altLang="zh-CN"/>
              <a:t>pattern</a:t>
            </a:r>
            <a:r>
              <a:rPr lang="zh-CN" altLang="en-US"/>
              <a:t>中加入了</a:t>
            </a:r>
            <a:r>
              <a:rPr lang="en-US" altLang="zh-CN"/>
              <a:t>‘</a:t>
            </a:r>
            <a:r>
              <a:rPr lang="zh-CN" altLang="en-US"/>
              <a:t>空格</a:t>
            </a:r>
            <a:r>
              <a:rPr lang="en-US" altLang="zh-CN"/>
              <a:t>’</a:t>
            </a:r>
            <a:r>
              <a:rPr lang="zh-CN" altLang="en-US"/>
              <a:t>分隔符，在实际使用中是不需要的（如果在</a:t>
            </a:r>
            <a:r>
              <a:rPr lang="en-US" altLang="zh-CN"/>
              <a:t>pattern</a:t>
            </a:r>
            <a:r>
              <a:rPr lang="zh-CN" altLang="en-US"/>
              <a:t>中含空格字符，</a:t>
            </a:r>
            <a:r>
              <a:rPr lang="en-US" altLang="zh-CN"/>
              <a:t>DBMS</a:t>
            </a:r>
            <a:r>
              <a:rPr lang="zh-CN" altLang="en-US"/>
              <a:t>会将其解释为一个空格符号）</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ea typeface="Arial" panose="020B0604020202020204" pitchFamily="34" charset="0"/>
            </a:endParaRPr>
          </a:p>
        </p:txBody>
      </p:sp>
      <p:sp>
        <p:nvSpPr>
          <p:cNvPr id="7171" name="灯片编号占位符 3"/>
          <p:cNvSpPr>
            <a:spLocks noGrp="1"/>
          </p:cNvSpPr>
          <p:nvPr>
            <p:ph type="sldNum" sz="quarter"/>
          </p:nvPr>
        </p:nvSpPr>
        <p:spPr>
          <a:xfrm>
            <a:off x="3886200" y="8686800"/>
            <a:ext cx="2971800" cy="457200"/>
          </a:xfrm>
          <a:prstGeom prst="rect">
            <a:avLst/>
          </a:prstGeom>
          <a:noFill/>
          <a:ln w="9525">
            <a:noFill/>
          </a:ln>
        </p:spPr>
        <p:txBody>
          <a:bodyPr anchor="b"/>
          <a:p>
            <a:pPr lvl="0" indent="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三种不同的表示方法。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
          <p:cNvSpPr>
            <a:spLocks noGrp="1"/>
          </p:cNvSpPr>
          <p:nvPr>
            <p:ph type="sldImg"/>
          </p:nvPr>
        </p:nvSpPr>
        <p:spPr/>
      </p:sp>
      <p:sp>
        <p:nvSpPr>
          <p:cNvPr id="101378" name="文本占位符 2"/>
          <p:cNvSpPr>
            <a:spLocks noGrp="1"/>
          </p:cNvSpPr>
          <p:nvPr>
            <p:ph type="body"/>
          </p:nvPr>
        </p:nvSpPr>
        <p:spPr/>
        <p:txBody>
          <a:bodyPr anchor="ctr"/>
          <a:p>
            <a:pPr lvl="0" indent="0"/>
            <a:r>
              <a:rPr lang="zh-CN" altLang="en-US"/>
              <a:t>因为结果属性值需要</a:t>
            </a:r>
            <a:r>
              <a:rPr lang="en-US" altLang="zh-CN"/>
              <a:t>aid</a:t>
            </a:r>
            <a:r>
              <a:rPr lang="zh-CN" altLang="en-US"/>
              <a:t>，所以可以直接在</a:t>
            </a:r>
            <a:r>
              <a:rPr lang="en-US" altLang="zh-CN"/>
              <a:t>orders</a:t>
            </a:r>
            <a:r>
              <a:rPr lang="zh-CN" altLang="en-US"/>
              <a:t>表中查询销售过</a:t>
            </a:r>
            <a:r>
              <a:rPr lang="en-US" altLang="zh-CN"/>
              <a:t>p01</a:t>
            </a:r>
            <a:r>
              <a:rPr lang="zh-CN" altLang="en-US"/>
              <a:t>商品的供应商的编号</a:t>
            </a:r>
            <a:r>
              <a:rPr lang="en-US" altLang="zh-CN"/>
              <a:t>aid</a:t>
            </a:r>
            <a:r>
              <a:rPr lang="zh-CN" altLang="en-US"/>
              <a:t>（下一页的</a:t>
            </a:r>
            <a:r>
              <a:rPr lang="en-US" altLang="zh-CN"/>
              <a:t>answer 2</a:t>
            </a:r>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FIPS（Federal Information Processing Standards）即（美国）联邦信息处理标准</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自然连接条件，必须显式地写在</a:t>
            </a:r>
            <a:r>
              <a:rPr lang="en-US" altLang="zh-CN"/>
              <a:t>WHERE</a:t>
            </a:r>
            <a:r>
              <a:rPr lang="zh-CN" altLang="en-US"/>
              <a:t>子句中。或者说，在</a:t>
            </a:r>
            <a:r>
              <a:rPr lang="en-US" altLang="zh-CN"/>
              <a:t>SQL</a:t>
            </a:r>
            <a:r>
              <a:rPr lang="zh-CN" altLang="en-US"/>
              <a:t>语言中，是严格第按照</a:t>
            </a:r>
            <a:r>
              <a:rPr lang="en-US" altLang="zh-CN"/>
              <a:t>WHERE</a:t>
            </a:r>
            <a:r>
              <a:rPr lang="zh-CN" altLang="en-US"/>
              <a:t>子句中的条件来进行多个关系的合并的，相当于用</a:t>
            </a:r>
            <a:r>
              <a:rPr lang="en-US" altLang="zh-CN"/>
              <a:t>WHERE</a:t>
            </a:r>
            <a:r>
              <a:rPr lang="zh-CN" altLang="en-US"/>
              <a:t>子句中的条件表达式进行关系之间的</a:t>
            </a:r>
            <a:r>
              <a:rPr lang="en-US" altLang="zh-CN"/>
              <a:t>Theta-join</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表的自连接 </a:t>
            </a:r>
            <a:r>
              <a:rPr lang="en-US" altLang="zh-CN"/>
              <a:t>&amp; </a:t>
            </a:r>
            <a:r>
              <a:rPr lang="zh-CN" altLang="en-US"/>
              <a:t>简化书写</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subquery</a:t>
            </a:r>
            <a:r>
              <a:rPr lang="zh-CN" altLang="zh-CN"/>
              <a:t>一般被用在</a:t>
            </a:r>
            <a:r>
              <a:rPr lang="en-US" altLang="zh-CN"/>
              <a:t>WHERE</a:t>
            </a:r>
            <a:r>
              <a:rPr lang="zh-CN" altLang="en-US"/>
              <a:t>子句中，</a:t>
            </a:r>
            <a:r>
              <a:rPr lang="en-US" altLang="zh-CN"/>
              <a:t>subquery</a:t>
            </a:r>
            <a:r>
              <a:rPr lang="zh-CN" altLang="en-US"/>
              <a:t>的查询结果将被用于查询条件的计算。</a:t>
            </a:r>
            <a:endParaRPr lang="zh-CN" altLang="en-US"/>
          </a:p>
          <a:p>
            <a:r>
              <a:rPr lang="zh-CN" altLang="en-US"/>
              <a:t>由于</a:t>
            </a:r>
            <a:r>
              <a:rPr lang="en-US" altLang="zh-CN"/>
              <a:t>subquery</a:t>
            </a:r>
            <a:r>
              <a:rPr lang="zh-CN" altLang="en-US"/>
              <a:t>的查询结果也是一个关系（元组的集合），所以以</a:t>
            </a:r>
            <a:r>
              <a:rPr lang="en-US" altLang="zh-CN"/>
              <a:t>subquery</a:t>
            </a:r>
            <a:r>
              <a:rPr lang="zh-CN" altLang="en-US"/>
              <a:t>作为运算对象的一般是一些集合谓词。</a:t>
            </a:r>
            <a:endParaRPr lang="zh-CN" altLang="en-US"/>
          </a:p>
          <a:p>
            <a:r>
              <a:rPr lang="zh-CN" altLang="en-US"/>
              <a:t>在</a:t>
            </a:r>
            <a:r>
              <a:rPr lang="en-US" altLang="zh-CN"/>
              <a:t>SQL</a:t>
            </a:r>
            <a:r>
              <a:rPr lang="zh-CN" altLang="en-US"/>
              <a:t>语言中，就扩充了一些集合谓词，以扩充语言的查询功能。</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比较这两种不同的</a:t>
            </a:r>
            <a:r>
              <a:rPr lang="en-US" altLang="zh-CN"/>
              <a:t>SQL</a:t>
            </a:r>
            <a:r>
              <a:rPr lang="zh-CN" altLang="en-US"/>
              <a:t>查询表示方法，在执行流程上的不同</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适当地使用</a:t>
            </a:r>
            <a:r>
              <a:rPr lang="en-US" altLang="zh-CN"/>
              <a:t>IN</a:t>
            </a:r>
            <a:r>
              <a:rPr lang="zh-CN" altLang="en-US"/>
              <a:t>谓词，可以获得更好的执行效率（速度），但我们一般不去区分他们之间的执行效率</a:t>
            </a:r>
            <a:endParaRPr lang="zh-CN" altLang="en-US"/>
          </a:p>
          <a:p>
            <a:r>
              <a:rPr lang="en-US" altLang="zh-CN"/>
              <a:t>DBMS</a:t>
            </a:r>
            <a:r>
              <a:rPr lang="zh-CN" altLang="en-US"/>
              <a:t>的查询优化，可以将用户输入的</a:t>
            </a:r>
            <a:r>
              <a:rPr lang="en-US" altLang="zh-CN"/>
              <a:t>SQL-1</a:t>
            </a:r>
            <a:r>
              <a:rPr lang="zh-CN" altLang="en-US"/>
              <a:t>转换成与</a:t>
            </a:r>
            <a:r>
              <a:rPr lang="en-US" altLang="zh-CN"/>
              <a:t>SQL-2</a:t>
            </a:r>
            <a:r>
              <a:rPr lang="zh-CN" altLang="en-US"/>
              <a:t>同样的执行计划。</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IN + </a:t>
            </a:r>
            <a:r>
              <a:rPr lang="zh-CN" altLang="en-US"/>
              <a:t>常量集合</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多层嵌套：在一个子查询中，也可以嵌入另一个子查询，从而形成多层的嵌套关系。</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19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6019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990600"/>
            <a:ext cx="4032504" cy="5257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990600"/>
            <a:ext cx="4032504" cy="5257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457200" y="228600"/>
            <a:ext cx="8229600" cy="533400"/>
          </a:xfrm>
          <a:prstGeom prst="rect">
            <a:avLst/>
          </a:prstGeom>
          <a:solidFill>
            <a:srgbClr val="DDDDDD">
              <a:alpha val="50000"/>
            </a:srgbClr>
          </a:solid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457200" y="990600"/>
            <a:ext cx="8229600" cy="5257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381000" y="6477000"/>
            <a:ext cx="1905000" cy="304800"/>
          </a:xfrm>
          <a:prstGeom prst="rect">
            <a:avLst/>
          </a:prstGeom>
          <a:noFill/>
          <a:ln w="9525">
            <a:noFill/>
            <a:miter/>
          </a:ln>
        </p:spPr>
        <p:txBody>
          <a:bodyPr/>
          <a:lstStyle>
            <a:lvl1pPr algn="l">
              <a:defRPr sz="1400" b="1" i="1">
                <a:ea typeface="宋体" panose="02010600030101010101" pitchFamily="2" charset="-122"/>
              </a:defRPr>
            </a:lvl1p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29" name="Rectangle 5"/>
          <p:cNvSpPr>
            <a:spLocks noGrp="1"/>
          </p:cNvSpPr>
          <p:nvPr>
            <p:ph type="ftr" sz="quarter" idx="3"/>
          </p:nvPr>
        </p:nvSpPr>
        <p:spPr>
          <a:xfrm>
            <a:off x="2590800" y="6477000"/>
            <a:ext cx="3962400" cy="304800"/>
          </a:xfrm>
          <a:prstGeom prst="rect">
            <a:avLst/>
          </a:prstGeom>
          <a:noFill/>
          <a:ln w="9525">
            <a:noFill/>
            <a:miter/>
          </a:ln>
        </p:spPr>
        <p:txBody>
          <a:bodyPr/>
          <a:lstStyle>
            <a:lvl1pPr>
              <a:defRPr sz="1400" b="1" i="1">
                <a:ea typeface="宋体" panose="02010600030101010101" pitchFamily="2" charset="-122"/>
              </a:defRPr>
            </a:lvl1pPr>
          </a:lstStyle>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1030" name="Rectangle 6"/>
          <p:cNvSpPr>
            <a:spLocks noGrp="1"/>
          </p:cNvSpPr>
          <p:nvPr>
            <p:ph type="sldNum" sz="quarter" idx="4"/>
          </p:nvPr>
        </p:nvSpPr>
        <p:spPr>
          <a:xfrm>
            <a:off x="6858000" y="6477000"/>
            <a:ext cx="1905000" cy="304800"/>
          </a:xfrm>
          <a:prstGeom prst="rect">
            <a:avLst/>
          </a:prstGeom>
          <a:noFill/>
          <a:ln w="9525">
            <a:noFill/>
            <a:miter/>
          </a:ln>
        </p:spPr>
        <p:txBody>
          <a:bodyPr/>
          <a:lstStyle>
            <a:lvl1pPr algn="r">
              <a:defRPr sz="14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9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98.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9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9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98.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12.xml"/><Relationship Id="rId1" Type="http://schemas.openxmlformats.org/officeDocument/2006/relationships/slide" Target="slide1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08.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08.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ch03_GROUPBY.ppt" TargetMode="External"/><Relationship Id="rId1" Type="http://schemas.openxmlformats.org/officeDocument/2006/relationships/hyperlink" Target="ch03_GROUPBYandHAVING.ppt" TargetMode="Externa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slide" Target="slide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170.xml"/><Relationship Id="rId8" Type="http://schemas.openxmlformats.org/officeDocument/2006/relationships/slide" Target="slide159.xml"/><Relationship Id="rId7" Type="http://schemas.openxmlformats.org/officeDocument/2006/relationships/slide" Target="slide1.xml"/><Relationship Id="rId6" Type="http://schemas.openxmlformats.org/officeDocument/2006/relationships/slide" Target="slide141.xml"/><Relationship Id="rId5" Type="http://schemas.openxmlformats.org/officeDocument/2006/relationships/slide" Target="slide115.xml"/><Relationship Id="rId4" Type="http://schemas.openxmlformats.org/officeDocument/2006/relationships/slide" Target="slide46.xml"/><Relationship Id="rId3" Type="http://schemas.openxmlformats.org/officeDocument/2006/relationships/slide" Target="slide23.xml"/><Relationship Id="rId2" Type="http://schemas.openxmlformats.org/officeDocument/2006/relationships/slide" Target="slide10.xml"/><Relationship Id="rId11" Type="http://schemas.openxmlformats.org/officeDocument/2006/relationships/slideLayout" Target="../slideLayouts/slideLayout7.xml"/><Relationship Id="rId10" Type="http://schemas.openxmlformats.org/officeDocument/2006/relationships/slide" Target="slide172.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106.xml"/><Relationship Id="rId4" Type="http://schemas.openxmlformats.org/officeDocument/2006/relationships/slide" Target="slide104.xml"/><Relationship Id="rId3" Type="http://schemas.openxmlformats.org/officeDocument/2006/relationships/slide" Target="slide101.xml"/><Relationship Id="rId2" Type="http://schemas.openxmlformats.org/officeDocument/2006/relationships/slide" Target="slide100.xml"/><Relationship Id="rId1" Type="http://schemas.openxmlformats.org/officeDocument/2006/relationships/slide" Target="slide99.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p:nvPr>
        </p:nvSpPr>
        <p:spPr>
          <a:xfrm>
            <a:off x="381000" y="762000"/>
            <a:ext cx="8382000" cy="4114800"/>
          </a:xfrm>
        </p:spPr>
        <p:txBody>
          <a:bodyPr wrap="square" anchor="ctr"/>
          <a:lstStyle>
            <a:lvl1pPr lvl="0">
              <a:defRPr/>
            </a:lvl1pPr>
          </a:lstStyle>
          <a:p>
            <a:pPr lvl="0" indent="0" eaLnBrk="1" hangingPunct="1">
              <a:lnSpc>
                <a:spcPct val="150000"/>
              </a:lnSpc>
            </a:pPr>
            <a:r>
              <a:rPr lang="en-US" altLang="x-none" sz="4400" dirty="0">
                <a:solidFill>
                  <a:schemeClr val="accent2"/>
                </a:solidFill>
              </a:rPr>
              <a:t>Chapter 3</a:t>
            </a:r>
            <a:br>
              <a:rPr lang="en-US" altLang="x-none" sz="4400" dirty="0">
                <a:solidFill>
                  <a:schemeClr val="accent2"/>
                </a:solidFill>
              </a:rPr>
            </a:br>
            <a:r>
              <a:rPr lang="en-US" altLang="x-none" sz="4400" dirty="0">
                <a:solidFill>
                  <a:srgbClr val="FF0000"/>
                </a:solidFill>
              </a:rPr>
              <a:t>Basic SQL Query Language</a:t>
            </a:r>
            <a:endParaRPr lang="en-US" altLang="x-none" sz="4400" dirty="0">
              <a:solidFill>
                <a:schemeClr val="accent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8197" name="Rectangle 3"/>
          <p:cNvSpPr>
            <a:spLocks noGrp="1"/>
          </p:cNvSpPr>
          <p:nvPr>
            <p:ph type="body"/>
          </p:nvPr>
        </p:nvSpPr>
        <p:spPr>
          <a:xfrm>
            <a:off x="396875" y="990600"/>
            <a:ext cx="8280400" cy="5257800"/>
          </a:xfrm>
        </p:spPr>
        <p:txBody>
          <a:bodyPr wrap="square" anchor="t"/>
          <a:p>
            <a:pPr eaLnBrk="1" hangingPunct="1">
              <a:lnSpc>
                <a:spcPct val="90000"/>
              </a:lnSpc>
            </a:pPr>
            <a:r>
              <a:rPr lang="en-US" altLang="x-none" sz="3000" dirty="0"/>
              <a:t>ANSI SQL Datatype</a:t>
            </a:r>
            <a:endParaRPr lang="en-US" altLang="x-none" sz="3000" dirty="0"/>
          </a:p>
          <a:p>
            <a:pPr lvl="1" eaLnBrk="1" hangingPunct="1">
              <a:lnSpc>
                <a:spcPct val="90000"/>
              </a:lnSpc>
            </a:pPr>
            <a:r>
              <a:rPr lang="en-US" altLang="x-none" sz="3000" dirty="0"/>
              <a:t>CHARACTER</a:t>
            </a:r>
            <a:r>
              <a:rPr lang="zh-CN" altLang="en-US" sz="3000" dirty="0"/>
              <a:t>  DataType</a:t>
            </a:r>
            <a:endParaRPr lang="zh-CN" altLang="en-US" sz="3000" dirty="0"/>
          </a:p>
          <a:p>
            <a:pPr lvl="1" eaLnBrk="1" hangingPunct="1">
              <a:lnSpc>
                <a:spcPct val="90000"/>
              </a:lnSpc>
            </a:pPr>
            <a:r>
              <a:rPr lang="en-US" altLang="x-none" sz="3000" dirty="0"/>
              <a:t>NUMERIC</a:t>
            </a:r>
            <a:r>
              <a:rPr lang="zh-CN" altLang="en-US" sz="3000" dirty="0"/>
              <a:t>  DataType</a:t>
            </a:r>
            <a:endParaRPr lang="zh-CN" altLang="en-US" sz="3000" dirty="0"/>
          </a:p>
          <a:p>
            <a:pPr lvl="1" eaLnBrk="1" hangingPunct="1">
              <a:lnSpc>
                <a:spcPct val="90000"/>
              </a:lnSpc>
            </a:pPr>
            <a:r>
              <a:rPr lang="en-US" altLang="zh-CN" sz="3000" dirty="0"/>
              <a:t>DATE/TIME DataType</a:t>
            </a:r>
            <a:endParaRPr lang="en-US" altLang="zh-CN" sz="30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4" name="Rectangle 2"/>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71685" name="Rectangle 3"/>
          <p:cNvSpPr>
            <a:spLocks noGrp="1"/>
          </p:cNvSpPr>
          <p:nvPr>
            <p:ph type="body"/>
          </p:nvPr>
        </p:nvSpPr>
        <p:spPr>
          <a:xfrm>
            <a:off x="0" y="838200"/>
            <a:ext cx="9144000" cy="5181600"/>
          </a:xfrm>
        </p:spPr>
        <p:txBody>
          <a:bodyPr wrap="square" anchor="t"/>
          <a:p>
            <a:pPr marL="457200" indent="-457200" eaLnBrk="1" hangingPunct="1"/>
            <a:r>
              <a:rPr lang="en-US" altLang="x-none" sz="3200" i="1" u="sng" dirty="0">
                <a:solidFill>
                  <a:schemeClr val="accent1"/>
                </a:solidFill>
              </a:rPr>
              <a:t>Exp 2.9.3</a:t>
            </a:r>
            <a:r>
              <a:rPr lang="en-US" altLang="x-none" sz="3200" dirty="0">
                <a:solidFill>
                  <a:schemeClr val="accent2"/>
                </a:solidFill>
              </a:rPr>
              <a:t>: Retrieve customers who place orders only through agent a03.</a:t>
            </a:r>
            <a:endParaRPr lang="en-US" altLang="x-none" sz="3200" dirty="0">
              <a:solidFill>
                <a:schemeClr val="accent2"/>
              </a:solidFill>
            </a:endParaRPr>
          </a:p>
          <a:p>
            <a:pPr marL="1371600" lvl="2" indent="-457200" eaLnBrk="1" hangingPunct="1">
              <a:buNone/>
            </a:pPr>
            <a:r>
              <a:rPr lang="en-US" altLang="x-none" sz="3200" dirty="0">
                <a:sym typeface="Symbol" panose="05050102010706020507" pitchFamily="2" charset="2"/>
              </a:rPr>
              <a:t>O[cid] – (O where aid  ‘a03’) [cid]</a:t>
            </a:r>
            <a:endParaRPr lang="en-US" altLang="x-none" sz="3200" dirty="0">
              <a:sym typeface="Symbol" panose="05050102010706020507" pitchFamily="2" charset="2"/>
            </a:endParaRPr>
          </a:p>
        </p:txBody>
      </p:sp>
      <p:sp>
        <p:nvSpPr>
          <p:cNvPr id="69639" name="Rectangle 4"/>
          <p:cNvSpPr/>
          <p:nvPr/>
        </p:nvSpPr>
        <p:spPr>
          <a:xfrm>
            <a:off x="0" y="2667000"/>
            <a:ext cx="9144000" cy="385921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spcBef>
                <a:spcPct val="10000"/>
              </a:spcBef>
              <a:buClr>
                <a:schemeClr val="tx1"/>
              </a:buClr>
              <a:buFont typeface="Wingdings" panose="05000000000000000000" pitchFamily="2" charset="2"/>
              <a:buChar char="q"/>
            </a:pPr>
            <a:r>
              <a:rPr lang="en-US" altLang="x-none" sz="3200" b="1" u="sng" dirty="0">
                <a:solidFill>
                  <a:srgbClr val="FF0000"/>
                </a:solidFill>
                <a:latin typeface="Arial" panose="020B0604020202020204" pitchFamily="34" charset="0"/>
                <a:ea typeface="宋体" panose="02010600030101010101" pitchFamily="2" charset="-122"/>
              </a:rPr>
              <a:t>SQL:</a:t>
            </a:r>
            <a:endParaRPr lang="en-US" altLang="x-none" sz="3200" b="1" u="sng" dirty="0">
              <a:solidFill>
                <a:srgbClr val="FF0000"/>
              </a:solidFill>
              <a:latin typeface="Arial" panose="020B0604020202020204" pitchFamily="34" charset="0"/>
              <a:ea typeface="宋体" panose="02010600030101010101" pitchFamily="2" charset="-122"/>
            </a:endParaRPr>
          </a:p>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o1.cid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  o1</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o1.cid  NOT IN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SELECT o2.cid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o2</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o2.aid &lt;&gt; ‘a03’</a:t>
            </a:r>
            <a:r>
              <a:rPr lang="en-US" altLang="x-none" sz="3200" b="1" dirty="0">
                <a:latin typeface="Arial" panose="020B0604020202020204" pitchFamily="34" charset="0"/>
                <a:ea typeface="宋体" panose="02010600030101010101" pitchFamily="2" charset="-122"/>
                <a:sym typeface="Symbol" panose="05050102010706020507" pitchFamily="2" charset="2"/>
              </a:rPr>
              <a:t>)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71687" name="AutoShape 5">
            <a:hlinkClick r:id="rId1" action="ppaction://hlinksldjump"/>
          </p:cNvPr>
          <p:cNvSpPr/>
          <p:nvPr/>
        </p:nvSpPr>
        <p:spPr>
          <a:xfrm>
            <a:off x="8674100" y="6607175"/>
            <a:ext cx="3048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9"/>
                                        </p:tgtEl>
                                        <p:attrNameLst>
                                          <p:attrName>style.visibility</p:attrName>
                                        </p:attrNameLst>
                                      </p:cBhvr>
                                      <p:to>
                                        <p:strVal val="visible"/>
                                      </p:to>
                                    </p:set>
                                    <p:animEffect transition="in" filter="blinds(horizontal)">
                                      <p:cBhvr>
                                        <p:cTn id="7" dur="5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bldLvl="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8" name="Rectangle 2"/>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72709" name="Rectangle 3"/>
          <p:cNvSpPr>
            <a:spLocks noGrp="1"/>
          </p:cNvSpPr>
          <p:nvPr>
            <p:ph type="body"/>
          </p:nvPr>
        </p:nvSpPr>
        <p:spPr>
          <a:xfrm>
            <a:off x="0" y="990600"/>
            <a:ext cx="9144000" cy="5181600"/>
          </a:xfrm>
        </p:spPr>
        <p:txBody>
          <a:bodyPr wrap="square" anchor="t"/>
          <a:p>
            <a:pPr marL="457200" indent="-457200" eaLnBrk="1" hangingPunct="1">
              <a:lnSpc>
                <a:spcPct val="110000"/>
              </a:lnSpc>
            </a:pPr>
            <a:r>
              <a:rPr lang="en-US" altLang="x-none" sz="3200" i="1" u="sng" dirty="0">
                <a:solidFill>
                  <a:schemeClr val="accent1"/>
                </a:solidFill>
              </a:rPr>
              <a:t>Exp 2.9.4</a:t>
            </a:r>
            <a:r>
              <a:rPr lang="en-US" altLang="x-none" sz="3200" dirty="0">
                <a:solidFill>
                  <a:schemeClr val="accent2"/>
                </a:solidFill>
              </a:rPr>
              <a:t>: Find products that have never been ordered by a customer based in New York through an agent based in Boston.</a:t>
            </a:r>
            <a:endParaRPr lang="en-US" altLang="x-none" sz="3200" dirty="0">
              <a:solidFill>
                <a:schemeClr val="accent2"/>
              </a:solidFill>
            </a:endParaRPr>
          </a:p>
          <a:p>
            <a:pPr marL="457200" indent="-457200" eaLnBrk="1" hangingPunct="1">
              <a:lnSpc>
                <a:spcPct val="110000"/>
              </a:lnSpc>
            </a:pPr>
            <a:endParaRPr lang="en-US" altLang="x-none" sz="3200" dirty="0">
              <a:solidFill>
                <a:schemeClr val="accent2"/>
              </a:solidFill>
            </a:endParaRPr>
          </a:p>
          <a:p>
            <a:pPr marL="457200" indent="-457200" eaLnBrk="1" hangingPunct="1">
              <a:lnSpc>
                <a:spcPct val="110000"/>
              </a:lnSpc>
              <a:buAutoNum type="arabicParenR"/>
            </a:pPr>
            <a:r>
              <a:rPr lang="en-US" altLang="x-none" sz="3200" dirty="0"/>
              <a:t>T</a:t>
            </a:r>
            <a:r>
              <a:rPr lang="en-US" altLang="x-none" sz="3200" baseline="-25000" dirty="0"/>
              <a:t>1</a:t>
            </a:r>
            <a:r>
              <a:rPr lang="en-US" altLang="x-none" sz="3200" dirty="0"/>
              <a:t> := (C where city = ‘New York’)[cid]</a:t>
            </a:r>
            <a:endParaRPr lang="en-US" altLang="x-none" sz="3200" dirty="0"/>
          </a:p>
          <a:p>
            <a:pPr marL="457200" indent="-457200" eaLnBrk="1" hangingPunct="1">
              <a:lnSpc>
                <a:spcPct val="110000"/>
              </a:lnSpc>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O</a:t>
            </a:r>
            <a:r>
              <a:rPr lang="en-US" altLang="x-none" sz="3200" dirty="0"/>
              <a:t>)</a:t>
            </a:r>
            <a:r>
              <a:rPr lang="en-US" altLang="x-none" sz="3200" dirty="0">
                <a:sym typeface="Symbol" panose="05050102010706020507" pitchFamily="2" charset="2"/>
              </a:rPr>
              <a:t>A) where city=‘Boston’)[pid]</a:t>
            </a:r>
            <a:endParaRPr lang="en-US" altLang="x-none" sz="3200" dirty="0"/>
          </a:p>
          <a:p>
            <a:pPr marL="457200" indent="-457200" eaLnBrk="1" hangingPunct="1">
              <a:lnSpc>
                <a:spcPct val="110000"/>
              </a:lnSpc>
              <a:buAutoNum type="arabicParenR"/>
            </a:pPr>
            <a:r>
              <a:rPr lang="en-US" altLang="x-none" sz="3200" dirty="0"/>
              <a:t>T</a:t>
            </a:r>
            <a:r>
              <a:rPr lang="en-US" altLang="x-none" sz="3200" baseline="-25000" dirty="0"/>
              <a:t>3</a:t>
            </a:r>
            <a:r>
              <a:rPr lang="en-US" altLang="x-none" sz="3200" dirty="0"/>
              <a:t> := P[pid] – T</a:t>
            </a:r>
            <a:r>
              <a:rPr lang="en-US" altLang="x-none" sz="3200" baseline="-25000" dirty="0"/>
              <a:t>2</a:t>
            </a:r>
            <a:endParaRPr lang="en-US" altLang="x-none" sz="3200" dirty="0">
              <a:solidFill>
                <a:schemeClr val="accent2"/>
              </a:solidFill>
              <a:sym typeface="Symbol" panose="05050102010706020507" pitchFamily="2" charset="2"/>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37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37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3732" name="Rectangle 3"/>
          <p:cNvSpPr>
            <a:spLocks noGrp="1"/>
          </p:cNvSpPr>
          <p:nvPr>
            <p:ph type="body"/>
          </p:nvPr>
        </p:nvSpPr>
        <p:spPr>
          <a:xfrm>
            <a:off x="0" y="76200"/>
            <a:ext cx="9144000" cy="1625600"/>
          </a:xfrm>
        </p:spPr>
        <p:txBody>
          <a:bodyPr wrap="square" anchor="t"/>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1</a:t>
            </a:r>
            <a:r>
              <a:rPr lang="en-US" altLang="x-none" sz="3200" dirty="0">
                <a:solidFill>
                  <a:schemeClr val="hlink"/>
                </a:solidFill>
              </a:rPr>
              <a:t> := (C where city = ‘New York’)[cid]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2</a:t>
            </a:r>
            <a:r>
              <a:rPr lang="en-US" altLang="x-none" sz="3200" dirty="0">
                <a:solidFill>
                  <a:schemeClr val="hlink"/>
                </a:solidFill>
              </a:rPr>
              <a:t> := (((T</a:t>
            </a:r>
            <a:r>
              <a:rPr lang="en-US" altLang="x-none" sz="3200" baseline="-25000" dirty="0">
                <a:solidFill>
                  <a:schemeClr val="hlink"/>
                </a:solidFill>
              </a:rPr>
              <a:t>1 </a:t>
            </a:r>
            <a:r>
              <a:rPr lang="en-US" altLang="x-none" sz="3200" dirty="0">
                <a:solidFill>
                  <a:schemeClr val="hlink"/>
                </a:solidFill>
                <a:sym typeface="Symbol" panose="05050102010706020507" pitchFamily="2" charset="2"/>
              </a:rPr>
              <a:t>O</a:t>
            </a:r>
            <a:r>
              <a:rPr lang="en-US" altLang="x-none" sz="3200" dirty="0">
                <a:solidFill>
                  <a:schemeClr val="hlink"/>
                </a:solidFill>
              </a:rPr>
              <a:t>)</a:t>
            </a:r>
            <a:r>
              <a:rPr lang="en-US" altLang="x-none" sz="3200" dirty="0">
                <a:solidFill>
                  <a:schemeClr val="hlink"/>
                </a:solidFill>
                <a:sym typeface="Symbol" panose="05050102010706020507" pitchFamily="2" charset="2"/>
              </a:rPr>
              <a:t>A) where city=‘Boston’) [pid]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3</a:t>
            </a:r>
            <a:r>
              <a:rPr lang="en-US" altLang="x-none" sz="3200" dirty="0">
                <a:solidFill>
                  <a:schemeClr val="hlink"/>
                </a:solidFill>
              </a:rPr>
              <a:t> := P[pid] – T</a:t>
            </a:r>
            <a:r>
              <a:rPr lang="en-US" altLang="x-none" sz="3200" baseline="-25000" dirty="0">
                <a:solidFill>
                  <a:schemeClr val="hlink"/>
                </a:solidFill>
              </a:rPr>
              <a:t>2</a:t>
            </a:r>
            <a:endParaRPr lang="en-US" altLang="x-none" sz="3200" dirty="0">
              <a:solidFill>
                <a:schemeClr val="hlink"/>
              </a:solidFill>
              <a:sym typeface="Symbol" panose="05050102010706020507" pitchFamily="2" charset="2"/>
            </a:endParaRPr>
          </a:p>
        </p:txBody>
      </p:sp>
      <p:sp>
        <p:nvSpPr>
          <p:cNvPr id="71686" name="Rectangle 4"/>
          <p:cNvSpPr/>
          <p:nvPr/>
        </p:nvSpPr>
        <p:spPr>
          <a:xfrm>
            <a:off x="0" y="1828800"/>
            <a:ext cx="9144000" cy="4986338"/>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lnSpc>
                <a:spcPct val="90000"/>
              </a:lnSpc>
              <a:spcBef>
                <a:spcPct val="20000"/>
              </a:spcBef>
              <a:buClr>
                <a:schemeClr val="tx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a:t>
            </a:r>
            <a:r>
              <a:rPr lang="zh-CN" altLang="en-US" sz="3000" b="1" u="sng" dirty="0">
                <a:solidFill>
                  <a:srgbClr val="FF0000"/>
                </a:solidFill>
                <a:latin typeface="Arial" panose="020B0604020202020204" pitchFamily="34" charset="0"/>
                <a:ea typeface="宋体" panose="02010600030101010101" pitchFamily="2" charset="-122"/>
              </a:rPr>
              <a:t>(NOT IN)</a:t>
            </a:r>
            <a:r>
              <a:rPr lang="en-US" altLang="x-none" sz="3000" b="1" u="sng" dirty="0">
                <a:solidFill>
                  <a:srgbClr val="FF0000"/>
                </a:solidFill>
                <a:latin typeface="Arial" panose="020B0604020202020204" pitchFamily="34" charset="0"/>
                <a:ea typeface="宋体" panose="02010600030101010101" pitchFamily="2" charset="-122"/>
              </a:rPr>
              <a:t>:</a:t>
            </a:r>
            <a:endParaRPr lang="en-US" altLang="x-none" sz="3000" b="1" u="sng" dirty="0">
              <a:solidFill>
                <a:srgbClr val="FF0000"/>
              </a:solidFill>
              <a:latin typeface="Arial" panose="020B0604020202020204" pitchFamily="34" charset="0"/>
              <a:ea typeface="宋体" panose="02010600030101010101" pitchFamily="2" charset="-12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p.pid  NOT IN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customers c, agents a,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c.city=‘New York’  and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a.city=‘Boston’  and  c.cid=o.cid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and  o.aid=a.aid</a:t>
            </a:r>
            <a:r>
              <a:rPr lang="en-US" altLang="x-none" sz="3000" b="1" dirty="0">
                <a:latin typeface="Arial" panose="020B0604020202020204" pitchFamily="34" charset="0"/>
                <a:ea typeface="宋体" panose="02010600030101010101" pitchFamily="2" charset="-122"/>
                <a:sym typeface="Symbol" panose="05050102010706020507" pitchFamily="2" charset="2"/>
              </a:rPr>
              <a:t> )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73734" name="AutoShape 5">
            <a:hlinkClick r:id="rId1" action="ppaction://hlinksldjump"/>
          </p:cNvPr>
          <p:cNvSpPr/>
          <p:nvPr/>
        </p:nvSpPr>
        <p:spPr>
          <a:xfrm>
            <a:off x="8458200" y="6248400"/>
            <a:ext cx="3048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blinds(horizontal)">
                                      <p:cBhvr>
                                        <p:cTn id="7"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bldLvl="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47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47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4756" name="Rectangle 3"/>
          <p:cNvSpPr>
            <a:spLocks noGrp="1"/>
          </p:cNvSpPr>
          <p:nvPr>
            <p:ph type="body"/>
          </p:nvPr>
        </p:nvSpPr>
        <p:spPr>
          <a:xfrm>
            <a:off x="0" y="76200"/>
            <a:ext cx="9144000" cy="1625600"/>
          </a:xfrm>
        </p:spPr>
        <p:txBody>
          <a:bodyPr wrap="square" anchor="t"/>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1</a:t>
            </a:r>
            <a:r>
              <a:rPr lang="en-US" altLang="x-none" sz="3200" dirty="0">
                <a:solidFill>
                  <a:schemeClr val="hlink"/>
                </a:solidFill>
              </a:rPr>
              <a:t> := (C where city = ‘New York’)[cid]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2</a:t>
            </a:r>
            <a:r>
              <a:rPr lang="en-US" altLang="x-none" sz="3200" dirty="0">
                <a:solidFill>
                  <a:schemeClr val="hlink"/>
                </a:solidFill>
              </a:rPr>
              <a:t> := (((T</a:t>
            </a:r>
            <a:r>
              <a:rPr lang="en-US" altLang="x-none" sz="3200" baseline="-25000" dirty="0">
                <a:solidFill>
                  <a:schemeClr val="hlink"/>
                </a:solidFill>
              </a:rPr>
              <a:t>1 </a:t>
            </a:r>
            <a:r>
              <a:rPr lang="en-US" altLang="x-none" sz="3200" dirty="0">
                <a:solidFill>
                  <a:schemeClr val="hlink"/>
                </a:solidFill>
                <a:sym typeface="Symbol" panose="05050102010706020507" pitchFamily="2" charset="2"/>
              </a:rPr>
              <a:t>O</a:t>
            </a:r>
            <a:r>
              <a:rPr lang="en-US" altLang="x-none" sz="3200" dirty="0">
                <a:solidFill>
                  <a:schemeClr val="hlink"/>
                </a:solidFill>
              </a:rPr>
              <a:t>)</a:t>
            </a:r>
            <a:r>
              <a:rPr lang="en-US" altLang="x-none" sz="3200" dirty="0">
                <a:solidFill>
                  <a:schemeClr val="hlink"/>
                </a:solidFill>
                <a:sym typeface="Symbol" panose="05050102010706020507" pitchFamily="2" charset="2"/>
              </a:rPr>
              <a:t>A) where city=‘Boston’) [pid]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3</a:t>
            </a:r>
            <a:r>
              <a:rPr lang="en-US" altLang="x-none" sz="3200" dirty="0">
                <a:solidFill>
                  <a:schemeClr val="hlink"/>
                </a:solidFill>
              </a:rPr>
              <a:t> := P[pid] – T</a:t>
            </a:r>
            <a:r>
              <a:rPr lang="en-US" altLang="x-none" sz="3200" baseline="-25000" dirty="0">
                <a:solidFill>
                  <a:schemeClr val="hlink"/>
                </a:solidFill>
              </a:rPr>
              <a:t>2</a:t>
            </a:r>
            <a:endParaRPr lang="en-US" altLang="x-none" sz="3200" dirty="0">
              <a:solidFill>
                <a:schemeClr val="hlink"/>
              </a:solidFill>
              <a:sym typeface="Symbol" panose="05050102010706020507" pitchFamily="2" charset="2"/>
            </a:endParaRPr>
          </a:p>
        </p:txBody>
      </p:sp>
      <p:sp>
        <p:nvSpPr>
          <p:cNvPr id="72710" name="Rectangle 4"/>
          <p:cNvSpPr/>
          <p:nvPr/>
        </p:nvSpPr>
        <p:spPr>
          <a:xfrm>
            <a:off x="0" y="1828800"/>
            <a:ext cx="9144000" cy="4986338"/>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lnSpc>
                <a:spcPct val="90000"/>
              </a:lnSpc>
              <a:spcBef>
                <a:spcPct val="20000"/>
              </a:spcBef>
              <a:buClr>
                <a:schemeClr val="tx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a:t>
            </a:r>
            <a:r>
              <a:rPr lang="zh-CN" altLang="en-US" sz="3000" b="1" u="sng" dirty="0">
                <a:solidFill>
                  <a:srgbClr val="FF0000"/>
                </a:solidFill>
                <a:latin typeface="Arial" panose="020B0604020202020204" pitchFamily="34" charset="0"/>
                <a:ea typeface="宋体" panose="02010600030101010101" pitchFamily="2" charset="-122"/>
              </a:rPr>
              <a:t>(NOT EXISTS)</a:t>
            </a:r>
            <a:r>
              <a:rPr lang="en-US" altLang="x-none" sz="3000" b="1" u="sng" dirty="0">
                <a:solidFill>
                  <a:srgbClr val="FF0000"/>
                </a:solidFill>
                <a:latin typeface="Arial" panose="020B0604020202020204" pitchFamily="34" charset="0"/>
                <a:ea typeface="宋体" panose="02010600030101010101" pitchFamily="2" charset="-122"/>
              </a:rPr>
              <a:t>:</a:t>
            </a:r>
            <a:endParaRPr lang="en-US" altLang="x-none" sz="3000" b="1" u="sng" dirty="0">
              <a:solidFill>
                <a:srgbClr val="FF0000"/>
              </a:solidFill>
              <a:latin typeface="Arial" panose="020B0604020202020204" pitchFamily="34" charset="0"/>
              <a:ea typeface="宋体" panose="02010600030101010101" pitchFamily="2" charset="-12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t>
            </a:r>
            <a:r>
              <a:rPr lang="zh-CN" altLang="en-US"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endPar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FROM  orders o</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customers c, agents a</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WHERE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id=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id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and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2286000" lvl="4" indent="-457200">
              <a:lnSpc>
                <a:spcPct val="90000"/>
              </a:lnSpc>
              <a:spcBef>
                <a:spcPct val="20000"/>
              </a:spcBef>
              <a:buClr>
                <a:schemeClr val="accent2"/>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o.cid=c.cid and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c.city=‘New York’ and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o.aid=a.aid and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a.city=‘Boston’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74758" name="AutoShape 5">
            <a:hlinkClick r:id="rId1" action="ppaction://hlinksldjump"/>
          </p:cNvPr>
          <p:cNvSpPr/>
          <p:nvPr/>
        </p:nvSpPr>
        <p:spPr>
          <a:xfrm>
            <a:off x="8458200" y="6248400"/>
            <a:ext cx="3048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blinds(horizontal)">
                                      <p:cBhvr>
                                        <p:cTn id="7" dur="5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bldLvl="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80" name="Rectangle 2"/>
          <p:cNvSpPr>
            <a:spLocks noGrp="1"/>
          </p:cNvSpPr>
          <p:nvPr>
            <p:ph type="title"/>
          </p:nvPr>
        </p:nvSpPr>
        <p:spPr>
          <a:xfrm>
            <a:off x="457200" y="85725"/>
            <a:ext cx="8229600" cy="533400"/>
          </a:xfrm>
        </p:spPr>
        <p:txBody>
          <a:bodyPr wrap="square" anchor="ctr"/>
          <a:p>
            <a:pPr eaLnBrk="1" hangingPunct="1"/>
            <a:r>
              <a:rPr lang="en-US" altLang="x-none" sz="2800" dirty="0"/>
              <a:t>Example of Simple Select Statements</a:t>
            </a:r>
            <a:endParaRPr lang="en-US" altLang="x-none" sz="2800" dirty="0"/>
          </a:p>
        </p:txBody>
      </p:sp>
      <p:sp>
        <p:nvSpPr>
          <p:cNvPr id="75781" name="Rectangle 3"/>
          <p:cNvSpPr>
            <a:spLocks noGrp="1"/>
          </p:cNvSpPr>
          <p:nvPr>
            <p:ph type="body"/>
          </p:nvPr>
        </p:nvSpPr>
        <p:spPr>
          <a:xfrm>
            <a:off x="0" y="838200"/>
            <a:ext cx="9144000" cy="2808288"/>
          </a:xfrm>
        </p:spPr>
        <p:txBody>
          <a:bodyPr wrap="square" anchor="t"/>
          <a:p>
            <a:pPr marL="457200" indent="-457200" eaLnBrk="1" hangingPunct="1"/>
            <a:r>
              <a:rPr lang="en-US" altLang="x-none" sz="3200" i="1" u="sng" dirty="0">
                <a:solidFill>
                  <a:schemeClr val="accent1"/>
                </a:solidFill>
              </a:rPr>
              <a:t>Exp 2.9.9</a:t>
            </a:r>
            <a:r>
              <a:rPr lang="en-US" altLang="x-none" sz="3200" dirty="0">
                <a:solidFill>
                  <a:schemeClr val="accent2"/>
                </a:solidFill>
              </a:rPr>
              <a:t>: Get cids of customers who place an order through at least one agent who places an order for product p03.</a:t>
            </a:r>
            <a:endParaRPr lang="en-US" altLang="x-none" sz="3200" dirty="0">
              <a:solidFill>
                <a:schemeClr val="accent2"/>
              </a:solidFill>
            </a:endParaRPr>
          </a:p>
          <a:p>
            <a:pPr marL="1371600" lvl="2" indent="-457200" eaLnBrk="1" hangingPunct="1">
              <a:buAutoNum type="arabicParenR"/>
            </a:pPr>
            <a:r>
              <a:rPr lang="en-US" altLang="x-none" sz="3200" dirty="0"/>
              <a:t>T</a:t>
            </a:r>
            <a:r>
              <a:rPr lang="en-US" altLang="x-none" sz="3200" baseline="-25000" dirty="0"/>
              <a:t>1</a:t>
            </a:r>
            <a:r>
              <a:rPr lang="en-US" altLang="x-none" sz="3200" dirty="0"/>
              <a:t> := (O where pid = ‘p03’)[aid]</a:t>
            </a:r>
            <a:endParaRPr lang="en-US" altLang="x-none" sz="3200" dirty="0"/>
          </a:p>
          <a:p>
            <a:pPr marL="1371600" lvl="2" indent="-457200" eaLnBrk="1" hangingPunct="1">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 O</a:t>
            </a:r>
            <a:r>
              <a:rPr lang="en-US" altLang="x-none" sz="3200" dirty="0"/>
              <a:t>)</a:t>
            </a:r>
            <a:r>
              <a:rPr lang="en-US" altLang="x-none" sz="3200" dirty="0">
                <a:sym typeface="Symbol" panose="05050102010706020507" pitchFamily="2" charset="2"/>
              </a:rPr>
              <a:t> [cid]</a:t>
            </a:r>
            <a:endParaRPr lang="en-US" altLang="x-none" sz="3200" dirty="0"/>
          </a:p>
        </p:txBody>
      </p:sp>
      <p:sp>
        <p:nvSpPr>
          <p:cNvPr id="73735" name="Rectangle 4"/>
          <p:cNvSpPr/>
          <p:nvPr/>
        </p:nvSpPr>
        <p:spPr>
          <a:xfrm>
            <a:off x="0" y="3805238"/>
            <a:ext cx="9144000" cy="243205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o1.pid=‘p03’  and  o1.aid=o2.aid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5">
                                            <p:txEl>
                                              <p:charRg st="0" end="1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3735">
                                            <p:txEl>
                                              <p:charRg st="15" end="3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3735">
                                            <p:txEl>
                                              <p:charRg st="30" end="6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3735">
                                            <p:txEl>
                                              <p:charRg st="64" end="1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68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68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4757" name="Rectangle 5"/>
          <p:cNvSpPr/>
          <p:nvPr/>
        </p:nvSpPr>
        <p:spPr>
          <a:xfrm>
            <a:off x="0" y="2963863"/>
            <a:ext cx="9144000" cy="385127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o2.aid  IN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o1.aid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o1</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o1.pid=‘p03’</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6805" name="AutoShape 6">
            <a:hlinkClick r:id="rId1" action="ppaction://hlinksldjump"/>
          </p:cNvPr>
          <p:cNvSpPr/>
          <p:nvPr/>
        </p:nvSpPr>
        <p:spPr>
          <a:xfrm>
            <a:off x="0" y="6597650"/>
            <a:ext cx="3048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76806" name="Rectangle 8"/>
          <p:cNvSpPr>
            <a:spLocks noGrp="1"/>
          </p:cNvSpPr>
          <p:nvPr>
            <p:ph type="body"/>
          </p:nvPr>
        </p:nvSpPr>
        <p:spPr>
          <a:xfrm>
            <a:off x="0" y="0"/>
            <a:ext cx="9144000" cy="2781300"/>
          </a:xfrm>
        </p:spPr>
        <p:txBody>
          <a:bodyPr wrap="square" anchor="t"/>
          <a:p>
            <a:pPr marL="457200" indent="-457200" eaLnBrk="1" hangingPunct="1"/>
            <a:r>
              <a:rPr lang="en-US" altLang="x-none" sz="3200" i="1" u="sng" dirty="0">
                <a:solidFill>
                  <a:schemeClr val="accent1"/>
                </a:solidFill>
              </a:rPr>
              <a:t>Exp 2.9.9</a:t>
            </a:r>
            <a:r>
              <a:rPr lang="en-US" altLang="x-none" sz="3200" dirty="0">
                <a:solidFill>
                  <a:schemeClr val="accent2"/>
                </a:solidFill>
              </a:rPr>
              <a:t>: Get cids of customers who place an order through at least one agent who places an order for product p03.</a:t>
            </a:r>
            <a:endParaRPr lang="en-US" altLang="x-none" sz="3200" dirty="0">
              <a:solidFill>
                <a:schemeClr val="accent2"/>
              </a:solidFill>
            </a:endParaRPr>
          </a:p>
          <a:p>
            <a:pPr marL="1371600" lvl="2" indent="-457200" eaLnBrk="1" hangingPunct="1">
              <a:buAutoNum type="arabicParenR"/>
            </a:pPr>
            <a:r>
              <a:rPr lang="en-US" altLang="x-none" sz="3200" dirty="0"/>
              <a:t>T</a:t>
            </a:r>
            <a:r>
              <a:rPr lang="en-US" altLang="x-none" sz="3200" baseline="-25000" dirty="0"/>
              <a:t>1</a:t>
            </a:r>
            <a:r>
              <a:rPr lang="en-US" altLang="x-none" sz="3200" dirty="0"/>
              <a:t> := (O where pid = ‘p03’)[aid]</a:t>
            </a:r>
            <a:endParaRPr lang="en-US" altLang="x-none" sz="3200" dirty="0"/>
          </a:p>
          <a:p>
            <a:pPr marL="1371600" lvl="2" indent="-457200" eaLnBrk="1" hangingPunct="1">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 O</a:t>
            </a:r>
            <a:r>
              <a:rPr lang="en-US" altLang="x-none" sz="3200" dirty="0"/>
              <a:t>)</a:t>
            </a:r>
            <a:r>
              <a:rPr lang="en-US" altLang="x-none" sz="3200" dirty="0">
                <a:sym typeface="Symbol" panose="05050102010706020507" pitchFamily="2" charset="2"/>
              </a:rPr>
              <a:t> [cid]</a:t>
            </a:r>
            <a:endParaRPr lang="en-US" altLang="x-none"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7">
                                            <p:txEl>
                                              <p:charRg st="0" end="1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4757">
                                            <p:txEl>
                                              <p:charRg st="14" end="2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757">
                                            <p:txEl>
                                              <p:charRg st="29" end="5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4757">
                                            <p:txEl>
                                              <p:charRg st="50" end="8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4757">
                                            <p:txEl>
                                              <p:charRg st="88" end="1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4757">
                                            <p:txEl>
                                              <p:charRg st="113" end="1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78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78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7828" name="Rectangle 2"/>
          <p:cNvSpPr>
            <a:spLocks noGrp="1"/>
          </p:cNvSpPr>
          <p:nvPr>
            <p:ph type="title"/>
          </p:nvPr>
        </p:nvSpPr>
        <p:spPr>
          <a:xfrm>
            <a:off x="457200" y="12700"/>
            <a:ext cx="8229600" cy="533400"/>
          </a:xfrm>
        </p:spPr>
        <p:txBody>
          <a:bodyPr wrap="square" anchor="ctr"/>
          <a:p>
            <a:pPr eaLnBrk="1" hangingPunct="1"/>
            <a:r>
              <a:rPr lang="en-US" altLang="x-none" sz="2800" dirty="0"/>
              <a:t>Example of Simple Select Statements</a:t>
            </a:r>
            <a:endParaRPr lang="en-US" altLang="x-none" sz="2800" dirty="0"/>
          </a:p>
        </p:txBody>
      </p:sp>
      <p:sp>
        <p:nvSpPr>
          <p:cNvPr id="77829" name="Rectangle 3"/>
          <p:cNvSpPr>
            <a:spLocks noGrp="1"/>
          </p:cNvSpPr>
          <p:nvPr>
            <p:ph type="body"/>
          </p:nvPr>
        </p:nvSpPr>
        <p:spPr>
          <a:xfrm>
            <a:off x="0" y="550863"/>
            <a:ext cx="9144000" cy="3022600"/>
          </a:xfrm>
        </p:spPr>
        <p:txBody>
          <a:bodyPr wrap="square" anchor="t"/>
          <a:p>
            <a:pPr marL="457200" indent="-457200">
              <a:lnSpc>
                <a:spcPct val="90000"/>
              </a:lnSpc>
              <a:buNone/>
            </a:pPr>
            <a:r>
              <a:rPr lang="en-US" altLang="x-none" sz="3000" i="1" u="sng" dirty="0">
                <a:solidFill>
                  <a:schemeClr val="accent1"/>
                </a:solidFill>
                <a:sym typeface="Symbol" panose="05050102010706020507" pitchFamily="2" charset="2"/>
              </a:rPr>
              <a:t>Exp 2.9.10</a:t>
            </a:r>
            <a:r>
              <a:rPr lang="en-US" altLang="x-none" sz="3000" dirty="0">
                <a:solidFill>
                  <a:schemeClr val="accent2"/>
                </a:solidFill>
                <a:sym typeface="Symbol" panose="05050102010706020507" pitchFamily="2" charset="2"/>
              </a:rPr>
              <a:t>: Get cids of all customers who have the same discount as any customer in Dallas or Boston.</a:t>
            </a:r>
            <a:endParaRPr lang="en-US" altLang="x-none" sz="3000" dirty="0">
              <a:solidFill>
                <a:schemeClr val="accent2"/>
              </a:solidFill>
              <a:sym typeface="Symbol" panose="05050102010706020507" pitchFamily="2" charset="2"/>
            </a:endParaRPr>
          </a:p>
          <a:p>
            <a:pPr marL="457200" indent="-457200">
              <a:lnSpc>
                <a:spcPct val="90000"/>
              </a:lnSpc>
              <a:buAutoNum type="arabicParenR"/>
            </a:pPr>
            <a:r>
              <a:rPr lang="en-US" altLang="x-none" sz="3000" dirty="0">
                <a:solidFill>
                  <a:schemeClr val="tx1"/>
                </a:solidFill>
              </a:rPr>
              <a:t>T</a:t>
            </a:r>
            <a:r>
              <a:rPr lang="en-US" altLang="x-none" sz="3000" baseline="-25000" dirty="0">
                <a:solidFill>
                  <a:schemeClr val="tx1"/>
                </a:solidFill>
              </a:rPr>
              <a:t>1</a:t>
            </a:r>
            <a:r>
              <a:rPr lang="en-US" altLang="x-none" sz="3000" dirty="0">
                <a:solidFill>
                  <a:schemeClr val="tx1"/>
                </a:solidFill>
              </a:rPr>
              <a:t>:=(C where city=‘Dallas’ or city=‘Boston’)</a:t>
            </a:r>
            <a:r>
              <a:rPr lang="zh-CN" altLang="en-US" sz="3000" dirty="0">
                <a:solidFill>
                  <a:schemeClr val="tx1"/>
                </a:solidFill>
              </a:rPr>
              <a:t> </a:t>
            </a:r>
            <a:endParaRPr lang="zh-CN" altLang="en-US" sz="3000" dirty="0">
              <a:solidFill>
                <a:schemeClr val="tx1"/>
              </a:solidFill>
            </a:endParaRPr>
          </a:p>
          <a:p>
            <a:pPr lvl="1">
              <a:lnSpc>
                <a:spcPct val="90000"/>
              </a:lnSpc>
              <a:buNone/>
            </a:pPr>
            <a:r>
              <a:rPr lang="zh-CN" altLang="en-US" sz="3000" dirty="0">
                <a:solidFill>
                  <a:schemeClr val="tx1"/>
                </a:solidFill>
              </a:rPr>
              <a:t>       </a:t>
            </a:r>
            <a:r>
              <a:rPr lang="en-US" altLang="x-none" sz="3000" dirty="0">
                <a:solidFill>
                  <a:schemeClr val="tx1"/>
                </a:solidFill>
              </a:rPr>
              <a:t>[discnt]</a:t>
            </a:r>
            <a:endParaRPr lang="en-US" altLang="x-none" sz="3000" dirty="0">
              <a:solidFill>
                <a:schemeClr val="tx1"/>
              </a:solidFill>
            </a:endParaRPr>
          </a:p>
          <a:p>
            <a:pPr marL="457200" indent="-457200">
              <a:lnSpc>
                <a:spcPct val="90000"/>
              </a:lnSpc>
              <a:buAutoNum type="arabicParenR"/>
            </a:pPr>
            <a:r>
              <a:rPr lang="en-US" altLang="x-none" sz="3000" dirty="0">
                <a:solidFill>
                  <a:schemeClr val="tx1"/>
                </a:solidFill>
              </a:rPr>
              <a:t>T</a:t>
            </a:r>
            <a:r>
              <a:rPr lang="en-US" altLang="x-none" sz="3000" baseline="-25000" dirty="0">
                <a:solidFill>
                  <a:schemeClr val="tx1"/>
                </a:solidFill>
              </a:rPr>
              <a:t>2</a:t>
            </a:r>
            <a:r>
              <a:rPr lang="en-US" altLang="x-none" sz="3000" dirty="0">
                <a:solidFill>
                  <a:schemeClr val="tx1"/>
                </a:solidFill>
              </a:rPr>
              <a:t> := (T</a:t>
            </a:r>
            <a:r>
              <a:rPr lang="en-US" altLang="x-none" sz="3000" baseline="-25000" dirty="0">
                <a:solidFill>
                  <a:schemeClr val="tx1"/>
                </a:solidFill>
              </a:rPr>
              <a:t>1 </a:t>
            </a:r>
            <a:r>
              <a:rPr lang="en-US" altLang="x-none" sz="3000" dirty="0">
                <a:solidFill>
                  <a:schemeClr val="tx1"/>
                </a:solidFill>
                <a:sym typeface="Symbol" panose="05050102010706020507" pitchFamily="2" charset="2"/>
              </a:rPr>
              <a:t> C</a:t>
            </a:r>
            <a:r>
              <a:rPr lang="en-US" altLang="x-none" sz="3000" dirty="0">
                <a:solidFill>
                  <a:schemeClr val="tx1"/>
                </a:solidFill>
              </a:rPr>
              <a:t>)</a:t>
            </a:r>
            <a:r>
              <a:rPr lang="en-US" altLang="x-none" sz="3000" dirty="0">
                <a:solidFill>
                  <a:schemeClr val="tx1"/>
                </a:solidFill>
                <a:sym typeface="Symbol" panose="05050102010706020507" pitchFamily="2" charset="2"/>
              </a:rPr>
              <a:t> [cid]</a:t>
            </a:r>
            <a:endParaRPr lang="en-US" altLang="x-none" sz="3000" dirty="0">
              <a:solidFill>
                <a:schemeClr val="tx1"/>
              </a:solidFill>
              <a:sym typeface="Symbol" panose="05050102010706020507" pitchFamily="2" charset="2"/>
            </a:endParaRPr>
          </a:p>
        </p:txBody>
      </p:sp>
      <p:sp>
        <p:nvSpPr>
          <p:cNvPr id="75783" name="Rectangle 4"/>
          <p:cNvSpPr/>
          <p:nvPr/>
        </p:nvSpPr>
        <p:spPr>
          <a:xfrm>
            <a:off x="0" y="3646488"/>
            <a:ext cx="9144000" cy="316706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spcBef>
                <a:spcPct val="1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c2.cid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customers  c1,  customers  c2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(c1.city=‘</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Dallas</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or c1.city=‘</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Boston</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and  c1.discnt = c2.discnt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7831" name="Rectangle 7"/>
          <p:cNvSpPr/>
          <p:nvPr/>
        </p:nvSpPr>
        <p:spPr>
          <a:xfrm>
            <a:off x="4479925" y="3140075"/>
            <a:ext cx="184150" cy="579438"/>
          </a:xfrm>
          <a:prstGeom prst="rect">
            <a:avLst/>
          </a:prstGeom>
          <a:noFill/>
          <a:ln w="9525">
            <a:noFill/>
          </a:ln>
        </p:spPr>
        <p:txBody>
          <a:bodyPr wrap="none" anchor="t">
            <a:spAutoFit/>
          </a:bodyPr>
          <a:p>
            <a:pPr algn="ctr"/>
            <a:endParaRPr lang="zh-CN" altLang="en-US" sz="3200" b="1"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3">
                                            <p:txEl>
                                              <p:charRg st="0" end="1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5783">
                                            <p:txEl>
                                              <p:charRg st="14" end="2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5783">
                                            <p:txEl>
                                              <p:charRg st="29" end="6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5783">
                                            <p:txEl>
                                              <p:charRg st="68" end="11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5783">
                                            <p:txEl>
                                              <p:charRg st="113"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88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88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8852" name="Rectangle 3"/>
          <p:cNvSpPr>
            <a:spLocks noGrp="1"/>
          </p:cNvSpPr>
          <p:nvPr>
            <p:ph type="body"/>
          </p:nvPr>
        </p:nvSpPr>
        <p:spPr>
          <a:xfrm>
            <a:off x="0" y="4763"/>
            <a:ext cx="9144000" cy="1409700"/>
          </a:xfrm>
        </p:spPr>
        <p:txBody>
          <a:bodyPr wrap="square" anchor="t"/>
          <a:p>
            <a:pPr marL="457200" indent="-457200" eaLnBrk="1" hangingPunct="1">
              <a:lnSpc>
                <a:spcPct val="90000"/>
              </a:lnSpc>
              <a:buNone/>
            </a:pPr>
            <a:r>
              <a:rPr lang="en-US" altLang="x-none" sz="3200" i="1" u="sng" dirty="0">
                <a:solidFill>
                  <a:schemeClr val="accent1"/>
                </a:solidFill>
                <a:sym typeface="Symbol" panose="05050102010706020507" pitchFamily="2" charset="2"/>
              </a:rPr>
              <a:t>Exp 2.9.10</a:t>
            </a:r>
            <a:r>
              <a:rPr lang="en-US" altLang="x-none" sz="3200" dirty="0">
                <a:solidFill>
                  <a:schemeClr val="accent2"/>
                </a:solidFill>
                <a:sym typeface="Symbol" panose="05050102010706020507" pitchFamily="2" charset="2"/>
              </a:rPr>
              <a:t>: Get cids of all customers who have the same discount as any customer in Dallas or Boston.</a:t>
            </a:r>
            <a:endParaRPr lang="en-US" altLang="x-none" sz="3200" dirty="0">
              <a:solidFill>
                <a:schemeClr val="tx1"/>
              </a:solidFill>
              <a:sym typeface="Symbol" panose="05050102010706020507" pitchFamily="2" charset="2"/>
            </a:endParaRPr>
          </a:p>
        </p:txBody>
      </p:sp>
      <p:sp>
        <p:nvSpPr>
          <p:cNvPr id="76806" name="Rectangle 5"/>
          <p:cNvSpPr/>
          <p:nvPr/>
        </p:nvSpPr>
        <p:spPr>
          <a:xfrm>
            <a:off x="0" y="1485900"/>
            <a:ext cx="9144000" cy="52959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c2.cid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customers  c2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c2.discnt  IN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c1.discnt</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customers  c1</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c1.city = ‘Dallas’ or </a:t>
            </a:r>
            <a:r>
              <a:rPr lang="zh-CN" altLang="en-US"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c1.city = ‘Boston’</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8854" name="AutoShape 6">
            <a:hlinkClick r:id="rId1" action="ppaction://hlinksldjump"/>
          </p:cNvPr>
          <p:cNvSpPr/>
          <p:nvPr/>
        </p:nvSpPr>
        <p:spPr>
          <a:xfrm>
            <a:off x="8763000" y="6477000"/>
            <a:ext cx="3048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linds(horizontal)">
                                      <p:cBhvr>
                                        <p:cTn id="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ldLvl="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98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98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9876" name="Rectangle 2"/>
          <p:cNvSpPr>
            <a:spLocks noGrp="1"/>
          </p:cNvSpPr>
          <p:nvPr>
            <p:ph type="body"/>
          </p:nvPr>
        </p:nvSpPr>
        <p:spPr>
          <a:xfrm>
            <a:off x="0" y="0"/>
            <a:ext cx="9144000" cy="6858000"/>
          </a:xfrm>
          <a:solidFill>
            <a:schemeClr val="bg1"/>
          </a:solidFill>
        </p:spPr>
        <p:txBody>
          <a:bodyPr wrap="square" anchor="t"/>
          <a:p>
            <a:pPr eaLnBrk="1" hangingPunct="1">
              <a:spcBef>
                <a:spcPct val="50000"/>
              </a:spcBef>
            </a:pPr>
            <a:endParaRPr lang="en-US" altLang="x-none" sz="3200" i="1" u="sng" dirty="0">
              <a:solidFill>
                <a:schemeClr val="accent1"/>
              </a:solidFill>
            </a:endParaRPr>
          </a:p>
          <a:p>
            <a:pPr eaLnBrk="1" hangingPunct="1">
              <a:spcBef>
                <a:spcPct val="50000"/>
              </a:spcBef>
            </a:pPr>
            <a:r>
              <a:rPr lang="en-US" altLang="x-none" sz="3200" i="1" u="sng" dirty="0"/>
              <a:t>[Exp 2.9.11]</a:t>
            </a:r>
            <a:r>
              <a:rPr lang="en-US" altLang="x-none" sz="3200" dirty="0"/>
              <a:t> </a:t>
            </a:r>
            <a:r>
              <a:rPr lang="en-US" altLang="x-none" sz="3200" dirty="0">
                <a:solidFill>
                  <a:schemeClr val="accent2"/>
                </a:solidFill>
              </a:rPr>
              <a:t>List pids of products that </a:t>
            </a:r>
            <a:r>
              <a:rPr lang="en-US" altLang="x-none" sz="3200" u="sng" dirty="0"/>
              <a:t>are ordered through agents</a:t>
            </a:r>
            <a:r>
              <a:rPr lang="en-US" altLang="x-none" sz="3200" dirty="0">
                <a:solidFill>
                  <a:schemeClr val="accent2"/>
                </a:solidFill>
              </a:rPr>
              <a:t> who </a:t>
            </a:r>
            <a:r>
              <a:rPr lang="en-US" altLang="x-none" sz="3200" u="sng" dirty="0"/>
              <a:t>place orders for (possibly different) customers</a:t>
            </a:r>
            <a:r>
              <a:rPr lang="en-US" altLang="x-none" sz="3200" u="sng" dirty="0">
                <a:solidFill>
                  <a:schemeClr val="accent2"/>
                </a:solidFill>
              </a:rPr>
              <a:t> </a:t>
            </a:r>
            <a:r>
              <a:rPr lang="en-US" altLang="x-none" sz="3200" dirty="0">
                <a:solidFill>
                  <a:schemeClr val="accent2"/>
                </a:solidFill>
              </a:rPr>
              <a:t>who </a:t>
            </a:r>
            <a:r>
              <a:rPr lang="en-US" altLang="x-none" sz="3200" u="sng" dirty="0"/>
              <a:t>order at least one product from an agent</a:t>
            </a:r>
            <a:r>
              <a:rPr lang="en-US" altLang="x-none" sz="3200" u="sng" dirty="0">
                <a:solidFill>
                  <a:schemeClr val="accent2"/>
                </a:solidFill>
              </a:rPr>
              <a:t> </a:t>
            </a:r>
            <a:r>
              <a:rPr lang="en-US" altLang="x-none" sz="3200" dirty="0">
                <a:solidFill>
                  <a:schemeClr val="accent2"/>
                </a:solidFill>
              </a:rPr>
              <a:t>who </a:t>
            </a:r>
            <a:r>
              <a:rPr lang="en-US" altLang="x-none" sz="3200" u="sng" dirty="0"/>
              <a:t>has placed an order for customer c001</a:t>
            </a:r>
            <a:r>
              <a:rPr lang="en-US" altLang="x-none" sz="3200" dirty="0">
                <a:solidFill>
                  <a:schemeClr val="accent2"/>
                </a:solidFill>
              </a:rPr>
              <a:t>.</a:t>
            </a:r>
            <a:endParaRPr lang="en-US" altLang="x-none" sz="3200" dirty="0">
              <a:solidFill>
                <a:schemeClr val="accent2"/>
              </a:solidFill>
            </a:endParaRPr>
          </a:p>
          <a:p>
            <a:pPr eaLnBrk="1" hangingPunct="1">
              <a:spcBef>
                <a:spcPct val="50000"/>
              </a:spcBef>
            </a:pPr>
            <a:endParaRPr lang="en-US" altLang="x-none" sz="3200" dirty="0">
              <a:solidFill>
                <a:schemeClr val="accent2"/>
              </a:solidFill>
            </a:endParaRPr>
          </a:p>
          <a:p>
            <a:pPr eaLnBrk="1" hangingPunct="1">
              <a:spcBef>
                <a:spcPct val="50000"/>
              </a:spcBef>
            </a:pPr>
            <a:r>
              <a:rPr lang="en-US" altLang="x-none" sz="3200" i="1" u="sng" dirty="0">
                <a:sym typeface="Symbol" panose="05050102010706020507" pitchFamily="2" charset="2"/>
              </a:rPr>
              <a:t>[Exp 2.9.12]</a:t>
            </a:r>
            <a:r>
              <a:rPr lang="en-US" altLang="x-none" sz="3200" dirty="0">
                <a:solidFill>
                  <a:schemeClr val="accent2"/>
                </a:solidFill>
                <a:sym typeface="Symbol" panose="05050102010706020507" pitchFamily="2" charset="2"/>
              </a:rPr>
              <a:t> Get pids of products </a:t>
            </a:r>
            <a:r>
              <a:rPr lang="en-US" altLang="x-none" sz="3200" dirty="0">
                <a:sym typeface="Symbol" panose="05050102010706020507" pitchFamily="2" charset="2"/>
              </a:rPr>
              <a:t>not ordered</a:t>
            </a:r>
            <a:r>
              <a:rPr lang="en-US" altLang="x-none" sz="3200" dirty="0">
                <a:solidFill>
                  <a:schemeClr val="accent2"/>
                </a:solidFill>
                <a:sym typeface="Symbol" panose="05050102010706020507" pitchFamily="2" charset="2"/>
              </a:rPr>
              <a:t> by any customer living in a city whose name begin with the letter D.</a:t>
            </a:r>
            <a:endParaRPr lang="zh-CN" altLang="en-US" sz="3200" dirty="0">
              <a:solidFill>
                <a:schemeClr val="accent2"/>
              </a:solidFill>
            </a:endParaRPr>
          </a:p>
        </p:txBody>
      </p:sp>
      <p:sp>
        <p:nvSpPr>
          <p:cNvPr id="79877" name="AutoShape 8">
            <a:hlinkClick r:id="rId1" action="ppaction://hlinksldjump"/>
          </p:cNvPr>
          <p:cNvSpPr/>
          <p:nvPr/>
        </p:nvSpPr>
        <p:spPr>
          <a:xfrm>
            <a:off x="76200" y="833438"/>
            <a:ext cx="304800" cy="304800"/>
          </a:xfrm>
          <a:prstGeom prst="actionButtonForwardNex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79878" name="AutoShape 9">
            <a:hlinkClick r:id="rId2" action="ppaction://hlinksldjump"/>
          </p:cNvPr>
          <p:cNvSpPr/>
          <p:nvPr/>
        </p:nvSpPr>
        <p:spPr>
          <a:xfrm>
            <a:off x="76200" y="4271963"/>
            <a:ext cx="304800" cy="304800"/>
          </a:xfrm>
          <a:prstGeom prst="actionButtonForwardNex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Rectangle 3"/>
          <p:cNvSpPr>
            <a:spLocks noGrp="1"/>
          </p:cNvSpPr>
          <p:nvPr>
            <p:ph type="body"/>
          </p:nvPr>
        </p:nvSpPr>
        <p:spPr>
          <a:xfrm>
            <a:off x="0" y="0"/>
            <a:ext cx="9144000" cy="6238875"/>
          </a:xfrm>
        </p:spPr>
        <p:txBody>
          <a:bodyPr wrap="square" anchor="t"/>
          <a:p>
            <a:pPr marL="457200" indent="-457200" eaLnBrk="1" hangingPunct="1">
              <a:lnSpc>
                <a:spcPct val="110000"/>
              </a:lnSpc>
              <a:buNone/>
            </a:pPr>
            <a:r>
              <a:rPr lang="en-US" altLang="x-none" sz="3200" i="1" u="sng" dirty="0">
                <a:solidFill>
                  <a:schemeClr val="accent1"/>
                </a:solidFill>
              </a:rPr>
              <a:t>Exp 2.9.11</a:t>
            </a:r>
            <a:r>
              <a:rPr lang="en-US" altLang="x-none" sz="3200" dirty="0">
                <a:solidFill>
                  <a:schemeClr val="accent2"/>
                </a:solidFill>
              </a:rPr>
              <a:t>: List pids of products that are ordered through agents who place orders for (possibly different) customers who order at least one product from an agent who has placed an order for customer c001.</a:t>
            </a:r>
            <a:endParaRPr lang="en-US" altLang="x-none" sz="3200" dirty="0">
              <a:solidFill>
                <a:schemeClr val="accent2"/>
              </a:solidFill>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1</a:t>
            </a:r>
            <a:r>
              <a:rPr lang="en-US" altLang="x-none" sz="3200" dirty="0">
                <a:solidFill>
                  <a:srgbClr val="FF0066"/>
                </a:solidFill>
              </a:rPr>
              <a:t> := (O where cid = ‘c001’)[aid]</a:t>
            </a:r>
            <a:endParaRPr lang="en-US" altLang="x-none" sz="3200" dirty="0">
              <a:solidFill>
                <a:srgbClr val="FF0066"/>
              </a:solidFill>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2</a:t>
            </a:r>
            <a:r>
              <a:rPr lang="en-US" altLang="x-none" sz="3200" dirty="0">
                <a:solidFill>
                  <a:srgbClr val="FF0066"/>
                </a:solidFill>
              </a:rPr>
              <a:t> := (T</a:t>
            </a:r>
            <a:r>
              <a:rPr lang="en-US" altLang="x-none" sz="3200" baseline="-25000" dirty="0">
                <a:solidFill>
                  <a:srgbClr val="FF0066"/>
                </a:solidFill>
              </a:rPr>
              <a:t>1 </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[cid]</a:t>
            </a:r>
            <a:endParaRPr lang="en-US" altLang="x-none" sz="3200" dirty="0">
              <a:solidFill>
                <a:srgbClr val="FF0066"/>
              </a:solidFill>
              <a:sym typeface="Symbol" panose="05050102010706020507" pitchFamily="2" charset="2"/>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3</a:t>
            </a:r>
            <a:r>
              <a:rPr lang="en-US" altLang="x-none" sz="3200" dirty="0">
                <a:solidFill>
                  <a:srgbClr val="FF0066"/>
                </a:solidFill>
              </a:rPr>
              <a:t> := (T</a:t>
            </a:r>
            <a:r>
              <a:rPr lang="en-US" altLang="x-none" sz="3200" baseline="-25000" dirty="0">
                <a:solidFill>
                  <a:srgbClr val="FF0066"/>
                </a:solidFill>
              </a:rPr>
              <a:t>2 </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[aid]</a:t>
            </a:r>
            <a:endParaRPr lang="en-US" altLang="x-none" sz="3200" dirty="0">
              <a:solidFill>
                <a:srgbClr val="FF0066"/>
              </a:solidFill>
              <a:sym typeface="Symbol" panose="05050102010706020507" pitchFamily="2" charset="2"/>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4</a:t>
            </a:r>
            <a:r>
              <a:rPr lang="en-US" altLang="x-none" sz="3200" dirty="0">
                <a:solidFill>
                  <a:srgbClr val="FF0066"/>
                </a:solidFill>
              </a:rPr>
              <a:t> := (T</a:t>
            </a:r>
            <a:r>
              <a:rPr lang="en-US" altLang="x-none" sz="3200" baseline="-25000" dirty="0">
                <a:solidFill>
                  <a:srgbClr val="FF0066"/>
                </a:solidFill>
              </a:rPr>
              <a:t>3 </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[pid]</a:t>
            </a:r>
            <a:endParaRPr lang="en-US" altLang="x-none" sz="3200" dirty="0">
              <a:solidFill>
                <a:srgbClr val="FF0066"/>
              </a:solidFill>
              <a:sym typeface="Symbol" panose="05050102010706020507" pitchFamily="2" charset="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9221" name="Rectangle 3"/>
          <p:cNvSpPr>
            <a:spLocks noGrp="1"/>
          </p:cNvSpPr>
          <p:nvPr>
            <p:ph type="body"/>
          </p:nvPr>
        </p:nvSpPr>
        <p:spPr>
          <a:xfrm>
            <a:off x="-22225" y="990600"/>
            <a:ext cx="9202738" cy="534035"/>
          </a:xfrm>
        </p:spPr>
        <p:txBody>
          <a:bodyPr wrap="square" anchor="t">
            <a:spAutoFit/>
          </a:bodyPr>
          <a:p>
            <a:pPr eaLnBrk="1" hangingPunct="1">
              <a:lnSpc>
                <a:spcPct val="120000"/>
              </a:lnSpc>
            </a:pPr>
            <a:r>
              <a:rPr lang="en-US" altLang="x-none" dirty="0"/>
              <a:t>ANSI CHARACTER</a:t>
            </a:r>
            <a:r>
              <a:rPr lang="zh-CN" altLang="en-US" dirty="0"/>
              <a:t> </a:t>
            </a:r>
            <a:r>
              <a:rPr lang="en-US" altLang="x-none" dirty="0"/>
              <a:t>Datatype</a:t>
            </a:r>
            <a:endParaRPr lang="en-US" altLang="x-none" dirty="0"/>
          </a:p>
        </p:txBody>
      </p:sp>
      <p:graphicFrame>
        <p:nvGraphicFramePr>
          <p:cNvPr id="2" name="表格 1"/>
          <p:cNvGraphicFramePr/>
          <p:nvPr/>
        </p:nvGraphicFramePr>
        <p:xfrm>
          <a:off x="457200" y="1574165"/>
          <a:ext cx="8163560" cy="3395345"/>
        </p:xfrm>
        <a:graphic>
          <a:graphicData uri="http://schemas.openxmlformats.org/drawingml/2006/table">
            <a:tbl>
              <a:tblPr firstRow="1" bandRow="1">
                <a:tableStyleId>{5C22544A-7EE6-4342-B048-85BDC9FD1C3A}</a:tableStyleId>
              </a:tblPr>
              <a:tblGrid>
                <a:gridCol w="4010025"/>
                <a:gridCol w="4153535"/>
              </a:tblGrid>
              <a:tr h="73469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330325">
                <a:tc>
                  <a:txBody>
                    <a:bodyPr/>
                    <a:p>
                      <a:pPr indent="0" algn="l">
                        <a:lnSpc>
                          <a:spcPct val="150000"/>
                        </a:lnSpc>
                        <a:buNone/>
                      </a:pPr>
                      <a:r>
                        <a:rPr lang="en-US" altLang="x-none" sz="2400" dirty="0">
                          <a:solidFill>
                            <a:schemeClr val="accent6"/>
                          </a:solidFill>
                          <a:sym typeface="+mn-ea"/>
                        </a:rPr>
                        <a:t>CHARACTER(n)</a:t>
                      </a:r>
                      <a:endParaRPr lang="en-US" altLang="x-none" sz="2400" dirty="0">
                        <a:solidFill>
                          <a:schemeClr val="accent6"/>
                        </a:solidFill>
                        <a:sym typeface="+mn-ea"/>
                      </a:endParaRPr>
                    </a:p>
                    <a:p>
                      <a:pPr indent="0" algn="l">
                        <a:lnSpc>
                          <a:spcPct val="150000"/>
                        </a:lnSpc>
                        <a:buNone/>
                      </a:pPr>
                      <a:r>
                        <a:rPr lang="en-US" altLang="x-none" sz="2400" dirty="0">
                          <a:solidFill>
                            <a:schemeClr val="accent6"/>
                          </a:solidFill>
                          <a:sym typeface="+mn-ea"/>
                        </a:rPr>
                        <a:t>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ym typeface="+mn-ea"/>
                        </a:rPr>
                        <a:t>fixed-length character strings</a:t>
                      </a:r>
                      <a:endParaRPr lang="zh-CN" altLang="en-US">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330325">
                <a:tc>
                  <a:txBody>
                    <a:bodyPr/>
                    <a:p>
                      <a:pPr indent="0" algn="l">
                        <a:lnSpc>
                          <a:spcPct val="150000"/>
                        </a:lnSpc>
                        <a:buNone/>
                      </a:pPr>
                      <a:r>
                        <a:rPr lang="en-US" altLang="x-none" sz="2400" dirty="0">
                          <a:solidFill>
                            <a:schemeClr val="accent6"/>
                          </a:solidFill>
                          <a:sym typeface="+mn-ea"/>
                        </a:rPr>
                        <a:t>CHARACTER VARYING(n)</a:t>
                      </a:r>
                      <a:endParaRPr lang="en-US" altLang="x-none" sz="2400" dirty="0">
                        <a:solidFill>
                          <a:schemeClr val="accent6"/>
                        </a:solidFill>
                        <a:sym typeface="+mn-ea"/>
                      </a:endParaRPr>
                    </a:p>
                    <a:p>
                      <a:pPr indent="0" algn="l">
                        <a:lnSpc>
                          <a:spcPct val="150000"/>
                        </a:lnSpc>
                        <a:buNone/>
                      </a:pPr>
                      <a:r>
                        <a:rPr lang="en-US" altLang="x-none" sz="2400" dirty="0">
                          <a:solidFill>
                            <a:schemeClr val="accent6"/>
                          </a:solidFill>
                          <a:sym typeface="+mn-ea"/>
                        </a:rPr>
                        <a:t>CHAR VARYING(n)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ym typeface="+mn-ea"/>
                        </a:rPr>
                        <a:t>variable-length character strings</a:t>
                      </a:r>
                      <a:endParaRPr lang="zh-CN" altLang="en-US">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4" name="Rectangle 3"/>
          <p:cNvSpPr>
            <a:spLocks noGrp="1"/>
          </p:cNvSpPr>
          <p:nvPr>
            <p:ph type="body"/>
          </p:nvPr>
        </p:nvSpPr>
        <p:spPr>
          <a:xfrm>
            <a:off x="0" y="0"/>
            <a:ext cx="9144000" cy="2636838"/>
          </a:xfrm>
        </p:spPr>
        <p:txBody>
          <a:bodyPr wrap="square" anchor="t"/>
          <a:p>
            <a:pPr marL="457200" indent="-457200" eaLnBrk="1" hangingPunct="1">
              <a:spcBef>
                <a:spcPct val="10000"/>
              </a:spcBef>
              <a:buNone/>
            </a:pPr>
            <a:r>
              <a:rPr lang="en-US" altLang="x-none" sz="3200" i="1" u="sng" dirty="0">
                <a:solidFill>
                  <a:schemeClr val="accent1"/>
                </a:solidFill>
              </a:rPr>
              <a:t>Exp 2.9.11</a:t>
            </a:r>
            <a:r>
              <a:rPr lang="en-US" altLang="x-none" sz="3200" dirty="0">
                <a:solidFill>
                  <a:schemeClr val="accent2"/>
                </a:solidFill>
              </a:rPr>
              <a:t>: List pids of products that are ordered through agents who place orders for (possibly different) customers who order at least one product from an agent who has placed an order for customer c001.</a:t>
            </a:r>
            <a:endParaRPr lang="en-US" altLang="x-none" sz="3200" dirty="0">
              <a:solidFill>
                <a:srgbClr val="FF0066"/>
              </a:solidFill>
              <a:sym typeface="Symbol" panose="05050102010706020507" pitchFamily="2" charset="2"/>
            </a:endParaRPr>
          </a:p>
        </p:txBody>
      </p:sp>
      <p:sp>
        <p:nvSpPr>
          <p:cNvPr id="79878" name="Rectangle 4"/>
          <p:cNvSpPr/>
          <p:nvPr/>
        </p:nvSpPr>
        <p:spPr>
          <a:xfrm>
            <a:off x="0" y="2693988"/>
            <a:ext cx="9144000" cy="347186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spcBef>
                <a:spcPct val="20000"/>
              </a:spcBef>
              <a:buClr>
                <a:schemeClr val="accent2"/>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o3, orders o4</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o1.cid=‘c001’ and o1.aid=o2.aid and o2.cid=o3.cid and o3.aid=o4.aid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blinds(horizontal)">
                                      <p:cBhvr>
                                        <p:cTn id="7" dur="5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ldLvl="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29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29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2948" name="Rectangle 2"/>
          <p:cNvSpPr/>
          <p:nvPr/>
        </p:nvSpPr>
        <p:spPr>
          <a:xfrm>
            <a:off x="0" y="2133600"/>
            <a:ext cx="9144000" cy="47244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spcBef>
                <a:spcPct val="10000"/>
              </a:spcBef>
              <a:buClr>
                <a:schemeClr val="accent2"/>
              </a:buClr>
              <a:buFont typeface="Wingdings" panose="05000000000000000000" pitchFamily="2" charset="2"/>
              <a:buNone/>
            </a:pPr>
            <a:r>
              <a:rPr lang="zh-CN" altLang="en-US" sz="30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0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0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    FROM  orders  o4</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o4.aid  IN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o3.aid    FROM  orders  o3</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o3.cid  IN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    FROM  orders  o2</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   o2.aid  IN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SELECT  o1.aid    FROM  orders  o1</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WHERE  o1.cid=‘c001’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82949" name="AutoShape 5">
            <a:hlinkClick r:id="rId1" action="ppaction://hlinksldjump"/>
          </p:cNvPr>
          <p:cNvSpPr/>
          <p:nvPr/>
        </p:nvSpPr>
        <p:spPr>
          <a:xfrm>
            <a:off x="8610600" y="6477000"/>
            <a:ext cx="3048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82950" name="Rectangle 7"/>
          <p:cNvSpPr/>
          <p:nvPr/>
        </p:nvSpPr>
        <p:spPr>
          <a:xfrm>
            <a:off x="0" y="0"/>
            <a:ext cx="9144000" cy="2514600"/>
          </a:xfrm>
          <a:prstGeom prst="rect">
            <a:avLst/>
          </a:prstGeom>
          <a:noFill/>
          <a:ln w="9525">
            <a:noFill/>
          </a:ln>
        </p:spPr>
        <p:txBody>
          <a:bodyPr anchor="t"/>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 (SQL </a:t>
            </a:r>
            <a:r>
              <a:rPr lang="en-US" altLang="x-none"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r>
              <a:rPr lang="zh-CN" altLang="en-US"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28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 orders o3, orders o4</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o1.cid=‘c001’ and o1.aid=o2.aid and o2.cid=o3.cid and o3.aid=o4.aid ;</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Rectangle 3"/>
          <p:cNvSpPr>
            <a:spLocks noGrp="1"/>
          </p:cNvSpPr>
          <p:nvPr>
            <p:ph type="body"/>
          </p:nvPr>
        </p:nvSpPr>
        <p:spPr>
          <a:xfrm>
            <a:off x="0" y="34925"/>
            <a:ext cx="9144000" cy="1524000"/>
          </a:xfrm>
        </p:spPr>
        <p:txBody>
          <a:bodyPr wrap="square" anchor="t"/>
          <a:p>
            <a:pPr marL="457200" indent="-457200" eaLnBrk="1" hangingPunct="1"/>
            <a:r>
              <a:rPr lang="en-US" altLang="x-none" sz="3200" i="1" u="sng" dirty="0">
                <a:solidFill>
                  <a:schemeClr val="accent1"/>
                </a:solidFill>
                <a:sym typeface="Symbol" panose="05050102010706020507" pitchFamily="2" charset="2"/>
              </a:rPr>
              <a:t>Exp 2.9.12</a:t>
            </a:r>
            <a:r>
              <a:rPr lang="en-US" altLang="x-none" sz="3200" dirty="0">
                <a:solidFill>
                  <a:schemeClr val="accent2"/>
                </a:solidFill>
                <a:sym typeface="Symbol" panose="05050102010706020507" pitchFamily="2" charset="2"/>
              </a:rPr>
              <a:t>: Get pids of products not ordered by any customer living in a city whose name begin with the letter D.</a:t>
            </a:r>
            <a:endParaRPr lang="en-US" altLang="x-none" sz="3200" dirty="0">
              <a:solidFill>
                <a:schemeClr val="accent2"/>
              </a:solidFill>
              <a:sym typeface="Symbol" panose="05050102010706020507" pitchFamily="2" charset="2"/>
            </a:endParaRPr>
          </a:p>
        </p:txBody>
      </p:sp>
      <p:sp>
        <p:nvSpPr>
          <p:cNvPr id="81926" name="Rectangle 4"/>
          <p:cNvSpPr/>
          <p:nvPr/>
        </p:nvSpPr>
        <p:spPr>
          <a:xfrm>
            <a:off x="0" y="1865313"/>
            <a:ext cx="9144000" cy="415766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p.pid  NOT  IN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  customers  c</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2"/>
              </a:buClr>
              <a:buFont typeface="Wingdings" panose="05000000000000000000" pitchFamily="2" charset="2"/>
              <a:buNone/>
            </a:pPr>
            <a:r>
              <a:rPr lang="zh-CN" altLang="en-US"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c.city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LIKE</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‘D%’</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latin typeface="Arial" panose="020B0604020202020204" pitchFamily="34" charset="0"/>
                <a:ea typeface="宋体" panose="02010600030101010101" pitchFamily="2" charset="-122"/>
                <a:sym typeface="Symbol" panose="05050102010706020507" pitchFamily="2" charset="2"/>
              </a:rPr>
              <a:t>)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83974" name="AutoShape 5">
            <a:hlinkClick r:id="rId1" action="ppaction://hlinksldjump"/>
          </p:cNvPr>
          <p:cNvSpPr/>
          <p:nvPr/>
        </p:nvSpPr>
        <p:spPr>
          <a:xfrm>
            <a:off x="8458200" y="6248400"/>
            <a:ext cx="3048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blinds(horizontal)">
                                      <p:cBhvr>
                                        <p:cTn id="7"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ldLvl="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49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49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499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84997" name="Rectangle 3"/>
          <p:cNvSpPr>
            <a:spLocks noGrp="1"/>
          </p:cNvSpPr>
          <p:nvPr>
            <p:ph type="body"/>
          </p:nvPr>
        </p:nvSpPr>
        <p:spPr>
          <a:xfrm>
            <a:off x="457200" y="847725"/>
            <a:ext cx="8229600" cy="533400"/>
          </a:xfrm>
        </p:spPr>
        <p:txBody>
          <a:bodyPr wrap="square" anchor="t"/>
          <a:p>
            <a:pPr eaLnBrk="1" hangingPunct="1"/>
            <a:r>
              <a:rPr lang="en-US" altLang="x-none" sz="3200" dirty="0"/>
              <a:t>summary</a:t>
            </a:r>
            <a:endParaRPr lang="en-US" altLang="x-none" sz="3200" dirty="0"/>
          </a:p>
        </p:txBody>
      </p:sp>
      <p:graphicFrame>
        <p:nvGraphicFramePr>
          <p:cNvPr id="82951" name="表格 82950"/>
          <p:cNvGraphicFramePr/>
          <p:nvPr/>
        </p:nvGraphicFramePr>
        <p:xfrm>
          <a:off x="612775" y="1465263"/>
          <a:ext cx="7920038" cy="4543425"/>
        </p:xfrm>
        <a:graphic>
          <a:graphicData uri="http://schemas.openxmlformats.org/drawingml/2006/table">
            <a:tbl>
              <a:tblPr/>
              <a:tblGrid>
                <a:gridCol w="4356100"/>
                <a:gridCol w="3563938"/>
              </a:tblGrid>
              <a:tr h="106680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Relational Algebra</a:t>
                      </a:r>
                      <a:endParaRPr lang="en-US" altLang="x-none" sz="320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SQL Predicate</a:t>
                      </a:r>
                      <a:endParaRPr lang="en-US" altLang="x-none" sz="32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79438">
                <a:tc rowSpan="3">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natural  join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 SOME</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EXISTS</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rowSpan="3">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difference</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NOT  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&lt;&gt; ALL</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NOT  EXISTS</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5020" name="AutoShape 51">
            <a:hlinkClick r:id="rId1" action="ppaction://hlinksldjump"/>
          </p:cNvPr>
          <p:cNvSpPr/>
          <p:nvPr/>
        </p:nvSpPr>
        <p:spPr>
          <a:xfrm>
            <a:off x="8253413" y="6399213"/>
            <a:ext cx="509587" cy="382587"/>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60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60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6020" name="Rectangle 2"/>
          <p:cNvSpPr>
            <a:spLocks noGrp="1"/>
          </p:cNvSpPr>
          <p:nvPr>
            <p:ph type="title"/>
          </p:nvPr>
        </p:nvSpPr>
        <p:spPr>
          <a:xfrm>
            <a:off x="0" y="228600"/>
            <a:ext cx="9144000" cy="533400"/>
          </a:xfrm>
        </p:spPr>
        <p:txBody>
          <a:bodyPr wrap="square" anchor="ctr"/>
          <a:p>
            <a:pPr eaLnBrk="1" hangingPunct="1"/>
            <a:r>
              <a:rPr lang="zh-CN" altLang="en-US" sz="3000" dirty="0"/>
              <a:t>3.5 </a:t>
            </a:r>
            <a:r>
              <a:rPr lang="en-US" altLang="x-none" sz="3000" dirty="0"/>
              <a:t>UNION Operators and FOR ALL Conditions</a:t>
            </a:r>
            <a:endParaRPr lang="en-US" altLang="x-none" sz="3000" dirty="0"/>
          </a:p>
        </p:txBody>
      </p:sp>
      <p:sp>
        <p:nvSpPr>
          <p:cNvPr id="86021" name="Rectangle 3"/>
          <p:cNvSpPr>
            <a:spLocks noGrp="1"/>
          </p:cNvSpPr>
          <p:nvPr>
            <p:ph type="body"/>
          </p:nvPr>
        </p:nvSpPr>
        <p:spPr>
          <a:xfrm>
            <a:off x="34925" y="993775"/>
            <a:ext cx="9074150" cy="4884738"/>
          </a:xfrm>
        </p:spPr>
        <p:txBody>
          <a:bodyPr wrap="square" anchor="t"/>
          <a:p>
            <a:pPr marL="457200" indent="-457200" eaLnBrk="1" hangingPunct="1">
              <a:lnSpc>
                <a:spcPct val="90000"/>
              </a:lnSpc>
            </a:pPr>
            <a:r>
              <a:rPr lang="en-US" altLang="x-none" sz="3200" dirty="0"/>
              <a:t>The UNION Operator</a:t>
            </a:r>
            <a:endParaRPr lang="en-US" altLang="x-none" sz="3200" dirty="0"/>
          </a:p>
          <a:p>
            <a:pPr marL="914400" lvl="1" indent="-457200" eaLnBrk="1" hangingPunct="1">
              <a:lnSpc>
                <a:spcPct val="90000"/>
              </a:lnSpc>
            </a:pPr>
            <a:r>
              <a:rPr lang="en-US" altLang="x-none" sz="3200" dirty="0"/>
              <a:t>Subquery  UNION </a:t>
            </a:r>
            <a:r>
              <a:rPr lang="en-US" altLang="x-none" sz="3200" dirty="0">
                <a:solidFill>
                  <a:srgbClr val="FF0066"/>
                </a:solidFill>
              </a:rPr>
              <a:t>[</a:t>
            </a:r>
            <a:r>
              <a:rPr lang="en-US" altLang="x-none" sz="3200" dirty="0"/>
              <a:t> ALL </a:t>
            </a:r>
            <a:r>
              <a:rPr lang="en-US" altLang="x-none" sz="3200" dirty="0">
                <a:solidFill>
                  <a:srgbClr val="FF0066"/>
                </a:solidFill>
              </a:rPr>
              <a:t>]</a:t>
            </a:r>
            <a:r>
              <a:rPr lang="en-US" altLang="x-none" sz="3200" dirty="0"/>
              <a:t>  Subquery</a:t>
            </a:r>
            <a:endParaRPr lang="en-US" altLang="x-none" sz="3200" dirty="0"/>
          </a:p>
          <a:p>
            <a:pPr marL="1371600" lvl="2" indent="-457200" eaLnBrk="1" hangingPunct="1">
              <a:lnSpc>
                <a:spcPct val="90000"/>
              </a:lnSpc>
            </a:pPr>
            <a:r>
              <a:rPr lang="en-US" altLang="x-none" sz="3200" dirty="0">
                <a:solidFill>
                  <a:srgbClr val="FF0066"/>
                </a:solidFill>
              </a:rPr>
              <a:t>UNION</a:t>
            </a:r>
            <a:endParaRPr lang="en-US" altLang="x-none" sz="3200" dirty="0"/>
          </a:p>
          <a:p>
            <a:pPr marL="1828800" lvl="3" indent="-457200" eaLnBrk="1" hangingPunct="1">
              <a:lnSpc>
                <a:spcPct val="90000"/>
              </a:lnSpc>
            </a:pPr>
            <a:r>
              <a:rPr lang="en-US" altLang="x-none" sz="3200" dirty="0"/>
              <a:t>no duplicate rows in the result</a:t>
            </a:r>
            <a:endParaRPr lang="en-US" altLang="x-none" sz="3200" dirty="0"/>
          </a:p>
          <a:p>
            <a:pPr marL="1828800" lvl="3" indent="-457200" eaLnBrk="1" hangingPunct="1">
              <a:lnSpc>
                <a:spcPct val="90000"/>
              </a:lnSpc>
            </a:pPr>
            <a:endParaRPr lang="en-US" altLang="x-none" sz="3200" dirty="0"/>
          </a:p>
          <a:p>
            <a:pPr marL="1371600" lvl="2" indent="-457200" eaLnBrk="1" hangingPunct="1">
              <a:lnSpc>
                <a:spcPct val="90000"/>
              </a:lnSpc>
            </a:pPr>
            <a:r>
              <a:rPr lang="en-US" altLang="x-none" sz="3200" dirty="0">
                <a:solidFill>
                  <a:srgbClr val="FF0066"/>
                </a:solidFill>
              </a:rPr>
              <a:t>UNION ALL</a:t>
            </a:r>
            <a:endParaRPr lang="en-US" altLang="x-none" sz="3200" dirty="0"/>
          </a:p>
          <a:p>
            <a:pPr marL="1828800" lvl="3" indent="-457200" eaLnBrk="1" hangingPunct="1">
              <a:lnSpc>
                <a:spcPct val="90000"/>
              </a:lnSpc>
            </a:pPr>
            <a:r>
              <a:rPr lang="en-US" altLang="x-none" sz="3200" dirty="0"/>
              <a:t>may have duplicate rows in the result</a:t>
            </a:r>
            <a:endParaRPr lang="en-US" altLang="x-none" sz="3200"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70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70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7044" name="Rectangle 2"/>
          <p:cNvSpPr>
            <a:spLocks noGrp="1"/>
          </p:cNvSpPr>
          <p:nvPr>
            <p:ph type="title"/>
          </p:nvPr>
        </p:nvSpPr>
        <p:spPr>
          <a:xfrm>
            <a:off x="0" y="228600"/>
            <a:ext cx="9144000" cy="533400"/>
          </a:xfrm>
        </p:spPr>
        <p:txBody>
          <a:bodyPr wrap="square" anchor="ctr"/>
          <a:p>
            <a:pPr eaLnBrk="1" hangingPunct="1"/>
            <a:r>
              <a:rPr lang="zh-CN" altLang="en-US" dirty="0"/>
              <a:t>3.5 </a:t>
            </a:r>
            <a:r>
              <a:rPr lang="en-US" altLang="x-none" dirty="0"/>
              <a:t>UNION Operators and FOR ALL Conditions</a:t>
            </a:r>
            <a:endParaRPr lang="en-US" altLang="x-none" dirty="0"/>
          </a:p>
        </p:txBody>
      </p:sp>
      <p:sp>
        <p:nvSpPr>
          <p:cNvPr id="87045" name="Rectangle 4"/>
          <p:cNvSpPr/>
          <p:nvPr/>
        </p:nvSpPr>
        <p:spPr>
          <a:xfrm>
            <a:off x="36513" y="1054100"/>
            <a:ext cx="8929687" cy="4537075"/>
          </a:xfrm>
          <a:prstGeom prst="rect">
            <a:avLst/>
          </a:prstGeom>
          <a:noFill/>
          <a:ln w="9525">
            <a:noFill/>
          </a:ln>
        </p:spPr>
        <p:txBody>
          <a:bodyPr anchor="t"/>
          <a:p>
            <a:pPr marL="342900" indent="-342900">
              <a:lnSpc>
                <a:spcPct val="120000"/>
              </a:lnSpc>
              <a:spcBef>
                <a:spcPct val="20000"/>
              </a:spcBef>
              <a:buClr>
                <a:schemeClr val="accent1"/>
              </a:buClr>
              <a:buFont typeface="Tahoma" panose="020B0604030504040204" pitchFamily="2" charset="0"/>
              <a:buChar char="–"/>
            </a:pPr>
            <a:r>
              <a:rPr lang="en-US" altLang="x-none" sz="3200" b="1" dirty="0">
                <a:solidFill>
                  <a:srgbClr val="FF0066"/>
                </a:solidFill>
                <a:latin typeface="Arial" panose="020B0604020202020204" pitchFamily="34" charset="0"/>
                <a:ea typeface="宋体" panose="02010600030101010101" pitchFamily="2" charset="-122"/>
              </a:rPr>
              <a:t>Example</a:t>
            </a:r>
            <a:endParaRPr lang="en-US" altLang="x-none" sz="3200" b="1" dirty="0">
              <a:solidFill>
                <a:srgbClr val="FF0066"/>
              </a:solidFill>
              <a:latin typeface="Arial" panose="020B0604020202020204" pitchFamily="34" charset="0"/>
              <a:ea typeface="宋体" panose="02010600030101010101" pitchFamily="2" charset="-122"/>
            </a:endParaRPr>
          </a:p>
          <a:p>
            <a:pPr marL="914400" lvl="1" indent="-457200">
              <a:lnSpc>
                <a:spcPct val="120000"/>
              </a:lnSpc>
              <a:spcBef>
                <a:spcPct val="20000"/>
              </a:spcBef>
              <a:buClr>
                <a:schemeClr val="accent1"/>
              </a:buClr>
              <a:buFont typeface="Wingdings" panose="05000000000000000000" pitchFamily="2" charset="2"/>
              <a:buChar cha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endParaRPr lang="en-US" altLang="x-none" sz="3200" b="1" baseline="-25000" dirty="0">
              <a:latin typeface="Arial" panose="020B0604020202020204" pitchFamily="34" charset="0"/>
              <a:ea typeface="宋体" panose="02010600030101010101" pitchFamily="2" charset="-122"/>
            </a:endParaRPr>
          </a:p>
          <a:p>
            <a:pPr marL="914400" lvl="1" indent="-457200">
              <a:lnSpc>
                <a:spcPct val="120000"/>
              </a:lnSpc>
              <a:spcBef>
                <a:spcPct val="20000"/>
              </a:spcBef>
              <a:buClr>
                <a:schemeClr val="accent1"/>
              </a:buClr>
              <a:buFont typeface="Wingdings" panose="05000000000000000000" pitchFamily="2" charset="2"/>
              <a:buChar cha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2</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endParaRPr lang="en-US" altLang="x-none" sz="3200" b="1" dirty="0">
              <a:latin typeface="Arial" panose="020B0604020202020204" pitchFamily="34" charset="0"/>
              <a:ea typeface="宋体" panose="02010600030101010101" pitchFamily="2" charset="-122"/>
            </a:endParaRPr>
          </a:p>
          <a:p>
            <a:pPr marL="914400" lvl="1" indent="-457200">
              <a:lnSpc>
                <a:spcPct val="120000"/>
              </a:lnSpc>
              <a:spcBef>
                <a:spcPct val="20000"/>
              </a:spcBef>
              <a:buClr>
                <a:schemeClr val="accent1"/>
              </a:buClr>
              <a:buFont typeface="Wingdings" panose="05000000000000000000" pitchFamily="2" charset="2"/>
              <a:buChar cha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3</a:t>
            </a:r>
            <a:r>
              <a:rPr lang="en-US" altLang="x-none" sz="3200" b="1" dirty="0">
                <a:latin typeface="Arial" panose="020B0604020202020204" pitchFamily="34" charset="0"/>
                <a:ea typeface="宋体" panose="02010600030101010101" pitchFamily="2" charset="-122"/>
              </a:rPr>
              <a:t> :=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r>
              <a:rPr lang="en-US" altLang="x-none" sz="3200" b="1" dirty="0">
                <a:latin typeface="Arial" panose="020B0604020202020204" pitchFamily="34" charset="0"/>
                <a:ea typeface="宋体" panose="02010600030101010101" pitchFamily="2" charset="-122"/>
              </a:rPr>
              <a:t> )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3</a:t>
            </a:r>
            <a:endParaRPr lang="en-US" altLang="x-none" sz="3200" b="1" dirty="0">
              <a:latin typeface="Arial" panose="020B0604020202020204" pitchFamily="34" charset="0"/>
              <a:ea typeface="宋体" panose="02010600030101010101" pitchFamily="2" charset="-122"/>
            </a:endParaRPr>
          </a:p>
          <a:p>
            <a:pPr marL="914400" lvl="1" indent="-457200">
              <a:lnSpc>
                <a:spcPct val="120000"/>
              </a:lnSpc>
              <a:spcBef>
                <a:spcPct val="20000"/>
              </a:spcBef>
              <a:buClr>
                <a:schemeClr val="accent1"/>
              </a:buClr>
              <a:buFont typeface="Wingdings" panose="05000000000000000000" pitchFamily="2" charset="2"/>
              <a:buChar cha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4</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2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3 </a:t>
            </a:r>
            <a:r>
              <a:rPr lang="en-US" altLang="x-none" sz="3200" b="1" dirty="0">
                <a:latin typeface="Arial" panose="020B0604020202020204" pitchFamily="34" charset="0"/>
                <a:ea typeface="宋体" panose="02010600030101010101" pitchFamily="2" charset="-122"/>
              </a:rPr>
              <a:t>)</a:t>
            </a:r>
            <a:endParaRPr lang="en-US" altLang="x-none" sz="3200" b="1" dirty="0">
              <a:latin typeface="Arial" panose="020B0604020202020204" pitchFamily="34" charset="0"/>
              <a:ea typeface="宋体" panose="02010600030101010101" pitchFamily="2" charset="-122"/>
            </a:endParaRPr>
          </a:p>
        </p:txBody>
      </p:sp>
      <p:sp>
        <p:nvSpPr>
          <p:cNvPr id="84999" name="Text Box 5"/>
          <p:cNvSpPr txBox="1"/>
          <p:nvPr/>
        </p:nvSpPr>
        <p:spPr>
          <a:xfrm>
            <a:off x="466725" y="5084763"/>
            <a:ext cx="8210550" cy="688975"/>
          </a:xfrm>
          <a:prstGeom prst="rect">
            <a:avLst/>
          </a:prstGeom>
          <a:solidFill>
            <a:schemeClr val="bg1"/>
          </a:solidFill>
          <a:ln w="25400" cap="flat" cmpd="sng">
            <a:solidFill>
              <a:schemeClr val="tx1"/>
            </a:solidFill>
            <a:prstDash val="solid"/>
            <a:miter/>
            <a:headEnd type="none" w="med" len="med"/>
            <a:tailEnd type="none" w="med" len="med"/>
          </a:ln>
        </p:spPr>
        <p:txBody>
          <a:bodyPr wrap="square" lIns="90170" tIns="46990" rIns="90170" bIns="46990" anchor="t">
            <a:spAutoFit/>
          </a:bodyPr>
          <a:p>
            <a:pPr>
              <a:spcBef>
                <a:spcPct val="20000"/>
              </a:spcBef>
            </a:pPr>
            <a:r>
              <a:rPr lang="en-US" altLang="x-none" sz="3200" b="1" dirty="0">
                <a:solidFill>
                  <a:srgbClr val="FF0000"/>
                </a:solidFill>
                <a:latin typeface="Arial" panose="020B0604020202020204" pitchFamily="34" charset="0"/>
                <a:ea typeface="宋体" panose="02010600030101010101" pitchFamily="2" charset="-122"/>
              </a:rPr>
              <a:t>R</a:t>
            </a:r>
            <a:r>
              <a:rPr lang="en-US" altLang="x-none" sz="3200" b="1" baseline="-25000" dirty="0">
                <a:solidFill>
                  <a:srgbClr val="FF0000"/>
                </a:solidFill>
                <a:latin typeface="Arial" panose="020B0604020202020204" pitchFamily="34" charset="0"/>
                <a:ea typeface="宋体" panose="02010600030101010101" pitchFamily="2" charset="-122"/>
              </a:rPr>
              <a:t>1</a:t>
            </a:r>
            <a:r>
              <a:rPr lang="en-US" altLang="x-none" sz="3200" b="1" dirty="0">
                <a:solidFill>
                  <a:srgbClr val="FF0000"/>
                </a:solidFill>
                <a:latin typeface="Arial" panose="020B0604020202020204" pitchFamily="34" charset="0"/>
                <a:ea typeface="宋体" panose="02010600030101010101" pitchFamily="2" charset="-122"/>
              </a:rPr>
              <a:t> &amp; R</a:t>
            </a:r>
            <a:r>
              <a:rPr lang="en-US" altLang="x-none" sz="3200" b="1" baseline="-25000" dirty="0">
                <a:solidFill>
                  <a:srgbClr val="FF0000"/>
                </a:solidFill>
                <a:latin typeface="Arial" panose="020B0604020202020204" pitchFamily="34" charset="0"/>
                <a:ea typeface="宋体" panose="02010600030101010101" pitchFamily="2" charset="-122"/>
              </a:rPr>
              <a:t>3</a:t>
            </a:r>
            <a:r>
              <a:rPr lang="en-US" altLang="x-none" sz="3200" b="1" dirty="0">
                <a:solidFill>
                  <a:schemeClr val="hlink"/>
                </a:solidFill>
                <a:latin typeface="Arial" panose="020B0604020202020204" pitchFamily="34" charset="0"/>
                <a:ea typeface="宋体" panose="02010600030101010101" pitchFamily="2" charset="-122"/>
              </a:rPr>
              <a:t>:</a:t>
            </a:r>
            <a:r>
              <a:rPr lang="zh-CN" altLang="en-US" sz="3200" b="1" dirty="0">
                <a:solidFill>
                  <a:schemeClr val="hlink"/>
                </a:solidFill>
                <a:latin typeface="Arial" panose="020B0604020202020204" pitchFamily="34" charset="0"/>
                <a:ea typeface="宋体" panose="02010600030101010101" pitchFamily="2" charset="-122"/>
              </a:rPr>
              <a:t> </a:t>
            </a:r>
            <a:r>
              <a:rPr lang="en-US" altLang="x-none" sz="3200" b="1" dirty="0">
                <a:solidFill>
                  <a:schemeClr val="hlink"/>
                </a:solidFill>
                <a:latin typeface="Arial" panose="020B0604020202020204" pitchFamily="34" charset="0"/>
                <a:ea typeface="宋体" panose="02010600030101010101" pitchFamily="2" charset="-122"/>
              </a:rPr>
              <a:t>no duplicate rows</a:t>
            </a:r>
            <a:endParaRPr lang="en-US" altLang="x-none" sz="32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blinds(horizontal)">
                                      <p:cBhvr>
                                        <p:cTn id="7"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bldLvl="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80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80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8068" name="Rectangle 2"/>
          <p:cNvSpPr>
            <a:spLocks noGrp="1"/>
          </p:cNvSpPr>
          <p:nvPr>
            <p:ph type="title"/>
          </p:nvPr>
        </p:nvSpPr>
        <p:spPr>
          <a:xfrm>
            <a:off x="457200" y="85725"/>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88069" name="Rectangle 3"/>
          <p:cNvSpPr>
            <a:spLocks noGrp="1"/>
          </p:cNvSpPr>
          <p:nvPr>
            <p:ph type="body"/>
          </p:nvPr>
        </p:nvSpPr>
        <p:spPr>
          <a:xfrm>
            <a:off x="34925" y="622300"/>
            <a:ext cx="9074150" cy="1512888"/>
          </a:xfrm>
        </p:spPr>
        <p:txBody>
          <a:bodyPr wrap="square" anchor="t"/>
          <a:p>
            <a:pPr marL="457200" indent="-457200" eaLnBrk="1" hangingPunct="1"/>
            <a:r>
              <a:rPr lang="en-US" altLang="x-none" sz="3200" dirty="0"/>
              <a:t>Example 3.5.1 </a:t>
            </a:r>
            <a:r>
              <a:rPr lang="en-US" altLang="x-none" sz="3200" dirty="0">
                <a:solidFill>
                  <a:schemeClr val="accent2"/>
                </a:solidFill>
              </a:rPr>
              <a:t>Retrieve all cities where either a customer or an agent, or both, is based.</a:t>
            </a:r>
            <a:endParaRPr lang="en-US" altLang="x-none" sz="3200" dirty="0">
              <a:solidFill>
                <a:schemeClr val="accent2"/>
              </a:solidFill>
            </a:endParaRPr>
          </a:p>
        </p:txBody>
      </p:sp>
      <p:sp>
        <p:nvSpPr>
          <p:cNvPr id="88070" name="Rectangle 5"/>
          <p:cNvSpPr/>
          <p:nvPr/>
        </p:nvSpPr>
        <p:spPr>
          <a:xfrm>
            <a:off x="36513" y="2211388"/>
            <a:ext cx="9072562" cy="4649787"/>
          </a:xfrm>
          <a:prstGeom prst="rect">
            <a:avLst/>
          </a:prstGeom>
          <a:solidFill>
            <a:schemeClr val="bg1"/>
          </a:solidFill>
          <a:ln w="9525">
            <a:noFill/>
          </a:ln>
        </p:spPr>
        <p:txBody>
          <a:bodyPr lIns="90170" tIns="46990" rIns="90170" bIns="46990" anchor="t"/>
          <a:p>
            <a:pPr marL="457200" indent="-457200">
              <a:spcBef>
                <a:spcPct val="20000"/>
              </a:spcBef>
              <a:buClr>
                <a:schemeClr val="accent1"/>
              </a:buClr>
            </a:pPr>
            <a:r>
              <a:rPr lang="en-US" altLang="x-none" sz="3200" b="1" u="sng" dirty="0">
                <a:solidFill>
                  <a:srgbClr val="FF0000"/>
                </a:solidFill>
                <a:latin typeface="Arial" panose="020B0604020202020204" pitchFamily="34" charset="0"/>
                <a:ea typeface="宋体" panose="02010600030101010101" pitchFamily="2" charset="-122"/>
              </a:rPr>
              <a:t>Answer 1:</a:t>
            </a:r>
            <a:endParaRPr lang="en-US" altLang="x-none" sz="3200" b="1" u="sng" dirty="0">
              <a:solidFill>
                <a:srgbClr val="FF0000"/>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select  city  from  customers </a:t>
            </a:r>
            <a:r>
              <a:rPr lang="zh-CN" altLang="en-US"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t>
            </a:r>
            <a:endParaRPr lang="en-US" altLang="x-none" sz="3200" b="1" dirty="0">
              <a:solidFill>
                <a:srgbClr val="FF0066"/>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select  city  from  agents</a:t>
            </a:r>
            <a:r>
              <a:rPr lang="zh-CN" altLang="en-US" sz="3200" b="1" dirty="0">
                <a:latin typeface="Arial" panose="020B0604020202020204" pitchFamily="34" charset="0"/>
                <a:ea typeface="宋体" panose="02010600030101010101" pitchFamily="2" charset="-122"/>
              </a:rPr>
              <a:t> )</a:t>
            </a:r>
            <a:endParaRPr lang="zh-CN" altLang="en-US" sz="3200" b="1" dirty="0">
              <a:latin typeface="Arial" panose="020B0604020202020204" pitchFamily="34" charset="0"/>
              <a:ea typeface="宋体" panose="02010600030101010101" pitchFamily="2" charset="-122"/>
            </a:endParaRPr>
          </a:p>
          <a:p>
            <a:pPr marL="1371600" lvl="2" indent="-457200">
              <a:spcBef>
                <a:spcPct val="20000"/>
              </a:spcBef>
              <a:buClr>
                <a:schemeClr val="accent1"/>
              </a:buClr>
            </a:pPr>
            <a:endParaRPr lang="en-US" altLang="x-none" sz="3200" b="1" dirty="0">
              <a:latin typeface="Arial" panose="020B0604020202020204" pitchFamily="34" charset="0"/>
              <a:ea typeface="宋体" panose="02010600030101010101" pitchFamily="2" charset="-122"/>
            </a:endParaRPr>
          </a:p>
          <a:p>
            <a:pPr marL="457200" indent="-457200">
              <a:spcBef>
                <a:spcPct val="20000"/>
              </a:spcBef>
              <a:buClr>
                <a:schemeClr val="accent1"/>
              </a:buClr>
            </a:pPr>
            <a:r>
              <a:rPr lang="en-US" altLang="x-none" sz="3200" b="1" u="sng" dirty="0">
                <a:solidFill>
                  <a:srgbClr val="FF0000"/>
                </a:solidFill>
                <a:latin typeface="Arial" panose="020B0604020202020204" pitchFamily="34" charset="0"/>
                <a:ea typeface="宋体" panose="02010600030101010101" pitchFamily="2" charset="-122"/>
              </a:rPr>
              <a:t>Answer 2:</a:t>
            </a:r>
            <a:endParaRPr lang="en-US" altLang="x-none" sz="3200" b="1" u="sng" dirty="0">
              <a:solidFill>
                <a:srgbClr val="FF0000"/>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select  city  from  customers</a:t>
            </a:r>
            <a:r>
              <a:rPr lang="zh-CN" altLang="en-US" sz="3200" b="1" dirty="0">
                <a:latin typeface="Arial" panose="020B0604020202020204" pitchFamily="34" charset="0"/>
                <a:ea typeface="宋体" panose="02010600030101010101" pitchFamily="2" charset="-122"/>
              </a:rPr>
              <a:t> )</a:t>
            </a:r>
            <a:endParaRPr lang="zh-CN" altLang="en-US" sz="3200" b="1" dirty="0">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en-US" altLang="x-none" sz="3200" b="1" dirty="0">
                <a:solidFill>
                  <a:srgbClr val="FF0066"/>
                </a:solidFill>
                <a:latin typeface="Arial" panose="020B0604020202020204" pitchFamily="34" charset="0"/>
                <a:ea typeface="宋体" panose="02010600030101010101" pitchFamily="2" charset="-122"/>
              </a:rPr>
              <a:t>UNION ALL</a:t>
            </a:r>
            <a:r>
              <a:rPr lang="zh-CN" altLang="en-US" sz="3200" b="1" dirty="0">
                <a:solidFill>
                  <a:srgbClr val="FF0066"/>
                </a:solidFill>
                <a:latin typeface="Arial" panose="020B0604020202020204" pitchFamily="34" charset="0"/>
                <a:ea typeface="宋体" panose="02010600030101010101" pitchFamily="2" charset="-122"/>
              </a:rPr>
              <a:t> ( </a:t>
            </a:r>
            <a:r>
              <a:rPr lang="en-US" altLang="x-none" sz="3200" b="1" dirty="0">
                <a:latin typeface="Arial" panose="020B0604020202020204" pitchFamily="34" charset="0"/>
                <a:ea typeface="宋体" panose="02010600030101010101" pitchFamily="2" charset="-122"/>
              </a:rPr>
              <a:t>select  city  from  agents</a:t>
            </a:r>
            <a:r>
              <a:rPr lang="zh-CN" altLang="en-US" sz="3200" b="1" dirty="0">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90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90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9092"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89093" name="Rectangle 3"/>
          <p:cNvSpPr>
            <a:spLocks noGrp="1"/>
          </p:cNvSpPr>
          <p:nvPr>
            <p:ph type="body"/>
          </p:nvPr>
        </p:nvSpPr>
        <p:spPr>
          <a:xfrm>
            <a:off x="0" y="914400"/>
            <a:ext cx="9109075" cy="5181600"/>
          </a:xfrm>
        </p:spPr>
        <p:txBody>
          <a:bodyPr wrap="square" anchor="t"/>
          <a:p>
            <a:pPr marL="457200" indent="-457200" eaLnBrk="1" hangingPunct="1">
              <a:spcBef>
                <a:spcPct val="40000"/>
              </a:spcBef>
              <a:buClr>
                <a:schemeClr val="tx1"/>
              </a:buClr>
            </a:pPr>
            <a:r>
              <a:rPr lang="en-US" altLang="x-none" sz="3200" dirty="0"/>
              <a:t>Example </a:t>
            </a:r>
            <a:r>
              <a:rPr lang="en-US" altLang="x-none" sz="3200" dirty="0">
                <a:solidFill>
                  <a:schemeClr val="accent2"/>
                </a:solidFill>
              </a:rPr>
              <a:t>Retrieve all cities where either a customer or an agent or procuct is based.</a:t>
            </a:r>
            <a:endParaRPr lang="en-US" altLang="x-none" sz="3200" dirty="0">
              <a:solidFill>
                <a:schemeClr val="accent2"/>
              </a:solidFill>
            </a:endParaRPr>
          </a:p>
          <a:p>
            <a:pPr marL="457200" indent="-457200" eaLnBrk="1" hangingPunct="1">
              <a:spcBef>
                <a:spcPct val="40000"/>
              </a:spcBef>
              <a:buClr>
                <a:schemeClr val="tx1"/>
              </a:buClr>
            </a:pPr>
            <a:endParaRPr lang="en-US" altLang="x-none" sz="1600" dirty="0">
              <a:solidFill>
                <a:schemeClr val="accent2"/>
              </a:solidFill>
            </a:endParaRPr>
          </a:p>
          <a:p>
            <a:pPr marL="914400" lvl="1" indent="-457200" eaLnBrk="1" hangingPunct="1">
              <a:spcBef>
                <a:spcPct val="40000"/>
              </a:spcBef>
              <a:buAutoNum type="arabicPeriod"/>
            </a:pPr>
            <a:r>
              <a:rPr lang="en-US" altLang="x-none" sz="3200" dirty="0">
                <a:solidFill>
                  <a:schemeClr val="tx1"/>
                </a:solidFill>
              </a:rPr>
              <a:t> ( select  city  from  customers </a:t>
            </a:r>
            <a:r>
              <a:rPr lang="en-US" altLang="x-none" sz="3200" dirty="0">
                <a:solidFill>
                  <a:srgbClr val="FF0066"/>
                </a:solidFill>
              </a:rPr>
              <a:t>UNION</a:t>
            </a:r>
            <a:r>
              <a:rPr lang="en-US" altLang="x-none" sz="3200" dirty="0">
                <a:solidFill>
                  <a:schemeClr val="tx1"/>
                </a:solidFill>
              </a:rPr>
              <a:t> select  city  from  agents ) </a:t>
            </a:r>
            <a:r>
              <a:rPr lang="en-US" altLang="x-none" sz="3200" dirty="0">
                <a:solidFill>
                  <a:srgbClr val="FF0066"/>
                </a:solidFill>
              </a:rPr>
              <a:t>UNION ALL</a:t>
            </a:r>
            <a:r>
              <a:rPr lang="en-US" altLang="x-none" sz="3200" dirty="0">
                <a:solidFill>
                  <a:schemeClr val="tx1"/>
                </a:solidFill>
              </a:rPr>
              <a:t> ( select  city  from  product )</a:t>
            </a:r>
            <a:endParaRPr lang="en-US" altLang="x-none" sz="3200" dirty="0">
              <a:solidFill>
                <a:schemeClr val="tx1"/>
              </a:solidFill>
            </a:endParaRPr>
          </a:p>
          <a:p>
            <a:pPr lvl="2" eaLnBrk="1" hangingPunct="1">
              <a:spcBef>
                <a:spcPct val="40000"/>
              </a:spcBef>
              <a:buAutoNum type="arabicPeriod"/>
            </a:pPr>
            <a:endParaRPr lang="en-US" altLang="x-none" sz="1600" dirty="0">
              <a:solidFill>
                <a:schemeClr val="tx1"/>
              </a:solidFill>
            </a:endParaRPr>
          </a:p>
          <a:p>
            <a:pPr marL="914400" lvl="1" indent="-457200" eaLnBrk="1" hangingPunct="1">
              <a:spcBef>
                <a:spcPct val="40000"/>
              </a:spcBef>
              <a:buAutoNum type="arabicPeriod"/>
            </a:pPr>
            <a:r>
              <a:rPr lang="en-US" altLang="x-none" sz="3200" dirty="0">
                <a:solidFill>
                  <a:schemeClr val="tx1"/>
                </a:solidFill>
              </a:rPr>
              <a:t> ( select  city  from  customers </a:t>
            </a:r>
            <a:r>
              <a:rPr lang="en-US" altLang="x-none" sz="3200" dirty="0">
                <a:solidFill>
                  <a:srgbClr val="FF0066"/>
                </a:solidFill>
              </a:rPr>
              <a:t>UNION ALL</a:t>
            </a:r>
            <a:r>
              <a:rPr lang="en-US" altLang="x-none" sz="3200" dirty="0">
                <a:solidFill>
                  <a:schemeClr val="tx1"/>
                </a:solidFill>
              </a:rPr>
              <a:t> select  city  from  agents ) </a:t>
            </a:r>
            <a:r>
              <a:rPr lang="en-US" altLang="x-none" sz="3200" dirty="0">
                <a:solidFill>
                  <a:srgbClr val="FF0066"/>
                </a:solidFill>
              </a:rPr>
              <a:t>UNION</a:t>
            </a:r>
            <a:r>
              <a:rPr lang="en-US" altLang="x-none" sz="3200" dirty="0">
                <a:solidFill>
                  <a:schemeClr val="tx1"/>
                </a:solidFill>
              </a:rPr>
              <a:t> ( select  city  from  product )</a:t>
            </a:r>
            <a:endParaRPr lang="en-US" altLang="x-none" sz="3200" dirty="0">
              <a:solidFill>
                <a:schemeClr val="tx1"/>
              </a:solidFill>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01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01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0116" name="Rectangle 2"/>
          <p:cNvSpPr>
            <a:spLocks noGrp="1"/>
          </p:cNvSpPr>
          <p:nvPr>
            <p:ph type="title"/>
          </p:nvPr>
        </p:nvSpPr>
        <p:spPr/>
        <p:txBody>
          <a:bodyPr wrap="square" anchor="ctr"/>
          <a:p>
            <a:pPr eaLnBrk="1" hangingPunct="1"/>
            <a:r>
              <a:rPr lang="zh-CN" altLang="en-US" dirty="0"/>
              <a:t>3.6 </a:t>
            </a:r>
            <a:r>
              <a:rPr lang="en-US" altLang="x-none" dirty="0"/>
              <a:t>Some Advanced SQL Syntax</a:t>
            </a:r>
            <a:endParaRPr lang="en-US" altLang="x-none" dirty="0"/>
          </a:p>
        </p:txBody>
      </p:sp>
      <p:sp>
        <p:nvSpPr>
          <p:cNvPr id="90117" name="Rectangle 3"/>
          <p:cNvSpPr>
            <a:spLocks noGrp="1"/>
          </p:cNvSpPr>
          <p:nvPr>
            <p:ph type="body"/>
          </p:nvPr>
        </p:nvSpPr>
        <p:spPr>
          <a:xfrm>
            <a:off x="457200" y="990600"/>
            <a:ext cx="8382000" cy="5257800"/>
          </a:xfrm>
        </p:spPr>
        <p:txBody>
          <a:bodyPr wrap="square" anchor="t"/>
          <a:p>
            <a:pPr eaLnBrk="1" hangingPunct="1">
              <a:lnSpc>
                <a:spcPct val="120000"/>
              </a:lnSpc>
            </a:pPr>
            <a:r>
              <a:rPr lang="en-US" altLang="x-none" sz="3200" dirty="0"/>
              <a:t>The INTERSECT and EXCEPT Operators</a:t>
            </a:r>
            <a:endParaRPr lang="en-US" altLang="x-none" sz="3200" dirty="0"/>
          </a:p>
          <a:p>
            <a:pPr lvl="1" eaLnBrk="1" hangingPunct="1">
              <a:lnSpc>
                <a:spcPct val="120000"/>
              </a:lnSpc>
            </a:pPr>
            <a:endParaRPr lang="en-US" altLang="x-none" sz="3200" dirty="0"/>
          </a:p>
          <a:p>
            <a:pPr lvl="1" eaLnBrk="1" hangingPunct="1">
              <a:lnSpc>
                <a:spcPct val="120000"/>
              </a:lnSpc>
              <a:buNone/>
            </a:pPr>
            <a:r>
              <a:rPr lang="en-US" altLang="x-none" sz="3200" dirty="0"/>
              <a:t>subquery  </a:t>
            </a:r>
            <a:endParaRPr lang="en-US" altLang="x-none" sz="3200" dirty="0"/>
          </a:p>
          <a:p>
            <a:pPr lvl="1" eaLnBrk="1" hangingPunct="1">
              <a:lnSpc>
                <a:spcPct val="120000"/>
              </a:lnSpc>
              <a:buNone/>
            </a:pPr>
            <a:r>
              <a:rPr lang="en-US" altLang="x-none" sz="3200" dirty="0"/>
              <a:t>{ UNION | INTERSECT | EXCEPT [ALL]  subquery }</a:t>
            </a:r>
            <a:endParaRPr lang="en-US" altLang="x-none" sz="3200" dirty="0"/>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11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11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1140"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1141" name="Rectangle 3"/>
          <p:cNvSpPr>
            <a:spLocks noGrp="1"/>
          </p:cNvSpPr>
          <p:nvPr>
            <p:ph type="body"/>
          </p:nvPr>
        </p:nvSpPr>
        <p:spPr>
          <a:xfrm>
            <a:off x="34925" y="573088"/>
            <a:ext cx="9074150" cy="2063750"/>
          </a:xfrm>
        </p:spPr>
        <p:txBody>
          <a:bodyPr wrap="square" anchor="t"/>
          <a:p>
            <a:pPr>
              <a:lnSpc>
                <a:spcPts val="3000"/>
              </a:lnSpc>
              <a:spcBef>
                <a:spcPct val="40000"/>
              </a:spcBef>
            </a:pPr>
            <a:r>
              <a:rPr lang="en-US" altLang="x-none" sz="3000" dirty="0"/>
              <a:t>The division operation in Relational Algebra</a:t>
            </a:r>
            <a:endParaRPr lang="en-US" altLang="x-none" sz="3000" dirty="0"/>
          </a:p>
          <a:p>
            <a:pPr lvl="1">
              <a:lnSpc>
                <a:spcPts val="3000"/>
              </a:lnSpc>
              <a:spcBef>
                <a:spcPct val="40000"/>
              </a:spcBef>
              <a:buNone/>
            </a:pPr>
            <a:r>
              <a:rPr lang="en-US" altLang="x-none" sz="3000" dirty="0"/>
              <a:t>[Exp 3.5.2] Find cids of customers who place orders with </a:t>
            </a:r>
            <a:r>
              <a:rPr lang="en-US" altLang="x-none" sz="3000" dirty="0">
                <a:solidFill>
                  <a:srgbClr val="FF0066"/>
                </a:solidFill>
              </a:rPr>
              <a:t>ALL</a:t>
            </a:r>
            <a:r>
              <a:rPr lang="en-US" altLang="x-none" sz="3000" dirty="0"/>
              <a:t> </a:t>
            </a:r>
            <a:r>
              <a:rPr lang="en-US" altLang="x-none" sz="3000" dirty="0">
                <a:solidFill>
                  <a:srgbClr val="FF0066"/>
                </a:solidFill>
              </a:rPr>
              <a:t>agents</a:t>
            </a:r>
            <a:r>
              <a:rPr lang="en-US" altLang="x-none" sz="3000" dirty="0"/>
              <a:t> based in New York.</a:t>
            </a:r>
            <a:endParaRPr lang="en-US" altLang="x-none" sz="3000" dirty="0"/>
          </a:p>
          <a:p>
            <a:pPr lvl="2">
              <a:lnSpc>
                <a:spcPts val="3000"/>
              </a:lnSpc>
              <a:spcBef>
                <a:spcPct val="40000"/>
              </a:spcBef>
              <a:buNone/>
            </a:pPr>
            <a:r>
              <a:rPr lang="en-US" altLang="x-none" sz="3000" u="sng" dirty="0">
                <a:solidFill>
                  <a:schemeClr val="tx1"/>
                </a:solidFill>
              </a:rPr>
              <a:t>o[cid, aid] </a:t>
            </a:r>
            <a:r>
              <a:rPr lang="en-US" altLang="x-none" sz="3000" u="sng" dirty="0">
                <a:solidFill>
                  <a:schemeClr val="tx1"/>
                </a:solidFill>
                <a:sym typeface="Symbol" panose="05050102010706020507" pitchFamily="2" charset="2"/>
              </a:rPr>
              <a:t> (a where city=‘New York’)[aid]</a:t>
            </a:r>
            <a:endParaRPr lang="en-US" altLang="x-none" sz="3000" u="sng" dirty="0">
              <a:solidFill>
                <a:schemeClr val="tx1"/>
              </a:solidFill>
              <a:sym typeface="Symbol" panose="05050102010706020507" pitchFamily="2" charset="2"/>
            </a:endParaRPr>
          </a:p>
        </p:txBody>
      </p:sp>
      <p:sp>
        <p:nvSpPr>
          <p:cNvPr id="89095" name="Rectangle 4"/>
          <p:cNvSpPr/>
          <p:nvPr/>
        </p:nvSpPr>
        <p:spPr>
          <a:xfrm>
            <a:off x="34925" y="2927350"/>
            <a:ext cx="9074150" cy="503238"/>
          </a:xfrm>
          <a:prstGeom prst="rect">
            <a:avLst/>
          </a:prstGeom>
          <a:noFill/>
          <a:ln w="9525">
            <a:noFill/>
          </a:ln>
        </p:spPr>
        <p:txBody>
          <a:bodyPr anchor="t"/>
          <a:p>
            <a:pPr marL="457200" indent="-457200">
              <a:spcBef>
                <a:spcPct val="20000"/>
              </a:spcBef>
              <a:buClr>
                <a:schemeClr val="accent1"/>
              </a:buClr>
              <a:buFont typeface="Wingdings" panose="05000000000000000000" pitchFamily="2" charset="2"/>
              <a:buChar char="p"/>
            </a:pPr>
            <a:r>
              <a:rPr lang="en-US" altLang="x-none" sz="2800" b="1" dirty="0">
                <a:latin typeface="Arial" panose="020B0604020202020204" pitchFamily="34" charset="0"/>
                <a:ea typeface="宋体" panose="02010600030101010101" pitchFamily="2" charset="-122"/>
              </a:rPr>
              <a:t>No </a:t>
            </a:r>
            <a:r>
              <a:rPr lang="en-US" altLang="x-none" sz="2800" b="1" i="1" dirty="0">
                <a:solidFill>
                  <a:srgbClr val="FF0066"/>
                </a:solidFill>
                <a:latin typeface="Arial" panose="020B0604020202020204" pitchFamily="34" charset="0"/>
                <a:ea typeface="宋体" panose="02010600030101010101" pitchFamily="2" charset="-122"/>
              </a:rPr>
              <a:t>division</a:t>
            </a:r>
            <a:r>
              <a:rPr lang="en-US" altLang="x-none" sz="2800" b="1" dirty="0">
                <a:latin typeface="Arial" panose="020B0604020202020204" pitchFamily="34" charset="0"/>
                <a:ea typeface="宋体" panose="02010600030101010101" pitchFamily="2" charset="-122"/>
              </a:rPr>
              <a:t> operator in SQL. The query means:</a:t>
            </a:r>
            <a:endParaRPr lang="en-US" altLang="x-none" sz="2800" b="1" dirty="0">
              <a:latin typeface="Arial" panose="020B0604020202020204" pitchFamily="34" charset="0"/>
              <a:ea typeface="宋体" panose="02010600030101010101" pitchFamily="2" charset="-122"/>
            </a:endParaRPr>
          </a:p>
        </p:txBody>
      </p:sp>
      <p:sp>
        <p:nvSpPr>
          <p:cNvPr id="89096" name="文本框 89095"/>
          <p:cNvSpPr txBox="1"/>
          <p:nvPr/>
        </p:nvSpPr>
        <p:spPr>
          <a:xfrm>
            <a:off x="0" y="3478213"/>
            <a:ext cx="9107488" cy="258921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lvl="1" indent="0">
              <a:lnSpc>
                <a:spcPts val="3000"/>
              </a:lnSpc>
              <a:spcBef>
                <a:spcPct val="20000"/>
              </a:spcBef>
              <a:buSzPct val="100000"/>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if row </a:t>
            </a:r>
            <a:r>
              <a:rPr lang="en-US" altLang="x-none" sz="3000" b="1" i="1" u="sng" dirty="0">
                <a:solidFill>
                  <a:schemeClr val="accent2"/>
                </a:solidFill>
                <a:latin typeface="Arial" panose="020B0604020202020204" pitchFamily="34" charset="0"/>
                <a:ea typeface="宋体" panose="02010600030101010101" pitchFamily="2" charset="-122"/>
              </a:rPr>
              <a:t>c</a:t>
            </a:r>
            <a:r>
              <a:rPr lang="en-US" altLang="x-none" sz="3000" b="1" dirty="0">
                <a:solidFill>
                  <a:schemeClr val="accent2"/>
                </a:solidFill>
                <a:latin typeface="Arial" panose="020B0604020202020204" pitchFamily="34" charset="0"/>
                <a:ea typeface="宋体" panose="02010600030101010101" pitchFamily="2" charset="-122"/>
              </a:rPr>
              <a:t> in cus</a:t>
            </a:r>
            <a:r>
              <a:rPr lang="en-US" altLang="x-none" sz="3000" b="1" dirty="0">
                <a:solidFill>
                  <a:schemeClr val="accent2"/>
                </a:solidFill>
                <a:latin typeface="Arial" panose="020B0604020202020204" pitchFamily="34" charset="0"/>
                <a:cs typeface="Times New Roman" panose="02020603050405020304" pitchFamily="2" charset="0"/>
                <a:sym typeface="Arial" panose="020B0604020202020204" pitchFamily="34" charset="0"/>
              </a:rPr>
              <a:t>tom</a:t>
            </a:r>
            <a:r>
              <a:rPr lang="en-US" altLang="x-none" sz="3000" b="1" dirty="0">
                <a:solidFill>
                  <a:schemeClr val="accent2"/>
                </a:solidFill>
                <a:latin typeface="Arial" panose="020B0604020202020204" pitchFamily="34" charset="0"/>
                <a:ea typeface="宋体" panose="02010600030101010101" pitchFamily="2" charset="-122"/>
              </a:rPr>
              <a:t>ers table is a customer of result set, then</a:t>
            </a:r>
            <a:endParaRPr lang="en-US" altLang="x-none" sz="3000" b="1" dirty="0">
              <a:solidFill>
                <a:schemeClr val="accent2"/>
              </a:solidFill>
              <a:latin typeface="Arial" panose="020B0604020202020204" pitchFamily="34" charset="0"/>
              <a:ea typeface="宋体" panose="02010600030101010101" pitchFamily="2" charset="-122"/>
            </a:endParaRPr>
          </a:p>
          <a:p>
            <a:pPr lvl="2" indent="0">
              <a:lnSpc>
                <a:spcPts val="3000"/>
              </a:lnSpc>
              <a:spcBef>
                <a:spcPct val="20000"/>
              </a:spcBef>
            </a:pPr>
            <a:r>
              <a:rPr lang="en-US" altLang="x-none" sz="3000" b="1" dirty="0">
                <a:solidFill>
                  <a:srgbClr val="FF0066"/>
                </a:solidFill>
                <a:latin typeface="Arial" panose="020B0604020202020204" pitchFamily="34" charset="0"/>
                <a:ea typeface="宋体" panose="02010600030101010101" pitchFamily="2" charset="-122"/>
              </a:rPr>
              <a:t>for each row </a:t>
            </a:r>
            <a:r>
              <a:rPr lang="en-US" altLang="x-none" sz="3000" b="1" i="1" u="sng" dirty="0">
                <a:solidFill>
                  <a:srgbClr val="FF0066"/>
                </a:solidFill>
                <a:latin typeface="Arial" panose="020B0604020202020204" pitchFamily="34" charset="0"/>
                <a:ea typeface="宋体" panose="02010600030101010101" pitchFamily="2" charset="-122"/>
              </a:rPr>
              <a:t>a</a:t>
            </a:r>
            <a:r>
              <a:rPr lang="en-US" altLang="x-none" sz="3000" b="1" dirty="0">
                <a:solidFill>
                  <a:srgbClr val="FF0066"/>
                </a:solidFill>
                <a:latin typeface="Arial" panose="020B0604020202020204" pitchFamily="34" charset="0"/>
                <a:ea typeface="宋体" panose="02010600030101010101" pitchFamily="2" charset="-122"/>
              </a:rPr>
              <a:t> in agents table which is based in New York</a:t>
            </a:r>
            <a:endParaRPr lang="en-US" altLang="x-none" sz="3000" b="1" dirty="0">
              <a:solidFill>
                <a:srgbClr val="FF0066"/>
              </a:solidFill>
              <a:latin typeface="Arial" panose="020B0604020202020204" pitchFamily="34" charset="0"/>
              <a:ea typeface="宋体" panose="02010600030101010101" pitchFamily="2" charset="-122"/>
            </a:endParaRPr>
          </a:p>
          <a:p>
            <a:pPr lvl="3" indent="0">
              <a:lnSpc>
                <a:spcPts val="3000"/>
              </a:lnSpc>
              <a:spcBef>
                <a:spcPct val="20000"/>
              </a:spcBef>
            </a:pPr>
            <a:r>
              <a:rPr lang="en-US" altLang="x-none" sz="3000" b="1" dirty="0">
                <a:latin typeface="Arial" panose="020B0604020202020204" pitchFamily="34" charset="0"/>
                <a:ea typeface="宋体" panose="02010600030101010101" pitchFamily="2" charset="-122"/>
              </a:rPr>
              <a:t>we can find a row </a:t>
            </a:r>
            <a:r>
              <a:rPr lang="en-US" altLang="x-none" sz="3000" b="1" i="1" u="sng" dirty="0">
                <a:latin typeface="Arial" panose="020B0604020202020204" pitchFamily="34" charset="0"/>
                <a:ea typeface="宋体" panose="02010600030101010101" pitchFamily="2" charset="-122"/>
              </a:rPr>
              <a:t>o</a:t>
            </a:r>
            <a:r>
              <a:rPr lang="en-US" altLang="x-none" sz="3000" b="1" dirty="0">
                <a:latin typeface="Arial" panose="020B0604020202020204" pitchFamily="34" charset="0"/>
                <a:ea typeface="宋体" panose="02010600030101010101" pitchFamily="2" charset="-122"/>
              </a:rPr>
              <a:t> in orders table which: </a:t>
            </a:r>
            <a:r>
              <a:rPr lang="en-US" altLang="x-none" sz="3000" b="1" dirty="0">
                <a:solidFill>
                  <a:schemeClr val="accent2"/>
                </a:solidFill>
                <a:latin typeface="Arial" panose="020B0604020202020204" pitchFamily="34" charset="0"/>
                <a:ea typeface="宋体" panose="02010600030101010101" pitchFamily="2" charset="-122"/>
              </a:rPr>
              <a:t>o.cid = c.cid  and  o.aid = a.aid</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blinds(horizontal)">
                                      <p:cBhvr>
                                        <p:cTn id="7" dur="500"/>
                                        <p:tgtEl>
                                          <p:spTgt spid="890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9096"/>
                                        </p:tgtEl>
                                        <p:attrNameLst>
                                          <p:attrName>style.visibility</p:attrName>
                                        </p:attrNameLst>
                                      </p:cBhvr>
                                      <p:to>
                                        <p:strVal val="visible"/>
                                      </p:to>
                                    </p:set>
                                    <p:animEffect transition="in" filter="blinds(horizontal)">
                                      <p:cBhvr>
                                        <p:cTn id="10"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bldLvl="0"/>
      <p:bldP spid="89096"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9221" name="Rectangle 3"/>
          <p:cNvSpPr>
            <a:spLocks noGrp="1"/>
          </p:cNvSpPr>
          <p:nvPr>
            <p:ph type="body"/>
          </p:nvPr>
        </p:nvSpPr>
        <p:spPr>
          <a:xfrm>
            <a:off x="-22225" y="990600"/>
            <a:ext cx="9202738" cy="534035"/>
          </a:xfrm>
        </p:spPr>
        <p:txBody>
          <a:bodyPr wrap="square" anchor="t">
            <a:spAutoFit/>
          </a:bodyPr>
          <a:p>
            <a:pPr eaLnBrk="1" hangingPunct="1">
              <a:lnSpc>
                <a:spcPct val="120000"/>
              </a:lnSpc>
            </a:pPr>
            <a:r>
              <a:rPr lang="en-US" altLang="x-none" dirty="0"/>
              <a:t>ANSI INTEGER Datatype</a:t>
            </a:r>
            <a:endParaRPr lang="en-US" altLang="x-none" dirty="0"/>
          </a:p>
        </p:txBody>
      </p:sp>
      <p:graphicFrame>
        <p:nvGraphicFramePr>
          <p:cNvPr id="2" name="表格 1"/>
          <p:cNvGraphicFramePr/>
          <p:nvPr/>
        </p:nvGraphicFramePr>
        <p:xfrm>
          <a:off x="457200" y="1574165"/>
          <a:ext cx="8163560" cy="3876040"/>
        </p:xfrm>
        <a:graphic>
          <a:graphicData uri="http://schemas.openxmlformats.org/drawingml/2006/table">
            <a:tbl>
              <a:tblPr firstRow="1" bandRow="1">
                <a:tableStyleId>{5C22544A-7EE6-4342-B048-85BDC9FD1C3A}</a:tableStyleId>
              </a:tblPr>
              <a:tblGrid>
                <a:gridCol w="1927860"/>
                <a:gridCol w="6235700"/>
              </a:tblGrid>
              <a:tr h="484505">
                <a:tc>
                  <a:txBody>
                    <a:bodyPr/>
                    <a:p>
                      <a:pPr algn="ctr">
                        <a:lnSpc>
                          <a:spcPct val="100000"/>
                        </a:lnSpc>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00000"/>
                        </a:lnSpc>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71855">
                <a:tc>
                  <a:txBody>
                    <a:bodyPr/>
                    <a:p>
                      <a:pPr indent="0" algn="ctr">
                        <a:lnSpc>
                          <a:spcPct val="100000"/>
                        </a:lnSpc>
                        <a:buNone/>
                      </a:pPr>
                      <a:r>
                        <a:rPr lang="en-US" altLang="x-none" sz="2400" b="0" dirty="0">
                          <a:solidFill>
                            <a:schemeClr val="accent6"/>
                          </a:solidFill>
                          <a:latin typeface="Arial" panose="020B0604020202020204" pitchFamily="34" charset="0"/>
                          <a:sym typeface="+mn-ea"/>
                        </a:rPr>
                        <a:t>INTEGER</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400" dirty="0">
                          <a:sym typeface="+mn-ea"/>
                        </a:rPr>
                        <a:t>Represents an integer. The minimum and maximum values depend on the DBMS.</a:t>
                      </a:r>
                      <a:endParaRPr lang="en-US" altLang="x-none" sz="24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59840">
                <a:tc>
                  <a:txBody>
                    <a:bodyPr/>
                    <a:p>
                      <a:pPr indent="0" algn="ctr">
                        <a:lnSpc>
                          <a:spcPct val="100000"/>
                        </a:lnSpc>
                        <a:buNone/>
                      </a:pPr>
                      <a:r>
                        <a:rPr lang="en-US" altLang="x-none" sz="2400" b="0" dirty="0">
                          <a:solidFill>
                            <a:schemeClr val="accent6"/>
                          </a:solidFill>
                          <a:latin typeface="Arial" panose="020B0604020202020204" pitchFamily="34" charset="0"/>
                          <a:sym typeface="+mn-ea"/>
                        </a:rPr>
                        <a:t>SMALLINT</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400" dirty="0">
                          <a:sym typeface="+mn-ea"/>
                        </a:rPr>
                        <a:t>Same as INTEGER type except that it might hold a smaller range of values, depending on the DBMS.</a:t>
                      </a:r>
                      <a:endParaRPr lang="en-US" altLang="x-none" sz="24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59840">
                <a:tc>
                  <a:txBody>
                    <a:bodyPr/>
                    <a:p>
                      <a:pPr indent="0" algn="ctr">
                        <a:lnSpc>
                          <a:spcPct val="100000"/>
                        </a:lnSpc>
                        <a:buNone/>
                      </a:pPr>
                      <a:r>
                        <a:rPr lang="en-US" altLang="x-none" sz="2400" b="0" dirty="0">
                          <a:solidFill>
                            <a:schemeClr val="accent6"/>
                          </a:solidFill>
                          <a:latin typeface="Arial" panose="020B0604020202020204" pitchFamily="34" charset="0"/>
                          <a:sym typeface="+mn-ea"/>
                        </a:rPr>
                        <a:t>BIGINT</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a:solidFill>
                            <a:schemeClr val="tx1"/>
                          </a:solidFill>
                        </a:rPr>
                        <a:t>Same as INTEGER type except that it might hold a larger range of values, depending on the DBMS.</a:t>
                      </a:r>
                      <a:endParaRPr lang="zh-CN" altLang="en-US">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21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64"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2165" name="Rectangle 3"/>
          <p:cNvSpPr>
            <a:spLocks noGrp="1"/>
          </p:cNvSpPr>
          <p:nvPr>
            <p:ph type="body"/>
          </p:nvPr>
        </p:nvSpPr>
        <p:spPr>
          <a:xfrm>
            <a:off x="107950" y="558800"/>
            <a:ext cx="9001125" cy="3048000"/>
          </a:xfrm>
        </p:spPr>
        <p:txBody>
          <a:bodyPr wrap="square" anchor="t"/>
          <a:p>
            <a:pPr eaLnBrk="1" hangingPunct="1"/>
            <a:r>
              <a:rPr lang="en-US" altLang="x-none" sz="3000" dirty="0">
                <a:solidFill>
                  <a:schemeClr val="tx2"/>
                </a:solidFill>
              </a:rPr>
              <a:t>We can understand this query request</a:t>
            </a:r>
            <a:endParaRPr lang="en-US" altLang="x-none" sz="3000" dirty="0">
              <a:solidFill>
                <a:schemeClr val="tx2"/>
              </a:solidFill>
            </a:endParaRPr>
          </a:p>
        </p:txBody>
      </p:sp>
      <p:sp>
        <p:nvSpPr>
          <p:cNvPr id="92166" name="Rectangle 5"/>
          <p:cNvSpPr/>
          <p:nvPr/>
        </p:nvSpPr>
        <p:spPr>
          <a:xfrm>
            <a:off x="109538" y="1196975"/>
            <a:ext cx="9001125" cy="3314700"/>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if row </a:t>
            </a:r>
            <a:r>
              <a:rPr lang="en-US" altLang="x-none" sz="3000" b="1" i="1" u="sng" dirty="0">
                <a:solidFill>
                  <a:schemeClr val="accent2"/>
                </a:solidFill>
                <a:latin typeface="Arial" panose="020B0604020202020204" pitchFamily="34" charset="0"/>
                <a:ea typeface="宋体" panose="02010600030101010101" pitchFamily="2" charset="-122"/>
              </a:rPr>
              <a:t>c</a:t>
            </a:r>
            <a:r>
              <a:rPr lang="en-US" altLang="x-none" sz="30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no row(</a:t>
            </a:r>
            <a:r>
              <a:rPr lang="en-US" altLang="x-none" sz="3000" b="1" i="1" u="sng" dirty="0">
                <a:solidFill>
                  <a:srgbClr val="FF0066"/>
                </a:solidFill>
                <a:latin typeface="Arial" panose="020B0604020202020204" pitchFamily="34" charset="0"/>
                <a:ea typeface="宋体" panose="02010600030101010101" pitchFamily="2" charset="-122"/>
              </a:rPr>
              <a:t>a</a:t>
            </a:r>
            <a:r>
              <a:rPr lang="en-US" altLang="x-none" sz="3000" b="1" dirty="0">
                <a:solidFill>
                  <a:srgbClr val="FF0066"/>
                </a:solidFill>
                <a:latin typeface="Arial" panose="020B0604020202020204" pitchFamily="34" charset="0"/>
                <a:ea typeface="宋体" panose="02010600030101010101" pitchFamily="2" charset="-122"/>
              </a:rPr>
              <a:t>) in agents table which</a:t>
            </a:r>
            <a:endParaRPr lang="en-US" altLang="x-none" sz="3000" b="1" dirty="0">
              <a:solidFill>
                <a:srgbClr val="FF0066"/>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is based in New York, and</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no row(</a:t>
            </a:r>
            <a:r>
              <a:rPr lang="en-US" altLang="x-none" sz="3000" b="1" i="1" u="sng" dirty="0">
                <a:solidFill>
                  <a:schemeClr val="accent2"/>
                </a:solidFill>
                <a:latin typeface="Arial" panose="020B0604020202020204" pitchFamily="34" charset="0"/>
                <a:ea typeface="宋体" panose="02010600030101010101" pitchFamily="2" charset="-122"/>
              </a:rPr>
              <a:t>o</a:t>
            </a:r>
            <a:r>
              <a:rPr lang="en-US" altLang="x-none" sz="3000" b="1" dirty="0">
                <a:solidFill>
                  <a:schemeClr val="accent2"/>
                </a:solidFill>
                <a:latin typeface="Arial" panose="020B0604020202020204" pitchFamily="34" charset="0"/>
                <a:ea typeface="宋体" panose="02010600030101010101" pitchFamily="2" charset="-122"/>
              </a:rPr>
              <a:t>) in orders table which</a:t>
            </a:r>
            <a:endParaRPr lang="en-US" altLang="x-none" sz="3000" b="1" dirty="0">
              <a:solidFill>
                <a:schemeClr val="accent2"/>
              </a:solidFill>
              <a:latin typeface="Arial" panose="020B0604020202020204" pitchFamily="34" charset="0"/>
              <a:ea typeface="宋体" panose="02010600030101010101" pitchFamily="2" charset="-122"/>
            </a:endParaRPr>
          </a:p>
          <a:p>
            <a:pPr marL="2057400" lvl="4" indent="-228600">
              <a:spcBef>
                <a:spcPct val="20000"/>
              </a:spcBef>
              <a:buClr>
                <a:schemeClr val="accent1"/>
              </a:buClr>
              <a:buFont typeface="Arial" panose="020B0604020202020204" pitchFamily="34" charset="0"/>
              <a:buChar char="»"/>
            </a:pPr>
            <a:r>
              <a:rPr lang="en-US" altLang="x-none" sz="3000" b="1" dirty="0">
                <a:solidFill>
                  <a:schemeClr val="tx2"/>
                </a:solidFill>
                <a:latin typeface="Arial" panose="020B0604020202020204" pitchFamily="34" charset="0"/>
                <a:ea typeface="宋体" panose="02010600030101010101" pitchFamily="2" charset="-122"/>
              </a:rPr>
              <a:t>o.cid = c.cid  and  o.aid = a.aid</a:t>
            </a:r>
            <a:endParaRPr lang="en-US" altLang="x-none" sz="3000" b="1" dirty="0">
              <a:solidFill>
                <a:schemeClr val="tx2"/>
              </a:solidFill>
              <a:latin typeface="Arial" panose="020B0604020202020204" pitchFamily="34" charset="0"/>
              <a:ea typeface="宋体" panose="02010600030101010101" pitchFamily="2" charset="-122"/>
            </a:endParaRPr>
          </a:p>
        </p:txBody>
      </p:sp>
      <p:grpSp>
        <p:nvGrpSpPr>
          <p:cNvPr id="90120" name="组合 90119"/>
          <p:cNvGrpSpPr/>
          <p:nvPr/>
        </p:nvGrpSpPr>
        <p:grpSpPr>
          <a:xfrm>
            <a:off x="38100" y="4513263"/>
            <a:ext cx="9074150" cy="1795462"/>
            <a:chOff x="0" y="0"/>
            <a:chExt cx="14290" cy="2829"/>
          </a:xfrm>
        </p:grpSpPr>
        <p:sp>
          <p:nvSpPr>
            <p:cNvPr id="92168" name="Rectangle 4"/>
            <p:cNvSpPr/>
            <p:nvPr/>
          </p:nvSpPr>
          <p:spPr>
            <a:xfrm>
              <a:off x="2" y="0"/>
              <a:ext cx="14289" cy="801"/>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so, we can construct first condition</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2169" name="Rectangle 6"/>
            <p:cNvSpPr/>
            <p:nvPr/>
          </p:nvSpPr>
          <p:spPr>
            <a:xfrm>
              <a:off x="0" y="1013"/>
              <a:ext cx="14289" cy="1817"/>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EXISTS ( </a:t>
              </a:r>
              <a:r>
                <a:rPr lang="en-US" altLang="x-none" sz="3000" b="1" dirty="0">
                  <a:latin typeface="Arial" panose="020B0604020202020204" pitchFamily="34" charset="0"/>
                  <a:ea typeface="宋体" panose="02010600030101010101" pitchFamily="2" charset="-122"/>
                </a:rPr>
                <a:t>select * from orders o</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tx1"/>
                </a:buClr>
              </a:pPr>
              <a:r>
                <a:rPr lang="en-US" altLang="x-none" sz="3000" b="1" dirty="0">
                  <a:latin typeface="Arial" panose="020B0604020202020204" pitchFamily="34" charset="0"/>
                  <a:ea typeface="宋体" panose="02010600030101010101" pitchFamily="2" charset="-122"/>
                </a:rPr>
                <a:t>			where o.cid=c.cid and</a:t>
              </a: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o.aid=a.aid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grpSp>
      <p:grpSp>
        <p:nvGrpSpPr>
          <p:cNvPr id="90123" name="组合 90122"/>
          <p:cNvGrpSpPr/>
          <p:nvPr/>
        </p:nvGrpSpPr>
        <p:grpSpPr>
          <a:xfrm>
            <a:off x="1547813" y="3286125"/>
            <a:ext cx="6683375" cy="2012950"/>
            <a:chOff x="0" y="0"/>
            <a:chExt cx="10524" cy="3169"/>
          </a:xfrm>
        </p:grpSpPr>
        <p:sp>
          <p:nvSpPr>
            <p:cNvPr id="92171" name="AutoShape 10"/>
            <p:cNvSpPr/>
            <p:nvPr/>
          </p:nvSpPr>
          <p:spPr>
            <a:xfrm>
              <a:off x="0" y="0"/>
              <a:ext cx="9981" cy="1812"/>
            </a:xfrm>
            <a:prstGeom prst="flowChartTerminator">
              <a:avLst/>
            </a:prstGeom>
            <a:noFill/>
            <a:ln w="25400" cap="flat" cmpd="sng">
              <a:solidFill>
                <a:srgbClr val="FF0000"/>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92172" name="Freeform 11"/>
            <p:cNvSpPr/>
            <p:nvPr/>
          </p:nvSpPr>
          <p:spPr>
            <a:xfrm>
              <a:off x="9410" y="1241"/>
              <a:ext cx="1115" cy="1928"/>
            </a:xfrm>
            <a:custGeom>
              <a:avLst/>
              <a:gdLst/>
              <a:ahLst/>
              <a:cxnLst>
                <a:cxn ang="0">
                  <a:pos x="358775" y="0"/>
                </a:cxn>
                <a:cxn ang="0">
                  <a:pos x="647700" y="576263"/>
                </a:cxn>
                <a:cxn ang="0">
                  <a:pos x="0" y="1223963"/>
                </a:cxn>
              </a:cxnLst>
              <a:pathLst>
                <a:path w="446" h="771">
                  <a:moveTo>
                    <a:pt x="226" y="0"/>
                  </a:moveTo>
                  <a:cubicBezTo>
                    <a:pt x="336" y="117"/>
                    <a:pt x="446" y="234"/>
                    <a:pt x="408" y="363"/>
                  </a:cubicBezTo>
                  <a:cubicBezTo>
                    <a:pt x="370" y="492"/>
                    <a:pt x="185" y="631"/>
                    <a:pt x="0" y="771"/>
                  </a:cubicBezTo>
                </a:path>
              </a:pathLst>
            </a:custGeom>
            <a:noFill/>
            <a:ln w="31750" cap="flat" cmpd="sng">
              <a:solidFill>
                <a:srgbClr val="FF0000"/>
              </a:solidFill>
              <a:prstDash val="solid"/>
              <a:round/>
              <a:headEnd type="none" w="med" len="med"/>
              <a:tailEnd type="arrow"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23"/>
                                        </p:tgtEl>
                                        <p:attrNameLst>
                                          <p:attrName>style.visibility</p:attrName>
                                        </p:attrNameLst>
                                      </p:cBhvr>
                                      <p:to>
                                        <p:strVal val="visible"/>
                                      </p:to>
                                    </p:set>
                                    <p:animEffect transition="in" filter="blinds(horizontal)">
                                      <p:cBhvr>
                                        <p:cTn id="7" dur="500"/>
                                        <p:tgtEl>
                                          <p:spTgt spid="9012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0120"/>
                                        </p:tgtEl>
                                        <p:attrNameLst>
                                          <p:attrName>style.visibility</p:attrName>
                                        </p:attrNameLst>
                                      </p:cBhvr>
                                      <p:to>
                                        <p:strVal val="visible"/>
                                      </p:to>
                                    </p:set>
                                    <p:anim calcmode="lin" valueType="num">
                                      <p:cBhvr>
                                        <p:cTn id="11" dur="500" fill="hold"/>
                                        <p:tgtEl>
                                          <p:spTgt spid="90120"/>
                                        </p:tgtEl>
                                        <p:attrNameLst>
                                          <p:attrName>ppt_x</p:attrName>
                                        </p:attrNameLst>
                                      </p:cBhvr>
                                      <p:tavLst>
                                        <p:tav tm="0">
                                          <p:val>
                                            <p:strVal val="#ppt_x"/>
                                          </p:val>
                                        </p:tav>
                                        <p:tav tm="100000">
                                          <p:val>
                                            <p:strVal val="#ppt_x"/>
                                          </p:val>
                                        </p:tav>
                                      </p:tavLst>
                                    </p:anim>
                                    <p:anim calcmode="lin" valueType="num">
                                      <p:cBhvr>
                                        <p:cTn id="12"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31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31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3188"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3189" name="Rectangle 3"/>
          <p:cNvSpPr>
            <a:spLocks noGrp="1"/>
          </p:cNvSpPr>
          <p:nvPr>
            <p:ph type="body"/>
          </p:nvPr>
        </p:nvSpPr>
        <p:spPr>
          <a:xfrm>
            <a:off x="26988" y="558800"/>
            <a:ext cx="9083675" cy="3048000"/>
          </a:xfrm>
        </p:spPr>
        <p:txBody>
          <a:bodyPr wrap="square" anchor="t"/>
          <a:p>
            <a:pPr eaLnBrk="1" hangingPunct="1"/>
            <a:r>
              <a:rPr lang="en-US" altLang="x-none" sz="3000" dirty="0">
                <a:solidFill>
                  <a:schemeClr val="tx2"/>
                </a:solidFill>
              </a:rPr>
              <a:t>Then, We can understand this query request</a:t>
            </a:r>
            <a:endParaRPr lang="en-US" altLang="x-none" sz="3000" dirty="0">
              <a:solidFill>
                <a:schemeClr val="tx2"/>
              </a:solidFill>
            </a:endParaRPr>
          </a:p>
        </p:txBody>
      </p:sp>
      <p:sp>
        <p:nvSpPr>
          <p:cNvPr id="93190" name="Rectangle 4"/>
          <p:cNvSpPr/>
          <p:nvPr/>
        </p:nvSpPr>
        <p:spPr>
          <a:xfrm>
            <a:off x="28575" y="1162050"/>
            <a:ext cx="9083675" cy="2628900"/>
          </a:xfrm>
          <a:prstGeom prst="rect">
            <a:avLst/>
          </a:prstGeom>
          <a:noFill/>
          <a:ln w="25400" cap="flat" cmpd="sng">
            <a:solidFill>
              <a:schemeClr val="tx1"/>
            </a:solidFill>
            <a:prstDash val="solid"/>
            <a:miter/>
            <a:headEnd type="none" w="med" len="med"/>
            <a:tailEnd type="none" w="med" len="med"/>
          </a:ln>
        </p:spPr>
        <p:txBody>
          <a:bodyPr anchor="t"/>
          <a:p>
            <a:pPr marL="742950" lvl="1" indent="-285750">
              <a:lnSpc>
                <a:spcPts val="32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if row </a:t>
            </a:r>
            <a:r>
              <a:rPr lang="en-US" altLang="x-none" sz="3000" b="1" i="1" u="sng" dirty="0">
                <a:solidFill>
                  <a:schemeClr val="accent2"/>
                </a:solidFill>
                <a:latin typeface="Arial" panose="020B0604020202020204" pitchFamily="34" charset="0"/>
                <a:ea typeface="宋体" panose="02010600030101010101" pitchFamily="2" charset="-122"/>
              </a:rPr>
              <a:t>c</a:t>
            </a:r>
            <a:r>
              <a:rPr lang="en-US" altLang="x-none" sz="30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ts val="3200"/>
              </a:lnSpc>
              <a:spcBef>
                <a:spcPct val="20000"/>
              </a:spcBef>
              <a:buClr>
                <a:schemeClr val="accent1"/>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no row(</a:t>
            </a:r>
            <a:r>
              <a:rPr lang="en-US" altLang="x-none" sz="3000" b="1" i="1" u="sng" dirty="0">
                <a:solidFill>
                  <a:srgbClr val="FF0066"/>
                </a:solidFill>
                <a:latin typeface="Arial" panose="020B0604020202020204" pitchFamily="34" charset="0"/>
                <a:ea typeface="宋体" panose="02010600030101010101" pitchFamily="2" charset="-122"/>
              </a:rPr>
              <a:t>a</a:t>
            </a:r>
            <a:r>
              <a:rPr lang="en-US" altLang="x-none" sz="3000" b="1" dirty="0">
                <a:solidFill>
                  <a:srgbClr val="FF0066"/>
                </a:solidFill>
                <a:latin typeface="Arial" panose="020B0604020202020204" pitchFamily="34" charset="0"/>
                <a:ea typeface="宋体" panose="02010600030101010101" pitchFamily="2" charset="-122"/>
              </a:rPr>
              <a:t>) in agents table which</a:t>
            </a:r>
            <a:endParaRPr lang="en-US" altLang="x-none" sz="3000" b="1" dirty="0">
              <a:solidFill>
                <a:srgbClr val="FF0066"/>
              </a:solidFill>
              <a:latin typeface="Arial" panose="020B0604020202020204" pitchFamily="34" charset="0"/>
              <a:ea typeface="宋体" panose="02010600030101010101" pitchFamily="2" charset="-122"/>
            </a:endParaRPr>
          </a:p>
          <a:p>
            <a:pPr marL="1600200" lvl="3" indent="-228600">
              <a:lnSpc>
                <a:spcPts val="3200"/>
              </a:lnSpc>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is based in New York, and</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lnSpc>
                <a:spcPts val="3200"/>
              </a:lnSpc>
              <a:spcBef>
                <a:spcPct val="20000"/>
              </a:spcBef>
              <a:buClr>
                <a:schemeClr val="accent1"/>
              </a:buClr>
              <a:buFont typeface="Wingdings" panose="05000000000000000000" pitchFamily="2" charset="2"/>
              <a:buChar char="Ø"/>
            </a:pPr>
            <a:r>
              <a:rPr lang="en-US" altLang="x-none" sz="3000" b="1" dirty="0">
                <a:solidFill>
                  <a:srgbClr val="FF0000"/>
                </a:solidFill>
                <a:latin typeface="Arial" panose="020B0604020202020204" pitchFamily="34" charset="0"/>
                <a:ea typeface="宋体" panose="02010600030101010101" pitchFamily="2" charset="-122"/>
              </a:rPr>
              <a:t>cond1</a:t>
            </a:r>
            <a:endParaRPr lang="en-US" altLang="x-none" sz="3000" b="1" dirty="0">
              <a:solidFill>
                <a:srgbClr val="FF0000"/>
              </a:solidFill>
              <a:latin typeface="Arial" panose="020B0604020202020204" pitchFamily="34" charset="0"/>
              <a:ea typeface="宋体" panose="02010600030101010101" pitchFamily="2" charset="-122"/>
            </a:endParaRPr>
          </a:p>
        </p:txBody>
      </p:sp>
      <p:grpSp>
        <p:nvGrpSpPr>
          <p:cNvPr id="91144" name="组合 91143"/>
          <p:cNvGrpSpPr/>
          <p:nvPr/>
        </p:nvGrpSpPr>
        <p:grpSpPr>
          <a:xfrm>
            <a:off x="28575" y="3784600"/>
            <a:ext cx="9083675" cy="2598738"/>
            <a:chOff x="0" y="0"/>
            <a:chExt cx="14305" cy="4091"/>
          </a:xfrm>
        </p:grpSpPr>
        <p:sp>
          <p:nvSpPr>
            <p:cNvPr id="93192" name="Rectangle 6"/>
            <p:cNvSpPr/>
            <p:nvPr/>
          </p:nvSpPr>
          <p:spPr>
            <a:xfrm>
              <a:off x="0" y="0"/>
              <a:ext cx="14305" cy="1597"/>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tx2"/>
                  </a:solidFill>
                  <a:latin typeface="Arial" panose="020B0604020202020204" pitchFamily="34" charset="0"/>
                  <a:ea typeface="宋体" panose="02010600030101010101" pitchFamily="2" charset="-122"/>
                </a:rPr>
                <a:t>and that, we can construct second condition with </a:t>
              </a:r>
              <a:r>
                <a:rPr lang="en-US" altLang="x-none" sz="3000" b="1" dirty="0">
                  <a:solidFill>
                    <a:srgbClr val="FF0000"/>
                  </a:solidFill>
                  <a:latin typeface="Arial" panose="020B0604020202020204" pitchFamily="34" charset="0"/>
                  <a:ea typeface="宋体" panose="02010600030101010101" pitchFamily="2" charset="-122"/>
                </a:rPr>
                <a:t>cond1</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93193" name="Rectangle 11"/>
            <p:cNvSpPr/>
            <p:nvPr/>
          </p:nvSpPr>
          <p:spPr>
            <a:xfrm>
              <a:off x="1" y="1599"/>
              <a:ext cx="14305" cy="2492"/>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lnSpc>
                  <a:spcPct val="900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9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 = ‘New York’</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grpSp>
      <p:grpSp>
        <p:nvGrpSpPr>
          <p:cNvPr id="91147" name="组合 91146"/>
          <p:cNvGrpSpPr/>
          <p:nvPr/>
        </p:nvGrpSpPr>
        <p:grpSpPr>
          <a:xfrm>
            <a:off x="974725" y="2062163"/>
            <a:ext cx="6575425" cy="2663825"/>
            <a:chOff x="0" y="0"/>
            <a:chExt cx="10355" cy="4702"/>
          </a:xfrm>
        </p:grpSpPr>
        <p:sp>
          <p:nvSpPr>
            <p:cNvPr id="93195" name="AutoShape 9"/>
            <p:cNvSpPr/>
            <p:nvPr/>
          </p:nvSpPr>
          <p:spPr>
            <a:xfrm>
              <a:off x="0" y="0"/>
              <a:ext cx="9751" cy="2608"/>
            </a:xfrm>
            <a:prstGeom prst="flowChartTerminator">
              <a:avLst/>
            </a:prstGeom>
            <a:noFill/>
            <a:ln w="25400" cap="flat" cmpd="sng">
              <a:solidFill>
                <a:srgbClr val="FF0000"/>
              </a:solidFill>
              <a:prstDash val="solid"/>
              <a:miter/>
              <a:headEnd type="none" w="med" len="med"/>
              <a:tailEnd type="none" w="med" len="med"/>
            </a:ln>
          </p:spPr>
          <p:txBody>
            <a:bodyPr wrap="none" anchor="ctr"/>
            <a:p>
              <a:pPr algn="ctr"/>
              <a:endParaRPr lang="zh-CN" altLang="en-US" sz="3000" dirty="0">
                <a:latin typeface="Times New Roman" panose="02020603050405020304" pitchFamily="2" charset="0"/>
                <a:ea typeface="宋体" panose="02010600030101010101" pitchFamily="2" charset="-122"/>
              </a:endParaRPr>
            </a:p>
          </p:txBody>
        </p:sp>
        <p:sp>
          <p:nvSpPr>
            <p:cNvPr id="93196" name="Freeform 10"/>
            <p:cNvSpPr/>
            <p:nvPr/>
          </p:nvSpPr>
          <p:spPr>
            <a:xfrm>
              <a:off x="9187" y="1288"/>
              <a:ext cx="1169" cy="3415"/>
            </a:xfrm>
            <a:custGeom>
              <a:avLst/>
              <a:gdLst/>
              <a:ahLst/>
              <a:cxnLst>
                <a:cxn ang="0">
                  <a:pos x="226" y="0"/>
                </a:cxn>
                <a:cxn ang="0">
                  <a:pos x="408" y="363"/>
                </a:cxn>
                <a:cxn ang="0">
                  <a:pos x="0" y="771"/>
                </a:cxn>
              </a:cxnLst>
              <a:pathLst>
                <a:path w="446" h="771">
                  <a:moveTo>
                    <a:pt x="226" y="0"/>
                  </a:moveTo>
                  <a:cubicBezTo>
                    <a:pt x="336" y="117"/>
                    <a:pt x="446" y="234"/>
                    <a:pt x="408" y="363"/>
                  </a:cubicBezTo>
                  <a:cubicBezTo>
                    <a:pt x="370" y="492"/>
                    <a:pt x="185" y="631"/>
                    <a:pt x="0" y="771"/>
                  </a:cubicBezTo>
                </a:path>
              </a:pathLst>
            </a:custGeom>
            <a:noFill/>
            <a:ln w="31750" cap="flat" cmpd="sng">
              <a:solidFill>
                <a:srgbClr val="FF0000"/>
              </a:solidFill>
              <a:prstDash val="solid"/>
              <a:round/>
              <a:headEnd type="none" w="med" len="med"/>
              <a:tailEnd type="arrow" w="lg" len="lg"/>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blinds(horizontal)">
                                      <p:cBhvr>
                                        <p:cTn id="7" dur="500"/>
                                        <p:tgtEl>
                                          <p:spTgt spid="9114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1144"/>
                                        </p:tgtEl>
                                        <p:attrNameLst>
                                          <p:attrName>style.visibility</p:attrName>
                                        </p:attrNameLst>
                                      </p:cBhvr>
                                      <p:to>
                                        <p:strVal val="visible"/>
                                      </p:to>
                                    </p:set>
                                    <p:anim calcmode="lin" valueType="num">
                                      <p:cBhvr>
                                        <p:cTn id="11" dur="500" fill="hold"/>
                                        <p:tgtEl>
                                          <p:spTgt spid="91144"/>
                                        </p:tgtEl>
                                        <p:attrNameLst>
                                          <p:attrName>ppt_x</p:attrName>
                                        </p:attrNameLst>
                                      </p:cBhvr>
                                      <p:tavLst>
                                        <p:tav tm="0">
                                          <p:val>
                                            <p:strVal val="#ppt_x"/>
                                          </p:val>
                                        </p:tav>
                                        <p:tav tm="100000">
                                          <p:val>
                                            <p:strVal val="#ppt_x"/>
                                          </p:val>
                                        </p:tav>
                                      </p:tavLst>
                                    </p:anim>
                                    <p:anim calcmode="lin" valueType="num">
                                      <p:cBhvr>
                                        <p:cTn id="12"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42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42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4212"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94213" name="Rectangle 3"/>
          <p:cNvSpPr>
            <a:spLocks noGrp="1"/>
          </p:cNvSpPr>
          <p:nvPr>
            <p:ph type="body"/>
          </p:nvPr>
        </p:nvSpPr>
        <p:spPr>
          <a:xfrm>
            <a:off x="-23812" y="838200"/>
            <a:ext cx="9132887" cy="3048000"/>
          </a:xfrm>
        </p:spPr>
        <p:txBody>
          <a:bodyPr wrap="square" anchor="t"/>
          <a:p>
            <a:pPr eaLnBrk="1" hangingPunct="1"/>
            <a:r>
              <a:rPr lang="en-US" altLang="x-none" sz="3200" dirty="0">
                <a:solidFill>
                  <a:schemeClr val="tx2"/>
                </a:solidFill>
              </a:rPr>
              <a:t>Then, We can understand this query request</a:t>
            </a:r>
            <a:endParaRPr lang="en-US" altLang="x-none" sz="3200" dirty="0">
              <a:solidFill>
                <a:schemeClr val="tx2"/>
              </a:solidFill>
            </a:endParaRPr>
          </a:p>
        </p:txBody>
      </p:sp>
      <p:sp>
        <p:nvSpPr>
          <p:cNvPr id="94214" name="Rectangle 4"/>
          <p:cNvSpPr/>
          <p:nvPr/>
        </p:nvSpPr>
        <p:spPr>
          <a:xfrm>
            <a:off x="457200" y="1519238"/>
            <a:ext cx="8220075" cy="1693862"/>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accent2"/>
                </a:solidFill>
                <a:latin typeface="Arial" panose="020B0604020202020204" pitchFamily="34" charset="0"/>
                <a:ea typeface="宋体" panose="02010600030101010101" pitchFamily="2" charset="-122"/>
              </a:rPr>
              <a:t>if row </a:t>
            </a:r>
            <a:r>
              <a:rPr lang="en-US" altLang="x-none" sz="3200" b="1" i="1" u="sng" dirty="0">
                <a:solidFill>
                  <a:schemeClr val="accent2"/>
                </a:solidFill>
                <a:latin typeface="Arial" panose="020B0604020202020204" pitchFamily="34" charset="0"/>
                <a:ea typeface="宋体" panose="02010600030101010101" pitchFamily="2" charset="-122"/>
              </a:rPr>
              <a:t>c</a:t>
            </a:r>
            <a:r>
              <a:rPr lang="en-US" altLang="x-none" sz="32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Char char="Ø"/>
            </a:pPr>
            <a:r>
              <a:rPr lang="en-US" altLang="x-none" sz="3200" b="1" dirty="0">
                <a:solidFill>
                  <a:srgbClr val="FF0000"/>
                </a:solidFill>
                <a:latin typeface="Arial" panose="020B0604020202020204" pitchFamily="34" charset="0"/>
                <a:ea typeface="宋体" panose="02010600030101010101" pitchFamily="2" charset="-122"/>
              </a:rPr>
              <a:t>cond2</a:t>
            </a:r>
            <a:endParaRPr lang="en-US" altLang="x-none" sz="3200" b="1" dirty="0">
              <a:solidFill>
                <a:srgbClr val="FF0000"/>
              </a:solidFill>
              <a:latin typeface="Arial" panose="020B0604020202020204" pitchFamily="34" charset="0"/>
              <a:ea typeface="宋体" panose="02010600030101010101" pitchFamily="2" charset="-122"/>
            </a:endParaRPr>
          </a:p>
        </p:txBody>
      </p:sp>
      <p:sp>
        <p:nvSpPr>
          <p:cNvPr id="92168" name="Rectangle 6"/>
          <p:cNvSpPr/>
          <p:nvPr/>
        </p:nvSpPr>
        <p:spPr>
          <a:xfrm>
            <a:off x="457200" y="3644900"/>
            <a:ext cx="8220075" cy="649288"/>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tx2"/>
                </a:solidFill>
                <a:latin typeface="Arial" panose="020B0604020202020204" pitchFamily="34" charset="0"/>
                <a:ea typeface="宋体" panose="02010600030101010101" pitchFamily="2" charset="-122"/>
              </a:rPr>
              <a:t>we can write this query with </a:t>
            </a:r>
            <a:r>
              <a:rPr lang="en-US" altLang="x-none" sz="3200" b="1" dirty="0">
                <a:solidFill>
                  <a:srgbClr val="FF0000"/>
                </a:solidFill>
                <a:latin typeface="Arial" panose="020B0604020202020204" pitchFamily="34" charset="0"/>
                <a:ea typeface="宋体" panose="02010600030101010101" pitchFamily="2" charset="-122"/>
              </a:rPr>
              <a:t>cond2</a:t>
            </a:r>
            <a:r>
              <a:rPr lang="en-US" altLang="x-none" sz="3200" b="1" dirty="0">
                <a:solidFill>
                  <a:schemeClr val="tx2"/>
                </a:solidFill>
                <a:latin typeface="Arial" panose="020B0604020202020204" pitchFamily="34" charset="0"/>
                <a:ea typeface="宋体" panose="02010600030101010101" pitchFamily="2" charset="-122"/>
              </a:rPr>
              <a:t>:</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92169" name="Rectangle 11"/>
          <p:cNvSpPr/>
          <p:nvPr/>
        </p:nvSpPr>
        <p:spPr>
          <a:xfrm>
            <a:off x="457200" y="4292600"/>
            <a:ext cx="8220075" cy="1801813"/>
          </a:xfrm>
          <a:prstGeom prst="rect">
            <a:avLst/>
          </a:prstGeom>
          <a:noFill/>
          <a:ln w="25400" cap="flat" cmpd="sng">
            <a:solidFill>
              <a:schemeClr val="tx1"/>
            </a:solidFill>
            <a:prstDash val="solid"/>
            <a:miter/>
            <a:headEnd type="none" w="med" len="med"/>
            <a:tailEnd type="none" w="med" len="med"/>
          </a:ln>
        </p:spPr>
        <p:txBody>
          <a:bodyPr anchor="t"/>
          <a:p>
            <a:pPr lvl="3" indent="0">
              <a:spcBef>
                <a:spcPct val="20000"/>
              </a:spcBef>
              <a:buClr>
                <a:schemeClr val="accent2"/>
              </a:buClr>
              <a:buFont typeface="Wingdings" panose="05000000000000000000" pitchFamily="2" charset="2"/>
              <a:buNone/>
            </a:pPr>
            <a:r>
              <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rPr>
              <a:t>SELECT  c.cid </a:t>
            </a:r>
            <a:endPar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rPr>
              <a:t>FROM     customers  c</a:t>
            </a:r>
            <a:endPar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lnSpc>
                <a:spcPct val="90000"/>
              </a:lnSpc>
              <a:spcBef>
                <a:spcPct val="20000"/>
              </a:spcBef>
              <a:buClr>
                <a:schemeClr val="accent1"/>
              </a:buClr>
            </a:pPr>
            <a:r>
              <a:rPr lang="en-US" altLang="x-none" sz="3200" b="1" dirty="0">
                <a:solidFill>
                  <a:srgbClr val="2D2DB9"/>
                </a:solidFill>
                <a:latin typeface="Arial" panose="020B0604020202020204" pitchFamily="34" charset="0"/>
                <a:ea typeface="宋体" panose="02010600030101010101" pitchFamily="2" charset="-122"/>
              </a:rPr>
              <a:t>WHERE  </a:t>
            </a:r>
            <a:r>
              <a:rPr lang="en-US" altLang="x-none" sz="3200" b="1" i="1" u="sng" dirty="0">
                <a:solidFill>
                  <a:srgbClr val="FF0000"/>
                </a:solidFill>
                <a:latin typeface="Arial" panose="020B0604020202020204" pitchFamily="34" charset="0"/>
                <a:ea typeface="宋体" panose="02010600030101010101" pitchFamily="2" charset="-122"/>
              </a:rPr>
              <a:t>cond2</a:t>
            </a:r>
            <a:r>
              <a:rPr lang="en-US" altLang="x-none" sz="3200" b="1" dirty="0">
                <a:solidFill>
                  <a:srgbClr val="FF0000"/>
                </a:solidFill>
                <a:latin typeface="Arial" panose="020B0604020202020204" pitchFamily="34" charset="0"/>
                <a:ea typeface="宋体" panose="02010600030101010101" pitchFamily="2" charset="-122"/>
              </a:rPr>
              <a:t> </a:t>
            </a:r>
            <a:r>
              <a:rPr lang="en-US" altLang="x-none" sz="3200" b="1" dirty="0">
                <a:solidFill>
                  <a:srgbClr val="2D2DB9"/>
                </a:solidFill>
                <a:latin typeface="Arial" panose="020B0604020202020204" pitchFamily="34" charset="0"/>
                <a:ea typeface="宋体" panose="02010600030101010101" pitchFamily="2" charset="-122"/>
              </a:rPr>
              <a:t>)</a:t>
            </a:r>
            <a:endParaRPr lang="en-US" altLang="x-none" sz="3200" b="1" dirty="0">
              <a:solidFill>
                <a:srgbClr val="2D2DB9"/>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8"/>
                                        </p:tgtEl>
                                        <p:attrNameLst>
                                          <p:attrName>style.visibility</p:attrName>
                                        </p:attrNameLst>
                                      </p:cBhvr>
                                      <p:to>
                                        <p:strVal val="visible"/>
                                      </p:to>
                                    </p:set>
                                    <p:anim calcmode="lin" valueType="num">
                                      <p:cBhvr>
                                        <p:cTn id="7" dur="250" fill="hold"/>
                                        <p:tgtEl>
                                          <p:spTgt spid="92168"/>
                                        </p:tgtEl>
                                        <p:attrNameLst>
                                          <p:attrName>ppt_x</p:attrName>
                                        </p:attrNameLst>
                                      </p:cBhvr>
                                      <p:tavLst>
                                        <p:tav tm="0">
                                          <p:val>
                                            <p:strVal val="#ppt_x"/>
                                          </p:val>
                                        </p:tav>
                                        <p:tav tm="100000">
                                          <p:val>
                                            <p:strVal val="#ppt_x"/>
                                          </p:val>
                                        </p:tav>
                                      </p:tavLst>
                                    </p:anim>
                                    <p:anim calcmode="lin" valueType="num">
                                      <p:cBhvr>
                                        <p:cTn id="8" dur="250" fill="hold"/>
                                        <p:tgtEl>
                                          <p:spTgt spid="921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69"/>
                                        </p:tgtEl>
                                        <p:attrNameLst>
                                          <p:attrName>style.visibility</p:attrName>
                                        </p:attrNameLst>
                                      </p:cBhvr>
                                      <p:to>
                                        <p:strVal val="visible"/>
                                      </p:to>
                                    </p:set>
                                    <p:anim calcmode="lin" valueType="num">
                                      <p:cBhvr>
                                        <p:cTn id="12" dur="250" fill="hold"/>
                                        <p:tgtEl>
                                          <p:spTgt spid="92169"/>
                                        </p:tgtEl>
                                        <p:attrNameLst>
                                          <p:attrName>ppt_x</p:attrName>
                                        </p:attrNameLst>
                                      </p:cBhvr>
                                      <p:tavLst>
                                        <p:tav tm="0">
                                          <p:val>
                                            <p:strVal val="#ppt_x"/>
                                          </p:val>
                                        </p:tav>
                                        <p:tav tm="100000">
                                          <p:val>
                                            <p:strVal val="#ppt_x"/>
                                          </p:val>
                                        </p:tav>
                                      </p:tavLst>
                                    </p:anim>
                                    <p:anim calcmode="lin" valueType="num">
                                      <p:cBhvr>
                                        <p:cTn id="13" dur="250" fill="hold"/>
                                        <p:tgtEl>
                                          <p:spTgt spid="92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P spid="92169"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457200" y="14288"/>
            <a:ext cx="8229600" cy="533400"/>
          </a:xfrm>
        </p:spPr>
        <p:txBody>
          <a:bodyPr wrap="square" anchor="ctr"/>
          <a:p>
            <a:r>
              <a:rPr lang="zh-CN" altLang="en-US" sz="2800" dirty="0"/>
              <a:t>3.5 </a:t>
            </a:r>
            <a:r>
              <a:rPr lang="en-US" altLang="x-none" sz="2800" dirty="0"/>
              <a:t>UNION Op. and FOR ALL Cond.</a:t>
            </a:r>
            <a:endParaRPr lang="zh-CN" altLang="en-US" sz="2800" dirty="0"/>
          </a:p>
        </p:txBody>
      </p:sp>
      <p:sp>
        <p:nvSpPr>
          <p:cNvPr id="95234"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5235"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5236"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5237" name="Rectangle 11"/>
          <p:cNvSpPr/>
          <p:nvPr/>
        </p:nvSpPr>
        <p:spPr>
          <a:xfrm>
            <a:off x="241300" y="695325"/>
            <a:ext cx="8651875" cy="1728788"/>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lvl="3" indent="0">
              <a:spcBef>
                <a:spcPct val="20000"/>
              </a:spcBef>
              <a:buClr>
                <a:schemeClr val="accent2"/>
              </a:buClr>
              <a:buFont typeface="Wingdings" panose="05000000000000000000" pitchFamily="2" charset="2"/>
              <a:buNone/>
            </a:pPr>
            <a:r>
              <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rPr>
              <a:t>SELECT  c.cid </a:t>
            </a:r>
            <a:endPar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1"/>
              </a:buClr>
            </a:pPr>
            <a:r>
              <a:rPr lang="en-US" altLang="x-none" sz="3000" b="1" dirty="0">
                <a:solidFill>
                  <a:srgbClr val="2D2DB9"/>
                </a:solidFill>
                <a:latin typeface="Arial" panose="020B0604020202020204" pitchFamily="34" charset="0"/>
                <a:ea typeface="宋体" panose="02010600030101010101" pitchFamily="2" charset="-122"/>
              </a:rPr>
              <a:t>WHERE  </a:t>
            </a:r>
            <a:r>
              <a:rPr lang="en-US" altLang="x-none" sz="3000" b="1" i="1" u="sng" dirty="0">
                <a:solidFill>
                  <a:srgbClr val="FF0000"/>
                </a:solidFill>
                <a:latin typeface="Arial" panose="020B0604020202020204" pitchFamily="34" charset="0"/>
                <a:ea typeface="宋体" panose="02010600030101010101" pitchFamily="2" charset="-122"/>
              </a:rPr>
              <a:t>cond2</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rgbClr val="2D2DB9"/>
                </a:solidFill>
                <a:latin typeface="Arial" panose="020B0604020202020204" pitchFamily="34" charset="0"/>
                <a:ea typeface="宋体" panose="02010600030101010101" pitchFamily="2" charset="-122"/>
              </a:rPr>
              <a:t>)</a:t>
            </a:r>
            <a:endParaRPr lang="en-US" altLang="x-none" sz="3000" b="1" dirty="0">
              <a:solidFill>
                <a:srgbClr val="2D2DB9"/>
              </a:solidFill>
              <a:latin typeface="Arial" panose="020B0604020202020204" pitchFamily="34" charset="0"/>
              <a:ea typeface="宋体" panose="02010600030101010101" pitchFamily="2" charset="-122"/>
            </a:endParaRPr>
          </a:p>
        </p:txBody>
      </p:sp>
      <p:sp>
        <p:nvSpPr>
          <p:cNvPr id="93191" name="Rectangle 9"/>
          <p:cNvSpPr/>
          <p:nvPr/>
        </p:nvSpPr>
        <p:spPr>
          <a:xfrm>
            <a:off x="241300" y="2566988"/>
            <a:ext cx="8651875" cy="1800225"/>
          </a:xfrm>
          <a:prstGeom prst="rect">
            <a:avLst/>
          </a:prstGeom>
          <a:solidFill>
            <a:schemeClr val="bg1"/>
          </a:solidFill>
          <a:ln w="25400" cap="flat" cmpd="sng">
            <a:solidFill>
              <a:schemeClr val="tx1"/>
            </a:solidFill>
            <a:prstDash val="solid"/>
            <a:miter/>
            <a:headEnd type="none" w="med" len="med"/>
            <a:tailEnd type="none" w="med" len="med"/>
          </a:ln>
        </p:spPr>
        <p:txBody>
          <a:bodyPr lIns="90170" tIns="10795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city=‘New York’</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3192" name="Rectangle 17"/>
          <p:cNvSpPr/>
          <p:nvPr/>
        </p:nvSpPr>
        <p:spPr>
          <a:xfrm>
            <a:off x="254000" y="4508500"/>
            <a:ext cx="8650288" cy="1730375"/>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a:t>
            </a:r>
            <a:r>
              <a:rPr lang="en-US" altLang="x-none" sz="3000" b="1" dirty="0">
                <a:solidFill>
                  <a:srgbClr val="2D2DB9"/>
                </a:solidFill>
                <a:latin typeface="Arial" panose="020B0604020202020204" pitchFamily="34" charset="0"/>
                <a:ea typeface="宋体" panose="02010600030101010101" pitchFamily="2" charset="-122"/>
              </a:rPr>
              <a:t>EXISTS ( select * from orders o</a:t>
            </a:r>
            <a:endParaRPr lang="en-US" altLang="x-none" sz="3000" b="1" dirty="0">
              <a:solidFill>
                <a:srgbClr val="2D2DB9"/>
              </a:solidFill>
              <a:latin typeface="Arial" panose="020B0604020202020204" pitchFamily="34" charset="0"/>
              <a:ea typeface="宋体" panose="02010600030101010101" pitchFamily="2" charset="-122"/>
            </a:endParaRPr>
          </a:p>
          <a:p>
            <a:pPr marL="2057400" lvl="4" indent="-228600">
              <a:spcBef>
                <a:spcPct val="20000"/>
              </a:spcBef>
              <a:buClr>
                <a:schemeClr val="tx1"/>
              </a:buClr>
            </a:pPr>
            <a:r>
              <a:rPr lang="en-US" altLang="x-none" sz="3000" b="1" dirty="0">
                <a:solidFill>
                  <a:srgbClr val="2D2DB9"/>
                </a:solidFill>
                <a:latin typeface="Arial" panose="020B0604020202020204" pitchFamily="34" charset="0"/>
                <a:ea typeface="宋体" panose="02010600030101010101" pitchFamily="2" charset="-122"/>
              </a:rPr>
              <a:t>			where o.cid = c.cid  and</a:t>
            </a:r>
            <a:endParaRPr lang="en-US" altLang="x-none" sz="3000" b="1" dirty="0">
              <a:solidFill>
                <a:srgbClr val="2D2DB9"/>
              </a:solidFill>
              <a:latin typeface="Arial" panose="020B0604020202020204" pitchFamily="34" charset="0"/>
              <a:ea typeface="宋体" panose="02010600030101010101" pitchFamily="2" charset="-122"/>
            </a:endParaRPr>
          </a:p>
          <a:p>
            <a:pPr marL="2057400" lvl="4" indent="-228600">
              <a:spcBef>
                <a:spcPct val="20000"/>
              </a:spcBef>
              <a:buClr>
                <a:schemeClr val="tx1"/>
              </a:buClr>
            </a:pPr>
            <a:r>
              <a:rPr lang="en-US" altLang="x-none" sz="3000" b="1" dirty="0">
                <a:solidFill>
                  <a:srgbClr val="2D2DB9"/>
                </a:solidFill>
                <a:latin typeface="Arial" panose="020B0604020202020204" pitchFamily="34" charset="0"/>
                <a:ea typeface="宋体" panose="02010600030101010101" pitchFamily="2" charset="-122"/>
              </a:rPr>
              <a:t>				 o.aid = a.aid )</a:t>
            </a:r>
            <a:endParaRPr lang="en-US" altLang="x-none" sz="3000" b="1" dirty="0">
              <a:solidFill>
                <a:srgbClr val="2D2DB9"/>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 calcmode="lin" valueType="num">
                                      <p:cBhvr>
                                        <p:cTn id="7" dur="500" fill="hold"/>
                                        <p:tgtEl>
                                          <p:spTgt spid="93191"/>
                                        </p:tgtEl>
                                        <p:attrNameLst>
                                          <p:attrName>ppt_x</p:attrName>
                                        </p:attrNameLst>
                                      </p:cBhvr>
                                      <p:tavLst>
                                        <p:tav tm="0">
                                          <p:val>
                                            <p:strVal val="#ppt_x"/>
                                          </p:val>
                                        </p:tav>
                                        <p:tav tm="100000">
                                          <p:val>
                                            <p:strVal val="#ppt_x"/>
                                          </p:val>
                                        </p:tav>
                                      </p:tavLst>
                                    </p:anim>
                                    <p:anim calcmode="lin" valueType="num">
                                      <p:cBhvr>
                                        <p:cTn id="8"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92"/>
                                        </p:tgtEl>
                                        <p:attrNameLst>
                                          <p:attrName>style.visibility</p:attrName>
                                        </p:attrNameLst>
                                      </p:cBhvr>
                                      <p:to>
                                        <p:strVal val="visible"/>
                                      </p:to>
                                    </p:set>
                                    <p:anim calcmode="lin" valueType="num">
                                      <p:cBhvr>
                                        <p:cTn id="13" dur="500" fill="hold"/>
                                        <p:tgtEl>
                                          <p:spTgt spid="93192"/>
                                        </p:tgtEl>
                                        <p:attrNameLst>
                                          <p:attrName>ppt_x</p:attrName>
                                        </p:attrNameLst>
                                      </p:cBhvr>
                                      <p:tavLst>
                                        <p:tav tm="0">
                                          <p:val>
                                            <p:strVal val="#ppt_x"/>
                                          </p:val>
                                        </p:tav>
                                        <p:tav tm="100000">
                                          <p:val>
                                            <p:strVal val="#ppt_x"/>
                                          </p:val>
                                        </p:tav>
                                      </p:tavLst>
                                    </p:anim>
                                    <p:anim calcmode="lin" valueType="num">
                                      <p:cBhvr>
                                        <p:cTn id="14" dur="500" fill="hold"/>
                                        <p:tgtEl>
                                          <p:spTgt spid="93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bldLvl="0" animBg="1"/>
      <p:bldP spid="93192"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62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62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grpSp>
        <p:nvGrpSpPr>
          <p:cNvPr id="94213" name="组合 94212"/>
          <p:cNvGrpSpPr/>
          <p:nvPr/>
        </p:nvGrpSpPr>
        <p:grpSpPr>
          <a:xfrm>
            <a:off x="0" y="2568575"/>
            <a:ext cx="9144000" cy="3813175"/>
            <a:chOff x="0" y="0"/>
            <a:chExt cx="14400" cy="6468"/>
          </a:xfrm>
        </p:grpSpPr>
        <p:sp>
          <p:nvSpPr>
            <p:cNvPr id="96261" name="Rectangle 5"/>
            <p:cNvSpPr/>
            <p:nvPr/>
          </p:nvSpPr>
          <p:spPr>
            <a:xfrm>
              <a:off x="0" y="113"/>
              <a:ext cx="14400" cy="6307"/>
            </a:xfrm>
            <a:prstGeom prst="rect">
              <a:avLst/>
            </a:prstGeom>
            <a:solidFill>
              <a:schemeClr val="bg1"/>
            </a:solidFill>
            <a:ln w="9525">
              <a:noFill/>
            </a:ln>
          </p:spPr>
          <p:txBody>
            <a:bodyPr wrap="none" anchor="ctr"/>
            <a:p>
              <a:pPr algn="ctr"/>
              <a:endParaRPr lang="zh-CN" altLang="en-US" sz="3000" dirty="0">
                <a:latin typeface="Times New Roman" panose="02020603050405020304" pitchFamily="2" charset="0"/>
                <a:ea typeface="宋体" panose="02010600030101010101" pitchFamily="2" charset="-122"/>
              </a:endParaRPr>
            </a:p>
          </p:txBody>
        </p:sp>
        <p:sp>
          <p:nvSpPr>
            <p:cNvPr id="96262" name="Rectangle 7"/>
            <p:cNvSpPr/>
            <p:nvPr/>
          </p:nvSpPr>
          <p:spPr>
            <a:xfrm>
              <a:off x="720" y="0"/>
              <a:ext cx="12960" cy="885"/>
            </a:xfrm>
            <a:prstGeom prst="rect">
              <a:avLst/>
            </a:prstGeom>
            <a:noFill/>
            <a:ln w="9525">
              <a:noFill/>
            </a:ln>
          </p:spPr>
          <p:txBody>
            <a:bodyPr anchor="t"/>
            <a:p>
              <a:pPr marL="742950" lvl="1" indent="-285750">
                <a:lnSpc>
                  <a:spcPct val="900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in the end, we can write this 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6263" name="Text Box 8"/>
            <p:cNvSpPr txBox="1"/>
            <p:nvPr/>
          </p:nvSpPr>
          <p:spPr>
            <a:xfrm>
              <a:off x="501" y="884"/>
              <a:ext cx="13504" cy="5584"/>
            </a:xfrm>
            <a:prstGeom prst="rect">
              <a:avLst/>
            </a:prstGeom>
            <a:noFill/>
            <a:ln w="25400" cap="flat" cmpd="sng">
              <a:solidFill>
                <a:schemeClr val="tx1"/>
              </a:solidFill>
              <a:prstDash val="solid"/>
              <a:miter/>
              <a:headEnd type="none" w="med" len="med"/>
              <a:tailEnd type="none" w="med" len="med"/>
            </a:ln>
          </p:spPr>
          <p:txBody>
            <a:bodyPr wrap="square" anchor="t">
              <a:spAutoFit/>
            </a:bodyPr>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c.cid    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agents  a</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a.city = ‘New York’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o.aid=a.aid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sp>
        <p:nvSpPr>
          <p:cNvPr id="96264" name="Rectangle 9"/>
          <p:cNvSpPr/>
          <p:nvPr/>
        </p:nvSpPr>
        <p:spPr>
          <a:xfrm>
            <a:off x="314325" y="1414463"/>
            <a:ext cx="8639175" cy="1079500"/>
          </a:xfrm>
          <a:prstGeom prst="rect">
            <a:avLst/>
          </a:prstGeom>
          <a:noFill/>
          <a:ln w="25400" cap="flat" cmpd="sng">
            <a:solidFill>
              <a:schemeClr val="tx1"/>
            </a:solidFill>
            <a:prstDash val="solid"/>
            <a:miter/>
            <a:headEnd type="none" w="med" len="med"/>
            <a:tailEnd type="none" w="med" len="med"/>
          </a:ln>
        </p:spPr>
        <p:txBody>
          <a:bodyPr anchor="t"/>
          <a:p>
            <a:pPr marL="742950" lvl="1" indent="-285750" eaLnBrk="0" hangingPunct="0">
              <a:lnSpc>
                <a:spcPts val="32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eaLnBrk="0" hangingPunct="0">
              <a:lnSpc>
                <a:spcPts val="32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city=‘New York’</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6265" name="Rectangle 17"/>
          <p:cNvSpPr/>
          <p:nvPr/>
        </p:nvSpPr>
        <p:spPr>
          <a:xfrm>
            <a:off x="327025" y="117475"/>
            <a:ext cx="8639175" cy="1079500"/>
          </a:xfrm>
          <a:prstGeom prst="rect">
            <a:avLst/>
          </a:prstGeom>
          <a:noFill/>
          <a:ln w="25400" cap="flat" cmpd="sng">
            <a:solidFill>
              <a:schemeClr val="tx1"/>
            </a:solidFill>
            <a:prstDash val="solid"/>
            <a:miter/>
            <a:headEnd type="none" w="med" len="med"/>
            <a:tailEnd type="none" w="med" len="med"/>
          </a:ln>
        </p:spPr>
        <p:txBody>
          <a:bodyPr anchor="t"/>
          <a:p>
            <a:pPr marL="742950" lvl="1" indent="-285750">
              <a:lnSpc>
                <a:spcPts val="32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EXISTS ( </a:t>
            </a:r>
            <a:r>
              <a:rPr lang="en-US" altLang="x-none" sz="3000" b="1" dirty="0">
                <a:latin typeface="Arial" panose="020B0604020202020204" pitchFamily="34" charset="0"/>
                <a:ea typeface="宋体" panose="02010600030101010101" pitchFamily="2" charset="-122"/>
              </a:rPr>
              <a:t>select * from orders o</a:t>
            </a:r>
            <a:endParaRPr lang="en-US" altLang="x-none" sz="3000" b="1" dirty="0">
              <a:latin typeface="Arial" panose="020B0604020202020204" pitchFamily="34" charset="0"/>
              <a:ea typeface="宋体" panose="02010600030101010101" pitchFamily="2" charset="-122"/>
            </a:endParaRPr>
          </a:p>
          <a:p>
            <a:pPr marL="742950" lvl="1" indent="-285750">
              <a:lnSpc>
                <a:spcPts val="3200"/>
              </a:lnSpc>
              <a:spcBef>
                <a:spcPct val="20000"/>
              </a:spcBef>
              <a:buClr>
                <a:schemeClr val="tx1"/>
              </a:buClr>
            </a:pPr>
            <a:r>
              <a:rPr lang="en-US" altLang="x-none" sz="3000" b="1" dirty="0">
                <a:latin typeface="Arial" panose="020B0604020202020204" pitchFamily="34" charset="0"/>
                <a:ea typeface="宋体" panose="02010600030101010101" pitchFamily="2" charset="-122"/>
              </a:rPr>
              <a:t>			where o.cid=c.cid  and</a:t>
            </a: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o.aid=a.aid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blinds(horizontal)">
                                      <p:cBhvr>
                                        <p:cTn id="7"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日期占位符 1"/>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7282" name="页脚占位符 2"/>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7283" name="灯片编号占位符 3"/>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7284" name="Rectangle 3"/>
          <p:cNvSpPr/>
          <p:nvPr/>
        </p:nvSpPr>
        <p:spPr>
          <a:xfrm>
            <a:off x="0" y="1909763"/>
            <a:ext cx="9144000" cy="4876800"/>
          </a:xfrm>
          <a:prstGeom prst="rect">
            <a:avLst/>
          </a:prstGeom>
          <a:solidFill>
            <a:schemeClr val="bg1"/>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97285" name="Text Box 5"/>
          <p:cNvSpPr txBox="1"/>
          <p:nvPr/>
        </p:nvSpPr>
        <p:spPr>
          <a:xfrm>
            <a:off x="0" y="1914525"/>
            <a:ext cx="9144000" cy="4321175"/>
          </a:xfrm>
          <a:prstGeom prst="rect">
            <a:avLst/>
          </a:prstGeom>
          <a:noFill/>
          <a:ln w="25400" cap="flat" cmpd="sng">
            <a:solidFill>
              <a:schemeClr val="tx1"/>
            </a:solidFill>
            <a:prstDash val="solid"/>
            <a:miter/>
            <a:headEnd type="none" w="med" len="med"/>
            <a:tailEnd type="none" w="med" len="med"/>
          </a:ln>
        </p:spPr>
        <p:txBody>
          <a:bodyPr anchor="t">
            <a:spAutoFit/>
          </a:bodyPr>
          <a:p>
            <a:pPr lvl="1" indent="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agents  a</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2" indent="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a.city = ‘New York’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o.aid=a.aid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97286" name="Rectangle 6"/>
          <p:cNvSpPr/>
          <p:nvPr/>
        </p:nvSpPr>
        <p:spPr>
          <a:xfrm>
            <a:off x="36513" y="76200"/>
            <a:ext cx="9072562" cy="144780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buFont typeface="Wingdings" panose="05000000000000000000" pitchFamily="2" charset="2"/>
              <a:buNone/>
            </a:pPr>
            <a:endParaRPr lang="en-US" altLang="x-none" sz="1600" b="1" dirty="0">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200" b="1" dirty="0">
                <a:solidFill>
                  <a:schemeClr val="hlink"/>
                </a:solidFill>
                <a:latin typeface="Arial" panose="020B0604020202020204" pitchFamily="34" charset="0"/>
                <a:ea typeface="宋体" panose="02010600030101010101" pitchFamily="2" charset="-122"/>
              </a:rPr>
              <a:t>o</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[cid, aid]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a</a:t>
            </a:r>
            <a:r>
              <a:rPr lang="en-US" altLang="x-none" sz="3200" b="1" dirty="0">
                <a:latin typeface="Arial" panose="020B0604020202020204" pitchFamily="34" charset="0"/>
                <a:ea typeface="宋体" panose="02010600030101010101" pitchFamily="2" charset="-122"/>
                <a:sym typeface="Symbol" panose="05050102010706020507" pitchFamily="2" charset="2"/>
              </a:rPr>
              <a:t> where city=‘New York’)[aid]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grpSp>
        <p:nvGrpSpPr>
          <p:cNvPr id="95240" name="组合 95239"/>
          <p:cNvGrpSpPr/>
          <p:nvPr/>
        </p:nvGrpSpPr>
        <p:grpSpPr>
          <a:xfrm>
            <a:off x="542925" y="982663"/>
            <a:ext cx="4924425" cy="4103687"/>
            <a:chOff x="0" y="0"/>
            <a:chExt cx="7757" cy="7484"/>
          </a:xfrm>
        </p:grpSpPr>
        <p:sp>
          <p:nvSpPr>
            <p:cNvPr id="97288" name="Line 9"/>
            <p:cNvSpPr/>
            <p:nvPr/>
          </p:nvSpPr>
          <p:spPr>
            <a:xfrm>
              <a:off x="0" y="0"/>
              <a:ext cx="679"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97289" name="Line 12"/>
            <p:cNvSpPr/>
            <p:nvPr/>
          </p:nvSpPr>
          <p:spPr>
            <a:xfrm>
              <a:off x="4190" y="0"/>
              <a:ext cx="795"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97290" name="曲线 1248"/>
            <p:cNvSpPr/>
            <p:nvPr/>
          </p:nvSpPr>
          <p:spPr>
            <a:xfrm>
              <a:off x="4609" y="25"/>
              <a:ext cx="3148" cy="4919"/>
            </a:xfrm>
            <a:custGeom>
              <a:avLst/>
              <a:gdLst/>
              <a:ahLst/>
              <a:cxnLst/>
              <a:pathLst>
                <a:path w="21600" h="21600">
                  <a:moveTo>
                    <a:pt x="0" y="0"/>
                  </a:moveTo>
                  <a:cubicBezTo>
                    <a:pt x="7197" y="7201"/>
                    <a:pt x="14402" y="14398"/>
                    <a:pt x="21600" y="21600"/>
                  </a:cubicBezTo>
                </a:path>
              </a:pathLst>
            </a:custGeom>
            <a:noFill/>
            <a:ln w="25400" cap="flat" cmpd="sng">
              <a:solidFill>
                <a:srgbClr val="FF0000"/>
              </a:solidFill>
              <a:prstDash val="solid"/>
              <a:round/>
              <a:headEnd type="none" w="med" len="med"/>
              <a:tailEnd type="arrow" w="lg" len="lg"/>
            </a:ln>
          </p:spPr>
          <p:txBody>
            <a:bodyPr/>
            <a:p>
              <a:endParaRPr lang="zh-CN" altLang="en-US"/>
            </a:p>
          </p:txBody>
        </p:sp>
        <p:sp>
          <p:nvSpPr>
            <p:cNvPr id="97291" name="箭头 1253"/>
            <p:cNvSpPr/>
            <p:nvPr/>
          </p:nvSpPr>
          <p:spPr>
            <a:xfrm>
              <a:off x="337" y="0"/>
              <a:ext cx="7258" cy="7484"/>
            </a:xfrm>
            <a:prstGeom prst="line">
              <a:avLst/>
            </a:prstGeom>
            <a:ln w="25400" cap="flat" cmpd="sng">
              <a:solidFill>
                <a:schemeClr val="hlink"/>
              </a:solidFill>
              <a:prstDash val="solid"/>
              <a:round/>
              <a:headEnd type="none" w="med" len="med"/>
              <a:tailEnd type="arrow" w="lg" len="lg"/>
            </a:ln>
          </p:spPr>
          <p:txBody>
            <a:bodyPr anchor="t"/>
            <a:p>
              <a:pPr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240"/>
                                        </p:tgtEl>
                                        <p:attrNameLst>
                                          <p:attrName>style.visibility</p:attrName>
                                        </p:attrNameLst>
                                      </p:cBhvr>
                                      <p:to>
                                        <p:strVal val="visible"/>
                                      </p:to>
                                    </p:set>
                                    <p:animEffect transition="in" filter="blinds(horizontal)">
                                      <p:cBhvr>
                                        <p:cTn id="7"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83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83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8308"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98309" name="Rectangle 3"/>
          <p:cNvSpPr>
            <a:spLocks noGrp="1"/>
          </p:cNvSpPr>
          <p:nvPr>
            <p:ph type="body"/>
          </p:nvPr>
        </p:nvSpPr>
        <p:spPr>
          <a:xfrm>
            <a:off x="107950" y="990600"/>
            <a:ext cx="9001125" cy="5257800"/>
          </a:xfrm>
        </p:spPr>
        <p:txBody>
          <a:bodyPr wrap="square" anchor="t"/>
          <a:p>
            <a:pPr eaLnBrk="1" hangingPunct="1"/>
            <a:r>
              <a:rPr lang="en-US" altLang="x-none" sz="3200" dirty="0"/>
              <a:t>Relational Algebra</a:t>
            </a:r>
            <a:endParaRPr lang="en-US" altLang="x-none" sz="3200" dirty="0"/>
          </a:p>
          <a:p>
            <a:pPr lvl="2" eaLnBrk="1" hangingPunct="1">
              <a:buNone/>
            </a:pPr>
            <a:r>
              <a:rPr lang="en-US" altLang="x-none" sz="3200" dirty="0"/>
              <a:t>R(x, y) </a:t>
            </a:r>
            <a:r>
              <a:rPr lang="en-US" altLang="x-none" sz="3200" dirty="0">
                <a:sym typeface="Symbol" panose="05050102010706020507" pitchFamily="2" charset="2"/>
              </a:rPr>
              <a:t> S(y)</a:t>
            </a:r>
            <a:endParaRPr lang="en-US" altLang="x-none" sz="3200" dirty="0">
              <a:sym typeface="Symbol" panose="05050102010706020507" pitchFamily="2" charset="2"/>
            </a:endParaRPr>
          </a:p>
          <a:p>
            <a:pPr lvl="1" eaLnBrk="1" hangingPunct="1"/>
            <a:endParaRPr lang="en-US" altLang="x-none" sz="3200" dirty="0">
              <a:sym typeface="Symbol" panose="05050102010706020507" pitchFamily="2" charset="2"/>
            </a:endParaRPr>
          </a:p>
          <a:p>
            <a:pPr eaLnBrk="1" hangingPunct="1"/>
            <a:r>
              <a:rPr lang="en-US" altLang="x-none" sz="3200" dirty="0"/>
              <a:t>Relational Calculus</a:t>
            </a:r>
            <a:endParaRPr lang="en-US" altLang="x-none" sz="3200" dirty="0"/>
          </a:p>
          <a:p>
            <a:pPr lvl="2" eaLnBrk="1" hangingPunct="1">
              <a:buNone/>
            </a:pPr>
            <a:r>
              <a:rPr lang="en-US" altLang="x-none" sz="3200" dirty="0">
                <a:sym typeface="Symbol" panose="05050102010706020507" pitchFamily="2" charset="2"/>
              </a:rPr>
              <a:t>z ( y ( P(z, y) )) </a:t>
            </a:r>
            <a:r>
              <a:rPr lang="en-US" altLang="x-none" sz="3200" dirty="0">
                <a:solidFill>
                  <a:srgbClr val="FF0066"/>
                </a:solidFill>
                <a:sym typeface="Symbol" panose="05050102010706020507" pitchFamily="2" charset="2"/>
              </a:rPr>
              <a:t></a:t>
            </a:r>
            <a:r>
              <a:rPr lang="en-US" altLang="x-none" sz="3200" dirty="0">
                <a:sym typeface="Symbol" panose="05050102010706020507" pitchFamily="2" charset="2"/>
              </a:rPr>
              <a:t> z ( y ( P(z, y) ))</a:t>
            </a:r>
            <a:endParaRPr lang="en-US" altLang="x-none" sz="3200" dirty="0">
              <a:sym typeface="Symbol" panose="05050102010706020507" pitchFamily="2" charset="2"/>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93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93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9332" name="Rectangle 3"/>
          <p:cNvSpPr>
            <a:spLocks noGrp="1"/>
          </p:cNvSpPr>
          <p:nvPr>
            <p:ph type="body"/>
          </p:nvPr>
        </p:nvSpPr>
        <p:spPr>
          <a:xfrm>
            <a:off x="0" y="0"/>
            <a:ext cx="9144000" cy="1447800"/>
          </a:xfrm>
        </p:spPr>
        <p:txBody>
          <a:bodyPr wrap="square" anchor="t"/>
          <a:p>
            <a:pPr marL="457200" indent="-457200" eaLnBrk="1" hangingPunct="1">
              <a:spcBef>
                <a:spcPct val="10000"/>
              </a:spcBef>
              <a:buNone/>
            </a:pPr>
            <a:r>
              <a:rPr lang="en-US" altLang="x-none" sz="3000" i="1" u="sng" dirty="0">
                <a:solidFill>
                  <a:schemeClr val="accent1"/>
                </a:solidFill>
                <a:sym typeface="Symbol" panose="05050102010706020507" pitchFamily="2" charset="2"/>
              </a:rPr>
              <a:t>Exp 3.5.3</a:t>
            </a:r>
            <a:r>
              <a:rPr lang="en-US" altLang="x-none" sz="3000" dirty="0">
                <a:solidFill>
                  <a:schemeClr val="accent2"/>
                </a:solidFill>
                <a:sym typeface="Symbol" panose="05050102010706020507" pitchFamily="2" charset="2"/>
              </a:rPr>
              <a:t>: Get the aid values of agents in New York or Duluth who place orders for all products costing more than a dollar.</a:t>
            </a:r>
            <a:endParaRPr lang="en-US" altLang="x-none" sz="3000" dirty="0">
              <a:solidFill>
                <a:schemeClr val="accent2"/>
              </a:solidFill>
              <a:sym typeface="Symbol" panose="05050102010706020507" pitchFamily="2" charset="2"/>
            </a:endParaRPr>
          </a:p>
        </p:txBody>
      </p:sp>
      <p:sp>
        <p:nvSpPr>
          <p:cNvPr id="97286" name="Text Box 4"/>
          <p:cNvSpPr txBox="1"/>
          <p:nvPr/>
        </p:nvSpPr>
        <p:spPr>
          <a:xfrm>
            <a:off x="0" y="1557338"/>
            <a:ext cx="9144000" cy="5483225"/>
          </a:xfrm>
          <a:prstGeom prst="rect">
            <a:avLst/>
          </a:prstGeom>
          <a:solidFill>
            <a:schemeClr val="bg1"/>
          </a:solidFill>
          <a:ln w="9525" cap="flat" cmpd="sng">
            <a:solidFill>
              <a:schemeClr val="hlink"/>
            </a:solidFill>
            <a:prstDash val="solid"/>
            <a:miter/>
            <a:headEnd type="none" w="med" len="med"/>
            <a:tailEnd type="none" w="med" len="med"/>
          </a:ln>
        </p:spPr>
        <p:txBody>
          <a:bodyPr wrap="square" lIns="90170" tIns="46990" rIns="90170" bIns="46990" anchor="t">
            <a:spAutoFit/>
          </a:bodyPr>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(city=‘New York’ or city=‘Duluth’) and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o.aid=a.aid and o.pid=p.pid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endParaRPr lang="zh-CN" altLang="en-US" sz="3000" dirty="0">
              <a:latin typeface="Times New Roman" panose="02020603050405020304" pitchFamily="2" charset="0"/>
              <a:ea typeface="宋体" panose="02010600030101010101" pitchFamily="2" charset="-122"/>
            </a:endParaRPr>
          </a:p>
          <a:p>
            <a:pPr lvl="4" indent="0">
              <a:lnSpc>
                <a:spcPts val="3200"/>
              </a:lnSpc>
              <a:spcBef>
                <a:spcPct val="10000"/>
              </a:spcBef>
              <a:buClr>
                <a:schemeClr val="accent2"/>
              </a:buClr>
              <a:buFont typeface="Wingdings" panose="05000000000000000000" pitchFamily="2" charset="2"/>
              <a:buNone/>
            </a:pPr>
            <a:endParaRPr lang="zh-CN" altLang="en-US" sz="3000"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blinds(horizontal)">
                                      <p:cBhvr>
                                        <p:cTn id="7"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03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03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0356" name="Rectangle 3"/>
          <p:cNvSpPr>
            <a:spLocks noGrp="1"/>
          </p:cNvSpPr>
          <p:nvPr>
            <p:ph type="body"/>
          </p:nvPr>
        </p:nvSpPr>
        <p:spPr>
          <a:xfrm>
            <a:off x="0" y="0"/>
            <a:ext cx="9144000" cy="1447800"/>
          </a:xfrm>
        </p:spPr>
        <p:txBody>
          <a:bodyPr wrap="square" anchor="t"/>
          <a:p>
            <a:pPr marL="457200" indent="-457200" eaLnBrk="1" hangingPunct="1">
              <a:buNone/>
            </a:pPr>
            <a:r>
              <a:rPr lang="en-US" altLang="x-none" sz="3000" i="1" u="sng" dirty="0">
                <a:solidFill>
                  <a:schemeClr val="accent1"/>
                </a:solidFill>
                <a:sym typeface="Symbol" panose="05050102010706020507" pitchFamily="2" charset="2"/>
              </a:rPr>
              <a:t>Exp 3.5.4</a:t>
            </a:r>
            <a:r>
              <a:rPr lang="en-US" altLang="x-none" sz="30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3000" dirty="0">
              <a:solidFill>
                <a:schemeClr val="accent2"/>
              </a:solidFill>
              <a:sym typeface="Symbol" panose="05050102010706020507" pitchFamily="2" charset="2"/>
            </a:endParaRPr>
          </a:p>
        </p:txBody>
      </p:sp>
      <p:sp>
        <p:nvSpPr>
          <p:cNvPr id="98310" name="Rectangle 4"/>
          <p:cNvSpPr/>
          <p:nvPr/>
        </p:nvSpPr>
        <p:spPr>
          <a:xfrm>
            <a:off x="0" y="1462088"/>
            <a:ext cx="9144000" cy="535305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p>
            <a:pPr marL="457200" indent="-457200" eaLnBrk="0" hangingPunct="0">
              <a:lnSpc>
                <a:spcPts val="3400"/>
              </a:lnSpc>
              <a:spcBef>
                <a:spcPct val="20000"/>
              </a:spcBef>
              <a:buClr>
                <a:schemeClr val="accent2"/>
              </a:buClr>
              <a:buFont typeface="Wingdings" panose="05000000000000000000" pitchFamily="2" charset="2"/>
              <a:buNone/>
            </a:pPr>
            <a:r>
              <a:rPr lang="en-US" altLang="x-none" sz="3000" b="1" u="sng" dirty="0">
                <a:latin typeface="Arial" panose="020B0604020202020204" pitchFamily="34" charset="0"/>
                <a:ea typeface="宋体" panose="02010600030101010101" pitchFamily="2" charset="-122"/>
                <a:sym typeface="Symbol" panose="05050102010706020507" pitchFamily="2" charset="2"/>
              </a:rPr>
              <a:t>Answer 1:</a:t>
            </a:r>
            <a:endParaRPr lang="en-US" altLang="x-none" sz="3000" b="1" u="sng"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400"/>
              </a:lnSpc>
              <a:spcBef>
                <a:spcPct val="5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    FROM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aid IN (  select aid from orders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where pid=‘p01’</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and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o.aid=a.aid and o.pid=p.pid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10">
                                            <p:txEl>
                                              <p:charRg st="0" end="1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8310">
                                            <p:txEl>
                                              <p:charRg st="10" end="4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8310">
                                            <p:txEl>
                                              <p:charRg st="41" end="8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8310">
                                            <p:txEl>
                                              <p:charRg st="82" end="10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8310">
                                            <p:txEl>
                                              <p:charRg st="107" end="12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310">
                                            <p:txEl>
                                              <p:charRg st="126" end="15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8310">
                                            <p:txEl>
                                              <p:charRg st="159" end="19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8310">
                                            <p:txEl>
                                              <p:charRg st="198" end="22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8310">
                                            <p:txEl>
                                              <p:charRg st="228" end="2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24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24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2404" name="Rectangle 2"/>
          <p:cNvSpPr>
            <a:spLocks noGrp="1"/>
          </p:cNvSpPr>
          <p:nvPr>
            <p:ph type="body"/>
          </p:nvPr>
        </p:nvSpPr>
        <p:spPr>
          <a:xfrm>
            <a:off x="0" y="0"/>
            <a:ext cx="9144000" cy="1447800"/>
          </a:xfrm>
        </p:spPr>
        <p:txBody>
          <a:bodyPr wrap="square" anchor="t"/>
          <a:p>
            <a:pPr marL="457200" indent="-457200" eaLnBrk="1" hangingPunct="1">
              <a:buNone/>
            </a:pPr>
            <a:r>
              <a:rPr lang="en-US" altLang="x-none" sz="3000" i="1" u="sng" dirty="0">
                <a:solidFill>
                  <a:schemeClr val="accent1"/>
                </a:solidFill>
                <a:sym typeface="Symbol" panose="05050102010706020507" pitchFamily="2" charset="2"/>
              </a:rPr>
              <a:t>Exp 3.5.4</a:t>
            </a:r>
            <a:r>
              <a:rPr lang="en-US" altLang="x-none" sz="30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3000" dirty="0">
              <a:solidFill>
                <a:schemeClr val="accent2"/>
              </a:solidFill>
              <a:sym typeface="Symbol" panose="05050102010706020507" pitchFamily="2" charset="2"/>
            </a:endParaRPr>
          </a:p>
        </p:txBody>
      </p:sp>
      <p:sp>
        <p:nvSpPr>
          <p:cNvPr id="99334" name="Rectangle 3"/>
          <p:cNvSpPr/>
          <p:nvPr/>
        </p:nvSpPr>
        <p:spPr>
          <a:xfrm>
            <a:off x="0" y="1485900"/>
            <a:ext cx="9144000" cy="537210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p>
            <a:pPr marL="457200" indent="-457200" eaLnBrk="0" hangingPunct="0">
              <a:lnSpc>
                <a:spcPts val="3000"/>
              </a:lnSpc>
              <a:spcBef>
                <a:spcPct val="15000"/>
              </a:spcBef>
              <a:buClr>
                <a:schemeClr val="accent2"/>
              </a:buClr>
              <a:buFont typeface="Wingdings" panose="05000000000000000000" pitchFamily="2" charset="2"/>
              <a:buNone/>
            </a:pPr>
            <a:r>
              <a:rPr lang="en-US" altLang="x-none" sz="3000" b="1" u="sng" dirty="0">
                <a:latin typeface="Arial" panose="020B0604020202020204" pitchFamily="34" charset="0"/>
                <a:ea typeface="宋体" panose="02010600030101010101" pitchFamily="2" charset="-122"/>
                <a:sym typeface="Symbol" panose="05050102010706020507" pitchFamily="2" charset="2"/>
              </a:rPr>
              <a:t>Answer 2:</a:t>
            </a:r>
            <a:endParaRPr lang="en-US" altLang="x-none" sz="3000" b="1" u="sng"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000"/>
              </a:lnSpc>
              <a:spcBef>
                <a:spcPct val="5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000"/>
              </a:lnSpc>
              <a:spcBef>
                <a:spcPct val="15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orders  y</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000"/>
              </a:lnSpc>
              <a:spcBef>
                <a:spcPct val="15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y.pid = ‘p01’  and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x</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x.aid=y.aid and x.pid=p.pid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4">
                                            <p:txEl>
                                              <p:charRg st="0" end="1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9334">
                                            <p:txEl>
                                              <p:charRg st="10" end="2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9334">
                                            <p:txEl>
                                              <p:charRg st="22" end="4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9334">
                                            <p:txEl>
                                              <p:charRg st="41" end="8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9334">
                                            <p:txEl>
                                              <p:charRg st="82" end="9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9334">
                                            <p:txEl>
                                              <p:charRg st="92" end="11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9334">
                                            <p:txEl>
                                              <p:charRg st="114" end="15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9334">
                                            <p:txEl>
                                              <p:charRg st="152" end="16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9334">
                                            <p:txEl>
                                              <p:charRg st="162" end="18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9334">
                                            <p:txEl>
                                              <p:charRg st="181" end="2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Rectangle 3"/>
          <p:cNvSpPr>
            <a:spLocks noGrp="1"/>
          </p:cNvSpPr>
          <p:nvPr>
            <p:ph type="body"/>
          </p:nvPr>
        </p:nvSpPr>
        <p:spPr>
          <a:xfrm>
            <a:off x="-22225" y="-13970"/>
            <a:ext cx="9202738" cy="534035"/>
          </a:xfrm>
        </p:spPr>
        <p:txBody>
          <a:bodyPr wrap="square" anchor="t">
            <a:spAutoFit/>
          </a:bodyPr>
          <a:p>
            <a:pPr eaLnBrk="1" hangingPunct="1">
              <a:lnSpc>
                <a:spcPct val="120000"/>
              </a:lnSpc>
            </a:pPr>
            <a:r>
              <a:rPr lang="en-US" altLang="x-none" dirty="0"/>
              <a:t>ANSI NUMBER Datatype</a:t>
            </a:r>
            <a:endParaRPr lang="en-US" altLang="x-none" dirty="0"/>
          </a:p>
        </p:txBody>
      </p:sp>
      <p:graphicFrame>
        <p:nvGraphicFramePr>
          <p:cNvPr id="2" name="表格 1"/>
          <p:cNvGraphicFramePr/>
          <p:nvPr/>
        </p:nvGraphicFramePr>
        <p:xfrm>
          <a:off x="117475" y="641350"/>
          <a:ext cx="8863965" cy="5262880"/>
        </p:xfrm>
        <a:graphic>
          <a:graphicData uri="http://schemas.openxmlformats.org/drawingml/2006/table">
            <a:tbl>
              <a:tblPr firstRow="1" bandRow="1">
                <a:tableStyleId>{5C22544A-7EE6-4342-B048-85BDC9FD1C3A}</a:tableStyleId>
              </a:tblPr>
              <a:tblGrid>
                <a:gridCol w="1961515"/>
                <a:gridCol w="6902450"/>
              </a:tblGrid>
              <a:tr h="457200">
                <a:tc>
                  <a:txBody>
                    <a:bodyPr/>
                    <a:p>
                      <a:pPr algn="ctr">
                        <a:lnSpc>
                          <a:spcPct val="100000"/>
                        </a:lnSpc>
                        <a:buNone/>
                      </a:pPr>
                      <a:r>
                        <a:rPr lang="en-US" altLang="zh-CN" sz="2000">
                          <a:solidFill>
                            <a:schemeClr val="accent6"/>
                          </a:solidFill>
                        </a:rPr>
                        <a:t>name</a:t>
                      </a:r>
                      <a:endParaRPr lang="en-US" altLang="zh-CN" sz="20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00000"/>
                        </a:lnSpc>
                        <a:buNone/>
                      </a:pPr>
                      <a:r>
                        <a:rPr lang="en-US" altLang="zh-CN" sz="2000">
                          <a:solidFill>
                            <a:schemeClr val="accent6"/>
                          </a:solidFill>
                        </a:rPr>
                        <a:t>comments</a:t>
                      </a:r>
                      <a:endParaRPr lang="en-US" altLang="zh-CN" sz="20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100455">
                <a:tc>
                  <a:txBody>
                    <a:bodyPr/>
                    <a:p>
                      <a:pPr indent="0" algn="ctr">
                        <a:lnSpc>
                          <a:spcPct val="100000"/>
                        </a:lnSpc>
                        <a:buNone/>
                      </a:pPr>
                      <a:r>
                        <a:rPr lang="en-US" altLang="x-none" sz="2000" b="0" dirty="0">
                          <a:solidFill>
                            <a:schemeClr val="accent6"/>
                          </a:solidFill>
                          <a:latin typeface="Arial" panose="020B0604020202020204" pitchFamily="34" charset="0"/>
                          <a:sym typeface="+mn-ea"/>
                        </a:rPr>
                        <a:t>DECIMAL(p, s)</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000" dirty="0">
                          <a:sym typeface="+mn-ea"/>
                        </a:rPr>
                        <a:t>Exact numerical, precision p, scale s. </a:t>
                      </a:r>
                      <a:endParaRPr lang="en-US" altLang="x-none" sz="2000" dirty="0">
                        <a:sym typeface="+mn-ea"/>
                      </a:endParaRPr>
                    </a:p>
                    <a:p>
                      <a:pPr algn="l">
                        <a:lnSpc>
                          <a:spcPct val="100000"/>
                        </a:lnSpc>
                        <a:buNone/>
                      </a:pPr>
                      <a:r>
                        <a:rPr lang="en-US" altLang="x-none" sz="2000" u="sng" dirty="0">
                          <a:solidFill>
                            <a:srgbClr val="FF0000"/>
                          </a:solidFill>
                          <a:sym typeface="Symbol" panose="05050102010706020507" pitchFamily="2" charset="2"/>
                        </a:rPr>
                        <a:t>p</a:t>
                      </a:r>
                      <a:r>
                        <a:rPr lang="en-US" altLang="x-none" sz="2000" dirty="0">
                          <a:sym typeface="Symbol" panose="05050102010706020507" pitchFamily="2" charset="2"/>
                        </a:rPr>
                        <a:t>recision: total number of digits</a:t>
                      </a:r>
                      <a:endParaRPr lang="en-US" altLang="x-none" sz="2000" dirty="0">
                        <a:sym typeface="+mn-ea"/>
                      </a:endParaRPr>
                    </a:p>
                    <a:p>
                      <a:pPr algn="l">
                        <a:lnSpc>
                          <a:spcPct val="100000"/>
                        </a:lnSpc>
                        <a:buNone/>
                      </a:pPr>
                      <a:r>
                        <a:rPr lang="en-US" altLang="x-none" sz="2000" u="sng" dirty="0">
                          <a:solidFill>
                            <a:srgbClr val="FF0000"/>
                          </a:solidFill>
                          <a:sym typeface="Symbol" panose="05050102010706020507" pitchFamily="2" charset="2"/>
                        </a:rPr>
                        <a:t>s</a:t>
                      </a:r>
                      <a:r>
                        <a:rPr lang="en-US" altLang="x-none" sz="2000" dirty="0">
                          <a:sym typeface="Symbol" panose="05050102010706020507" pitchFamily="2" charset="2"/>
                        </a:rPr>
                        <a:t>cale: number of digits to the right of the decimal point</a:t>
                      </a:r>
                      <a:endParaRPr lang="en-US" altLang="x-none" sz="20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NUMERIC(p, s)</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000" dirty="0">
                          <a:sym typeface="+mn-ea"/>
                        </a:rPr>
                        <a:t>Exact numerical, precision p, scale s. The maximum precision depends on the DBMS.</a:t>
                      </a:r>
                      <a:endParaRPr lang="en-US" altLang="x-none" sz="20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FLOAT(p)</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Approximate numerical, mantissa precision p. Precision is greater than or equal to 1 and the maximum precision depends on the DBMS.</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REAL</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Same as FLOAT type except that the DBMS defines the precision.</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DOUBLE PRECISION</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Same as FLOAT type (DBMS defines the precision) but greater than that of REAL.</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34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34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3428" name="Rectangle 3"/>
          <p:cNvSpPr>
            <a:spLocks noGrp="1"/>
          </p:cNvSpPr>
          <p:nvPr>
            <p:ph type="body"/>
          </p:nvPr>
        </p:nvSpPr>
        <p:spPr>
          <a:xfrm>
            <a:off x="0" y="76200"/>
            <a:ext cx="9144000" cy="1066800"/>
          </a:xfrm>
        </p:spPr>
        <p:txBody>
          <a:bodyPr wrap="square" anchor="t"/>
          <a:p>
            <a:pPr marL="457200" indent="-457200" eaLnBrk="1" hangingPunct="1">
              <a:buNone/>
            </a:pPr>
            <a:r>
              <a:rPr lang="en-US" altLang="x-none" sz="3000" i="1" u="sng" dirty="0">
                <a:solidFill>
                  <a:schemeClr val="accent1"/>
                </a:solidFill>
                <a:sym typeface="Symbol" panose="05050102010706020507" pitchFamily="2" charset="2"/>
              </a:rPr>
              <a:t>Exp 3.5.5</a:t>
            </a:r>
            <a:r>
              <a:rPr lang="en-US" altLang="x-none" sz="3000" dirty="0">
                <a:solidFill>
                  <a:schemeClr val="accent2"/>
                </a:solidFill>
                <a:sym typeface="Symbol" panose="05050102010706020507" pitchFamily="2" charset="2"/>
              </a:rPr>
              <a:t>: Find cids for customers who order all products ordered by customer c006.</a:t>
            </a:r>
            <a:endParaRPr lang="en-US" altLang="x-none" sz="3000" dirty="0">
              <a:solidFill>
                <a:schemeClr val="accent2"/>
              </a:solidFill>
              <a:sym typeface="Symbol" panose="05050102010706020507" pitchFamily="2" charset="2"/>
            </a:endParaRPr>
          </a:p>
        </p:txBody>
      </p:sp>
      <p:sp>
        <p:nvSpPr>
          <p:cNvPr id="100358" name="Rectangle 4"/>
          <p:cNvSpPr/>
          <p:nvPr/>
        </p:nvSpPr>
        <p:spPr>
          <a:xfrm>
            <a:off x="0" y="1219200"/>
            <a:ext cx="9144000" cy="563880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orders  z</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z.cid=‘c006’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y</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y.cid=c.cid and y.pid=z.pid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358">
                                            <p:txEl>
                                              <p:charRg st="0" end="1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0358">
                                            <p:txEl>
                                              <p:charRg st="12" end="3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0358">
                                            <p:txEl>
                                              <p:charRg st="35" end="5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0358">
                                            <p:txEl>
                                              <p:charRg st="56" end="6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0358">
                                            <p:txEl>
                                              <p:charRg st="66" end="8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0358">
                                            <p:txEl>
                                              <p:charRg st="86" end="12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0358">
                                            <p:txEl>
                                              <p:charRg st="126" end="13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0358">
                                            <p:txEl>
                                              <p:charRg st="137" end="15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0358">
                                            <p:txEl>
                                              <p:charRg st="154" end="1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44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44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4452" name="Rectangle 3"/>
          <p:cNvSpPr>
            <a:spLocks noGrp="1"/>
          </p:cNvSpPr>
          <p:nvPr>
            <p:ph type="body"/>
          </p:nvPr>
        </p:nvSpPr>
        <p:spPr>
          <a:xfrm>
            <a:off x="0" y="76200"/>
            <a:ext cx="9144000" cy="1143000"/>
          </a:xfrm>
        </p:spPr>
        <p:txBody>
          <a:bodyPr wrap="square" anchor="t"/>
          <a:p>
            <a:pPr marL="457200" indent="-457200" eaLnBrk="1" hangingPunct="1">
              <a:buNone/>
            </a:pPr>
            <a:r>
              <a:rPr lang="en-US" altLang="x-none" sz="3000" i="1" u="sng" dirty="0">
                <a:solidFill>
                  <a:schemeClr val="accent1"/>
                </a:solidFill>
                <a:sym typeface="Symbol" panose="05050102010706020507" pitchFamily="2" charset="2"/>
              </a:rPr>
              <a:t>Exp 3.5.6</a:t>
            </a:r>
            <a:r>
              <a:rPr lang="en-US" altLang="x-none" sz="3000" dirty="0">
                <a:solidFill>
                  <a:schemeClr val="accent2"/>
                </a:solidFill>
                <a:sym typeface="Symbol" panose="05050102010706020507" pitchFamily="2" charset="2"/>
              </a:rPr>
              <a:t>: Find pid values of products supplied to all customers in Duluth.</a:t>
            </a:r>
            <a:endParaRPr lang="en-US" altLang="x-none" sz="3000" dirty="0">
              <a:solidFill>
                <a:schemeClr val="accent2"/>
              </a:solidFill>
              <a:sym typeface="Symbol" panose="05050102010706020507" pitchFamily="2" charset="2"/>
            </a:endParaRPr>
          </a:p>
        </p:txBody>
      </p:sp>
      <p:sp>
        <p:nvSpPr>
          <p:cNvPr id="101382" name="Rectangle 4"/>
          <p:cNvSpPr/>
          <p:nvPr/>
        </p:nvSpPr>
        <p:spPr>
          <a:xfrm>
            <a:off x="0" y="1219200"/>
            <a:ext cx="9144000" cy="563880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customers  c</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c.city=‘Duluth’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x</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x.cid=c.cid and x.pid=p.pid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82">
                                            <p:txEl>
                                              <p:charRg st="0" end="1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1382">
                                            <p:txEl>
                                              <p:charRg st="12" end="3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1382">
                                            <p:txEl>
                                              <p:charRg st="34" end="5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1382">
                                            <p:txEl>
                                              <p:charRg st="55" end="6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1382">
                                            <p:txEl>
                                              <p:charRg st="65" end="8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1382">
                                            <p:txEl>
                                              <p:charRg st="88" end="13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1382">
                                            <p:txEl>
                                              <p:charRg st="131" end="14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1382">
                                            <p:txEl>
                                              <p:charRg st="142" end="15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1382">
                                            <p:txEl>
                                              <p:charRg st="159" end="1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54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54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5476" name="Rectangle 3"/>
          <p:cNvSpPr>
            <a:spLocks noGrp="1"/>
          </p:cNvSpPr>
          <p:nvPr>
            <p:ph type="body"/>
          </p:nvPr>
        </p:nvSpPr>
        <p:spPr/>
        <p:txBody>
          <a:bodyPr wrap="square" anchor="t"/>
          <a:p>
            <a:pPr eaLnBrk="1" hangingPunct="1">
              <a:lnSpc>
                <a:spcPct val="120000"/>
              </a:lnSpc>
            </a:pPr>
            <a:r>
              <a:rPr lang="en-US" altLang="x-none" sz="3200" i="1" u="sng" dirty="0">
                <a:sym typeface="Symbol" panose="05050102010706020507" pitchFamily="2" charset="2"/>
              </a:rPr>
              <a:t>[Exp 2.9.5]</a:t>
            </a:r>
            <a:r>
              <a:rPr lang="en-US" altLang="x-none" sz="3200" dirty="0">
                <a:sym typeface="Symbol" panose="05050102010706020507" pitchFamily="2" charset="2"/>
              </a:rPr>
              <a:t> </a:t>
            </a:r>
            <a:r>
              <a:rPr lang="en-US" altLang="x-none" sz="3200" dirty="0">
                <a:solidFill>
                  <a:schemeClr val="accent2"/>
                </a:solidFill>
                <a:sym typeface="Symbol" panose="05050102010706020507" pitchFamily="2" charset="2"/>
              </a:rPr>
              <a:t>Get names of customers who order all products priced at $0.50.</a:t>
            </a:r>
            <a:endParaRPr lang="en-US" altLang="x-none" sz="3200" dirty="0">
              <a:solidFill>
                <a:schemeClr val="accent2"/>
              </a:solidFill>
              <a:sym typeface="Symbol" panose="05050102010706020507" pitchFamily="2" charset="2"/>
            </a:endParaRPr>
          </a:p>
          <a:p>
            <a:pPr eaLnBrk="1" hangingPunct="1">
              <a:lnSpc>
                <a:spcPct val="120000"/>
              </a:lnSpc>
            </a:pPr>
            <a:endParaRPr lang="en-US" altLang="x-none" sz="1600" dirty="0">
              <a:solidFill>
                <a:schemeClr val="accent2"/>
              </a:solidFill>
              <a:sym typeface="Symbol" panose="05050102010706020507" pitchFamily="2" charset="2"/>
            </a:endParaRPr>
          </a:p>
          <a:p>
            <a:pPr eaLnBrk="1" hangingPunct="1">
              <a:lnSpc>
                <a:spcPct val="120000"/>
              </a:lnSpc>
            </a:pPr>
            <a:r>
              <a:rPr lang="en-US" altLang="x-none" sz="3200" i="1" u="sng" dirty="0"/>
              <a:t>[Exp 2.9.6]</a:t>
            </a:r>
            <a:r>
              <a:rPr lang="en-US" altLang="x-none" sz="3200" dirty="0">
                <a:solidFill>
                  <a:schemeClr val="accent2"/>
                </a:solidFill>
              </a:rPr>
              <a:t> Get cids of customers who order all products that anybody orders.</a:t>
            </a:r>
            <a:endParaRPr lang="en-US" altLang="x-none" sz="3200" dirty="0">
              <a:solidFill>
                <a:schemeClr val="accent2"/>
              </a:solidFill>
            </a:endParaRPr>
          </a:p>
          <a:p>
            <a:pPr eaLnBrk="1" hangingPunct="1">
              <a:lnSpc>
                <a:spcPct val="120000"/>
              </a:lnSpc>
            </a:pPr>
            <a:endParaRPr lang="en-US" altLang="x-none" sz="1600" dirty="0">
              <a:solidFill>
                <a:schemeClr val="accent2"/>
              </a:solidFill>
            </a:endParaRPr>
          </a:p>
          <a:p>
            <a:pPr eaLnBrk="1" hangingPunct="1">
              <a:lnSpc>
                <a:spcPct val="120000"/>
              </a:lnSpc>
            </a:pPr>
            <a:r>
              <a:rPr lang="en-US" altLang="x-none" sz="3200" i="1" u="sng" dirty="0">
                <a:sym typeface="Symbol" panose="05050102010706020507" pitchFamily="2" charset="2"/>
              </a:rPr>
              <a:t>[Exp 2.9.7]</a:t>
            </a:r>
            <a:r>
              <a:rPr lang="en-US" altLang="x-none" sz="3200" dirty="0">
                <a:sym typeface="Symbol" panose="05050102010706020507" pitchFamily="2" charset="2"/>
              </a:rPr>
              <a:t> </a:t>
            </a:r>
            <a:r>
              <a:rPr lang="en-US" altLang="x-none" sz="3200" dirty="0">
                <a:solidFill>
                  <a:schemeClr val="accent2"/>
                </a:solidFill>
                <a:sym typeface="Symbol" panose="05050102010706020507" pitchFamily="2" charset="2"/>
              </a:rPr>
              <a:t>Get aids of agents who take orders on at least that set of products ordered by c004.</a:t>
            </a:r>
            <a:endParaRPr lang="zh-CN" altLang="en-US" sz="3200" dirty="0">
              <a:solidFill>
                <a:schemeClr val="accent2"/>
              </a:solidFill>
              <a:sym typeface="Symbol" panose="05050102010706020507" pitchFamily="2" charset="2"/>
            </a:endParaRPr>
          </a:p>
        </p:txBody>
      </p:sp>
      <p:sp>
        <p:nvSpPr>
          <p:cNvPr id="105477" name="Rectangle 4"/>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64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64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6500" name="Rectangle 3"/>
          <p:cNvSpPr>
            <a:spLocks noGrp="1"/>
          </p:cNvSpPr>
          <p:nvPr>
            <p:ph type="body"/>
          </p:nvPr>
        </p:nvSpPr>
        <p:spPr>
          <a:xfrm>
            <a:off x="0" y="0"/>
            <a:ext cx="9144000" cy="2133600"/>
          </a:xfrm>
        </p:spPr>
        <p:txBody>
          <a:bodyPr wrap="square" anchor="t"/>
          <a:p>
            <a:pPr marL="457200" indent="-457200" eaLnBrk="1" hangingPunct="1"/>
            <a:r>
              <a:rPr lang="en-US" altLang="x-none" sz="3000" i="1" u="sng" dirty="0">
                <a:sym typeface="Symbol" panose="05050102010706020507" pitchFamily="2" charset="2"/>
              </a:rPr>
              <a:t>Exp 2.9.5</a:t>
            </a:r>
            <a:r>
              <a:rPr lang="en-US" altLang="x-none" sz="3000" dirty="0">
                <a:solidFill>
                  <a:schemeClr val="accent2"/>
                </a:solidFill>
                <a:sym typeface="Symbol" panose="05050102010706020507" pitchFamily="2" charset="2"/>
              </a:rPr>
              <a:t>: Get names of customers who order all products priced at $0.50.</a:t>
            </a:r>
            <a:endParaRPr lang="en-US" altLang="x-none" sz="3000" dirty="0">
              <a:solidFill>
                <a:schemeClr val="accent2"/>
              </a:solidFill>
              <a:sym typeface="Symbol" panose="05050102010706020507" pitchFamily="2" charset="2"/>
            </a:endParaRPr>
          </a:p>
          <a:p>
            <a:pPr marL="914400" lvl="1" indent="-457200" eaLnBrk="1" hangingPunct="1">
              <a:buAutoNum type="arabicParenR"/>
            </a:pPr>
            <a:r>
              <a:rPr lang="en-US" altLang="x-none" sz="3000" dirty="0"/>
              <a:t>T</a:t>
            </a:r>
            <a:r>
              <a:rPr lang="en-US" altLang="x-none" sz="3000" baseline="-25000" dirty="0"/>
              <a:t>1</a:t>
            </a:r>
            <a:r>
              <a:rPr lang="en-US" altLang="x-none" sz="3000" dirty="0"/>
              <a:t> := </a:t>
            </a:r>
            <a:r>
              <a:rPr lang="en-US" altLang="x-none" sz="3000" dirty="0">
                <a:sym typeface="Symbol" panose="05050102010706020507" pitchFamily="2" charset="2"/>
              </a:rPr>
              <a:t>O[cid, pid] </a:t>
            </a:r>
            <a:r>
              <a:rPr lang="en-US" altLang="x-none" sz="3000" dirty="0"/>
              <a:t>÷ (P where price=0.50) [pid]</a:t>
            </a:r>
            <a:endParaRPr lang="en-US" altLang="x-none" sz="3000" dirty="0">
              <a:solidFill>
                <a:srgbClr val="FF0066"/>
              </a:solidFill>
              <a:sym typeface="Symbol" panose="05050102010706020507" pitchFamily="2" charset="2"/>
            </a:endParaRPr>
          </a:p>
          <a:p>
            <a:pPr marL="914400" lvl="1" indent="-457200" eaLnBrk="1" hangingPunct="1">
              <a:buAutoNum type="arabicParenR"/>
            </a:pPr>
            <a:r>
              <a:rPr lang="en-US" altLang="x-none" sz="3000" dirty="0"/>
              <a:t>T</a:t>
            </a:r>
            <a:r>
              <a:rPr lang="en-US" altLang="x-none" sz="3000" baseline="-25000" dirty="0"/>
              <a:t>2</a:t>
            </a:r>
            <a:r>
              <a:rPr lang="en-US" altLang="x-none" sz="3000" dirty="0"/>
              <a:t> := </a:t>
            </a:r>
            <a:r>
              <a:rPr lang="en-US" altLang="x-none" sz="3000" dirty="0">
                <a:sym typeface="Symbol" panose="05050102010706020507" pitchFamily="2" charset="2"/>
              </a:rPr>
              <a:t>(</a:t>
            </a:r>
            <a:r>
              <a:rPr lang="en-US" altLang="x-none" sz="3000" dirty="0"/>
              <a:t>T</a:t>
            </a:r>
            <a:r>
              <a:rPr lang="en-US" altLang="x-none" sz="3000" baseline="-25000" dirty="0"/>
              <a:t>1</a:t>
            </a:r>
            <a:r>
              <a:rPr lang="en-US" altLang="x-none" sz="3000" dirty="0">
                <a:sym typeface="Symbol" panose="05050102010706020507" pitchFamily="2" charset="2"/>
              </a:rPr>
              <a:t>  C) [cname]</a:t>
            </a:r>
            <a:endParaRPr lang="en-US" altLang="x-none" sz="3000" dirty="0">
              <a:sym typeface="Symbol" panose="05050102010706020507" pitchFamily="2" charset="2"/>
            </a:endParaRPr>
          </a:p>
        </p:txBody>
      </p:sp>
      <p:sp>
        <p:nvSpPr>
          <p:cNvPr id="103430" name="Rectangle 4"/>
          <p:cNvSpPr/>
          <p:nvPr/>
        </p:nvSpPr>
        <p:spPr>
          <a:xfrm>
            <a:off x="0" y="2276475"/>
            <a:ext cx="9144000" cy="4581525"/>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p>
            <a:pPr marL="457200" indent="-457200">
              <a:lnSpc>
                <a:spcPct val="110000"/>
              </a:lnSpc>
              <a:spcBef>
                <a:spcPct val="20000"/>
              </a:spcBef>
              <a:buClr>
                <a:schemeClr val="tx1"/>
              </a:buClr>
              <a:buFont typeface="Wingdings" panose="05000000000000000000" pitchFamily="2" charset="2"/>
              <a:buChar char="q"/>
            </a:pPr>
            <a:r>
              <a:rPr lang="en-US" altLang="x-none" sz="3000" b="1" dirty="0">
                <a:solidFill>
                  <a:schemeClr val="accent2"/>
                </a:solidFill>
                <a:latin typeface="Arial" panose="020B0604020202020204" pitchFamily="34" charset="0"/>
                <a:ea typeface="宋体" panose="02010600030101010101" pitchFamily="2" charset="-122"/>
              </a:rPr>
              <a:t>SQL:</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    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1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1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1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p.price=0.50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10000"/>
              </a:lnSpc>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10000"/>
              </a:lnSpc>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o.pid=p.pid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30">
                                            <p:txEl>
                                              <p:charRg st="0"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3430">
                                            <p:txEl>
                                              <p:charRg st="5" end="4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3430">
                                            <p:txEl>
                                              <p:charRg st="43" end="6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3430">
                                            <p:txEl>
                                              <p:charRg st="63" end="9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3430">
                                            <p:txEl>
                                              <p:charRg st="92" end="13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3430">
                                            <p:txEl>
                                              <p:charRg st="131" end="15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3430">
                                            <p:txEl>
                                              <p:charRg st="158" end="1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75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75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7524" name="Rectangle 3"/>
          <p:cNvSpPr>
            <a:spLocks noGrp="1"/>
          </p:cNvSpPr>
          <p:nvPr>
            <p:ph type="body"/>
          </p:nvPr>
        </p:nvSpPr>
        <p:spPr>
          <a:xfrm>
            <a:off x="0" y="76200"/>
            <a:ext cx="9144000" cy="1841500"/>
          </a:xfrm>
        </p:spPr>
        <p:txBody>
          <a:bodyPr wrap="square" anchor="t"/>
          <a:p>
            <a:pPr marL="457200" indent="-457200" eaLnBrk="1" hangingPunct="1">
              <a:lnSpc>
                <a:spcPct val="110000"/>
              </a:lnSpc>
            </a:pPr>
            <a:r>
              <a:rPr lang="en-US" altLang="x-none" sz="3200" i="1" u="sng" dirty="0">
                <a:solidFill>
                  <a:schemeClr val="accent1"/>
                </a:solidFill>
              </a:rPr>
              <a:t>Exp 2.9.6</a:t>
            </a:r>
            <a:r>
              <a:rPr lang="en-US" altLang="x-none" sz="3200" dirty="0">
                <a:solidFill>
                  <a:schemeClr val="accent2"/>
                </a:solidFill>
              </a:rPr>
              <a:t>: Get cids of customers who order all products that anybody orders.</a:t>
            </a:r>
            <a:endParaRPr lang="en-US" altLang="x-none" sz="3200" dirty="0">
              <a:solidFill>
                <a:schemeClr val="accent2"/>
              </a:solidFill>
            </a:endParaRPr>
          </a:p>
          <a:p>
            <a:pPr marL="1371600" lvl="2" indent="-457200" eaLnBrk="1" hangingPunct="1">
              <a:lnSpc>
                <a:spcPct val="110000"/>
              </a:lnSpc>
              <a:buNone/>
            </a:pPr>
            <a:r>
              <a:rPr lang="en-US" altLang="x-none" sz="3200" dirty="0">
                <a:sym typeface="Symbol" panose="05050102010706020507" pitchFamily="2" charset="2"/>
              </a:rPr>
              <a:t>O[cid, pid] </a:t>
            </a:r>
            <a:r>
              <a:rPr lang="en-US" altLang="x-none" sz="3200" dirty="0"/>
              <a:t>÷ O[pid]</a:t>
            </a:r>
            <a:endParaRPr lang="en-US" altLang="x-none" sz="3200" dirty="0">
              <a:solidFill>
                <a:schemeClr val="accent2"/>
              </a:solidFill>
              <a:sym typeface="Symbol" panose="05050102010706020507" pitchFamily="2" charset="2"/>
            </a:endParaRPr>
          </a:p>
        </p:txBody>
      </p:sp>
      <p:sp>
        <p:nvSpPr>
          <p:cNvPr id="104454" name="Rectangle 4"/>
          <p:cNvSpPr/>
          <p:nvPr/>
        </p:nvSpPr>
        <p:spPr>
          <a:xfrm>
            <a:off x="0" y="2062163"/>
            <a:ext cx="9144000" cy="472440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p>
            <a:pPr marL="457200" indent="-457200" eaLnBrk="0" hangingPunct="0">
              <a:lnSpc>
                <a:spcPts val="34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SQL:</a:t>
            </a:r>
            <a:endParaRPr lang="en-US" altLang="x-none" sz="3200" b="1" dirty="0">
              <a:solidFill>
                <a:schemeClr val="accent2"/>
              </a:solidFill>
              <a:latin typeface="Arial" panose="020B0604020202020204" pitchFamily="34" charset="0"/>
              <a:ea typeface="宋体" panose="02010600030101010101" pitchFamily="2" charset="-12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c.cid  FROM  customers  c</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  FROM  orders  o1</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WHERE  NOT EXISTS (</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400"/>
              </a:lnSpc>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  FROM  orders  o2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400"/>
              </a:lnSpc>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o2.cid=c.cid  and  o2.pid=o1.pid</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latin typeface="Arial" panose="020B0604020202020204" pitchFamily="34" charset="0"/>
                <a:ea typeface="宋体" panose="02010600030101010101" pitchFamily="2" charset="-122"/>
                <a:sym typeface="Symbol" panose="05050102010706020507" pitchFamily="2" charset="2"/>
              </a:rPr>
              <a:t>)</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4">
                                            <p:txEl>
                                              <p:charRg st="0"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4454">
                                            <p:txEl>
                                              <p:charRg st="5" end="3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4454">
                                            <p:txEl>
                                              <p:charRg st="39" end="5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4454">
                                            <p:txEl>
                                              <p:charRg st="59" end="8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4454">
                                            <p:txEl>
                                              <p:charRg st="87" end="10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4454">
                                            <p:txEl>
                                              <p:charRg st="107" end="13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4454">
                                            <p:txEl>
                                              <p:charRg st="135"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85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85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8548" name="Rectangle 3"/>
          <p:cNvSpPr>
            <a:spLocks noGrp="1"/>
          </p:cNvSpPr>
          <p:nvPr>
            <p:ph type="body"/>
          </p:nvPr>
        </p:nvSpPr>
        <p:spPr>
          <a:xfrm>
            <a:off x="0" y="0"/>
            <a:ext cx="9144000" cy="1676400"/>
          </a:xfrm>
        </p:spPr>
        <p:txBody>
          <a:bodyPr wrap="square" anchor="t"/>
          <a:p>
            <a:pPr marL="457200" indent="-457200">
              <a:lnSpc>
                <a:spcPts val="3200"/>
              </a:lnSpc>
            </a:pPr>
            <a:r>
              <a:rPr lang="en-US" altLang="x-none" sz="2800" i="1" u="sng" dirty="0">
                <a:solidFill>
                  <a:schemeClr val="accent1"/>
                </a:solidFill>
                <a:sym typeface="Symbol" panose="05050102010706020507" pitchFamily="2" charset="2"/>
              </a:rPr>
              <a:t>Exp 2.9.7</a:t>
            </a:r>
            <a:r>
              <a:rPr lang="en-US" altLang="x-none" sz="2800" dirty="0">
                <a:solidFill>
                  <a:schemeClr val="accent2"/>
                </a:solidFill>
                <a:sym typeface="Symbol" panose="05050102010706020507" pitchFamily="2" charset="2"/>
              </a:rPr>
              <a:t>: Get aids of agents who take orders on at least that set of products ordered by c004.</a:t>
            </a:r>
            <a:endParaRPr lang="en-US" altLang="x-none" sz="2800" dirty="0">
              <a:solidFill>
                <a:schemeClr val="accent2"/>
              </a:solidFill>
              <a:sym typeface="Symbol" panose="05050102010706020507" pitchFamily="2" charset="2"/>
            </a:endParaRPr>
          </a:p>
          <a:p>
            <a:pPr marL="1371600" lvl="2" indent="-457200">
              <a:lnSpc>
                <a:spcPts val="3200"/>
              </a:lnSpc>
              <a:buNone/>
            </a:pPr>
            <a:r>
              <a:rPr lang="en-US" altLang="x-none" sz="2800" dirty="0">
                <a:sym typeface="Symbol" panose="05050102010706020507" pitchFamily="2" charset="2"/>
              </a:rPr>
              <a:t>O[aid, pid] ÷ (O where cid = 'c004')[pid]</a:t>
            </a:r>
            <a:endParaRPr lang="en-US" altLang="x-none" sz="2800" dirty="0">
              <a:sym typeface="Symbol" panose="05050102010706020507" pitchFamily="2" charset="2"/>
            </a:endParaRPr>
          </a:p>
        </p:txBody>
      </p:sp>
      <p:sp>
        <p:nvSpPr>
          <p:cNvPr id="105478" name="Rectangle 4"/>
          <p:cNvSpPr/>
          <p:nvPr/>
        </p:nvSpPr>
        <p:spPr>
          <a:xfrm>
            <a:off x="0" y="1485900"/>
            <a:ext cx="9144000" cy="537210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p>
            <a:pPr marL="457200" indent="-457200" eaLnBrk="0" hangingPunct="0">
              <a:lnSpc>
                <a:spcPts val="3200"/>
              </a:lnSpc>
              <a:spcBef>
                <a:spcPct val="20000"/>
              </a:spcBef>
              <a:buClr>
                <a:schemeClr val="tx1"/>
              </a:buClr>
              <a:buFont typeface="Wingdings" panose="05000000000000000000" pitchFamily="2" charset="2"/>
              <a:buChar char="q"/>
            </a:pPr>
            <a:r>
              <a:rPr lang="en-US" altLang="x-none" sz="2800" b="1" dirty="0">
                <a:solidFill>
                  <a:schemeClr val="accent2"/>
                </a:solidFill>
                <a:latin typeface="Arial" panose="020B0604020202020204" pitchFamily="34" charset="0"/>
                <a:ea typeface="宋体" panose="02010600030101010101" pitchFamily="2" charset="-122"/>
              </a:rPr>
              <a:t>SQL:</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a.aid</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FROM  agents  a</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o1</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WHERE  o1.cid=‘c004’  and  NOT EXISTS (</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o2</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o2.aid=a.aid  and  o2.pid=o1.pid</a:t>
            </a: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8">
                                            <p:txEl>
                                              <p:charRg st="0"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5478">
                                            <p:txEl>
                                              <p:charRg st="5" end="1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5478">
                                            <p:txEl>
                                              <p:charRg st="19" end="3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5478">
                                            <p:txEl>
                                              <p:charRg st="35" end="5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5478">
                                            <p:txEl>
                                              <p:charRg st="55" end="6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5478">
                                            <p:txEl>
                                              <p:charRg st="65" end="8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5478">
                                            <p:txEl>
                                              <p:charRg st="82" end="12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5478">
                                            <p:txEl>
                                              <p:charRg st="122" end="13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5478">
                                            <p:txEl>
                                              <p:charRg st="132" end="14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05478">
                                            <p:txEl>
                                              <p:charRg st="149" end="1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95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95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9572" name="Rectangle 3"/>
          <p:cNvSpPr>
            <a:spLocks noGrp="1"/>
          </p:cNvSpPr>
          <p:nvPr>
            <p:ph type="body"/>
          </p:nvPr>
        </p:nvSpPr>
        <p:spPr>
          <a:xfrm>
            <a:off x="0" y="0"/>
            <a:ext cx="9144000" cy="6858000"/>
          </a:xfrm>
          <a:solidFill>
            <a:schemeClr val="bg1"/>
          </a:solidFill>
        </p:spPr>
        <p:txBody>
          <a:bodyPr wrap="square" anchor="t"/>
          <a:p>
            <a:pPr marL="457200" indent="-457200" eaLnBrk="1" hangingPunct="1"/>
            <a:r>
              <a:rPr lang="en-US" altLang="x-none" sz="2800" dirty="0"/>
              <a:t>Question</a:t>
            </a:r>
            <a:endParaRPr lang="en-US" altLang="x-none" sz="2800" dirty="0"/>
          </a:p>
          <a:p>
            <a:pPr marL="914400" lvl="1" indent="-457200" eaLnBrk="1" hangingPunct="1">
              <a:buAutoNum type="arabicPeriod"/>
            </a:pPr>
            <a:r>
              <a:rPr lang="en-US" altLang="x-none" sz="2800" dirty="0"/>
              <a:t>Get aids of agents who place orders for all customers who have discount greater than 8.</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cids for customers with the following property: if customer c006 orders a product x through agent y, so the customer orders the product x through the agent y.</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aids of agents who place orders for all customers who place orders for all products costing more than a dollar through the agent.</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aids of agents who place orders for all customers who place orders for all products.</a:t>
            </a:r>
            <a:endParaRPr lang="en-US" altLang="x-none" sz="2800" dirty="0"/>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05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05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0596" name="Rectangle 3"/>
          <p:cNvSpPr>
            <a:spLocks noGrp="1"/>
          </p:cNvSpPr>
          <p:nvPr>
            <p:ph type="body"/>
          </p:nvPr>
        </p:nvSpPr>
        <p:spPr>
          <a:xfrm>
            <a:off x="0" y="44450"/>
            <a:ext cx="9144000" cy="1093788"/>
          </a:xfrm>
        </p:spPr>
        <p:txBody>
          <a:bodyPr wrap="square" anchor="t"/>
          <a:p>
            <a:pPr marL="457200" indent="-457200" eaLnBrk="1" hangingPunct="1">
              <a:buAutoNum type="arabicPeriod"/>
            </a:pPr>
            <a:r>
              <a:rPr lang="en-US" altLang="x-none" sz="3000" dirty="0">
                <a:solidFill>
                  <a:schemeClr val="tx2"/>
                </a:solidFill>
              </a:rPr>
              <a:t>Get aids of agents who place orders for all customers who have discount greater than 8.</a:t>
            </a:r>
            <a:endParaRPr lang="en-US" altLang="x-none" sz="3000" dirty="0">
              <a:solidFill>
                <a:schemeClr val="tx2"/>
              </a:solidFill>
            </a:endParaRPr>
          </a:p>
        </p:txBody>
      </p:sp>
      <p:sp>
        <p:nvSpPr>
          <p:cNvPr id="110597" name="Rectangle 4"/>
          <p:cNvSpPr/>
          <p:nvPr/>
        </p:nvSpPr>
        <p:spPr>
          <a:xfrm>
            <a:off x="0" y="1295400"/>
            <a:ext cx="9144000" cy="55626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457200">
              <a:lnSpc>
                <a:spcPct val="11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aid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371600" lvl="2" indent="-457200">
              <a:lnSpc>
                <a:spcPct val="110000"/>
              </a:lnSpc>
              <a:spcBef>
                <a:spcPct val="20000"/>
              </a:spcBef>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10000"/>
              </a:lnSpc>
              <a:spcBef>
                <a:spcPct val="20000"/>
              </a:spcBef>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customers  c</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10000"/>
              </a:lnSpc>
              <a:spcBef>
                <a:spcPct val="20000"/>
              </a:spcBef>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c.discnt &gt; 8  and  not exists (</a:t>
            </a:r>
            <a:endParaRPr lang="en-US" altLang="x-none" sz="3000" b="1" dirty="0">
              <a:solidFill>
                <a:srgbClr val="FF0066"/>
              </a:solidFill>
              <a:latin typeface="Arial" panose="020B0604020202020204" pitchFamily="34" charset="0"/>
              <a:ea typeface="宋体" panose="02010600030101010101" pitchFamily="2" charset="-122"/>
            </a:endParaRPr>
          </a:p>
          <a:p>
            <a:pPr marL="1828800" lvl="3" indent="-457200">
              <a:lnSpc>
                <a:spcPct val="11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lnSpc>
                <a:spcPct val="11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orders  x</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lnSpc>
                <a:spcPct val="11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x.cid=c.cid  and  x.aid=a.aid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16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16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1620" name="Rectangle 3"/>
          <p:cNvSpPr>
            <a:spLocks noGrp="1"/>
          </p:cNvSpPr>
          <p:nvPr>
            <p:ph type="body"/>
          </p:nvPr>
        </p:nvSpPr>
        <p:spPr>
          <a:xfrm>
            <a:off x="0" y="0"/>
            <a:ext cx="9296400" cy="1752600"/>
          </a:xfrm>
        </p:spPr>
        <p:txBody>
          <a:bodyPr wrap="square" anchor="t"/>
          <a:p>
            <a:pPr marL="457200" indent="-457200" eaLnBrk="1" hangingPunct="1">
              <a:lnSpc>
                <a:spcPct val="90000"/>
              </a:lnSpc>
              <a:buAutoNum type="arabicPeriod" startAt="2"/>
            </a:pPr>
            <a:r>
              <a:rPr lang="en-US" altLang="x-none" sz="2800" dirty="0">
                <a:solidFill>
                  <a:schemeClr val="tx2"/>
                </a:solidFill>
              </a:rPr>
              <a:t>Get cids for customers with the following property: </a:t>
            </a:r>
            <a:r>
              <a:rPr lang="en-US" altLang="x-none" sz="2800" dirty="0">
                <a:solidFill>
                  <a:schemeClr val="accent2"/>
                </a:solidFill>
              </a:rPr>
              <a:t>if customer c006 orders a product x through agent y, so the customer orders the product x through the agent y.</a:t>
            </a:r>
            <a:endParaRPr lang="en-US" altLang="x-none" sz="2800" dirty="0">
              <a:solidFill>
                <a:schemeClr val="accent2"/>
              </a:solidFill>
            </a:endParaRPr>
          </a:p>
        </p:txBody>
      </p:sp>
      <p:sp>
        <p:nvSpPr>
          <p:cNvPr id="111621" name="Rectangle 4"/>
          <p:cNvSpPr/>
          <p:nvPr/>
        </p:nvSpPr>
        <p:spPr>
          <a:xfrm>
            <a:off x="0" y="1676400"/>
            <a:ext cx="9144000" cy="51816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	FROM      orders  o1</a:t>
            </a:r>
            <a:endPar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WHERE   o1.cid=‘c006’  and  NOT EXISTS (</a:t>
            </a:r>
            <a:endPar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SELECT</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a:t>
            </a:r>
            <a:endPar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	FROM</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orders  o2</a:t>
            </a:r>
            <a:endPar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ts val="500"/>
              </a:spcBef>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WHERE</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o2.cid = c.cid  and </a:t>
            </a:r>
            <a:endPar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ts val="500"/>
              </a:spcBef>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	o2.pid = o1.pid and  </a:t>
            </a:r>
            <a:r>
              <a:rPr lang="en-US" altLang="x-none" sz="2800" b="1" i="1" dirty="0">
                <a:solidFill>
                  <a:schemeClr val="tx2"/>
                </a:solidFill>
                <a:latin typeface="Arial" panose="020B0604020202020204" pitchFamily="34" charset="0"/>
                <a:ea typeface="宋体" panose="02010600030101010101" pitchFamily="2" charset="-122"/>
                <a:sym typeface="Symbol" panose="05050102010706020507" pitchFamily="2" charset="2"/>
              </a:rPr>
              <a:t>o2.aid = o1.aid</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108551" name="椭圆 3"/>
          <p:cNvSpPr/>
          <p:nvPr/>
        </p:nvSpPr>
        <p:spPr>
          <a:xfrm>
            <a:off x="1547813" y="6092825"/>
            <a:ext cx="6624637" cy="649288"/>
          </a:xfrm>
          <a:prstGeom prst="ellipse">
            <a:avLst/>
          </a:prstGeom>
          <a:noFill/>
          <a:ln w="25400" cap="flat" cmpd="sng">
            <a:solidFill>
              <a:srgbClr val="FF0000"/>
            </a:solidFill>
            <a:prstDash val="sysDash"/>
            <a:round/>
            <a:headEnd type="none" w="med" len="med"/>
            <a:tailEnd type="none" w="med" len="med"/>
          </a:ln>
        </p:spPr>
        <p:txBody>
          <a:bodyPr anchor="t"/>
          <a:p>
            <a:pPr algn="ct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wipe(down)">
                                      <p:cBhvr>
                                        <p:cTn id="7"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26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44" name="Rectangle 3"/>
          <p:cNvSpPr>
            <a:spLocks noGrp="1"/>
          </p:cNvSpPr>
          <p:nvPr>
            <p:ph type="body"/>
          </p:nvPr>
        </p:nvSpPr>
        <p:spPr>
          <a:xfrm>
            <a:off x="0" y="0"/>
            <a:ext cx="9144000" cy="1447800"/>
          </a:xfrm>
        </p:spPr>
        <p:txBody>
          <a:bodyPr wrap="square" anchor="t"/>
          <a:p>
            <a:pPr marL="457200" indent="-457200" eaLnBrk="1" hangingPunct="1">
              <a:buAutoNum type="arabicPeriod" startAt="3"/>
            </a:pPr>
            <a:r>
              <a:rPr lang="en-US" altLang="x-none" sz="2800" dirty="0">
                <a:solidFill>
                  <a:schemeClr val="tx1"/>
                </a:solidFill>
              </a:rPr>
              <a:t>Get aids of agents who place orders for all customers who place orders for all products costing more than a dollar through the agent.</a:t>
            </a:r>
            <a:endParaRPr lang="en-US" altLang="x-none" sz="2800" dirty="0">
              <a:solidFill>
                <a:schemeClr val="tx1"/>
              </a:solidFill>
            </a:endParaRPr>
          </a:p>
        </p:txBody>
      </p:sp>
      <p:sp>
        <p:nvSpPr>
          <p:cNvPr id="112645" name="Rectangle 4"/>
          <p:cNvSpPr/>
          <p:nvPr/>
        </p:nvSpPr>
        <p:spPr>
          <a:xfrm>
            <a:off x="0" y="1524000"/>
            <a:ext cx="9144000" cy="53340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457200">
              <a:spcBef>
                <a:spcPct val="15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aid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15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15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371600" lvl="2" indent="-457200">
              <a:spcBef>
                <a:spcPct val="15000"/>
              </a:spcBef>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spcBef>
                <a:spcPct val="15000"/>
              </a:spcBef>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customers  c,  products  p</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spcBef>
                <a:spcPct val="15000"/>
              </a:spcBef>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p.price &gt; 1  and  not exists (</a:t>
            </a:r>
            <a:endParaRPr lang="en-US" altLang="x-none" sz="3000" b="1" dirty="0">
              <a:solidFill>
                <a:srgbClr val="FF0066"/>
              </a:solidFill>
              <a:latin typeface="Arial" panose="020B0604020202020204" pitchFamily="34" charset="0"/>
              <a:ea typeface="宋体" panose="02010600030101010101" pitchFamily="2" charset="-122"/>
            </a:endParaRPr>
          </a:p>
          <a:p>
            <a:pPr marL="1828800" lvl="3" indent="-457200">
              <a:spcBef>
                <a:spcPct val="15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spcBef>
                <a:spcPct val="15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orders  x</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spcBef>
                <a:spcPct val="15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x.cid = c.cid  and  x.pid = p.pid</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spcBef>
                <a:spcPct val="15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and  x.aid = a.aid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1269" name="Rectangle 3"/>
          <p:cNvSpPr>
            <a:spLocks noGrp="1"/>
          </p:cNvSpPr>
          <p:nvPr>
            <p:ph type="body"/>
          </p:nvPr>
        </p:nvSpPr>
        <p:spPr>
          <a:xfrm>
            <a:off x="0" y="918210"/>
            <a:ext cx="9109075" cy="565150"/>
          </a:xfrm>
        </p:spPr>
        <p:txBody>
          <a:bodyPr wrap="square" anchor="t">
            <a:spAutoFit/>
          </a:bodyPr>
          <a:p>
            <a:pPr eaLnBrk="1" hangingPunct="1">
              <a:lnSpc>
                <a:spcPct val="110000"/>
              </a:lnSpc>
            </a:pPr>
            <a:r>
              <a:rPr lang="en-US" altLang="x-none" sz="2800" u="sng" dirty="0">
                <a:solidFill>
                  <a:srgbClr val="FF0066"/>
                </a:solidFill>
              </a:rPr>
              <a:t>Oracle</a:t>
            </a:r>
            <a:r>
              <a:rPr lang="zh-CN" altLang="en-US" sz="2800" dirty="0">
                <a:solidFill>
                  <a:srgbClr val="FF0066"/>
                </a:solidFill>
              </a:rPr>
              <a:t>：</a:t>
            </a:r>
            <a:r>
              <a:rPr lang="en-US" altLang="x-none" sz="2800" dirty="0"/>
              <a:t>Character Datatype</a:t>
            </a:r>
            <a:endParaRPr lang="en-US" altLang="x-none" sz="2800" dirty="0">
              <a:sym typeface="Symbol" panose="05050102010706020507" pitchFamily="2" charset="2"/>
            </a:endParaRPr>
          </a:p>
        </p:txBody>
      </p:sp>
      <p:graphicFrame>
        <p:nvGraphicFramePr>
          <p:cNvPr id="2" name="表格 1"/>
          <p:cNvGraphicFramePr/>
          <p:nvPr/>
        </p:nvGraphicFramePr>
        <p:xfrm>
          <a:off x="457200" y="1645920"/>
          <a:ext cx="8163560" cy="3136900"/>
        </p:xfrm>
        <a:graphic>
          <a:graphicData uri="http://schemas.openxmlformats.org/drawingml/2006/table">
            <a:tbl>
              <a:tblPr firstRow="1" bandRow="1">
                <a:tableStyleId>{5C22544A-7EE6-4342-B048-85BDC9FD1C3A}</a:tableStyleId>
              </a:tblPr>
              <a:tblGrid>
                <a:gridCol w="2301240"/>
                <a:gridCol w="5862320"/>
              </a:tblGrid>
              <a:tr h="52260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66750">
                <a:tc>
                  <a:txBody>
                    <a:bodyPr/>
                    <a:p>
                      <a:pPr indent="0" algn="l">
                        <a:buNone/>
                      </a:pPr>
                      <a:r>
                        <a:rPr lang="en-US" altLang="x-none" sz="2400" dirty="0">
                          <a:solidFill>
                            <a:schemeClr val="accent6"/>
                          </a:solidFill>
                          <a:sym typeface="+mn-ea"/>
                        </a:rPr>
                        <a:t>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fixed-length character strings</a:t>
                      </a:r>
                      <a:r>
                        <a:rPr lang="zh-CN" altLang="en-US" sz="2400" dirty="0">
                          <a:solidFill>
                            <a:schemeClr val="accent6"/>
                          </a:solidFill>
                          <a:sym typeface="+mn-ea"/>
                        </a:rPr>
                        <a:t> </a:t>
                      </a:r>
                      <a:r>
                        <a:rPr lang="en-US" altLang="x-none" sz="2400" dirty="0">
                          <a:solidFill>
                            <a:schemeClr val="accent6"/>
                          </a:solidFill>
                          <a:sym typeface="+mn-ea"/>
                        </a:rPr>
                        <a:t>(1</a:t>
                      </a:r>
                      <a:r>
                        <a:rPr lang="en-US" altLang="x-none" sz="2400" dirty="0">
                          <a:solidFill>
                            <a:schemeClr val="accent6"/>
                          </a:solidFill>
                          <a:sym typeface="Symbol" panose="05050102010706020507" pitchFamily="2" charset="2"/>
                        </a:rPr>
                        <a:t>n2000)</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41070">
                <a:tc>
                  <a:txBody>
                    <a:bodyPr/>
                    <a:p>
                      <a:pPr indent="0" algn="l">
                        <a:buNone/>
                      </a:pPr>
                      <a:r>
                        <a:rPr lang="en-US" altLang="x-none" sz="2400" dirty="0">
                          <a:solidFill>
                            <a:schemeClr val="accent6"/>
                          </a:solidFill>
                          <a:sym typeface="+mn-ea"/>
                        </a:rPr>
                        <a:t>VARCHAR(n)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variable-length character strings</a:t>
                      </a:r>
                      <a:r>
                        <a:rPr lang="zh-CN" altLang="en-US" sz="2400" dirty="0">
                          <a:solidFill>
                            <a:schemeClr val="accent6"/>
                          </a:solidFill>
                          <a:sym typeface="+mn-ea"/>
                        </a:rPr>
                        <a:t> </a:t>
                      </a:r>
                      <a:r>
                        <a:rPr lang="en-US" altLang="x-none" sz="2400" dirty="0">
                          <a:solidFill>
                            <a:schemeClr val="accent6"/>
                          </a:solidFill>
                          <a:sym typeface="+mn-ea"/>
                        </a:rPr>
                        <a:t>(1</a:t>
                      </a:r>
                      <a:r>
                        <a:rPr lang="en-US" altLang="x-none" sz="2400" dirty="0">
                          <a:solidFill>
                            <a:schemeClr val="accent6"/>
                          </a:solidFill>
                          <a:sym typeface="Symbol" panose="05050102010706020507" pitchFamily="2" charset="2"/>
                        </a:rPr>
                        <a:t>n4000)</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006475">
                <a:tc>
                  <a:txBody>
                    <a:bodyPr/>
                    <a:p>
                      <a:pPr indent="0" algn="l">
                        <a:buNone/>
                      </a:pPr>
                      <a:r>
                        <a:rPr lang="en-US" altLang="zh-CN">
                          <a:solidFill>
                            <a:schemeClr val="accent6"/>
                          </a:solidFill>
                        </a:rPr>
                        <a:t>LONG</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variable-length character data(text data) (</a:t>
                      </a:r>
                      <a:r>
                        <a:rPr lang="en-US" altLang="x-none" sz="2400" dirty="0">
                          <a:solidFill>
                            <a:schemeClr val="accent6"/>
                          </a:solidFill>
                          <a:sym typeface="Symbol" panose="05050102010706020507" pitchFamily="2" charset="2"/>
                        </a:rPr>
                        <a:t>maximum size 2GB)</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36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36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3668" name="Rectangle 2"/>
          <p:cNvSpPr>
            <a:spLocks noGrp="1"/>
          </p:cNvSpPr>
          <p:nvPr>
            <p:ph type="title"/>
          </p:nvPr>
        </p:nvSpPr>
        <p:spPr>
          <a:xfrm>
            <a:off x="38100" y="46038"/>
            <a:ext cx="9109075" cy="944562"/>
          </a:xfrm>
          <a:noFill/>
        </p:spPr>
        <p:txBody>
          <a:bodyPr wrap="square" anchor="ctr"/>
          <a:p>
            <a:pPr marL="609600" indent="-609600" algn="l" eaLnBrk="1" hangingPunct="1">
              <a:buClr>
                <a:schemeClr val="accent1"/>
              </a:buClr>
              <a:buAutoNum type="arabicPeriod" startAt="4"/>
            </a:pPr>
            <a:r>
              <a:rPr lang="en-US" altLang="x-none" sz="3000" dirty="0"/>
              <a:t>Get aids of agents who place orders for all customers who place orders for all products.</a:t>
            </a:r>
            <a:endParaRPr lang="en-US" altLang="x-none" sz="3000" dirty="0"/>
          </a:p>
        </p:txBody>
      </p:sp>
      <p:sp>
        <p:nvSpPr>
          <p:cNvPr id="113669" name="Rectangle 3"/>
          <p:cNvSpPr>
            <a:spLocks noGrp="1"/>
          </p:cNvSpPr>
          <p:nvPr>
            <p:ph type="body"/>
          </p:nvPr>
        </p:nvSpPr>
        <p:spPr>
          <a:xfrm>
            <a:off x="0" y="1144588"/>
            <a:ext cx="8915400" cy="5670550"/>
          </a:xfrm>
          <a:solidFill>
            <a:schemeClr val="bg1"/>
          </a:solidFill>
          <a:ln w="25400">
            <a:solidFill>
              <a:schemeClr val="tx1"/>
            </a:solidFill>
            <a:miter/>
          </a:ln>
        </p:spPr>
        <p:txBody>
          <a:bodyPr wrap="square" lIns="360045" tIns="46990" rIns="90170" bIns="46990" anchor="t"/>
          <a:p>
            <a:pPr eaLnBrk="1" hangingPunct="1">
              <a:lnSpc>
                <a:spcPct val="90000"/>
              </a:lnSpc>
              <a:buNone/>
            </a:pPr>
            <a:r>
              <a:rPr lang="en-US" altLang="x-none" sz="3000" dirty="0"/>
              <a:t>SELECT  aid</a:t>
            </a:r>
            <a:r>
              <a:rPr lang="zh-CN" altLang="en-US" sz="3000" dirty="0"/>
              <a:t>   </a:t>
            </a:r>
            <a:r>
              <a:rPr lang="en-US" altLang="x-none" sz="3000" dirty="0"/>
              <a:t>FROM  agents  a</a:t>
            </a:r>
            <a:endParaRPr lang="en-US" altLang="x-none" sz="3000" dirty="0"/>
          </a:p>
          <a:p>
            <a:pPr eaLnBrk="1" hangingPunct="1">
              <a:lnSpc>
                <a:spcPct val="90000"/>
              </a:lnSpc>
              <a:buNone/>
            </a:pPr>
            <a:r>
              <a:rPr lang="en-US" altLang="x-none" sz="3000" dirty="0"/>
              <a:t>WHERE  not exists (</a:t>
            </a:r>
            <a:endParaRPr lang="en-US" altLang="x-none" sz="3000" dirty="0"/>
          </a:p>
          <a:p>
            <a:pPr marL="914400" lvl="1" indent="-457200" eaLnBrk="1" hangingPunct="1">
              <a:lnSpc>
                <a:spcPct val="90000"/>
              </a:lnSpc>
              <a:buNone/>
            </a:pPr>
            <a:r>
              <a:rPr lang="en-US" altLang="x-none" sz="3000" dirty="0">
                <a:solidFill>
                  <a:srgbClr val="FF0066"/>
                </a:solidFill>
              </a:rPr>
              <a:t>SELECT  *</a:t>
            </a:r>
            <a:r>
              <a:rPr lang="zh-CN" altLang="en-US" sz="3000" dirty="0">
                <a:solidFill>
                  <a:srgbClr val="FF0066"/>
                </a:solidFill>
              </a:rPr>
              <a:t>   </a:t>
            </a:r>
            <a:r>
              <a:rPr lang="en-US" altLang="x-none" sz="3000" dirty="0">
                <a:solidFill>
                  <a:srgbClr val="FF0066"/>
                </a:solidFill>
              </a:rPr>
              <a:t>FROM  customers  c</a:t>
            </a:r>
            <a:endParaRPr lang="en-US" altLang="x-none" sz="3000" dirty="0">
              <a:solidFill>
                <a:srgbClr val="FF0066"/>
              </a:solidFill>
            </a:endParaRPr>
          </a:p>
          <a:p>
            <a:pPr marL="914400" lvl="1" indent="-457200" eaLnBrk="1" hangingPunct="1">
              <a:lnSpc>
                <a:spcPct val="90000"/>
              </a:lnSpc>
              <a:buNone/>
            </a:pPr>
            <a:r>
              <a:rPr lang="en-US" altLang="x-none" sz="3000" dirty="0">
                <a:solidFill>
                  <a:srgbClr val="FF0066"/>
                </a:solidFill>
              </a:rPr>
              <a:t>WHERE  not exists (</a:t>
            </a:r>
            <a:endParaRPr lang="en-US" altLang="x-none" sz="3000" dirty="0">
              <a:solidFill>
                <a:srgbClr val="FF0066"/>
              </a:solidFill>
            </a:endParaRPr>
          </a:p>
          <a:p>
            <a:pPr marL="1371600" lvl="2" indent="-457200" eaLnBrk="1" hangingPunct="1">
              <a:lnSpc>
                <a:spcPct val="90000"/>
              </a:lnSpc>
              <a:buNone/>
            </a:pPr>
            <a:r>
              <a:rPr lang="en-US" altLang="x-none" sz="3000" dirty="0">
                <a:solidFill>
                  <a:schemeClr val="tx1"/>
                </a:solidFill>
              </a:rPr>
              <a:t>select  *</a:t>
            </a:r>
            <a:r>
              <a:rPr lang="zh-CN" altLang="en-US" sz="3000" dirty="0">
                <a:solidFill>
                  <a:schemeClr val="tx1"/>
                </a:solidFill>
              </a:rPr>
              <a:t>    </a:t>
            </a:r>
            <a:r>
              <a:rPr lang="en-US" altLang="x-none" sz="3000" dirty="0">
                <a:solidFill>
                  <a:schemeClr val="tx1"/>
                </a:solidFill>
              </a:rPr>
              <a:t>from  products  p</a:t>
            </a:r>
            <a:endParaRPr lang="en-US" altLang="x-none" sz="3000" dirty="0">
              <a:solidFill>
                <a:schemeClr val="tx1"/>
              </a:solidFill>
            </a:endParaRPr>
          </a:p>
          <a:p>
            <a:pPr marL="1371600" lvl="2" indent="-457200" eaLnBrk="1" hangingPunct="1">
              <a:lnSpc>
                <a:spcPct val="90000"/>
              </a:lnSpc>
              <a:buNone/>
            </a:pPr>
            <a:r>
              <a:rPr lang="en-US" altLang="x-none" sz="3000" dirty="0">
                <a:solidFill>
                  <a:schemeClr val="tx1"/>
                </a:solidFill>
              </a:rPr>
              <a:t>where  not exists (</a:t>
            </a:r>
            <a:endParaRPr lang="en-US" altLang="x-none" sz="3000" dirty="0">
              <a:solidFill>
                <a:schemeClr val="tx1"/>
              </a:solidFill>
            </a:endParaRPr>
          </a:p>
          <a:p>
            <a:pPr marL="914400" lvl="1" indent="-457200" eaLnBrk="1" hangingPunct="1">
              <a:lnSpc>
                <a:spcPct val="90000"/>
              </a:lnSpc>
              <a:buNone/>
            </a:pPr>
            <a:r>
              <a:rPr lang="en-US" altLang="x-none" sz="3000" dirty="0">
                <a:solidFill>
                  <a:schemeClr val="tx1"/>
                </a:solidFill>
              </a:rPr>
              <a:t>	</a:t>
            </a:r>
            <a:r>
              <a:rPr lang="zh-CN" altLang="en-US" sz="3000" dirty="0">
                <a:solidFill>
                  <a:schemeClr val="tx1"/>
                </a:solidFill>
              </a:rPr>
              <a:t>    </a:t>
            </a:r>
            <a:r>
              <a:rPr lang="en-US" altLang="x-none" sz="3000" dirty="0"/>
              <a:t>select  *</a:t>
            </a:r>
            <a:r>
              <a:rPr lang="zh-CN" altLang="en-US" sz="3000" dirty="0"/>
              <a:t>    </a:t>
            </a:r>
            <a:r>
              <a:rPr lang="en-US" altLang="x-none" sz="3000" dirty="0"/>
              <a:t>from  orders  y</a:t>
            </a:r>
            <a:endParaRPr lang="en-US" altLang="x-none" sz="3000" dirty="0"/>
          </a:p>
          <a:p>
            <a:pPr marL="914400" lvl="1" indent="-457200" eaLnBrk="1" hangingPunct="1">
              <a:lnSpc>
                <a:spcPct val="90000"/>
              </a:lnSpc>
              <a:buNone/>
            </a:pPr>
            <a:r>
              <a:rPr lang="en-US" altLang="x-none" sz="3000" dirty="0"/>
              <a:t>	</a:t>
            </a:r>
            <a:r>
              <a:rPr lang="zh-CN" altLang="en-US" sz="3000" dirty="0"/>
              <a:t>    </a:t>
            </a:r>
            <a:r>
              <a:rPr lang="en-US" altLang="x-none" sz="3000" dirty="0"/>
              <a:t>where  y.cid=c.cid  and  y.pid=p.pid</a:t>
            </a:r>
            <a:r>
              <a:rPr lang="en-US" altLang="x-none" sz="3000" dirty="0">
                <a:solidFill>
                  <a:schemeClr val="tx1"/>
                </a:solidFill>
              </a:rPr>
              <a:t> ) </a:t>
            </a:r>
            <a:r>
              <a:rPr lang="en-US" altLang="x-none" sz="3000" dirty="0">
                <a:solidFill>
                  <a:srgbClr val="FF0066"/>
                </a:solidFill>
              </a:rPr>
              <a:t>)</a:t>
            </a:r>
            <a:endParaRPr lang="en-US" altLang="x-none" sz="3000" dirty="0">
              <a:solidFill>
                <a:srgbClr val="FF0066"/>
              </a:solidFill>
            </a:endParaRPr>
          </a:p>
          <a:p>
            <a:pPr marL="914400" lvl="1" indent="-457200" eaLnBrk="1" hangingPunct="1">
              <a:lnSpc>
                <a:spcPct val="90000"/>
              </a:lnSpc>
              <a:buNone/>
            </a:pPr>
            <a:r>
              <a:rPr lang="en-US" altLang="x-none" sz="3000" dirty="0">
                <a:solidFill>
                  <a:srgbClr val="FF0066"/>
                </a:solidFill>
              </a:rPr>
              <a:t>	</a:t>
            </a:r>
            <a:r>
              <a:rPr lang="en-US" altLang="x-none" sz="3000" dirty="0"/>
              <a:t>and </a:t>
            </a:r>
            <a:r>
              <a:rPr lang="en-US" altLang="x-none" sz="3000" dirty="0">
                <a:solidFill>
                  <a:srgbClr val="FF0066"/>
                </a:solidFill>
              </a:rPr>
              <a:t>not exists (</a:t>
            </a:r>
            <a:endParaRPr lang="en-US" altLang="x-none" sz="3000" dirty="0">
              <a:solidFill>
                <a:srgbClr val="FF0066"/>
              </a:solidFill>
            </a:endParaRPr>
          </a:p>
          <a:p>
            <a:pPr marL="1371600" lvl="2" indent="-457200" eaLnBrk="1" hangingPunct="1">
              <a:lnSpc>
                <a:spcPct val="90000"/>
              </a:lnSpc>
              <a:buNone/>
            </a:pPr>
            <a:r>
              <a:rPr lang="en-US" altLang="x-none" sz="3000" dirty="0"/>
              <a:t>	SELECT  *</a:t>
            </a:r>
            <a:r>
              <a:rPr lang="zh-CN" altLang="en-US" sz="3000" dirty="0"/>
              <a:t>   </a:t>
            </a:r>
            <a:r>
              <a:rPr lang="en-US" altLang="x-none" sz="3000" dirty="0"/>
              <a:t>FROM  orders  x</a:t>
            </a:r>
            <a:endParaRPr lang="en-US" altLang="x-none" sz="3000" dirty="0"/>
          </a:p>
          <a:p>
            <a:pPr marL="1371600" lvl="2" indent="-457200" eaLnBrk="1" hangingPunct="1">
              <a:lnSpc>
                <a:spcPct val="90000"/>
              </a:lnSpc>
              <a:buNone/>
            </a:pPr>
            <a:r>
              <a:rPr lang="en-US" altLang="x-none" sz="3000" dirty="0"/>
              <a:t>	WHERE   x.cid=c.cid and x.aid=a.aid</a:t>
            </a:r>
            <a:r>
              <a:rPr lang="en-US" altLang="x-none" sz="3000" dirty="0">
                <a:solidFill>
                  <a:srgbClr val="FF0066"/>
                </a:solidFill>
              </a:rPr>
              <a:t>)</a:t>
            </a:r>
            <a:r>
              <a:rPr lang="en-US" altLang="x-none" sz="3000" dirty="0"/>
              <a:t>);</a:t>
            </a:r>
            <a:endParaRPr lang="en-US" altLang="x-none" sz="3000" dirty="0"/>
          </a:p>
        </p:txBody>
      </p:sp>
      <p:grpSp>
        <p:nvGrpSpPr>
          <p:cNvPr id="110599" name="组合 110598"/>
          <p:cNvGrpSpPr/>
          <p:nvPr/>
        </p:nvGrpSpPr>
        <p:grpSpPr>
          <a:xfrm>
            <a:off x="1044575" y="1412875"/>
            <a:ext cx="8424863" cy="4314825"/>
            <a:chOff x="0" y="0"/>
            <a:chExt cx="4176" cy="2400"/>
          </a:xfrm>
        </p:grpSpPr>
        <p:sp>
          <p:nvSpPr>
            <p:cNvPr id="113671" name="Freeform 4"/>
            <p:cNvSpPr/>
            <p:nvPr/>
          </p:nvSpPr>
          <p:spPr>
            <a:xfrm>
              <a:off x="0" y="672"/>
              <a:ext cx="3792" cy="1728"/>
            </a:xfrm>
            <a:custGeom>
              <a:avLst/>
              <a:gdLst/>
              <a:ahLst/>
              <a:cxnLst>
                <a:cxn ang="0">
                  <a:pos x="144" y="96"/>
                </a:cxn>
                <a:cxn ang="0">
                  <a:pos x="48" y="576"/>
                </a:cxn>
                <a:cxn ang="0">
                  <a:pos x="0" y="1584"/>
                </a:cxn>
                <a:cxn ang="0">
                  <a:pos x="144" y="1728"/>
                </a:cxn>
                <a:cxn ang="0">
                  <a:pos x="240" y="1680"/>
                </a:cxn>
                <a:cxn ang="0">
                  <a:pos x="240" y="1536"/>
                </a:cxn>
                <a:cxn ang="0">
                  <a:pos x="384" y="1440"/>
                </a:cxn>
                <a:cxn ang="0">
                  <a:pos x="528" y="1440"/>
                </a:cxn>
                <a:cxn ang="0">
                  <a:pos x="3792" y="1440"/>
                </a:cxn>
                <a:cxn ang="0">
                  <a:pos x="3792" y="528"/>
                </a:cxn>
                <a:cxn ang="0">
                  <a:pos x="3744" y="96"/>
                </a:cxn>
                <a:cxn ang="0">
                  <a:pos x="192" y="0"/>
                </a:cxn>
                <a:cxn ang="0">
                  <a:pos x="144" y="96"/>
                </a:cxn>
              </a:cxnLst>
              <a:pathLst>
                <a:path w="3792" h="1728">
                  <a:moveTo>
                    <a:pt x="144" y="96"/>
                  </a:moveTo>
                  <a:lnTo>
                    <a:pt x="48" y="576"/>
                  </a:lnTo>
                  <a:lnTo>
                    <a:pt x="0" y="1584"/>
                  </a:lnTo>
                  <a:lnTo>
                    <a:pt x="144" y="1728"/>
                  </a:lnTo>
                  <a:lnTo>
                    <a:pt x="240" y="1680"/>
                  </a:lnTo>
                  <a:lnTo>
                    <a:pt x="240" y="1536"/>
                  </a:lnTo>
                  <a:lnTo>
                    <a:pt x="384" y="1440"/>
                  </a:lnTo>
                  <a:lnTo>
                    <a:pt x="528" y="1440"/>
                  </a:lnTo>
                  <a:lnTo>
                    <a:pt x="3792" y="1440"/>
                  </a:lnTo>
                  <a:lnTo>
                    <a:pt x="3792" y="528"/>
                  </a:lnTo>
                  <a:lnTo>
                    <a:pt x="3744" y="96"/>
                  </a:lnTo>
                  <a:lnTo>
                    <a:pt x="192" y="0"/>
                  </a:lnTo>
                  <a:lnTo>
                    <a:pt x="144" y="96"/>
                  </a:lnTo>
                  <a:close/>
                </a:path>
              </a:pathLst>
            </a:custGeom>
            <a:noFill/>
            <a:ln w="25400" cap="flat" cmpd="sng">
              <a:solidFill>
                <a:srgbClr val="0000FF"/>
              </a:solidFill>
              <a:prstDash val="solid"/>
              <a:round/>
              <a:headEnd type="none" w="med" len="med"/>
              <a:tailEnd type="none" w="med" len="med"/>
            </a:ln>
          </p:spPr>
          <p:txBody>
            <a:bodyPr/>
            <a:p>
              <a:endParaRPr lang="zh-CN" altLang="en-US"/>
            </a:p>
          </p:txBody>
        </p:sp>
        <p:sp>
          <p:nvSpPr>
            <p:cNvPr id="113672" name="AutoShape 5"/>
            <p:cNvSpPr/>
            <p:nvPr/>
          </p:nvSpPr>
          <p:spPr>
            <a:xfrm>
              <a:off x="2688" y="0"/>
              <a:ext cx="1488" cy="528"/>
            </a:xfrm>
            <a:prstGeom prst="wedgeRoundRectCallout">
              <a:avLst>
                <a:gd name="adj1" fmla="val -43278"/>
                <a:gd name="adj2" fmla="val 86741"/>
                <a:gd name="adj3" fmla="val 16667"/>
              </a:avLst>
            </a:prstGeom>
            <a:solidFill>
              <a:srgbClr val="DDDDDD"/>
            </a:solidFill>
            <a:ln w="25400" cap="flat" cmpd="sng">
              <a:solidFill>
                <a:srgbClr val="0000FF"/>
              </a:solidFill>
              <a:prstDash val="solid"/>
              <a:miter/>
              <a:headEnd type="none" w="med" len="med"/>
              <a:tailEnd type="none" w="med" len="med"/>
            </a:ln>
          </p:spPr>
          <p:txBody>
            <a:bodyPr lIns="90170" tIns="0" rIns="90170" bIns="46990" anchor="t"/>
            <a:p>
              <a:pPr algn="ctr"/>
              <a:r>
                <a:rPr lang="en-US" altLang="x-none" sz="2800" b="1" dirty="0">
                  <a:latin typeface="Times New Roman" panose="02020603050405020304" pitchFamily="2" charset="0"/>
                  <a:ea typeface="宋体" panose="02010600030101010101" pitchFamily="2" charset="-122"/>
                </a:rPr>
                <a:t>C place orders for all products.</a:t>
              </a:r>
              <a:endParaRPr lang="en-US" altLang="x-none" sz="2800" b="1" dirty="0">
                <a:latin typeface="Times New Roman" panose="02020603050405020304" pitchFamily="2" charset="0"/>
                <a:ea typeface="宋体" panose="02010600030101010101" pitchFamily="2" charset="-122"/>
              </a:endParaRPr>
            </a:p>
          </p:txBody>
        </p:sp>
      </p:grpSp>
      <p:sp>
        <p:nvSpPr>
          <p:cNvPr id="113673" name="AutoShape 7">
            <a:hlinkClick r:id="rId1" action="ppaction://hlinksldjump"/>
          </p:cNvPr>
          <p:cNvSpPr/>
          <p:nvPr/>
        </p:nvSpPr>
        <p:spPr>
          <a:xfrm>
            <a:off x="8748713" y="659765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46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46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4692" name="Rectangle 2"/>
          <p:cNvSpPr>
            <a:spLocks noGrp="1"/>
          </p:cNvSpPr>
          <p:nvPr>
            <p:ph type="title"/>
          </p:nvPr>
        </p:nvSpPr>
        <p:spPr/>
        <p:txBody>
          <a:bodyPr wrap="square" anchor="ctr"/>
          <a:p>
            <a:pPr eaLnBrk="1" hangingPunct="1"/>
            <a:r>
              <a:rPr lang="zh-CN" altLang="en-US" dirty="0"/>
              <a:t>3.6 </a:t>
            </a:r>
            <a:r>
              <a:rPr lang="en-US" altLang="x-none" dirty="0"/>
              <a:t>Some Advanced SQL Syntax</a:t>
            </a:r>
            <a:endParaRPr lang="en-US" altLang="x-none" dirty="0"/>
          </a:p>
        </p:txBody>
      </p:sp>
      <p:sp>
        <p:nvSpPr>
          <p:cNvPr id="114693" name="Rectangle 3"/>
          <p:cNvSpPr>
            <a:spLocks noGrp="1"/>
          </p:cNvSpPr>
          <p:nvPr>
            <p:ph type="body"/>
          </p:nvPr>
        </p:nvSpPr>
        <p:spPr>
          <a:xfrm>
            <a:off x="109538" y="990600"/>
            <a:ext cx="8856662" cy="5257800"/>
          </a:xfrm>
        </p:spPr>
        <p:txBody>
          <a:bodyPr wrap="square" anchor="t"/>
          <a:p>
            <a:pPr eaLnBrk="1" hangingPunct="1">
              <a:lnSpc>
                <a:spcPct val="120000"/>
              </a:lnSpc>
              <a:spcBef>
                <a:spcPct val="50000"/>
              </a:spcBef>
            </a:pPr>
            <a:r>
              <a:rPr lang="en-US" altLang="x-none" sz="3200" dirty="0"/>
              <a:t>The INTERSECT and EXCEPT Operators</a:t>
            </a:r>
            <a:endParaRPr lang="en-US" altLang="x-none" sz="3200" dirty="0"/>
          </a:p>
          <a:p>
            <a:pPr lvl="1" eaLnBrk="1" hangingPunct="1">
              <a:lnSpc>
                <a:spcPct val="120000"/>
              </a:lnSpc>
              <a:spcBef>
                <a:spcPct val="50000"/>
              </a:spcBef>
              <a:buNone/>
            </a:pPr>
            <a:r>
              <a:rPr lang="en-US" altLang="x-none" sz="3200" dirty="0"/>
              <a:t>subquery { UNION  [ALL]  subquery }</a:t>
            </a:r>
            <a:endParaRPr lang="en-US" altLang="x-none" sz="3200" dirty="0"/>
          </a:p>
          <a:p>
            <a:pPr lvl="1" eaLnBrk="1" hangingPunct="1">
              <a:lnSpc>
                <a:spcPct val="120000"/>
              </a:lnSpc>
              <a:spcBef>
                <a:spcPct val="50000"/>
              </a:spcBef>
              <a:buNone/>
            </a:pPr>
            <a:r>
              <a:rPr lang="en-US" altLang="x-none" sz="3200" dirty="0"/>
              <a:t>subquery { INTERSECT  [ALL]  subquery }</a:t>
            </a:r>
            <a:endParaRPr lang="en-US" altLang="x-none" sz="3200" dirty="0"/>
          </a:p>
          <a:p>
            <a:pPr lvl="1" eaLnBrk="1" hangingPunct="1">
              <a:lnSpc>
                <a:spcPct val="120000"/>
              </a:lnSpc>
              <a:spcBef>
                <a:spcPct val="50000"/>
              </a:spcBef>
              <a:buNone/>
            </a:pPr>
            <a:r>
              <a:rPr lang="en-US" altLang="x-none" sz="3200" dirty="0"/>
              <a:t>subquery { EXCEPT</a:t>
            </a:r>
            <a:r>
              <a:rPr lang="zh-CN" altLang="en-US" sz="3200" dirty="0"/>
              <a:t> </a:t>
            </a:r>
            <a:r>
              <a:rPr lang="en-US" altLang="x-none" sz="3200" dirty="0"/>
              <a:t> [ALL]  subquery }</a:t>
            </a:r>
            <a:endParaRPr lang="en-US" altLang="x-none" sz="3200" dirty="0"/>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3"/>
          <p:cNvSpPr>
            <a:spLocks noGrp="1"/>
          </p:cNvSpPr>
          <p:nvPr>
            <p:ph type="body"/>
          </p:nvPr>
        </p:nvSpPr>
        <p:spPr>
          <a:xfrm>
            <a:off x="457200" y="3717925"/>
            <a:ext cx="8382000" cy="574675"/>
          </a:xfrm>
        </p:spPr>
        <p:txBody>
          <a:bodyPr wrap="square" anchor="t"/>
          <a:p>
            <a:pPr eaLnBrk="1" hangingPunct="1">
              <a:buSzPct val="100000"/>
              <a:buChar char="v"/>
            </a:pPr>
            <a:r>
              <a:rPr lang="en-US" altLang="x-none" sz="3000" dirty="0">
                <a:solidFill>
                  <a:schemeClr val="tx1"/>
                </a:solidFill>
              </a:rPr>
              <a:t>Figure 3.11: Definition of </a:t>
            </a:r>
            <a:r>
              <a:rPr lang="en-US" altLang="x-none" sz="3000" dirty="0"/>
              <a:t>tableref</a:t>
            </a:r>
            <a:endParaRPr lang="en-US" altLang="x-none" sz="3000" dirty="0"/>
          </a:p>
        </p:txBody>
      </p:sp>
      <p:sp>
        <p:nvSpPr>
          <p:cNvPr id="112643" name="Rectangle 4"/>
          <p:cNvSpPr/>
          <p:nvPr/>
        </p:nvSpPr>
        <p:spPr>
          <a:xfrm>
            <a:off x="0" y="4322763"/>
            <a:ext cx="9144000" cy="2130425"/>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tablename [[AS] corr_name [(colname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(subquery) [AS] corr_name [(colname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tableref1 &lt;join&gt; tableref2 on condition</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2644" name="Rectangle 6"/>
          <p:cNvSpPr/>
          <p:nvPr/>
        </p:nvSpPr>
        <p:spPr>
          <a:xfrm>
            <a:off x="1588" y="2089150"/>
            <a:ext cx="9142412" cy="14843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3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INNER JOIN</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13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[LEFT | RIGHT | FULL] [OUTER] JOIN</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2645" name="Text Box 7"/>
          <p:cNvSpPr txBox="1"/>
          <p:nvPr/>
        </p:nvSpPr>
        <p:spPr>
          <a:xfrm>
            <a:off x="415925" y="1487488"/>
            <a:ext cx="8332788" cy="547687"/>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Definition of </a:t>
            </a:r>
            <a:r>
              <a:rPr lang="en-US" altLang="x-none" sz="3000" b="1" dirty="0">
                <a:solidFill>
                  <a:srgbClr val="FF0000"/>
                </a:solidFill>
                <a:latin typeface="Arial" panose="020B0604020202020204" pitchFamily="34" charset="0"/>
                <a:ea typeface="宋体" panose="02010600030101010101" pitchFamily="2" charset="-122"/>
              </a:rPr>
              <a:t>&lt;join&gt;</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5717" name="Rectangle 5"/>
          <p:cNvSpPr/>
          <p:nvPr/>
        </p:nvSpPr>
        <p:spPr>
          <a:xfrm>
            <a:off x="1588" y="549275"/>
            <a:ext cx="9144000" cy="7921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lnSpc>
                <a:spcPct val="13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tableref {, tableref …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5718" name="Text Box 8"/>
          <p:cNvSpPr txBox="1"/>
          <p:nvPr/>
        </p:nvSpPr>
        <p:spPr>
          <a:xfrm>
            <a:off x="415925" y="19050"/>
            <a:ext cx="8261350" cy="549275"/>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Definition of </a:t>
            </a:r>
            <a:r>
              <a:rPr lang="en-US" altLang="x-none" sz="3000" b="1" dirty="0">
                <a:solidFill>
                  <a:srgbClr val="FF0000"/>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clause</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linds(horizontal)">
                                      <p:cBhvr>
                                        <p:cTn id="7" dur="500"/>
                                        <p:tgtEl>
                                          <p:spTgt spid="11264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45"/>
                                        </p:tgtEl>
                                        <p:attrNameLst>
                                          <p:attrName>style.visibility</p:attrName>
                                        </p:attrNameLst>
                                      </p:cBhvr>
                                      <p:to>
                                        <p:strVal val="visible"/>
                                      </p:to>
                                    </p:set>
                                    <p:animEffect transition="in" filter="blinds(horizontal)">
                                      <p:cBhvr>
                                        <p:cTn id="10" dur="500"/>
                                        <p:tgtEl>
                                          <p:spTgt spid="1126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2642">
                                            <p:txEl>
                                              <p:charRg st="0" end="36"/>
                                            </p:txEl>
                                          </p:spTgt>
                                        </p:tgtEl>
                                        <p:attrNameLst>
                                          <p:attrName>style.visibility</p:attrName>
                                        </p:attrNameLst>
                                      </p:cBhvr>
                                      <p:to>
                                        <p:strVal val="visible"/>
                                      </p:to>
                                    </p:set>
                                    <p:animEffect transition="in" filter="blinds(horizontal)">
                                      <p:cBhvr>
                                        <p:cTn id="15" dur="500"/>
                                        <p:tgtEl>
                                          <p:spTgt spid="112642">
                                            <p:txEl>
                                              <p:charRg st="0" end="3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43"/>
                                        </p:tgtEl>
                                        <p:attrNameLst>
                                          <p:attrName>style.visibility</p:attrName>
                                        </p:attrNameLst>
                                      </p:cBhvr>
                                      <p:to>
                                        <p:strVal val="visible"/>
                                      </p:to>
                                    </p:set>
                                    <p:animEffect transition="in" filter="blinds(horizontal)">
                                      <p:cBhvr>
                                        <p:cTn id="18"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bldLvl="0"/>
      <p:bldP spid="112645" grpId="0" bldLvl="0"/>
      <p:bldP spid="112642" grpId="0" build="p"/>
      <p:bldP spid="112643" grpId="0" bldLvl="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3"/>
          <p:cNvSpPr>
            <a:spLocks noGrp="1"/>
          </p:cNvSpPr>
          <p:nvPr/>
        </p:nvSpPr>
        <p:spPr>
          <a:xfrm>
            <a:off x="457200" y="-7937"/>
            <a:ext cx="8382000" cy="569912"/>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Figure 3.11: Definition of </a:t>
            </a:r>
            <a:r>
              <a:rPr lang="en-US" altLang="x-none" sz="3000" b="1" dirty="0">
                <a:solidFill>
                  <a:srgbClr val="FF0000"/>
                </a:solidFill>
                <a:latin typeface="Arial" panose="020B0604020202020204" pitchFamily="34" charset="0"/>
                <a:ea typeface="宋体" panose="02010600030101010101" pitchFamily="2" charset="-122"/>
              </a:rPr>
              <a:t>tableref</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6738" name="Rectangle 4"/>
          <p:cNvSpPr/>
          <p:nvPr/>
        </p:nvSpPr>
        <p:spPr>
          <a:xfrm>
            <a:off x="0" y="520700"/>
            <a:ext cx="9144000" cy="820738"/>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tablename [[AS] corr_name [(colname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3668" name="Rectangle 4"/>
          <p:cNvSpPr/>
          <p:nvPr/>
        </p:nvSpPr>
        <p:spPr>
          <a:xfrm>
            <a:off x="0" y="1917700"/>
            <a:ext cx="9144000" cy="360045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226695" rIns="90170" bIns="46990" anchor="t"/>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c.cname,  a.agent_name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a:t>
            </a:r>
            <a:r>
              <a:rPr lang="zh-CN" altLang="en-US" sz="3000" b="1" dirty="0">
                <a:solidFill>
                  <a:srgbClr val="FF0000"/>
                </a:solidFill>
                <a:latin typeface="Arial" panose="020B0604020202020204" pitchFamily="34" charset="0"/>
                <a:ea typeface="宋体" panose="02010600030101010101" pitchFamily="2" charset="-122"/>
              </a:rPr>
              <a:t>orders  o</a:t>
            </a: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customers  AS  c</a:t>
            </a:r>
            <a:r>
              <a:rPr lang="zh-CN" altLang="en-US" sz="3000" b="1" dirty="0">
                <a:solidFill>
                  <a:schemeClr val="accent2"/>
                </a:solidFill>
                <a:latin typeface="Arial" panose="020B0604020202020204" pitchFamily="34" charset="0"/>
                <a:ea typeface="宋体" panose="02010600030101010101" pitchFamily="2" charset="-122"/>
              </a:rPr>
              <a:t>,</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agents  a(agent_id, agent_name, city, per)</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o.cid=c.cid and o.aid=a.agent_id ;</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113669" name="文本框 113668"/>
          <p:cNvSpPr txBox="1"/>
          <p:nvPr/>
        </p:nvSpPr>
        <p:spPr>
          <a:xfrm>
            <a:off x="66675" y="1612900"/>
            <a:ext cx="1985963" cy="520700"/>
          </a:xfrm>
          <a:prstGeom prst="rect">
            <a:avLst/>
          </a:prstGeom>
          <a:solidFill>
            <a:schemeClr val="bg1"/>
          </a:solidFill>
          <a:ln w="9525">
            <a:noFill/>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1</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blinds(horizontal)">
                                      <p:cBhvr>
                                        <p:cTn id="7" dur="500"/>
                                        <p:tgtEl>
                                          <p:spTgt spid="1136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3669"/>
                                        </p:tgtEl>
                                        <p:attrNameLst>
                                          <p:attrName>style.visibility</p:attrName>
                                        </p:attrNameLst>
                                      </p:cBhvr>
                                      <p:to>
                                        <p:strVal val="visible"/>
                                      </p:to>
                                    </p:set>
                                    <p:animEffect transition="in" filter="blinds(horizontal)">
                                      <p:cBhvr>
                                        <p:cTn id="10"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ldLvl="0"/>
      <p:bldP spid="113669" grpId="0" bldLvl="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3"/>
          <p:cNvSpPr>
            <a:spLocks noGrp="1"/>
          </p:cNvSpPr>
          <p:nvPr/>
        </p:nvSpPr>
        <p:spPr>
          <a:xfrm>
            <a:off x="457200" y="-7937"/>
            <a:ext cx="8382000" cy="569912"/>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Figure 3.11: Definition of </a:t>
            </a:r>
            <a:r>
              <a:rPr lang="en-US" altLang="x-none" sz="3000" b="1" dirty="0">
                <a:solidFill>
                  <a:srgbClr val="FF0000"/>
                </a:solidFill>
                <a:latin typeface="Arial" panose="020B0604020202020204" pitchFamily="34" charset="0"/>
                <a:ea typeface="宋体" panose="02010600030101010101" pitchFamily="2" charset="-122"/>
              </a:rPr>
              <a:t>tableref</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7762" name="Rectangle 4"/>
          <p:cNvSpPr/>
          <p:nvPr/>
        </p:nvSpPr>
        <p:spPr>
          <a:xfrm>
            <a:off x="0" y="520700"/>
            <a:ext cx="9144000" cy="820738"/>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(subquery) [AS] corr_name [(colname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4692" name="Rectangle 4"/>
          <p:cNvSpPr/>
          <p:nvPr/>
        </p:nvSpPr>
        <p:spPr>
          <a:xfrm>
            <a:off x="0" y="1917700"/>
            <a:ext cx="9144000" cy="424815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226695" rIns="90170" bIns="46990" anchor="t"/>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 select  AVG(discnt)  AS  avg_dis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50000"/>
              </a:lnSpc>
              <a:spcBef>
                <a:spcPct val="20000"/>
              </a:spcBef>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sp>
        <p:nvSpPr>
          <p:cNvPr id="114693" name="文本框 114692"/>
          <p:cNvSpPr txBox="1"/>
          <p:nvPr/>
        </p:nvSpPr>
        <p:spPr>
          <a:xfrm>
            <a:off x="66675" y="1612900"/>
            <a:ext cx="1985963" cy="520700"/>
          </a:xfrm>
          <a:prstGeom prst="rect">
            <a:avLst/>
          </a:prstGeom>
          <a:solidFill>
            <a:schemeClr val="bg1"/>
          </a:solidFill>
          <a:ln w="9525">
            <a:noFill/>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2</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linds(horizontal)">
                                      <p:cBhvr>
                                        <p:cTn id="7" dur="500"/>
                                        <p:tgtEl>
                                          <p:spTgt spid="1146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4693"/>
                                        </p:tgtEl>
                                        <p:attrNameLst>
                                          <p:attrName>style.visibility</p:attrName>
                                        </p:attrNameLst>
                                      </p:cBhvr>
                                      <p:to>
                                        <p:strVal val="visible"/>
                                      </p:to>
                                    </p:set>
                                    <p:animEffect transition="in" filter="blinds(horizontal)">
                                      <p:cBhvr>
                                        <p:cTn id="10"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ldLvl="0"/>
      <p:bldP spid="114693" grpId="0" bldLvl="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4"/>
          <p:cNvSpPr/>
          <p:nvPr/>
        </p:nvSpPr>
        <p:spPr>
          <a:xfrm>
            <a:off x="0" y="339725"/>
            <a:ext cx="9144000" cy="3017838"/>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226695" rIns="90170" bIns="46990" anchor="t"/>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rgbClr val="FF0000"/>
                </a:solidFill>
                <a:latin typeface="Arial" panose="020B0604020202020204" pitchFamily="34" charset="0"/>
                <a:ea typeface="宋体" panose="02010600030101010101" pitchFamily="2" charset="-122"/>
              </a:rPr>
              <a:t>     ( select  AVG(discnt)  AS  avg_dis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sp>
        <p:nvSpPr>
          <p:cNvPr id="118786" name="文本框 115714"/>
          <p:cNvSpPr txBox="1"/>
          <p:nvPr/>
        </p:nvSpPr>
        <p:spPr>
          <a:xfrm>
            <a:off x="66675" y="34925"/>
            <a:ext cx="1985963" cy="54610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2</a:t>
            </a:r>
            <a:endParaRPr lang="zh-CN" altLang="en-US" sz="2800" b="1" dirty="0">
              <a:latin typeface="Times New Roman" panose="02020603050405020304" pitchFamily="2" charset="0"/>
              <a:ea typeface="宋体" panose="02010600030101010101" pitchFamily="2" charset="-122"/>
            </a:endParaRPr>
          </a:p>
        </p:txBody>
      </p:sp>
      <p:sp>
        <p:nvSpPr>
          <p:cNvPr id="115716" name="Rectangle 4"/>
          <p:cNvSpPr/>
          <p:nvPr/>
        </p:nvSpPr>
        <p:spPr>
          <a:xfrm>
            <a:off x="-11112" y="3552825"/>
            <a:ext cx="9137650" cy="3044825"/>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226695" rIns="90170" bIns="46990" anchor="t"/>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rgbClr val="FF0000"/>
                </a:solidFill>
                <a:latin typeface="Arial" panose="020B0604020202020204" pitchFamily="34" charset="0"/>
                <a:ea typeface="宋体" panose="02010600030101010101" pitchFamily="2" charset="-122"/>
              </a:rPr>
              <a:t>     ( select  AVG(discnt) </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 ( avg_dis )</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blinds(horizontal)">
                                      <p:cBhvr>
                                        <p:cTn id="7"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ldLvl="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3"/>
          <p:cNvSpPr>
            <a:spLocks noGrp="1"/>
          </p:cNvSpPr>
          <p:nvPr/>
        </p:nvSpPr>
        <p:spPr>
          <a:xfrm>
            <a:off x="457200" y="-7937"/>
            <a:ext cx="8382000" cy="569912"/>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Figure 3.11: Definition of </a:t>
            </a:r>
            <a:r>
              <a:rPr lang="en-US" altLang="x-none" sz="3000" b="1" dirty="0">
                <a:solidFill>
                  <a:srgbClr val="FF0000"/>
                </a:solidFill>
                <a:latin typeface="Arial" panose="020B0604020202020204" pitchFamily="34" charset="0"/>
                <a:ea typeface="宋体" panose="02010600030101010101" pitchFamily="2" charset="-122"/>
              </a:rPr>
              <a:t>tableref</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9810" name="Rectangle 4"/>
          <p:cNvSpPr/>
          <p:nvPr/>
        </p:nvSpPr>
        <p:spPr>
          <a:xfrm>
            <a:off x="0" y="520700"/>
            <a:ext cx="9144000" cy="749300"/>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tableref1 &lt;join&gt; tableref2 on condition</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6740" name="Rectangle 4"/>
          <p:cNvSpPr/>
          <p:nvPr/>
        </p:nvSpPr>
        <p:spPr>
          <a:xfrm>
            <a:off x="0" y="1917700"/>
            <a:ext cx="9144000" cy="2663825"/>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226695" rIns="90170" bIns="46990" anchor="t"/>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cname,  aname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a:t>
            </a:r>
            <a:r>
              <a:rPr lang="zh-CN" altLang="en-US" sz="3000" b="1" dirty="0">
                <a:solidFill>
                  <a:srgbClr val="FF0000"/>
                </a:solidFill>
                <a:latin typeface="Arial" panose="020B0604020202020204" pitchFamily="34" charset="0"/>
                <a:ea typeface="宋体" panose="02010600030101010101" pitchFamily="2" charset="-122"/>
              </a:rPr>
              <a:t>customers  JOIN  agents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50000"/>
              </a:lnSpc>
              <a:spcBef>
                <a:spcPct val="20000"/>
              </a:spcBef>
              <a:buClr>
                <a:schemeClr val="accent1"/>
              </a:buClr>
            </a:pPr>
            <a:r>
              <a:rPr lang="zh-CN" altLang="en-US" sz="3000" b="1" dirty="0">
                <a:solidFill>
                  <a:srgbClr val="FF0000"/>
                </a:solidFill>
                <a:latin typeface="Arial" panose="020B0604020202020204" pitchFamily="34" charset="0"/>
                <a:ea typeface="宋体" panose="02010600030101010101" pitchFamily="2" charset="-122"/>
              </a:rPr>
              <a:t>      ON customers.city=agents.city</a:t>
            </a:r>
            <a:r>
              <a:rPr lang="zh-CN" altLang="en-US" sz="3000" b="1" dirty="0">
                <a:solidFill>
                  <a:schemeClr val="accent2"/>
                </a:solidFill>
                <a:latin typeface="Arial" panose="020B0604020202020204" pitchFamily="34" charset="0"/>
                <a:ea typeface="宋体" panose="02010600030101010101" pitchFamily="2" charset="-122"/>
              </a:rPr>
              <a:t> ;</a:t>
            </a:r>
            <a:endParaRPr lang="zh-CN" altLang="en-US" dirty="0">
              <a:latin typeface="Times New Roman" panose="02020603050405020304" pitchFamily="2" charset="0"/>
              <a:ea typeface="Times New Roman" panose="02020603050405020304" pitchFamily="2" charset="0"/>
            </a:endParaRPr>
          </a:p>
        </p:txBody>
      </p:sp>
      <p:sp>
        <p:nvSpPr>
          <p:cNvPr id="116741" name="文本框 116740"/>
          <p:cNvSpPr txBox="1"/>
          <p:nvPr/>
        </p:nvSpPr>
        <p:spPr>
          <a:xfrm>
            <a:off x="66675" y="1612900"/>
            <a:ext cx="1985963" cy="520700"/>
          </a:xfrm>
          <a:prstGeom prst="rect">
            <a:avLst/>
          </a:prstGeom>
          <a:solidFill>
            <a:schemeClr val="bg1"/>
          </a:solidFill>
          <a:ln w="9525">
            <a:noFill/>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3</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blinds(horizontal)">
                                      <p:cBhvr>
                                        <p:cTn id="7" dur="500"/>
                                        <p:tgtEl>
                                          <p:spTgt spid="1167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41"/>
                                        </p:tgtEl>
                                        <p:attrNameLst>
                                          <p:attrName>style.visibility</p:attrName>
                                        </p:attrNameLst>
                                      </p:cBhvr>
                                      <p:to>
                                        <p:strVal val="visible"/>
                                      </p:to>
                                    </p:set>
                                    <p:animEffect transition="in" filter="blinds(horizontal)">
                                      <p:cBhvr>
                                        <p:cTn id="10" dur="500"/>
                                        <p:tgtEl>
                                          <p:spTgt spid="11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p:bldP spid="116741" grpId="0" bldLvl="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08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6" name="Rectangle 3"/>
          <p:cNvSpPr>
            <a:spLocks noGrp="1"/>
          </p:cNvSpPr>
          <p:nvPr>
            <p:ph type="body"/>
          </p:nvPr>
        </p:nvSpPr>
        <p:spPr>
          <a:xfrm>
            <a:off x="0" y="0"/>
            <a:ext cx="9144000" cy="1557338"/>
          </a:xfrm>
        </p:spPr>
        <p:txBody>
          <a:bodyPr wrap="square" anchor="t"/>
          <a:p>
            <a:pPr eaLnBrk="1" hangingPunct="1"/>
            <a:r>
              <a:rPr lang="en-US" altLang="x-none" sz="3000" dirty="0"/>
              <a:t>Example 3.6.3: </a:t>
            </a:r>
            <a:r>
              <a:rPr lang="en-US" altLang="x-none" sz="3000" dirty="0">
                <a:solidFill>
                  <a:schemeClr val="tx1"/>
                </a:solidFill>
              </a:rPr>
              <a:t>Retrieve all customer names where the customer places at least two orders for the same product.</a:t>
            </a:r>
            <a:endParaRPr lang="en-US" altLang="x-none" sz="3000" dirty="0"/>
          </a:p>
        </p:txBody>
      </p:sp>
      <p:sp>
        <p:nvSpPr>
          <p:cNvPr id="117766" name="Rectangle 4"/>
          <p:cNvSpPr/>
          <p:nvPr/>
        </p:nvSpPr>
        <p:spPr>
          <a:xfrm>
            <a:off x="0" y="1600200"/>
            <a:ext cx="9144000" cy="391795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cname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3300"/>
                </a:solidFill>
                <a:latin typeface="Arial" panose="020B0604020202020204" pitchFamily="34" charset="0"/>
                <a:ea typeface="宋体" panose="02010600030101010101" pitchFamily="2" charset="-122"/>
              </a:rPr>
              <a:t>select  o.cid  as  spcid</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from  orders  o, orders  x</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where  o.cid = x.cid </a:t>
            </a:r>
            <a:r>
              <a:rPr lang="zh-CN" altLang="en-US" sz="3000" b="1" dirty="0">
                <a:solidFill>
                  <a:srgbClr val="FF3300"/>
                </a:solidFill>
                <a:latin typeface="Arial" panose="020B0604020202020204" pitchFamily="34" charset="0"/>
                <a:ea typeface="宋体" panose="02010600030101010101" pitchFamily="2" charset="-122"/>
              </a:rPr>
              <a:t> </a:t>
            </a:r>
            <a:r>
              <a:rPr lang="en-US" altLang="x-none" sz="3000" b="1" dirty="0">
                <a:solidFill>
                  <a:srgbClr val="FF3300"/>
                </a:solidFill>
                <a:latin typeface="Arial" panose="020B0604020202020204" pitchFamily="34" charset="0"/>
                <a:ea typeface="宋体" panose="02010600030101010101" pitchFamily="2" charset="-122"/>
              </a:rPr>
              <a:t>and </a:t>
            </a:r>
            <a:r>
              <a:rPr lang="zh-CN" altLang="en-US" sz="3000" b="1" dirty="0">
                <a:solidFill>
                  <a:srgbClr val="FF3300"/>
                </a:solidFill>
                <a:latin typeface="Arial" panose="020B0604020202020204" pitchFamily="34" charset="0"/>
                <a:ea typeface="宋体" panose="02010600030101010101" pitchFamily="2" charset="-122"/>
              </a:rPr>
              <a:t> </a:t>
            </a:r>
            <a:r>
              <a:rPr lang="en-US" altLang="x-none" sz="3000" b="1" dirty="0">
                <a:solidFill>
                  <a:srgbClr val="FF3300"/>
                </a:solidFill>
                <a:latin typeface="Arial" panose="020B0604020202020204" pitchFamily="34" charset="0"/>
                <a:ea typeface="宋体" panose="02010600030101010101" pitchFamily="2" charset="-122"/>
              </a:rPr>
              <a:t>o.pid = x.pid </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a:t>
            </a:r>
            <a:r>
              <a:rPr lang="zh-CN" altLang="en-US" sz="3000" b="1" dirty="0">
                <a:solidFill>
                  <a:srgbClr val="FF3300"/>
                </a:solidFill>
                <a:latin typeface="Arial" panose="020B0604020202020204" pitchFamily="34" charset="0"/>
                <a:ea typeface="宋体" panose="02010600030101010101" pitchFamily="2" charset="-122"/>
              </a:rPr>
              <a:t>and </a:t>
            </a:r>
            <a:r>
              <a:rPr lang="en-US" altLang="x-none" sz="3000" b="1" dirty="0">
                <a:solidFill>
                  <a:srgbClr val="FF3300"/>
                </a:solidFill>
                <a:latin typeface="Arial" panose="020B0604020202020204" pitchFamily="34" charset="0"/>
                <a:ea typeface="宋体" panose="02010600030101010101" pitchFamily="2" charset="-122"/>
              </a:rPr>
              <a:t> o.ordno &lt;&gt; x.ordno</a:t>
            </a:r>
            <a:r>
              <a:rPr lang="en-US" altLang="x-none" sz="3000" b="1" dirty="0">
                <a:solidFill>
                  <a:schemeClr val="accent2"/>
                </a:solidFill>
                <a:latin typeface="Arial" panose="020B0604020202020204" pitchFamily="34" charset="0"/>
                <a:ea typeface="宋体" panose="02010600030101010101" pitchFamily="2" charset="-122"/>
              </a:rPr>
              <a:t>)  y,</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y.spcid = c.cid;</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7767" name="Rectangle 5"/>
          <p:cNvSpPr/>
          <p:nvPr/>
        </p:nvSpPr>
        <p:spPr>
          <a:xfrm>
            <a:off x="457200" y="5715000"/>
            <a:ext cx="8229600" cy="1101725"/>
          </a:xfrm>
          <a:prstGeom prst="rect">
            <a:avLst/>
          </a:prstGeom>
          <a:solidFill>
            <a:schemeClr val="bg1"/>
          </a:solid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Other ways</a:t>
            </a:r>
            <a:r>
              <a:rPr lang="zh-CN" altLang="en-US" sz="3000" b="1" dirty="0">
                <a:solidFill>
                  <a:srgbClr val="FF0000"/>
                </a:solidFill>
                <a:latin typeface="Arial" panose="020B0604020202020204" pitchFamily="34" charset="0"/>
                <a:ea typeface="宋体" panose="02010600030101010101" pitchFamily="2" charset="-122"/>
              </a:rPr>
              <a:t>：通过创建视图</a:t>
            </a:r>
            <a:r>
              <a:rPr lang="en-US" altLang="zh-CN" sz="3000" b="1" dirty="0">
                <a:solidFill>
                  <a:srgbClr val="FF0000"/>
                </a:solidFill>
                <a:latin typeface="Arial" panose="020B0604020202020204" pitchFamily="34" charset="0"/>
                <a:ea typeface="宋体" panose="02010600030101010101" pitchFamily="2" charset="-122"/>
              </a:rPr>
              <a:t>(view)</a:t>
            </a:r>
            <a:r>
              <a:rPr lang="zh-CN" altLang="en-US" sz="3000" b="1" dirty="0">
                <a:solidFill>
                  <a:srgbClr val="FF0000"/>
                </a:solidFill>
                <a:latin typeface="Arial" panose="020B0604020202020204" pitchFamily="34" charset="0"/>
                <a:ea typeface="宋体" panose="02010600030101010101" pitchFamily="2" charset="-122"/>
              </a:rPr>
              <a:t>来代替</a:t>
            </a:r>
            <a:r>
              <a:rPr lang="en-US" altLang="zh-CN" sz="3000" b="1" dirty="0">
                <a:solidFill>
                  <a:srgbClr val="FF0000"/>
                </a:solidFill>
                <a:latin typeface="Arial" panose="020B0604020202020204" pitchFamily="34" charset="0"/>
                <a:ea typeface="宋体" panose="02010600030101010101" pitchFamily="2" charset="-122"/>
              </a:rPr>
              <a:t>FROM</a:t>
            </a:r>
            <a:r>
              <a:rPr lang="zh-CN" altLang="en-US" sz="3000" b="1" dirty="0">
                <a:solidFill>
                  <a:srgbClr val="FF0000"/>
                </a:solidFill>
                <a:latin typeface="Arial" panose="020B0604020202020204" pitchFamily="34" charset="0"/>
                <a:ea typeface="宋体" panose="02010600030101010101" pitchFamily="2" charset="-122"/>
              </a:rPr>
              <a:t>子句中的子查询</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120839" name="AutoShape 6">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3" name="线形标注 1 2"/>
          <p:cNvSpPr/>
          <p:nvPr/>
        </p:nvSpPr>
        <p:spPr>
          <a:xfrm>
            <a:off x="5940425" y="981075"/>
            <a:ext cx="2889250" cy="863600"/>
          </a:xfrm>
          <a:prstGeom prst="borderCallout1">
            <a:avLst>
              <a:gd name="adj1" fmla="val 97281"/>
              <a:gd name="adj2" fmla="val -373"/>
              <a:gd name="adj3" fmla="val 140337"/>
              <a:gd name="adj4" fmla="val -31509"/>
            </a:avLst>
          </a:prstGeom>
          <a:solidFill>
            <a:schemeClr val="accent3"/>
          </a:solidFill>
          <a:ln>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b="1" strike="noStrike" noProof="1">
                <a:solidFill>
                  <a:schemeClr val="accent2">
                    <a:lumMod val="75000"/>
                  </a:schemeClr>
                </a:solidFill>
              </a:rPr>
              <a:t>也可以在</a:t>
            </a:r>
            <a:r>
              <a:rPr lang="en-US" altLang="zh-CN" b="1" strike="noStrike" noProof="1">
                <a:solidFill>
                  <a:schemeClr val="accent2">
                    <a:lumMod val="75000"/>
                  </a:schemeClr>
                </a:solidFill>
              </a:rPr>
              <a:t>FROM</a:t>
            </a:r>
            <a:r>
              <a:rPr lang="zh-CN" altLang="en-US" b="1" strike="noStrike" noProof="1">
                <a:solidFill>
                  <a:schemeClr val="accent2">
                    <a:lumMod val="75000"/>
                  </a:schemeClr>
                </a:solidFill>
              </a:rPr>
              <a:t>子句中插入子查询</a:t>
            </a:r>
            <a:endParaRPr lang="zh-CN" altLang="en-US" b="1" strike="noStrike" noProof="1">
              <a:solidFill>
                <a:schemeClr val="accent2">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blinds(horizontal)">
                                      <p:cBhvr>
                                        <p:cTn id="7" dur="500"/>
                                        <p:tgtEl>
                                          <p:spTgt spid="1177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1+#ppt_w/2"/>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7767"/>
                                        </p:tgtEl>
                                        <p:attrNameLst>
                                          <p:attrName>style.visibility</p:attrName>
                                        </p:attrNameLst>
                                      </p:cBhvr>
                                      <p:to>
                                        <p:strVal val="visible"/>
                                      </p:to>
                                    </p:set>
                                    <p:anim calcmode="lin" valueType="num">
                                      <p:cBhvr>
                                        <p:cTn id="18" dur="500" fill="hold"/>
                                        <p:tgtEl>
                                          <p:spTgt spid="117767"/>
                                        </p:tgtEl>
                                        <p:attrNameLst>
                                          <p:attrName>ppt_x</p:attrName>
                                        </p:attrNameLst>
                                      </p:cBhvr>
                                      <p:tavLst>
                                        <p:tav tm="0">
                                          <p:val>
                                            <p:strVal val="#ppt_x"/>
                                          </p:val>
                                        </p:tav>
                                        <p:tav tm="100000">
                                          <p:val>
                                            <p:strVal val="#ppt_x"/>
                                          </p:val>
                                        </p:tav>
                                      </p:tavLst>
                                    </p:anim>
                                    <p:anim calcmode="lin" valueType="num">
                                      <p:cBhvr>
                                        <p:cTn id="19" dur="500" fill="hold"/>
                                        <p:tgtEl>
                                          <p:spTgt spid="117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ldLvl="0" animBg="1"/>
      <p:bldP spid="117767" grpId="0" bldLvl="0" animBg="1"/>
      <p:bldP spid="3"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18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18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1860"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1861" name="Rectangle 3"/>
          <p:cNvSpPr>
            <a:spLocks noGrp="1"/>
          </p:cNvSpPr>
          <p:nvPr>
            <p:ph type="body"/>
          </p:nvPr>
        </p:nvSpPr>
        <p:spPr>
          <a:xfrm>
            <a:off x="171450" y="838200"/>
            <a:ext cx="8650288" cy="5257800"/>
          </a:xfrm>
        </p:spPr>
        <p:txBody>
          <a:bodyPr wrap="square" anchor="t"/>
          <a:p>
            <a:pPr eaLnBrk="1" hangingPunct="1"/>
            <a:r>
              <a:rPr lang="en-US" altLang="x-none" sz="2800" dirty="0"/>
              <a:t>Set Functions</a:t>
            </a:r>
            <a:r>
              <a:rPr lang="zh-CN" altLang="en-US" sz="2800" dirty="0"/>
              <a:t>: </a:t>
            </a:r>
            <a:r>
              <a:rPr lang="en-US" altLang="x-none" sz="2800" dirty="0">
                <a:solidFill>
                  <a:schemeClr val="tx1"/>
                </a:solidFill>
              </a:rPr>
              <a:t>COUNT, MAX, MIN, SUM, AVG</a:t>
            </a:r>
            <a:endParaRPr lang="en-US" altLang="x-none" sz="2800" dirty="0">
              <a:solidFill>
                <a:schemeClr val="tx1"/>
              </a:solidFill>
            </a:endParaRPr>
          </a:p>
        </p:txBody>
      </p:sp>
      <p:graphicFrame>
        <p:nvGraphicFramePr>
          <p:cNvPr id="118791" name="表格 118790"/>
          <p:cNvGraphicFramePr/>
          <p:nvPr/>
        </p:nvGraphicFramePr>
        <p:xfrm>
          <a:off x="0" y="1406525"/>
          <a:ext cx="9144000" cy="4797425"/>
        </p:xfrm>
        <a:graphic>
          <a:graphicData uri="http://schemas.openxmlformats.org/drawingml/2006/table">
            <a:tbl>
              <a:tblPr/>
              <a:tblGrid>
                <a:gridCol w="1517650"/>
                <a:gridCol w="2516188"/>
                <a:gridCol w="2062162"/>
                <a:gridCol w="3048000"/>
              </a:tblGrid>
              <a:tr h="67945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Name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Argument type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Result type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Description</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2231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COUNT</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any (can be *)</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count of rows</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50887">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SUM</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sum of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4930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AVG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average of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947738">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MAX</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char or 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same as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maximum value</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947737">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MIN</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char or 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same as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minimum value</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28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28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2884"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0837" name="Rectangle 3"/>
          <p:cNvSpPr>
            <a:spLocks noGrp="1"/>
          </p:cNvSpPr>
          <p:nvPr>
            <p:ph type="body"/>
          </p:nvPr>
        </p:nvSpPr>
        <p:spPr>
          <a:xfrm>
            <a:off x="0" y="774700"/>
            <a:ext cx="9144000" cy="2609850"/>
          </a:xfrm>
          <a:ln>
            <a:miter/>
          </a:ln>
        </p:spPr>
        <p:txBody>
          <a:bodyPr wrap="square" anchor="t"/>
          <a:p>
            <a:pPr lvl="0" eaLnBrk="1" fontAlgn="base" hangingPunct="1"/>
            <a:r>
              <a:rPr lang="zh-CN" altLang="en-US" sz="3000" strike="noStrike" noProof="1" dirty="0">
                <a:solidFill>
                  <a:schemeClr val="accent6"/>
                </a:solidFill>
                <a:ea typeface="宋体" panose="02010600030101010101" pitchFamily="2" charset="-122"/>
              </a:rPr>
              <a:t>在一条</a:t>
            </a:r>
            <a:r>
              <a:rPr lang="en-US" altLang="zh-CN" sz="3000" strike="noStrike" noProof="1" dirty="0">
                <a:solidFill>
                  <a:schemeClr val="accent6"/>
                </a:solidFill>
                <a:ea typeface="宋体" panose="02010600030101010101" pitchFamily="2" charset="-122"/>
              </a:rPr>
              <a:t>SQL</a:t>
            </a:r>
            <a:r>
              <a:rPr lang="zh-CN" altLang="en-US" sz="3000" strike="noStrike" noProof="1" dirty="0">
                <a:solidFill>
                  <a:schemeClr val="accent6"/>
                </a:solidFill>
                <a:ea typeface="宋体" panose="02010600030101010101" pitchFamily="2" charset="-122"/>
              </a:rPr>
              <a:t>查询命令中，可以在两个地方使用统计函数：</a:t>
            </a:r>
            <a:endParaRPr lang="zh-CN" altLang="en-US" sz="3000" strike="noStrike" noProof="1" dirty="0">
              <a:solidFill>
                <a:schemeClr val="accent6"/>
              </a:solidFill>
              <a:ea typeface="宋体" panose="02010600030101010101" pitchFamily="2" charset="-122"/>
            </a:endParaRPr>
          </a:p>
          <a:p>
            <a:pPr lvl="1" eaLnBrk="1" fontAlgn="base" hangingPunct="1"/>
            <a:r>
              <a:rPr lang="en-US" altLang="zh-CN" sz="3000" strike="noStrike" noProof="1" dirty="0">
                <a:solidFill>
                  <a:srgbClr val="FF0000"/>
                </a:solidFill>
                <a:ea typeface="宋体" panose="02010600030101010101" pitchFamily="2" charset="-122"/>
              </a:rPr>
              <a:t>SELECT</a:t>
            </a:r>
            <a:r>
              <a:rPr lang="zh-CN" altLang="en-US" sz="3000" strike="noStrike" noProof="1" dirty="0">
                <a:solidFill>
                  <a:srgbClr val="FF0000"/>
                </a:solidFill>
                <a:ea typeface="宋体" panose="02010600030101010101" pitchFamily="2" charset="-122"/>
              </a:rPr>
              <a:t>子句</a:t>
            </a:r>
            <a:r>
              <a:rPr lang="zh-CN" altLang="en-US" sz="3000" strike="noStrike" noProof="1" dirty="0">
                <a:ea typeface="宋体" panose="02010600030101010101" pitchFamily="2" charset="-122"/>
              </a:rPr>
              <a:t>  （包括子查询中的</a:t>
            </a:r>
            <a:r>
              <a:rPr lang="en-US" altLang="zh-CN" sz="3000" strike="noStrike" noProof="1" dirty="0">
                <a:ea typeface="宋体" panose="02010600030101010101" pitchFamily="2" charset="-122"/>
              </a:rPr>
              <a:t>SELECT</a:t>
            </a:r>
            <a:r>
              <a:rPr lang="zh-CN" altLang="en-US" sz="3000" strike="noStrike" noProof="1" dirty="0">
                <a:ea typeface="宋体" panose="02010600030101010101" pitchFamily="2" charset="-122"/>
              </a:rPr>
              <a:t>子句）</a:t>
            </a:r>
            <a:endParaRPr lang="zh-CN" altLang="en-US" sz="3000" strike="noStrike" noProof="1" dirty="0">
              <a:ea typeface="宋体" panose="02010600030101010101" pitchFamily="2" charset="-122"/>
            </a:endParaRPr>
          </a:p>
          <a:p>
            <a:pPr lvl="1" eaLnBrk="1" fontAlgn="base" hangingPunct="1"/>
            <a:r>
              <a:rPr lang="en-US" altLang="zh-CN" sz="3000" strike="noStrike" noProof="1" dirty="0">
                <a:solidFill>
                  <a:srgbClr val="FF0000"/>
                </a:solidFill>
                <a:ea typeface="宋体" panose="02010600030101010101" pitchFamily="2" charset="-122"/>
              </a:rPr>
              <a:t>HAVING</a:t>
            </a:r>
            <a:r>
              <a:rPr lang="zh-CN" altLang="en-US" sz="3000" strike="noStrike" noProof="1" dirty="0">
                <a:solidFill>
                  <a:srgbClr val="FF0000"/>
                </a:solidFill>
                <a:ea typeface="宋体" panose="02010600030101010101" pitchFamily="2" charset="-122"/>
              </a:rPr>
              <a:t>子句</a:t>
            </a:r>
            <a:r>
              <a:rPr lang="zh-CN" altLang="en-US" sz="3000" strike="noStrike" noProof="1" dirty="0">
                <a:ea typeface="宋体" panose="02010600030101010101" pitchFamily="2" charset="-122"/>
              </a:rPr>
              <a:t>  （在讲解</a:t>
            </a:r>
            <a:r>
              <a:rPr lang="en-US" altLang="zh-CN" sz="3000" strike="noStrike" noProof="1" dirty="0">
                <a:ea typeface="宋体" panose="02010600030101010101" pitchFamily="2" charset="-122"/>
              </a:rPr>
              <a:t>SQL</a:t>
            </a:r>
            <a:r>
              <a:rPr lang="zh-CN" altLang="en-US" sz="3000" strike="noStrike" noProof="1" dirty="0">
                <a:ea typeface="宋体" panose="02010600030101010101" pitchFamily="2" charset="-122"/>
              </a:rPr>
              <a:t>的分组选择统计查询时再介绍）</a:t>
            </a:r>
            <a:endParaRPr lang="zh-CN" altLang="en-US" sz="3000" strike="noStrike" noProof="1" dirty="0">
              <a:ea typeface="宋体" panose="02010600030101010101" pitchFamily="2" charset="-122"/>
            </a:endParaRPr>
          </a:p>
        </p:txBody>
      </p:sp>
      <p:sp>
        <p:nvSpPr>
          <p:cNvPr id="2" name="Rectangle 3"/>
          <p:cNvSpPr>
            <a:spLocks noGrp="1"/>
          </p:cNvSpPr>
          <p:nvPr/>
        </p:nvSpPr>
        <p:spPr>
          <a:xfrm>
            <a:off x="-15875" y="3486150"/>
            <a:ext cx="9144000" cy="2608263"/>
          </a:xfrm>
          <a:prstGeom prst="rect">
            <a:avLst/>
          </a:prstGeom>
          <a:noFill/>
          <a:ln w="9525">
            <a:noFill/>
            <a:miter/>
          </a:ln>
        </p:spPr>
        <p:txBody>
          <a:bodyPr wrap="square" anchor="t"/>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fontAlgn="base" hangingPunct="1"/>
            <a:r>
              <a:rPr lang="zh-CN" altLang="en-US" sz="3000" strike="noStrike" noProof="1" dirty="0">
                <a:solidFill>
                  <a:schemeClr val="accent6"/>
                </a:solidFill>
                <a:latin typeface="+mn-lt"/>
                <a:ea typeface="宋体" panose="02010600030101010101" pitchFamily="2" charset="-122"/>
                <a:cs typeface="+mn-cs"/>
              </a:rPr>
              <a:t>三种使用方式：</a:t>
            </a:r>
            <a:endParaRPr lang="zh-CN" altLang="en-US" sz="3000" strike="noStrike" noProof="1" dirty="0">
              <a:solidFill>
                <a:schemeClr val="accent6"/>
              </a:solidFill>
              <a:ea typeface="宋体" panose="02010600030101010101" pitchFamily="2" charset="-122"/>
            </a:endParaRPr>
          </a:p>
          <a:p>
            <a:pPr marL="971550" lvl="1" indent="-514350" eaLnBrk="1" fontAlgn="base" hangingPunct="1">
              <a:buFont typeface="+mj-ea"/>
              <a:buAutoNum type="circleNumDbPlain"/>
            </a:pPr>
            <a:r>
              <a:rPr lang="en-US" altLang="zh-CN" sz="2800" strike="noStrike" noProof="1" dirty="0">
                <a:solidFill>
                  <a:srgbClr val="FF0000"/>
                </a:solidFill>
                <a:latin typeface="+mn-lt"/>
                <a:ea typeface="宋体" panose="02010600030101010101" pitchFamily="2" charset="-122"/>
                <a:cs typeface="+mn-cs"/>
                <a:sym typeface="+mn-ea"/>
              </a:rPr>
              <a:t>select  + </a:t>
            </a:r>
            <a:r>
              <a:rPr lang="zh-CN" altLang="en-US" sz="2800" strike="noStrike" noProof="1" dirty="0">
                <a:solidFill>
                  <a:srgbClr val="FF0000"/>
                </a:solidFill>
                <a:latin typeface="+mn-lt"/>
                <a:ea typeface="宋体" panose="02010600030101010101" pitchFamily="2" charset="-122"/>
                <a:cs typeface="+mn-cs"/>
                <a:sym typeface="+mn-ea"/>
              </a:rPr>
              <a:t>统计函数</a:t>
            </a:r>
            <a:endParaRPr lang="zh-CN" altLang="en-US" sz="2800" strike="noStrike" noProof="1" dirty="0">
              <a:solidFill>
                <a:srgbClr val="FF0000"/>
              </a:solidFill>
              <a:ea typeface="宋体" panose="02010600030101010101" pitchFamily="2" charset="-122"/>
              <a:sym typeface="+mn-ea"/>
            </a:endParaRPr>
          </a:p>
          <a:p>
            <a:pPr marL="971550" lvl="1" indent="-514350" eaLnBrk="1" fontAlgn="base" hangingPunct="1">
              <a:buFont typeface="+mj-ea"/>
              <a:buAutoNum type="circleNumDbPlain"/>
            </a:pPr>
            <a:r>
              <a:rPr lang="en-US" altLang="zh-CN" sz="2800" strike="noStrike" noProof="1" dirty="0">
                <a:solidFill>
                  <a:srgbClr val="FF0000"/>
                </a:solidFill>
                <a:latin typeface="+mn-lt"/>
                <a:ea typeface="宋体" panose="02010600030101010101" pitchFamily="2" charset="-122"/>
                <a:cs typeface="+mn-cs"/>
              </a:rPr>
              <a:t>select  </a:t>
            </a:r>
            <a:r>
              <a:rPr lang="zh-CN" altLang="en-US" sz="2800" strike="noStrike" noProof="1" dirty="0">
                <a:solidFill>
                  <a:srgbClr val="FF0000"/>
                </a:solidFill>
                <a:latin typeface="+mn-lt"/>
                <a:ea typeface="宋体" panose="02010600030101010101" pitchFamily="2" charset="-122"/>
                <a:cs typeface="+mn-cs"/>
              </a:rPr>
              <a:t>分组属性</a:t>
            </a:r>
            <a:r>
              <a:rPr lang="en-US" altLang="zh-CN" sz="2800" strike="noStrike" noProof="1" dirty="0">
                <a:solidFill>
                  <a:srgbClr val="FF0000"/>
                </a:solidFill>
                <a:latin typeface="+mn-lt"/>
                <a:ea typeface="宋体" panose="02010600030101010101" pitchFamily="2" charset="-122"/>
                <a:cs typeface="+mn-cs"/>
              </a:rPr>
              <a:t>+</a:t>
            </a:r>
            <a:r>
              <a:rPr lang="zh-CN" altLang="en-US" sz="2800" strike="noStrike" noProof="1" dirty="0">
                <a:solidFill>
                  <a:srgbClr val="FF0000"/>
                </a:solidFill>
                <a:latin typeface="+mn-lt"/>
                <a:ea typeface="宋体" panose="02010600030101010101" pitchFamily="2" charset="-122"/>
                <a:cs typeface="+mn-cs"/>
              </a:rPr>
              <a:t>统计函数</a:t>
            </a:r>
            <a:r>
              <a:rPr lang="en-US" altLang="zh-CN" sz="2800" strike="noStrike" noProof="1" dirty="0">
                <a:solidFill>
                  <a:srgbClr val="FF0000"/>
                </a:solidFill>
                <a:latin typeface="+mn-lt"/>
                <a:ea typeface="宋体" panose="02010600030101010101" pitchFamily="2" charset="-122"/>
                <a:cs typeface="+mn-cs"/>
              </a:rPr>
              <a:t>......group by </a:t>
            </a:r>
            <a:r>
              <a:rPr lang="zh-CN" altLang="en-US" sz="2800" strike="noStrike" noProof="1" dirty="0">
                <a:solidFill>
                  <a:srgbClr val="FF0000"/>
                </a:solidFill>
                <a:latin typeface="+mn-lt"/>
                <a:ea typeface="宋体" panose="02010600030101010101" pitchFamily="2" charset="-122"/>
                <a:cs typeface="+mn-cs"/>
              </a:rPr>
              <a:t>分组属性</a:t>
            </a:r>
            <a:endParaRPr lang="zh-CN" altLang="en-US" sz="2800" strike="noStrike" noProof="1" dirty="0">
              <a:solidFill>
                <a:srgbClr val="FF0000"/>
              </a:solidFill>
              <a:ea typeface="宋体" panose="02010600030101010101" pitchFamily="2" charset="-122"/>
            </a:endParaRPr>
          </a:p>
          <a:p>
            <a:pPr marL="971550" lvl="1" indent="-514350" eaLnBrk="1" fontAlgn="base" hangingPunct="1">
              <a:buFont typeface="+mj-ea"/>
              <a:buAutoNum type="circleNumDbPlain"/>
            </a:pPr>
            <a:r>
              <a:rPr lang="en-US" altLang="zh-CN" sz="2800" strike="noStrike" noProof="1" dirty="0">
                <a:solidFill>
                  <a:srgbClr val="FF0000"/>
                </a:solidFill>
                <a:latin typeface="+mn-lt"/>
                <a:ea typeface="宋体" panose="02010600030101010101" pitchFamily="2" charset="-122"/>
                <a:cs typeface="+mn-cs"/>
                <a:sym typeface="+mn-ea"/>
              </a:rPr>
              <a:t>select  ......  </a:t>
            </a:r>
            <a:endParaRPr lang="en-US" altLang="zh-CN" sz="2800" strike="noStrike" noProof="1" dirty="0">
              <a:solidFill>
                <a:srgbClr val="FF0000"/>
              </a:solidFill>
              <a:ea typeface="宋体" panose="02010600030101010101" pitchFamily="2" charset="-122"/>
              <a:sym typeface="+mn-ea"/>
            </a:endParaRPr>
          </a:p>
          <a:p>
            <a:pPr marL="914400" lvl="2" indent="0" eaLnBrk="1" fontAlgn="base" hangingPunct="1">
              <a:buNone/>
            </a:pPr>
            <a:r>
              <a:rPr lang="en-US" altLang="zh-CN" sz="2800" strike="noStrike" noProof="1" dirty="0">
                <a:solidFill>
                  <a:srgbClr val="FF0000"/>
                </a:solidFill>
                <a:latin typeface="+mn-lt"/>
                <a:ea typeface="宋体" panose="02010600030101010101" pitchFamily="2" charset="-122"/>
                <a:cs typeface="+mn-cs"/>
                <a:sym typeface="+mn-ea"/>
              </a:rPr>
              <a:t> group by </a:t>
            </a:r>
            <a:r>
              <a:rPr lang="zh-CN" altLang="en-US" sz="2800" strike="noStrike" noProof="1" dirty="0">
                <a:solidFill>
                  <a:srgbClr val="FF0000"/>
                </a:solidFill>
                <a:latin typeface="+mn-lt"/>
                <a:ea typeface="宋体" panose="02010600030101010101" pitchFamily="2" charset="-122"/>
                <a:cs typeface="+mn-cs"/>
                <a:sym typeface="+mn-ea"/>
              </a:rPr>
              <a:t>分组属性 </a:t>
            </a:r>
            <a:r>
              <a:rPr lang="en-US" altLang="zh-CN" sz="2800" strike="noStrike" noProof="1" dirty="0">
                <a:solidFill>
                  <a:srgbClr val="FF0000"/>
                </a:solidFill>
                <a:latin typeface="+mn-lt"/>
                <a:ea typeface="宋体" panose="02010600030101010101" pitchFamily="2" charset="-122"/>
                <a:cs typeface="+mn-cs"/>
                <a:sym typeface="+mn-ea"/>
              </a:rPr>
              <a:t>+ having </a:t>
            </a:r>
            <a:r>
              <a:rPr lang="zh-CN" altLang="en-US" sz="2800" strike="noStrike" noProof="1" dirty="0">
                <a:solidFill>
                  <a:srgbClr val="FF0000"/>
                </a:solidFill>
                <a:latin typeface="+mn-lt"/>
                <a:ea typeface="宋体" panose="02010600030101010101" pitchFamily="2" charset="-122"/>
                <a:cs typeface="+mn-cs"/>
                <a:sym typeface="+mn-ea"/>
              </a:rPr>
              <a:t>组选择条件</a:t>
            </a:r>
            <a:endParaRPr lang="zh-CN" altLang="en-US" sz="2800" strike="noStrike" noProof="1" dirty="0">
              <a:solidFill>
                <a:srgbClr val="FF0000"/>
              </a:solidFill>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1269" name="Rectangle 3"/>
          <p:cNvSpPr>
            <a:spLocks noGrp="1"/>
          </p:cNvSpPr>
          <p:nvPr>
            <p:ph type="body"/>
          </p:nvPr>
        </p:nvSpPr>
        <p:spPr>
          <a:xfrm>
            <a:off x="0" y="918210"/>
            <a:ext cx="9109075" cy="565150"/>
          </a:xfrm>
        </p:spPr>
        <p:txBody>
          <a:bodyPr wrap="square" anchor="t">
            <a:spAutoFit/>
          </a:bodyPr>
          <a:p>
            <a:pPr eaLnBrk="1" hangingPunct="1">
              <a:lnSpc>
                <a:spcPct val="110000"/>
              </a:lnSpc>
            </a:pPr>
            <a:r>
              <a:rPr lang="en-US" altLang="x-none" sz="2800" u="sng" dirty="0">
                <a:solidFill>
                  <a:srgbClr val="FF0066"/>
                </a:solidFill>
              </a:rPr>
              <a:t>Oracle</a:t>
            </a:r>
            <a:r>
              <a:rPr lang="zh-CN" altLang="en-US" sz="2800" dirty="0">
                <a:solidFill>
                  <a:srgbClr val="FF0066"/>
                </a:solidFill>
              </a:rPr>
              <a:t>：</a:t>
            </a:r>
            <a:r>
              <a:rPr lang="en-US" altLang="x-none" sz="2800" dirty="0">
                <a:sym typeface="+mn-ea"/>
              </a:rPr>
              <a:t>NUMBER </a:t>
            </a:r>
            <a:r>
              <a:rPr lang="en-US" altLang="x-none" sz="2800" dirty="0"/>
              <a:t>Datatype</a:t>
            </a:r>
            <a:endParaRPr lang="en-US" altLang="x-none" sz="2800" dirty="0">
              <a:sym typeface="Symbol" panose="05050102010706020507" pitchFamily="2" charset="2"/>
            </a:endParaRPr>
          </a:p>
        </p:txBody>
      </p:sp>
      <p:graphicFrame>
        <p:nvGraphicFramePr>
          <p:cNvPr id="2" name="表格 1"/>
          <p:cNvGraphicFramePr/>
          <p:nvPr/>
        </p:nvGraphicFramePr>
        <p:xfrm>
          <a:off x="313690" y="1502410"/>
          <a:ext cx="8535670" cy="2414270"/>
        </p:xfrm>
        <a:graphic>
          <a:graphicData uri="http://schemas.openxmlformats.org/drawingml/2006/table">
            <a:tbl>
              <a:tblPr firstRow="1" bandRow="1">
                <a:tableStyleId>{5C22544A-7EE6-4342-B048-85BDC9FD1C3A}</a:tableStyleId>
              </a:tblPr>
              <a:tblGrid>
                <a:gridCol w="3933825"/>
                <a:gridCol w="4601845"/>
              </a:tblGrid>
              <a:tr h="52260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66750">
                <a:tc>
                  <a:txBody>
                    <a:bodyPr/>
                    <a:p>
                      <a:pPr indent="0" algn="l">
                        <a:buNone/>
                      </a:pPr>
                      <a:r>
                        <a:rPr lang="en-US" altLang="x-none" sz="2400" dirty="0">
                          <a:solidFill>
                            <a:schemeClr val="accent6"/>
                          </a:solidFill>
                          <a:sym typeface="+mn-ea"/>
                        </a:rPr>
                        <a:t>NUMBER</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Symbol" panose="05050102010706020507" pitchFamily="2" charset="2"/>
                        </a:rPr>
                        <a:t>fixed and floating-point numbers</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41070">
                <a:tc>
                  <a:txBody>
                    <a:bodyPr/>
                    <a:p>
                      <a:pPr indent="0" algn="l">
                        <a:buNone/>
                      </a:pPr>
                      <a:r>
                        <a:rPr lang="en-US" altLang="x-none" sz="2400" dirty="0">
                          <a:solidFill>
                            <a:schemeClr val="accent6"/>
                          </a:solidFill>
                          <a:sym typeface="+mn-ea"/>
                        </a:rPr>
                        <a:t>NUMBER(precision, scale)</a:t>
                      </a:r>
                      <a:endParaRPr lang="en-US" altLang="x-none" sz="2400" dirty="0">
                        <a:solidFill>
                          <a:schemeClr val="accent6"/>
                        </a:solidFill>
                        <a:sym typeface="+mn-ea"/>
                      </a:endParaRPr>
                    </a:p>
                    <a:p>
                      <a:pPr indent="0" algn="l">
                        <a:buNone/>
                      </a:pPr>
                      <a:r>
                        <a:rPr lang="en-US" altLang="x-none" sz="2400" dirty="0">
                          <a:solidFill>
                            <a:schemeClr val="accent6"/>
                          </a:solidFill>
                          <a:sym typeface="+mn-ea"/>
                        </a:rPr>
                        <a:t>NUMBER(*, scale)</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lvl="0" algn="l" eaLnBrk="1" hangingPunct="1">
                        <a:spcBef>
                          <a:spcPct val="10000"/>
                        </a:spcBef>
                      </a:pPr>
                      <a:r>
                        <a:rPr lang="en-US" altLang="x-none" sz="2400" dirty="0">
                          <a:solidFill>
                            <a:srgbClr val="FF0000"/>
                          </a:solidFill>
                          <a:sym typeface="Symbol" panose="05050102010706020507" pitchFamily="2" charset="2"/>
                        </a:rPr>
                        <a:t>precision</a:t>
                      </a:r>
                      <a:r>
                        <a:rPr lang="en-US" altLang="x-none" sz="2400" dirty="0">
                          <a:solidFill>
                            <a:schemeClr val="accent6"/>
                          </a:solidFill>
                          <a:sym typeface="Symbol" panose="05050102010706020507" pitchFamily="2" charset="2"/>
                        </a:rPr>
                        <a:t>: total number of digits</a:t>
                      </a:r>
                      <a:endParaRPr lang="en-US" altLang="x-none" sz="2400" dirty="0">
                        <a:solidFill>
                          <a:schemeClr val="accent6"/>
                        </a:solidFill>
                        <a:sym typeface="Symbol" panose="05050102010706020507" pitchFamily="2" charset="2"/>
                      </a:endParaRPr>
                    </a:p>
                    <a:p>
                      <a:pPr lvl="0" algn="l" eaLnBrk="1" hangingPunct="1">
                        <a:spcBef>
                          <a:spcPct val="10000"/>
                        </a:spcBef>
                      </a:pPr>
                      <a:r>
                        <a:rPr lang="en-US" altLang="x-none" sz="2400" dirty="0">
                          <a:solidFill>
                            <a:srgbClr val="FF0000"/>
                          </a:solidFill>
                          <a:sym typeface="Symbol" panose="05050102010706020507" pitchFamily="2" charset="2"/>
                        </a:rPr>
                        <a:t>scale</a:t>
                      </a:r>
                      <a:r>
                        <a:rPr lang="en-US" altLang="x-none" sz="2400" dirty="0">
                          <a:solidFill>
                            <a:schemeClr val="accent6"/>
                          </a:solidFill>
                          <a:sym typeface="Symbol" panose="05050102010706020507" pitchFamily="2" charset="2"/>
                        </a:rPr>
                        <a:t>: number of digits to the right of the decimal point</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3" name="文本框 2"/>
          <p:cNvSpPr txBox="1"/>
          <p:nvPr/>
        </p:nvSpPr>
        <p:spPr>
          <a:xfrm>
            <a:off x="314325" y="4102100"/>
            <a:ext cx="8535670" cy="1641475"/>
          </a:xfrm>
          <a:prstGeom prst="rect">
            <a:avLst/>
          </a:prstGeom>
          <a:noFill/>
        </p:spPr>
        <p:txBody>
          <a:bodyPr wrap="square" rtlCol="0">
            <a:spAutoFit/>
          </a:bodyPr>
          <a:p>
            <a:pPr marL="342900" lvl="0" indent="-342900" algn="l" eaLnBrk="1" hangingPunct="1">
              <a:spcBef>
                <a:spcPct val="10000"/>
              </a:spcBef>
              <a:buFont typeface="Wingdings" panose="05000000000000000000" charset="0"/>
              <a:buChar char=""/>
            </a:pPr>
            <a:r>
              <a:rPr lang="en-US" altLang="x-none" dirty="0">
                <a:solidFill>
                  <a:srgbClr val="FF3300"/>
                </a:solidFill>
                <a:latin typeface="Arial" panose="020B0604020202020204" pitchFamily="34" charset="0"/>
                <a:sym typeface="Symbol" panose="05050102010706020507" pitchFamily="2" charset="2"/>
              </a:rPr>
              <a:t>scale</a:t>
            </a:r>
            <a:r>
              <a:rPr lang="en-US" altLang="x-none" dirty="0">
                <a:latin typeface="Arial" panose="020B0604020202020204" pitchFamily="34" charset="0"/>
                <a:sym typeface="Symbol" panose="05050102010706020507" pitchFamily="2" charset="2"/>
              </a:rPr>
              <a:t>:</a:t>
            </a:r>
            <a:endParaRPr lang="en-US" altLang="x-none" dirty="0">
              <a:latin typeface="Arial" panose="020B0604020202020204" pitchFamily="34" charset="0"/>
              <a:sym typeface="Symbol" panose="05050102010706020507" pitchFamily="2" charset="2"/>
            </a:endParaRPr>
          </a:p>
          <a:p>
            <a:pPr marL="800100" lvl="1" indent="-342900" algn="l" eaLnBrk="1" hangingPunct="1">
              <a:spcBef>
                <a:spcPct val="10000"/>
              </a:spcBef>
              <a:buFont typeface="Arial" panose="020B0604020202020204" pitchFamily="34" charset="0"/>
              <a:buChar char="•"/>
            </a:pPr>
            <a:r>
              <a:rPr lang="en-US" altLang="x-none" dirty="0">
                <a:solidFill>
                  <a:schemeClr val="accent2"/>
                </a:solidFill>
                <a:latin typeface="Arial" panose="020B0604020202020204" pitchFamily="34" charset="0"/>
                <a:sym typeface="Symbol" panose="05050102010706020507" pitchFamily="2" charset="2"/>
              </a:rPr>
              <a:t>default value is zero</a:t>
            </a:r>
            <a:endParaRPr lang="en-US" altLang="x-none" dirty="0">
              <a:solidFill>
                <a:schemeClr val="accent2"/>
              </a:solidFill>
              <a:latin typeface="Arial" panose="020B0604020202020204" pitchFamily="34" charset="0"/>
              <a:sym typeface="Symbol" panose="05050102010706020507" pitchFamily="2" charset="2"/>
            </a:endParaRPr>
          </a:p>
          <a:p>
            <a:pPr marL="800100" lvl="1" indent="-342900" algn="l" eaLnBrk="1" hangingPunct="1">
              <a:spcBef>
                <a:spcPct val="10000"/>
              </a:spcBef>
              <a:buFont typeface="Arial" panose="020B0604020202020204" pitchFamily="34" charset="0"/>
              <a:buChar char="•"/>
            </a:pPr>
            <a:r>
              <a:rPr lang="en-US" altLang="x-none" dirty="0">
                <a:solidFill>
                  <a:schemeClr val="accent2"/>
                </a:solidFill>
                <a:latin typeface="Arial" panose="020B0604020202020204" pitchFamily="34" charset="0"/>
                <a:sym typeface="Symbol" panose="05050102010706020507" pitchFamily="2" charset="2"/>
              </a:rPr>
              <a:t>negative scale: rounds the actual data to the specified number of places to the left of the decimal point</a:t>
            </a:r>
            <a:endParaRPr lang="en-US" altLang="x-none" dirty="0">
              <a:solidFill>
                <a:schemeClr val="accent2"/>
              </a:solidFill>
              <a:latin typeface="Arial" panose="020B0604020202020204" pitchFamily="34" charset="0"/>
              <a:sym typeface="Symbol" panose="05050102010706020507" pitchFamily="2" charset="2"/>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39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39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3908"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2" name="Rectangle 3"/>
          <p:cNvSpPr>
            <a:spLocks noGrp="1"/>
          </p:cNvSpPr>
          <p:nvPr/>
        </p:nvSpPr>
        <p:spPr>
          <a:xfrm>
            <a:off x="-15875" y="1250950"/>
            <a:ext cx="9144000" cy="4843463"/>
          </a:xfrm>
          <a:prstGeom prst="rect">
            <a:avLst/>
          </a:prstGeom>
          <a:noFill/>
          <a:ln w="9525">
            <a:noFill/>
            <a:miter/>
          </a:ln>
        </p:spPr>
        <p:txBody>
          <a:bodyPr wrap="square" anchor="t"/>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fontAlgn="base" hangingPunct="1">
              <a:lnSpc>
                <a:spcPct val="100000"/>
              </a:lnSpc>
              <a:spcBef>
                <a:spcPts val="20"/>
              </a:spcBef>
              <a:spcAft>
                <a:spcPts val="1200"/>
              </a:spcAft>
            </a:pPr>
            <a:r>
              <a:rPr lang="zh-CN" altLang="en-US" sz="3000" strike="noStrike" noProof="1" dirty="0">
                <a:solidFill>
                  <a:schemeClr val="accent6"/>
                </a:solidFill>
                <a:latin typeface="+mn-lt"/>
                <a:ea typeface="宋体" panose="02010600030101010101" pitchFamily="2" charset="-122"/>
                <a:cs typeface="+mn-cs"/>
              </a:rPr>
              <a:t>在</a:t>
            </a:r>
            <a:r>
              <a:rPr lang="en-US" altLang="zh-CN" sz="3000" strike="noStrike" noProof="1" dirty="0">
                <a:solidFill>
                  <a:schemeClr val="accent6"/>
                </a:solidFill>
                <a:latin typeface="+mn-lt"/>
                <a:ea typeface="宋体" panose="02010600030101010101" pitchFamily="2" charset="-122"/>
                <a:cs typeface="+mn-cs"/>
              </a:rPr>
              <a:t>SELECT</a:t>
            </a:r>
            <a:r>
              <a:rPr lang="zh-CN" altLang="en-US" sz="3000" strike="noStrike" noProof="1" dirty="0">
                <a:solidFill>
                  <a:schemeClr val="accent6"/>
                </a:solidFill>
                <a:latin typeface="+mn-lt"/>
                <a:ea typeface="宋体" panose="02010600030101010101" pitchFamily="2" charset="-122"/>
                <a:cs typeface="+mn-cs"/>
              </a:rPr>
              <a:t>子句中使用到统计函数的查询（不带</a:t>
            </a:r>
            <a:r>
              <a:rPr lang="en-US" altLang="zh-CN" sz="3000" strike="noStrike" noProof="1" dirty="0">
                <a:solidFill>
                  <a:schemeClr val="accent6"/>
                </a:solidFill>
                <a:latin typeface="+mn-lt"/>
                <a:ea typeface="宋体" panose="02010600030101010101" pitchFamily="2" charset="-122"/>
                <a:cs typeface="+mn-cs"/>
              </a:rPr>
              <a:t>GROUP BY</a:t>
            </a:r>
            <a:r>
              <a:rPr lang="zh-CN" altLang="en-US" sz="3000" strike="noStrike" noProof="1" dirty="0">
                <a:solidFill>
                  <a:schemeClr val="accent6"/>
                </a:solidFill>
                <a:latin typeface="+mn-lt"/>
                <a:ea typeface="宋体" panose="02010600030101010101" pitchFamily="2" charset="-122"/>
                <a:cs typeface="+mn-cs"/>
              </a:rPr>
              <a:t>子句），其执行过程如下：</a:t>
            </a:r>
            <a:endParaRPr lang="zh-CN" altLang="en-US" sz="3000" strike="noStrike" noProof="1" dirty="0">
              <a:solidFill>
                <a:schemeClr val="accent6"/>
              </a:solidFill>
              <a:ea typeface="宋体" panose="02010600030101010101" pitchFamily="2" charset="-122"/>
            </a:endParaRPr>
          </a:p>
          <a:p>
            <a:pPr lvl="1" eaLnBrk="1" fontAlgn="base" hangingPunct="1">
              <a:lnSpc>
                <a:spcPct val="100000"/>
              </a:lnSpc>
              <a:spcBef>
                <a:spcPts val="20"/>
              </a:spcBef>
              <a:spcAft>
                <a:spcPts val="1200"/>
              </a:spcAft>
            </a:pPr>
            <a:r>
              <a:rPr lang="zh-CN" altLang="en-US" sz="2800" strike="noStrike" noProof="1" dirty="0">
                <a:solidFill>
                  <a:srgbClr val="FF0000"/>
                </a:solidFill>
                <a:latin typeface="+mn-lt"/>
                <a:ea typeface="宋体" panose="02010600030101010101" pitchFamily="2" charset="-122"/>
                <a:cs typeface="+mn-cs"/>
              </a:rPr>
              <a:t>先执行查询得到满足条件的结果元组集合</a:t>
            </a:r>
            <a:r>
              <a:rPr lang="en-US" altLang="zh-CN" sz="2800" strike="noStrike" noProof="1" dirty="0">
                <a:solidFill>
                  <a:srgbClr val="FF0000"/>
                </a:solidFill>
                <a:latin typeface="+mn-lt"/>
                <a:ea typeface="宋体" panose="02010600030101010101" pitchFamily="2" charset="-122"/>
                <a:cs typeface="+mn-cs"/>
              </a:rPr>
              <a:t>S</a:t>
            </a:r>
            <a:endParaRPr lang="zh-CN" altLang="en-US" sz="2800" strike="noStrike" noProof="1" dirty="0">
              <a:ea typeface="宋体" panose="02010600030101010101" pitchFamily="2" charset="-122"/>
            </a:endParaRPr>
          </a:p>
          <a:p>
            <a:pPr lvl="1" eaLnBrk="1" fontAlgn="base" hangingPunct="1">
              <a:lnSpc>
                <a:spcPct val="100000"/>
              </a:lnSpc>
              <a:spcBef>
                <a:spcPts val="20"/>
              </a:spcBef>
              <a:spcAft>
                <a:spcPts val="1200"/>
              </a:spcAft>
            </a:pPr>
            <a:r>
              <a:rPr lang="zh-CN" altLang="en-US" sz="2800" strike="noStrike" noProof="1" dirty="0">
                <a:solidFill>
                  <a:srgbClr val="FF0000"/>
                </a:solidFill>
                <a:latin typeface="+mn-lt"/>
                <a:ea typeface="宋体" panose="02010600030101010101" pitchFamily="2" charset="-122"/>
                <a:cs typeface="+mn-cs"/>
              </a:rPr>
              <a:t>再根据</a:t>
            </a:r>
            <a:r>
              <a:rPr lang="en-US" altLang="zh-CN" sz="2800" strike="noStrike" noProof="1" dirty="0">
                <a:solidFill>
                  <a:srgbClr val="FF0000"/>
                </a:solidFill>
                <a:latin typeface="+mn-lt"/>
                <a:ea typeface="宋体" panose="02010600030101010101" pitchFamily="2" charset="-122"/>
                <a:cs typeface="+mn-cs"/>
              </a:rPr>
              <a:t>SELECT</a:t>
            </a:r>
            <a:r>
              <a:rPr lang="zh-CN" altLang="en-US" sz="2800" strike="noStrike" noProof="1" dirty="0">
                <a:solidFill>
                  <a:srgbClr val="FF0000"/>
                </a:solidFill>
                <a:latin typeface="+mn-lt"/>
                <a:ea typeface="宋体" panose="02010600030101010101" pitchFamily="2" charset="-122"/>
                <a:cs typeface="+mn-cs"/>
              </a:rPr>
              <a:t>子句中的要求，对集合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中的所有元素（元组或属性）进行统计计算</a:t>
            </a:r>
            <a:endParaRPr lang="zh-CN" altLang="en-US" sz="2800" strike="noStrike" noProof="1" dirty="0">
              <a:solidFill>
                <a:srgbClr val="FF0000"/>
              </a:solidFill>
              <a:ea typeface="宋体" panose="02010600030101010101" pitchFamily="2" charset="-122"/>
            </a:endParaRPr>
          </a:p>
          <a:p>
            <a:pPr lvl="1" eaLnBrk="1" fontAlgn="base" hangingPunct="1">
              <a:lnSpc>
                <a:spcPct val="100000"/>
              </a:lnSpc>
              <a:spcBef>
                <a:spcPts val="20"/>
              </a:spcBef>
              <a:spcAft>
                <a:spcPts val="1200"/>
              </a:spcAft>
            </a:pPr>
            <a:r>
              <a:rPr lang="zh-CN" altLang="en-US" sz="2800" strike="noStrike" noProof="1" dirty="0">
                <a:solidFill>
                  <a:srgbClr val="FF0000"/>
                </a:solidFill>
                <a:latin typeface="+mn-lt"/>
                <a:ea typeface="宋体" panose="02010600030101010101" pitchFamily="2" charset="-122"/>
                <a:cs typeface="+mn-cs"/>
              </a:rPr>
              <a:t>输出统计结果（单条结果元组）</a:t>
            </a:r>
            <a:endParaRPr lang="zh-CN" altLang="en-US" sz="2800" strike="noStrike" noProof="1" dirty="0">
              <a:solidFill>
                <a:srgbClr val="FF0000"/>
              </a:solidFill>
              <a:ea typeface="宋体" panose="02010600030101010101" pitchFamily="2" charset="-122"/>
            </a:endParaRP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49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49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4932"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0837" name="Rectangle 3"/>
          <p:cNvSpPr>
            <a:spLocks noGrp="1"/>
          </p:cNvSpPr>
          <p:nvPr>
            <p:ph type="body"/>
          </p:nvPr>
        </p:nvSpPr>
        <p:spPr>
          <a:xfrm>
            <a:off x="0" y="847725"/>
            <a:ext cx="9144000" cy="533400"/>
          </a:xfrm>
          <a:ln>
            <a:miter/>
          </a:ln>
        </p:spPr>
        <p:txBody>
          <a:bodyPr wrap="square" anchor="t"/>
          <a:p>
            <a:pPr lvl="0" eaLnBrk="1" fontAlgn="base" hangingPunct="1">
              <a:buNone/>
            </a:pPr>
            <a:r>
              <a:rPr lang="en-US" altLang="x-none" sz="3000" strike="noStrike" noProof="1" dirty="0">
                <a:solidFill>
                  <a:schemeClr val="accent6"/>
                </a:solidFill>
                <a:ea typeface="宋体" panose="02010600030101010101" pitchFamily="2" charset="-122"/>
              </a:rPr>
              <a:t>Exp 3.7.1</a:t>
            </a:r>
            <a:r>
              <a:rPr lang="en-US" altLang="x-none" sz="3000" strike="noStrike" noProof="1" dirty="0">
                <a:ea typeface="宋体" panose="02010600030101010101" pitchFamily="2" charset="-122"/>
              </a:rPr>
              <a:t> </a:t>
            </a:r>
            <a:r>
              <a:rPr lang="en-US" altLang="x-none" sz="3000" strike="noStrike" noProof="1" dirty="0">
                <a:solidFill>
                  <a:schemeClr val="accent2"/>
                </a:solidFill>
                <a:ea typeface="宋体" panose="02010600030101010101" pitchFamily="2" charset="-122"/>
              </a:rPr>
              <a:t>Get the total dollar amount of all orders.</a:t>
            </a:r>
            <a:endParaRPr lang="en-US" altLang="x-none" sz="3000" strike="noStrike" noProof="1" dirty="0">
              <a:solidFill>
                <a:schemeClr val="accent2"/>
              </a:solidFill>
              <a:ea typeface="宋体" panose="02010600030101010101" pitchFamily="2" charset="-122"/>
            </a:endParaRPr>
          </a:p>
        </p:txBody>
      </p:sp>
      <p:sp>
        <p:nvSpPr>
          <p:cNvPr id="119815" name="Rectangle 5"/>
          <p:cNvSpPr/>
          <p:nvPr/>
        </p:nvSpPr>
        <p:spPr>
          <a:xfrm>
            <a:off x="457200" y="1457325"/>
            <a:ext cx="8229600" cy="1143000"/>
          </a:xfrm>
          <a:prstGeom prst="rect">
            <a:avLst/>
          </a:prstGeom>
          <a:noFill/>
          <a:ln w="9525">
            <a:noFill/>
          </a:ln>
        </p:spPr>
        <p:txBody>
          <a:bodyPr anchor="t"/>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sum ( dollars )  as  totaldollars</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from  orders</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9816" name="Rectangle 6"/>
          <p:cNvSpPr/>
          <p:nvPr/>
        </p:nvSpPr>
        <p:spPr>
          <a:xfrm>
            <a:off x="0" y="2709863"/>
            <a:ext cx="9144000" cy="4038600"/>
          </a:xfrm>
          <a:prstGeom prst="rect">
            <a:avLst/>
          </a:prstGeom>
          <a:solidFill>
            <a:schemeClr val="bg1"/>
          </a:solidFill>
          <a:ln w="25400" cap="flat" cmpd="sng">
            <a:solidFill>
              <a:schemeClr val="accent1"/>
            </a:solidFill>
            <a:prstDash val="solid"/>
            <a:miter/>
            <a:headEnd type="none" w="med" len="med"/>
            <a:tailEnd type="none" w="med" len="med"/>
          </a:ln>
        </p:spPr>
        <p:txBody>
          <a:bodyPr anchor="t"/>
          <a:p>
            <a:pPr marL="342900" indent="-342900">
              <a:spcBef>
                <a:spcPct val="20000"/>
              </a:spcBef>
              <a:buClr>
                <a:schemeClr val="accent1"/>
              </a:buClr>
              <a:buFont typeface="Wingdings" panose="05000000000000000000" pitchFamily="2" charset="2"/>
              <a:buNone/>
            </a:pPr>
            <a:r>
              <a:rPr lang="zh-CN" altLang="en-US" sz="3000" b="1" dirty="0">
                <a:solidFill>
                  <a:schemeClr val="accent2"/>
                </a:solidFill>
                <a:latin typeface="Arial" panose="020B0604020202020204" pitchFamily="34" charset="0"/>
                <a:ea typeface="宋体" panose="02010600030101010101" pitchFamily="2" charset="-122"/>
              </a:rPr>
              <a:t>执行过程如下：</a:t>
            </a:r>
            <a:endParaRPr lang="zh-CN" altLang="en-US" sz="30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chemeClr val="accent1"/>
              </a:buClr>
              <a:buFont typeface="Times New Roman" panose="02020603050405020304" pitchFamily="2" charset="0"/>
              <a:buAutoNum type="circleNumDbPlain"/>
            </a:pPr>
            <a:r>
              <a:rPr lang="zh-CN" altLang="en-US" sz="3000" b="1" dirty="0">
                <a:solidFill>
                  <a:schemeClr val="accent2"/>
                </a:solidFill>
                <a:latin typeface="Arial" panose="020B0604020202020204" pitchFamily="34" charset="0"/>
                <a:ea typeface="宋体" panose="02010600030101010101" pitchFamily="2" charset="-122"/>
              </a:rPr>
              <a:t>执行查询</a:t>
            </a:r>
            <a:r>
              <a:rPr lang="en-US" altLang="zh-CN" sz="3000" b="1" dirty="0">
                <a:solidFill>
                  <a:schemeClr val="accent2"/>
                </a:solidFill>
                <a:latin typeface="Arial" panose="020B0604020202020204" pitchFamily="34" charset="0"/>
                <a:ea typeface="宋体" panose="02010600030101010101" pitchFamily="2" charset="-122"/>
              </a:rPr>
              <a:t>“select * from orders”</a:t>
            </a:r>
            <a:r>
              <a:rPr lang="zh-CN" altLang="en-US" sz="3000" b="1" dirty="0">
                <a:solidFill>
                  <a:schemeClr val="accent2"/>
                </a:solidFill>
                <a:latin typeface="Arial" panose="020B0604020202020204" pitchFamily="34" charset="0"/>
                <a:ea typeface="宋体" panose="02010600030101010101" pitchFamily="2" charset="-122"/>
              </a:rPr>
              <a:t>，得到符合查询条件的订单元组的集合</a:t>
            </a:r>
            <a:r>
              <a:rPr lang="en-US" altLang="zh-CN" sz="3000" b="1" dirty="0">
                <a:solidFill>
                  <a:schemeClr val="accent2"/>
                </a:solidFill>
                <a:latin typeface="Arial" panose="020B0604020202020204" pitchFamily="34" charset="0"/>
                <a:ea typeface="宋体" panose="02010600030101010101" pitchFamily="2" charset="-122"/>
              </a:rPr>
              <a:t>S</a:t>
            </a:r>
            <a:r>
              <a:rPr lang="zh-CN" altLang="en-US" sz="3000" b="1" dirty="0">
                <a:solidFill>
                  <a:schemeClr val="accent2"/>
                </a:solidFill>
                <a:latin typeface="Arial" panose="020B0604020202020204" pitchFamily="34" charset="0"/>
                <a:ea typeface="宋体" panose="02010600030101010101" pitchFamily="2" charset="-122"/>
              </a:rPr>
              <a:t>（在本例中，即：</a:t>
            </a:r>
            <a:r>
              <a:rPr lang="en-US" altLang="zh-CN" sz="3000" b="1" i="1" u="sng" dirty="0">
                <a:solidFill>
                  <a:schemeClr val="accent2"/>
                </a:solidFill>
                <a:latin typeface="Arial" panose="020B0604020202020204" pitchFamily="34" charset="0"/>
                <a:ea typeface="宋体" panose="02010600030101010101" pitchFamily="2" charset="-122"/>
              </a:rPr>
              <a:t>orders</a:t>
            </a:r>
            <a:r>
              <a:rPr lang="zh-CN" altLang="en-US" sz="3000" b="1" i="1" u="sng" dirty="0">
                <a:solidFill>
                  <a:schemeClr val="accent2"/>
                </a:solidFill>
                <a:latin typeface="Arial" panose="020B0604020202020204" pitchFamily="34" charset="0"/>
                <a:ea typeface="宋体" panose="02010600030101010101" pitchFamily="2" charset="-122"/>
              </a:rPr>
              <a:t>表中的所有订单元组集合</a:t>
            </a:r>
            <a:r>
              <a:rPr lang="zh-CN" altLang="en-US" sz="3000" b="1" dirty="0">
                <a:solidFill>
                  <a:schemeClr val="accent2"/>
                </a:solidFill>
                <a:latin typeface="Arial" panose="020B0604020202020204" pitchFamily="34" charset="0"/>
                <a:ea typeface="宋体" panose="02010600030101010101" pitchFamily="2" charset="-122"/>
              </a:rPr>
              <a:t>）</a:t>
            </a:r>
            <a:endParaRPr lang="zh-CN" altLang="en-US" sz="30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chemeClr val="accent1"/>
              </a:buClr>
              <a:buFont typeface="Times New Roman" panose="02020603050405020304" pitchFamily="2" charset="0"/>
              <a:buAutoNum type="circleNumDbPlain"/>
            </a:pPr>
            <a:r>
              <a:rPr lang="zh-CN" altLang="en-US" sz="3000" b="1" dirty="0">
                <a:solidFill>
                  <a:schemeClr val="accent2"/>
                </a:solidFill>
                <a:latin typeface="Arial" panose="020B0604020202020204" pitchFamily="34" charset="0"/>
                <a:ea typeface="宋体" panose="02010600030101010101" pitchFamily="2" charset="-122"/>
              </a:rPr>
              <a:t>执行</a:t>
            </a:r>
            <a:r>
              <a:rPr lang="en-US" altLang="zh-CN" sz="3000" b="1" dirty="0">
                <a:solidFill>
                  <a:schemeClr val="accent2"/>
                </a:solidFill>
                <a:latin typeface="Arial" panose="020B0604020202020204" pitchFamily="34" charset="0"/>
                <a:ea typeface="宋体" panose="02010600030101010101" pitchFamily="2" charset="-122"/>
              </a:rPr>
              <a:t>sum(dollars)</a:t>
            </a:r>
            <a:r>
              <a:rPr lang="zh-CN" altLang="en-US" sz="3000" b="1" dirty="0">
                <a:solidFill>
                  <a:schemeClr val="accent2"/>
                </a:solidFill>
                <a:latin typeface="Arial" panose="020B0604020202020204" pitchFamily="34" charset="0"/>
                <a:ea typeface="宋体" panose="02010600030101010101" pitchFamily="2" charset="-122"/>
              </a:rPr>
              <a:t>统计，即统计出</a:t>
            </a:r>
            <a:r>
              <a:rPr lang="en-US" altLang="zh-CN" sz="3000" b="1" dirty="0">
                <a:solidFill>
                  <a:schemeClr val="accent2"/>
                </a:solidFill>
                <a:latin typeface="Arial" panose="020B0604020202020204" pitchFamily="34" charset="0"/>
                <a:ea typeface="宋体" panose="02010600030101010101" pitchFamily="2" charset="-122"/>
              </a:rPr>
              <a:t>S</a:t>
            </a:r>
            <a:r>
              <a:rPr lang="zh-CN" altLang="en-US" sz="3000" b="1" dirty="0">
                <a:solidFill>
                  <a:schemeClr val="accent2"/>
                </a:solidFill>
                <a:latin typeface="Arial" panose="020B0604020202020204" pitchFamily="34" charset="0"/>
                <a:ea typeface="宋体" panose="02010600030101010101" pitchFamily="2" charset="-122"/>
              </a:rPr>
              <a:t>中所有订单在</a:t>
            </a:r>
            <a:r>
              <a:rPr lang="en-US" altLang="zh-CN" sz="3000" b="1" dirty="0">
                <a:solidFill>
                  <a:schemeClr val="accent2"/>
                </a:solidFill>
                <a:latin typeface="Arial" panose="020B0604020202020204" pitchFamily="34" charset="0"/>
                <a:ea typeface="宋体" panose="02010600030101010101" pitchFamily="2" charset="-122"/>
              </a:rPr>
              <a:t>dollars</a:t>
            </a:r>
            <a:r>
              <a:rPr lang="zh-CN" altLang="en-US" sz="3000" b="1" dirty="0">
                <a:solidFill>
                  <a:schemeClr val="accent2"/>
                </a:solidFill>
                <a:latin typeface="Arial" panose="020B0604020202020204" pitchFamily="34" charset="0"/>
                <a:ea typeface="宋体" panose="02010600030101010101" pitchFamily="2" charset="-122"/>
              </a:rPr>
              <a:t>属性上取值的总和</a:t>
            </a:r>
            <a:endParaRPr lang="zh-CN" altLang="en-US" sz="30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chemeClr val="accent1"/>
              </a:buClr>
              <a:buFont typeface="Times New Roman" panose="02020603050405020304" pitchFamily="2" charset="0"/>
              <a:buAutoNum type="circleNumDbPlain"/>
            </a:pPr>
            <a:r>
              <a:rPr lang="zh-CN" altLang="en-US" sz="3000" b="1" dirty="0">
                <a:solidFill>
                  <a:schemeClr val="accent2"/>
                </a:solidFill>
                <a:latin typeface="Arial" panose="020B0604020202020204" pitchFamily="34" charset="0"/>
                <a:ea typeface="宋体" panose="02010600030101010101" pitchFamily="2" charset="-122"/>
              </a:rPr>
              <a:t>返回统计结果</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4449763" y="5802313"/>
            <a:ext cx="4586287" cy="976312"/>
          </a:xfrm>
          <a:prstGeom prst="rect">
            <a:avLst/>
          </a:prstGeom>
          <a:solidFill>
            <a:schemeClr val="bg1"/>
          </a:solidFill>
          <a:ln w="9525" cap="flat" cmpd="sng">
            <a:solidFill>
              <a:schemeClr val="accent1"/>
            </a:solidFill>
            <a:prstDash val="solid"/>
            <a:round/>
            <a:headEnd type="none" w="med" len="med"/>
            <a:tailEnd type="none" w="med" len="med"/>
          </a:ln>
        </p:spPr>
        <p:txBody>
          <a:bodyPr wrap="square" anchor="t">
            <a:spAutoFit/>
          </a:bodyPr>
          <a:p>
            <a:r>
              <a:rPr lang="zh-CN" altLang="en-US" sz="2800" b="1">
                <a:solidFill>
                  <a:srgbClr val="FF0000"/>
                </a:solidFill>
                <a:latin typeface="Times New Roman" panose="02020603050405020304" pitchFamily="2" charset="0"/>
                <a:cs typeface="Times New Roman" panose="02020603050405020304" pitchFamily="2" charset="0"/>
              </a:rPr>
              <a:t>注：在步骤②中，将忽略那些</a:t>
            </a:r>
            <a:r>
              <a:rPr lang="en-US" altLang="zh-CN" sz="2800" b="1">
                <a:solidFill>
                  <a:srgbClr val="FF0000"/>
                </a:solidFill>
                <a:latin typeface="Times New Roman" panose="02020603050405020304" pitchFamily="2" charset="0"/>
                <a:cs typeface="Times New Roman" panose="02020603050405020304" pitchFamily="2" charset="0"/>
              </a:rPr>
              <a:t>dollars</a:t>
            </a:r>
            <a:r>
              <a:rPr lang="zh-CN" altLang="en-US" sz="2800" b="1">
                <a:solidFill>
                  <a:srgbClr val="FF0000"/>
                </a:solidFill>
                <a:latin typeface="Times New Roman" panose="02020603050405020304" pitchFamily="2" charset="0"/>
                <a:cs typeface="Times New Roman" panose="02020603050405020304" pitchFamily="2" charset="0"/>
              </a:rPr>
              <a:t>取值为空的元组！</a:t>
            </a:r>
            <a:endParaRPr lang="zh-CN" altLang="en-US" sz="2800" b="1">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blinds(horizontal)">
                                      <p:cBhvr>
                                        <p:cTn id="7" dur="500"/>
                                        <p:tgtEl>
                                          <p:spTgt spid="1198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6"/>
                                        </p:tgtEl>
                                        <p:attrNameLst>
                                          <p:attrName>style.visibility</p:attrName>
                                        </p:attrNameLst>
                                      </p:cBhvr>
                                      <p:to>
                                        <p:strVal val="visible"/>
                                      </p:to>
                                    </p:set>
                                    <p:animEffect transition="in" filter="blinds(horizontal)">
                                      <p:cBhvr>
                                        <p:cTn id="12" dur="500"/>
                                        <p:tgtEl>
                                          <p:spTgt spid="1198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816">
                                            <p:txEl>
                                              <p:charRg st="0" end="8"/>
                                            </p:txEl>
                                          </p:spTgt>
                                        </p:tgtEl>
                                        <p:attrNameLst>
                                          <p:attrName>style.visibility</p:attrName>
                                        </p:attrNameLst>
                                      </p:cBhvr>
                                      <p:to>
                                        <p:strVal val="visible"/>
                                      </p:to>
                                    </p:set>
                                    <p:animEffect transition="in" filter="blinds(horizontal)">
                                      <p:cBhvr>
                                        <p:cTn id="17" dur="500"/>
                                        <p:tgtEl>
                                          <p:spTgt spid="119816">
                                            <p:txEl>
                                              <p:charRg st="0"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9816">
                                            <p:txEl>
                                              <p:charRg st="8" end="78"/>
                                            </p:txEl>
                                          </p:spTgt>
                                        </p:tgtEl>
                                        <p:attrNameLst>
                                          <p:attrName>style.visibility</p:attrName>
                                        </p:attrNameLst>
                                      </p:cBhvr>
                                      <p:to>
                                        <p:strVal val="visible"/>
                                      </p:to>
                                    </p:set>
                                    <p:animEffect transition="in" filter="blinds(horizontal)">
                                      <p:cBhvr>
                                        <p:cTn id="22" dur="500"/>
                                        <p:tgtEl>
                                          <p:spTgt spid="119816">
                                            <p:txEl>
                                              <p:charRg st="8"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9816">
                                            <p:txEl>
                                              <p:charRg st="78" end="122"/>
                                            </p:txEl>
                                          </p:spTgt>
                                        </p:tgtEl>
                                        <p:attrNameLst>
                                          <p:attrName>style.visibility</p:attrName>
                                        </p:attrNameLst>
                                      </p:cBhvr>
                                      <p:to>
                                        <p:strVal val="visible"/>
                                      </p:to>
                                    </p:set>
                                    <p:animEffect transition="in" filter="blinds(horizontal)">
                                      <p:cBhvr>
                                        <p:cTn id="27" dur="500"/>
                                        <p:tgtEl>
                                          <p:spTgt spid="119816">
                                            <p:txEl>
                                              <p:charRg st="78" end="1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9816">
                                            <p:txEl>
                                              <p:charRg st="122" end="129"/>
                                            </p:txEl>
                                          </p:spTgt>
                                        </p:tgtEl>
                                        <p:attrNameLst>
                                          <p:attrName>style.visibility</p:attrName>
                                        </p:attrNameLst>
                                      </p:cBhvr>
                                      <p:to>
                                        <p:strVal val="visible"/>
                                      </p:to>
                                    </p:set>
                                    <p:animEffect transition="in" filter="blinds(horizontal)">
                                      <p:cBhvr>
                                        <p:cTn id="32" dur="500"/>
                                        <p:tgtEl>
                                          <p:spTgt spid="119816">
                                            <p:txEl>
                                              <p:charRg st="122" end="12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ppt_x</p:attrName>
                                        </p:attrNameLst>
                                      </p:cBhvr>
                                      <p:tavLst>
                                        <p:tav tm="0">
                                          <p:val>
                                            <p:strVal val="#ppt_x"/>
                                          </p:val>
                                        </p:tav>
                                        <p:tav tm="100000">
                                          <p:val>
                                            <p:strVal val="#ppt_x"/>
                                          </p:val>
                                        </p:tav>
                                      </p:tavLst>
                                    </p:anim>
                                    <p:anim calcmode="lin" valueType="num">
                                      <p:cBhvr>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p:bldP spid="119816" grpId="0" bldLvl="2" animBg="1" build="p"/>
      <p:bldP spid="2"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59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59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9816" name="Rectangle 6"/>
          <p:cNvSpPr/>
          <p:nvPr/>
        </p:nvSpPr>
        <p:spPr>
          <a:xfrm>
            <a:off x="0" y="42863"/>
            <a:ext cx="9144000" cy="1066800"/>
          </a:xfrm>
          <a:prstGeom prst="rect">
            <a:avLst/>
          </a:prstGeom>
          <a:noFill/>
          <a:ln w="9525">
            <a:noFill/>
            <a:miter/>
          </a:ln>
        </p:spPr>
        <p:txBody>
          <a:bodyPr anchor="t"/>
          <a:p>
            <a:pPr marL="342900" lvl="0" indent="-342900" fontAlgn="base">
              <a:spcBef>
                <a:spcPct val="20000"/>
              </a:spcBef>
              <a:buClr>
                <a:schemeClr val="accent1"/>
              </a:buClr>
              <a:buFont typeface="Wingdings" panose="05000000000000000000" pitchFamily="2" charset="2"/>
              <a:buNone/>
            </a:pPr>
            <a:r>
              <a:rPr lang="en-US" altLang="x-none" sz="3000" b="1" strike="noStrike" noProof="1" dirty="0">
                <a:solidFill>
                  <a:schemeClr val="accent6"/>
                </a:solidFill>
                <a:latin typeface="Arial" panose="020B0604020202020204" pitchFamily="34" charset="0"/>
                <a:ea typeface="宋体" panose="02010600030101010101" pitchFamily="2" charset="-122"/>
                <a:cs typeface="+mn-ea"/>
              </a:rPr>
              <a:t>Exp 3.7.2</a:t>
            </a:r>
            <a:r>
              <a:rPr lang="en-US" altLang="x-none" sz="3000" b="1" strike="noStrike" noProof="1" dirty="0">
                <a:solidFill>
                  <a:srgbClr val="FF0000"/>
                </a:solidFill>
                <a:latin typeface="Arial" panose="020B0604020202020204" pitchFamily="34" charset="0"/>
                <a:ea typeface="宋体" panose="02010600030101010101" pitchFamily="2" charset="-122"/>
                <a:cs typeface="+mn-ea"/>
              </a:rPr>
              <a:t> </a:t>
            </a:r>
            <a:r>
              <a:rPr lang="en-US" altLang="x-none" sz="3000" b="1" strike="noStrike" noProof="1" dirty="0">
                <a:solidFill>
                  <a:schemeClr val="accent2"/>
                </a:solidFill>
                <a:latin typeface="Arial" panose="020B0604020202020204" pitchFamily="34" charset="0"/>
                <a:ea typeface="宋体" panose="02010600030101010101" pitchFamily="2" charset="-122"/>
                <a:cs typeface="+mn-ea"/>
              </a:rPr>
              <a:t>Get the total quantity of product p03 that has been ordered.</a:t>
            </a:r>
            <a:endParaRPr lang="en-US" altLang="x-none" sz="3000" b="1" strike="noStrike" noProof="1" dirty="0">
              <a:solidFill>
                <a:schemeClr val="accent2"/>
              </a:solidFill>
              <a:latin typeface="Arial" panose="020B0604020202020204" pitchFamily="34" charset="0"/>
              <a:ea typeface="宋体" panose="02010600030101010101" pitchFamily="2" charset="-122"/>
            </a:endParaRPr>
          </a:p>
        </p:txBody>
      </p:sp>
      <p:sp>
        <p:nvSpPr>
          <p:cNvPr id="119817" name="Rectangle 7"/>
          <p:cNvSpPr/>
          <p:nvPr/>
        </p:nvSpPr>
        <p:spPr>
          <a:xfrm>
            <a:off x="457200" y="1104900"/>
            <a:ext cx="8229600" cy="1676400"/>
          </a:xfrm>
          <a:prstGeom prst="rect">
            <a:avLst/>
          </a:prstGeom>
          <a:noFill/>
          <a:ln w="9525">
            <a:noFill/>
          </a:ln>
        </p:spPr>
        <p:txBody>
          <a:bodyPr anchor="t"/>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sum ( qty )  as  TOTAL</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from  orders</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where  pid = ‘p03’</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2" name="Rectangle 6"/>
          <p:cNvSpPr/>
          <p:nvPr/>
        </p:nvSpPr>
        <p:spPr>
          <a:xfrm>
            <a:off x="0" y="2924175"/>
            <a:ext cx="9144000" cy="3838575"/>
          </a:xfrm>
          <a:prstGeom prst="rect">
            <a:avLst/>
          </a:prstGeom>
          <a:solidFill>
            <a:schemeClr val="bg1"/>
          </a:solidFill>
          <a:ln w="25400" cap="flat" cmpd="sng">
            <a:solidFill>
              <a:schemeClr val="accent1"/>
            </a:solidFill>
            <a:prstDash val="solid"/>
            <a:miter/>
            <a:headEnd type="none" w="med" len="med"/>
            <a:tailEnd type="none" w="med" len="med"/>
          </a:ln>
        </p:spPr>
        <p:txBody>
          <a:bodyPr anchor="t"/>
          <a:p>
            <a:pPr marL="342900" indent="-342900">
              <a:spcBef>
                <a:spcPct val="20000"/>
              </a:spcBef>
              <a:buClr>
                <a:schemeClr val="accent1"/>
              </a:buClr>
              <a:buFont typeface="Wingdings" panose="05000000000000000000" pitchFamily="2" charset="2"/>
              <a:buNone/>
            </a:pPr>
            <a:r>
              <a:rPr lang="zh-CN" altLang="en-US" sz="3000" b="1" dirty="0">
                <a:solidFill>
                  <a:schemeClr val="accent2"/>
                </a:solidFill>
                <a:latin typeface="Arial" panose="020B0604020202020204" pitchFamily="34" charset="0"/>
                <a:ea typeface="宋体" panose="02010600030101010101" pitchFamily="2" charset="-122"/>
              </a:rPr>
              <a:t>执行过程如下：</a:t>
            </a:r>
            <a:endParaRPr lang="zh-CN" altLang="en-US" sz="30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chemeClr val="accent1"/>
              </a:buClr>
              <a:buFont typeface="Times New Roman" panose="02020603050405020304" pitchFamily="2" charset="0"/>
              <a:buAutoNum type="circleNumDbPlain"/>
            </a:pPr>
            <a:r>
              <a:rPr lang="zh-CN" altLang="en-US" sz="3000" b="1" dirty="0">
                <a:solidFill>
                  <a:schemeClr val="accent2"/>
                </a:solidFill>
                <a:latin typeface="Arial" panose="020B0604020202020204" pitchFamily="34" charset="0"/>
                <a:ea typeface="宋体" panose="02010600030101010101" pitchFamily="2" charset="-122"/>
              </a:rPr>
              <a:t>执行查询</a:t>
            </a:r>
            <a:r>
              <a:rPr lang="en-US" altLang="zh-CN" sz="3000" b="1" dirty="0">
                <a:solidFill>
                  <a:schemeClr val="accent2"/>
                </a:solidFill>
                <a:latin typeface="Arial" panose="020B0604020202020204" pitchFamily="34" charset="0"/>
                <a:ea typeface="宋体" panose="02010600030101010101" pitchFamily="2" charset="-122"/>
              </a:rPr>
              <a:t>“select * from orders where pid='p03'”</a:t>
            </a:r>
            <a:r>
              <a:rPr lang="zh-CN" altLang="en-US" sz="3000" b="1" dirty="0">
                <a:solidFill>
                  <a:schemeClr val="accent2"/>
                </a:solidFill>
                <a:latin typeface="Arial" panose="020B0604020202020204" pitchFamily="34" charset="0"/>
                <a:ea typeface="宋体" panose="02010600030101010101" pitchFamily="2" charset="-122"/>
              </a:rPr>
              <a:t>，得到符合查询条件的订单元组集合</a:t>
            </a:r>
            <a:r>
              <a:rPr lang="en-US" altLang="zh-CN" sz="3000" b="1" dirty="0">
                <a:solidFill>
                  <a:schemeClr val="accent2"/>
                </a:solidFill>
                <a:latin typeface="Arial" panose="020B0604020202020204" pitchFamily="34" charset="0"/>
                <a:ea typeface="宋体" panose="02010600030101010101" pitchFamily="2" charset="-122"/>
              </a:rPr>
              <a:t>S</a:t>
            </a:r>
            <a:r>
              <a:rPr lang="zh-CN" altLang="en-US" sz="3000" b="1" dirty="0">
                <a:solidFill>
                  <a:schemeClr val="accent2"/>
                </a:solidFill>
                <a:latin typeface="Arial" panose="020B0604020202020204" pitchFamily="34" charset="0"/>
                <a:ea typeface="宋体" panose="02010600030101010101" pitchFamily="2" charset="-122"/>
              </a:rPr>
              <a:t>（即：</a:t>
            </a:r>
            <a:r>
              <a:rPr lang="en-US" altLang="en-US" sz="3000" b="1" i="1" u="sng" dirty="0">
                <a:solidFill>
                  <a:schemeClr val="accent2"/>
                </a:solidFill>
                <a:latin typeface="Arial" panose="020B0604020202020204" pitchFamily="34" charset="0"/>
                <a:ea typeface="宋体" panose="02010600030101010101" pitchFamily="2" charset="-122"/>
              </a:rPr>
              <a:t>p03</a:t>
            </a:r>
            <a:r>
              <a:rPr lang="zh-CN" altLang="en-US" sz="3000" b="1" i="1" u="sng" dirty="0">
                <a:solidFill>
                  <a:schemeClr val="accent2"/>
                </a:solidFill>
                <a:latin typeface="Arial" panose="020B0604020202020204" pitchFamily="34" charset="0"/>
                <a:ea typeface="宋体" panose="02010600030101010101" pitchFamily="2" charset="-122"/>
              </a:rPr>
              <a:t>号商品的所有订单元组的集合</a:t>
            </a:r>
            <a:r>
              <a:rPr lang="zh-CN" altLang="en-US" sz="3000" b="1" dirty="0">
                <a:solidFill>
                  <a:schemeClr val="accent2"/>
                </a:solidFill>
                <a:latin typeface="Arial" panose="020B0604020202020204" pitchFamily="34" charset="0"/>
                <a:ea typeface="宋体" panose="02010600030101010101" pitchFamily="2" charset="-122"/>
              </a:rPr>
              <a:t>）</a:t>
            </a:r>
            <a:endParaRPr lang="zh-CN" altLang="en-US" sz="30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chemeClr val="accent1"/>
              </a:buClr>
              <a:buFont typeface="Times New Roman" panose="02020603050405020304" pitchFamily="2" charset="0"/>
              <a:buAutoNum type="circleNumDbPlain"/>
            </a:pPr>
            <a:r>
              <a:rPr lang="zh-CN" altLang="en-US" sz="3000" b="1" dirty="0">
                <a:solidFill>
                  <a:schemeClr val="accent2"/>
                </a:solidFill>
                <a:latin typeface="Arial" panose="020B0604020202020204" pitchFamily="34" charset="0"/>
                <a:ea typeface="宋体" panose="02010600030101010101" pitchFamily="2" charset="-122"/>
              </a:rPr>
              <a:t>执行</a:t>
            </a:r>
            <a:r>
              <a:rPr lang="en-US" altLang="zh-CN" sz="3000" b="1" dirty="0">
                <a:solidFill>
                  <a:schemeClr val="accent2"/>
                </a:solidFill>
                <a:latin typeface="Arial" panose="020B0604020202020204" pitchFamily="34" charset="0"/>
                <a:ea typeface="宋体" panose="02010600030101010101" pitchFamily="2" charset="-122"/>
              </a:rPr>
              <a:t>sum(qty)</a:t>
            </a:r>
            <a:r>
              <a:rPr lang="zh-CN" altLang="en-US" sz="3000" b="1" dirty="0">
                <a:solidFill>
                  <a:schemeClr val="accent2"/>
                </a:solidFill>
                <a:latin typeface="Arial" panose="020B0604020202020204" pitchFamily="34" charset="0"/>
                <a:ea typeface="宋体" panose="02010600030101010101" pitchFamily="2" charset="-122"/>
              </a:rPr>
              <a:t>，统计出</a:t>
            </a:r>
            <a:r>
              <a:rPr lang="en-US" altLang="zh-CN" sz="3000" b="1" dirty="0">
                <a:solidFill>
                  <a:schemeClr val="accent2"/>
                </a:solidFill>
                <a:latin typeface="Arial" panose="020B0604020202020204" pitchFamily="34" charset="0"/>
                <a:ea typeface="宋体" panose="02010600030101010101" pitchFamily="2" charset="-122"/>
              </a:rPr>
              <a:t>S</a:t>
            </a:r>
            <a:r>
              <a:rPr lang="zh-CN" altLang="en-US" sz="3000" b="1" dirty="0">
                <a:solidFill>
                  <a:schemeClr val="accent2"/>
                </a:solidFill>
                <a:latin typeface="Arial" panose="020B0604020202020204" pitchFamily="34" charset="0"/>
                <a:ea typeface="宋体" panose="02010600030101010101" pitchFamily="2" charset="-122"/>
              </a:rPr>
              <a:t>中所有订单在</a:t>
            </a:r>
            <a:r>
              <a:rPr lang="en-US" altLang="zh-CN" sz="3000" b="1" dirty="0">
                <a:solidFill>
                  <a:schemeClr val="accent2"/>
                </a:solidFill>
                <a:latin typeface="Arial" panose="020B0604020202020204" pitchFamily="34" charset="0"/>
                <a:ea typeface="宋体" panose="02010600030101010101" pitchFamily="2" charset="-122"/>
              </a:rPr>
              <a:t>qty</a:t>
            </a:r>
            <a:r>
              <a:rPr lang="zh-CN" altLang="en-US" sz="3000" b="1" dirty="0">
                <a:solidFill>
                  <a:schemeClr val="accent2"/>
                </a:solidFill>
                <a:latin typeface="Arial" panose="020B0604020202020204" pitchFamily="34" charset="0"/>
                <a:ea typeface="宋体" panose="02010600030101010101" pitchFamily="2" charset="-122"/>
              </a:rPr>
              <a:t>属性上取值的总和（即：</a:t>
            </a:r>
            <a:r>
              <a:rPr lang="en-US" altLang="zh-CN" sz="3000" b="1" dirty="0">
                <a:solidFill>
                  <a:schemeClr val="accent2"/>
                </a:solidFill>
                <a:latin typeface="Arial" panose="020B0604020202020204" pitchFamily="34" charset="0"/>
                <a:ea typeface="宋体" panose="02010600030101010101" pitchFamily="2" charset="-122"/>
              </a:rPr>
              <a:t>p03</a:t>
            </a:r>
            <a:r>
              <a:rPr lang="zh-CN" altLang="en-US" sz="3000" b="1" dirty="0">
                <a:solidFill>
                  <a:schemeClr val="accent2"/>
                </a:solidFill>
                <a:latin typeface="Arial" panose="020B0604020202020204" pitchFamily="34" charset="0"/>
                <a:ea typeface="宋体" panose="02010600030101010101" pitchFamily="2" charset="-122"/>
              </a:rPr>
              <a:t>商品的销售总数量）</a:t>
            </a:r>
            <a:endParaRPr lang="zh-CN" altLang="en-US" sz="30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chemeClr val="accent1"/>
              </a:buClr>
              <a:buFont typeface="Times New Roman" panose="02020603050405020304" pitchFamily="2" charset="0"/>
              <a:buAutoNum type="circleNumDbPlain"/>
            </a:pPr>
            <a:r>
              <a:rPr lang="zh-CN" altLang="en-US" sz="3000" b="1" dirty="0">
                <a:solidFill>
                  <a:schemeClr val="accent2"/>
                </a:solidFill>
                <a:latin typeface="Arial" panose="020B0604020202020204" pitchFamily="34" charset="0"/>
                <a:ea typeface="宋体" panose="02010600030101010101" pitchFamily="2" charset="-122"/>
              </a:rPr>
              <a:t>返回统计结果</a:t>
            </a:r>
            <a:endParaRPr lang="zh-CN" altLang="en-US"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7"/>
                                        </p:tgtEl>
                                        <p:attrNameLst>
                                          <p:attrName>style.visibility</p:attrName>
                                        </p:attrNameLst>
                                      </p:cBhvr>
                                      <p:to>
                                        <p:strVal val="visible"/>
                                      </p:to>
                                    </p:set>
                                    <p:animEffect transition="in" filter="blinds(horizontal)">
                                      <p:cBhvr>
                                        <p:cTn id="7" dur="500"/>
                                        <p:tgtEl>
                                          <p:spTgt spid="1198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0" end="8"/>
                                            </p:txEl>
                                          </p:spTgt>
                                        </p:tgtEl>
                                        <p:attrNameLst>
                                          <p:attrName>style.visibility</p:attrName>
                                        </p:attrNameLst>
                                      </p:cBhvr>
                                      <p:to>
                                        <p:strVal val="visible"/>
                                      </p:to>
                                    </p:set>
                                    <p:animEffect transition="in" filter="blinds(horizontal)">
                                      <p:cBhvr>
                                        <p:cTn id="17" dur="500"/>
                                        <p:tgtEl>
                                          <p:spTgt spid="2">
                                            <p:txEl>
                                              <p:charRg st="0"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charRg st="8" end="88"/>
                                            </p:txEl>
                                          </p:spTgt>
                                        </p:tgtEl>
                                        <p:attrNameLst>
                                          <p:attrName>style.visibility</p:attrName>
                                        </p:attrNameLst>
                                      </p:cBhvr>
                                      <p:to>
                                        <p:strVal val="visible"/>
                                      </p:to>
                                    </p:set>
                                    <p:animEffect transition="in" filter="blinds(horizontal)">
                                      <p:cBhvr>
                                        <p:cTn id="22" dur="500"/>
                                        <p:tgtEl>
                                          <p:spTgt spid="2">
                                            <p:txEl>
                                              <p:charRg st="8" end="8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charRg st="88" end="136"/>
                                            </p:txEl>
                                          </p:spTgt>
                                        </p:tgtEl>
                                        <p:attrNameLst>
                                          <p:attrName>style.visibility</p:attrName>
                                        </p:attrNameLst>
                                      </p:cBhvr>
                                      <p:to>
                                        <p:strVal val="visible"/>
                                      </p:to>
                                    </p:set>
                                    <p:animEffect transition="in" filter="blinds(horizontal)">
                                      <p:cBhvr>
                                        <p:cTn id="27" dur="500"/>
                                        <p:tgtEl>
                                          <p:spTgt spid="2">
                                            <p:txEl>
                                              <p:charRg st="88" end="13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charRg st="136" end="143"/>
                                            </p:txEl>
                                          </p:spTgt>
                                        </p:tgtEl>
                                        <p:attrNameLst>
                                          <p:attrName>style.visibility</p:attrName>
                                        </p:attrNameLst>
                                      </p:cBhvr>
                                      <p:to>
                                        <p:strVal val="visible"/>
                                      </p:to>
                                    </p:set>
                                    <p:animEffect transition="in" filter="blinds(horizontal)">
                                      <p:cBhvr>
                                        <p:cTn id="32" dur="500"/>
                                        <p:tgtEl>
                                          <p:spTgt spid="2">
                                            <p:txEl>
                                              <p:charRg st="136"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7" grpId="0"/>
      <p:bldP spid="2" grpId="0" bldLvl="2" animBg="1" uiExpand="1"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697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69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6980" name="Rectangle 3"/>
          <p:cNvSpPr>
            <a:spLocks noGrp="1"/>
          </p:cNvSpPr>
          <p:nvPr>
            <p:ph type="body"/>
          </p:nvPr>
        </p:nvSpPr>
        <p:spPr>
          <a:xfrm>
            <a:off x="0" y="57150"/>
            <a:ext cx="9144000" cy="533400"/>
          </a:xfrm>
        </p:spPr>
        <p:txBody>
          <a:bodyPr wrap="square" anchor="t"/>
          <a:p>
            <a:pPr eaLnBrk="1" hangingPunct="1"/>
            <a:r>
              <a:rPr lang="en-US" altLang="x-none" sz="3000" dirty="0"/>
              <a:t>Exp 3.7.3 </a:t>
            </a:r>
            <a:r>
              <a:rPr lang="en-US" altLang="x-none" sz="3000" dirty="0">
                <a:solidFill>
                  <a:schemeClr val="accent2"/>
                </a:solidFill>
              </a:rPr>
              <a:t>Find the total number of customers.</a:t>
            </a:r>
            <a:endParaRPr lang="en-US" altLang="x-none" sz="3000" dirty="0">
              <a:solidFill>
                <a:schemeClr val="accent2"/>
              </a:solidFill>
            </a:endParaRPr>
          </a:p>
        </p:txBody>
      </p:sp>
      <p:sp>
        <p:nvSpPr>
          <p:cNvPr id="120840" name="Rectangle 5"/>
          <p:cNvSpPr/>
          <p:nvPr/>
        </p:nvSpPr>
        <p:spPr>
          <a:xfrm>
            <a:off x="0" y="2854325"/>
            <a:ext cx="9144000" cy="1041400"/>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Exp 3.7.4 </a:t>
            </a:r>
            <a:r>
              <a:rPr lang="en-US" altLang="x-none" sz="3000" b="1" dirty="0">
                <a:solidFill>
                  <a:schemeClr val="accent2"/>
                </a:solidFill>
                <a:latin typeface="Arial" panose="020B0604020202020204" pitchFamily="34" charset="0"/>
                <a:ea typeface="宋体" panose="02010600030101010101" pitchFamily="2" charset="-122"/>
              </a:rPr>
              <a:t>Get the number of cities where customers are based.</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5" name="组合 4"/>
          <p:cNvGrpSpPr/>
          <p:nvPr/>
        </p:nvGrpSpPr>
        <p:grpSpPr>
          <a:xfrm>
            <a:off x="36513" y="549275"/>
            <a:ext cx="4471987" cy="1371600"/>
            <a:chOff x="57" y="865"/>
            <a:chExt cx="7043" cy="2160"/>
          </a:xfrm>
        </p:grpSpPr>
        <p:sp>
          <p:nvSpPr>
            <p:cNvPr id="126983" name="Rectangle 4"/>
            <p:cNvSpPr/>
            <p:nvPr/>
          </p:nvSpPr>
          <p:spPr>
            <a:xfrm>
              <a:off x="396" y="1277"/>
              <a:ext cx="6705" cy="1747"/>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count ( cid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2" name="矩形 1"/>
            <p:cNvSpPr/>
            <p:nvPr/>
          </p:nvSpPr>
          <p:spPr>
            <a:xfrm>
              <a:off x="57" y="865"/>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Q1</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6" name="组合 5"/>
          <p:cNvGrpSpPr/>
          <p:nvPr/>
        </p:nvGrpSpPr>
        <p:grpSpPr>
          <a:xfrm>
            <a:off x="4716463" y="549275"/>
            <a:ext cx="4265612" cy="1371600"/>
            <a:chOff x="7201" y="864"/>
            <a:chExt cx="6719" cy="2161"/>
          </a:xfrm>
        </p:grpSpPr>
        <p:sp>
          <p:nvSpPr>
            <p:cNvPr id="126986" name="Rectangle 7"/>
            <p:cNvSpPr/>
            <p:nvPr/>
          </p:nvSpPr>
          <p:spPr>
            <a:xfrm>
              <a:off x="7560" y="1277"/>
              <a:ext cx="6360" cy="1747"/>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count ( *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 name="矩形 3"/>
            <p:cNvSpPr/>
            <p:nvPr/>
          </p:nvSpPr>
          <p:spPr>
            <a:xfrm>
              <a:off x="7201" y="864"/>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Q2</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
        <p:nvSpPr>
          <p:cNvPr id="7" name="文本框 6"/>
          <p:cNvSpPr txBox="1"/>
          <p:nvPr/>
        </p:nvSpPr>
        <p:spPr>
          <a:xfrm>
            <a:off x="225425" y="2039938"/>
            <a:ext cx="8739188" cy="549275"/>
          </a:xfrm>
          <a:prstGeom prst="rect">
            <a:avLst/>
          </a:prstGeom>
          <a:noFill/>
          <a:ln w="9525">
            <a:noFill/>
          </a:ln>
        </p:spPr>
        <p:txBody>
          <a:bodyPr wrap="square" anchor="t">
            <a:spAutoFit/>
          </a:bodyPr>
          <a:p>
            <a:r>
              <a:rPr lang="zh-CN" altLang="en-US" sz="3000" b="1">
                <a:latin typeface="Times New Roman" panose="02020603050405020304" pitchFamily="2" charset="0"/>
                <a:cs typeface="Times New Roman" panose="02020603050405020304" pitchFamily="2" charset="0"/>
              </a:rPr>
              <a:t>注：</a:t>
            </a:r>
            <a:r>
              <a:rPr lang="en-US" altLang="zh-CN" sz="3000" b="1" u="sng">
                <a:latin typeface="Times New Roman" panose="02020603050405020304" pitchFamily="2" charset="0"/>
                <a:cs typeface="Times New Roman" panose="02020603050405020304" pitchFamily="2" charset="0"/>
              </a:rPr>
              <a:t>Q1</a:t>
            </a:r>
            <a:r>
              <a:rPr lang="zh-CN" altLang="en-US" sz="3000" b="1" u="sng">
                <a:latin typeface="Times New Roman" panose="02020603050405020304" pitchFamily="2" charset="0"/>
                <a:cs typeface="Times New Roman" panose="02020603050405020304" pitchFamily="2" charset="0"/>
              </a:rPr>
              <a:t>和</a:t>
            </a:r>
            <a:r>
              <a:rPr lang="en-US" altLang="zh-CN" sz="3000" b="1" u="sng">
                <a:latin typeface="Times New Roman" panose="02020603050405020304" pitchFamily="2" charset="0"/>
                <a:cs typeface="Times New Roman" panose="02020603050405020304" pitchFamily="2" charset="0"/>
              </a:rPr>
              <a:t>Q2</a:t>
            </a:r>
            <a:r>
              <a:rPr lang="zh-CN" altLang="en-US" sz="3000" b="1" u="sng">
                <a:latin typeface="Times New Roman" panose="02020603050405020304" pitchFamily="2" charset="0"/>
                <a:cs typeface="Times New Roman" panose="02020603050405020304" pitchFamily="2" charset="0"/>
              </a:rPr>
              <a:t>返回相同的查询结果</a:t>
            </a:r>
            <a:r>
              <a:rPr lang="zh-CN" altLang="en-US" sz="3000" b="1">
                <a:latin typeface="Times New Roman" panose="02020603050405020304" pitchFamily="2" charset="0"/>
                <a:cs typeface="Times New Roman" panose="02020603050405020304" pitchFamily="2" charset="0"/>
              </a:rPr>
              <a:t>！</a:t>
            </a:r>
            <a:endParaRPr lang="zh-CN" altLang="en-US" sz="3000" b="1">
              <a:latin typeface="Times New Roman" panose="02020603050405020304" pitchFamily="2" charset="0"/>
              <a:ea typeface="Times New Roman" panose="02020603050405020304" pitchFamily="2" charset="0"/>
            </a:endParaRPr>
          </a:p>
        </p:txBody>
      </p:sp>
      <p:grpSp>
        <p:nvGrpSpPr>
          <p:cNvPr id="10" name="组合 9"/>
          <p:cNvGrpSpPr/>
          <p:nvPr/>
        </p:nvGrpSpPr>
        <p:grpSpPr>
          <a:xfrm>
            <a:off x="107950" y="3789363"/>
            <a:ext cx="4975225" cy="1368425"/>
            <a:chOff x="169" y="5967"/>
            <a:chExt cx="7835" cy="2155"/>
          </a:xfrm>
        </p:grpSpPr>
        <p:sp>
          <p:nvSpPr>
            <p:cNvPr id="126990" name="Rectangle 6"/>
            <p:cNvSpPr/>
            <p:nvPr/>
          </p:nvSpPr>
          <p:spPr>
            <a:xfrm>
              <a:off x="720" y="6360"/>
              <a:ext cx="7285" cy="1763"/>
            </a:xfrm>
            <a:prstGeom prst="rect">
              <a:avLst/>
            </a:prstGeom>
            <a:no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count ( city )</a:t>
              </a:r>
              <a:endParaRPr lang="en-US" altLang="x-none" sz="3000" b="1" dirty="0">
                <a:latin typeface="Arial" panose="020B0604020202020204" pitchFamily="34" charset="0"/>
                <a:ea typeface="宋体" panose="02010600030101010101" pitchFamily="2" charset="-122"/>
              </a:endParaRPr>
            </a:p>
            <a:p>
              <a:pPr marL="685800" lvl="1"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p:txBody>
        </p:sp>
        <p:sp>
          <p:nvSpPr>
            <p:cNvPr id="8" name="矩形 7"/>
            <p:cNvSpPr/>
            <p:nvPr/>
          </p:nvSpPr>
          <p:spPr>
            <a:xfrm>
              <a:off x="169" y="5967"/>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Q3</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1" name="组合 10"/>
          <p:cNvGrpSpPr/>
          <p:nvPr/>
        </p:nvGrpSpPr>
        <p:grpSpPr>
          <a:xfrm>
            <a:off x="90488" y="5257800"/>
            <a:ext cx="4978400" cy="1123950"/>
            <a:chOff x="143" y="8280"/>
            <a:chExt cx="7839" cy="1770"/>
          </a:xfrm>
        </p:grpSpPr>
        <p:sp>
          <p:nvSpPr>
            <p:cNvPr id="126993" name="Rectangle 8"/>
            <p:cNvSpPr/>
            <p:nvPr/>
          </p:nvSpPr>
          <p:spPr>
            <a:xfrm>
              <a:off x="720" y="8280"/>
              <a:ext cx="7263" cy="1770"/>
            </a:xfrm>
            <a:prstGeom prst="rect">
              <a:avLst/>
            </a:prstGeom>
            <a:no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count ( * )</a:t>
              </a:r>
              <a:endParaRPr lang="en-US" altLang="x-none" sz="3000" b="1" dirty="0">
                <a:latin typeface="Arial" panose="020B0604020202020204" pitchFamily="34" charset="0"/>
                <a:ea typeface="宋体" panose="02010600030101010101" pitchFamily="2" charset="-122"/>
              </a:endParaRPr>
            </a:p>
            <a:p>
              <a:pPr marL="685800" lvl="1"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p:txBody>
        </p:sp>
        <p:sp>
          <p:nvSpPr>
            <p:cNvPr id="9" name="矩形 8"/>
            <p:cNvSpPr/>
            <p:nvPr/>
          </p:nvSpPr>
          <p:spPr>
            <a:xfrm>
              <a:off x="143" y="8314"/>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Q4</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
        <p:nvSpPr>
          <p:cNvPr id="12" name="文本框 11"/>
          <p:cNvSpPr txBox="1"/>
          <p:nvPr/>
        </p:nvSpPr>
        <p:spPr>
          <a:xfrm>
            <a:off x="5249863" y="3340100"/>
            <a:ext cx="3684588" cy="3292475"/>
          </a:xfrm>
          <a:prstGeom prst="rect">
            <a:avLst/>
          </a:prstGeom>
          <a:solidFill>
            <a:schemeClr val="bg1"/>
          </a:solidFill>
        </p:spPr>
        <p:txBody>
          <a:bodyPr wrap="square" rtlCol="0">
            <a:spAutoFit/>
          </a:bodyPr>
          <a:p>
            <a:r>
              <a:rPr lang="zh-CN" altLang="en-US" sz="3000" b="1">
                <a:solidFill>
                  <a:srgbClr val="FF0000"/>
                </a:solidFill>
                <a:latin typeface="Times New Roman" panose="02020603050405020304" pitchFamily="2" charset="0"/>
                <a:cs typeface="Arial" panose="020B0604020202020204" pitchFamily="34" charset="0"/>
              </a:rPr>
              <a:t>注：</a:t>
            </a:r>
            <a:endParaRPr lang="zh-CN" altLang="en-US" sz="3000" b="1">
              <a:solidFill>
                <a:srgbClr val="FF0000"/>
              </a:solidFill>
              <a:latin typeface="Times New Roman" panose="02020603050405020304" pitchFamily="2" charset="0"/>
            </a:endParaRPr>
          </a:p>
          <a:p>
            <a:pPr>
              <a:buFont typeface="Times New Roman" panose="02020603050405020304" pitchFamily="2" charset="0"/>
              <a:buAutoNum type="circleNumDbPlain"/>
            </a:pPr>
            <a:r>
              <a:rPr lang="en-US" altLang="zh-CN" sz="3000" b="1">
                <a:solidFill>
                  <a:srgbClr val="FF0000"/>
                </a:solidFill>
                <a:latin typeface="Times New Roman" panose="02020603050405020304" pitchFamily="2" charset="0"/>
                <a:cs typeface="Arial" panose="020B0604020202020204" pitchFamily="34" charset="0"/>
              </a:rPr>
              <a:t>Q3</a:t>
            </a:r>
            <a:r>
              <a:rPr lang="zh-CN" altLang="en-US" sz="3000" b="1">
                <a:solidFill>
                  <a:srgbClr val="FF0000"/>
                </a:solidFill>
                <a:latin typeface="Times New Roman" panose="02020603050405020304" pitchFamily="2" charset="0"/>
                <a:cs typeface="Arial" panose="020B0604020202020204" pitchFamily="34" charset="0"/>
              </a:rPr>
              <a:t>和</a:t>
            </a:r>
            <a:r>
              <a:rPr lang="en-US" altLang="zh-CN" sz="3000" b="1">
                <a:solidFill>
                  <a:srgbClr val="FF0000"/>
                </a:solidFill>
                <a:latin typeface="Times New Roman" panose="02020603050405020304" pitchFamily="2" charset="0"/>
                <a:cs typeface="Arial" panose="020B0604020202020204" pitchFamily="34" charset="0"/>
              </a:rPr>
              <a:t>Q4</a:t>
            </a:r>
            <a:r>
              <a:rPr lang="zh-CN" altLang="en-US" sz="3000" b="1">
                <a:solidFill>
                  <a:srgbClr val="FF0000"/>
                </a:solidFill>
                <a:latin typeface="Times New Roman" panose="02020603050405020304" pitchFamily="2" charset="0"/>
                <a:cs typeface="Arial" panose="020B0604020202020204" pitchFamily="34" charset="0"/>
              </a:rPr>
              <a:t>可能返回不同的统计结果！</a:t>
            </a:r>
            <a:r>
              <a:rPr lang="en-US" altLang="zh-CN" sz="3000" b="1">
                <a:solidFill>
                  <a:srgbClr val="FF0000"/>
                </a:solidFill>
                <a:latin typeface="Times New Roman" panose="02020603050405020304" pitchFamily="2" charset="0"/>
                <a:cs typeface="Arial" panose="020B0604020202020204" pitchFamily="34" charset="0"/>
              </a:rPr>
              <a:t>Why</a:t>
            </a:r>
            <a:r>
              <a:rPr lang="zh-CN" altLang="en-US" sz="3000" b="1">
                <a:solidFill>
                  <a:srgbClr val="FF0000"/>
                </a:solidFill>
                <a:latin typeface="Times New Roman" panose="02020603050405020304" pitchFamily="2" charset="0"/>
                <a:cs typeface="Arial" panose="020B0604020202020204" pitchFamily="34" charset="0"/>
              </a:rPr>
              <a:t>？</a:t>
            </a:r>
            <a:endParaRPr lang="zh-CN" altLang="en-US" sz="3000" b="1">
              <a:solidFill>
                <a:srgbClr val="FF0000"/>
              </a:solidFill>
              <a:latin typeface="Times New Roman" panose="02020603050405020304" pitchFamily="2" charset="0"/>
            </a:endParaRPr>
          </a:p>
          <a:p>
            <a:pPr>
              <a:buFont typeface="Times New Roman" panose="02020603050405020304" pitchFamily="2" charset="0"/>
              <a:buAutoNum type="circleNumDbPlain"/>
            </a:pPr>
            <a:r>
              <a:rPr lang="en-US" altLang="zh-CN" sz="3000" b="1">
                <a:solidFill>
                  <a:srgbClr val="FF0000"/>
                </a:solidFill>
                <a:latin typeface="Times New Roman" panose="02020603050405020304" pitchFamily="2" charset="0"/>
                <a:cs typeface="Arial" panose="020B0604020202020204" pitchFamily="34" charset="0"/>
                <a:sym typeface="宋体" panose="02010600030101010101" pitchFamily="2" charset="-122"/>
              </a:rPr>
              <a:t>Q3</a:t>
            </a:r>
            <a:r>
              <a:rPr lang="zh-CN" altLang="en-US" sz="3000" b="1">
                <a:solidFill>
                  <a:srgbClr val="FF0000"/>
                </a:solidFill>
                <a:latin typeface="Times New Roman" panose="02020603050405020304" pitchFamily="2" charset="0"/>
                <a:cs typeface="Arial" panose="020B0604020202020204" pitchFamily="34" charset="0"/>
                <a:sym typeface="宋体" panose="02010600030101010101" pitchFamily="2" charset="-122"/>
              </a:rPr>
              <a:t>和</a:t>
            </a:r>
            <a:r>
              <a:rPr lang="en-US" altLang="zh-CN" sz="3000" b="1">
                <a:solidFill>
                  <a:srgbClr val="FF0000"/>
                </a:solidFill>
                <a:latin typeface="Times New Roman" panose="02020603050405020304" pitchFamily="2" charset="0"/>
                <a:cs typeface="Arial" panose="020B0604020202020204" pitchFamily="34" charset="0"/>
                <a:sym typeface="宋体" panose="02010600030101010101" pitchFamily="2" charset="-122"/>
              </a:rPr>
              <a:t>Q4</a:t>
            </a:r>
            <a:r>
              <a:rPr lang="zh-CN" altLang="en-US" sz="3000" b="1">
                <a:solidFill>
                  <a:srgbClr val="FF0000"/>
                </a:solidFill>
                <a:latin typeface="Times New Roman" panose="02020603050405020304" pitchFamily="2" charset="0"/>
                <a:cs typeface="Arial" panose="020B0604020202020204" pitchFamily="34" charset="0"/>
                <a:sym typeface="宋体" panose="02010600030101010101" pitchFamily="2" charset="-122"/>
              </a:rPr>
              <a:t>返回的都不是本题所需要的统计结果！</a:t>
            </a:r>
            <a:endParaRPr lang="zh-CN" altLang="en-US" sz="3000" b="1">
              <a:solidFill>
                <a:srgbClr val="FF0000"/>
              </a:solidFill>
              <a:latin typeface="Times New Roman" panose="02020603050405020304" pitchFamily="2" charset="0"/>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840"/>
                                        </p:tgtEl>
                                        <p:attrNameLst>
                                          <p:attrName>style.visibility</p:attrName>
                                        </p:attrNameLst>
                                      </p:cBhvr>
                                      <p:to>
                                        <p:strVal val="visible"/>
                                      </p:to>
                                    </p:set>
                                    <p:animEffect transition="in" filter="blinds(horizontal)">
                                      <p:cBhvr>
                                        <p:cTn id="22" dur="500"/>
                                        <p:tgtEl>
                                          <p:spTgt spid="1208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xEl>
                                              <p:charRg st="0" end="3"/>
                                            </p:txEl>
                                          </p:spTgt>
                                        </p:tgtEl>
                                        <p:attrNameLst>
                                          <p:attrName>style.visibility</p:attrName>
                                        </p:attrNameLst>
                                      </p:cBhvr>
                                      <p:to>
                                        <p:strVal val="visible"/>
                                      </p:to>
                                    </p:set>
                                    <p:animEffect transition="in" filter="blinds(horizontal)">
                                      <p:cBhvr>
                                        <p:cTn id="42" dur="500"/>
                                        <p:tgtEl>
                                          <p:spTgt spid="12">
                                            <p:txEl>
                                              <p:charRg st="0"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xEl>
                                              <p:charRg st="3" end="25"/>
                                            </p:txEl>
                                          </p:spTgt>
                                        </p:tgtEl>
                                        <p:attrNameLst>
                                          <p:attrName>style.visibility</p:attrName>
                                        </p:attrNameLst>
                                      </p:cBhvr>
                                      <p:to>
                                        <p:strVal val="visible"/>
                                      </p:to>
                                    </p:set>
                                    <p:animEffect transition="in" filter="blinds(horizontal)">
                                      <p:cBhvr>
                                        <p:cTn id="47" dur="500"/>
                                        <p:tgtEl>
                                          <p:spTgt spid="12">
                                            <p:txEl>
                                              <p:charRg st="3" end="2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xEl>
                                              <p:charRg st="25" end="48"/>
                                            </p:txEl>
                                          </p:spTgt>
                                        </p:tgtEl>
                                        <p:attrNameLst>
                                          <p:attrName>style.visibility</p:attrName>
                                        </p:attrNameLst>
                                      </p:cBhvr>
                                      <p:to>
                                        <p:strVal val="visible"/>
                                      </p:to>
                                    </p:set>
                                    <p:animEffect transition="in" filter="blinds(horizontal)">
                                      <p:cBhvr>
                                        <p:cTn id="52" dur="500"/>
                                        <p:tgtEl>
                                          <p:spTgt spid="12">
                                            <p:txEl>
                                              <p:charRg st="25"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0" grpId="0"/>
      <p:bldP spid="7" grpId="0"/>
      <p:bldP spid="12" grpId="0" animBg="1" uiExpand="1"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80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80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8004" name="Rectangle 5"/>
          <p:cNvSpPr/>
          <p:nvPr/>
        </p:nvSpPr>
        <p:spPr>
          <a:xfrm>
            <a:off x="0" y="-15875"/>
            <a:ext cx="9144000" cy="1041400"/>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Exp 3.7.4 </a:t>
            </a:r>
            <a:r>
              <a:rPr lang="en-US" altLang="x-none" sz="3000" b="1" dirty="0">
                <a:solidFill>
                  <a:schemeClr val="accent2"/>
                </a:solidFill>
                <a:latin typeface="Arial" panose="020B0604020202020204" pitchFamily="34" charset="0"/>
                <a:ea typeface="宋体" panose="02010600030101010101" pitchFamily="2" charset="-122"/>
              </a:rPr>
              <a:t>Get the number of cities where customers are based.</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3" name="组合 2"/>
          <p:cNvGrpSpPr/>
          <p:nvPr/>
        </p:nvGrpSpPr>
        <p:grpSpPr>
          <a:xfrm>
            <a:off x="107950" y="1420813"/>
            <a:ext cx="8575675" cy="1368425"/>
            <a:chOff x="169" y="2690"/>
            <a:chExt cx="13505" cy="2155"/>
          </a:xfrm>
        </p:grpSpPr>
        <p:sp>
          <p:nvSpPr>
            <p:cNvPr id="128006" name="Rectangle 6"/>
            <p:cNvSpPr/>
            <p:nvPr/>
          </p:nvSpPr>
          <p:spPr>
            <a:xfrm>
              <a:off x="720" y="3083"/>
              <a:ext cx="12954" cy="1763"/>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count ( distinct  city )</a:t>
              </a:r>
              <a:endParaRPr lang="en-US" altLang="x-none" sz="3000" b="1" dirty="0">
                <a:solidFill>
                  <a:srgbClr val="FF0000"/>
                </a:solidFill>
                <a:latin typeface="Arial" panose="020B0604020202020204" pitchFamily="34" charset="0"/>
                <a:ea typeface="宋体" panose="02010600030101010101" pitchFamily="2" charset="-122"/>
              </a:endParaRPr>
            </a:p>
            <a:p>
              <a:pPr marL="685800" lvl="1"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from  customers</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8" name="矩形 7"/>
            <p:cNvSpPr/>
            <p:nvPr/>
          </p:nvSpPr>
          <p:spPr>
            <a:xfrm>
              <a:off x="169" y="2690"/>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Q5</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
        <p:nvSpPr>
          <p:cNvPr id="9" name="文本框 8"/>
          <p:cNvSpPr txBox="1"/>
          <p:nvPr/>
        </p:nvSpPr>
        <p:spPr>
          <a:xfrm>
            <a:off x="225425" y="1108075"/>
            <a:ext cx="8739188" cy="547688"/>
          </a:xfrm>
          <a:prstGeom prst="rect">
            <a:avLst/>
          </a:prstGeom>
          <a:noFill/>
          <a:ln w="9525">
            <a:noFill/>
          </a:ln>
        </p:spPr>
        <p:txBody>
          <a:bodyPr wrap="square" anchor="t">
            <a:spAutoFit/>
          </a:bodyPr>
          <a:p>
            <a:pPr marL="457200" indent="-457200">
              <a:buFont typeface="Wingdings" panose="05000000000000000000" charset="0"/>
              <a:buChar char="p"/>
            </a:pPr>
            <a:r>
              <a:rPr lang="zh-CN" altLang="en-US" sz="3000" b="1">
                <a:latin typeface="Times New Roman" panose="02020603050405020304" pitchFamily="2" charset="0"/>
                <a:cs typeface="Times New Roman" panose="02020603050405020304" pitchFamily="2" charset="0"/>
              </a:rPr>
              <a:t>正确的查询表示如下（</a:t>
            </a:r>
            <a:r>
              <a:rPr lang="en-US" altLang="zh-CN" sz="3000" b="1">
                <a:latin typeface="Times New Roman" panose="02020603050405020304" pitchFamily="2" charset="0"/>
                <a:cs typeface="Times New Roman" panose="02020603050405020304" pitchFamily="2" charset="0"/>
              </a:rPr>
              <a:t>Q5</a:t>
            </a:r>
            <a:r>
              <a:rPr lang="zh-CN" altLang="en-US" sz="3000" b="1">
                <a:latin typeface="Times New Roman" panose="02020603050405020304" pitchFamily="2" charset="0"/>
                <a:cs typeface="Times New Roman" panose="02020603050405020304" pitchFamily="2" charset="0"/>
              </a:rPr>
              <a:t>）</a:t>
            </a:r>
            <a:endParaRPr lang="zh-CN" altLang="en-US" sz="3000" b="1">
              <a:latin typeface="Times New Roman" panose="02020603050405020304" pitchFamily="2" charset="0"/>
              <a:ea typeface="Times New Roman" panose="02020603050405020304" pitchFamily="2" charset="0"/>
            </a:endParaRPr>
          </a:p>
        </p:txBody>
      </p:sp>
      <p:sp>
        <p:nvSpPr>
          <p:cNvPr id="10" name="文本框 9"/>
          <p:cNvSpPr txBox="1"/>
          <p:nvPr/>
        </p:nvSpPr>
        <p:spPr>
          <a:xfrm>
            <a:off x="92075" y="2973388"/>
            <a:ext cx="8872538" cy="547688"/>
          </a:xfrm>
          <a:prstGeom prst="rect">
            <a:avLst/>
          </a:prstGeom>
          <a:noFill/>
        </p:spPr>
        <p:txBody>
          <a:bodyPr wrap="square" rtlCol="0">
            <a:spAutoFit/>
          </a:bodyPr>
          <a:p>
            <a:r>
              <a:rPr lang="en-US" altLang="zh-CN" sz="3000" b="1">
                <a:latin typeface="Times New Roman" panose="02020603050405020304" pitchFamily="2" charset="0"/>
                <a:cs typeface="Arial" panose="020B0604020202020204" pitchFamily="34" charset="0"/>
              </a:rPr>
              <a:t>Q5</a:t>
            </a:r>
            <a:r>
              <a:rPr lang="zh-CN" altLang="en-US" sz="3000" b="1">
                <a:latin typeface="Times New Roman" panose="02020603050405020304" pitchFamily="2" charset="0"/>
                <a:cs typeface="Arial" panose="020B0604020202020204" pitchFamily="34" charset="0"/>
              </a:rPr>
              <a:t>的查询结果：</a:t>
            </a:r>
            <a:r>
              <a:rPr lang="en-US" altLang="zh-CN" sz="3000" b="1">
                <a:latin typeface="Times New Roman" panose="02020603050405020304" pitchFamily="2" charset="0"/>
                <a:cs typeface="Arial" panose="020B0604020202020204" pitchFamily="34" charset="0"/>
              </a:rPr>
              <a:t>‘</a:t>
            </a:r>
            <a:r>
              <a:rPr lang="zh-CN" altLang="en-US" sz="3000" b="1" u="sng">
                <a:solidFill>
                  <a:srgbClr val="2D2DB7"/>
                </a:solidFill>
                <a:latin typeface="Times New Roman" panose="02020603050405020304" pitchFamily="2" charset="0"/>
                <a:cs typeface="Arial" panose="020B0604020202020204" pitchFamily="34" charset="0"/>
              </a:rPr>
              <a:t>非空</a:t>
            </a:r>
            <a:r>
              <a:rPr lang="en-US" altLang="zh-CN" sz="3000" b="1" u="sng">
                <a:solidFill>
                  <a:srgbClr val="2D2DB7"/>
                </a:solidFill>
                <a:latin typeface="Times New Roman" panose="02020603050405020304" pitchFamily="2" charset="0"/>
                <a:cs typeface="Arial" panose="020B0604020202020204" pitchFamily="34" charset="0"/>
              </a:rPr>
              <a:t>’</a:t>
            </a:r>
            <a:r>
              <a:rPr lang="zh-CN" altLang="en-US" sz="3000" b="1" u="sng">
                <a:solidFill>
                  <a:srgbClr val="2D2DB7"/>
                </a:solidFill>
                <a:latin typeface="Times New Roman" panose="02020603050405020304" pitchFamily="2" charset="0"/>
                <a:cs typeface="Arial" panose="020B0604020202020204" pitchFamily="34" charset="0"/>
              </a:rPr>
              <a:t>且</a:t>
            </a:r>
            <a:r>
              <a:rPr lang="en-US" altLang="zh-CN" sz="3000" b="1" u="sng">
                <a:solidFill>
                  <a:srgbClr val="2D2DB7"/>
                </a:solidFill>
                <a:latin typeface="Times New Roman" panose="02020603050405020304" pitchFamily="2" charset="0"/>
                <a:cs typeface="Arial" panose="020B0604020202020204" pitchFamily="34" charset="0"/>
              </a:rPr>
              <a:t>‘</a:t>
            </a:r>
            <a:r>
              <a:rPr lang="zh-CN" altLang="en-US" sz="3000" b="1" u="sng">
                <a:solidFill>
                  <a:srgbClr val="2D2DB7"/>
                </a:solidFill>
                <a:latin typeface="Times New Roman" panose="02020603050405020304" pitchFamily="2" charset="0"/>
                <a:cs typeface="Arial" panose="020B0604020202020204" pitchFamily="34" charset="0"/>
              </a:rPr>
              <a:t>互不相同</a:t>
            </a:r>
            <a:r>
              <a:rPr lang="en-US" altLang="zh-CN" sz="3000" b="1" u="sng">
                <a:solidFill>
                  <a:srgbClr val="2D2DB7"/>
                </a:solidFill>
                <a:latin typeface="Times New Roman" panose="02020603050405020304" pitchFamily="2" charset="0"/>
                <a:cs typeface="Arial" panose="020B0604020202020204" pitchFamily="34" charset="0"/>
              </a:rPr>
              <a:t>’</a:t>
            </a:r>
            <a:r>
              <a:rPr lang="zh-CN" altLang="en-US" sz="3000" b="1" u="sng">
                <a:solidFill>
                  <a:srgbClr val="2D2DB7"/>
                </a:solidFill>
                <a:latin typeface="Times New Roman" panose="02020603050405020304" pitchFamily="2" charset="0"/>
                <a:cs typeface="Arial" panose="020B0604020202020204" pitchFamily="34" charset="0"/>
              </a:rPr>
              <a:t>的</a:t>
            </a:r>
            <a:r>
              <a:rPr lang="en-US" altLang="zh-CN" sz="3000" b="1" u="sng">
                <a:solidFill>
                  <a:srgbClr val="2D2DB7"/>
                </a:solidFill>
                <a:latin typeface="Times New Roman" panose="02020603050405020304" pitchFamily="2" charset="0"/>
                <a:cs typeface="Arial" panose="020B0604020202020204" pitchFamily="34" charset="0"/>
              </a:rPr>
              <a:t>city</a:t>
            </a:r>
            <a:r>
              <a:rPr lang="zh-CN" altLang="en-US" sz="3000" b="1" u="sng">
                <a:solidFill>
                  <a:srgbClr val="2D2DB7"/>
                </a:solidFill>
                <a:latin typeface="Times New Roman" panose="02020603050405020304" pitchFamily="2" charset="0"/>
                <a:cs typeface="Arial" panose="020B0604020202020204" pitchFamily="34" charset="0"/>
              </a:rPr>
              <a:t>值的个数</a:t>
            </a:r>
            <a:r>
              <a:rPr lang="zh-CN" altLang="en-US" sz="3000" b="1" u="sng">
                <a:latin typeface="Times New Roman" panose="02020603050405020304" pitchFamily="2" charset="0"/>
                <a:cs typeface="Arial" panose="020B0604020202020204" pitchFamily="34" charset="0"/>
              </a:rPr>
              <a:t>！</a:t>
            </a:r>
            <a:endParaRPr lang="zh-CN" altLang="en-US" sz="3000" b="1" u="sng">
              <a:latin typeface="Times New Roman" panose="02020603050405020304" pitchFamily="2" charset="0"/>
            </a:endParaRPr>
          </a:p>
        </p:txBody>
      </p:sp>
      <p:sp>
        <p:nvSpPr>
          <p:cNvPr id="12" name="文本框 11"/>
          <p:cNvSpPr txBox="1"/>
          <p:nvPr/>
        </p:nvSpPr>
        <p:spPr>
          <a:xfrm>
            <a:off x="5249863" y="3698875"/>
            <a:ext cx="3684588" cy="1463675"/>
          </a:xfrm>
          <a:prstGeom prst="rect">
            <a:avLst/>
          </a:prstGeom>
          <a:solidFill>
            <a:schemeClr val="bg1"/>
          </a:solidFill>
        </p:spPr>
        <p:txBody>
          <a:bodyPr wrap="square" rtlCol="0">
            <a:spAutoFit/>
          </a:bodyPr>
          <a:p>
            <a:pPr marL="457200" indent="-457200">
              <a:buFont typeface="Wingdings" panose="05000000000000000000" charset="0"/>
              <a:buChar char="Ø"/>
            </a:pPr>
            <a:r>
              <a:rPr lang="en-US" altLang="zh-CN" sz="3000" b="1">
                <a:solidFill>
                  <a:srgbClr val="2D2DB7"/>
                </a:solidFill>
                <a:latin typeface="Times New Roman" panose="02020603050405020304" pitchFamily="2" charset="0"/>
                <a:cs typeface="Arial" panose="020B0604020202020204" pitchFamily="34" charset="0"/>
              </a:rPr>
              <a:t>Q3 </a:t>
            </a:r>
            <a:r>
              <a:rPr lang="zh-CN" altLang="en-US" sz="3000" b="1">
                <a:solidFill>
                  <a:srgbClr val="2D2DB7"/>
                </a:solidFill>
                <a:latin typeface="Times New Roman" panose="02020603050405020304" pitchFamily="2" charset="0"/>
                <a:cs typeface="Arial" panose="020B0604020202020204" pitchFamily="34" charset="0"/>
              </a:rPr>
              <a:t>返回</a:t>
            </a:r>
            <a:r>
              <a:rPr lang="en-US" altLang="zh-CN" sz="3000" b="1">
                <a:solidFill>
                  <a:srgbClr val="2D2DB7"/>
                </a:solidFill>
                <a:latin typeface="Times New Roman" panose="02020603050405020304" pitchFamily="2" charset="0"/>
                <a:cs typeface="Arial" panose="020B0604020202020204" pitchFamily="34" charset="0"/>
              </a:rPr>
              <a:t>customers</a:t>
            </a:r>
            <a:r>
              <a:rPr lang="zh-CN" altLang="en-US" sz="3000" b="1">
                <a:solidFill>
                  <a:srgbClr val="2D2DB7"/>
                </a:solidFill>
                <a:latin typeface="Times New Roman" panose="02020603050405020304" pitchFamily="2" charset="0"/>
                <a:cs typeface="Arial" panose="020B0604020202020204" pitchFamily="34" charset="0"/>
              </a:rPr>
              <a:t>表中</a:t>
            </a:r>
            <a:r>
              <a:rPr lang="en-US" altLang="zh-CN" sz="3000" b="1">
                <a:solidFill>
                  <a:srgbClr val="2D2DB7"/>
                </a:solidFill>
                <a:latin typeface="Times New Roman" panose="02020603050405020304" pitchFamily="2" charset="0"/>
                <a:cs typeface="Arial" panose="020B0604020202020204" pitchFamily="34" charset="0"/>
              </a:rPr>
              <a:t>city</a:t>
            </a:r>
            <a:r>
              <a:rPr lang="zh-CN" altLang="en-US" sz="3000" b="1">
                <a:solidFill>
                  <a:srgbClr val="2D2DB7"/>
                </a:solidFill>
                <a:latin typeface="Times New Roman" panose="02020603050405020304" pitchFamily="2" charset="0"/>
                <a:cs typeface="Arial" panose="020B0604020202020204" pitchFamily="34" charset="0"/>
              </a:rPr>
              <a:t>不为空的元组个数</a:t>
            </a:r>
            <a:endParaRPr lang="zh-CN" altLang="en-US" sz="3000" b="1">
              <a:solidFill>
                <a:srgbClr val="2D2DB7"/>
              </a:solidFill>
              <a:latin typeface="Times New Roman" panose="02020603050405020304" pitchFamily="2" charset="0"/>
            </a:endParaRPr>
          </a:p>
        </p:txBody>
      </p:sp>
      <p:grpSp>
        <p:nvGrpSpPr>
          <p:cNvPr id="11" name="组合 10"/>
          <p:cNvGrpSpPr/>
          <p:nvPr/>
        </p:nvGrpSpPr>
        <p:grpSpPr>
          <a:xfrm>
            <a:off x="107950" y="3789363"/>
            <a:ext cx="4975225" cy="1368425"/>
            <a:chOff x="169" y="5967"/>
            <a:chExt cx="7835" cy="2155"/>
          </a:xfrm>
        </p:grpSpPr>
        <p:sp>
          <p:nvSpPr>
            <p:cNvPr id="128012" name="Rectangle 6"/>
            <p:cNvSpPr/>
            <p:nvPr/>
          </p:nvSpPr>
          <p:spPr>
            <a:xfrm>
              <a:off x="720" y="6360"/>
              <a:ext cx="7285" cy="1763"/>
            </a:xfrm>
            <a:prstGeom prst="rect">
              <a:avLst/>
            </a:prstGeom>
            <a:no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count ( city )</a:t>
              </a:r>
              <a:endParaRPr lang="en-US" altLang="x-none" sz="3000" b="1" dirty="0">
                <a:latin typeface="Arial" panose="020B0604020202020204" pitchFamily="34" charset="0"/>
                <a:ea typeface="宋体" panose="02010600030101010101" pitchFamily="2" charset="-122"/>
              </a:endParaRPr>
            </a:p>
            <a:p>
              <a:pPr marL="685800" lvl="1"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p:txBody>
        </p:sp>
        <p:sp>
          <p:nvSpPr>
            <p:cNvPr id="14" name="矩形 13"/>
            <p:cNvSpPr/>
            <p:nvPr/>
          </p:nvSpPr>
          <p:spPr>
            <a:xfrm>
              <a:off x="169" y="5967"/>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Q3</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5" name="组合 14"/>
          <p:cNvGrpSpPr/>
          <p:nvPr/>
        </p:nvGrpSpPr>
        <p:grpSpPr>
          <a:xfrm>
            <a:off x="90488" y="5257800"/>
            <a:ext cx="4978400" cy="1123950"/>
            <a:chOff x="143" y="8280"/>
            <a:chExt cx="7839" cy="1770"/>
          </a:xfrm>
        </p:grpSpPr>
        <p:sp>
          <p:nvSpPr>
            <p:cNvPr id="128015" name="Rectangle 8"/>
            <p:cNvSpPr/>
            <p:nvPr/>
          </p:nvSpPr>
          <p:spPr>
            <a:xfrm>
              <a:off x="720" y="8280"/>
              <a:ext cx="7263" cy="1770"/>
            </a:xfrm>
            <a:prstGeom prst="rect">
              <a:avLst/>
            </a:prstGeom>
            <a:no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count ( * )</a:t>
              </a:r>
              <a:endParaRPr lang="en-US" altLang="x-none" sz="3000" b="1" dirty="0">
                <a:latin typeface="Arial" panose="020B0604020202020204" pitchFamily="34" charset="0"/>
                <a:ea typeface="宋体" panose="02010600030101010101" pitchFamily="2" charset="-122"/>
              </a:endParaRPr>
            </a:p>
            <a:p>
              <a:pPr marL="685800" lvl="1"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p:txBody>
        </p:sp>
        <p:sp>
          <p:nvSpPr>
            <p:cNvPr id="17" name="矩形 16"/>
            <p:cNvSpPr/>
            <p:nvPr/>
          </p:nvSpPr>
          <p:spPr>
            <a:xfrm>
              <a:off x="143" y="8314"/>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Q4</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
        <p:nvSpPr>
          <p:cNvPr id="18" name="文本框 17"/>
          <p:cNvSpPr txBox="1"/>
          <p:nvPr/>
        </p:nvSpPr>
        <p:spPr>
          <a:xfrm>
            <a:off x="5232400" y="5332413"/>
            <a:ext cx="3686175" cy="1006475"/>
          </a:xfrm>
          <a:prstGeom prst="rect">
            <a:avLst/>
          </a:prstGeom>
          <a:solidFill>
            <a:schemeClr val="bg1"/>
          </a:solidFill>
        </p:spPr>
        <p:txBody>
          <a:bodyPr wrap="square" rtlCol="0">
            <a:spAutoFit/>
          </a:bodyPr>
          <a:p>
            <a:pPr marL="457200" indent="-457200">
              <a:buFont typeface="Wingdings" panose="05000000000000000000" charset="0"/>
              <a:buChar char="Ø"/>
            </a:pPr>
            <a:r>
              <a:rPr lang="en-US" altLang="zh-CN" sz="3000" b="1">
                <a:solidFill>
                  <a:srgbClr val="2D2DB7"/>
                </a:solidFill>
                <a:latin typeface="Times New Roman" panose="02020603050405020304" pitchFamily="2" charset="0"/>
                <a:cs typeface="Arial" panose="020B0604020202020204" pitchFamily="34" charset="0"/>
              </a:rPr>
              <a:t>Q4 </a:t>
            </a:r>
            <a:r>
              <a:rPr lang="zh-CN" altLang="en-US" sz="3000" b="1">
                <a:solidFill>
                  <a:srgbClr val="2D2DB7"/>
                </a:solidFill>
                <a:latin typeface="Times New Roman" panose="02020603050405020304" pitchFamily="2" charset="0"/>
                <a:cs typeface="Arial" panose="020B0604020202020204" pitchFamily="34" charset="0"/>
              </a:rPr>
              <a:t>返回</a:t>
            </a:r>
            <a:r>
              <a:rPr lang="en-US" altLang="zh-CN" sz="3000" b="1">
                <a:solidFill>
                  <a:srgbClr val="2D2DB7"/>
                </a:solidFill>
                <a:latin typeface="Times New Roman" panose="02020603050405020304" pitchFamily="2" charset="0"/>
                <a:cs typeface="Arial" panose="020B0604020202020204" pitchFamily="34" charset="0"/>
              </a:rPr>
              <a:t>customers</a:t>
            </a:r>
            <a:r>
              <a:rPr lang="zh-CN" altLang="en-US" sz="3000" b="1">
                <a:solidFill>
                  <a:srgbClr val="2D2DB7"/>
                </a:solidFill>
                <a:latin typeface="Times New Roman" panose="02020603050405020304" pitchFamily="2" charset="0"/>
                <a:cs typeface="Arial" panose="020B0604020202020204" pitchFamily="34" charset="0"/>
              </a:rPr>
              <a:t>表中的元组个数</a:t>
            </a:r>
            <a:endParaRPr lang="zh-CN" altLang="en-US" sz="3000" b="1">
              <a:solidFill>
                <a:srgbClr val="2D2DB7"/>
              </a:solidFill>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P spid="18"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6" name="Rectangle 6"/>
          <p:cNvSpPr/>
          <p:nvPr/>
        </p:nvSpPr>
        <p:spPr>
          <a:xfrm>
            <a:off x="0" y="42863"/>
            <a:ext cx="9144000" cy="517525"/>
          </a:xfrm>
          <a:prstGeom prst="rect">
            <a:avLst/>
          </a:prstGeom>
          <a:noFill/>
          <a:ln w="9525">
            <a:noFill/>
            <a:miter/>
          </a:ln>
        </p:spPr>
        <p:txBody>
          <a:bodyPr lIns="0" rIns="0" anchor="t">
            <a:spAutoFit/>
          </a:bodyPr>
          <a:p>
            <a:pPr marL="342900" lvl="0" indent="-342900" algn="ctr" fontAlgn="base">
              <a:spcBef>
                <a:spcPct val="20000"/>
              </a:spcBef>
              <a:buClr>
                <a:schemeClr val="accent1"/>
              </a:buClr>
              <a:buFont typeface="Wingdings" panose="05000000000000000000" pitchFamily="2" charset="2"/>
              <a:buNone/>
            </a:pPr>
            <a:r>
              <a:rPr lang="en-US" altLang="x-none" sz="2800" b="1" strike="noStrike" noProof="1" dirty="0">
                <a:solidFill>
                  <a:srgbClr val="C00000"/>
                </a:solidFill>
                <a:latin typeface="Arial" panose="020B0604020202020204" pitchFamily="34" charset="0"/>
                <a:ea typeface="宋体" panose="02010600030101010101" pitchFamily="2" charset="-122"/>
                <a:cs typeface="+mn-ea"/>
                <a:sym typeface="+mn-ea"/>
              </a:rPr>
              <a:t>Thinking</a:t>
            </a:r>
            <a:r>
              <a:rPr lang="en-US" altLang="x-none" sz="2800" b="1" strike="noStrike" noProof="1" dirty="0">
                <a:solidFill>
                  <a:schemeClr val="accent6"/>
                </a:solidFill>
                <a:latin typeface="宋体" panose="02010600030101010101" pitchFamily="2" charset="-122"/>
                <a:ea typeface="宋体" panose="02010600030101010101" pitchFamily="2" charset="-122"/>
                <a:cs typeface="+mn-ea"/>
              </a:rPr>
              <a:t>:</a:t>
            </a:r>
            <a:r>
              <a:rPr lang="zh-CN" altLang="en-US" sz="2800" b="1" strike="noStrike" noProof="1" dirty="0">
                <a:solidFill>
                  <a:schemeClr val="accent6"/>
                </a:solidFill>
                <a:latin typeface="Arial" panose="020B0604020202020204" pitchFamily="34" charset="0"/>
                <a:ea typeface="宋体" panose="02010600030101010101" pitchFamily="2" charset="-122"/>
                <a:cs typeface="+mn-ea"/>
              </a:rPr>
              <a:t>下列这组统计查询，结果的语义分别是什么？</a:t>
            </a:r>
            <a:endParaRPr lang="zh-CN" altLang="en-US" sz="2800" b="1" strike="noStrike" noProof="1" dirty="0">
              <a:solidFill>
                <a:schemeClr val="accent6"/>
              </a:solidFill>
              <a:latin typeface="Arial" panose="020B0604020202020204" pitchFamily="34" charset="0"/>
              <a:ea typeface="宋体" panose="02010600030101010101" pitchFamily="2" charset="-122"/>
              <a:cs typeface="+mn-ea"/>
            </a:endParaRPr>
          </a:p>
        </p:txBody>
      </p:sp>
      <p:grpSp>
        <p:nvGrpSpPr>
          <p:cNvPr id="3" name="组合 2"/>
          <p:cNvGrpSpPr/>
          <p:nvPr/>
        </p:nvGrpSpPr>
        <p:grpSpPr>
          <a:xfrm>
            <a:off x="107950" y="487363"/>
            <a:ext cx="8575675" cy="860425"/>
            <a:chOff x="169" y="2690"/>
            <a:chExt cx="13505" cy="1353"/>
          </a:xfrm>
        </p:grpSpPr>
        <p:sp>
          <p:nvSpPr>
            <p:cNvPr id="129027" name="Rectangle 6"/>
            <p:cNvSpPr/>
            <p:nvPr/>
          </p:nvSpPr>
          <p:spPr>
            <a:xfrm>
              <a:off x="720" y="3083"/>
              <a:ext cx="12954" cy="96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count ( * )  from  customers ;</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8" name="矩形 7"/>
            <p:cNvSpPr/>
            <p:nvPr/>
          </p:nvSpPr>
          <p:spPr>
            <a:xfrm>
              <a:off x="169" y="2690"/>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E1</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4" name="组合 3"/>
          <p:cNvGrpSpPr/>
          <p:nvPr/>
        </p:nvGrpSpPr>
        <p:grpSpPr>
          <a:xfrm>
            <a:off x="90488" y="2481263"/>
            <a:ext cx="8575675" cy="858837"/>
            <a:chOff x="169" y="2690"/>
            <a:chExt cx="13505" cy="1353"/>
          </a:xfrm>
        </p:grpSpPr>
        <p:sp>
          <p:nvSpPr>
            <p:cNvPr id="129030" name="Rectangle 6"/>
            <p:cNvSpPr/>
            <p:nvPr/>
          </p:nvSpPr>
          <p:spPr>
            <a:xfrm>
              <a:off x="720" y="3083"/>
              <a:ext cx="12954" cy="96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count ( discnt )  from  customers ;</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6" name="矩形 5"/>
            <p:cNvSpPr/>
            <p:nvPr/>
          </p:nvSpPr>
          <p:spPr>
            <a:xfrm>
              <a:off x="169" y="2690"/>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E3</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7" name="组合 6"/>
          <p:cNvGrpSpPr/>
          <p:nvPr/>
        </p:nvGrpSpPr>
        <p:grpSpPr>
          <a:xfrm>
            <a:off x="74613" y="3468688"/>
            <a:ext cx="9002712" cy="979487"/>
            <a:chOff x="169" y="2690"/>
            <a:chExt cx="14179" cy="1543"/>
          </a:xfrm>
        </p:grpSpPr>
        <p:sp>
          <p:nvSpPr>
            <p:cNvPr id="129033" name="Rectangle 6"/>
            <p:cNvSpPr/>
            <p:nvPr/>
          </p:nvSpPr>
          <p:spPr>
            <a:xfrm>
              <a:off x="720" y="3083"/>
              <a:ext cx="13628" cy="1150"/>
            </a:xfrm>
            <a:prstGeom prst="rect">
              <a:avLst/>
            </a:prstGeom>
            <a:solidFill>
              <a:schemeClr val="bg1"/>
            </a:solidFill>
            <a:ln w="9525" cap="flat" cmpd="sng">
              <a:solidFill>
                <a:schemeClr val="tx1"/>
              </a:solidFill>
              <a:prstDash val="solid"/>
              <a:miter/>
              <a:headEnd type="none" w="med" len="med"/>
              <a:tailEnd type="none" w="med" len="med"/>
            </a:ln>
          </p:spPr>
          <p:txBody>
            <a:bodyPr tIns="179705" anchor="t"/>
            <a:p>
              <a:pPr marL="228600" indent="-228600">
                <a:spcBef>
                  <a:spcPts val="12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count( distinct  discnt ) from customers;</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10" name="矩形 9"/>
            <p:cNvSpPr/>
            <p:nvPr/>
          </p:nvSpPr>
          <p:spPr>
            <a:xfrm>
              <a:off x="169" y="2690"/>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E4</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1" name="组合 10"/>
          <p:cNvGrpSpPr/>
          <p:nvPr/>
        </p:nvGrpSpPr>
        <p:grpSpPr>
          <a:xfrm>
            <a:off x="74613" y="4545013"/>
            <a:ext cx="8575675" cy="858837"/>
            <a:chOff x="169" y="2690"/>
            <a:chExt cx="13505" cy="1353"/>
          </a:xfrm>
        </p:grpSpPr>
        <p:sp>
          <p:nvSpPr>
            <p:cNvPr id="129036" name="Rectangle 6"/>
            <p:cNvSpPr/>
            <p:nvPr/>
          </p:nvSpPr>
          <p:spPr>
            <a:xfrm>
              <a:off x="720" y="3083"/>
              <a:ext cx="12954" cy="96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sum ( discnt )  from  customers ;</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13" name="矩形 12"/>
            <p:cNvSpPr/>
            <p:nvPr/>
          </p:nvSpPr>
          <p:spPr>
            <a:xfrm>
              <a:off x="169" y="2690"/>
              <a:ext cx="1169" cy="816"/>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E5</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4" name="组合 13"/>
          <p:cNvGrpSpPr/>
          <p:nvPr/>
        </p:nvGrpSpPr>
        <p:grpSpPr>
          <a:xfrm>
            <a:off x="57150" y="5461000"/>
            <a:ext cx="8575675" cy="860425"/>
            <a:chOff x="169" y="2690"/>
            <a:chExt cx="13505" cy="1353"/>
          </a:xfrm>
        </p:grpSpPr>
        <p:sp>
          <p:nvSpPr>
            <p:cNvPr id="129039" name="Rectangle 6"/>
            <p:cNvSpPr/>
            <p:nvPr/>
          </p:nvSpPr>
          <p:spPr>
            <a:xfrm>
              <a:off x="720" y="3083"/>
              <a:ext cx="12954" cy="96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avg ( discnt )  from  customers ;</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16" name="矩形 15"/>
            <p:cNvSpPr/>
            <p:nvPr/>
          </p:nvSpPr>
          <p:spPr>
            <a:xfrm>
              <a:off x="169" y="2690"/>
              <a:ext cx="1169" cy="815"/>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E6</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2" name="组合 1"/>
          <p:cNvGrpSpPr/>
          <p:nvPr/>
        </p:nvGrpSpPr>
        <p:grpSpPr>
          <a:xfrm>
            <a:off x="107950" y="1477963"/>
            <a:ext cx="8575675" cy="860425"/>
            <a:chOff x="169" y="2690"/>
            <a:chExt cx="13505" cy="1353"/>
          </a:xfrm>
        </p:grpSpPr>
        <p:sp>
          <p:nvSpPr>
            <p:cNvPr id="129042" name="Rectangle 6"/>
            <p:cNvSpPr/>
            <p:nvPr/>
          </p:nvSpPr>
          <p:spPr>
            <a:xfrm>
              <a:off x="720" y="3083"/>
              <a:ext cx="12954" cy="96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685800" lvl="1"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count ( cid )  from  customers ;</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9" name="矩形 8"/>
            <p:cNvSpPr/>
            <p:nvPr/>
          </p:nvSpPr>
          <p:spPr>
            <a:xfrm>
              <a:off x="169" y="2690"/>
              <a:ext cx="1169" cy="815"/>
            </a:xfrm>
            <a:prstGeom prst="rect">
              <a:avLst/>
            </a:prstGeom>
            <a:solidFill>
              <a:schemeClr val="bg1"/>
            </a:solidFill>
            <a:ln>
              <a:noFill/>
            </a:ln>
          </p:spPr>
          <p:txBody>
            <a:bodyPr wrap="square" rtlCol="0" anchor="t">
              <a:spAutoFit/>
            </a:bodyPr>
            <a:p>
              <a:pPr algn="ctr" fontAlgn="base"/>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E2</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00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00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0052"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30053" name="Rectangle 3"/>
          <p:cNvSpPr>
            <a:spLocks noGrp="1"/>
          </p:cNvSpPr>
          <p:nvPr>
            <p:ph type="body"/>
          </p:nvPr>
        </p:nvSpPr>
        <p:spPr>
          <a:xfrm>
            <a:off x="0" y="838200"/>
            <a:ext cx="9144000" cy="990600"/>
          </a:xfrm>
        </p:spPr>
        <p:txBody>
          <a:bodyPr wrap="square" anchor="t"/>
          <a:p>
            <a:pPr eaLnBrk="1" hangingPunct="1">
              <a:buNone/>
            </a:pPr>
            <a:r>
              <a:rPr lang="en-US" altLang="x-none" sz="2800" dirty="0"/>
              <a:t>Exp 3.7.5 </a:t>
            </a:r>
            <a:r>
              <a:rPr lang="en-US" altLang="x-none" sz="2800" dirty="0">
                <a:solidFill>
                  <a:schemeClr val="accent2"/>
                </a:solidFill>
              </a:rPr>
              <a:t>List the cid values of all customers who have a discount less than the maximum discount.</a:t>
            </a:r>
            <a:endParaRPr lang="en-US" altLang="x-none" sz="2800" dirty="0">
              <a:solidFill>
                <a:schemeClr val="accent2"/>
              </a:solidFill>
            </a:endParaRPr>
          </a:p>
        </p:txBody>
      </p:sp>
      <p:grpSp>
        <p:nvGrpSpPr>
          <p:cNvPr id="121863" name="组合 121862"/>
          <p:cNvGrpSpPr/>
          <p:nvPr/>
        </p:nvGrpSpPr>
        <p:grpSpPr>
          <a:xfrm>
            <a:off x="457200" y="1828800"/>
            <a:ext cx="8229600" cy="2105025"/>
            <a:chOff x="0" y="0"/>
            <a:chExt cx="5184" cy="1152"/>
          </a:xfrm>
        </p:grpSpPr>
        <p:sp>
          <p:nvSpPr>
            <p:cNvPr id="130055" name="Rectangle 4"/>
            <p:cNvSpPr/>
            <p:nvPr/>
          </p:nvSpPr>
          <p:spPr>
            <a:xfrm>
              <a:off x="0" y="0"/>
              <a:ext cx="5184" cy="1152"/>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2800" b="1" dirty="0">
                  <a:solidFill>
                    <a:srgbClr val="FF3300"/>
                  </a:solidFill>
                  <a:latin typeface="Arial" panose="020B0604020202020204" pitchFamily="34" charset="0"/>
                  <a:ea typeface="宋体" panose="02010600030101010101" pitchFamily="2" charset="-122"/>
                </a:rPr>
                <a:t>Invalid SQL syntax</a:t>
              </a:r>
              <a:endParaRPr lang="en-US" altLang="x-none" sz="2800" b="1" dirty="0">
                <a:solidFill>
                  <a:srgbClr val="FF3300"/>
                </a:solidFill>
                <a:latin typeface="Arial" panose="020B0604020202020204" pitchFamily="34" charset="0"/>
                <a:ea typeface="宋体" panose="02010600030101010101" pitchFamily="2" charset="-122"/>
              </a:endParaRPr>
            </a:p>
          </p:txBody>
        </p:sp>
        <p:sp>
          <p:nvSpPr>
            <p:cNvPr id="130056" name="Rectangle 7"/>
            <p:cNvSpPr/>
            <p:nvPr/>
          </p:nvSpPr>
          <p:spPr>
            <a:xfrm>
              <a:off x="0" y="288"/>
              <a:ext cx="5184" cy="864"/>
            </a:xfrm>
            <a:prstGeom prst="rect">
              <a:avLst/>
            </a:prstGeom>
            <a:noFill/>
            <a:ln w="25400" cap="flat" cmpd="sng">
              <a:solidFill>
                <a:schemeClr val="tx1"/>
              </a:solidFill>
              <a:prstDash val="solid"/>
              <a:miter/>
              <a:headEnd type="none" w="med" len="med"/>
              <a:tailEnd type="none" w="med" len="med"/>
            </a:ln>
          </p:spPr>
          <p:txBody>
            <a:bodyPr anchor="t"/>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select  cid</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where  discnt &lt; max ( discnt )</a:t>
              </a:r>
              <a:endParaRPr lang="en-US" altLang="x-none" sz="2800" b="1" dirty="0">
                <a:solidFill>
                  <a:schemeClr val="accent2"/>
                </a:solidFill>
                <a:latin typeface="Arial" panose="020B0604020202020204" pitchFamily="34" charset="0"/>
                <a:ea typeface="宋体" panose="02010600030101010101" pitchFamily="2" charset="-122"/>
              </a:endParaRPr>
            </a:p>
          </p:txBody>
        </p:sp>
      </p:grpSp>
      <p:grpSp>
        <p:nvGrpSpPr>
          <p:cNvPr id="121866" name="组合 121865"/>
          <p:cNvGrpSpPr/>
          <p:nvPr/>
        </p:nvGrpSpPr>
        <p:grpSpPr>
          <a:xfrm>
            <a:off x="457200" y="4114800"/>
            <a:ext cx="8229600" cy="2743200"/>
            <a:chOff x="0" y="0"/>
            <a:chExt cx="5184" cy="1440"/>
          </a:xfrm>
        </p:grpSpPr>
        <p:sp>
          <p:nvSpPr>
            <p:cNvPr id="130058" name="Rectangle 5"/>
            <p:cNvSpPr/>
            <p:nvPr/>
          </p:nvSpPr>
          <p:spPr>
            <a:xfrm>
              <a:off x="0" y="0"/>
              <a:ext cx="5184" cy="288"/>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2800" b="1" dirty="0">
                  <a:solidFill>
                    <a:srgbClr val="FF3300"/>
                  </a:solidFill>
                  <a:latin typeface="Arial" panose="020B0604020202020204" pitchFamily="34" charset="0"/>
                  <a:ea typeface="宋体" panose="02010600030101010101" pitchFamily="2" charset="-122"/>
                </a:rPr>
                <a:t>Valid SQL statement</a:t>
              </a:r>
              <a:endParaRPr lang="en-US" altLang="x-none" sz="2800" b="1" dirty="0">
                <a:solidFill>
                  <a:srgbClr val="FF3300"/>
                </a:solidFill>
                <a:latin typeface="Arial" panose="020B0604020202020204" pitchFamily="34" charset="0"/>
                <a:ea typeface="宋体" panose="02010600030101010101" pitchFamily="2" charset="-122"/>
              </a:endParaRPr>
            </a:p>
          </p:txBody>
        </p:sp>
        <p:sp>
          <p:nvSpPr>
            <p:cNvPr id="130059" name="Rectangle 9"/>
            <p:cNvSpPr/>
            <p:nvPr/>
          </p:nvSpPr>
          <p:spPr>
            <a:xfrm>
              <a:off x="0" y="288"/>
              <a:ext cx="5184" cy="115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select  cid</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customers  c1</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where  discnt &lt; all (</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select  max(c2.discnt)</a:t>
              </a:r>
              <a:endParaRPr lang="en-US" altLang="x-none" sz="2800" b="1" dirty="0">
                <a:solidFill>
                  <a:srgbClr val="FF0066"/>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				 from  customers  c2</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t>
              </a:r>
              <a:endParaRPr lang="en-US" altLang="x-none" sz="2800" b="1" dirty="0">
                <a:solidFill>
                  <a:schemeClr val="accent2"/>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63"/>
                                        </p:tgtEl>
                                        <p:attrNameLst>
                                          <p:attrName>style.visibility</p:attrName>
                                        </p:attrNameLst>
                                      </p:cBhvr>
                                      <p:to>
                                        <p:strVal val="visible"/>
                                      </p:to>
                                    </p:set>
                                    <p:animEffect transition="in" filter="blinds(horizontal)">
                                      <p:cBhvr>
                                        <p:cTn id="7" dur="500"/>
                                        <p:tgtEl>
                                          <p:spTgt spid="1218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blinds(horizontal)">
                                      <p:cBhvr>
                                        <p:cTn id="12" dur="5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10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10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1076" name="Rectangle 2"/>
          <p:cNvSpPr>
            <a:spLocks noGrp="1"/>
          </p:cNvSpPr>
          <p:nvPr>
            <p:ph type="title"/>
          </p:nvPr>
        </p:nvSpPr>
        <p:spPr>
          <a:xfrm>
            <a:off x="457200" y="85725"/>
            <a:ext cx="8229600" cy="533400"/>
          </a:xfrm>
        </p:spPr>
        <p:txBody>
          <a:bodyPr wrap="square" anchor="ctr"/>
          <a:p>
            <a:pPr eaLnBrk="1" hangingPunct="1"/>
            <a:r>
              <a:rPr lang="zh-CN" altLang="en-US" dirty="0"/>
              <a:t>3.7 </a:t>
            </a:r>
            <a:r>
              <a:rPr lang="en-US" altLang="x-none" dirty="0"/>
              <a:t>Set Functions in SQL</a:t>
            </a:r>
            <a:endParaRPr lang="en-US" altLang="x-none" dirty="0"/>
          </a:p>
        </p:txBody>
      </p:sp>
      <p:sp>
        <p:nvSpPr>
          <p:cNvPr id="131077" name="Rectangle 3"/>
          <p:cNvSpPr>
            <a:spLocks noGrp="1"/>
          </p:cNvSpPr>
          <p:nvPr>
            <p:ph type="body"/>
          </p:nvPr>
        </p:nvSpPr>
        <p:spPr>
          <a:xfrm>
            <a:off x="457200" y="693738"/>
            <a:ext cx="8229600" cy="1219200"/>
          </a:xfrm>
        </p:spPr>
        <p:txBody>
          <a:bodyPr wrap="square" anchor="t"/>
          <a:p>
            <a:pPr eaLnBrk="1" hangingPunct="1">
              <a:buNone/>
            </a:pPr>
            <a:r>
              <a:rPr lang="en-US" altLang="x-none" sz="3000" dirty="0"/>
              <a:t>Exp 3.7.6 </a:t>
            </a:r>
            <a:r>
              <a:rPr lang="en-US" altLang="x-none" sz="3000" dirty="0">
                <a:solidFill>
                  <a:schemeClr val="accent2"/>
                </a:solidFill>
              </a:rPr>
              <a:t>Find products ordered by at least two customers.</a:t>
            </a:r>
            <a:endParaRPr lang="en-US" altLang="x-none" sz="3000" dirty="0">
              <a:solidFill>
                <a:schemeClr val="accent2"/>
              </a:solidFill>
            </a:endParaRPr>
          </a:p>
        </p:txBody>
      </p:sp>
      <p:sp>
        <p:nvSpPr>
          <p:cNvPr id="122887" name="Rectangle 4"/>
          <p:cNvSpPr/>
          <p:nvPr/>
        </p:nvSpPr>
        <p:spPr>
          <a:xfrm>
            <a:off x="457200" y="1692275"/>
            <a:ext cx="8458200" cy="2770188"/>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p.pid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products  p</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2&lt;=ALL ( </a:t>
            </a:r>
            <a:r>
              <a:rPr lang="en-US" altLang="x-none" sz="3000" b="1" dirty="0">
                <a:solidFill>
                  <a:srgbClr val="FF3300"/>
                </a:solidFill>
                <a:latin typeface="Arial" panose="020B0604020202020204" pitchFamily="34" charset="0"/>
                <a:ea typeface="宋体" panose="02010600030101010101" pitchFamily="2" charset="-122"/>
              </a:rPr>
              <a:t>select  count(distinct cid)</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2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from     orders  o</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2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where  o.pid = p.pid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22888" name="Text Box 5"/>
          <p:cNvSpPr txBox="1"/>
          <p:nvPr/>
        </p:nvSpPr>
        <p:spPr>
          <a:xfrm>
            <a:off x="128588" y="4511675"/>
            <a:ext cx="8929688" cy="2284413"/>
          </a:xfrm>
          <a:prstGeom prst="rect">
            <a:avLst/>
          </a:prstGeom>
          <a:solidFill>
            <a:schemeClr val="bg1"/>
          </a:solidFill>
          <a:ln w="9525">
            <a:noFill/>
            <a:miter/>
          </a:ln>
        </p:spPr>
        <p:txBody>
          <a:bodyPr wrap="square" lIns="90170" tIns="46990" rIns="90170" bIns="179705" anchor="t">
            <a:spAutoFit/>
          </a:bodyPr>
          <a:p>
            <a:pPr>
              <a:spcBef>
                <a:spcPct val="50000"/>
              </a:spcBef>
            </a:pPr>
            <a:r>
              <a:rPr lang="en-US" altLang="x-none" sz="3000" b="1" noProof="1" dirty="0">
                <a:solidFill>
                  <a:schemeClr val="accent6"/>
                </a:solidFill>
                <a:latin typeface="宋体" panose="02010600030101010101" pitchFamily="2" charset="-122"/>
                <a:ea typeface="宋体" panose="02010600030101010101" pitchFamily="2" charset="-122"/>
                <a:cs typeface="+mn-ea"/>
                <a:sym typeface="+mn-ea"/>
              </a:rPr>
              <a:t>〖</a:t>
            </a:r>
            <a:r>
              <a:rPr lang="en-US" altLang="x-none" sz="3000" b="1" noProof="1" dirty="0">
                <a:solidFill>
                  <a:srgbClr val="C00000"/>
                </a:solidFill>
                <a:latin typeface="Arial" panose="020B0604020202020204" pitchFamily="34" charset="0"/>
                <a:ea typeface="宋体" panose="02010600030101010101" pitchFamily="2" charset="-122"/>
                <a:cs typeface="+mn-ea"/>
                <a:sym typeface="+mn-ea"/>
              </a:rPr>
              <a:t>Thinking</a:t>
            </a:r>
            <a:r>
              <a:rPr lang="en-US" altLang="x-none" sz="3000" b="1" noProof="1" dirty="0">
                <a:solidFill>
                  <a:schemeClr val="accent6"/>
                </a:solidFill>
                <a:latin typeface="宋体" panose="02010600030101010101" pitchFamily="2" charset="-122"/>
                <a:ea typeface="宋体" panose="02010600030101010101" pitchFamily="2" charset="-122"/>
                <a:cs typeface="+mn-ea"/>
                <a:sym typeface="+mn-ea"/>
              </a:rPr>
              <a:t>〗</a:t>
            </a:r>
            <a:r>
              <a:rPr lang="en-US" altLang="x-none" sz="3000" b="1" noProof="1" dirty="0">
                <a:solidFill>
                  <a:srgbClr val="FF0000"/>
                </a:solidFill>
                <a:latin typeface="Arial" panose="020B0604020202020204" pitchFamily="34" charset="0"/>
                <a:ea typeface="宋体" panose="02010600030101010101" pitchFamily="2" charset="-122"/>
                <a:cs typeface="+mn-ea"/>
              </a:rPr>
              <a:t>Example 3.6.3</a:t>
            </a:r>
            <a:endParaRPr lang="en-US" altLang="x-none" sz="3000" b="1" noProof="1" dirty="0">
              <a:solidFill>
                <a:srgbClr val="FF0000"/>
              </a:solidFill>
              <a:latin typeface="Arial" panose="020B0604020202020204" pitchFamily="34" charset="0"/>
              <a:ea typeface="宋体" panose="02010600030101010101" pitchFamily="2" charset="-122"/>
            </a:endParaRPr>
          </a:p>
          <a:p>
            <a:pPr lvl="1" fontAlgn="base">
              <a:lnSpc>
                <a:spcPct val="100000"/>
              </a:lnSpc>
              <a:spcBef>
                <a:spcPct val="50000"/>
              </a:spcBef>
            </a:pPr>
            <a:r>
              <a:rPr lang="en-US" altLang="x-none" sz="3000" b="1" strike="noStrike" noProof="1" dirty="0">
                <a:latin typeface="Arial" panose="020B0604020202020204" pitchFamily="34" charset="0"/>
                <a:ea typeface="宋体" panose="02010600030101010101" pitchFamily="2" charset="-122"/>
                <a:cs typeface="+mn-ea"/>
              </a:rPr>
              <a:t>Retrieve all customer names where the customer places at least two orders for the same product ?</a:t>
            </a:r>
            <a:endParaRPr lang="zh-CN" altLang="en-US" sz="3000" b="1" strike="noStrike" noProof="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Effect transition="in" filter="blinds(horizontal)">
                                      <p:cBhvr>
                                        <p:cTn id="7" dur="500"/>
                                        <p:tgtEl>
                                          <p:spTgt spid="1228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8"/>
                                        </p:tgtEl>
                                        <p:attrNameLst>
                                          <p:attrName>style.visibility</p:attrName>
                                        </p:attrNameLst>
                                      </p:cBhvr>
                                      <p:to>
                                        <p:strVal val="visible"/>
                                      </p:to>
                                    </p:set>
                                    <p:animEffect transition="in" filter="blinds(horizontal)">
                                      <p:cBhvr>
                                        <p:cTn id="12" dur="500"/>
                                        <p:tgtEl>
                                          <p:spTgt spid="12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7" grpId="0" bldLvl="0" animBg="1"/>
      <p:bldP spid="122888" grpId="0" bldLvl="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20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20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2100"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32101" name="Rectangle 3"/>
          <p:cNvSpPr>
            <a:spLocks noGrp="1"/>
          </p:cNvSpPr>
          <p:nvPr>
            <p:ph type="body"/>
          </p:nvPr>
        </p:nvSpPr>
        <p:spPr>
          <a:xfrm>
            <a:off x="0" y="847725"/>
            <a:ext cx="9144000" cy="5257800"/>
          </a:xfrm>
        </p:spPr>
        <p:txBody>
          <a:bodyPr wrap="square" anchor="t"/>
          <a:p>
            <a:pPr eaLnBrk="1" hangingPunct="1">
              <a:lnSpc>
                <a:spcPct val="90000"/>
              </a:lnSpc>
            </a:pPr>
            <a:r>
              <a:rPr lang="en-US" altLang="x-none" sz="3000" dirty="0"/>
              <a:t>Handling Null Values</a:t>
            </a:r>
            <a:endParaRPr lang="en-US" altLang="x-none" sz="3000" dirty="0"/>
          </a:p>
          <a:p>
            <a:pPr lvl="1" eaLnBrk="1" hangingPunct="1">
              <a:lnSpc>
                <a:spcPct val="90000"/>
              </a:lnSpc>
            </a:pPr>
            <a:r>
              <a:rPr lang="en-US" altLang="x-none" sz="3000" dirty="0"/>
              <a:t>a null value is not equal to any values (including a null value)</a:t>
            </a:r>
            <a:endParaRPr lang="en-US" altLang="x-none" sz="3000" dirty="0"/>
          </a:p>
          <a:p>
            <a:pPr lvl="1" eaLnBrk="1" hangingPunct="1">
              <a:lnSpc>
                <a:spcPct val="90000"/>
              </a:lnSpc>
            </a:pPr>
            <a:endParaRPr lang="en-US" altLang="x-none" sz="1400" dirty="0"/>
          </a:p>
          <a:p>
            <a:pPr lvl="1" eaLnBrk="1" hangingPunct="1">
              <a:lnSpc>
                <a:spcPct val="90000"/>
              </a:lnSpc>
            </a:pPr>
            <a:r>
              <a:rPr lang="en-US" altLang="x-none" sz="3000" dirty="0">
                <a:solidFill>
                  <a:srgbClr val="FF0000"/>
                </a:solidFill>
              </a:rPr>
              <a:t>Set Functions</a:t>
            </a:r>
            <a:r>
              <a:rPr lang="en-US" altLang="x-none" sz="3000" dirty="0"/>
              <a:t> must also </a:t>
            </a:r>
            <a:r>
              <a:rPr lang="en-US" altLang="x-none" sz="3000" dirty="0">
                <a:solidFill>
                  <a:srgbClr val="FF0000"/>
                </a:solidFill>
              </a:rPr>
              <a:t>ignore null values</a:t>
            </a:r>
            <a:r>
              <a:rPr lang="en-US" altLang="x-none" sz="3000" dirty="0"/>
              <a:t> (including the COUNT function)</a:t>
            </a:r>
            <a:endParaRPr lang="en-US" altLang="x-none" sz="3000" dirty="0"/>
          </a:p>
          <a:p>
            <a:pPr lvl="2" eaLnBrk="1" hangingPunct="1">
              <a:lnSpc>
                <a:spcPct val="90000"/>
              </a:lnSpc>
            </a:pPr>
            <a:r>
              <a:rPr lang="en-US" altLang="x-none" sz="3000" dirty="0"/>
              <a:t>Count</a:t>
            </a:r>
            <a:r>
              <a:rPr lang="zh-CN" altLang="en-US" sz="3000" dirty="0"/>
              <a:t> </a:t>
            </a:r>
            <a:r>
              <a:rPr lang="en-US" altLang="x-none" sz="3000" dirty="0"/>
              <a:t>(*)</a:t>
            </a:r>
            <a:r>
              <a:rPr lang="zh-CN" altLang="en-US" sz="3000" dirty="0"/>
              <a:t> 不存在空值问题 ！</a:t>
            </a:r>
            <a:endParaRPr lang="en-US" altLang="x-none" sz="3000" dirty="0"/>
          </a:p>
          <a:p>
            <a:pPr lvl="1" eaLnBrk="1" hangingPunct="1">
              <a:lnSpc>
                <a:spcPct val="90000"/>
              </a:lnSpc>
            </a:pPr>
            <a:endParaRPr lang="en-US" altLang="x-none" sz="1400" dirty="0"/>
          </a:p>
          <a:p>
            <a:pPr lvl="1" eaLnBrk="1" hangingPunct="1">
              <a:lnSpc>
                <a:spcPct val="90000"/>
              </a:lnSpc>
            </a:pPr>
            <a:r>
              <a:rPr lang="en-US" altLang="x-none" sz="3000" dirty="0"/>
              <a:t>the value returned by a set function acting on an </a:t>
            </a:r>
            <a:r>
              <a:rPr lang="en-US" altLang="x-none" sz="3000" dirty="0">
                <a:solidFill>
                  <a:srgbClr val="FF0000"/>
                </a:solidFill>
              </a:rPr>
              <a:t>empty set</a:t>
            </a:r>
            <a:r>
              <a:rPr lang="en-US" altLang="x-none" sz="3000" dirty="0"/>
              <a:t> of values is</a:t>
            </a:r>
            <a:endParaRPr lang="en-US" altLang="x-none" sz="3000" dirty="0"/>
          </a:p>
          <a:p>
            <a:pPr lvl="2" eaLnBrk="1" hangingPunct="1">
              <a:lnSpc>
                <a:spcPct val="90000"/>
              </a:lnSpc>
            </a:pPr>
            <a:r>
              <a:rPr lang="en-US" altLang="x-none" sz="3000" dirty="0"/>
              <a:t>count(...) return 0</a:t>
            </a:r>
            <a:endParaRPr lang="en-US" altLang="x-none" sz="3000" dirty="0"/>
          </a:p>
          <a:p>
            <a:pPr lvl="2" eaLnBrk="1" hangingPunct="1">
              <a:lnSpc>
                <a:spcPct val="90000"/>
              </a:lnSpc>
            </a:pPr>
            <a:r>
              <a:rPr lang="en-US" altLang="x-none" sz="3000" dirty="0"/>
              <a:t>others return the null value</a:t>
            </a:r>
            <a:endParaRPr lang="en-US" altLang="x-none" sz="3000" dirty="0"/>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31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24"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28005" name="Rectangle 3"/>
          <p:cNvSpPr>
            <a:spLocks noGrp="1"/>
          </p:cNvSpPr>
          <p:nvPr>
            <p:ph type="body"/>
          </p:nvPr>
        </p:nvSpPr>
        <p:spPr>
          <a:xfrm>
            <a:off x="457200" y="990600"/>
            <a:ext cx="8229600" cy="4930775"/>
          </a:xfrm>
          <a:ln>
            <a:miter/>
          </a:ln>
        </p:spPr>
        <p:txBody>
          <a:bodyPr wrap="square" anchor="t"/>
          <a:p>
            <a:pPr lvl="0" eaLnBrk="1" fontAlgn="base" hangingPunct="1">
              <a:lnSpc>
                <a:spcPct val="100000"/>
              </a:lnSpc>
              <a:spcBef>
                <a:spcPts val="20"/>
              </a:spcBef>
              <a:spcAft>
                <a:spcPts val="1200"/>
              </a:spcAft>
            </a:pPr>
            <a:r>
              <a:rPr lang="en-US" altLang="x-none" sz="2800" strike="noStrike" noProof="1" dirty="0">
                <a:ea typeface="宋体" panose="02010600030101010101" pitchFamily="2" charset="-122"/>
              </a:rPr>
              <a:t>GROUP BY clause </a:t>
            </a:r>
            <a:r>
              <a:rPr lang="en-US" altLang="x-none" sz="2800" strike="noStrike" noProof="1" dirty="0">
                <a:solidFill>
                  <a:schemeClr val="tx1"/>
                </a:solidFill>
                <a:ea typeface="宋体" panose="02010600030101010101" pitchFamily="2" charset="-122"/>
              </a:rPr>
              <a:t>&amp;</a:t>
            </a:r>
            <a:r>
              <a:rPr lang="en-US" altLang="x-none" sz="2800" strike="noStrike" noProof="1" dirty="0">
                <a:ea typeface="宋体" panose="02010600030101010101" pitchFamily="2" charset="-122"/>
              </a:rPr>
              <a:t> HAVING clause</a:t>
            </a:r>
            <a:endParaRPr lang="en-US" altLang="x-none" sz="2800" strike="noStrike" noProof="1" dirty="0">
              <a:ea typeface="宋体" panose="02010600030101010101" pitchFamily="2" charset="-122"/>
            </a:endParaRPr>
          </a:p>
          <a:p>
            <a:pPr lvl="0" eaLnBrk="1" fontAlgn="base" hangingPunct="1">
              <a:lnSpc>
                <a:spcPct val="100000"/>
              </a:lnSpc>
              <a:spcBef>
                <a:spcPts val="20"/>
              </a:spcBef>
              <a:spcAft>
                <a:spcPts val="1200"/>
              </a:spcAft>
            </a:pPr>
            <a:r>
              <a:rPr lang="zh-CN" altLang="en-US" sz="2800" strike="noStrike" noProof="1" dirty="0">
                <a:solidFill>
                  <a:schemeClr val="accent2"/>
                </a:solidFill>
                <a:ea typeface="宋体" panose="02010600030101010101" pitchFamily="2" charset="-122"/>
              </a:rPr>
              <a:t>其中：</a:t>
            </a:r>
            <a:endParaRPr lang="zh-CN" altLang="en-US" sz="2800" strike="noStrike" noProof="1" dirty="0">
              <a:solidFill>
                <a:schemeClr val="accent2"/>
              </a:solidFill>
              <a:ea typeface="宋体" panose="02010600030101010101" pitchFamily="2" charset="-122"/>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子句的查询也被称为</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分组统计查询</a:t>
            </a:r>
            <a:r>
              <a:rPr lang="en-US" altLang="zh-CN" sz="2800" strike="noStrike" noProof="1" dirty="0">
                <a:solidFill>
                  <a:schemeClr val="accent6"/>
                </a:solidFill>
                <a:ea typeface="宋体" panose="02010600030101010101" pitchFamily="2" charset="-122"/>
                <a:sym typeface="+mn-ea"/>
              </a:rPr>
              <a:t>’</a:t>
            </a:r>
            <a:endParaRPr lang="en-US" altLang="zh-CN" sz="2800" strike="noStrike" noProof="1" dirty="0">
              <a:solidFill>
                <a:schemeClr val="accent6"/>
              </a:solidFill>
              <a:ea typeface="宋体" panose="02010600030101010101" pitchFamily="2" charset="-122"/>
              <a:sym typeface="+mn-ea"/>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在</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子句中给出的属性，被称为该查询的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分组属性</a:t>
            </a:r>
            <a:r>
              <a:rPr lang="en-US" altLang="zh-CN" sz="2800" strike="noStrike" noProof="1" dirty="0">
                <a:solidFill>
                  <a:schemeClr val="accent6"/>
                </a:solidFill>
                <a:ea typeface="宋体" panose="02010600030101010101" pitchFamily="2" charset="-122"/>
                <a:sym typeface="+mn-ea"/>
              </a:rPr>
              <a:t>’</a:t>
            </a:r>
            <a:endParaRPr lang="en-US" altLang="zh-CN" sz="2800" strike="noStrike" noProof="1" dirty="0">
              <a:solidFill>
                <a:schemeClr val="accent6"/>
              </a:solidFill>
              <a:ea typeface="宋体" panose="02010600030101010101" pitchFamily="2" charset="-122"/>
              <a:sym typeface="+mn-ea"/>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在</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子句之后，还可以再有</a:t>
            </a:r>
            <a:r>
              <a:rPr lang="en-US" altLang="zh-CN" sz="2800" strike="noStrike" noProof="1" dirty="0">
                <a:solidFill>
                  <a:schemeClr val="accent6"/>
                </a:solidFill>
                <a:ea typeface="宋体" panose="02010600030101010101" pitchFamily="2" charset="-122"/>
                <a:sym typeface="+mn-ea"/>
              </a:rPr>
              <a:t>HAVING</a:t>
            </a:r>
            <a:r>
              <a:rPr lang="zh-CN" altLang="en-US" sz="2800" strike="noStrike" noProof="1" dirty="0">
                <a:solidFill>
                  <a:schemeClr val="accent6"/>
                </a:solidFill>
                <a:ea typeface="宋体" panose="02010600030101010101" pitchFamily="2" charset="-122"/>
                <a:sym typeface="+mn-ea"/>
              </a:rPr>
              <a:t>子句。一个带有</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和</a:t>
            </a:r>
            <a:r>
              <a:rPr lang="en-US" altLang="zh-CN" sz="2800" strike="noStrike" noProof="1" dirty="0">
                <a:solidFill>
                  <a:schemeClr val="accent6"/>
                </a:solidFill>
                <a:ea typeface="宋体" panose="02010600030101010101" pitchFamily="2" charset="-122"/>
                <a:sym typeface="+mn-ea"/>
              </a:rPr>
              <a:t>HAVING</a:t>
            </a:r>
            <a:r>
              <a:rPr lang="zh-CN" altLang="en-US" sz="2800" strike="noStrike" noProof="1" dirty="0">
                <a:solidFill>
                  <a:schemeClr val="accent6"/>
                </a:solidFill>
                <a:ea typeface="宋体" panose="02010600030101010101" pitchFamily="2" charset="-122"/>
                <a:sym typeface="+mn-ea"/>
              </a:rPr>
              <a:t>子句的查询，也被称为</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分组选择统计查询</a:t>
            </a:r>
            <a:r>
              <a:rPr lang="en-US" altLang="zh-CN" sz="2800" strike="noStrike" noProof="1" dirty="0">
                <a:solidFill>
                  <a:schemeClr val="accent6"/>
                </a:solidFill>
                <a:ea typeface="宋体" panose="02010600030101010101" pitchFamily="2" charset="-122"/>
                <a:sym typeface="+mn-ea"/>
              </a:rPr>
              <a:t>’</a:t>
            </a:r>
            <a:endParaRPr lang="zh-CN" altLang="en-US" sz="2800" strike="noStrike" noProof="1" dirty="0">
              <a:solidFill>
                <a:schemeClr val="accent2"/>
              </a:solidFill>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3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3317" name="Rectangle 3"/>
          <p:cNvSpPr>
            <a:spLocks noGrp="1"/>
          </p:cNvSpPr>
          <p:nvPr>
            <p:ph type="body"/>
          </p:nvPr>
        </p:nvSpPr>
        <p:spPr>
          <a:xfrm>
            <a:off x="396875" y="766763"/>
            <a:ext cx="8496300" cy="566737"/>
          </a:xfrm>
          <a:solidFill>
            <a:schemeClr val="bg1"/>
          </a:solidFill>
        </p:spPr>
        <p:txBody>
          <a:bodyPr wrap="square" lIns="90170" tIns="46990" rIns="90170" bIns="46990" anchor="t"/>
          <a:p>
            <a:pPr eaLnBrk="1" hangingPunct="1"/>
            <a:r>
              <a:rPr lang="en-US" altLang="x-none" sz="2800" dirty="0"/>
              <a:t>Example of NUMBER </a:t>
            </a:r>
            <a:endParaRPr lang="en-US" altLang="x-none" sz="2800" dirty="0"/>
          </a:p>
        </p:txBody>
      </p:sp>
      <p:graphicFrame>
        <p:nvGraphicFramePr>
          <p:cNvPr id="12295" name="表格 12294"/>
          <p:cNvGraphicFramePr/>
          <p:nvPr/>
        </p:nvGraphicFramePr>
        <p:xfrm>
          <a:off x="396875" y="1341438"/>
          <a:ext cx="8539163" cy="4805363"/>
        </p:xfrm>
        <a:graphic>
          <a:graphicData uri="http://schemas.openxmlformats.org/drawingml/2006/table">
            <a:tbl>
              <a:tblPr/>
              <a:tblGrid>
                <a:gridCol w="2679700"/>
                <a:gridCol w="3013075"/>
                <a:gridCol w="2846388"/>
              </a:tblGrid>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Input Data</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Specified As</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Stored As</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60166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1662">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7456124</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166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NUMBER(6)</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zh-CN" altLang="en-US" sz="2800" dirty="0">
                          <a:solidFill>
                            <a:srgbClr val="FF0066"/>
                          </a:solidFill>
                          <a:latin typeface="Arial" panose="020B0604020202020204" pitchFamily="34" charset="0"/>
                          <a:ea typeface="宋体" panose="02010600030101010101" pitchFamily="2" charset="-122"/>
                        </a:rPr>
                        <a:t>(</a:t>
                      </a:r>
                      <a:r>
                        <a:rPr lang="en-US" altLang="x-none" sz="2800" dirty="0">
                          <a:solidFill>
                            <a:srgbClr val="FF0066"/>
                          </a:solidFill>
                          <a:latin typeface="Arial" panose="020B0604020202020204" pitchFamily="34" charset="0"/>
                          <a:ea typeface="宋体" panose="02010600030101010101" pitchFamily="2" charset="-122"/>
                        </a:rPr>
                        <a:t>not accepted)</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NUMBER(7,-2)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7456100</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41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4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8005" name="Rectangle 3"/>
          <p:cNvSpPr>
            <a:spLocks noGrp="1"/>
          </p:cNvSpPr>
          <p:nvPr>
            <p:ph type="body"/>
          </p:nvPr>
        </p:nvSpPr>
        <p:spPr>
          <a:xfrm>
            <a:off x="30163" y="130175"/>
            <a:ext cx="8656638" cy="1082675"/>
          </a:xfrm>
          <a:ln>
            <a:miter/>
          </a:ln>
        </p:spPr>
        <p:txBody>
          <a:bodyPr wrap="square" anchor="t"/>
          <a:p>
            <a:pPr lvl="0" eaLnBrk="1" fontAlgn="base" hangingPunct="1"/>
            <a:r>
              <a:rPr lang="zh-CN" altLang="en-US" sz="3200" strike="noStrike" noProof="1" dirty="0">
                <a:solidFill>
                  <a:schemeClr val="accent6"/>
                </a:solidFill>
                <a:ea typeface="宋体" panose="02010600030101010101" pitchFamily="2" charset="-122"/>
                <a:sym typeface="+mn-ea"/>
              </a:rPr>
              <a:t>带</a:t>
            </a:r>
            <a:r>
              <a:rPr lang="en-US" altLang="zh-CN" sz="3200" strike="noStrike" noProof="1" dirty="0">
                <a:solidFill>
                  <a:schemeClr val="accent6"/>
                </a:solidFill>
                <a:ea typeface="宋体" panose="02010600030101010101" pitchFamily="2" charset="-122"/>
                <a:sym typeface="+mn-ea"/>
              </a:rPr>
              <a:t>GROUP BY</a:t>
            </a:r>
            <a:r>
              <a:rPr lang="zh-CN" altLang="en-US" sz="3200" strike="noStrike" noProof="1" dirty="0">
                <a:solidFill>
                  <a:schemeClr val="accent6"/>
                </a:solidFill>
                <a:ea typeface="宋体" panose="02010600030101010101" pitchFamily="2" charset="-122"/>
                <a:sym typeface="+mn-ea"/>
              </a:rPr>
              <a:t>子句的</a:t>
            </a:r>
            <a:r>
              <a:rPr lang="en-US" altLang="zh-CN" sz="3200" strike="noStrike" noProof="1" dirty="0">
                <a:solidFill>
                  <a:schemeClr val="accent6"/>
                </a:solidFill>
                <a:ea typeface="宋体" panose="02010600030101010101" pitchFamily="2" charset="-122"/>
                <a:sym typeface="+mn-ea"/>
              </a:rPr>
              <a:t>‘</a:t>
            </a:r>
            <a:r>
              <a:rPr lang="zh-CN" altLang="en-US" sz="3200" strike="noStrike" noProof="1" dirty="0">
                <a:solidFill>
                  <a:schemeClr val="accent6"/>
                </a:solidFill>
                <a:ea typeface="宋体" panose="02010600030101010101" pitchFamily="2" charset="-122"/>
                <a:sym typeface="+mn-ea"/>
              </a:rPr>
              <a:t>分组统计查询</a:t>
            </a:r>
            <a:r>
              <a:rPr lang="en-US" altLang="zh-CN" sz="3200" strike="noStrike" noProof="1" dirty="0">
                <a:solidFill>
                  <a:schemeClr val="accent6"/>
                </a:solidFill>
                <a:ea typeface="宋体" panose="02010600030101010101" pitchFamily="2" charset="-122"/>
                <a:sym typeface="+mn-ea"/>
              </a:rPr>
              <a:t>’</a:t>
            </a:r>
            <a:r>
              <a:rPr lang="zh-CN" altLang="en-US" sz="3200" strike="noStrike" noProof="1" dirty="0">
                <a:solidFill>
                  <a:schemeClr val="accent6"/>
                </a:solidFill>
                <a:ea typeface="宋体" panose="02010600030101010101" pitchFamily="2" charset="-122"/>
                <a:sym typeface="+mn-ea"/>
              </a:rPr>
              <a:t>的执行过程如下：</a:t>
            </a:r>
            <a:endParaRPr lang="en-US" altLang="x-none" sz="3200" strike="noStrike" noProof="1" dirty="0">
              <a:solidFill>
                <a:schemeClr val="accent2"/>
              </a:solidFill>
              <a:ea typeface="宋体" panose="02010600030101010101" pitchFamily="2" charset="-122"/>
            </a:endParaRPr>
          </a:p>
        </p:txBody>
      </p:sp>
      <p:sp>
        <p:nvSpPr>
          <p:cNvPr id="2" name="Rectangle 3"/>
          <p:cNvSpPr>
            <a:spLocks noGrp="1"/>
          </p:cNvSpPr>
          <p:nvPr/>
        </p:nvSpPr>
        <p:spPr>
          <a:xfrm>
            <a:off x="-15875" y="1262063"/>
            <a:ext cx="9144000" cy="5449888"/>
          </a:xfrm>
          <a:prstGeom prst="rect">
            <a:avLst/>
          </a:prstGeom>
          <a:solidFill>
            <a:schemeClr val="bg1"/>
          </a:solidFill>
          <a:ln w="9525">
            <a:noFill/>
            <a:miter/>
          </a:ln>
        </p:spPr>
        <p:txBody>
          <a:bodyPr wrap="square" anchor="t"/>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971550" lvl="1" indent="-514350" eaLnBrk="1" fontAlgn="base" hangingPunct="1">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先根据</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子句执行查询，得到满足</a:t>
            </a:r>
            <a:r>
              <a:rPr lang="en-US" altLang="zh-CN" sz="2800" strike="noStrike" noProof="1" dirty="0">
                <a:solidFill>
                  <a:srgbClr val="FF0000"/>
                </a:solidFill>
                <a:latin typeface="+mn-lt"/>
                <a:ea typeface="宋体" panose="02010600030101010101" pitchFamily="2" charset="-122"/>
                <a:cs typeface="+mn-cs"/>
                <a:sym typeface="+mn-ea"/>
              </a:rPr>
              <a:t>WHERE</a:t>
            </a:r>
            <a:r>
              <a:rPr lang="zh-CN" altLang="en-US" sz="2800" strike="noStrike" noProof="1" dirty="0">
                <a:solidFill>
                  <a:srgbClr val="FF0000"/>
                </a:solidFill>
                <a:latin typeface="+mn-lt"/>
                <a:ea typeface="宋体" panose="02010600030101010101" pitchFamily="2" charset="-122"/>
                <a:cs typeface="+mn-cs"/>
              </a:rPr>
              <a:t>条件的结果元组集合</a:t>
            </a:r>
            <a:r>
              <a:rPr lang="en-US" altLang="zh-CN" sz="2800" strike="noStrike" noProof="1" dirty="0">
                <a:solidFill>
                  <a:srgbClr val="FF0000"/>
                </a:solidFill>
                <a:latin typeface="+mn-lt"/>
                <a:ea typeface="宋体" panose="02010600030101010101" pitchFamily="2" charset="-122"/>
                <a:cs typeface="+mn-cs"/>
              </a:rPr>
              <a:t>S</a:t>
            </a:r>
            <a:endParaRPr lang="en-US" altLang="zh-CN" sz="2800" strike="noStrike" noProof="1" dirty="0">
              <a:solidFill>
                <a:srgbClr val="FF0000"/>
              </a:solidFill>
              <a:latin typeface="+mn-lt"/>
              <a:ea typeface="宋体" panose="02010600030101010101" pitchFamily="2" charset="-122"/>
              <a:cs typeface="+mn-cs"/>
            </a:endParaRPr>
          </a:p>
          <a:p>
            <a:pPr marL="1428750" lvl="2" indent="-514350" eaLnBrk="1" fontAlgn="base" hangingPunct="1">
              <a:buFont typeface="+mj-ea"/>
              <a:buAutoNum type="circleNumDbPlain"/>
            </a:pPr>
            <a:endParaRPr lang="en-US" altLang="zh-CN" sz="1400" strike="noStrike" noProof="1" dirty="0">
              <a:solidFill>
                <a:srgbClr val="FF0000"/>
              </a:solidFill>
              <a:latin typeface="+mn-lt"/>
              <a:ea typeface="宋体" panose="02010600030101010101" pitchFamily="2" charset="-122"/>
              <a:cs typeface="+mn-cs"/>
            </a:endParaRPr>
          </a:p>
          <a:p>
            <a:pPr marL="971550" lvl="1" indent="-514350" eaLnBrk="1" fontAlgn="base" hangingPunct="1">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根据各个元组在分组属性上的取值，将集合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划分为若干个子集：</a:t>
            </a:r>
            <a:r>
              <a:rPr lang="en-US" altLang="zh-CN" sz="2800" strike="noStrike" noProof="1" dirty="0">
                <a:solidFill>
                  <a:srgbClr val="FF0000"/>
                </a:solidFill>
                <a:latin typeface="+mn-lt"/>
                <a:ea typeface="宋体" panose="02010600030101010101" pitchFamily="2" charset="-122"/>
                <a:cs typeface="+mn-cs"/>
              </a:rPr>
              <a:t>S1,S2,......,Sk</a:t>
            </a:r>
            <a:endParaRPr lang="en-US" altLang="zh-CN" sz="2800" strike="noStrike" noProof="1" dirty="0">
              <a:solidFill>
                <a:srgbClr val="FF0000"/>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r>
              <a:rPr lang="zh-CN" altLang="en-US" sz="2800" strike="noStrike" noProof="1" dirty="0">
                <a:solidFill>
                  <a:schemeClr val="accent6"/>
                </a:solidFill>
                <a:latin typeface="+mn-lt"/>
                <a:ea typeface="宋体" panose="02010600030101010101" pitchFamily="2" charset="-122"/>
                <a:cs typeface="+mn-cs"/>
              </a:rPr>
              <a:t>在每一个子集中，分组属性上的取值都相同！</a:t>
            </a:r>
            <a:endParaRPr lang="zh-CN" altLang="en-US" sz="2800" strike="noStrike" noProof="1" dirty="0">
              <a:solidFill>
                <a:schemeClr val="accent6"/>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r>
              <a:rPr lang="zh-CN" altLang="en-US" sz="2800" strike="noStrike" noProof="1" dirty="0">
                <a:solidFill>
                  <a:schemeClr val="accent6"/>
                </a:solidFill>
                <a:latin typeface="+mn-lt"/>
                <a:ea typeface="宋体" panose="02010600030101010101" pitchFamily="2" charset="-122"/>
                <a:cs typeface="+mn-cs"/>
              </a:rPr>
              <a:t>在不同子集之间，分组属性上的取值互不相同！</a:t>
            </a:r>
            <a:endParaRPr lang="zh-CN" altLang="en-US" sz="2800" strike="noStrike" noProof="1" dirty="0">
              <a:solidFill>
                <a:schemeClr val="accent6"/>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endParaRPr lang="zh-CN" altLang="en-US" sz="1400" strike="noStrike" noProof="1" dirty="0">
              <a:solidFill>
                <a:schemeClr val="accent6"/>
              </a:solidFill>
              <a:latin typeface="+mn-lt"/>
              <a:ea typeface="宋体" panose="02010600030101010101" pitchFamily="2" charset="-122"/>
              <a:cs typeface="+mn-cs"/>
            </a:endParaRPr>
          </a:p>
          <a:p>
            <a:pPr marL="971550" lvl="1" indent="-514350" eaLnBrk="1" fontAlgn="base" hangingPunct="1">
              <a:buClr>
                <a:schemeClr val="accent1"/>
              </a:buClr>
              <a:buFont typeface="+mj-ea"/>
              <a:buAutoNum type="circleNumDbPlain" startAt="3"/>
            </a:pPr>
            <a:r>
              <a:rPr lang="zh-CN" altLang="en-US" sz="2800" strike="noStrike" noProof="1" dirty="0">
                <a:solidFill>
                  <a:srgbClr val="FF0000"/>
                </a:solidFill>
                <a:latin typeface="+mn-lt"/>
                <a:ea typeface="宋体" panose="02010600030101010101" pitchFamily="2" charset="-122"/>
                <a:cs typeface="+mn-cs"/>
              </a:rPr>
              <a:t>对每一个子集</a:t>
            </a:r>
            <a:r>
              <a:rPr lang="en-US" altLang="zh-CN" sz="2800" strike="noStrike" noProof="1" dirty="0">
                <a:solidFill>
                  <a:srgbClr val="FF0000"/>
                </a:solidFill>
                <a:latin typeface="+mn-lt"/>
                <a:ea typeface="宋体" panose="02010600030101010101" pitchFamily="2" charset="-122"/>
                <a:cs typeface="+mn-cs"/>
              </a:rPr>
              <a:t>Si</a:t>
            </a:r>
            <a:r>
              <a:rPr lang="zh-CN" altLang="en-US" sz="2800" strike="noStrike" noProof="1" dirty="0">
                <a:solidFill>
                  <a:srgbClr val="FF0000"/>
                </a:solidFill>
                <a:latin typeface="+mn-lt"/>
                <a:ea typeface="宋体" panose="02010600030101010101" pitchFamily="2" charset="-122"/>
                <a:cs typeface="+mn-cs"/>
              </a:rPr>
              <a:t>，按照</a:t>
            </a:r>
            <a:r>
              <a:rPr lang="en-US" altLang="zh-CN" sz="2800" strike="noStrike" noProof="1" dirty="0">
                <a:solidFill>
                  <a:srgbClr val="FF0000"/>
                </a:solidFill>
                <a:latin typeface="+mn-lt"/>
                <a:ea typeface="宋体" panose="02010600030101010101" pitchFamily="2" charset="-122"/>
                <a:cs typeface="+mn-cs"/>
              </a:rPr>
              <a:t>SELECT</a:t>
            </a:r>
            <a:r>
              <a:rPr lang="zh-CN" altLang="en-US" sz="2800" strike="noStrike" noProof="1" dirty="0">
                <a:solidFill>
                  <a:srgbClr val="FF0000"/>
                </a:solidFill>
                <a:latin typeface="+mn-lt"/>
                <a:ea typeface="宋体" panose="02010600030101010101" pitchFamily="2" charset="-122"/>
                <a:cs typeface="+mn-cs"/>
              </a:rPr>
              <a:t>子句中的要求进行统计计算。每一个子集都将统计生成一条结果元组！</a:t>
            </a:r>
            <a:endParaRPr lang="zh-CN" altLang="en-US" sz="2800" strike="noStrike" noProof="1" dirty="0">
              <a:solidFill>
                <a:srgbClr val="FF0000"/>
              </a:solidFill>
              <a:latin typeface="+mn-lt"/>
              <a:ea typeface="宋体" panose="02010600030101010101" pitchFamily="2" charset="-122"/>
              <a:cs typeface="+mn-cs"/>
            </a:endParaRPr>
          </a:p>
          <a:p>
            <a:pPr marL="1428750" lvl="2" indent="-514350" eaLnBrk="1" fontAlgn="base" hangingPunct="1">
              <a:buClr>
                <a:schemeClr val="accent1"/>
              </a:buClr>
              <a:buFont typeface="Arial" panose="020B0604020202020204" pitchFamily="34" charset="0"/>
              <a:buChar char="•"/>
            </a:pPr>
            <a:r>
              <a:rPr lang="zh-CN" altLang="en-US" sz="2800" strike="noStrike" noProof="1" dirty="0">
                <a:solidFill>
                  <a:srgbClr val="0000CC"/>
                </a:solidFill>
                <a:latin typeface="+mn-lt"/>
                <a:ea typeface="宋体" panose="02010600030101010101" pitchFamily="2" charset="-122"/>
                <a:cs typeface="+mn-cs"/>
              </a:rPr>
              <a:t>结果元组中必须同时包含</a:t>
            </a:r>
            <a:r>
              <a:rPr lang="en-US" altLang="zh-CN" sz="2800" strike="noStrike" noProof="1" dirty="0">
                <a:solidFill>
                  <a:srgbClr val="0000CC"/>
                </a:solidFill>
                <a:latin typeface="+mn-lt"/>
                <a:ea typeface="宋体" panose="02010600030101010101" pitchFamily="2" charset="-122"/>
                <a:cs typeface="+mn-cs"/>
              </a:rPr>
              <a:t>GROUP BY</a:t>
            </a:r>
            <a:r>
              <a:rPr lang="zh-CN" altLang="en-US" sz="2800" strike="noStrike" noProof="1" dirty="0">
                <a:solidFill>
                  <a:srgbClr val="0000CC"/>
                </a:solidFill>
                <a:latin typeface="+mn-lt"/>
                <a:ea typeface="宋体" panose="02010600030101010101" pitchFamily="2" charset="-122"/>
                <a:cs typeface="+mn-cs"/>
              </a:rPr>
              <a:t>子句中的所有分组属性！！！</a:t>
            </a:r>
            <a:endParaRPr lang="zh-CN" altLang="en-US" sz="2800" strike="noStrike" noProof="1" dirty="0">
              <a:solidFill>
                <a:srgbClr val="0000CC"/>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charRg st="0" end="35"/>
                                            </p:txEl>
                                          </p:spTgt>
                                        </p:tgtEl>
                                        <p:attrNameLst>
                                          <p:attrName>style.visibility</p:attrName>
                                        </p:attrNameLst>
                                      </p:cBhvr>
                                      <p:to>
                                        <p:strVal val="visible"/>
                                      </p:to>
                                    </p:set>
                                    <p:animEffect transition="in" filter="blinds(horizontal)">
                                      <p:cBhvr>
                                        <p:cTn id="12" dur="500"/>
                                        <p:tgtEl>
                                          <p:spTgt spid="2">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36" end="81"/>
                                            </p:txEl>
                                          </p:spTgt>
                                        </p:tgtEl>
                                        <p:attrNameLst>
                                          <p:attrName>style.visibility</p:attrName>
                                        </p:attrNameLst>
                                      </p:cBhvr>
                                      <p:to>
                                        <p:strVal val="visible"/>
                                      </p:to>
                                    </p:set>
                                    <p:animEffect transition="in" filter="blinds(horizontal)">
                                      <p:cBhvr>
                                        <p:cTn id="17" dur="500"/>
                                        <p:tgtEl>
                                          <p:spTgt spid="2">
                                            <p:txEl>
                                              <p:charRg st="36" end="8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charRg st="81" end="102"/>
                                            </p:txEl>
                                          </p:spTgt>
                                        </p:tgtEl>
                                        <p:attrNameLst>
                                          <p:attrName>style.visibility</p:attrName>
                                        </p:attrNameLst>
                                      </p:cBhvr>
                                      <p:to>
                                        <p:strVal val="visible"/>
                                      </p:to>
                                    </p:set>
                                    <p:animEffect transition="in" filter="blinds(horizontal)">
                                      <p:cBhvr>
                                        <p:cTn id="20" dur="500"/>
                                        <p:tgtEl>
                                          <p:spTgt spid="2">
                                            <p:txEl>
                                              <p:charRg st="81" end="10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charRg st="102" end="124"/>
                                            </p:txEl>
                                          </p:spTgt>
                                        </p:tgtEl>
                                        <p:attrNameLst>
                                          <p:attrName>style.visibility</p:attrName>
                                        </p:attrNameLst>
                                      </p:cBhvr>
                                      <p:to>
                                        <p:strVal val="visible"/>
                                      </p:to>
                                    </p:set>
                                    <p:animEffect transition="in" filter="blinds(horizontal)">
                                      <p:cBhvr>
                                        <p:cTn id="23" dur="500"/>
                                        <p:tgtEl>
                                          <p:spTgt spid="2">
                                            <p:txEl>
                                              <p:charRg st="102" end="12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charRg st="125" end="174"/>
                                            </p:txEl>
                                          </p:spTgt>
                                        </p:tgtEl>
                                        <p:attrNameLst>
                                          <p:attrName>style.visibility</p:attrName>
                                        </p:attrNameLst>
                                      </p:cBhvr>
                                      <p:to>
                                        <p:strVal val="visible"/>
                                      </p:to>
                                    </p:set>
                                    <p:animEffect transition="in" filter="blinds(horizontal)">
                                      <p:cBhvr>
                                        <p:cTn id="28" dur="500"/>
                                        <p:tgtEl>
                                          <p:spTgt spid="2">
                                            <p:txEl>
                                              <p:charRg st="125" end="17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charRg st="174" end="207"/>
                                            </p:txEl>
                                          </p:spTgt>
                                        </p:tgtEl>
                                        <p:attrNameLst>
                                          <p:attrName>style.visibility</p:attrName>
                                        </p:attrNameLst>
                                      </p:cBhvr>
                                      <p:to>
                                        <p:strVal val="visible"/>
                                      </p:to>
                                    </p:set>
                                    <p:animEffect transition="in" filter="blinds(horizontal)">
                                      <p:cBhvr>
                                        <p:cTn id="31" dur="500"/>
                                        <p:tgtEl>
                                          <p:spTgt spid="2">
                                            <p:txEl>
                                              <p:charRg st="174"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51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51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8005" name="Rectangle 3"/>
          <p:cNvSpPr>
            <a:spLocks noGrp="1"/>
          </p:cNvSpPr>
          <p:nvPr>
            <p:ph type="body"/>
          </p:nvPr>
        </p:nvSpPr>
        <p:spPr>
          <a:xfrm>
            <a:off x="30163" y="130175"/>
            <a:ext cx="8656638" cy="1082675"/>
          </a:xfrm>
          <a:ln>
            <a:miter/>
          </a:ln>
        </p:spPr>
        <p:txBody>
          <a:bodyPr wrap="square" anchor="t"/>
          <a:p>
            <a:pPr lvl="0" eaLnBrk="1" fontAlgn="base" hangingPunct="1"/>
            <a:r>
              <a:rPr lang="zh-CN" altLang="en-US" sz="3200" strike="noStrike" noProof="1" dirty="0">
                <a:solidFill>
                  <a:schemeClr val="accent6"/>
                </a:solidFill>
                <a:ea typeface="宋体" panose="02010600030101010101" pitchFamily="2" charset="-122"/>
                <a:sym typeface="+mn-ea"/>
              </a:rPr>
              <a:t>带</a:t>
            </a:r>
            <a:r>
              <a:rPr lang="en-US" altLang="zh-CN" sz="3200" strike="noStrike" noProof="1" dirty="0">
                <a:solidFill>
                  <a:schemeClr val="accent6"/>
                </a:solidFill>
                <a:ea typeface="宋体" panose="02010600030101010101" pitchFamily="2" charset="-122"/>
                <a:sym typeface="+mn-ea"/>
              </a:rPr>
              <a:t>GROUP BY &amp; HAVING</a:t>
            </a:r>
            <a:r>
              <a:rPr lang="zh-CN" altLang="en-US" sz="3200" strike="noStrike" noProof="1" dirty="0">
                <a:solidFill>
                  <a:schemeClr val="accent6"/>
                </a:solidFill>
                <a:ea typeface="宋体" panose="02010600030101010101" pitchFamily="2" charset="-122"/>
                <a:sym typeface="+mn-ea"/>
              </a:rPr>
              <a:t>子句的</a:t>
            </a:r>
            <a:r>
              <a:rPr lang="en-US" altLang="zh-CN" sz="3200" strike="noStrike" noProof="1" dirty="0">
                <a:solidFill>
                  <a:schemeClr val="accent6"/>
                </a:solidFill>
                <a:ea typeface="宋体" panose="02010600030101010101" pitchFamily="2" charset="-122"/>
                <a:sym typeface="+mn-ea"/>
              </a:rPr>
              <a:t>‘</a:t>
            </a:r>
            <a:r>
              <a:rPr lang="zh-CN" altLang="en-US" sz="3200" strike="noStrike" noProof="1" dirty="0">
                <a:solidFill>
                  <a:schemeClr val="accent6"/>
                </a:solidFill>
                <a:ea typeface="宋体" panose="02010600030101010101" pitchFamily="2" charset="-122"/>
                <a:sym typeface="+mn-ea"/>
              </a:rPr>
              <a:t>分组选择统计查询</a:t>
            </a:r>
            <a:r>
              <a:rPr lang="en-US" altLang="zh-CN" sz="3200" strike="noStrike" noProof="1" dirty="0">
                <a:solidFill>
                  <a:schemeClr val="accent6"/>
                </a:solidFill>
                <a:ea typeface="宋体" panose="02010600030101010101" pitchFamily="2" charset="-122"/>
                <a:sym typeface="+mn-ea"/>
              </a:rPr>
              <a:t>’</a:t>
            </a:r>
            <a:r>
              <a:rPr lang="zh-CN" altLang="en-US" sz="3200" strike="noStrike" noProof="1" dirty="0">
                <a:solidFill>
                  <a:schemeClr val="accent6"/>
                </a:solidFill>
                <a:ea typeface="宋体" panose="02010600030101010101" pitchFamily="2" charset="-122"/>
                <a:sym typeface="+mn-ea"/>
              </a:rPr>
              <a:t>的执行过程如下：</a:t>
            </a:r>
            <a:endParaRPr lang="en-US" altLang="x-none" sz="3200" strike="noStrike" noProof="1" dirty="0">
              <a:solidFill>
                <a:schemeClr val="accent2"/>
              </a:solidFill>
              <a:ea typeface="宋体" panose="02010600030101010101" pitchFamily="2" charset="-122"/>
            </a:endParaRPr>
          </a:p>
        </p:txBody>
      </p:sp>
      <p:sp>
        <p:nvSpPr>
          <p:cNvPr id="2" name="Rectangle 3"/>
          <p:cNvSpPr>
            <a:spLocks noGrp="1"/>
          </p:cNvSpPr>
          <p:nvPr/>
        </p:nvSpPr>
        <p:spPr>
          <a:xfrm>
            <a:off x="-15875" y="1262063"/>
            <a:ext cx="9144000" cy="5453063"/>
          </a:xfrm>
          <a:prstGeom prst="rect">
            <a:avLst/>
          </a:prstGeom>
          <a:solidFill>
            <a:schemeClr val="bg1"/>
          </a:solidFill>
          <a:ln w="9525">
            <a:noFill/>
            <a:miter/>
          </a:ln>
        </p:spPr>
        <p:txBody>
          <a:bodyPr wrap="square" anchor="t"/>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971550" lvl="1" indent="-514350" eaLnBrk="1" fontAlgn="base" hangingPunct="1">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先根据</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子句执行查询，得到满足</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条件的结果元组集合</a:t>
            </a:r>
            <a:r>
              <a:rPr lang="en-US" altLang="zh-CN" sz="2800" strike="noStrike" noProof="1" dirty="0">
                <a:solidFill>
                  <a:srgbClr val="FF0000"/>
                </a:solidFill>
                <a:latin typeface="+mn-lt"/>
                <a:ea typeface="宋体" panose="02010600030101010101" pitchFamily="2" charset="-122"/>
                <a:cs typeface="+mn-cs"/>
              </a:rPr>
              <a:t>S</a:t>
            </a:r>
            <a:endParaRPr lang="en-US" altLang="zh-CN" sz="2800" strike="noStrike" noProof="1" dirty="0">
              <a:solidFill>
                <a:srgbClr val="FF0000"/>
              </a:solidFill>
              <a:latin typeface="+mn-lt"/>
              <a:ea typeface="宋体" panose="02010600030101010101" pitchFamily="2" charset="-122"/>
              <a:cs typeface="+mn-cs"/>
            </a:endParaRPr>
          </a:p>
          <a:p>
            <a:pPr marL="1428750" lvl="2" indent="-514350" eaLnBrk="1" fontAlgn="base" hangingPunct="1">
              <a:buFont typeface="+mj-ea"/>
              <a:buAutoNum type="circleNumDbPlain"/>
            </a:pPr>
            <a:endParaRPr lang="en-US" altLang="zh-CN" sz="1400" strike="noStrike" noProof="1" dirty="0">
              <a:solidFill>
                <a:srgbClr val="FF0000"/>
              </a:solidFill>
              <a:latin typeface="+mn-lt"/>
              <a:ea typeface="宋体" panose="02010600030101010101" pitchFamily="2" charset="-122"/>
              <a:cs typeface="+mn-cs"/>
            </a:endParaRPr>
          </a:p>
          <a:p>
            <a:pPr marL="971550" lvl="1" indent="-514350" eaLnBrk="1" fontAlgn="base" hangingPunct="1">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根据各个元组在分组属性上的取值，将集合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划分为若干个子集：</a:t>
            </a:r>
            <a:r>
              <a:rPr lang="en-US" altLang="zh-CN" sz="2800" strike="noStrike" noProof="1" dirty="0">
                <a:solidFill>
                  <a:srgbClr val="FF0000"/>
                </a:solidFill>
                <a:latin typeface="+mn-lt"/>
                <a:ea typeface="宋体" panose="02010600030101010101" pitchFamily="2" charset="-122"/>
                <a:cs typeface="+mn-cs"/>
              </a:rPr>
              <a:t>S1,S2,......,Sk</a:t>
            </a:r>
            <a:endParaRPr lang="zh-CN" altLang="en-US" sz="2800" strike="noStrike" noProof="1" dirty="0">
              <a:solidFill>
                <a:schemeClr val="accent6"/>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endParaRPr lang="zh-CN" altLang="en-US" sz="1400" strike="noStrike" noProof="1" dirty="0">
              <a:solidFill>
                <a:schemeClr val="accent6"/>
              </a:solidFill>
              <a:latin typeface="+mn-lt"/>
              <a:ea typeface="宋体" panose="02010600030101010101" pitchFamily="2" charset="-122"/>
              <a:cs typeface="+mn-cs"/>
            </a:endParaRPr>
          </a:p>
          <a:p>
            <a:pPr marL="971550" lvl="1" indent="-514350" eaLnBrk="1" fontAlgn="base" hangingPunct="1">
              <a:buClr>
                <a:schemeClr val="accent1"/>
              </a:buClr>
              <a:buFont typeface="+mj-ea"/>
              <a:buAutoNum type="circleNumDbPlain" startAt="3"/>
            </a:pPr>
            <a:r>
              <a:rPr lang="zh-CN" altLang="en-US" sz="2800" strike="noStrike" noProof="1" dirty="0">
                <a:solidFill>
                  <a:srgbClr val="FF0000"/>
                </a:solidFill>
                <a:latin typeface="+mn-lt"/>
                <a:ea typeface="宋体" panose="02010600030101010101" pitchFamily="2" charset="-122"/>
                <a:cs typeface="+mn-cs"/>
              </a:rPr>
              <a:t>对每一个子集</a:t>
            </a:r>
            <a:r>
              <a:rPr lang="en-US" altLang="zh-CN" sz="2800" strike="noStrike" noProof="1" dirty="0">
                <a:solidFill>
                  <a:srgbClr val="FF0000"/>
                </a:solidFill>
                <a:latin typeface="+mn-lt"/>
                <a:ea typeface="宋体" panose="02010600030101010101" pitchFamily="2" charset="-122"/>
                <a:cs typeface="+mn-cs"/>
              </a:rPr>
              <a:t>Si</a:t>
            </a:r>
            <a:r>
              <a:rPr lang="zh-CN" altLang="en-US" sz="2800" strike="noStrike" noProof="1" dirty="0">
                <a:solidFill>
                  <a:srgbClr val="FF0000"/>
                </a:solidFill>
                <a:latin typeface="+mn-lt"/>
                <a:ea typeface="宋体" panose="02010600030101010101" pitchFamily="2" charset="-122"/>
                <a:cs typeface="+mn-cs"/>
              </a:rPr>
              <a:t>，按照如下方式进行处理：</a:t>
            </a:r>
            <a:endParaRPr lang="zh-CN" altLang="en-US" sz="2800" strike="noStrike" noProof="1" dirty="0">
              <a:solidFill>
                <a:srgbClr val="FF0000"/>
              </a:solidFill>
              <a:latin typeface="+mn-lt"/>
              <a:ea typeface="宋体" panose="02010600030101010101" pitchFamily="2" charset="-122"/>
              <a:cs typeface="+mn-cs"/>
            </a:endParaRPr>
          </a:p>
          <a:p>
            <a:pPr marL="1428750" lvl="2" indent="-514350" eaLnBrk="1" fontAlgn="base" hangingPunct="1">
              <a:buClr>
                <a:schemeClr val="accent1"/>
              </a:buClr>
              <a:buFont typeface="+mj-lt"/>
              <a:buAutoNum type="alphaLcParenR"/>
            </a:pPr>
            <a:r>
              <a:rPr lang="zh-CN" altLang="en-US" sz="2800" strike="noStrike" noProof="1" dirty="0">
                <a:solidFill>
                  <a:srgbClr val="0000CC"/>
                </a:solidFill>
                <a:latin typeface="+mn-lt"/>
                <a:ea typeface="宋体" panose="02010600030101010101" pitchFamily="2" charset="-122"/>
                <a:cs typeface="+mn-cs"/>
              </a:rPr>
              <a:t>使用</a:t>
            </a:r>
            <a:r>
              <a:rPr lang="en-US" altLang="zh-CN" sz="2800" strike="noStrike" noProof="1" dirty="0">
                <a:solidFill>
                  <a:srgbClr val="0000CC"/>
                </a:solidFill>
                <a:latin typeface="+mn-lt"/>
                <a:ea typeface="宋体" panose="02010600030101010101" pitchFamily="2" charset="-122"/>
                <a:cs typeface="+mn-cs"/>
              </a:rPr>
              <a:t>HAVING</a:t>
            </a:r>
            <a:r>
              <a:rPr lang="zh-CN" altLang="en-US" sz="2800" strike="noStrike" noProof="1" dirty="0">
                <a:solidFill>
                  <a:srgbClr val="0000CC"/>
                </a:solidFill>
                <a:latin typeface="+mn-lt"/>
                <a:ea typeface="宋体" panose="02010600030101010101" pitchFamily="2" charset="-122"/>
                <a:cs typeface="+mn-cs"/>
              </a:rPr>
              <a:t>子句中的统计函数，对子集</a:t>
            </a:r>
            <a:r>
              <a:rPr lang="en-US" altLang="zh-CN" sz="2800" strike="noStrike" noProof="1" dirty="0">
                <a:solidFill>
                  <a:srgbClr val="0000CC"/>
                </a:solidFill>
                <a:latin typeface="+mn-lt"/>
                <a:ea typeface="宋体" panose="02010600030101010101" pitchFamily="2" charset="-122"/>
                <a:cs typeface="+mn-cs"/>
              </a:rPr>
              <a:t>Si</a:t>
            </a:r>
            <a:r>
              <a:rPr lang="zh-CN" altLang="en-US" sz="2800" strike="noStrike" noProof="1" dirty="0">
                <a:solidFill>
                  <a:srgbClr val="0000CC"/>
                </a:solidFill>
                <a:latin typeface="+mn-lt"/>
                <a:ea typeface="宋体" panose="02010600030101010101" pitchFamily="2" charset="-122"/>
                <a:cs typeface="+mn-cs"/>
              </a:rPr>
              <a:t>中的元组进行统计计算</a:t>
            </a:r>
            <a:endParaRPr lang="zh-CN" altLang="en-US" sz="2800" strike="noStrike" noProof="1" dirty="0">
              <a:solidFill>
                <a:srgbClr val="0000CC"/>
              </a:solidFill>
              <a:latin typeface="+mn-lt"/>
              <a:ea typeface="宋体" panose="02010600030101010101" pitchFamily="2" charset="-122"/>
              <a:cs typeface="+mn-cs"/>
            </a:endParaRPr>
          </a:p>
          <a:p>
            <a:pPr marL="1428750" lvl="2" indent="-514350" eaLnBrk="1" fontAlgn="base" hangingPunct="1">
              <a:buClr>
                <a:schemeClr val="accent1"/>
              </a:buClr>
              <a:buFont typeface="+mj-lt"/>
              <a:buAutoNum type="alphaLcParenR"/>
            </a:pPr>
            <a:r>
              <a:rPr lang="zh-CN" altLang="en-US" sz="2800" strike="noStrike" noProof="1" dirty="0">
                <a:solidFill>
                  <a:srgbClr val="0000CC"/>
                </a:solidFill>
                <a:latin typeface="+mn-lt"/>
                <a:ea typeface="宋体" panose="02010600030101010101" pitchFamily="2" charset="-122"/>
                <a:cs typeface="+mn-cs"/>
              </a:rPr>
              <a:t>如果统计结果</a:t>
            </a:r>
            <a:r>
              <a:rPr lang="zh-CN" altLang="en-US" sz="2800" strike="noStrike" noProof="1" dirty="0">
                <a:solidFill>
                  <a:srgbClr val="0000CC"/>
                </a:solidFill>
                <a:latin typeface="+mn-lt"/>
                <a:ea typeface="宋体" panose="02010600030101010101" pitchFamily="2" charset="-122"/>
                <a:cs typeface="+mn-cs"/>
                <a:sym typeface="+mn-ea"/>
              </a:rPr>
              <a:t>能够</a:t>
            </a:r>
            <a:r>
              <a:rPr lang="zh-CN" altLang="en-US" sz="2800" strike="noStrike" noProof="1" dirty="0">
                <a:solidFill>
                  <a:srgbClr val="0000CC"/>
                </a:solidFill>
                <a:latin typeface="+mn-lt"/>
                <a:ea typeface="宋体" panose="02010600030101010101" pitchFamily="2" charset="-122"/>
                <a:cs typeface="+mn-cs"/>
              </a:rPr>
              <a:t>使得</a:t>
            </a:r>
            <a:r>
              <a:rPr lang="en-US" altLang="zh-CN" sz="2800" strike="noStrike" noProof="1" dirty="0">
                <a:solidFill>
                  <a:srgbClr val="0000CC"/>
                </a:solidFill>
                <a:latin typeface="+mn-lt"/>
                <a:ea typeface="宋体" panose="02010600030101010101" pitchFamily="2" charset="-122"/>
                <a:cs typeface="+mn-cs"/>
              </a:rPr>
              <a:t>HAVING</a:t>
            </a:r>
            <a:r>
              <a:rPr lang="zh-CN" altLang="en-US" sz="2800" strike="noStrike" noProof="1" dirty="0">
                <a:solidFill>
                  <a:srgbClr val="0000CC"/>
                </a:solidFill>
                <a:latin typeface="+mn-lt"/>
                <a:ea typeface="宋体" panose="02010600030101010101" pitchFamily="2" charset="-122"/>
                <a:cs typeface="+mn-cs"/>
              </a:rPr>
              <a:t>子句中的条件成立，则按照</a:t>
            </a:r>
            <a:r>
              <a:rPr lang="en-US" altLang="zh-CN" sz="2800" strike="noStrike" noProof="1" dirty="0">
                <a:solidFill>
                  <a:srgbClr val="0000CC"/>
                </a:solidFill>
                <a:latin typeface="+mn-lt"/>
                <a:ea typeface="宋体" panose="02010600030101010101" pitchFamily="2" charset="-122"/>
                <a:cs typeface="+mn-cs"/>
              </a:rPr>
              <a:t>SELECT</a:t>
            </a:r>
            <a:r>
              <a:rPr lang="zh-CN" altLang="en-US" sz="2800" strike="noStrike" noProof="1" dirty="0">
                <a:solidFill>
                  <a:srgbClr val="0000CC"/>
                </a:solidFill>
                <a:latin typeface="+mn-lt"/>
                <a:ea typeface="宋体" panose="02010600030101010101" pitchFamily="2" charset="-122"/>
                <a:cs typeface="+mn-cs"/>
              </a:rPr>
              <a:t>子句中的要求，</a:t>
            </a:r>
            <a:r>
              <a:rPr lang="zh-CN" altLang="en-US" sz="2800" strike="noStrike" noProof="1" dirty="0">
                <a:solidFill>
                  <a:srgbClr val="0000CC"/>
                </a:solidFill>
                <a:latin typeface="+mn-lt"/>
                <a:ea typeface="宋体" panose="02010600030101010101" pitchFamily="2" charset="-122"/>
                <a:cs typeface="+mn-cs"/>
                <a:sym typeface="+mn-ea"/>
              </a:rPr>
              <a:t>对子集</a:t>
            </a:r>
            <a:r>
              <a:rPr lang="en-US" altLang="zh-CN" sz="2800" strike="noStrike" noProof="1" dirty="0">
                <a:solidFill>
                  <a:srgbClr val="0000CC"/>
                </a:solidFill>
                <a:latin typeface="+mn-lt"/>
                <a:ea typeface="宋体" panose="02010600030101010101" pitchFamily="2" charset="-122"/>
                <a:cs typeface="+mn-cs"/>
                <a:sym typeface="+mn-ea"/>
              </a:rPr>
              <a:t>Si</a:t>
            </a:r>
            <a:r>
              <a:rPr lang="zh-CN" altLang="en-US" sz="2800" strike="noStrike" noProof="1" dirty="0">
                <a:solidFill>
                  <a:srgbClr val="0000CC"/>
                </a:solidFill>
                <a:latin typeface="+mn-lt"/>
                <a:ea typeface="宋体" panose="02010600030101010101" pitchFamily="2" charset="-122"/>
                <a:cs typeface="+mn-cs"/>
                <a:sym typeface="+mn-ea"/>
              </a:rPr>
              <a:t>中的元组</a:t>
            </a:r>
            <a:r>
              <a:rPr lang="zh-CN" altLang="en-US" sz="2800" strike="noStrike" noProof="1" dirty="0">
                <a:solidFill>
                  <a:srgbClr val="0000CC"/>
                </a:solidFill>
                <a:latin typeface="+mn-lt"/>
                <a:ea typeface="宋体" panose="02010600030101010101" pitchFamily="2" charset="-122"/>
                <a:cs typeface="+mn-cs"/>
              </a:rPr>
              <a:t>进行统计计算，并生成一条结果元组！</a:t>
            </a:r>
            <a:endParaRPr lang="zh-CN" altLang="en-US" sz="2800" strike="noStrike" noProof="1" dirty="0">
              <a:solidFill>
                <a:srgbClr val="0000CC"/>
              </a:solidFill>
              <a:latin typeface="+mn-lt"/>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charRg st="0" end="35"/>
                                            </p:txEl>
                                          </p:spTgt>
                                        </p:tgtEl>
                                        <p:attrNameLst>
                                          <p:attrName>style.visibility</p:attrName>
                                        </p:attrNameLst>
                                      </p:cBhvr>
                                      <p:to>
                                        <p:strVal val="visible"/>
                                      </p:to>
                                    </p:set>
                                    <p:animEffect transition="in" filter="blinds(horizontal)">
                                      <p:cBhvr>
                                        <p:cTn id="12" dur="500"/>
                                        <p:tgtEl>
                                          <p:spTgt spid="2">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36" end="81"/>
                                            </p:txEl>
                                          </p:spTgt>
                                        </p:tgtEl>
                                        <p:attrNameLst>
                                          <p:attrName>style.visibility</p:attrName>
                                        </p:attrNameLst>
                                      </p:cBhvr>
                                      <p:to>
                                        <p:strVal val="visible"/>
                                      </p:to>
                                    </p:set>
                                    <p:animEffect transition="in" filter="blinds(horizontal)">
                                      <p:cBhvr>
                                        <p:cTn id="17" dur="500"/>
                                        <p:tgtEl>
                                          <p:spTgt spid="2">
                                            <p:txEl>
                                              <p:charRg st="36"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charRg st="82" end="103"/>
                                            </p:txEl>
                                          </p:spTgt>
                                        </p:tgtEl>
                                        <p:attrNameLst>
                                          <p:attrName>style.visibility</p:attrName>
                                        </p:attrNameLst>
                                      </p:cBhvr>
                                      <p:to>
                                        <p:strVal val="visible"/>
                                      </p:to>
                                    </p:set>
                                    <p:animEffect transition="in" filter="blinds(horizontal)">
                                      <p:cBhvr>
                                        <p:cTn id="22" dur="500"/>
                                        <p:tgtEl>
                                          <p:spTgt spid="2">
                                            <p:txEl>
                                              <p:charRg st="82" end="10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charRg st="103" end="136"/>
                                            </p:txEl>
                                          </p:spTgt>
                                        </p:tgtEl>
                                        <p:attrNameLst>
                                          <p:attrName>style.visibility</p:attrName>
                                        </p:attrNameLst>
                                      </p:cBhvr>
                                      <p:to>
                                        <p:strVal val="visible"/>
                                      </p:to>
                                    </p:set>
                                    <p:animEffect transition="in" filter="blinds(horizontal)">
                                      <p:cBhvr>
                                        <p:cTn id="25" dur="500"/>
                                        <p:tgtEl>
                                          <p:spTgt spid="2">
                                            <p:txEl>
                                              <p:charRg st="103" end="13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charRg st="136" end="204"/>
                                            </p:txEl>
                                          </p:spTgt>
                                        </p:tgtEl>
                                        <p:attrNameLst>
                                          <p:attrName>style.visibility</p:attrName>
                                        </p:attrNameLst>
                                      </p:cBhvr>
                                      <p:to>
                                        <p:strVal val="visible"/>
                                      </p:to>
                                    </p:set>
                                    <p:animEffect transition="in" filter="blinds(horizontal)">
                                      <p:cBhvr>
                                        <p:cTn id="28" dur="500"/>
                                        <p:tgtEl>
                                          <p:spTgt spid="2">
                                            <p:txEl>
                                              <p:charRg st="136"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uiExpand="1"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61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6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6196"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6197" name="Rectangle 3"/>
          <p:cNvSpPr>
            <a:spLocks noGrp="1"/>
          </p:cNvSpPr>
          <p:nvPr>
            <p:ph type="body"/>
          </p:nvPr>
        </p:nvSpPr>
        <p:spPr>
          <a:xfrm>
            <a:off x="457200" y="847725"/>
            <a:ext cx="8229600" cy="914400"/>
          </a:xfrm>
        </p:spPr>
        <p:txBody>
          <a:bodyPr wrap="square" anchor="t"/>
          <a:p>
            <a:pPr eaLnBrk="1" hangingPunct="1">
              <a:lnSpc>
                <a:spcPct val="90000"/>
              </a:lnSpc>
            </a:pPr>
            <a:r>
              <a:rPr lang="en-US" altLang="x-none" sz="3000" dirty="0"/>
              <a:t>Example: </a:t>
            </a:r>
            <a:r>
              <a:rPr lang="en-US" altLang="x-none" sz="3000" dirty="0">
                <a:solidFill>
                  <a:schemeClr val="accent2"/>
                </a:solidFill>
              </a:rPr>
              <a:t>Get the total quantity for each products that has been ordered.</a:t>
            </a:r>
            <a:endParaRPr lang="en-US" altLang="x-none" sz="3000" dirty="0">
              <a:solidFill>
                <a:schemeClr val="accent2"/>
              </a:solidFill>
            </a:endParaRPr>
          </a:p>
        </p:txBody>
      </p:sp>
      <p:sp>
        <p:nvSpPr>
          <p:cNvPr id="125959" name="Rectangle 4"/>
          <p:cNvSpPr/>
          <p:nvPr/>
        </p:nvSpPr>
        <p:spPr>
          <a:xfrm>
            <a:off x="457200" y="1838325"/>
            <a:ext cx="8229600" cy="159226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pid,  sum(qty) as total</a:t>
            </a:r>
            <a:endParaRPr lang="en-US" altLang="x-none" sz="3000" b="1" dirty="0">
              <a:latin typeface="Arial" panose="020B0604020202020204" pitchFamily="34" charset="0"/>
              <a:ea typeface="宋体" panose="02010600030101010101" pitchFamily="2" charset="-122"/>
            </a:endParaRPr>
          </a:p>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orders</a:t>
            </a:r>
            <a:endParaRPr lang="en-US" altLang="x-none" sz="3000" b="1" dirty="0">
              <a:latin typeface="Arial" panose="020B0604020202020204" pitchFamily="34" charset="0"/>
              <a:ea typeface="宋体" panose="02010600030101010101" pitchFamily="2" charset="-122"/>
            </a:endParaRPr>
          </a:p>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group by  pid ;</a:t>
            </a:r>
            <a:endParaRPr lang="en-US" altLang="x-none" sz="3000" b="1" dirty="0">
              <a:latin typeface="Arial" panose="020B0604020202020204" pitchFamily="34" charset="0"/>
              <a:ea typeface="宋体" panose="02010600030101010101" pitchFamily="2" charset="-122"/>
            </a:endParaRPr>
          </a:p>
        </p:txBody>
      </p:sp>
      <p:grpSp>
        <p:nvGrpSpPr>
          <p:cNvPr id="125960" name="组合 125959"/>
          <p:cNvGrpSpPr/>
          <p:nvPr/>
        </p:nvGrpSpPr>
        <p:grpSpPr>
          <a:xfrm>
            <a:off x="466725" y="3524250"/>
            <a:ext cx="8220075" cy="3333750"/>
            <a:chOff x="0" y="0"/>
            <a:chExt cx="5184" cy="1440"/>
          </a:xfrm>
        </p:grpSpPr>
        <p:sp>
          <p:nvSpPr>
            <p:cNvPr id="136200" name="Rectangle 6"/>
            <p:cNvSpPr/>
            <p:nvPr/>
          </p:nvSpPr>
          <p:spPr>
            <a:xfrm>
              <a:off x="0" y="0"/>
              <a:ext cx="5184" cy="288"/>
            </a:xfrm>
            <a:prstGeom prst="rect">
              <a:avLst/>
            </a:prstGeom>
            <a:solidFill>
              <a:schemeClr val="bg1"/>
            </a:solidFill>
            <a:ln w="9525">
              <a:noFill/>
            </a:ln>
          </p:spPr>
          <p:txBody>
            <a:bodyPr anchor="t"/>
            <a:p>
              <a:pPr marL="742950" lvl="1" indent="-285750">
                <a:lnSpc>
                  <a:spcPct val="900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the query were being performed:</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6201" name="Rectangle 7"/>
            <p:cNvSpPr/>
            <p:nvPr/>
          </p:nvSpPr>
          <p:spPr>
            <a:xfrm>
              <a:off x="0" y="288"/>
              <a:ext cx="5184" cy="115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for each distinct value V of pid in orders:</a:t>
              </a:r>
              <a:endParaRPr lang="en-US" altLang="x-none" sz="3000" b="1" dirty="0">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select pid, sum(qty) as total</a:t>
              </a:r>
              <a:r>
                <a:rPr lang="zh-CN" altLang="en-US" sz="3000" b="1" dirty="0">
                  <a:solidFill>
                    <a:srgbClr val="FF3300"/>
                  </a:solidFill>
                  <a:latin typeface="Arial" panose="020B0604020202020204" pitchFamily="34" charset="0"/>
                  <a:ea typeface="宋体" panose="02010600030101010101" pitchFamily="2" charset="-122"/>
                </a:rPr>
                <a:t> </a:t>
              </a:r>
              <a:endParaRPr lang="zh-CN" altLang="en-US" sz="3000" b="1" dirty="0">
                <a:solidFill>
                  <a:srgbClr val="FF3300"/>
                </a:solidFill>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from orders </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where pid=V;</a:t>
              </a:r>
              <a:endParaRPr lang="en-US" altLang="x-none" sz="3000" b="1" dirty="0">
                <a:solidFill>
                  <a:srgbClr val="FF3300"/>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end for;</a:t>
              </a:r>
              <a:endParaRPr lang="en-US" altLang="x-none" sz="3000" b="1" dirty="0">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9"/>
                                        </p:tgtEl>
                                        <p:attrNameLst>
                                          <p:attrName>style.visibility</p:attrName>
                                        </p:attrNameLst>
                                      </p:cBhvr>
                                      <p:to>
                                        <p:strVal val="visible"/>
                                      </p:to>
                                    </p:set>
                                    <p:animEffect transition="in" filter="blinds(horizontal)">
                                      <p:cBhvr>
                                        <p:cTn id="7" dur="500"/>
                                        <p:tgtEl>
                                          <p:spTgt spid="1259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5960"/>
                                        </p:tgtEl>
                                        <p:attrNameLst>
                                          <p:attrName>style.visibility</p:attrName>
                                        </p:attrNameLst>
                                      </p:cBhvr>
                                      <p:to>
                                        <p:strVal val="visible"/>
                                      </p:to>
                                    </p:set>
                                    <p:anim calcmode="lin" valueType="num">
                                      <p:cBhvr>
                                        <p:cTn id="12" dur="500" fill="hold"/>
                                        <p:tgtEl>
                                          <p:spTgt spid="125960"/>
                                        </p:tgtEl>
                                        <p:attrNameLst>
                                          <p:attrName>ppt_x</p:attrName>
                                        </p:attrNameLst>
                                      </p:cBhvr>
                                      <p:tavLst>
                                        <p:tav tm="0">
                                          <p:val>
                                            <p:strVal val="#ppt_x"/>
                                          </p:val>
                                        </p:tav>
                                        <p:tav tm="100000">
                                          <p:val>
                                            <p:strVal val="#ppt_x"/>
                                          </p:val>
                                        </p:tav>
                                      </p:tavLst>
                                    </p:anim>
                                    <p:anim calcmode="lin" valueType="num">
                                      <p:cBhvr>
                                        <p:cTn id="13" dur="500" fill="hold"/>
                                        <p:tgtEl>
                                          <p:spTgt spid="125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bldLvl="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72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7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7220"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7221" name="Rectangle 3"/>
          <p:cNvSpPr>
            <a:spLocks noGrp="1"/>
          </p:cNvSpPr>
          <p:nvPr>
            <p:ph type="body"/>
          </p:nvPr>
        </p:nvSpPr>
        <p:spPr>
          <a:xfrm>
            <a:off x="457200" y="908050"/>
            <a:ext cx="8229600" cy="762000"/>
          </a:xfrm>
        </p:spPr>
        <p:txBody>
          <a:bodyPr wrap="square" anchor="t"/>
          <a:p>
            <a:pPr eaLnBrk="1" hangingPunct="1"/>
            <a:r>
              <a:rPr lang="en-US" altLang="x-none" sz="2800" dirty="0">
                <a:solidFill>
                  <a:schemeClr val="tx1"/>
                </a:solidFill>
              </a:rPr>
              <a:t>Invalid SQL syntax</a:t>
            </a:r>
            <a:endParaRPr lang="en-US" altLang="x-none" sz="2800" dirty="0">
              <a:solidFill>
                <a:schemeClr val="tx1"/>
              </a:solidFill>
            </a:endParaRPr>
          </a:p>
        </p:txBody>
      </p:sp>
      <p:sp>
        <p:nvSpPr>
          <p:cNvPr id="137222" name="Rectangle 4"/>
          <p:cNvSpPr/>
          <p:nvPr/>
        </p:nvSpPr>
        <p:spPr>
          <a:xfrm>
            <a:off x="457200" y="1527175"/>
            <a:ext cx="8229600" cy="2057400"/>
          </a:xfrm>
          <a:prstGeom prst="rect">
            <a:avLst/>
          </a:prstGeom>
          <a:noFill/>
          <a:ln w="25400" cap="flat" cmpd="sng">
            <a:solidFill>
              <a:schemeClr val="tx1"/>
            </a:solidFill>
            <a:prstDash val="solid"/>
            <a:miter/>
            <a:headEnd type="none" w="med" len="med"/>
            <a:tailEnd type="none" w="med" len="med"/>
          </a:ln>
        </p:spPr>
        <p:txBody>
          <a:bodyPr anchor="t"/>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select  pid,  cid,  sum(qty) as total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from  orders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group by  pid ;</a:t>
            </a:r>
            <a:endParaRPr lang="en-US" altLang="x-none" sz="3200" b="1" dirty="0">
              <a:solidFill>
                <a:schemeClr val="accent2"/>
              </a:solidFill>
              <a:latin typeface="Arial" panose="020B0604020202020204" pitchFamily="34" charset="0"/>
              <a:ea typeface="宋体" panose="02010600030101010101" pitchFamily="2" charset="-122"/>
            </a:endParaRPr>
          </a:p>
        </p:txBody>
      </p:sp>
      <p:grpSp>
        <p:nvGrpSpPr>
          <p:cNvPr id="126984" name="组合 126983"/>
          <p:cNvGrpSpPr/>
          <p:nvPr/>
        </p:nvGrpSpPr>
        <p:grpSpPr>
          <a:xfrm>
            <a:off x="2628900" y="1476375"/>
            <a:ext cx="2087563" cy="2025650"/>
            <a:chOff x="0" y="0"/>
            <a:chExt cx="1179" cy="1225"/>
          </a:xfrm>
        </p:grpSpPr>
        <p:sp>
          <p:nvSpPr>
            <p:cNvPr id="137224" name="Oval 5"/>
            <p:cNvSpPr/>
            <p:nvPr/>
          </p:nvSpPr>
          <p:spPr>
            <a:xfrm>
              <a:off x="0" y="0"/>
              <a:ext cx="1179" cy="499"/>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37225" name="Oval 6"/>
            <p:cNvSpPr/>
            <p:nvPr/>
          </p:nvSpPr>
          <p:spPr>
            <a:xfrm>
              <a:off x="363" y="817"/>
              <a:ext cx="498" cy="408"/>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grpSp>
        <p:nvGrpSpPr>
          <p:cNvPr id="126987" name="组合 126986"/>
          <p:cNvGrpSpPr/>
          <p:nvPr/>
        </p:nvGrpSpPr>
        <p:grpSpPr>
          <a:xfrm>
            <a:off x="468313" y="3892550"/>
            <a:ext cx="8229600" cy="2922588"/>
            <a:chOff x="0" y="0"/>
            <a:chExt cx="5184" cy="1705"/>
          </a:xfrm>
        </p:grpSpPr>
        <p:sp>
          <p:nvSpPr>
            <p:cNvPr id="137227" name="Rectangle 8"/>
            <p:cNvSpPr/>
            <p:nvPr/>
          </p:nvSpPr>
          <p:spPr>
            <a:xfrm>
              <a:off x="0" y="0"/>
              <a:ext cx="5184" cy="480"/>
            </a:xfrm>
            <a:prstGeom prst="rect">
              <a:avLst/>
            </a:prstGeom>
            <a:solidFill>
              <a:schemeClr val="bg1"/>
            </a:solidFill>
            <a:ln w="9525">
              <a:noFill/>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2800" b="1" dirty="0">
                  <a:latin typeface="Arial" panose="020B0604020202020204" pitchFamily="34" charset="0"/>
                  <a:ea typeface="宋体" panose="02010600030101010101" pitchFamily="2" charset="-122"/>
                </a:rPr>
                <a:t>Invalid SQL syntax</a:t>
              </a:r>
              <a:endParaRPr lang="en-US" altLang="x-none" sz="2800" b="1" dirty="0">
                <a:latin typeface="Arial" panose="020B0604020202020204" pitchFamily="34" charset="0"/>
                <a:ea typeface="宋体" panose="02010600030101010101" pitchFamily="2" charset="-122"/>
              </a:endParaRPr>
            </a:p>
          </p:txBody>
        </p:sp>
        <p:sp>
          <p:nvSpPr>
            <p:cNvPr id="137228" name="Rectangle 9"/>
            <p:cNvSpPr/>
            <p:nvPr/>
          </p:nvSpPr>
          <p:spPr>
            <a:xfrm>
              <a:off x="0" y="409"/>
              <a:ext cx="5184" cy="1296"/>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select  pid,  sum(qty) as total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from  orders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group by  pid,  cid ;</a:t>
              </a:r>
              <a:endParaRPr lang="en-US" altLang="x-none" sz="3200" b="1" dirty="0">
                <a:solidFill>
                  <a:schemeClr val="accent2"/>
                </a:solidFill>
                <a:latin typeface="Arial" panose="020B0604020202020204" pitchFamily="34" charset="0"/>
                <a:ea typeface="宋体" panose="02010600030101010101" pitchFamily="2" charset="-122"/>
              </a:endParaRPr>
            </a:p>
          </p:txBody>
        </p:sp>
      </p:grpSp>
      <p:grpSp>
        <p:nvGrpSpPr>
          <p:cNvPr id="126990" name="组合 126989"/>
          <p:cNvGrpSpPr/>
          <p:nvPr/>
        </p:nvGrpSpPr>
        <p:grpSpPr>
          <a:xfrm>
            <a:off x="2771775" y="4654550"/>
            <a:ext cx="2592388" cy="2016125"/>
            <a:chOff x="0" y="0"/>
            <a:chExt cx="1406" cy="1224"/>
          </a:xfrm>
        </p:grpSpPr>
        <p:sp>
          <p:nvSpPr>
            <p:cNvPr id="137230" name="Oval 11"/>
            <p:cNvSpPr/>
            <p:nvPr/>
          </p:nvSpPr>
          <p:spPr>
            <a:xfrm>
              <a:off x="318" y="680"/>
              <a:ext cx="1088" cy="544"/>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37231" name="Oval 12"/>
            <p:cNvSpPr/>
            <p:nvPr/>
          </p:nvSpPr>
          <p:spPr>
            <a:xfrm>
              <a:off x="0" y="0"/>
              <a:ext cx="498" cy="408"/>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sp>
        <p:nvSpPr>
          <p:cNvPr id="2" name="文本框 1"/>
          <p:cNvSpPr txBox="1"/>
          <p:nvPr/>
        </p:nvSpPr>
        <p:spPr>
          <a:xfrm>
            <a:off x="4981575" y="3082925"/>
            <a:ext cx="3868738" cy="1555750"/>
          </a:xfrm>
          <a:prstGeom prst="rect">
            <a:avLst/>
          </a:prstGeom>
          <a:solidFill>
            <a:schemeClr val="bg1"/>
          </a:solidFill>
          <a:ln w="9525" cap="flat" cmpd="sng">
            <a:solidFill>
              <a:srgbClr val="FF0000"/>
            </a:solidFill>
            <a:prstDash val="sysDash"/>
            <a:round/>
            <a:headEnd type="none" w="med" len="med"/>
            <a:tailEnd type="none" w="med" len="med"/>
          </a:ln>
        </p:spPr>
        <p:txBody>
          <a:bodyPr wrap="square" anchor="t">
            <a:spAutoFit/>
          </a:bodyPr>
          <a:p>
            <a:r>
              <a:rPr lang="zh-CN" altLang="zh-CN" b="1">
                <a:solidFill>
                  <a:srgbClr val="FF0000"/>
                </a:solidFill>
                <a:latin typeface="Times New Roman" panose="02020603050405020304" pitchFamily="2" charset="0"/>
                <a:ea typeface="宋体" panose="02010600030101010101" pitchFamily="2" charset="-122"/>
              </a:rPr>
              <a:t>在使用带</a:t>
            </a:r>
            <a:r>
              <a:rPr lang="en-US" altLang="zh-CN" b="1">
                <a:solidFill>
                  <a:srgbClr val="FF0000"/>
                </a:solidFill>
                <a:latin typeface="Times New Roman" panose="02020603050405020304" pitchFamily="2" charset="0"/>
                <a:ea typeface="宋体" panose="02010600030101010101" pitchFamily="2" charset="-122"/>
              </a:rPr>
              <a:t>group by</a:t>
            </a:r>
            <a:r>
              <a:rPr lang="zh-CN" altLang="en-US" b="1">
                <a:solidFill>
                  <a:srgbClr val="FF0000"/>
                </a:solidFill>
                <a:latin typeface="Times New Roman" panose="02020603050405020304" pitchFamily="2" charset="0"/>
                <a:ea typeface="宋体" panose="02010600030101010101" pitchFamily="2" charset="-122"/>
              </a:rPr>
              <a:t>子句的分组统计查询时，除了统计函数外，目标属性必须</a:t>
            </a:r>
            <a:r>
              <a:rPr lang="zh-CN" altLang="en-US" b="1" u="sng">
                <a:solidFill>
                  <a:srgbClr val="FF0000"/>
                </a:solidFill>
                <a:latin typeface="Times New Roman" panose="02020603050405020304" pitchFamily="2" charset="0"/>
                <a:ea typeface="宋体" panose="02010600030101010101" pitchFamily="2" charset="-122"/>
              </a:rPr>
              <a:t>包含且仅包含</a:t>
            </a:r>
            <a:r>
              <a:rPr lang="zh-CN" altLang="en-US" b="1">
                <a:solidFill>
                  <a:srgbClr val="FF0000"/>
                </a:solidFill>
                <a:latin typeface="Times New Roman" panose="02020603050405020304" pitchFamily="2" charset="0"/>
                <a:ea typeface="宋体" panose="02010600030101010101" pitchFamily="2" charset="-122"/>
              </a:rPr>
              <a:t>所有分组属性。</a:t>
            </a:r>
            <a:endParaRPr lang="zh-CN" altLang="en-US" b="1">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linds(horizontal)">
                                      <p:cBhvr>
                                        <p:cTn id="7" dur="500"/>
                                        <p:tgtEl>
                                          <p:spTgt spid="126984"/>
                                        </p:tgtEl>
                                      </p:cBhvr>
                                    </p:animEffect>
                                  </p:childTnLst>
                                  <p:subTnLst>
                                    <p:set>
                                      <p:cBhvr override="childStyle">
                                        <p:cTn dur="1" fill="hold" display="0" masterRel="nextClick" afterEffect="1"/>
                                        <p:tgtEl>
                                          <p:spTgt spid="12698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7"/>
                                        </p:tgtEl>
                                        <p:attrNameLst>
                                          <p:attrName>style.visibility</p:attrName>
                                        </p:attrNameLst>
                                      </p:cBhvr>
                                      <p:to>
                                        <p:strVal val="visible"/>
                                      </p:to>
                                    </p:set>
                                    <p:animEffect transition="in" filter="blinds(horizontal)">
                                      <p:cBhvr>
                                        <p:cTn id="12" dur="500"/>
                                        <p:tgtEl>
                                          <p:spTgt spid="1269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990"/>
                                        </p:tgtEl>
                                        <p:attrNameLst>
                                          <p:attrName>style.visibility</p:attrName>
                                        </p:attrNameLst>
                                      </p:cBhvr>
                                      <p:to>
                                        <p:strVal val="visible"/>
                                      </p:to>
                                    </p:set>
                                    <p:animEffect transition="in" filter="blinds(horizontal)">
                                      <p:cBhvr>
                                        <p:cTn id="17" dur="500"/>
                                        <p:tgtEl>
                                          <p:spTgt spid="126990"/>
                                        </p:tgtEl>
                                      </p:cBhvr>
                                    </p:animEffect>
                                  </p:childTnLst>
                                  <p:subTnLst>
                                    <p:set>
                                      <p:cBhvr override="childStyle">
                                        <p:cTn dur="65" fill="hold" display="1" masterRel="nextClick" afterEffect="1"/>
                                        <p:tgtEl>
                                          <p:spTgt spid="12699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82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82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8244"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28006" name="Rectangle 3"/>
          <p:cNvSpPr>
            <a:spLocks noGrp="1"/>
          </p:cNvSpPr>
          <p:nvPr>
            <p:ph type="body"/>
          </p:nvPr>
        </p:nvSpPr>
        <p:spPr>
          <a:xfrm>
            <a:off x="533400" y="3048000"/>
            <a:ext cx="8229600" cy="2181225"/>
          </a:xfrm>
          <a:solidFill>
            <a:schemeClr val="bg1"/>
          </a:solidFill>
          <a:ln w="25400">
            <a:solidFill>
              <a:schemeClr val="accent2"/>
            </a:solidFill>
            <a:miter/>
          </a:ln>
        </p:spPr>
        <p:txBody>
          <a:bodyPr wrap="square" lIns="90170" tIns="46990" rIns="90170" bIns="46990" anchor="t"/>
          <a:p>
            <a:pPr lvl="2" eaLnBrk="1" hangingPunct="1">
              <a:lnSpc>
                <a:spcPct val="120000"/>
              </a:lnSpc>
              <a:buNone/>
            </a:pPr>
            <a:r>
              <a:rPr lang="en-US" altLang="x-none" sz="3200" dirty="0"/>
              <a:t>SELECT  pid, aid, sum(qty)</a:t>
            </a:r>
            <a:endParaRPr lang="en-US" altLang="x-none" sz="3200" dirty="0"/>
          </a:p>
          <a:p>
            <a:pPr lvl="2" eaLnBrk="1" hangingPunct="1">
              <a:lnSpc>
                <a:spcPct val="120000"/>
              </a:lnSpc>
              <a:buNone/>
            </a:pPr>
            <a:r>
              <a:rPr lang="en-US" altLang="x-none" sz="3200" dirty="0"/>
              <a:t>FROM  orders  o</a:t>
            </a:r>
            <a:endParaRPr lang="en-US" altLang="x-none" sz="3200" dirty="0"/>
          </a:p>
          <a:p>
            <a:pPr lvl="2" eaLnBrk="1" hangingPunct="1">
              <a:lnSpc>
                <a:spcPct val="120000"/>
              </a:lnSpc>
              <a:buNone/>
            </a:pPr>
            <a:r>
              <a:rPr lang="en-US" altLang="x-none" sz="3200" dirty="0"/>
              <a:t>GROUP  BY  pid, aid</a:t>
            </a:r>
            <a:endParaRPr lang="en-US" altLang="x-none" sz="3200" dirty="0"/>
          </a:p>
        </p:txBody>
      </p:sp>
      <p:sp>
        <p:nvSpPr>
          <p:cNvPr id="138246" name="Rectangle 4"/>
          <p:cNvSpPr/>
          <p:nvPr/>
        </p:nvSpPr>
        <p:spPr>
          <a:xfrm>
            <a:off x="314325" y="982663"/>
            <a:ext cx="8650288" cy="1838325"/>
          </a:xfrm>
          <a:prstGeom prst="rect">
            <a:avLst/>
          </a:prstGeom>
          <a:noFill/>
          <a:ln w="9525">
            <a:noFill/>
          </a:ln>
        </p:spPr>
        <p:txBody>
          <a:bodyPr anchor="t"/>
          <a:p>
            <a:pPr marL="342900" indent="-342900">
              <a:lnSpc>
                <a:spcPct val="120000"/>
              </a:lnSpc>
              <a:spcBef>
                <a:spcPct val="20000"/>
              </a:spcBef>
              <a:buClr>
                <a:schemeClr val="accent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Exp 3.8.1 </a:t>
            </a:r>
            <a:r>
              <a:rPr lang="en-US" altLang="x-none" sz="3200" b="1" dirty="0">
                <a:solidFill>
                  <a:schemeClr val="accent2"/>
                </a:solidFill>
                <a:latin typeface="Arial" panose="020B0604020202020204" pitchFamily="34" charset="0"/>
                <a:ea typeface="宋体" panose="02010600030101010101" pitchFamily="2" charset="-122"/>
              </a:rPr>
              <a:t>Find the total product quantity ordered of each individual product by each individual agent.</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blinds(horizontal)">
                                      <p:cBhvr>
                                        <p:cTn id="7" dur="500"/>
                                        <p:tgtEl>
                                          <p:spTgt spid="1280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8006">
                                            <p:txEl>
                                              <p:charRg st="0" end="27"/>
                                            </p:txEl>
                                          </p:spTgt>
                                        </p:tgtEl>
                                        <p:attrNameLst>
                                          <p:attrName>style.visibility</p:attrName>
                                        </p:attrNameLst>
                                      </p:cBhvr>
                                      <p:to>
                                        <p:strVal val="visible"/>
                                      </p:to>
                                    </p:set>
                                    <p:animEffect transition="in" filter="blinds(horizontal)">
                                      <p:cBhvr>
                                        <p:cTn id="10" dur="500"/>
                                        <p:tgtEl>
                                          <p:spTgt spid="128006">
                                            <p:txEl>
                                              <p:charRg st="0" end="2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8006">
                                            <p:txEl>
                                              <p:charRg st="27" end="43"/>
                                            </p:txEl>
                                          </p:spTgt>
                                        </p:tgtEl>
                                        <p:attrNameLst>
                                          <p:attrName>style.visibility</p:attrName>
                                        </p:attrNameLst>
                                      </p:cBhvr>
                                      <p:to>
                                        <p:strVal val="visible"/>
                                      </p:to>
                                    </p:set>
                                    <p:animEffect transition="in" filter="blinds(horizontal)">
                                      <p:cBhvr>
                                        <p:cTn id="13" dur="500"/>
                                        <p:tgtEl>
                                          <p:spTgt spid="128006">
                                            <p:txEl>
                                              <p:charRg st="27" end="4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8006">
                                            <p:txEl>
                                              <p:charRg st="43" end="63"/>
                                            </p:txEl>
                                          </p:spTgt>
                                        </p:tgtEl>
                                        <p:attrNameLst>
                                          <p:attrName>style.visibility</p:attrName>
                                        </p:attrNameLst>
                                      </p:cBhvr>
                                      <p:to>
                                        <p:strVal val="visible"/>
                                      </p:to>
                                    </p:set>
                                    <p:animEffect transition="in" filter="blinds(horizontal)">
                                      <p:cBhvr>
                                        <p:cTn id="16" dur="500"/>
                                        <p:tgtEl>
                                          <p:spTgt spid="128006">
                                            <p:txEl>
                                              <p:charRg st="43"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92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9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9268"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9269" name="Rectangle 3"/>
          <p:cNvSpPr>
            <a:spLocks noGrp="1"/>
          </p:cNvSpPr>
          <p:nvPr>
            <p:ph type="body"/>
          </p:nvPr>
        </p:nvSpPr>
        <p:spPr>
          <a:xfrm>
            <a:off x="304800" y="765175"/>
            <a:ext cx="8534400" cy="2282825"/>
          </a:xfrm>
        </p:spPr>
        <p:txBody>
          <a:bodyPr wrap="square" anchor="t"/>
          <a:p>
            <a:pPr eaLnBrk="1" hangingPunct="1">
              <a:lnSpc>
                <a:spcPct val="120000"/>
              </a:lnSpc>
            </a:pPr>
            <a:r>
              <a:rPr lang="en-US" altLang="x-none" sz="3000" dirty="0"/>
              <a:t>Exp 3.8.2 </a:t>
            </a:r>
            <a:r>
              <a:rPr lang="en-US" altLang="x-none" sz="3000" dirty="0">
                <a:solidFill>
                  <a:schemeClr val="accent2"/>
                </a:solidFill>
              </a:rPr>
              <a:t>Find the agent name and aid, and the product name and pid, together with the total quantity each agent supplies of that product to customers c002 and c003.</a:t>
            </a:r>
            <a:endParaRPr lang="en-US" altLang="x-none" sz="3000" dirty="0">
              <a:solidFill>
                <a:schemeClr val="accent2"/>
              </a:solidFill>
            </a:endParaRPr>
          </a:p>
        </p:txBody>
      </p:sp>
      <p:sp>
        <p:nvSpPr>
          <p:cNvPr id="129031" name="Text Box 4"/>
          <p:cNvSpPr txBox="1"/>
          <p:nvPr/>
        </p:nvSpPr>
        <p:spPr>
          <a:xfrm>
            <a:off x="182563" y="3086100"/>
            <a:ext cx="8812212" cy="2949575"/>
          </a:xfrm>
          <a:prstGeom prst="rect">
            <a:avLst/>
          </a:prstGeom>
          <a:solidFill>
            <a:schemeClr val="bg1"/>
          </a:solidFill>
          <a:ln w="25400" cap="flat" cmpd="sng">
            <a:solidFill>
              <a:schemeClr val="tx1"/>
            </a:solidFill>
            <a:prstDash val="solid"/>
            <a:miter/>
            <a:headEnd type="none" w="med" len="med"/>
            <a:tailEnd type="none" w="med" len="med"/>
          </a:ln>
        </p:spPr>
        <p:txBody>
          <a:bodyPr wrap="square" lIns="90170" tIns="118745" rIns="90170" bIns="118745" anchor="t">
            <a:spAutoFit/>
          </a:bodyPr>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SELECT  a.aid, a.aname, p.pid, p.pname, sum(qty)</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FROM  agents  a, products  p, orders  o</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WHERE  a.aid = o.aid and p.pid = o.pid and</a:t>
            </a:r>
            <a:endParaRPr lang="en-US" altLang="x-none" sz="2800" b="1" dirty="0">
              <a:solidFill>
                <a:schemeClr val="tx2"/>
              </a:solidFill>
              <a:latin typeface="Arial" panose="020B0604020202020204" pitchFamily="34" charset="0"/>
              <a:ea typeface="宋体" panose="02010600030101010101" pitchFamily="2" charset="-122"/>
            </a:endParaRPr>
          </a:p>
          <a:p>
            <a:pPr lvl="2" indent="0">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(o.cid = ‘c002’ or o.cid = ‘c003’)</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GROUP  BY  a.aid, a.aname, p.pid, p.pname</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129032" name="Line 6"/>
          <p:cNvSpPr/>
          <p:nvPr/>
        </p:nvSpPr>
        <p:spPr>
          <a:xfrm>
            <a:off x="1981200" y="3716338"/>
            <a:ext cx="5111750" cy="0"/>
          </a:xfrm>
          <a:prstGeom prst="line">
            <a:avLst/>
          </a:prstGeom>
          <a:ln w="508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29033" name="Line 7"/>
          <p:cNvSpPr/>
          <p:nvPr/>
        </p:nvSpPr>
        <p:spPr>
          <a:xfrm>
            <a:off x="2486025" y="5949950"/>
            <a:ext cx="5111750" cy="0"/>
          </a:xfrm>
          <a:prstGeom prst="line">
            <a:avLst/>
          </a:prstGeom>
          <a:ln w="508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31"/>
                                        </p:tgtEl>
                                        <p:attrNameLst>
                                          <p:attrName>style.visibility</p:attrName>
                                        </p:attrNameLst>
                                      </p:cBhvr>
                                      <p:to>
                                        <p:strVal val="visible"/>
                                      </p:to>
                                    </p:set>
                                    <p:animEffect transition="in" filter="blinds(horizontal)">
                                      <p:cBhvr>
                                        <p:cTn id="7" dur="500"/>
                                        <p:tgtEl>
                                          <p:spTgt spid="1290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903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9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ldLvl="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02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02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0292"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40293" name="Rectangle 3"/>
          <p:cNvSpPr>
            <a:spLocks noGrp="1"/>
          </p:cNvSpPr>
          <p:nvPr>
            <p:ph type="body"/>
          </p:nvPr>
        </p:nvSpPr>
        <p:spPr>
          <a:xfrm>
            <a:off x="457200" y="847725"/>
            <a:ext cx="8229600" cy="5257800"/>
          </a:xfrm>
        </p:spPr>
        <p:txBody>
          <a:bodyPr wrap="square" anchor="t"/>
          <a:p>
            <a:pPr eaLnBrk="1" hangingPunct="1">
              <a:lnSpc>
                <a:spcPct val="110000"/>
              </a:lnSpc>
            </a:pPr>
            <a:r>
              <a:rPr lang="en-US" altLang="x-none" sz="3200" dirty="0"/>
              <a:t>Exp 3.8.3 </a:t>
            </a:r>
            <a:r>
              <a:rPr lang="en-US" altLang="x-none" sz="3200" dirty="0">
                <a:solidFill>
                  <a:schemeClr val="accent2"/>
                </a:solidFill>
              </a:rPr>
              <a:t>Find all product and agent IDs and the total quantity ordered of the product by the agent, when this quantity exceeds 1000.</a:t>
            </a:r>
            <a:endParaRPr lang="en-US" altLang="x-none" sz="3200" dirty="0"/>
          </a:p>
        </p:txBody>
      </p:sp>
      <p:sp>
        <p:nvSpPr>
          <p:cNvPr id="130055" name="Rectangle 4"/>
          <p:cNvSpPr/>
          <p:nvPr/>
        </p:nvSpPr>
        <p:spPr>
          <a:xfrm>
            <a:off x="336550" y="3259138"/>
            <a:ext cx="8664575" cy="2835275"/>
          </a:xfrm>
          <a:prstGeom prst="rect">
            <a:avLst/>
          </a:prstGeom>
          <a:solidFill>
            <a:schemeClr val="bg1"/>
          </a:solidFill>
          <a:ln w="25400" cap="flat" cmpd="sng">
            <a:solidFill>
              <a:schemeClr val="accent2"/>
            </a:solidFill>
            <a:prstDash val="solid"/>
            <a:miter/>
            <a:headEnd type="none" w="med" len="med"/>
            <a:tailEnd type="none" w="med" len="med"/>
          </a:ln>
        </p:spPr>
        <p:txBody>
          <a:bodyPr lIns="90170" tIns="46990" rIns="90170" bIns="46990" anchor="t"/>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pid,  aid,  sum(qty)  as  total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GROUP BY  pid,  aid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HAVING   sum(qty) &gt; 1000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animEffect transition="in" filter="blinds(horizontal)">
                                      <p:cBhvr>
                                        <p:cTn id="7"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bldLvl="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13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13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1316"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41317" name="Rectangle 3"/>
          <p:cNvSpPr>
            <a:spLocks noGrp="1"/>
          </p:cNvSpPr>
          <p:nvPr>
            <p:ph type="body"/>
          </p:nvPr>
        </p:nvSpPr>
        <p:spPr>
          <a:xfrm>
            <a:off x="457200" y="865188"/>
            <a:ext cx="8229600" cy="4953000"/>
          </a:xfrm>
        </p:spPr>
        <p:txBody>
          <a:bodyPr wrap="square" anchor="t"/>
          <a:p>
            <a:pPr eaLnBrk="1" hangingPunct="1">
              <a:lnSpc>
                <a:spcPct val="110000"/>
              </a:lnSpc>
            </a:pPr>
            <a:r>
              <a:rPr lang="en-US" altLang="x-none" sz="3200" dirty="0"/>
              <a:t>Exp 3.8.4 </a:t>
            </a:r>
            <a:r>
              <a:rPr lang="en-US" altLang="x-none" sz="3200" dirty="0">
                <a:solidFill>
                  <a:schemeClr val="accent2"/>
                </a:solidFill>
              </a:rPr>
              <a:t>Provide pid values of all products purchased by at least two customers.</a:t>
            </a:r>
            <a:endParaRPr lang="en-US" altLang="x-none" sz="3200" dirty="0">
              <a:solidFill>
                <a:schemeClr val="accent2"/>
              </a:solidFill>
            </a:endParaRPr>
          </a:p>
        </p:txBody>
      </p:sp>
      <p:sp>
        <p:nvSpPr>
          <p:cNvPr id="131079" name="Rectangle 4"/>
          <p:cNvSpPr/>
          <p:nvPr/>
        </p:nvSpPr>
        <p:spPr>
          <a:xfrm>
            <a:off x="838200" y="2519363"/>
            <a:ext cx="7924800" cy="2855912"/>
          </a:xfrm>
          <a:prstGeom prst="rect">
            <a:avLst/>
          </a:prstGeom>
          <a:solidFill>
            <a:schemeClr val="bg1"/>
          </a:solidFill>
          <a:ln w="25400" cap="flat" cmpd="sng">
            <a:solidFill>
              <a:schemeClr val="accent2"/>
            </a:solidFill>
            <a:prstDash val="solid"/>
            <a:miter/>
            <a:headEnd type="none" w="med" len="med"/>
            <a:tailEnd type="none" w="med" len="med"/>
          </a:ln>
        </p:spPr>
        <p:txBody>
          <a:bodyPr lIns="90170" tIns="46990" rIns="90170" bIns="46990" anchor="t"/>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GROUP BY  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HAVING   count ( distinct  cid ) &gt;= 2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框 1"/>
          <p:cNvSpPr txBox="1"/>
          <p:nvPr/>
        </p:nvSpPr>
        <p:spPr>
          <a:xfrm>
            <a:off x="323850" y="5594350"/>
            <a:ext cx="8567738" cy="1141413"/>
          </a:xfrm>
          <a:prstGeom prst="rect">
            <a:avLst/>
          </a:prstGeom>
          <a:solidFill>
            <a:schemeClr val="bg1"/>
          </a:solidFill>
          <a:ln w="9525">
            <a:noFill/>
          </a:ln>
        </p:spPr>
        <p:txBody>
          <a:bodyPr wrap="square" tIns="107950" bIns="179705" anchor="t">
            <a:spAutoFit/>
          </a:bodyPr>
          <a:p>
            <a:r>
              <a:rPr lang="zh-CN" altLang="en-US" sz="2800" b="1">
                <a:latin typeface="Times New Roman" panose="02020603050405020304" pitchFamily="2" charset="0"/>
                <a:cs typeface="Times New Roman" panose="02020603050405020304" pitchFamily="2" charset="0"/>
              </a:rPr>
              <a:t>注：</a:t>
            </a:r>
            <a:r>
              <a:rPr lang="zh-CN" altLang="en-US" sz="2800" b="1">
                <a:solidFill>
                  <a:srgbClr val="0000CC"/>
                </a:solidFill>
                <a:latin typeface="Times New Roman" panose="02020603050405020304" pitchFamily="2" charset="0"/>
                <a:cs typeface="Times New Roman" panose="02020603050405020304" pitchFamily="2" charset="0"/>
              </a:rPr>
              <a:t>在分组选择统计查询中，查询结果中</a:t>
            </a:r>
            <a:r>
              <a:rPr lang="zh-CN" altLang="en-US" sz="2800" b="1" u="sng">
                <a:solidFill>
                  <a:srgbClr val="FF3300"/>
                </a:solidFill>
                <a:latin typeface="Times New Roman" panose="02020603050405020304" pitchFamily="2" charset="0"/>
                <a:cs typeface="Times New Roman" panose="02020603050405020304" pitchFamily="2" charset="0"/>
              </a:rPr>
              <a:t>可以没有</a:t>
            </a:r>
            <a:r>
              <a:rPr lang="zh-CN" altLang="en-US" sz="2800" b="1">
                <a:solidFill>
                  <a:srgbClr val="0000CC"/>
                </a:solidFill>
                <a:latin typeface="Times New Roman" panose="02020603050405020304" pitchFamily="2" charset="0"/>
                <a:cs typeface="Times New Roman" panose="02020603050405020304" pitchFamily="2" charset="0"/>
              </a:rPr>
              <a:t>统计值！</a:t>
            </a:r>
            <a:endParaRPr lang="zh-CN" altLang="en-US" sz="2800" b="1">
              <a:solidFill>
                <a:srgbClr val="0000CC"/>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blinds(horizontal)">
                                      <p:cBhvr>
                                        <p:cTn id="7" dur="500"/>
                                        <p:tgtEl>
                                          <p:spTgt spid="1310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9" grpId="0" bldLvl="0" animBg="1"/>
      <p:bldP spid="2" grpId="0" bldLvl="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23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23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2340" name="Rectangle 3"/>
          <p:cNvSpPr/>
          <p:nvPr/>
        </p:nvSpPr>
        <p:spPr>
          <a:xfrm>
            <a:off x="0" y="0"/>
            <a:ext cx="9144000" cy="6858000"/>
          </a:xfrm>
          <a:prstGeom prst="rect">
            <a:avLst/>
          </a:prstGeom>
          <a:solidFill>
            <a:schemeClr val="bg1"/>
          </a:solidFill>
          <a:ln w="9525">
            <a:noFill/>
          </a:ln>
        </p:spPr>
        <p:txBody>
          <a:bodyPr lIns="90170" tIns="190500" rIns="90170" bIns="46990" anchor="t"/>
          <a:p>
            <a:pPr marL="457200" indent="-457200">
              <a:spcBef>
                <a:spcPct val="20000"/>
              </a:spcBef>
              <a:buClr>
                <a:schemeClr val="tx1"/>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rPr>
              <a:t>the orders of SQL clause being performed</a:t>
            </a:r>
            <a:endParaRPr lang="en-US" altLang="x-none" sz="3000" b="1"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First the relational products of all tables in the </a:t>
            </a:r>
            <a:r>
              <a:rPr lang="en-US" altLang="x-none" sz="3000" b="1" u="sng" dirty="0">
                <a:solidFill>
                  <a:srgbClr val="FF0066"/>
                </a:solidFill>
                <a:latin typeface="Arial" panose="020B0604020202020204" pitchFamily="34" charset="0"/>
                <a:ea typeface="宋体" panose="02010600030101010101" pitchFamily="2" charset="-122"/>
              </a:rPr>
              <a:t>FROM</a:t>
            </a:r>
            <a:r>
              <a:rPr lang="en-US" altLang="x-none" sz="3000" b="1" dirty="0">
                <a:solidFill>
                  <a:schemeClr val="accent2"/>
                </a:solidFill>
                <a:latin typeface="Arial" panose="020B0604020202020204" pitchFamily="34" charset="0"/>
                <a:ea typeface="宋体" panose="02010600030101010101" pitchFamily="2" charset="-122"/>
              </a:rPr>
              <a:t> clause are formed.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From this, rows not satisfying the </a:t>
            </a:r>
            <a:r>
              <a:rPr lang="en-US" altLang="x-none" sz="3000" b="1" u="sng" dirty="0">
                <a:solidFill>
                  <a:srgbClr val="FF0066"/>
                </a:solidFill>
                <a:latin typeface="Arial" panose="020B0604020202020204" pitchFamily="34" charset="0"/>
                <a:ea typeface="宋体" panose="02010600030101010101" pitchFamily="2" charset="-122"/>
              </a:rPr>
              <a:t>WHERE</a:t>
            </a:r>
            <a:r>
              <a:rPr lang="en-US" altLang="x-none" sz="3000" b="1" dirty="0">
                <a:solidFill>
                  <a:schemeClr val="accent2"/>
                </a:solidFill>
                <a:latin typeface="Arial" panose="020B0604020202020204" pitchFamily="34" charset="0"/>
                <a:ea typeface="宋体" panose="02010600030101010101" pitchFamily="2" charset="-122"/>
              </a:rPr>
              <a:t> clause are eliminated.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The remaining rows are grouped in accordance with the </a:t>
            </a:r>
            <a:r>
              <a:rPr lang="en-US" altLang="x-none" sz="3000" b="1" u="sng" dirty="0">
                <a:solidFill>
                  <a:srgbClr val="FF0066"/>
                </a:solidFill>
                <a:latin typeface="Arial" panose="020B0604020202020204" pitchFamily="34" charset="0"/>
                <a:ea typeface="宋体" panose="02010600030101010101" pitchFamily="2" charset="-122"/>
              </a:rPr>
              <a:t>GROUP BY</a:t>
            </a:r>
            <a:r>
              <a:rPr lang="en-US" altLang="x-none" sz="3000" b="1" dirty="0">
                <a:solidFill>
                  <a:schemeClr val="accent2"/>
                </a:solidFill>
                <a:latin typeface="Arial" panose="020B0604020202020204" pitchFamily="34" charset="0"/>
                <a:ea typeface="宋体" panose="02010600030101010101" pitchFamily="2" charset="-122"/>
              </a:rPr>
              <a:t> clause.</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The groups not satisfying the </a:t>
            </a:r>
            <a:r>
              <a:rPr lang="en-US" altLang="x-none" sz="3000" b="1" u="sng" dirty="0">
                <a:solidFill>
                  <a:srgbClr val="FF0066"/>
                </a:solidFill>
                <a:latin typeface="Arial" panose="020B0604020202020204" pitchFamily="34" charset="0"/>
                <a:ea typeface="宋体" panose="02010600030101010101" pitchFamily="2" charset="-122"/>
              </a:rPr>
              <a:t>HAVING</a:t>
            </a:r>
            <a:r>
              <a:rPr lang="en-US" altLang="x-none" sz="3000" b="1" dirty="0">
                <a:solidFill>
                  <a:schemeClr val="accent2"/>
                </a:solidFill>
                <a:latin typeface="Arial" panose="020B0604020202020204" pitchFamily="34" charset="0"/>
                <a:ea typeface="宋体" panose="02010600030101010101" pitchFamily="2" charset="-122"/>
              </a:rPr>
              <a:t> clause are eliminated.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Finally, expressions in the select list are evaluated.</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spcBef>
                <a:spcPct val="20000"/>
              </a:spcBef>
              <a:buClr>
                <a:schemeClr val="tx1"/>
              </a:buClr>
              <a:buFont typeface="Wingdings" panose="05000000000000000000" pitchFamily="2" charset="2"/>
              <a:buChar char="q"/>
            </a:pPr>
            <a:r>
              <a:rPr lang="en-US" altLang="x-none" sz="3000" b="1" dirty="0">
                <a:solidFill>
                  <a:schemeClr val="tx2"/>
                </a:solidFill>
                <a:latin typeface="Arial" panose="020B0604020202020204" pitchFamily="34" charset="0"/>
                <a:ea typeface="宋体" panose="02010600030101010101" pitchFamily="2" charset="-122"/>
              </a:rPr>
              <a:t>a group </a:t>
            </a:r>
            <a:r>
              <a:rPr lang="en-US" altLang="x-none" sz="3000" b="1" dirty="0">
                <a:solidFill>
                  <a:schemeClr val="tx2"/>
                </a:solidFill>
                <a:latin typeface="Arial" panose="020B0604020202020204" pitchFamily="34" charset="0"/>
                <a:ea typeface="宋体" panose="02010600030101010101" pitchFamily="2" charset="-122"/>
                <a:sym typeface="Wingdings" panose="05000000000000000000" pitchFamily="2" charset="2"/>
              </a:rPr>
              <a:t> a result row</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142341" name="AutoShape 5">
            <a:hlinkClick r:id="rId1" action="ppaction://hlinkpres?slideindex=1&amp;slidetitle="/>
          </p:cNvPr>
          <p:cNvSpPr/>
          <p:nvPr/>
        </p:nvSpPr>
        <p:spPr>
          <a:xfrm>
            <a:off x="6553200" y="6308725"/>
            <a:ext cx="2411413" cy="360363"/>
          </a:xfrm>
          <a:prstGeom prst="actionButtonForwardNext">
            <a:avLst/>
          </a:prstGeom>
          <a:solidFill>
            <a:srgbClr val="C2FFF0"/>
          </a:solidFill>
          <a:ln w="9525">
            <a:noFill/>
          </a:ln>
        </p:spPr>
        <p:txBody>
          <a:bodyPr wrap="none" anchor="ctr"/>
          <a:p>
            <a:pPr algn="ctr"/>
            <a:r>
              <a:rPr lang="en-US" altLang="zh-CN" sz="2000" b="1" i="1" dirty="0">
                <a:latin typeface="Times New Roman" panose="02020603050405020304" pitchFamily="2" charset="0"/>
                <a:ea typeface="宋体" panose="02010600030101010101" pitchFamily="2" charset="-122"/>
              </a:rPr>
              <a:t>HAVING</a:t>
            </a:r>
            <a:r>
              <a:rPr lang="zh-CN" altLang="zh-CN" sz="2000" b="1" i="1" dirty="0">
                <a:latin typeface="Times New Roman" panose="02020603050405020304" pitchFamily="2" charset="0"/>
                <a:ea typeface="宋体" panose="02010600030101010101" pitchFamily="2" charset="-122"/>
              </a:rPr>
              <a:t>示例</a:t>
            </a:r>
            <a:endParaRPr lang="zh-CN" altLang="zh-CN" sz="2000" b="1" i="1" dirty="0">
              <a:latin typeface="Times New Roman" panose="02020603050405020304" pitchFamily="2" charset="0"/>
              <a:ea typeface="宋体" panose="02010600030101010101" pitchFamily="2" charset="-122"/>
            </a:endParaRPr>
          </a:p>
        </p:txBody>
      </p:sp>
      <p:sp>
        <p:nvSpPr>
          <p:cNvPr id="142342" name="AutoShape 5">
            <a:hlinkClick r:id="rId2" action="ppaction://hlinkpres?slideindex=1&amp;slidetitle="/>
          </p:cNvPr>
          <p:cNvSpPr/>
          <p:nvPr/>
        </p:nvSpPr>
        <p:spPr>
          <a:xfrm>
            <a:off x="282575" y="6421438"/>
            <a:ext cx="2411413" cy="360362"/>
          </a:xfrm>
          <a:prstGeom prst="actionButtonForwardNext">
            <a:avLst/>
          </a:prstGeom>
          <a:solidFill>
            <a:srgbClr val="C2FFF0"/>
          </a:solidFill>
          <a:ln w="9525">
            <a:noFill/>
          </a:ln>
        </p:spPr>
        <p:txBody>
          <a:bodyPr wrap="none" anchor="ctr"/>
          <a:p>
            <a:pPr algn="ctr"/>
            <a:r>
              <a:rPr lang="en-US" altLang="zh-CN" sz="2000" b="1" i="1" dirty="0">
                <a:latin typeface="Times New Roman" panose="02020603050405020304" pitchFamily="2" charset="0"/>
                <a:ea typeface="宋体" panose="02010600030101010101" pitchFamily="2" charset="-122"/>
              </a:rPr>
              <a:t>GROUP BY</a:t>
            </a:r>
            <a:r>
              <a:rPr lang="zh-CN" altLang="zh-CN" sz="2000" b="1" i="1" dirty="0">
                <a:latin typeface="Times New Roman" panose="02020603050405020304" pitchFamily="2" charset="0"/>
                <a:ea typeface="宋体" panose="02010600030101010101" pitchFamily="2" charset="-122"/>
              </a:rPr>
              <a:t>示例</a:t>
            </a:r>
            <a:endParaRPr lang="zh-CN" altLang="zh-CN" sz="2000" b="1" i="1"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3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3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364" name="Rectangle 2"/>
          <p:cNvSpPr>
            <a:spLocks noGrp="1"/>
          </p:cNvSpPr>
          <p:nvPr>
            <p:ph type="title"/>
          </p:nvPr>
        </p:nvSpPr>
        <p:spPr>
          <a:xfrm>
            <a:off x="457200" y="12700"/>
            <a:ext cx="8229600" cy="533400"/>
          </a:xfrm>
        </p:spPr>
        <p:txBody>
          <a:bodyPr wrap="square" anchor="ctr"/>
          <a:p>
            <a:pPr eaLnBrk="1" hangingPunct="1"/>
            <a:r>
              <a:rPr lang="zh-CN" altLang="en-US" sz="2800" dirty="0"/>
              <a:t>3.8 </a:t>
            </a:r>
            <a:r>
              <a:rPr lang="en-US" altLang="x-none" sz="2800" dirty="0"/>
              <a:t>Groups of Rows in SQL</a:t>
            </a:r>
            <a:endParaRPr lang="en-US" altLang="x-none" sz="2800" dirty="0"/>
          </a:p>
        </p:txBody>
      </p:sp>
      <p:sp>
        <p:nvSpPr>
          <p:cNvPr id="143365" name="Rectangle 3"/>
          <p:cNvSpPr>
            <a:spLocks noGrp="1"/>
          </p:cNvSpPr>
          <p:nvPr>
            <p:ph type="body"/>
          </p:nvPr>
        </p:nvSpPr>
        <p:spPr>
          <a:xfrm>
            <a:off x="0" y="550863"/>
            <a:ext cx="9109075" cy="990600"/>
          </a:xfrm>
        </p:spPr>
        <p:txBody>
          <a:bodyPr wrap="square" anchor="t"/>
          <a:p>
            <a:pPr eaLnBrk="1" hangingPunct="1"/>
            <a:r>
              <a:rPr lang="en-US" altLang="x-none" sz="3000" dirty="0"/>
              <a:t>Exp 3.8.5 </a:t>
            </a:r>
            <a:r>
              <a:rPr lang="en-US" altLang="x-none" sz="3000" dirty="0">
                <a:solidFill>
                  <a:schemeClr val="accent2"/>
                </a:solidFill>
              </a:rPr>
              <a:t>Find the average, over all agents, of the maximum dollar sales made by each agent.</a:t>
            </a:r>
            <a:endParaRPr lang="en-US" altLang="x-none" sz="3000" dirty="0">
              <a:solidFill>
                <a:schemeClr val="accent2"/>
              </a:solidFill>
            </a:endParaRPr>
          </a:p>
        </p:txBody>
      </p:sp>
      <p:grpSp>
        <p:nvGrpSpPr>
          <p:cNvPr id="133127" name="组合 133126"/>
          <p:cNvGrpSpPr/>
          <p:nvPr/>
        </p:nvGrpSpPr>
        <p:grpSpPr>
          <a:xfrm>
            <a:off x="381000" y="1630363"/>
            <a:ext cx="8610600" cy="2160587"/>
            <a:chOff x="0" y="0"/>
            <a:chExt cx="13560" cy="3401"/>
          </a:xfrm>
        </p:grpSpPr>
        <p:sp>
          <p:nvSpPr>
            <p:cNvPr id="143367" name="Rectangle 4"/>
            <p:cNvSpPr/>
            <p:nvPr/>
          </p:nvSpPr>
          <p:spPr>
            <a:xfrm>
              <a:off x="0" y="0"/>
              <a:ext cx="13560" cy="867"/>
            </a:xfrm>
            <a:prstGeom prst="rect">
              <a:avLst/>
            </a:prstGeom>
            <a:solidFill>
              <a:srgbClr val="CCFFCC"/>
            </a:solidFill>
            <a:ln w="9525">
              <a:noFill/>
            </a:ln>
          </p:spPr>
          <p:txBody>
            <a:bodyPr anchor="t"/>
            <a:p>
              <a:pPr marL="457200" indent="-4572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Invalid SQL syntax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sp>
          <p:nvSpPr>
            <p:cNvPr id="143368" name="Rectangle 6"/>
            <p:cNvSpPr/>
            <p:nvPr/>
          </p:nvSpPr>
          <p:spPr>
            <a:xfrm>
              <a:off x="0" y="867"/>
              <a:ext cx="13560" cy="2535"/>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avg(</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select max(dollars) from orders</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GROUP BY  aid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grpSp>
        <p:nvGrpSpPr>
          <p:cNvPr id="133130" name="组合 133129"/>
          <p:cNvGrpSpPr/>
          <p:nvPr/>
        </p:nvGrpSpPr>
        <p:grpSpPr>
          <a:xfrm>
            <a:off x="381000" y="4005263"/>
            <a:ext cx="8610600" cy="2735262"/>
            <a:chOff x="0" y="0"/>
            <a:chExt cx="13560" cy="4308"/>
          </a:xfrm>
        </p:grpSpPr>
        <p:sp>
          <p:nvSpPr>
            <p:cNvPr id="143370" name="Rectangle 5"/>
            <p:cNvSpPr/>
            <p:nvPr/>
          </p:nvSpPr>
          <p:spPr>
            <a:xfrm>
              <a:off x="0" y="0"/>
              <a:ext cx="13560" cy="951"/>
            </a:xfrm>
            <a:prstGeom prst="rect">
              <a:avLst/>
            </a:prstGeom>
            <a:solidFill>
              <a:srgbClr val="CCFFCC"/>
            </a:solidFill>
            <a:ln w="9525">
              <a:noFill/>
            </a:ln>
          </p:spPr>
          <p:txBody>
            <a:bodyPr anchor="t"/>
            <a:p>
              <a:pPr marL="457200" indent="-4572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Valid SQL syntax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sp>
          <p:nvSpPr>
            <p:cNvPr id="143371" name="Rectangle 8"/>
            <p:cNvSpPr/>
            <p:nvPr/>
          </p:nvSpPr>
          <p:spPr>
            <a:xfrm>
              <a:off x="0" y="950"/>
              <a:ext cx="13560" cy="3358"/>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914400" lvl="1"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avg ( t.x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aid, max(dollars)  as  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group by  aid</a:t>
              </a:r>
              <a:r>
                <a:rPr lang="en-US" altLang="x-none" sz="3000" b="1" dirty="0">
                  <a:latin typeface="Arial" panose="020B0604020202020204" pitchFamily="34" charset="0"/>
                  <a:ea typeface="宋体" panose="02010600030101010101" pitchFamily="2" charset="-122"/>
                  <a:sym typeface="Symbol" panose="05050102010706020507" pitchFamily="2" charset="2"/>
                </a:rPr>
                <a:t> )   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sp>
        <p:nvSpPr>
          <p:cNvPr id="143372" name="AutoShape 10">
            <a:hlinkClick r:id="rId1" action="ppaction://hlinksldjump"/>
          </p:cNvPr>
          <p:cNvSpPr/>
          <p:nvPr/>
        </p:nvSpPr>
        <p:spPr>
          <a:xfrm>
            <a:off x="8610600" y="2286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blinds(horizontal)">
                                      <p:cBhvr>
                                        <p:cTn id="7" dur="500"/>
                                        <p:tgtEl>
                                          <p:spTgt spid="133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30"/>
                                        </p:tgtEl>
                                        <p:attrNameLst>
                                          <p:attrName>style.visibility</p:attrName>
                                        </p:attrNameLst>
                                      </p:cBhvr>
                                      <p:to>
                                        <p:strVal val="visible"/>
                                      </p:to>
                                    </p:set>
                                    <p:animEffect transition="in" filter="blinds(horizontal)">
                                      <p:cBhvr>
                                        <p:cTn id="12" dur="500"/>
                                        <p:tgtEl>
                                          <p:spTgt spid="133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3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40" name="Rectangle 2"/>
          <p:cNvSpPr>
            <a:spLocks noGrp="1"/>
          </p:cNvSpPr>
          <p:nvPr>
            <p:ph type="body"/>
          </p:nvPr>
        </p:nvSpPr>
        <p:spPr>
          <a:xfrm>
            <a:off x="-22225" y="0"/>
            <a:ext cx="9131300" cy="6454775"/>
          </a:xfrm>
        </p:spPr>
        <p:txBody>
          <a:bodyPr wrap="square" anchor="t"/>
          <a:p>
            <a:pPr marL="457200" indent="-457200" algn="ctr" eaLnBrk="1" hangingPunct="1">
              <a:lnSpc>
                <a:spcPct val="110000"/>
              </a:lnSpc>
              <a:buNone/>
            </a:pPr>
            <a:r>
              <a:rPr lang="en-US" altLang="x-none" dirty="0"/>
              <a:t>Figure 3.2  Limited Form of Create Table Statement</a:t>
            </a:r>
            <a:endParaRPr lang="en-US" altLang="x-none"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1828800" lvl="3" indent="-457200" eaLnBrk="1" hangingPunct="1">
              <a:lnSpc>
                <a:spcPct val="110000"/>
              </a:lnSpc>
              <a:buAutoNum type="arabicParenR"/>
            </a:pPr>
            <a:r>
              <a:rPr lang="en-US" altLang="x-none" sz="2600" dirty="0">
                <a:solidFill>
                  <a:srgbClr val="FF0066"/>
                </a:solidFill>
              </a:rPr>
              <a:t> [</a:t>
            </a:r>
            <a:r>
              <a:rPr lang="en-US" altLang="x-none" sz="2600" dirty="0"/>
              <a:t> ... </a:t>
            </a:r>
            <a:r>
              <a:rPr lang="en-US" altLang="x-none" sz="2600" dirty="0">
                <a:solidFill>
                  <a:srgbClr val="FF0066"/>
                </a:solidFill>
              </a:rPr>
              <a:t>]</a:t>
            </a:r>
            <a:r>
              <a:rPr lang="zh-CN" altLang="en-US" sz="2600" dirty="0">
                <a:solidFill>
                  <a:srgbClr val="FF0066"/>
                </a:solidFill>
              </a:rPr>
              <a:t>                </a:t>
            </a:r>
            <a:r>
              <a:rPr lang="en-US" altLang="x-none" sz="2600" dirty="0">
                <a:solidFill>
                  <a:srgbClr val="FF0066"/>
                </a:solidFill>
              </a:rPr>
              <a:t> {</a:t>
            </a:r>
            <a:r>
              <a:rPr lang="en-US" altLang="x-none" sz="2600" dirty="0"/>
              <a:t> ... </a:t>
            </a:r>
            <a:r>
              <a:rPr lang="en-US" altLang="x-none" sz="2600" dirty="0">
                <a:solidFill>
                  <a:srgbClr val="FF0066"/>
                </a:solidFill>
              </a:rPr>
              <a:t>}</a:t>
            </a:r>
            <a:endParaRPr lang="en-US" altLang="x-none" sz="2600" dirty="0">
              <a:solidFill>
                <a:srgbClr val="FF0066"/>
              </a:solidFill>
            </a:endParaRPr>
          </a:p>
          <a:p>
            <a:pPr marL="1828800" lvl="3" indent="-457200" eaLnBrk="1" hangingPunct="1">
              <a:lnSpc>
                <a:spcPct val="110000"/>
              </a:lnSpc>
              <a:buAutoNum type="arabicParenR"/>
            </a:pPr>
            <a:r>
              <a:rPr lang="en-US" altLang="x-none" sz="2600" dirty="0"/>
              <a:t> CREATE TABLE</a:t>
            </a:r>
            <a:endParaRPr lang="en-US" altLang="x-none" sz="2600" dirty="0"/>
          </a:p>
          <a:p>
            <a:pPr marL="1828800" lvl="3" indent="-457200" eaLnBrk="1" hangingPunct="1">
              <a:lnSpc>
                <a:spcPct val="110000"/>
              </a:lnSpc>
              <a:buAutoNum type="arabicParenR"/>
            </a:pPr>
            <a:r>
              <a:rPr lang="en-US" altLang="x-none" sz="2600" dirty="0"/>
              <a:t> NOT NULL</a:t>
            </a:r>
            <a:endParaRPr lang="en-US" altLang="x-none" sz="2600" dirty="0"/>
          </a:p>
          <a:p>
            <a:pPr marL="1828800" lvl="3" indent="-457200" eaLnBrk="1" hangingPunct="1">
              <a:lnSpc>
                <a:spcPct val="110000"/>
              </a:lnSpc>
              <a:buAutoNum type="arabicParenR"/>
            </a:pPr>
            <a:r>
              <a:rPr lang="en-US" altLang="x-none" sz="2600" dirty="0"/>
              <a:t> PRIMARY KEY</a:t>
            </a:r>
            <a:endParaRPr lang="en-US" altLang="x-none" sz="2600" dirty="0"/>
          </a:p>
        </p:txBody>
      </p:sp>
      <p:sp>
        <p:nvSpPr>
          <p:cNvPr id="14341" name="Text Box 4"/>
          <p:cNvSpPr txBox="1"/>
          <p:nvPr/>
        </p:nvSpPr>
        <p:spPr>
          <a:xfrm>
            <a:off x="36513" y="574675"/>
            <a:ext cx="9074150" cy="3313113"/>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a:spcBef>
                <a:spcPct val="50000"/>
              </a:spcBef>
            </a:pPr>
            <a:r>
              <a:rPr lang="en-US" altLang="x-none" sz="3000" b="1" dirty="0">
                <a:solidFill>
                  <a:schemeClr val="accent2"/>
                </a:solidFill>
                <a:latin typeface="Arial" panose="020B0604020202020204" pitchFamily="34" charset="0"/>
                <a:ea typeface="宋体" panose="02010600030101010101" pitchFamily="2" charset="-122"/>
              </a:rPr>
              <a:t>CREATE TABLE</a:t>
            </a:r>
            <a:r>
              <a:rPr lang="en-US" altLang="x-none" sz="3000" b="1" dirty="0">
                <a:latin typeface="Arial" panose="020B0604020202020204" pitchFamily="34" charset="0"/>
                <a:ea typeface="宋体" panose="02010600030101010101" pitchFamily="2" charset="-122"/>
              </a:rPr>
              <a:t> tablename (</a:t>
            </a:r>
            <a:endParaRPr lang="en-US" altLang="x-none" sz="3000" b="1" dirty="0">
              <a:latin typeface="Arial" panose="020B0604020202020204" pitchFamily="34" charset="0"/>
              <a:ea typeface="宋体" panose="02010600030101010101" pitchFamily="2" charset="-122"/>
            </a:endParaRPr>
          </a:p>
          <a:p>
            <a:pPr lvl="1" indent="0">
              <a:spcBef>
                <a:spcPct val="50000"/>
              </a:spcBef>
            </a:pPr>
            <a:r>
              <a:rPr lang="en-US" altLang="x-none" sz="3000" b="1" dirty="0">
                <a:latin typeface="Arial" panose="020B0604020202020204" pitchFamily="34" charset="0"/>
                <a:ea typeface="宋体" panose="02010600030101010101" pitchFamily="2" charset="-122"/>
              </a:rPr>
              <a:t>colname datatype </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NULL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lvl="1" indent="0">
              <a:spcBef>
                <a:spcPct val="50000"/>
              </a:spcBef>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colname datatype </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NULL</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lvl="1" indent="0">
              <a:spcBef>
                <a:spcPct val="50000"/>
              </a:spcBef>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 ( colname </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colname ...</a:t>
            </a:r>
            <a:r>
              <a:rPr lang="en-US" altLang="x-none" sz="3000" b="1" dirty="0">
                <a:solidFill>
                  <a:srgbClr val="FF0066"/>
                </a:solidFill>
                <a:latin typeface="Arial" panose="020B0604020202020204" pitchFamily="34" charset="0"/>
                <a:ea typeface="宋体" panose="02010600030101010101" pitchFamily="2" charset="-122"/>
              </a:rPr>
              <a:t> } </a:t>
            </a:r>
            <a:r>
              <a:rPr lang="en-US" altLang="x-none" sz="3000" b="1" dirty="0">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a:spcBef>
                <a:spcPct val="50000"/>
              </a:spcBef>
            </a:pP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43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43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4388" name="Rectangle 2"/>
          <p:cNvSpPr>
            <a:spLocks noGrp="1"/>
          </p:cNvSpPr>
          <p:nvPr>
            <p:ph type="title"/>
          </p:nvPr>
        </p:nvSpPr>
        <p:spPr/>
        <p:txBody>
          <a:bodyPr wrap="square" anchor="ctr"/>
          <a:p>
            <a:pPr eaLnBrk="1" hangingPunct="1"/>
            <a:r>
              <a:rPr lang="zh-CN" altLang="en-US" dirty="0"/>
              <a:t>3.9 </a:t>
            </a:r>
            <a:r>
              <a:rPr lang="en-US" altLang="x-none" dirty="0"/>
              <a:t>A Complete Description of SQL Select</a:t>
            </a:r>
            <a:endParaRPr lang="en-US" altLang="x-none" dirty="0"/>
          </a:p>
        </p:txBody>
      </p:sp>
      <p:sp>
        <p:nvSpPr>
          <p:cNvPr id="144389" name="Rectangle 3"/>
          <p:cNvSpPr>
            <a:spLocks noGrp="1"/>
          </p:cNvSpPr>
          <p:nvPr>
            <p:ph type="body" orient="vert" idx="1"/>
          </p:nvPr>
        </p:nvSpPr>
        <p:spPr/>
        <p:txBody>
          <a:bodyPr vert="horz" wrap="square" anchor="t"/>
          <a:p>
            <a:pPr eaLnBrk="1" hangingPunct="1"/>
            <a:r>
              <a:rPr lang="en-US" altLang="x-none" sz="3200" dirty="0"/>
              <a:t>Reading at home</a:t>
            </a:r>
            <a:endParaRPr lang="en-US" altLang="x-none" sz="3200" dirty="0"/>
          </a:p>
        </p:txBody>
      </p:sp>
      <p:sp>
        <p:nvSpPr>
          <p:cNvPr id="144390" name="AutoShape 4">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54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54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5412" name="Rectangle 2"/>
          <p:cNvSpPr>
            <a:spLocks noGrp="1"/>
          </p:cNvSpPr>
          <p:nvPr>
            <p:ph type="title"/>
          </p:nvPr>
        </p:nvSpPr>
        <p:spPr>
          <a:xfrm>
            <a:off x="103188" y="228600"/>
            <a:ext cx="876776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45413" name="Rectangle 4"/>
          <p:cNvSpPr/>
          <p:nvPr/>
        </p:nvSpPr>
        <p:spPr>
          <a:xfrm>
            <a:off x="179388" y="981075"/>
            <a:ext cx="8632825" cy="1527175"/>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INSERT </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INTO tablename [ ( colname, ...... )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 ( expr|NULL, ...... ) |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44390" name="Rectangle 4"/>
          <p:cNvSpPr/>
          <p:nvPr/>
        </p:nvSpPr>
        <p:spPr>
          <a:xfrm>
            <a:off x="179388" y="2779713"/>
            <a:ext cx="8651875" cy="15986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rgbClr val="FF0000"/>
                </a:solidFill>
                <a:latin typeface="Arial" panose="020B0604020202020204" pitchFamily="34" charset="0"/>
                <a:ea typeface="宋体" panose="02010600030101010101" pitchFamily="2" charset="-122"/>
                <a:cs typeface="+mn-ea"/>
              </a:rPr>
              <a:t>UPDATE  </a:t>
            </a: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tablename</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SET colname=expr|NULL|subquery,</a:t>
            </a:r>
            <a:r>
              <a:rPr lang="zh-CN" altLang="en-US" sz="3200" b="1" strike="noStrike" noProof="1" dirty="0">
                <a:solidFill>
                  <a:schemeClr val="accent6"/>
                </a:solidFill>
                <a:latin typeface="Arial" panose="020B0604020202020204" pitchFamily="34" charset="0"/>
                <a:ea typeface="宋体" panose="02010600030101010101" pitchFamily="2" charset="-122"/>
                <a:cs typeface="+mn-ea"/>
              </a:rPr>
              <a:t> </a:t>
            </a: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 WHERE  search-condition ] ;</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p:txBody>
      </p:sp>
      <p:sp>
        <p:nvSpPr>
          <p:cNvPr id="147462" name="Rectangle 4"/>
          <p:cNvSpPr/>
          <p:nvPr/>
        </p:nvSpPr>
        <p:spPr>
          <a:xfrm>
            <a:off x="179388" y="4651375"/>
            <a:ext cx="8632825" cy="1595438"/>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rgbClr val="FF0000"/>
                </a:solidFill>
                <a:latin typeface="Arial" panose="020B0604020202020204" pitchFamily="34" charset="0"/>
                <a:ea typeface="宋体" panose="02010600030101010101" pitchFamily="2" charset="-122"/>
                <a:cs typeface="+mn-ea"/>
              </a:rPr>
              <a:t>DELETE</a:t>
            </a:r>
            <a:endParaRPr lang="en-US" altLang="x-none" sz="3200" b="1" strike="noStrike" noProof="1" dirty="0">
              <a:solidFill>
                <a:srgbClr val="FF0000"/>
              </a:solidFill>
              <a:latin typeface="Arial" panose="020B0604020202020204" pitchFamily="34" charset="0"/>
              <a:ea typeface="宋体" panose="02010600030101010101" pitchFamily="2" charset="-122"/>
            </a:endParaRPr>
          </a:p>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FROM  tablename</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 WHERE  search-condition ] ;</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64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64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6436" name="Rectangle 3"/>
          <p:cNvSpPr>
            <a:spLocks noGrp="1"/>
          </p:cNvSpPr>
          <p:nvPr>
            <p:ph type="body"/>
          </p:nvPr>
        </p:nvSpPr>
        <p:spPr>
          <a:xfrm>
            <a:off x="457200" y="47625"/>
            <a:ext cx="8229600" cy="692150"/>
          </a:xfrm>
        </p:spPr>
        <p:txBody>
          <a:bodyPr wrap="square" anchor="t"/>
          <a:p>
            <a:pPr eaLnBrk="1" hangingPunct="1"/>
            <a:r>
              <a:rPr lang="en-US" altLang="x-none" sz="3200" dirty="0"/>
              <a:t>The Insert Statement</a:t>
            </a:r>
            <a:endParaRPr lang="en-US" altLang="x-none" sz="3200" dirty="0"/>
          </a:p>
        </p:txBody>
      </p:sp>
      <p:sp>
        <p:nvSpPr>
          <p:cNvPr id="146437" name="Rectangle 4"/>
          <p:cNvSpPr/>
          <p:nvPr/>
        </p:nvSpPr>
        <p:spPr>
          <a:xfrm>
            <a:off x="180975" y="669925"/>
            <a:ext cx="8783638" cy="1785938"/>
          </a:xfrm>
          <a:prstGeom prst="rect">
            <a:avLst/>
          </a:prstGeom>
          <a:solidFill>
            <a:schemeClr val="bg1"/>
          </a:solidFill>
          <a:ln w="12700" cap="flat" cmpd="sng">
            <a:solidFill>
              <a:schemeClr val="tx1"/>
            </a:solidFill>
            <a:prstDash val="solid"/>
            <a:miter/>
            <a:headEnd type="none" w="med" len="med"/>
            <a:tailEnd type="none" w="med" len="med"/>
          </a:ln>
        </p:spPr>
        <p:txBody>
          <a:bodyPr tIns="107950" bIns="107950" anchor="t"/>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INSERT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INTO tablename [ ( colname, ...... )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 ( expr|NULL, ...... )  |  subquery</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6" name="组合 5"/>
          <p:cNvGrpSpPr/>
          <p:nvPr/>
        </p:nvGrpSpPr>
        <p:grpSpPr>
          <a:xfrm>
            <a:off x="757238" y="2320925"/>
            <a:ext cx="4779962" cy="976313"/>
            <a:chOff x="1871" y="4221"/>
            <a:chExt cx="7526" cy="1536"/>
          </a:xfrm>
        </p:grpSpPr>
        <p:sp>
          <p:nvSpPr>
            <p:cNvPr id="2" name="左大括号 1"/>
            <p:cNvSpPr/>
            <p:nvPr/>
          </p:nvSpPr>
          <p:spPr>
            <a:xfrm rot="16200000">
              <a:off x="5296" y="794"/>
              <a:ext cx="675" cy="7527"/>
            </a:xfrm>
            <a:prstGeom prst="leftBrace">
              <a:avLst>
                <a:gd name="adj1" fmla="val 8333"/>
                <a:gd name="adj2" fmla="val 51175"/>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146440" name="文本框 2"/>
            <p:cNvSpPr txBox="1"/>
            <p:nvPr/>
          </p:nvSpPr>
          <p:spPr>
            <a:xfrm>
              <a:off x="2062" y="4893"/>
              <a:ext cx="7065" cy="864"/>
            </a:xfrm>
            <a:prstGeom prst="rect">
              <a:avLst/>
            </a:prstGeom>
            <a:noFill/>
            <a:ln w="9525">
              <a:noFill/>
            </a:ln>
          </p:spPr>
          <p:txBody>
            <a:bodyPr wrap="square" anchor="t">
              <a:spAutoFit/>
            </a:bodyPr>
            <a:p>
              <a:pPr algn="ctr"/>
              <a:r>
                <a:rPr lang="zh-CN" altLang="en-US" sz="3000" b="1">
                  <a:latin typeface="Times New Roman" panose="02020603050405020304" pitchFamily="2" charset="0"/>
                  <a:cs typeface="Times New Roman" panose="02020603050405020304" pitchFamily="2" charset="0"/>
                </a:rPr>
                <a:t>插入单个常量元组</a:t>
              </a:r>
              <a:endParaRPr lang="zh-CN" altLang="en-US" sz="3000" b="1">
                <a:latin typeface="Times New Roman" panose="02020603050405020304" pitchFamily="2" charset="0"/>
                <a:ea typeface="Times New Roman" panose="02020603050405020304" pitchFamily="2" charset="0"/>
              </a:endParaRPr>
            </a:p>
          </p:txBody>
        </p:sp>
      </p:grpSp>
      <p:grpSp>
        <p:nvGrpSpPr>
          <p:cNvPr id="7" name="组合 6"/>
          <p:cNvGrpSpPr/>
          <p:nvPr/>
        </p:nvGrpSpPr>
        <p:grpSpPr>
          <a:xfrm>
            <a:off x="5284788" y="2305050"/>
            <a:ext cx="3817937" cy="974725"/>
            <a:chOff x="8888" y="4196"/>
            <a:chExt cx="6013" cy="1535"/>
          </a:xfrm>
        </p:grpSpPr>
        <p:sp>
          <p:nvSpPr>
            <p:cNvPr id="4" name="左大括号 3"/>
            <p:cNvSpPr/>
            <p:nvPr/>
          </p:nvSpPr>
          <p:spPr>
            <a:xfrm rot="16200000">
              <a:off x="11288" y="2990"/>
              <a:ext cx="675" cy="3074"/>
            </a:xfrm>
            <a:prstGeom prst="leftBrace">
              <a:avLst>
                <a:gd name="adj1" fmla="val 8333"/>
                <a:gd name="adj2" fmla="val 51175"/>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5" name="文本框 4"/>
            <p:cNvSpPr txBox="1"/>
            <p:nvPr/>
          </p:nvSpPr>
          <p:spPr>
            <a:xfrm>
              <a:off x="8888" y="4867"/>
              <a:ext cx="6013" cy="864"/>
            </a:xfrm>
            <a:prstGeom prst="rect">
              <a:avLst/>
            </a:prstGeom>
            <a:noFill/>
          </p:spPr>
          <p:txBody>
            <a:bodyPr wrap="square" lIns="36195" rIns="36195" rtlCol="0">
              <a:spAutoFit/>
            </a:bodyPr>
            <a:p>
              <a:pPr algn="ctr"/>
              <a:r>
                <a:rPr lang="zh-CN" altLang="en-US" sz="3000" b="1">
                  <a:solidFill>
                    <a:srgbClr val="000000"/>
                  </a:solidFill>
                  <a:latin typeface="Times New Roman" panose="02020603050405020304" pitchFamily="2" charset="0"/>
                  <a:cs typeface="Arial" panose="020B0604020202020204" pitchFamily="34" charset="0"/>
                </a:rPr>
                <a:t>插入子查询的结果元组</a:t>
              </a:r>
              <a:endParaRPr lang="zh-CN" altLang="en-US" sz="3000" b="1">
                <a:solidFill>
                  <a:srgbClr val="000000"/>
                </a:solidFill>
                <a:latin typeface="Times New Roman" panose="02020603050405020304" pitchFamily="2" charset="0"/>
              </a:endParaRPr>
            </a:p>
          </p:txBody>
        </p:sp>
      </p:grpSp>
      <p:sp>
        <p:nvSpPr>
          <p:cNvPr id="8" name="文本框 7"/>
          <p:cNvSpPr txBox="1"/>
          <p:nvPr/>
        </p:nvSpPr>
        <p:spPr>
          <a:xfrm>
            <a:off x="134938" y="3282950"/>
            <a:ext cx="8955088" cy="2986088"/>
          </a:xfrm>
          <a:prstGeom prst="rect">
            <a:avLst/>
          </a:prstGeom>
          <a:solidFill>
            <a:schemeClr val="bg1"/>
          </a:solidFill>
        </p:spPr>
        <p:txBody>
          <a:bodyPr wrap="square" rtlCol="0">
            <a:spAutoFit/>
          </a:bodyPr>
          <a:p>
            <a:pPr>
              <a:spcAft>
                <a:spcPts val="600"/>
              </a:spcAft>
            </a:pPr>
            <a:r>
              <a:rPr lang="zh-CN" altLang="en-US" sz="3000" b="1">
                <a:solidFill>
                  <a:srgbClr val="2D2DB7"/>
                </a:solidFill>
                <a:latin typeface="Times New Roman" panose="02020603050405020304" pitchFamily="2" charset="0"/>
                <a:cs typeface="Arial" panose="020B0604020202020204" pitchFamily="34" charset="0"/>
              </a:rPr>
              <a:t>新元组中的属性值的排列次序，确定方法如下：</a:t>
            </a:r>
            <a:endParaRPr lang="zh-CN" altLang="en-US" sz="3000" b="1">
              <a:solidFill>
                <a:srgbClr val="2D2DB7"/>
              </a:solidFill>
              <a:latin typeface="Times New Roman" panose="02020603050405020304" pitchFamily="2" charset="0"/>
            </a:endParaRPr>
          </a:p>
          <a:p>
            <a:pPr>
              <a:spcAft>
                <a:spcPts val="600"/>
              </a:spcAft>
              <a:buFont typeface="Times New Roman" panose="02020603050405020304" pitchFamily="2" charset="0"/>
              <a:buAutoNum type="circleNumDbPlain"/>
            </a:pPr>
            <a:r>
              <a:rPr lang="zh-CN" altLang="en-US" sz="3000" b="1">
                <a:solidFill>
                  <a:srgbClr val="2D2DB7"/>
                </a:solidFill>
                <a:latin typeface="Times New Roman" panose="02020603050405020304" pitchFamily="2" charset="0"/>
                <a:cs typeface="Arial" panose="020B0604020202020204" pitchFamily="34" charset="0"/>
              </a:rPr>
              <a:t>如果在</a:t>
            </a:r>
            <a:r>
              <a:rPr lang="en-US" altLang="zh-CN" sz="3000" b="1">
                <a:solidFill>
                  <a:srgbClr val="2D2DB7"/>
                </a:solidFill>
                <a:latin typeface="Times New Roman" panose="02020603050405020304" pitchFamily="2" charset="0"/>
                <a:cs typeface="Arial" panose="020B0604020202020204" pitchFamily="34" charset="0"/>
              </a:rPr>
              <a:t>INTO</a:t>
            </a:r>
            <a:r>
              <a:rPr lang="zh-CN" altLang="en-US" sz="3000" b="1">
                <a:solidFill>
                  <a:srgbClr val="2D2DB7"/>
                </a:solidFill>
                <a:latin typeface="Times New Roman" panose="02020603050405020304" pitchFamily="2" charset="0"/>
                <a:cs typeface="Arial" panose="020B0604020202020204" pitchFamily="34" charset="0"/>
              </a:rPr>
              <a:t>子句中给出了属性名列表，那么将按照排列顺序确定元组中的属性值与</a:t>
            </a:r>
            <a:r>
              <a:rPr lang="en-US" altLang="zh-CN" sz="3000" b="1">
                <a:solidFill>
                  <a:srgbClr val="2D2DB7"/>
                </a:solidFill>
                <a:latin typeface="Times New Roman" panose="02020603050405020304" pitchFamily="2" charset="0"/>
                <a:cs typeface="Arial" panose="020B0604020202020204" pitchFamily="34" charset="0"/>
              </a:rPr>
              <a:t>INTO</a:t>
            </a:r>
            <a:r>
              <a:rPr lang="zh-CN" altLang="en-US" sz="3000" b="1">
                <a:solidFill>
                  <a:srgbClr val="2D2DB7"/>
                </a:solidFill>
                <a:latin typeface="Times New Roman" panose="02020603050405020304" pitchFamily="2" charset="0"/>
                <a:cs typeface="Arial" panose="020B0604020202020204" pitchFamily="34" charset="0"/>
              </a:rPr>
              <a:t>子句中的属性名之间的赋值关系；</a:t>
            </a:r>
            <a:endParaRPr lang="zh-CN" altLang="en-US" sz="3000" b="1">
              <a:solidFill>
                <a:srgbClr val="2D2DB7"/>
              </a:solidFill>
              <a:latin typeface="Times New Roman" panose="02020603050405020304" pitchFamily="2" charset="0"/>
            </a:endParaRPr>
          </a:p>
          <a:p>
            <a:pPr>
              <a:spcAft>
                <a:spcPts val="600"/>
              </a:spcAft>
              <a:buFont typeface="Times New Roman" panose="02020603050405020304" pitchFamily="2" charset="0"/>
              <a:buAutoNum type="circleNumDbPlain"/>
            </a:pPr>
            <a:r>
              <a:rPr lang="zh-CN" altLang="en-US" sz="3000" b="1">
                <a:solidFill>
                  <a:srgbClr val="2D2DB7"/>
                </a:solidFill>
                <a:latin typeface="Times New Roman" panose="02020603050405020304" pitchFamily="2" charset="0"/>
                <a:cs typeface="Arial" panose="020B0604020202020204" pitchFamily="34" charset="0"/>
              </a:rPr>
              <a:t>如果在</a:t>
            </a:r>
            <a:r>
              <a:rPr lang="en-US" altLang="zh-CN" sz="3000" b="1">
                <a:solidFill>
                  <a:srgbClr val="2D2DB7"/>
                </a:solidFill>
                <a:latin typeface="Times New Roman" panose="02020603050405020304" pitchFamily="2" charset="0"/>
                <a:cs typeface="Arial" panose="020B0604020202020204" pitchFamily="34" charset="0"/>
              </a:rPr>
              <a:t>INTO</a:t>
            </a:r>
            <a:r>
              <a:rPr lang="zh-CN" altLang="en-US" sz="3000" b="1">
                <a:solidFill>
                  <a:srgbClr val="2D2DB7"/>
                </a:solidFill>
                <a:latin typeface="Times New Roman" panose="02020603050405020304" pitchFamily="2" charset="0"/>
                <a:cs typeface="Arial" panose="020B0604020202020204" pitchFamily="34" charset="0"/>
              </a:rPr>
              <a:t>子句中省略了属性名，就按照属性在表中的定义顺序建立赋值关系。</a:t>
            </a:r>
            <a:endParaRPr lang="zh-CN" altLang="en-US" sz="3000" b="1">
              <a:solidFill>
                <a:srgbClr val="2D2DB7"/>
              </a:solidFill>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7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7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7460" name="Rectangle 2"/>
          <p:cNvSpPr>
            <a:spLocks noGrp="1"/>
          </p:cNvSpPr>
          <p:nvPr>
            <p:ph type="title"/>
          </p:nvPr>
        </p:nvSpPr>
        <p:spPr>
          <a:xfrm>
            <a:off x="103188" y="228600"/>
            <a:ext cx="876776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47461" name="Rectangle 3"/>
          <p:cNvSpPr>
            <a:spLocks noGrp="1"/>
          </p:cNvSpPr>
          <p:nvPr>
            <p:ph type="body"/>
          </p:nvPr>
        </p:nvSpPr>
        <p:spPr>
          <a:xfrm>
            <a:off x="457200" y="765175"/>
            <a:ext cx="8229600" cy="692150"/>
          </a:xfrm>
        </p:spPr>
        <p:txBody>
          <a:bodyPr wrap="square" anchor="t"/>
          <a:p>
            <a:pPr eaLnBrk="1" hangingPunct="1"/>
            <a:r>
              <a:rPr lang="en-US" altLang="x-none" sz="3200" dirty="0"/>
              <a:t>The Insert Statement</a:t>
            </a:r>
            <a:endParaRPr lang="en-US" altLang="x-none" sz="3200" dirty="0"/>
          </a:p>
        </p:txBody>
      </p:sp>
      <p:sp>
        <p:nvSpPr>
          <p:cNvPr id="147462" name="Rectangle 5"/>
          <p:cNvSpPr/>
          <p:nvPr/>
        </p:nvSpPr>
        <p:spPr>
          <a:xfrm>
            <a:off x="169863" y="1285875"/>
            <a:ext cx="8794750" cy="584200"/>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accent2"/>
                </a:solidFill>
                <a:latin typeface="Arial" panose="020B0604020202020204" pitchFamily="34" charset="0"/>
                <a:ea typeface="宋体" panose="02010600030101010101" pitchFamily="2" charset="-122"/>
              </a:rPr>
              <a:t>Example 3.10.1: insert a tuple</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7463" name="Rectangle 7"/>
          <p:cNvSpPr/>
          <p:nvPr/>
        </p:nvSpPr>
        <p:spPr>
          <a:xfrm>
            <a:off x="34925" y="1870075"/>
            <a:ext cx="9074150" cy="13509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20000"/>
              </a:lnSpc>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INSERT INTO orders(ordno,month,cid,aid,pid)</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VALUES</a:t>
            </a:r>
            <a:r>
              <a:rPr lang="zh-CN" altLang="en-US" sz="3000" b="1" dirty="0">
                <a:solidFill>
                  <a:schemeClr val="tx2"/>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(1107, ‘aug’, ‘c006’, ‘a04’, ‘p01’);</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135178" name="Rectangle 7"/>
          <p:cNvSpPr/>
          <p:nvPr/>
        </p:nvSpPr>
        <p:spPr>
          <a:xfrm>
            <a:off x="19050" y="4222750"/>
            <a:ext cx="9072563" cy="1349375"/>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p>
            <a:pPr marL="742950" lvl="1" indent="-285750">
              <a:lnSpc>
                <a:spcPct val="12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INSERT INTO orders(cid,aid,pid,month,ordno)</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(‘c006’, ‘a04’, ‘p01’, ‘aug’, 1107);</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5179" name="Rectangle 5"/>
          <p:cNvSpPr/>
          <p:nvPr/>
        </p:nvSpPr>
        <p:spPr>
          <a:xfrm>
            <a:off x="153988" y="3636963"/>
            <a:ext cx="8794750" cy="584200"/>
          </a:xfrm>
          <a:prstGeom prst="rect">
            <a:avLst/>
          </a:prstGeom>
          <a:noFill/>
          <a:ln w="9525">
            <a:noFill/>
          </a:ln>
        </p:spPr>
        <p:txBody>
          <a:bodyPr wrap="square" anchor="t"/>
          <a:p>
            <a:pPr marL="742950" lvl="1" indent="-285750">
              <a:spcBef>
                <a:spcPct val="20000"/>
              </a:spcBef>
              <a:buClr>
                <a:schemeClr val="accent1"/>
              </a:buClr>
              <a:buFont typeface="Arial" panose="020B0604020202020204" pitchFamily="34" charset="0"/>
              <a:buChar char="–"/>
            </a:pPr>
            <a:r>
              <a:rPr lang="zh-CN" altLang="en-US" sz="3200" b="1" dirty="0">
                <a:solidFill>
                  <a:schemeClr val="accent2"/>
                </a:solidFill>
                <a:latin typeface="Arial" panose="020B0604020202020204" pitchFamily="34" charset="0"/>
                <a:ea typeface="宋体" panose="02010600030101010101" pitchFamily="2" charset="-122"/>
              </a:rPr>
              <a:t>OR (</a:t>
            </a:r>
            <a:r>
              <a:rPr lang="zh-CN" altLang="en-US" sz="2800" b="1" i="1" dirty="0">
                <a:solidFill>
                  <a:schemeClr val="accent2"/>
                </a:solidFill>
                <a:latin typeface="Arial" panose="020B0604020202020204" pitchFamily="34" charset="0"/>
                <a:ea typeface="宋体" panose="02010600030101010101" pitchFamily="2" charset="-122"/>
              </a:rPr>
              <a:t>等价的另一条INSERT命令</a:t>
            </a:r>
            <a:r>
              <a:rPr lang="zh-CN" altLang="en-US" sz="3200" b="1" dirty="0">
                <a:solidFill>
                  <a:schemeClr val="accent2"/>
                </a:solidFill>
                <a:latin typeface="Arial" panose="020B0604020202020204" pitchFamily="34" charset="0"/>
                <a:ea typeface="宋体" panose="02010600030101010101" pitchFamily="2" charset="-122"/>
              </a:rPr>
              <a:t>)</a:t>
            </a:r>
            <a:endParaRPr lang="zh-CN" altLang="en-US"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9"/>
                                        </p:tgtEl>
                                        <p:attrNameLst>
                                          <p:attrName>style.visibility</p:attrName>
                                        </p:attrNameLst>
                                      </p:cBhvr>
                                      <p:to>
                                        <p:strVal val="visible"/>
                                      </p:to>
                                    </p:set>
                                    <p:animEffect transition="in" filter="blinds(horizontal)">
                                      <p:cBhvr>
                                        <p:cTn id="7" dur="500"/>
                                        <p:tgtEl>
                                          <p:spTgt spid="1351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5178"/>
                                        </p:tgtEl>
                                        <p:attrNameLst>
                                          <p:attrName>style.visibility</p:attrName>
                                        </p:attrNameLst>
                                      </p:cBhvr>
                                      <p:to>
                                        <p:strVal val="visible"/>
                                      </p:to>
                                    </p:set>
                                    <p:animEffect transition="in" filter="blinds(horizontal)">
                                      <p:cBhvr>
                                        <p:cTn id="10" dur="500"/>
                                        <p:tgtEl>
                                          <p:spTgt spid="135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9" grpId="0" bldLvl="0"/>
      <p:bldP spid="135178" grpId="0" bldLvl="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84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84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8484" name="Rectangle 5"/>
          <p:cNvSpPr/>
          <p:nvPr/>
        </p:nvSpPr>
        <p:spPr>
          <a:xfrm>
            <a:off x="457200" y="-23812"/>
            <a:ext cx="8229600" cy="619125"/>
          </a:xfrm>
          <a:prstGeom prst="rect">
            <a:avLst/>
          </a:prstGeom>
          <a:noFill/>
          <a:ln w="9525">
            <a:noFill/>
          </a:ln>
        </p:spPr>
        <p:txBody>
          <a:bodyPr anchor="t"/>
          <a:p>
            <a:pPr marL="34290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rPr>
              <a:t>Example 3.10.2: insert by subquery</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8485" name="Rectangle 10"/>
          <p:cNvSpPr/>
          <p:nvPr/>
        </p:nvSpPr>
        <p:spPr>
          <a:xfrm>
            <a:off x="457200" y="600075"/>
            <a:ext cx="8229600" cy="29765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create table swcusts (</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cid char(4) not null,</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cname varchar(13),</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city varchar(20),</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discnt real );</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136200" name="Rectangle 11"/>
          <p:cNvSpPr/>
          <p:nvPr/>
        </p:nvSpPr>
        <p:spPr>
          <a:xfrm>
            <a:off x="457200" y="3792538"/>
            <a:ext cx="8229600" cy="2420937"/>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INSERT  INTO  swcusts</a:t>
            </a:r>
            <a:endParaRPr lang="en-US" altLang="x-none" sz="3200" b="1" dirty="0">
              <a:solidFill>
                <a:schemeClr val="tx2"/>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select  *</a:t>
            </a:r>
            <a:endParaRPr lang="en-US" altLang="x-none" sz="32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from  customers</a:t>
            </a:r>
            <a:endParaRPr lang="en-US" altLang="x-none" sz="32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where  city  in  (‘Dallas’, ‘Austin’);</a:t>
            </a:r>
            <a:endParaRPr lang="en-US" altLang="x-none" sz="3200" b="1" dirty="0">
              <a:solidFill>
                <a:srgbClr val="FF33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200"/>
                                        </p:tgtEl>
                                        <p:attrNameLst>
                                          <p:attrName>style.visibility</p:attrName>
                                        </p:attrNameLst>
                                      </p:cBhvr>
                                      <p:to>
                                        <p:strVal val="visible"/>
                                      </p:to>
                                    </p:set>
                                    <p:anim calcmode="lin" valueType="num">
                                      <p:cBhvr>
                                        <p:cTn id="7" dur="500" fill="hold"/>
                                        <p:tgtEl>
                                          <p:spTgt spid="136200"/>
                                        </p:tgtEl>
                                        <p:attrNameLst>
                                          <p:attrName>ppt_x</p:attrName>
                                        </p:attrNameLst>
                                      </p:cBhvr>
                                      <p:tavLst>
                                        <p:tav tm="0">
                                          <p:val>
                                            <p:strVal val="#ppt_x"/>
                                          </p:val>
                                        </p:tav>
                                        <p:tav tm="100000">
                                          <p:val>
                                            <p:strVal val="#ppt_x"/>
                                          </p:val>
                                        </p:tav>
                                      </p:tavLst>
                                    </p:anim>
                                    <p:anim calcmode="lin" valueType="num">
                                      <p:cBhvr>
                                        <p:cTn id="8" dur="500" fill="hold"/>
                                        <p:tgtEl>
                                          <p:spTgt spid="136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0" grpId="0" bldLvl="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95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95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9508" name="Rectangle 2"/>
          <p:cNvSpPr>
            <a:spLocks noGrp="1"/>
          </p:cNvSpPr>
          <p:nvPr>
            <p:ph type="title"/>
          </p:nvPr>
        </p:nvSpPr>
        <p:spPr>
          <a:xfrm>
            <a:off x="457200" y="12700"/>
            <a:ext cx="8229600" cy="533400"/>
          </a:xfrm>
        </p:spPr>
        <p:txBody>
          <a:bodyPr wrap="square" anchor="ctr"/>
          <a:p>
            <a:pPr eaLnBrk="1" hangingPunct="1"/>
            <a:r>
              <a:rPr lang="zh-CN" altLang="en-US" sz="2800" dirty="0"/>
              <a:t>3.10 </a:t>
            </a:r>
            <a:r>
              <a:rPr lang="en-US" altLang="x-none" sz="2800" dirty="0"/>
              <a:t>Insert, Update, and Delete Statements</a:t>
            </a:r>
            <a:endParaRPr lang="en-US" altLang="x-none" sz="2800" dirty="0"/>
          </a:p>
        </p:txBody>
      </p:sp>
      <p:sp>
        <p:nvSpPr>
          <p:cNvPr id="149509" name="Rectangle 3"/>
          <p:cNvSpPr>
            <a:spLocks noGrp="1"/>
          </p:cNvSpPr>
          <p:nvPr>
            <p:ph type="body"/>
          </p:nvPr>
        </p:nvSpPr>
        <p:spPr>
          <a:xfrm>
            <a:off x="457200" y="550863"/>
            <a:ext cx="8229600" cy="574675"/>
          </a:xfrm>
        </p:spPr>
        <p:txBody>
          <a:bodyPr wrap="square" anchor="t"/>
          <a:p>
            <a:pPr eaLnBrk="1" hangingPunct="1"/>
            <a:r>
              <a:rPr lang="en-US" altLang="x-none" sz="3200" dirty="0"/>
              <a:t>The Update Statement</a:t>
            </a:r>
            <a:endParaRPr lang="en-US" altLang="x-none" sz="3200" dirty="0"/>
          </a:p>
        </p:txBody>
      </p:sp>
      <p:sp>
        <p:nvSpPr>
          <p:cNvPr id="149510" name="Rectangle 5"/>
          <p:cNvSpPr/>
          <p:nvPr/>
        </p:nvSpPr>
        <p:spPr>
          <a:xfrm>
            <a:off x="241300" y="1357313"/>
            <a:ext cx="8651875" cy="1576387"/>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
            </a:pPr>
            <a:r>
              <a:rPr lang="en-US" altLang="x-none" sz="3200" b="1" dirty="0">
                <a:solidFill>
                  <a:schemeClr val="accent1"/>
                </a:solidFill>
                <a:latin typeface="Arial" panose="020B0604020202020204" pitchFamily="34" charset="0"/>
                <a:ea typeface="宋体" panose="02010600030101010101" pitchFamily="2" charset="-122"/>
              </a:rPr>
              <a:t>Example 3.10.3:</a:t>
            </a:r>
            <a:r>
              <a:rPr lang="en-US" altLang="x-none" sz="3200" b="1" dirty="0">
                <a:solidFill>
                  <a:schemeClr val="tx2"/>
                </a:solidFill>
                <a:latin typeface="Arial" panose="020B0604020202020204" pitchFamily="34" charset="0"/>
                <a:ea typeface="宋体" panose="02010600030101010101" pitchFamily="2" charset="-122"/>
              </a:rPr>
              <a:t> Give all agents in New York a 10% raise in the percent commission they earn on an order.</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137225" name="Rectangle 6"/>
          <p:cNvSpPr/>
          <p:nvPr/>
        </p:nvSpPr>
        <p:spPr>
          <a:xfrm>
            <a:off x="241300" y="3148013"/>
            <a:ext cx="8651875" cy="191611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UPDATE  agents</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SET  percent = 1.1 * percent</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WHERE  city = ‘New York’</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5"/>
                                        </p:tgtEl>
                                        <p:attrNameLst>
                                          <p:attrName>style.visibility</p:attrName>
                                        </p:attrNameLst>
                                      </p:cBhvr>
                                      <p:to>
                                        <p:strVal val="visible"/>
                                      </p:to>
                                    </p:set>
                                    <p:animEffect transition="in" filter="blinds(horizontal)">
                                      <p:cBhvr>
                                        <p:cTn id="7" dur="500"/>
                                        <p:tgtEl>
                                          <p:spTgt spid="137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bldLvl="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05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05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0532" name="Rectangle 2"/>
          <p:cNvSpPr>
            <a:spLocks noGrp="1"/>
          </p:cNvSpPr>
          <p:nvPr>
            <p:ph type="title"/>
          </p:nvPr>
        </p:nvSpPr>
        <p:spPr>
          <a:xfrm>
            <a:off x="103188" y="228600"/>
            <a:ext cx="858361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0533" name="Rectangle 3"/>
          <p:cNvSpPr>
            <a:spLocks noGrp="1"/>
          </p:cNvSpPr>
          <p:nvPr>
            <p:ph type="body"/>
          </p:nvPr>
        </p:nvSpPr>
        <p:spPr>
          <a:xfrm>
            <a:off x="241300" y="836613"/>
            <a:ext cx="8651875" cy="1754187"/>
          </a:xfrm>
        </p:spPr>
        <p:txBody>
          <a:bodyPr wrap="square" anchor="t"/>
          <a:p>
            <a:pPr eaLnBrk="1" hangingPunct="1">
              <a:lnSpc>
                <a:spcPct val="110000"/>
              </a:lnSpc>
            </a:pPr>
            <a:r>
              <a:rPr lang="en-US" altLang="x-none" sz="3200" dirty="0">
                <a:solidFill>
                  <a:schemeClr val="accent1"/>
                </a:solidFill>
              </a:rPr>
              <a:t>Example 3.10.4:</a:t>
            </a:r>
            <a:r>
              <a:rPr lang="en-US" altLang="x-none" sz="3200" dirty="0"/>
              <a:t> </a:t>
            </a:r>
            <a:r>
              <a:rPr lang="en-US" altLang="x-none" sz="3200" dirty="0">
                <a:solidFill>
                  <a:schemeClr val="tx2"/>
                </a:solidFill>
              </a:rPr>
              <a:t>Give all customers who have total orders of more than $1000 a 10% increase in the discnt they receive.</a:t>
            </a:r>
            <a:endParaRPr lang="en-US" altLang="x-none" sz="3200" dirty="0">
              <a:solidFill>
                <a:schemeClr val="tx2"/>
              </a:solidFill>
            </a:endParaRPr>
          </a:p>
        </p:txBody>
      </p:sp>
      <p:sp>
        <p:nvSpPr>
          <p:cNvPr id="138247" name="Rectangle 6"/>
          <p:cNvSpPr/>
          <p:nvPr/>
        </p:nvSpPr>
        <p:spPr>
          <a:xfrm>
            <a:off x="241300" y="2667000"/>
            <a:ext cx="8578850" cy="4148138"/>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UPDATE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SET  discnt = 1.1 * discnt</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cid  in  ( </a:t>
            </a:r>
            <a:r>
              <a:rPr lang="en-US" altLang="x-none" sz="3200" b="1" dirty="0">
                <a:solidFill>
                  <a:srgbClr val="FF0000"/>
                </a:solidFill>
                <a:latin typeface="Arial" panose="020B0604020202020204" pitchFamily="34" charset="0"/>
                <a:ea typeface="宋体" panose="02010600030101010101" pitchFamily="2" charset="-122"/>
              </a:rPr>
              <a:t>select  cid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orders</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group  by  cid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having  sum(dollars) &gt; 1000</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7"/>
                                        </p:tgtEl>
                                        <p:attrNameLst>
                                          <p:attrName>style.visibility</p:attrName>
                                        </p:attrNameLst>
                                      </p:cBhvr>
                                      <p:to>
                                        <p:strVal val="visible"/>
                                      </p:to>
                                    </p:set>
                                    <p:animEffect transition="in" filter="blinds(horizontal)">
                                      <p:cBhvr>
                                        <p:cTn id="7"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bldLvl="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15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1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1556" name="Rectangle 2"/>
          <p:cNvSpPr>
            <a:spLocks noGrp="1"/>
          </p:cNvSpPr>
          <p:nvPr>
            <p:ph type="title"/>
          </p:nvPr>
        </p:nvSpPr>
        <p:spPr>
          <a:xfrm>
            <a:off x="130175" y="228600"/>
            <a:ext cx="8556625"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1557" name="Rectangle 3"/>
          <p:cNvSpPr>
            <a:spLocks noGrp="1"/>
          </p:cNvSpPr>
          <p:nvPr>
            <p:ph type="body"/>
          </p:nvPr>
        </p:nvSpPr>
        <p:spPr>
          <a:xfrm>
            <a:off x="314325" y="847725"/>
            <a:ext cx="8650288" cy="2293938"/>
          </a:xfrm>
        </p:spPr>
        <p:txBody>
          <a:bodyPr wrap="square" anchor="t"/>
          <a:p>
            <a:pPr eaLnBrk="1" hangingPunct="1">
              <a:lnSpc>
                <a:spcPct val="110000"/>
              </a:lnSpc>
            </a:pPr>
            <a:r>
              <a:rPr lang="en-US" altLang="x-none" sz="3200" dirty="0">
                <a:solidFill>
                  <a:schemeClr val="accent1"/>
                </a:solidFill>
              </a:rPr>
              <a:t>Example 3.10.5:</a:t>
            </a:r>
            <a:r>
              <a:rPr lang="en-US" altLang="x-none" sz="3200" dirty="0"/>
              <a:t> </a:t>
            </a:r>
            <a:r>
              <a:rPr lang="en-US" altLang="x-none" sz="3200" dirty="0">
                <a:solidFill>
                  <a:schemeClr val="tx2"/>
                </a:solidFill>
              </a:rPr>
              <a:t>update the discnt values in rows of the swcusts table created in Example 3.10.2 with more up-to-date discnt values from the customers table.</a:t>
            </a:r>
            <a:endParaRPr lang="en-US" altLang="x-none" sz="3200" dirty="0">
              <a:solidFill>
                <a:schemeClr val="tx2"/>
              </a:solidFill>
            </a:endParaRPr>
          </a:p>
        </p:txBody>
      </p:sp>
      <p:sp>
        <p:nvSpPr>
          <p:cNvPr id="139271" name="Rectangle 4"/>
          <p:cNvSpPr/>
          <p:nvPr/>
        </p:nvSpPr>
        <p:spPr>
          <a:xfrm>
            <a:off x="314325" y="3276600"/>
            <a:ext cx="8650288" cy="28178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UPDATE  swcusts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SET  discnt = ( </a:t>
            </a:r>
            <a:r>
              <a:rPr lang="en-US" altLang="x-none" sz="3200" b="1" dirty="0">
                <a:solidFill>
                  <a:srgbClr val="FF0000"/>
                </a:solidFill>
                <a:latin typeface="Arial" panose="020B0604020202020204" pitchFamily="34" charset="0"/>
                <a:ea typeface="宋体" panose="02010600030101010101" pitchFamily="2" charset="-122"/>
              </a:rPr>
              <a:t>select  discnt</a:t>
            </a:r>
            <a:endParaRPr lang="en-US" altLang="x-none" sz="3200" b="1" dirty="0">
              <a:solidFill>
                <a:srgbClr val="FF0000"/>
              </a:solidFill>
              <a:latin typeface="Arial" panose="020B0604020202020204" pitchFamily="34" charset="0"/>
              <a:ea typeface="宋体" panose="02010600030101010101" pitchFamily="2" charset="-122"/>
            </a:endParaRPr>
          </a:p>
          <a:p>
            <a:pPr marL="2057400" lvl="4"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customers</a:t>
            </a:r>
            <a:endParaRPr lang="en-US" altLang="x-none" sz="3200" b="1" dirty="0">
              <a:solidFill>
                <a:srgbClr val="FF0000"/>
              </a:solidFill>
              <a:latin typeface="Arial" panose="020B0604020202020204" pitchFamily="34" charset="0"/>
              <a:ea typeface="宋体" panose="02010600030101010101" pitchFamily="2" charset="-122"/>
            </a:endParaRPr>
          </a:p>
          <a:p>
            <a:pPr marL="2057400" lvl="4"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where cid = swcusts.cid</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blinds(horizontal)">
                                      <p:cBhvr>
                                        <p:cTn id="7" dur="500"/>
                                        <p:tgtEl>
                                          <p:spTgt spid="13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bldLvl="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257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25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2580" name="Rectangle 2"/>
          <p:cNvSpPr>
            <a:spLocks noGrp="1"/>
          </p:cNvSpPr>
          <p:nvPr>
            <p:ph type="title"/>
          </p:nvPr>
        </p:nvSpPr>
        <p:spPr>
          <a:xfrm>
            <a:off x="115888" y="228600"/>
            <a:ext cx="879951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2581" name="Rectangle 3"/>
          <p:cNvSpPr>
            <a:spLocks noGrp="1"/>
          </p:cNvSpPr>
          <p:nvPr>
            <p:ph type="body"/>
          </p:nvPr>
        </p:nvSpPr>
        <p:spPr>
          <a:xfrm>
            <a:off x="457200" y="909638"/>
            <a:ext cx="8229600" cy="690562"/>
          </a:xfrm>
        </p:spPr>
        <p:txBody>
          <a:bodyPr wrap="square" anchor="t"/>
          <a:p>
            <a:pPr eaLnBrk="1" hangingPunct="1"/>
            <a:r>
              <a:rPr lang="en-US" altLang="x-none" sz="3200" dirty="0"/>
              <a:t>The Delete Statement</a:t>
            </a:r>
            <a:endParaRPr lang="en-US" altLang="x-none" sz="3200" dirty="0"/>
          </a:p>
        </p:txBody>
      </p:sp>
      <p:sp>
        <p:nvSpPr>
          <p:cNvPr id="152582" name="Rectangle 4"/>
          <p:cNvSpPr/>
          <p:nvPr/>
        </p:nvSpPr>
        <p:spPr>
          <a:xfrm>
            <a:off x="457200" y="1524000"/>
            <a:ext cx="8229600" cy="19050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DELETE</a:t>
            </a:r>
            <a:endParaRPr lang="en-US" altLang="x-none" sz="32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FROM  tablename</a:t>
            </a:r>
            <a:endParaRPr lang="en-US" altLang="x-none" sz="32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 WHERE  search-condition ] ;</a:t>
            </a:r>
            <a:endParaRPr lang="en-US" altLang="x-none" sz="3200" b="1" dirty="0">
              <a:latin typeface="Arial" panose="020B0604020202020204" pitchFamily="34" charset="0"/>
              <a:ea typeface="宋体" panose="02010600030101010101" pitchFamily="2" charset="-122"/>
            </a:endParaRPr>
          </a:p>
        </p:txBody>
      </p:sp>
      <p:sp>
        <p:nvSpPr>
          <p:cNvPr id="140296" name="Rectangle 6"/>
          <p:cNvSpPr/>
          <p:nvPr/>
        </p:nvSpPr>
        <p:spPr>
          <a:xfrm>
            <a:off x="457200" y="3962400"/>
            <a:ext cx="8229600" cy="2203450"/>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None/>
            </a:pPr>
            <a:r>
              <a:rPr lang="en-US" altLang="x-none" sz="3200" b="1" dirty="0">
                <a:solidFill>
                  <a:schemeClr val="accent1"/>
                </a:solidFill>
                <a:latin typeface="Arial" panose="020B0604020202020204" pitchFamily="34" charset="0"/>
                <a:ea typeface="宋体" panose="02010600030101010101" pitchFamily="2" charset="-122"/>
              </a:rPr>
              <a:t>Ex</a:t>
            </a:r>
            <a:r>
              <a:rPr lang="zh-CN" altLang="en-US" sz="3200" b="1" dirty="0">
                <a:solidFill>
                  <a:schemeClr val="accent1"/>
                </a:solidFill>
                <a:latin typeface="Arial" panose="020B0604020202020204" pitchFamily="34" charset="0"/>
                <a:ea typeface="宋体" panose="02010600030101010101" pitchFamily="2" charset="-122"/>
              </a:rPr>
              <a:t>p.</a:t>
            </a:r>
            <a:r>
              <a:rPr lang="en-US" altLang="x-none" sz="3200" b="1" dirty="0">
                <a:solidFill>
                  <a:schemeClr val="accent1"/>
                </a:solidFill>
                <a:latin typeface="Arial" panose="020B0604020202020204" pitchFamily="34" charset="0"/>
                <a:ea typeface="宋体" panose="02010600030101010101" pitchFamily="2" charset="-122"/>
              </a:rPr>
              <a:t> 3.10.6:</a:t>
            </a:r>
            <a:r>
              <a:rPr lang="en-US" altLang="x-none" sz="3200" b="1" dirty="0">
                <a:solidFill>
                  <a:schemeClr val="tx2"/>
                </a:solidFill>
                <a:latin typeface="Arial" panose="020B0604020202020204" pitchFamily="34" charset="0"/>
                <a:ea typeface="宋体" panose="02010600030101010101" pitchFamily="2" charset="-122"/>
              </a:rPr>
              <a:t> Delete all agents in New York.</a:t>
            </a:r>
            <a:endParaRPr lang="en-US" altLang="x-none" sz="32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
            </a:pPr>
            <a:endParaRPr lang="en-US" altLang="x-none" sz="16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DELETE  FROM  agents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WHERE  city = ‘New York’</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blinds(horizontal)">
                                      <p:cBhvr>
                                        <p:cTn id="7" dur="500"/>
                                        <p:tgtEl>
                                          <p:spTgt spid="14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6"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36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04" name="Rectangle 2"/>
          <p:cNvSpPr>
            <a:spLocks noGrp="1"/>
          </p:cNvSpPr>
          <p:nvPr>
            <p:ph type="title"/>
          </p:nvPr>
        </p:nvSpPr>
        <p:spPr>
          <a:xfrm>
            <a:off x="103188" y="228600"/>
            <a:ext cx="8753475"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3605" name="Rectangle 3"/>
          <p:cNvSpPr>
            <a:spLocks noGrp="1"/>
          </p:cNvSpPr>
          <p:nvPr>
            <p:ph type="body"/>
          </p:nvPr>
        </p:nvSpPr>
        <p:spPr>
          <a:xfrm>
            <a:off x="457200" y="909638"/>
            <a:ext cx="8229600" cy="1223962"/>
          </a:xfrm>
        </p:spPr>
        <p:txBody>
          <a:bodyPr wrap="square" anchor="t"/>
          <a:p>
            <a:pPr eaLnBrk="1" hangingPunct="1">
              <a:lnSpc>
                <a:spcPct val="110000"/>
              </a:lnSpc>
            </a:pPr>
            <a:r>
              <a:rPr lang="en-US" altLang="x-none" sz="3200" dirty="0">
                <a:solidFill>
                  <a:schemeClr val="accent1"/>
                </a:solidFill>
              </a:rPr>
              <a:t>Example 3.10.7:</a:t>
            </a:r>
            <a:r>
              <a:rPr lang="en-US" altLang="x-none" sz="3200" dirty="0"/>
              <a:t> </a:t>
            </a:r>
            <a:r>
              <a:rPr lang="en-US" altLang="x-none" sz="3200" dirty="0">
                <a:solidFill>
                  <a:schemeClr val="tx2"/>
                </a:solidFill>
              </a:rPr>
              <a:t>Delete all agents who have total orders of less than $600.</a:t>
            </a:r>
            <a:endParaRPr lang="en-US" altLang="x-none" sz="3200" dirty="0">
              <a:solidFill>
                <a:schemeClr val="tx2"/>
              </a:solidFill>
            </a:endParaRPr>
          </a:p>
        </p:txBody>
      </p:sp>
      <p:sp>
        <p:nvSpPr>
          <p:cNvPr id="141319" name="Rectangle 4"/>
          <p:cNvSpPr/>
          <p:nvPr/>
        </p:nvSpPr>
        <p:spPr>
          <a:xfrm>
            <a:off x="457200" y="2349500"/>
            <a:ext cx="8229600" cy="396081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DELETE  FROM  agents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aid  IN  (</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select  aid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orders</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group  by  aid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having  sum(dollars) &lt; 600</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9"/>
                                        </p:tgtEl>
                                        <p:attrNameLst>
                                          <p:attrName>style.visibility</p:attrName>
                                        </p:attrNameLst>
                                      </p:cBhvr>
                                      <p:to>
                                        <p:strVal val="visible"/>
                                      </p:to>
                                    </p:set>
                                    <p:animEffect transition="in" filter="blinds(horizontal)">
                                      <p:cBhvr>
                                        <p:cTn id="7"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4"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5365" name="Rectangle 3"/>
          <p:cNvSpPr>
            <a:spLocks noGrp="1"/>
          </p:cNvSpPr>
          <p:nvPr>
            <p:ph type="body"/>
          </p:nvPr>
        </p:nvSpPr>
        <p:spPr>
          <a:xfrm>
            <a:off x="457200" y="847090"/>
            <a:ext cx="8229600" cy="553085"/>
          </a:xfrm>
        </p:spPr>
        <p:txBody>
          <a:bodyPr wrap="square" anchor="t">
            <a:spAutoFit/>
          </a:bodyPr>
          <a:p>
            <a:pPr eaLnBrk="1" hangingPunct="1"/>
            <a:r>
              <a:rPr lang="en-US" altLang="x-none" sz="3000" dirty="0"/>
              <a:t>SQL statements for table creation</a:t>
            </a:r>
            <a:endParaRPr lang="en-US" altLang="x-none" sz="3000" dirty="0"/>
          </a:p>
        </p:txBody>
      </p:sp>
      <p:grpSp>
        <p:nvGrpSpPr>
          <p:cNvPr id="3" name="组合 2"/>
          <p:cNvGrpSpPr/>
          <p:nvPr/>
        </p:nvGrpSpPr>
        <p:grpSpPr>
          <a:xfrm>
            <a:off x="36830" y="1435735"/>
            <a:ext cx="9074150" cy="2719705"/>
            <a:chOff x="58" y="2261"/>
            <a:chExt cx="14290" cy="4283"/>
          </a:xfrm>
        </p:grpSpPr>
        <p:sp>
          <p:nvSpPr>
            <p:cNvPr id="14341" name="Text Box 4"/>
            <p:cNvSpPr txBox="1"/>
            <p:nvPr/>
          </p:nvSpPr>
          <p:spPr>
            <a:xfrm>
              <a:off x="58" y="2261"/>
              <a:ext cx="14290" cy="3581"/>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lvl="1">
                <a:lnSpc>
                  <a:spcPct val="100000"/>
                </a:lnSpc>
                <a:spcBef>
                  <a:spcPts val="50"/>
                </a:spcBef>
                <a:spcAft>
                  <a:spcPts val="0"/>
                </a:spcAft>
              </a:pPr>
              <a:r>
                <a:rPr lang="en-US" altLang="x-none" sz="2800" b="1" dirty="0">
                  <a:solidFill>
                    <a:schemeClr val="accent2"/>
                  </a:solidFill>
                  <a:latin typeface="Arial" panose="020B0604020202020204" pitchFamily="34" charset="0"/>
                  <a:ea typeface="宋体" panose="02010600030101010101" pitchFamily="2" charset="-122"/>
                </a:rPr>
                <a:t>CREATE TABLE</a:t>
              </a:r>
              <a:r>
                <a:rPr lang="en-US" altLang="x-none" sz="2800" b="1" dirty="0">
                  <a:latin typeface="Arial" panose="020B0604020202020204" pitchFamily="34" charset="0"/>
                  <a:ea typeface="宋体" panose="02010600030101010101" pitchFamily="2" charset="-122"/>
                </a:rPr>
                <a:t> tablename (</a:t>
              </a:r>
              <a:endParaRPr lang="en-US" altLang="x-none" sz="2800" b="1" dirty="0">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latin typeface="Arial" panose="020B0604020202020204" pitchFamily="34" charset="0"/>
                  <a:ea typeface="宋体" panose="02010600030101010101" pitchFamily="2" charset="-122"/>
                </a:rPr>
                <a:t>colname datatype </a:t>
              </a:r>
              <a:r>
                <a:rPr lang="en-US" altLang="x-none" sz="2800" b="1" dirty="0">
                  <a:solidFill>
                    <a:srgbClr val="FF0066"/>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NOT NULL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colname datatype </a:t>
              </a:r>
              <a:r>
                <a:rPr lang="en-US" altLang="x-none" sz="2800" b="1" dirty="0">
                  <a:solidFill>
                    <a:srgbClr val="FF0066"/>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NOT NULL</a:t>
              </a: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PRIMARY KEY</a:t>
              </a:r>
              <a:r>
                <a:rPr lang="en-US" altLang="x-none" sz="2800" b="1" dirty="0">
                  <a:latin typeface="Arial" panose="020B0604020202020204" pitchFamily="34" charset="0"/>
                  <a:ea typeface="宋体" panose="02010600030101010101" pitchFamily="2" charset="-122"/>
                </a:rPr>
                <a:t> ( colname </a:t>
              </a: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colname ...</a:t>
              </a:r>
              <a:r>
                <a:rPr lang="en-US" altLang="x-none" sz="2800" b="1" dirty="0">
                  <a:solidFill>
                    <a:srgbClr val="FF0066"/>
                  </a:solidFill>
                  <a:latin typeface="Arial" panose="020B0604020202020204" pitchFamily="34" charset="0"/>
                  <a:ea typeface="宋体" panose="02010600030101010101" pitchFamily="2" charset="-122"/>
                </a:rPr>
                <a:t> } </a:t>
              </a:r>
              <a:r>
                <a:rPr lang="en-US" altLang="x-none" sz="2800" b="1" dirty="0">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1">
                <a:lnSpc>
                  <a:spcPct val="100000"/>
                </a:lnSpc>
                <a:spcBef>
                  <a:spcPts val="50"/>
                </a:spcBef>
                <a:spcAft>
                  <a:spcPts val="0"/>
                </a:spcAft>
              </a:pP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2" name="文本框 1"/>
            <p:cNvSpPr txBox="1"/>
            <p:nvPr/>
          </p:nvSpPr>
          <p:spPr>
            <a:xfrm>
              <a:off x="891" y="5820"/>
              <a:ext cx="12546" cy="725"/>
            </a:xfrm>
            <a:prstGeom prst="rect">
              <a:avLst/>
            </a:prstGeom>
            <a:noFill/>
          </p:spPr>
          <p:txBody>
            <a:bodyPr wrap="square" rtlCol="0">
              <a:spAutoFit/>
            </a:bodyPr>
            <a:p>
              <a:pPr algn="ctr"/>
              <a:r>
                <a:rPr lang="en-US" altLang="x-none" b="1" dirty="0">
                  <a:solidFill>
                    <a:schemeClr val="accent6"/>
                  </a:solidFill>
                  <a:latin typeface="Arial" panose="020B0604020202020204" pitchFamily="34" charset="0"/>
                  <a:sym typeface="+mn-ea"/>
                </a:rPr>
                <a:t>Figure 3.2  Limited Form of Create Table Statement</a:t>
              </a:r>
              <a:endParaRPr lang="en-US" altLang="x-none" b="1" dirty="0">
                <a:solidFill>
                  <a:schemeClr val="accent6"/>
                </a:solidFill>
                <a:latin typeface="Arial" panose="020B0604020202020204" pitchFamily="34" charset="0"/>
                <a:sym typeface="+mn-ea"/>
              </a:endParaRPr>
            </a:p>
          </p:txBody>
        </p:sp>
      </p:grpSp>
      <p:sp>
        <p:nvSpPr>
          <p:cNvPr id="14340" name="Rectangle 2"/>
          <p:cNvSpPr>
            <a:spLocks noGrp="1"/>
          </p:cNvSpPr>
          <p:nvPr/>
        </p:nvSpPr>
        <p:spPr>
          <a:xfrm>
            <a:off x="-22225" y="4448810"/>
            <a:ext cx="9131300" cy="193611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2" eaLnBrk="1" hangingPunct="1">
              <a:lnSpc>
                <a:spcPct val="110000"/>
              </a:lnSpc>
              <a:buFont typeface="Arial" panose="020B0604020202020204" pitchFamily="34" charset="0"/>
              <a:buChar char="•"/>
            </a:pPr>
            <a:r>
              <a:rPr lang="en-US" altLang="x-none" dirty="0">
                <a:solidFill>
                  <a:srgbClr val="FF0066"/>
                </a:solidFill>
              </a:rPr>
              <a:t> [</a:t>
            </a:r>
            <a:r>
              <a:rPr lang="en-US" altLang="x-none" dirty="0"/>
              <a:t> ... </a:t>
            </a:r>
            <a:r>
              <a:rPr lang="en-US" altLang="x-none" dirty="0">
                <a:solidFill>
                  <a:srgbClr val="FF0066"/>
                </a:solidFill>
              </a:rPr>
              <a:t>]</a:t>
            </a:r>
            <a:r>
              <a:rPr lang="zh-CN" altLang="en-US" dirty="0">
                <a:solidFill>
                  <a:srgbClr val="FF0066"/>
                </a:solidFill>
              </a:rPr>
              <a:t>                </a:t>
            </a:r>
            <a:r>
              <a:rPr lang="en-US" altLang="x-none" dirty="0">
                <a:solidFill>
                  <a:srgbClr val="FF0066"/>
                </a:solidFill>
              </a:rPr>
              <a:t> {</a:t>
            </a:r>
            <a:r>
              <a:rPr lang="en-US" altLang="x-none" dirty="0"/>
              <a:t> ... </a:t>
            </a:r>
            <a:r>
              <a:rPr lang="en-US" altLang="x-none" dirty="0">
                <a:solidFill>
                  <a:srgbClr val="FF0066"/>
                </a:solidFill>
              </a:rPr>
              <a:t>}</a:t>
            </a:r>
            <a:endParaRPr lang="en-US" altLang="x-none" dirty="0">
              <a:solidFill>
                <a:srgbClr val="FF0066"/>
              </a:solidFill>
            </a:endParaRPr>
          </a:p>
          <a:p>
            <a:pPr lvl="2" eaLnBrk="1" hangingPunct="1">
              <a:lnSpc>
                <a:spcPct val="110000"/>
              </a:lnSpc>
              <a:buFont typeface="Arial" panose="020B0604020202020204" pitchFamily="34" charset="0"/>
              <a:buChar char="•"/>
            </a:pPr>
            <a:r>
              <a:rPr lang="en-US" altLang="x-none" dirty="0"/>
              <a:t> </a:t>
            </a:r>
            <a:r>
              <a:rPr lang="en-US" altLang="x-none" dirty="0">
                <a:solidFill>
                  <a:srgbClr val="FF0000"/>
                </a:solidFill>
              </a:rPr>
              <a:t>CREATE TABLE</a:t>
            </a:r>
            <a:endParaRPr lang="en-US" altLang="x-none" dirty="0">
              <a:solidFill>
                <a:srgbClr val="FF0000"/>
              </a:solidFill>
            </a:endParaRPr>
          </a:p>
          <a:p>
            <a:pPr lvl="2" eaLnBrk="1" hangingPunct="1">
              <a:lnSpc>
                <a:spcPct val="110000"/>
              </a:lnSpc>
              <a:buFont typeface="Arial" panose="020B0604020202020204" pitchFamily="34" charset="0"/>
              <a:buChar char="•"/>
            </a:pPr>
            <a:r>
              <a:rPr lang="en-US" altLang="x-none" dirty="0">
                <a:solidFill>
                  <a:srgbClr val="FF0000"/>
                </a:solidFill>
              </a:rPr>
              <a:t> NOT NULL  //</a:t>
            </a:r>
            <a:r>
              <a:rPr lang="zh-CN" altLang="x-none" dirty="0">
                <a:solidFill>
                  <a:srgbClr val="FF0000"/>
                </a:solidFill>
              </a:rPr>
              <a:t>非空约束</a:t>
            </a:r>
            <a:endParaRPr lang="zh-CN" altLang="x-none" dirty="0">
              <a:solidFill>
                <a:srgbClr val="FF0000"/>
              </a:solidFill>
            </a:endParaRPr>
          </a:p>
          <a:p>
            <a:pPr lvl="2" eaLnBrk="1" hangingPunct="1">
              <a:lnSpc>
                <a:spcPct val="110000"/>
              </a:lnSpc>
              <a:buFont typeface="Arial" panose="020B0604020202020204" pitchFamily="34" charset="0"/>
              <a:buChar char="•"/>
            </a:pPr>
            <a:r>
              <a:rPr lang="en-US" altLang="x-none" dirty="0">
                <a:solidFill>
                  <a:srgbClr val="FF0000"/>
                </a:solidFill>
              </a:rPr>
              <a:t> PRIMARY KEY   //</a:t>
            </a:r>
            <a:r>
              <a:rPr lang="zh-CN" altLang="en-US" dirty="0">
                <a:solidFill>
                  <a:srgbClr val="FF0000"/>
                </a:solidFill>
              </a:rPr>
              <a:t>主关键字的定义</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46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46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4628" name="Rectangle 2"/>
          <p:cNvSpPr>
            <a:spLocks noGrp="1"/>
          </p:cNvSpPr>
          <p:nvPr>
            <p:ph type="title"/>
          </p:nvPr>
        </p:nvSpPr>
        <p:spPr/>
        <p:txBody>
          <a:bodyPr wrap="square" anchor="ctr"/>
          <a:p>
            <a:pPr eaLnBrk="1" hangingPunct="1"/>
            <a:r>
              <a:rPr lang="en-US" altLang="x-none" dirty="0"/>
              <a:t>Homework</a:t>
            </a:r>
            <a:endParaRPr lang="en-US" altLang="x-none" dirty="0"/>
          </a:p>
        </p:txBody>
      </p:sp>
      <p:sp>
        <p:nvSpPr>
          <p:cNvPr id="154629" name="Rectangle 3"/>
          <p:cNvSpPr>
            <a:spLocks noGrp="1"/>
          </p:cNvSpPr>
          <p:nvPr>
            <p:ph type="body"/>
          </p:nvPr>
        </p:nvSpPr>
        <p:spPr/>
        <p:txBody>
          <a:bodyPr wrap="square" anchor="t"/>
          <a:p>
            <a:pPr eaLnBrk="1" hangingPunct="1">
              <a:spcBef>
                <a:spcPct val="35000"/>
              </a:spcBef>
            </a:pPr>
            <a:r>
              <a:rPr lang="zh-CN" altLang="en-US" sz="2800" dirty="0"/>
              <a:t>课后练习</a:t>
            </a:r>
            <a:endParaRPr lang="en-US" altLang="zh-CN" sz="28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4"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5365" name="Rectangle 3"/>
          <p:cNvSpPr>
            <a:spLocks noGrp="1"/>
          </p:cNvSpPr>
          <p:nvPr>
            <p:ph type="body"/>
          </p:nvPr>
        </p:nvSpPr>
        <p:spPr>
          <a:xfrm>
            <a:off x="457200" y="990600"/>
            <a:ext cx="8229600" cy="1069975"/>
          </a:xfrm>
        </p:spPr>
        <p:txBody>
          <a:bodyPr wrap="square" anchor="t"/>
          <a:p>
            <a:pPr eaLnBrk="1" hangingPunct="1"/>
            <a:r>
              <a:rPr lang="en-US" altLang="x-none" sz="3000" dirty="0"/>
              <a:t>SQL statements for table creation for CAP database</a:t>
            </a:r>
            <a:endParaRPr lang="en-US" altLang="x-none" sz="3000" dirty="0"/>
          </a:p>
        </p:txBody>
      </p:sp>
      <p:sp>
        <p:nvSpPr>
          <p:cNvPr id="15366" name="Rectangle 5"/>
          <p:cNvSpPr/>
          <p:nvPr/>
        </p:nvSpPr>
        <p:spPr>
          <a:xfrm>
            <a:off x="838200" y="2174875"/>
            <a:ext cx="7848600" cy="3322955"/>
          </a:xfrm>
          <a:prstGeom prst="rect">
            <a:avLst/>
          </a:prstGeom>
          <a:noFill/>
          <a:ln w="9525">
            <a:solidFill>
              <a:schemeClr val="tx1"/>
            </a:solidFill>
          </a:ln>
        </p:spPr>
        <p:txBody>
          <a:bodyPr anchor="t">
            <a:spAutoFit/>
          </a:bodyPr>
          <a:p>
            <a:pPr marL="342900" indent="-342900">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CREATE TABLE  </a:t>
            </a:r>
            <a:r>
              <a:rPr lang="en-US" altLang="x-none" sz="3000" b="1" dirty="0">
                <a:latin typeface="Arial" panose="020B0604020202020204" pitchFamily="34" charset="0"/>
                <a:ea typeface="宋体" panose="02010600030101010101" pitchFamily="2" charset="-122"/>
              </a:rPr>
              <a:t>customers</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cid</a:t>
            </a:r>
            <a:r>
              <a:rPr lang="en-US" altLang="x-none" sz="3000" b="1" dirty="0">
                <a:solidFill>
                  <a:schemeClr val="accent2"/>
                </a:solidFill>
                <a:latin typeface="Arial" panose="020B0604020202020204" pitchFamily="34" charset="0"/>
                <a:ea typeface="宋体" panose="02010600030101010101" pitchFamily="2" charset="-122"/>
              </a:rPr>
              <a:t> CHAR(4) NOT NULL,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cname</a:t>
            </a:r>
            <a:r>
              <a:rPr lang="en-US" altLang="x-none" sz="3000" b="1" dirty="0">
                <a:solidFill>
                  <a:schemeClr val="accent2"/>
                </a:solidFill>
                <a:latin typeface="Arial" panose="020B0604020202020204" pitchFamily="34" charset="0"/>
                <a:ea typeface="宋体" panose="02010600030101010101" pitchFamily="2" charset="-122"/>
              </a:rPr>
              <a:t> VARCHAR(13),</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city</a:t>
            </a:r>
            <a:r>
              <a:rPr lang="en-US" altLang="x-none" sz="3000" b="1" dirty="0">
                <a:solidFill>
                  <a:schemeClr val="accent2"/>
                </a:solidFill>
                <a:latin typeface="Arial" panose="020B0604020202020204" pitchFamily="34" charset="0"/>
                <a:ea typeface="宋体" panose="02010600030101010101" pitchFamily="2" charset="-122"/>
              </a:rPr>
              <a:t> VARCHAR(20),</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discnt</a:t>
            </a:r>
            <a:r>
              <a:rPr lang="en-US" altLang="x-none" sz="3000" b="1" dirty="0">
                <a:solidFill>
                  <a:schemeClr val="accent2"/>
                </a:solidFill>
                <a:latin typeface="Arial" panose="020B0604020202020204" pitchFamily="34" charset="0"/>
                <a:ea typeface="宋体" panose="02010600030101010101" pitchFamily="2" charset="-122"/>
              </a:rPr>
              <a:t> REAL,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cid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1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4" name="Rectangle 2"/>
          <p:cNvSpPr>
            <a:spLocks noGrp="1"/>
          </p:cNvSpPr>
          <p:nvPr>
            <p:ph type="title"/>
          </p:nvPr>
        </p:nvSpPr>
        <p:spPr/>
        <p:txBody>
          <a:bodyPr wrap="square" anchor="ctr"/>
          <a:p>
            <a:pPr eaLnBrk="1" hangingPunct="1"/>
            <a:r>
              <a:rPr lang="en-US" altLang="x-none" dirty="0"/>
              <a:t>Ch3  Basic SQL Query Language</a:t>
            </a:r>
            <a:endParaRPr lang="en-US" altLang="x-none" dirty="0"/>
          </a:p>
        </p:txBody>
      </p:sp>
      <p:sp>
        <p:nvSpPr>
          <p:cNvPr id="5125" name="Rectangle 3"/>
          <p:cNvSpPr>
            <a:spLocks noGrp="1"/>
          </p:cNvSpPr>
          <p:nvPr>
            <p:ph type="body"/>
          </p:nvPr>
        </p:nvSpPr>
        <p:spPr/>
        <p:txBody>
          <a:bodyPr wrap="square" anchor="t"/>
          <a:p>
            <a:pPr eaLnBrk="1" hangingPunct="1">
              <a:buNone/>
            </a:pPr>
            <a:r>
              <a:rPr lang="zh-CN" altLang="en-US" sz="2800" dirty="0"/>
              <a:t>3.1 </a:t>
            </a:r>
            <a:r>
              <a:rPr lang="en-US" altLang="x-none" sz="2800" dirty="0">
                <a:hlinkClick r:id="rId1" action="ppaction://hlinksldjump"/>
              </a:rPr>
              <a:t>Introduction</a:t>
            </a:r>
            <a:endParaRPr lang="en-US" altLang="x-none" sz="2800" dirty="0"/>
          </a:p>
          <a:p>
            <a:pPr eaLnBrk="1" hangingPunct="1">
              <a:buNone/>
            </a:pPr>
            <a:r>
              <a:rPr lang="zh-CN" altLang="en-US" sz="2800" dirty="0"/>
              <a:t>3.2 </a:t>
            </a:r>
            <a:r>
              <a:rPr lang="en-US" altLang="x-none" sz="2800" dirty="0">
                <a:hlinkClick r:id="rId2" action="ppaction://hlinksldjump"/>
              </a:rPr>
              <a:t>Setting Up the Database</a:t>
            </a:r>
            <a:endParaRPr lang="en-US" altLang="x-none" sz="2800" dirty="0"/>
          </a:p>
          <a:p>
            <a:pPr eaLnBrk="1" hangingPunct="1">
              <a:buNone/>
            </a:pPr>
            <a:r>
              <a:rPr lang="zh-CN" altLang="en-US" sz="2800" dirty="0"/>
              <a:t>3.3 </a:t>
            </a:r>
            <a:r>
              <a:rPr lang="en-US" altLang="x-none" sz="2800" dirty="0">
                <a:hlinkClick r:id="rId3" action="ppaction://hlinksldjump"/>
              </a:rPr>
              <a:t>Simple Select Statements</a:t>
            </a:r>
            <a:endParaRPr lang="en-US" altLang="x-none" sz="2800" dirty="0"/>
          </a:p>
          <a:p>
            <a:pPr eaLnBrk="1" hangingPunct="1">
              <a:buNone/>
            </a:pPr>
            <a:r>
              <a:rPr lang="zh-CN" altLang="en-US" sz="2800" dirty="0"/>
              <a:t>3.4 </a:t>
            </a:r>
            <a:r>
              <a:rPr lang="en-US" altLang="x-none" sz="2800" dirty="0">
                <a:hlinkClick r:id="rId4" action="ppaction://hlinksldjump"/>
              </a:rPr>
              <a:t>Subqueries</a:t>
            </a:r>
            <a:endParaRPr lang="en-US" altLang="x-none" sz="2800" dirty="0"/>
          </a:p>
          <a:p>
            <a:pPr eaLnBrk="1" hangingPunct="1">
              <a:buNone/>
            </a:pPr>
            <a:r>
              <a:rPr lang="zh-CN" altLang="en-US" sz="2800" dirty="0"/>
              <a:t>3.5 </a:t>
            </a:r>
            <a:r>
              <a:rPr lang="en-US" altLang="x-none" sz="2800" dirty="0">
                <a:hlinkClick r:id="rId5" action="ppaction://hlinksldjump"/>
              </a:rPr>
              <a:t>UNION Operators and FOR ALL Conditions</a:t>
            </a:r>
            <a:endParaRPr lang="en-US" altLang="x-none" sz="2800" dirty="0"/>
          </a:p>
          <a:p>
            <a:pPr eaLnBrk="1" hangingPunct="1">
              <a:buNone/>
            </a:pPr>
            <a:r>
              <a:rPr lang="zh-CN" altLang="en-US" sz="2800" dirty="0"/>
              <a:t>3.6 </a:t>
            </a:r>
            <a:r>
              <a:rPr lang="en-US" altLang="x-none" sz="2800" dirty="0">
                <a:hlinkClick r:id="rId6" action="ppaction://hlinksldjump"/>
              </a:rPr>
              <a:t>Some Advanced SQL Syntax</a:t>
            </a:r>
            <a:endParaRPr lang="en-US" altLang="x-none" sz="2800" dirty="0"/>
          </a:p>
          <a:p>
            <a:pPr eaLnBrk="1" hangingPunct="1">
              <a:buNone/>
            </a:pPr>
            <a:r>
              <a:rPr lang="zh-CN" altLang="en-US" sz="2800" dirty="0"/>
              <a:t>3.7 </a:t>
            </a:r>
            <a:r>
              <a:rPr lang="en-US" altLang="x-none" sz="2800" dirty="0">
                <a:hlinkClick r:id="rId7" action="ppaction://hlinksldjump"/>
              </a:rPr>
              <a:t>Set Functions in SQL</a:t>
            </a:r>
            <a:endParaRPr lang="en-US" altLang="x-none" sz="2800" dirty="0"/>
          </a:p>
          <a:p>
            <a:pPr eaLnBrk="1" hangingPunct="1">
              <a:buNone/>
            </a:pPr>
            <a:r>
              <a:rPr lang="zh-CN" altLang="en-US" sz="2800" dirty="0"/>
              <a:t>3.8 </a:t>
            </a:r>
            <a:r>
              <a:rPr lang="en-US" altLang="x-none" sz="2800" dirty="0">
                <a:hlinkClick r:id="rId8" action="ppaction://hlinksldjump"/>
              </a:rPr>
              <a:t>Groups of Rows in SQL</a:t>
            </a:r>
            <a:endParaRPr lang="en-US" altLang="x-none" sz="2800" dirty="0"/>
          </a:p>
          <a:p>
            <a:pPr eaLnBrk="1" hangingPunct="1">
              <a:buNone/>
            </a:pPr>
            <a:r>
              <a:rPr lang="zh-CN" altLang="en-US" sz="2800" dirty="0"/>
              <a:t>3.9 </a:t>
            </a:r>
            <a:r>
              <a:rPr lang="en-US" altLang="x-none" sz="2800" dirty="0">
                <a:hlinkClick r:id="rId9" action="ppaction://hlinksldjump"/>
              </a:rPr>
              <a:t>A Complete Description of SQL Select</a:t>
            </a:r>
            <a:endParaRPr lang="en-US" altLang="x-none" sz="2800" dirty="0"/>
          </a:p>
          <a:p>
            <a:pPr eaLnBrk="1" hangingPunct="1">
              <a:buNone/>
            </a:pPr>
            <a:r>
              <a:rPr lang="zh-CN" altLang="en-US" sz="2800" dirty="0"/>
              <a:t>3.10 </a:t>
            </a:r>
            <a:r>
              <a:rPr lang="en-US" altLang="x-none" sz="2800" dirty="0">
                <a:hlinkClick r:id="rId10" action="ppaction://hlinksldjump"/>
              </a:rPr>
              <a:t>Insert, Update, and Delete Statements</a:t>
            </a:r>
            <a:endParaRPr lang="zh-CN" alt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63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63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638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6389" name="Rectangle 3"/>
          <p:cNvSpPr>
            <a:spLocks noGrp="1"/>
          </p:cNvSpPr>
          <p:nvPr>
            <p:ph type="body"/>
          </p:nvPr>
        </p:nvSpPr>
        <p:spPr>
          <a:xfrm>
            <a:off x="457200" y="990600"/>
            <a:ext cx="8229600" cy="1000125"/>
          </a:xfrm>
        </p:spPr>
        <p:txBody>
          <a:bodyPr wrap="square" anchor="t"/>
          <a:p>
            <a:pPr eaLnBrk="1" hangingPunct="1"/>
            <a:r>
              <a:rPr lang="en-US" altLang="x-none" sz="3000" dirty="0"/>
              <a:t>SQL statements for table creation for CAP database</a:t>
            </a:r>
            <a:endParaRPr lang="en-US" altLang="x-none" sz="3000" dirty="0"/>
          </a:p>
        </p:txBody>
      </p:sp>
      <p:sp>
        <p:nvSpPr>
          <p:cNvPr id="16390" name="Rectangle 5"/>
          <p:cNvSpPr/>
          <p:nvPr/>
        </p:nvSpPr>
        <p:spPr>
          <a:xfrm>
            <a:off x="838200" y="1968500"/>
            <a:ext cx="7848600" cy="3829050"/>
          </a:xfrm>
          <a:prstGeom prst="rect">
            <a:avLst/>
          </a:prstGeom>
          <a:noFill/>
          <a:ln w="9525">
            <a:solidFill>
              <a:schemeClr val="tx1"/>
            </a:solidFill>
          </a:ln>
        </p:spPr>
        <p:txBody>
          <a:bodyPr anchor="t">
            <a:spAutoFit/>
          </a:bodyPr>
          <a:p>
            <a:pPr marL="342900" indent="-342900">
              <a:lnSpc>
                <a:spcPct val="110000"/>
              </a:lnSpc>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CREATE TABLE </a:t>
            </a:r>
            <a:r>
              <a:rPr lang="en-US" altLang="x-none" sz="3200" b="1" dirty="0">
                <a:latin typeface="Arial" panose="020B0604020202020204" pitchFamily="34" charset="0"/>
                <a:ea typeface="宋体" panose="02010600030101010101" pitchFamily="2" charset="-122"/>
              </a:rPr>
              <a:t>agents</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aid</a:t>
            </a:r>
            <a:r>
              <a:rPr lang="en-US" altLang="x-none" sz="3200" b="1" dirty="0">
                <a:solidFill>
                  <a:schemeClr val="accent2"/>
                </a:solidFill>
                <a:latin typeface="Arial" panose="020B0604020202020204" pitchFamily="34" charset="0"/>
                <a:ea typeface="宋体" panose="02010600030101010101" pitchFamily="2" charset="-122"/>
              </a:rPr>
              <a:t> CHAR(3) NOT NULL,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aname</a:t>
            </a:r>
            <a:r>
              <a:rPr lang="en-US" altLang="x-none" sz="3200" b="1" dirty="0">
                <a:solidFill>
                  <a:schemeClr val="accent2"/>
                </a:solidFill>
                <a:latin typeface="Arial" panose="020B0604020202020204" pitchFamily="34" charset="0"/>
                <a:ea typeface="宋体" panose="02010600030101010101" pitchFamily="2" charset="-122"/>
              </a:rPr>
              <a:t> VARCHAR(13),</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city</a:t>
            </a:r>
            <a:r>
              <a:rPr lang="en-US" altLang="x-none" sz="3200" b="1" dirty="0">
                <a:solidFill>
                  <a:schemeClr val="accent2"/>
                </a:solidFill>
                <a:latin typeface="Arial" panose="020B0604020202020204" pitchFamily="34" charset="0"/>
                <a:ea typeface="宋体" panose="02010600030101010101" pitchFamily="2" charset="-122"/>
              </a:rPr>
              <a:t> VARCHAR(20),</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percent</a:t>
            </a:r>
            <a:r>
              <a:rPr lang="en-US" altLang="x-none" sz="3200" b="1" dirty="0">
                <a:solidFill>
                  <a:schemeClr val="accent2"/>
                </a:solidFill>
                <a:latin typeface="Arial" panose="020B0604020202020204" pitchFamily="34" charset="0"/>
                <a:ea typeface="宋体" panose="02010600030101010101" pitchFamily="2" charset="-122"/>
              </a:rPr>
              <a:t> SMALLINT,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PRIMARY KEY (</a:t>
            </a:r>
            <a:r>
              <a:rPr lang="en-US" altLang="x-none" sz="3200" b="1" dirty="0">
                <a:latin typeface="Arial" panose="020B0604020202020204" pitchFamily="34" charset="0"/>
                <a:ea typeface="宋体" panose="02010600030101010101" pitchFamily="2" charset="-122"/>
              </a:rPr>
              <a:t>aid</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74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74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7412"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7413" name="Rectangle 3"/>
          <p:cNvSpPr>
            <a:spLocks noGrp="1"/>
          </p:cNvSpPr>
          <p:nvPr>
            <p:ph type="body"/>
          </p:nvPr>
        </p:nvSpPr>
        <p:spPr>
          <a:xfrm>
            <a:off x="457200" y="847725"/>
            <a:ext cx="8229600" cy="457200"/>
          </a:xfrm>
        </p:spPr>
        <p:txBody>
          <a:bodyPr wrap="square" anchor="t"/>
          <a:p>
            <a:pPr eaLnBrk="1" hangingPunct="1"/>
            <a:r>
              <a:rPr lang="en-US" altLang="x-none" sz="3000" dirty="0"/>
              <a:t>SQL statements for table creation for CAP database</a:t>
            </a:r>
            <a:endParaRPr lang="en-US" altLang="x-none" sz="3000" dirty="0"/>
          </a:p>
        </p:txBody>
      </p:sp>
      <p:sp>
        <p:nvSpPr>
          <p:cNvPr id="17414" name="Rectangle 4"/>
          <p:cNvSpPr/>
          <p:nvPr/>
        </p:nvSpPr>
        <p:spPr>
          <a:xfrm>
            <a:off x="838200" y="2032000"/>
            <a:ext cx="7848600" cy="4199890"/>
          </a:xfrm>
          <a:prstGeom prst="rect">
            <a:avLst/>
          </a:prstGeom>
          <a:noFill/>
          <a:ln w="9525">
            <a:solidFill>
              <a:schemeClr val="tx1"/>
            </a:solidFill>
          </a:ln>
        </p:spPr>
        <p:txBody>
          <a:bodyPr anchor="t">
            <a:spAutoFit/>
          </a:bodyPr>
          <a:p>
            <a:pPr marL="342900" indent="-342900">
              <a:lnSpc>
                <a:spcPct val="110000"/>
              </a:lnSpc>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CREATE TABLE  </a:t>
            </a:r>
            <a:r>
              <a:rPr lang="en-US" altLang="x-none" sz="3000" b="1" dirty="0">
                <a:latin typeface="Arial" panose="020B0604020202020204" pitchFamily="34" charset="0"/>
                <a:ea typeface="宋体" panose="02010600030101010101" pitchFamily="2" charset="-122"/>
              </a:rPr>
              <a:t>products</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pid</a:t>
            </a:r>
            <a:r>
              <a:rPr lang="en-US" altLang="x-none" sz="3000" b="1" dirty="0">
                <a:solidFill>
                  <a:schemeClr val="accent2"/>
                </a:solidFill>
                <a:latin typeface="Arial" panose="020B0604020202020204" pitchFamily="34" charset="0"/>
                <a:ea typeface="宋体" panose="02010600030101010101" pitchFamily="2" charset="-122"/>
              </a:rPr>
              <a:t> CHAR(3) NOT NULL,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pname</a:t>
            </a:r>
            <a:r>
              <a:rPr lang="en-US" altLang="x-none" sz="3000" b="1" dirty="0">
                <a:solidFill>
                  <a:schemeClr val="accent2"/>
                </a:solidFill>
                <a:latin typeface="Arial" panose="020B0604020202020204" pitchFamily="34" charset="0"/>
                <a:ea typeface="宋体" panose="02010600030101010101" pitchFamily="2" charset="-122"/>
              </a:rPr>
              <a:t> VARCHAR(13),</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city</a:t>
            </a:r>
            <a:r>
              <a:rPr lang="en-US" altLang="x-none" sz="3000" b="1" dirty="0">
                <a:solidFill>
                  <a:schemeClr val="accent2"/>
                </a:solidFill>
                <a:latin typeface="Arial" panose="020B0604020202020204" pitchFamily="34" charset="0"/>
                <a:ea typeface="宋体" panose="02010600030101010101" pitchFamily="2" charset="-122"/>
              </a:rPr>
              <a:t> VARCHAR(20),</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quantity</a:t>
            </a:r>
            <a:r>
              <a:rPr lang="en-US" altLang="x-none" sz="3000" b="1" dirty="0">
                <a:solidFill>
                  <a:schemeClr val="accent2"/>
                </a:solidFill>
                <a:latin typeface="Arial" panose="020B0604020202020204" pitchFamily="34" charset="0"/>
                <a:ea typeface="宋体" panose="02010600030101010101" pitchFamily="2" charset="-122"/>
              </a:rPr>
              <a:t> INTEGER,</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price</a:t>
            </a:r>
            <a:r>
              <a:rPr lang="en-US" altLang="x-none" sz="3000" b="1" dirty="0">
                <a:solidFill>
                  <a:schemeClr val="accent2"/>
                </a:solidFill>
                <a:latin typeface="Arial" panose="020B0604020202020204" pitchFamily="34" charset="0"/>
                <a:ea typeface="宋体" panose="02010600030101010101" pitchFamily="2" charset="-122"/>
              </a:rPr>
              <a:t> DOUBLE PRECISION,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pid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84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84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843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8437" name="Rectangle 3"/>
          <p:cNvSpPr>
            <a:spLocks noGrp="1"/>
          </p:cNvSpPr>
          <p:nvPr>
            <p:ph type="body"/>
          </p:nvPr>
        </p:nvSpPr>
        <p:spPr>
          <a:xfrm>
            <a:off x="457200" y="775335"/>
            <a:ext cx="8229600" cy="457200"/>
          </a:xfrm>
        </p:spPr>
        <p:txBody>
          <a:bodyPr wrap="square" anchor="t"/>
          <a:p>
            <a:pPr eaLnBrk="1" hangingPunct="1"/>
            <a:r>
              <a:rPr lang="en-US" altLang="x-none" dirty="0"/>
              <a:t>SQL statements for table creation for CAP database</a:t>
            </a:r>
            <a:endParaRPr lang="en-US" altLang="x-none" dirty="0"/>
          </a:p>
        </p:txBody>
      </p:sp>
      <p:sp>
        <p:nvSpPr>
          <p:cNvPr id="18438" name="Rectangle 4"/>
          <p:cNvSpPr/>
          <p:nvPr/>
        </p:nvSpPr>
        <p:spPr>
          <a:xfrm>
            <a:off x="838200" y="1308735"/>
            <a:ext cx="7848600" cy="4656455"/>
          </a:xfrm>
          <a:prstGeom prst="rect">
            <a:avLst/>
          </a:prstGeom>
          <a:noFill/>
          <a:ln w="9525">
            <a:solidFill>
              <a:schemeClr val="tx1"/>
            </a:solidFill>
          </a:ln>
        </p:spPr>
        <p:txBody>
          <a:bodyPr anchor="t">
            <a:spAutoFit/>
          </a:bodyPr>
          <a:p>
            <a:pPr marL="342900" indent="-342900">
              <a:spcBef>
                <a:spcPct val="20000"/>
              </a:spcBef>
              <a:buClr>
                <a:schemeClr val="tx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CREATE TABLE  </a:t>
            </a:r>
            <a:r>
              <a:rPr lang="en-US" altLang="x-none" sz="2800" b="1" dirty="0">
                <a:latin typeface="Arial" panose="020B0604020202020204" pitchFamily="34" charset="0"/>
                <a:ea typeface="宋体" panose="02010600030101010101" pitchFamily="2" charset="-122"/>
              </a:rPr>
              <a:t>orders</a:t>
            </a:r>
            <a:r>
              <a:rPr lang="en-US" altLang="x-none" sz="2800" b="1" dirty="0">
                <a:solidFill>
                  <a:schemeClr val="accent2"/>
                </a:solidFill>
                <a:latin typeface="Arial" panose="020B0604020202020204" pitchFamily="34" charset="0"/>
                <a:ea typeface="宋体" panose="02010600030101010101" pitchFamily="2" charset="-122"/>
              </a:rPr>
              <a:t> (</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ordno</a:t>
            </a:r>
            <a:r>
              <a:rPr lang="en-US" altLang="x-none" sz="2800" b="1" dirty="0">
                <a:solidFill>
                  <a:schemeClr val="accent2"/>
                </a:solidFill>
                <a:latin typeface="Arial" panose="020B0604020202020204" pitchFamily="34" charset="0"/>
                <a:ea typeface="宋体" panose="02010600030101010101" pitchFamily="2" charset="-122"/>
              </a:rPr>
              <a:t> INTEGER NOT NULL,</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month</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cid</a:t>
            </a:r>
            <a:r>
              <a:rPr lang="en-US" altLang="x-none" sz="2800" b="1" dirty="0">
                <a:solidFill>
                  <a:schemeClr val="accent2"/>
                </a:solidFill>
                <a:latin typeface="Arial" panose="020B0604020202020204" pitchFamily="34" charset="0"/>
                <a:ea typeface="宋体" panose="02010600030101010101" pitchFamily="2" charset="-122"/>
              </a:rPr>
              <a:t> CHAR(4),</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aid</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pid</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qty</a:t>
            </a:r>
            <a:r>
              <a:rPr lang="en-US" altLang="x-none" sz="2800" b="1" dirty="0">
                <a:solidFill>
                  <a:schemeClr val="accent2"/>
                </a:solidFill>
                <a:latin typeface="Arial" panose="020B0604020202020204" pitchFamily="34" charset="0"/>
                <a:ea typeface="宋体" panose="02010600030101010101" pitchFamily="2" charset="-122"/>
              </a:rPr>
              <a:t> INTEGER,</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dollars</a:t>
            </a:r>
            <a:r>
              <a:rPr lang="en-US" altLang="x-none" sz="2800" b="1" dirty="0">
                <a:solidFill>
                  <a:schemeClr val="accent2"/>
                </a:solidFill>
                <a:latin typeface="Arial" panose="020B0604020202020204" pitchFamily="34" charset="0"/>
                <a:ea typeface="宋体" panose="02010600030101010101" pitchFamily="2" charset="-122"/>
              </a:rPr>
              <a:t> DOUBLE PRECISION,</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PRIMARY KEY(</a:t>
            </a:r>
            <a:r>
              <a:rPr lang="en-US" altLang="x-none" sz="2800" b="1" dirty="0">
                <a:latin typeface="Arial" panose="020B0604020202020204" pitchFamily="34" charset="0"/>
                <a:ea typeface="宋体" panose="02010600030101010101" pitchFamily="2" charset="-122"/>
              </a:rPr>
              <a:t>ordno</a:t>
            </a:r>
            <a:r>
              <a:rPr lang="en-US" altLang="x-none" sz="2800" b="1" dirty="0">
                <a:solidFill>
                  <a:schemeClr val="accent2"/>
                </a:solidFill>
                <a:latin typeface="Arial" panose="020B0604020202020204" pitchFamily="34" charset="0"/>
                <a:ea typeface="宋体" panose="02010600030101010101" pitchFamily="2" charset="-122"/>
              </a:rPr>
              <a:t>)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8439" name="AutoShape 5">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p:txBody>
          <a:bodyPr wrap="square" anchor="t"/>
          <a:p>
            <a:pPr>
              <a:lnSpc>
                <a:spcPct val="120000"/>
              </a:lnSpc>
            </a:pPr>
            <a:r>
              <a:rPr lang="en-US" altLang="x-none" sz="3200" dirty="0"/>
              <a:t>SQL statement for data manipulation</a:t>
            </a:r>
            <a:endParaRPr lang="en-US" altLang="x-none" sz="3200" dirty="0"/>
          </a:p>
          <a:p>
            <a:pPr lvl="2">
              <a:lnSpc>
                <a:spcPct val="120000"/>
              </a:lnSpc>
              <a:buFont typeface="Arial" panose="020B0604020202020204" pitchFamily="34" charset="0"/>
              <a:buChar char="•"/>
            </a:pPr>
            <a:r>
              <a:rPr lang="en-US" altLang="x-none" sz="3200" dirty="0">
                <a:solidFill>
                  <a:schemeClr val="accent2"/>
                </a:solidFill>
              </a:rPr>
              <a:t>SELECT  statement</a:t>
            </a:r>
            <a:endParaRPr lang="en-US" altLang="x-none" sz="3200" dirty="0">
              <a:solidFill>
                <a:srgbClr val="FF0066"/>
              </a:solidFill>
            </a:endParaRPr>
          </a:p>
          <a:p>
            <a:pPr lvl="2">
              <a:lnSpc>
                <a:spcPct val="120000"/>
              </a:lnSpc>
              <a:buFont typeface="Arial" panose="020B0604020202020204" pitchFamily="34" charset="0"/>
              <a:buChar char="•"/>
            </a:pPr>
            <a:r>
              <a:rPr lang="en-US" altLang="x-none" sz="3200" dirty="0">
                <a:solidFill>
                  <a:schemeClr val="accent2"/>
                </a:solidFill>
              </a:rPr>
              <a:t>I</a:t>
            </a:r>
            <a:r>
              <a:rPr lang="en-US" altLang="x-none" sz="3200" dirty="0">
                <a:solidFill>
                  <a:schemeClr val="accent6"/>
                </a:solidFill>
              </a:rPr>
              <a:t>NSERT  statement</a:t>
            </a:r>
            <a:endParaRPr lang="en-US" altLang="x-none" sz="3200" dirty="0">
              <a:solidFill>
                <a:schemeClr val="accent6"/>
              </a:solidFill>
            </a:endParaRPr>
          </a:p>
          <a:p>
            <a:pPr lvl="2">
              <a:lnSpc>
                <a:spcPct val="120000"/>
              </a:lnSpc>
              <a:buFont typeface="Arial" panose="020B0604020202020204" pitchFamily="34" charset="0"/>
              <a:buChar char="•"/>
            </a:pPr>
            <a:r>
              <a:rPr lang="en-US" altLang="x-none" sz="3200" dirty="0">
                <a:solidFill>
                  <a:schemeClr val="accent6"/>
                </a:solidFill>
              </a:rPr>
              <a:t>DELETE  statement</a:t>
            </a:r>
            <a:endParaRPr lang="en-US" altLang="x-none" sz="3200" dirty="0">
              <a:solidFill>
                <a:schemeClr val="accent6"/>
              </a:solidFill>
            </a:endParaRPr>
          </a:p>
          <a:p>
            <a:pPr lvl="2">
              <a:lnSpc>
                <a:spcPct val="120000"/>
              </a:lnSpc>
              <a:buFont typeface="Arial" panose="020B0604020202020204" pitchFamily="34" charset="0"/>
              <a:buChar char="•"/>
            </a:pPr>
            <a:r>
              <a:rPr lang="en-US" altLang="x-none" sz="3200" dirty="0">
                <a:solidFill>
                  <a:schemeClr val="accent6"/>
                </a:solidFill>
              </a:rPr>
              <a:t>UPDATE  statement</a:t>
            </a:r>
            <a:endParaRPr lang="en-US" altLang="x-none" sz="3200" dirty="0">
              <a:solidFill>
                <a:schemeClr val="accent6"/>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a:xfrm>
            <a:off x="241935" y="990600"/>
            <a:ext cx="8503285" cy="5257800"/>
          </a:xfrm>
        </p:spPr>
        <p:txBody>
          <a:bodyPr wrap="square" anchor="t"/>
          <a:p>
            <a:pPr>
              <a:lnSpc>
                <a:spcPct val="120000"/>
              </a:lnSpc>
            </a:pPr>
            <a:r>
              <a:rPr lang="en-US" altLang="x-none" sz="2800" dirty="0"/>
              <a:t>contents</a:t>
            </a:r>
            <a:endParaRPr lang="en-US" altLang="x-none" sz="2800" dirty="0"/>
          </a:p>
          <a:p>
            <a:pPr lvl="1">
              <a:lnSpc>
                <a:spcPct val="120000"/>
              </a:lnSpc>
              <a:buFont typeface="Wingdings" panose="05000000000000000000" charset="0"/>
              <a:buChar char=""/>
            </a:pPr>
            <a:r>
              <a:rPr lang="en-US" altLang="x-none" sz="2800" dirty="0">
                <a:sym typeface="+mn-ea"/>
              </a:rPr>
              <a:t>SELECT  statement  syntax</a:t>
            </a:r>
            <a:endParaRPr lang="en-US" altLang="x-none" sz="2800" dirty="0">
              <a:ea typeface="宋体" panose="02010600030101010101" pitchFamily="2" charset="-122"/>
              <a:sym typeface="+mn-ea"/>
            </a:endParaRPr>
          </a:p>
          <a:p>
            <a:pPr lvl="1" eaLnBrk="1" hangingPunct="1">
              <a:lnSpc>
                <a:spcPct val="100000"/>
              </a:lnSpc>
              <a:buFont typeface="Wingdings" panose="05000000000000000000" charset="0"/>
              <a:buChar char=""/>
            </a:pPr>
            <a:r>
              <a:rPr lang="en-US" altLang="x-none" sz="2800" dirty="0">
                <a:ea typeface="宋体" panose="02010600030101010101" pitchFamily="2" charset="-122"/>
                <a:sym typeface="+mn-ea"/>
              </a:rPr>
              <a:t>Relational Algebra  vs  SQL Query Statement</a:t>
            </a:r>
            <a:endParaRPr lang="en-US" altLang="x-none" sz="2800" dirty="0">
              <a:ea typeface="宋体" panose="02010600030101010101" pitchFamily="2" charset="-122"/>
            </a:endParaRPr>
          </a:p>
          <a:p>
            <a:pPr lvl="1" eaLnBrk="1" hangingPunct="1">
              <a:lnSpc>
                <a:spcPct val="100000"/>
              </a:lnSpc>
              <a:buFont typeface="Wingdings" panose="05000000000000000000" charset="0"/>
              <a:buChar char=""/>
            </a:pPr>
            <a:endParaRPr lang="en-US" altLang="x-none" sz="2800" dirty="0">
              <a:ea typeface="宋体" panose="02010600030101010101" pitchFamily="2" charset="-122"/>
              <a:sym typeface="+mn-ea"/>
            </a:endParaRPr>
          </a:p>
          <a:p>
            <a:pPr lvl="1" eaLnBrk="1" hangingPunct="1">
              <a:lnSpc>
                <a:spcPct val="100000"/>
              </a:lnSpc>
              <a:buFont typeface="Wingdings" panose="05000000000000000000" charset="0"/>
              <a:buChar char=""/>
            </a:pPr>
            <a:r>
              <a:rPr lang="en-US" altLang="x-none" sz="2800" dirty="0">
                <a:ea typeface="宋体" panose="02010600030101010101" pitchFamily="2" charset="-122"/>
                <a:sym typeface="+mn-ea"/>
              </a:rPr>
              <a:t>SELECT clause &amp; FROM clause</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column name list  |  expressions  |  *</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ALL | DISTINCT</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table &amp; column alias</a:t>
            </a:r>
            <a:endParaRPr lang="en-US" altLang="x-none" sz="2800" dirty="0">
              <a:solidFill>
                <a:schemeClr val="accent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p:txBody>
          <a:bodyPr wrap="square" anchor="t"/>
          <a:p>
            <a:pPr>
              <a:lnSpc>
                <a:spcPct val="120000"/>
              </a:lnSpc>
            </a:pPr>
            <a:r>
              <a:rPr lang="en-US" altLang="x-none" sz="3200" dirty="0"/>
              <a:t>select statement</a:t>
            </a:r>
            <a:endParaRPr lang="en-US" altLang="x-none" sz="3200" dirty="0"/>
          </a:p>
          <a:p>
            <a:pPr lvl="2">
              <a:lnSpc>
                <a:spcPct val="120000"/>
              </a:lnSpc>
              <a:buNone/>
            </a:pPr>
            <a:r>
              <a:rPr lang="en-US" altLang="x-none" sz="3200" dirty="0">
                <a:solidFill>
                  <a:schemeClr val="accent2"/>
                </a:solidFill>
              </a:rPr>
              <a:t>SELECT  </a:t>
            </a:r>
            <a:r>
              <a:rPr lang="en-US" altLang="x-none" sz="3200" dirty="0"/>
              <a:t>......</a:t>
            </a:r>
            <a:endParaRPr lang="en-US" altLang="x-none" sz="3200" dirty="0">
              <a:solidFill>
                <a:srgbClr val="FF0066"/>
              </a:solidFill>
            </a:endParaRPr>
          </a:p>
          <a:p>
            <a:pPr lvl="2">
              <a:lnSpc>
                <a:spcPct val="120000"/>
              </a:lnSpc>
              <a:buNone/>
            </a:pPr>
            <a:r>
              <a:rPr lang="en-US" altLang="x-none" sz="3200" dirty="0">
                <a:solidFill>
                  <a:schemeClr val="accent2"/>
                </a:solidFill>
              </a:rPr>
              <a:t>FROM</a:t>
            </a:r>
            <a:r>
              <a:rPr lang="en-US" altLang="x-none" sz="3200" dirty="0"/>
              <a:t>  …...</a:t>
            </a:r>
            <a:endParaRPr lang="en-US" altLang="x-none" sz="3200" dirty="0">
              <a:solidFill>
                <a:srgbClr val="FF0066"/>
              </a:solidFill>
            </a:endParaRPr>
          </a:p>
          <a:p>
            <a:pPr lvl="2">
              <a:lnSpc>
                <a:spcPct val="120000"/>
              </a:lnSpc>
              <a:buNone/>
            </a:pPr>
            <a:r>
              <a:rPr lang="en-US" altLang="x-none" sz="3200" dirty="0">
                <a:solidFill>
                  <a:srgbClr val="FF0066"/>
                </a:solidFill>
              </a:rPr>
              <a:t>[</a:t>
            </a:r>
            <a:r>
              <a:rPr lang="en-US" altLang="x-none" sz="3200" dirty="0">
                <a:solidFill>
                  <a:schemeClr val="accent2"/>
                </a:solidFill>
              </a:rPr>
              <a:t> WHERE</a:t>
            </a:r>
            <a:r>
              <a:rPr lang="en-US" altLang="x-none" sz="3200" dirty="0"/>
              <a:t>  …… </a:t>
            </a:r>
            <a:r>
              <a:rPr lang="en-US" altLang="x-none" sz="3200" dirty="0">
                <a:solidFill>
                  <a:srgbClr val="FF0066"/>
                </a:solidFill>
              </a:rPr>
              <a:t>]</a:t>
            </a:r>
            <a:endParaRPr lang="en-US" altLang="x-none" sz="3200" dirty="0"/>
          </a:p>
          <a:p>
            <a:pPr lvl="2">
              <a:lnSpc>
                <a:spcPct val="120000"/>
              </a:lnSpc>
              <a:buNone/>
            </a:pPr>
            <a:r>
              <a:rPr lang="en-US" altLang="x-none" sz="3200" dirty="0">
                <a:solidFill>
                  <a:srgbClr val="FF0066"/>
                </a:solidFill>
              </a:rPr>
              <a:t>[</a:t>
            </a:r>
            <a:r>
              <a:rPr lang="en-US" altLang="x-none" sz="3200" dirty="0">
                <a:solidFill>
                  <a:schemeClr val="accent2"/>
                </a:solidFill>
              </a:rPr>
              <a:t> GROUP BY</a:t>
            </a:r>
            <a:r>
              <a:rPr lang="en-US" altLang="x-none" sz="3200" dirty="0"/>
              <a:t>  …... </a:t>
            </a:r>
            <a:r>
              <a:rPr lang="en-US" altLang="x-none" sz="3200" dirty="0">
                <a:solidFill>
                  <a:srgbClr val="FF0066"/>
                </a:solidFill>
              </a:rPr>
              <a:t>[</a:t>
            </a:r>
            <a:r>
              <a:rPr lang="en-US" altLang="x-none" sz="3200" dirty="0"/>
              <a:t> </a:t>
            </a:r>
            <a:r>
              <a:rPr lang="en-US" altLang="x-none" sz="3200" dirty="0">
                <a:solidFill>
                  <a:schemeClr val="hlink"/>
                </a:solidFill>
              </a:rPr>
              <a:t>HAVING</a:t>
            </a:r>
            <a:r>
              <a:rPr lang="en-US" altLang="x-none" sz="3200" dirty="0"/>
              <a:t>  </a:t>
            </a:r>
            <a:r>
              <a:rPr lang="en-US" altLang="x-none" sz="3200" dirty="0">
                <a:solidFill>
                  <a:schemeClr val="tx1"/>
                </a:solidFill>
              </a:rPr>
              <a:t>……</a:t>
            </a:r>
            <a:r>
              <a:rPr lang="en-US" altLang="x-none" sz="3200" dirty="0"/>
              <a:t> </a:t>
            </a:r>
            <a:r>
              <a:rPr lang="en-US" altLang="x-none" sz="3200" dirty="0">
                <a:solidFill>
                  <a:srgbClr val="FF0066"/>
                </a:solidFill>
              </a:rPr>
              <a:t>]  ]</a:t>
            </a:r>
            <a:endParaRPr lang="en-US" altLang="x-none" sz="3200" dirty="0"/>
          </a:p>
          <a:p>
            <a:pPr lvl="2">
              <a:lnSpc>
                <a:spcPct val="120000"/>
              </a:lnSpc>
              <a:buNone/>
            </a:pPr>
            <a:r>
              <a:rPr lang="en-US" altLang="x-none" sz="3200" dirty="0">
                <a:solidFill>
                  <a:srgbClr val="FF0066"/>
                </a:solidFill>
              </a:rPr>
              <a:t>[</a:t>
            </a:r>
            <a:r>
              <a:rPr lang="en-US" altLang="x-none" sz="3200" dirty="0">
                <a:solidFill>
                  <a:schemeClr val="accent2"/>
                </a:solidFill>
              </a:rPr>
              <a:t> ORDER BY</a:t>
            </a:r>
            <a:r>
              <a:rPr lang="en-US" altLang="x-none" sz="3200" dirty="0"/>
              <a:t>  …… </a:t>
            </a:r>
            <a:r>
              <a:rPr lang="en-US" altLang="x-none" sz="3200" dirty="0">
                <a:solidFill>
                  <a:srgbClr val="FF0066"/>
                </a:solidFill>
              </a:rPr>
              <a:t>]</a:t>
            </a:r>
            <a:r>
              <a:rPr lang="en-US" altLang="x-none" sz="3200" dirty="0"/>
              <a:t>;</a:t>
            </a:r>
            <a:endParaRPr lang="en-US" altLang="x-none"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8">
                                            <p:txEl>
                                              <p:charRg st="43" end="57"/>
                                            </p:txEl>
                                          </p:spTgt>
                                        </p:tgtEl>
                                        <p:attrNameLst>
                                          <p:attrName>style.visibility</p:attrName>
                                        </p:attrNameLst>
                                      </p:cBhvr>
                                      <p:to>
                                        <p:strVal val="visible"/>
                                      </p:to>
                                    </p:set>
                                    <p:animEffect transition="in" filter="blinds(horizontal)">
                                      <p:cBhvr>
                                        <p:cTn id="7" dur="500"/>
                                        <p:tgtEl>
                                          <p:spTgt spid="18438">
                                            <p:txEl>
                                              <p:charRg st="43"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8">
                                            <p:txEl>
                                              <p:charRg st="57" end="92"/>
                                            </p:txEl>
                                          </p:spTgt>
                                        </p:tgtEl>
                                        <p:attrNameLst>
                                          <p:attrName>style.visibility</p:attrName>
                                        </p:attrNameLst>
                                      </p:cBhvr>
                                      <p:to>
                                        <p:strVal val="visible"/>
                                      </p:to>
                                    </p:set>
                                    <p:animEffect transition="in" filter="blinds(horizontal)">
                                      <p:cBhvr>
                                        <p:cTn id="12" dur="500"/>
                                        <p:tgtEl>
                                          <p:spTgt spid="18438">
                                            <p:txEl>
                                              <p:charRg st="57"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8">
                                            <p:txEl>
                                              <p:charRg st="92" end="110"/>
                                            </p:txEl>
                                          </p:spTgt>
                                        </p:tgtEl>
                                        <p:attrNameLst>
                                          <p:attrName>style.visibility</p:attrName>
                                        </p:attrNameLst>
                                      </p:cBhvr>
                                      <p:to>
                                        <p:strVal val="visible"/>
                                      </p:to>
                                    </p:set>
                                    <p:animEffect transition="in" filter="blinds(horizontal)">
                                      <p:cBhvr>
                                        <p:cTn id="17" dur="500"/>
                                        <p:tgtEl>
                                          <p:spTgt spid="18438">
                                            <p:txEl>
                                              <p:charRg st="92" end="1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04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04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048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0485" name="Rectangle 3"/>
          <p:cNvSpPr>
            <a:spLocks noGrp="1"/>
          </p:cNvSpPr>
          <p:nvPr>
            <p:ph type="body"/>
          </p:nvPr>
        </p:nvSpPr>
        <p:spPr>
          <a:xfrm>
            <a:off x="314325" y="776288"/>
            <a:ext cx="8686800" cy="5257800"/>
          </a:xfrm>
        </p:spPr>
        <p:txBody>
          <a:bodyPr wrap="square" anchor="t"/>
          <a:p>
            <a:pPr eaLnBrk="1" hangingPunct="1">
              <a:lnSpc>
                <a:spcPct val="120000"/>
              </a:lnSpc>
            </a:pPr>
            <a:r>
              <a:rPr lang="en-US" altLang="x-none" sz="3000" dirty="0"/>
              <a:t>select statement</a:t>
            </a:r>
            <a:endParaRPr lang="en-US" altLang="x-none" sz="3000" dirty="0"/>
          </a:p>
          <a:p>
            <a:pPr lvl="2" eaLnBrk="1" hangingPunct="1">
              <a:lnSpc>
                <a:spcPct val="120000"/>
              </a:lnSpc>
              <a:buNone/>
            </a:pPr>
            <a:r>
              <a:rPr lang="en-US" altLang="x-none" sz="3000" dirty="0">
                <a:solidFill>
                  <a:schemeClr val="accent2"/>
                </a:solidFill>
              </a:rPr>
              <a:t>SELECT</a:t>
            </a:r>
            <a:r>
              <a:rPr lang="en-US" altLang="x-none" sz="3000" dirty="0"/>
              <a:t>  * </a:t>
            </a:r>
            <a:r>
              <a:rPr lang="en-US" altLang="x-none" sz="3000" dirty="0">
                <a:solidFill>
                  <a:srgbClr val="FF0066"/>
                </a:solidFill>
              </a:rPr>
              <a:t>|</a:t>
            </a:r>
            <a:r>
              <a:rPr lang="en-US" altLang="x-none" sz="3000" dirty="0"/>
              <a:t> colname </a:t>
            </a:r>
            <a:r>
              <a:rPr lang="en-US" altLang="x-none" sz="3000" dirty="0">
                <a:solidFill>
                  <a:srgbClr val="FF0066"/>
                </a:solidFill>
              </a:rPr>
              <a:t>{</a:t>
            </a:r>
            <a:r>
              <a:rPr lang="en-US" altLang="x-none" sz="3000" dirty="0"/>
              <a:t> , colname ... </a:t>
            </a:r>
            <a:r>
              <a:rPr lang="en-US" altLang="x-none" sz="3000" dirty="0">
                <a:solidFill>
                  <a:srgbClr val="FF0066"/>
                </a:solidFill>
              </a:rPr>
              <a:t>}</a:t>
            </a:r>
            <a:endParaRPr lang="en-US" altLang="x-none" sz="3000" dirty="0">
              <a:solidFill>
                <a:srgbClr val="FF0066"/>
              </a:solidFill>
            </a:endParaRPr>
          </a:p>
          <a:p>
            <a:pPr lvl="2" eaLnBrk="1" hangingPunct="1">
              <a:lnSpc>
                <a:spcPct val="120000"/>
              </a:lnSpc>
              <a:buNone/>
            </a:pPr>
            <a:r>
              <a:rPr lang="en-US" altLang="x-none" sz="3000" dirty="0">
                <a:solidFill>
                  <a:schemeClr val="accent2"/>
                </a:solidFill>
              </a:rPr>
              <a:t>FROM</a:t>
            </a:r>
            <a:r>
              <a:rPr lang="en-US" altLang="x-none" sz="3000" dirty="0"/>
              <a:t>  tablename </a:t>
            </a:r>
            <a:r>
              <a:rPr lang="en-US" altLang="x-none" sz="3000" dirty="0">
                <a:solidFill>
                  <a:srgbClr val="FF0066"/>
                </a:solidFill>
              </a:rPr>
              <a:t>{</a:t>
            </a:r>
            <a:r>
              <a:rPr lang="en-US" altLang="x-none" sz="3000" dirty="0"/>
              <a:t> , tablename ... </a:t>
            </a:r>
            <a:r>
              <a:rPr lang="en-US" altLang="x-none" sz="3000" dirty="0">
                <a:solidFill>
                  <a:srgbClr val="FF0066"/>
                </a:solidFill>
              </a:rPr>
              <a:t>}</a:t>
            </a:r>
            <a:endParaRPr lang="en-US" altLang="x-none" sz="3000" dirty="0">
              <a:solidFill>
                <a:srgbClr val="FF0066"/>
              </a:solidFill>
            </a:endParaRPr>
          </a:p>
          <a:p>
            <a:pPr lvl="2" eaLnBrk="1" hangingPunct="1">
              <a:lnSpc>
                <a:spcPct val="120000"/>
              </a:lnSpc>
              <a:buNone/>
            </a:pPr>
            <a:r>
              <a:rPr lang="en-US" altLang="x-none" sz="3000" dirty="0">
                <a:solidFill>
                  <a:srgbClr val="FF0066"/>
                </a:solidFill>
              </a:rPr>
              <a:t>[</a:t>
            </a:r>
            <a:r>
              <a:rPr lang="en-US" altLang="x-none" sz="3000" dirty="0">
                <a:solidFill>
                  <a:schemeClr val="accent2"/>
                </a:solidFill>
              </a:rPr>
              <a:t> WHERE</a:t>
            </a:r>
            <a:r>
              <a:rPr lang="en-US" altLang="x-none" sz="3000" dirty="0"/>
              <a:t> search_condition </a:t>
            </a:r>
            <a:r>
              <a:rPr lang="en-US" altLang="x-none" sz="3000" dirty="0">
                <a:solidFill>
                  <a:srgbClr val="FF0066"/>
                </a:solidFill>
              </a:rPr>
              <a:t>]</a:t>
            </a:r>
            <a:endParaRPr lang="en-US" altLang="x-none" sz="3000" dirty="0"/>
          </a:p>
          <a:p>
            <a:pPr lvl="2" eaLnBrk="1" hangingPunct="1">
              <a:lnSpc>
                <a:spcPct val="120000"/>
              </a:lnSpc>
              <a:buNone/>
            </a:pPr>
            <a:r>
              <a:rPr lang="en-US" altLang="x-none" sz="3000" dirty="0">
                <a:solidFill>
                  <a:srgbClr val="FF0066"/>
                </a:solidFill>
              </a:rPr>
              <a:t>[</a:t>
            </a:r>
            <a:r>
              <a:rPr lang="en-US" altLang="x-none" sz="3000" dirty="0">
                <a:solidFill>
                  <a:schemeClr val="accent2"/>
                </a:solidFill>
              </a:rPr>
              <a:t> GROUP BY</a:t>
            </a:r>
            <a:r>
              <a:rPr lang="en-US" altLang="x-none" sz="3000" dirty="0"/>
              <a:t> colname </a:t>
            </a:r>
            <a:r>
              <a:rPr lang="en-US" altLang="x-none" sz="3000" dirty="0">
                <a:solidFill>
                  <a:srgbClr val="FF0066"/>
                </a:solidFill>
              </a:rPr>
              <a:t>{</a:t>
            </a:r>
            <a:r>
              <a:rPr lang="en-US" altLang="x-none" sz="3000" dirty="0"/>
              <a:t> , colname ... </a:t>
            </a:r>
            <a:r>
              <a:rPr lang="en-US" altLang="x-none" sz="3000" dirty="0">
                <a:solidFill>
                  <a:srgbClr val="FF0066"/>
                </a:solidFill>
              </a:rPr>
              <a:t>}</a:t>
            </a:r>
            <a:endParaRPr lang="en-US" altLang="x-none" sz="3000" dirty="0">
              <a:solidFill>
                <a:srgbClr val="FF0066"/>
              </a:solidFill>
            </a:endParaRPr>
          </a:p>
          <a:p>
            <a:pPr lvl="3" eaLnBrk="1" hangingPunct="1">
              <a:lnSpc>
                <a:spcPct val="120000"/>
              </a:lnSpc>
              <a:buNone/>
            </a:pPr>
            <a:r>
              <a:rPr lang="en-US" altLang="x-none" sz="3000" dirty="0">
                <a:solidFill>
                  <a:srgbClr val="FF0066"/>
                </a:solidFill>
              </a:rPr>
              <a:t>[</a:t>
            </a:r>
            <a:r>
              <a:rPr lang="en-US" altLang="x-none" sz="3000" dirty="0"/>
              <a:t> HAVING </a:t>
            </a:r>
            <a:r>
              <a:rPr lang="en-US" altLang="x-none" sz="3000" dirty="0">
                <a:solidFill>
                  <a:schemeClr val="tx1"/>
                </a:solidFill>
              </a:rPr>
              <a:t>search_condition</a:t>
            </a:r>
            <a:r>
              <a:rPr lang="en-US" altLang="x-none" sz="3000" dirty="0"/>
              <a:t> </a:t>
            </a:r>
            <a:r>
              <a:rPr lang="en-US" altLang="x-none" sz="3000" dirty="0">
                <a:solidFill>
                  <a:srgbClr val="FF0066"/>
                </a:solidFill>
              </a:rPr>
              <a:t>] ]</a:t>
            </a:r>
            <a:endParaRPr lang="en-US" altLang="x-none" sz="3000" dirty="0"/>
          </a:p>
          <a:p>
            <a:pPr lvl="2" eaLnBrk="1" hangingPunct="1">
              <a:lnSpc>
                <a:spcPct val="120000"/>
              </a:lnSpc>
              <a:buNone/>
            </a:pPr>
            <a:r>
              <a:rPr lang="en-US" altLang="x-none" sz="3000" dirty="0">
                <a:solidFill>
                  <a:srgbClr val="FF0066"/>
                </a:solidFill>
              </a:rPr>
              <a:t>[</a:t>
            </a:r>
            <a:r>
              <a:rPr lang="en-US" altLang="x-none" sz="3000" dirty="0">
                <a:solidFill>
                  <a:schemeClr val="accent2"/>
                </a:solidFill>
              </a:rPr>
              <a:t> ORDER BY</a:t>
            </a:r>
            <a:r>
              <a:rPr lang="en-US" altLang="x-none" sz="3000" dirty="0"/>
              <a:t> colname </a:t>
            </a:r>
            <a:r>
              <a:rPr lang="en-US" altLang="x-none" sz="3000" dirty="0">
                <a:solidFill>
                  <a:srgbClr val="FF0066"/>
                </a:solidFill>
              </a:rPr>
              <a:t>[</a:t>
            </a:r>
            <a:r>
              <a:rPr lang="en-US" altLang="x-none" sz="3000" dirty="0"/>
              <a:t> </a:t>
            </a:r>
            <a:r>
              <a:rPr lang="en-US" altLang="x-none" sz="3000" dirty="0">
                <a:solidFill>
                  <a:schemeClr val="accent2"/>
                </a:solidFill>
              </a:rPr>
              <a:t>ASC</a:t>
            </a:r>
            <a:r>
              <a:rPr lang="en-US" altLang="x-none" sz="3000" dirty="0"/>
              <a:t> </a:t>
            </a:r>
            <a:r>
              <a:rPr lang="en-US" altLang="x-none" sz="3000" dirty="0">
                <a:solidFill>
                  <a:srgbClr val="FF0066"/>
                </a:solidFill>
              </a:rPr>
              <a:t>|</a:t>
            </a:r>
            <a:r>
              <a:rPr lang="en-US" altLang="x-none" sz="3000" dirty="0"/>
              <a:t> </a:t>
            </a:r>
            <a:r>
              <a:rPr lang="en-US" altLang="x-none" sz="3000" dirty="0">
                <a:solidFill>
                  <a:schemeClr val="accent2"/>
                </a:solidFill>
              </a:rPr>
              <a:t>DESC</a:t>
            </a:r>
            <a:r>
              <a:rPr lang="en-US" altLang="x-none" sz="3000" dirty="0"/>
              <a:t> </a:t>
            </a:r>
            <a:r>
              <a:rPr lang="en-US" altLang="x-none" sz="3000" dirty="0">
                <a:solidFill>
                  <a:srgbClr val="FF0066"/>
                </a:solidFill>
              </a:rPr>
              <a:t>]</a:t>
            </a:r>
            <a:endParaRPr lang="en-US" altLang="x-none" sz="3000" dirty="0">
              <a:solidFill>
                <a:srgbClr val="FF0066"/>
              </a:solidFill>
            </a:endParaRPr>
          </a:p>
          <a:p>
            <a:pPr lvl="4" eaLnBrk="1" hangingPunct="1">
              <a:lnSpc>
                <a:spcPct val="120000"/>
              </a:lnSpc>
              <a:buNone/>
            </a:pPr>
            <a:r>
              <a:rPr lang="en-US" altLang="x-none" sz="3000" dirty="0"/>
              <a:t> </a:t>
            </a:r>
            <a:r>
              <a:rPr lang="en-US" altLang="x-none" sz="3000" dirty="0">
                <a:solidFill>
                  <a:srgbClr val="FF0066"/>
                </a:solidFill>
              </a:rPr>
              <a:t>{</a:t>
            </a:r>
            <a:r>
              <a:rPr lang="en-US" altLang="x-none" sz="3000" dirty="0"/>
              <a:t> , </a:t>
            </a:r>
            <a:r>
              <a:rPr lang="en-US" altLang="x-none" sz="3000" dirty="0">
                <a:solidFill>
                  <a:schemeClr val="tx1"/>
                </a:solidFill>
              </a:rPr>
              <a:t>colname</a:t>
            </a:r>
            <a:r>
              <a:rPr lang="en-US" altLang="x-none" sz="3000" dirty="0"/>
              <a:t> </a:t>
            </a:r>
            <a:r>
              <a:rPr lang="en-US" altLang="x-none" sz="3000" dirty="0">
                <a:solidFill>
                  <a:srgbClr val="FF0066"/>
                </a:solidFill>
              </a:rPr>
              <a:t>[ </a:t>
            </a:r>
            <a:r>
              <a:rPr lang="en-US" altLang="x-none" sz="3000" dirty="0">
                <a:solidFill>
                  <a:schemeClr val="hlink"/>
                </a:solidFill>
              </a:rPr>
              <a:t>ASC</a:t>
            </a:r>
            <a:r>
              <a:rPr lang="en-US" altLang="x-none" sz="3000" dirty="0"/>
              <a:t> </a:t>
            </a:r>
            <a:r>
              <a:rPr lang="en-US" altLang="x-none" sz="3000" dirty="0">
                <a:solidFill>
                  <a:srgbClr val="FF0066"/>
                </a:solidFill>
              </a:rPr>
              <a:t>|</a:t>
            </a:r>
            <a:r>
              <a:rPr lang="en-US" altLang="x-none" sz="3000" dirty="0"/>
              <a:t> </a:t>
            </a:r>
            <a:r>
              <a:rPr lang="en-US" altLang="x-none" sz="3000" dirty="0">
                <a:solidFill>
                  <a:schemeClr val="hlink"/>
                </a:solidFill>
              </a:rPr>
              <a:t>DESC</a:t>
            </a:r>
            <a:r>
              <a:rPr lang="en-US" altLang="x-none" sz="3000" dirty="0">
                <a:solidFill>
                  <a:srgbClr val="FF0066"/>
                </a:solidFill>
              </a:rPr>
              <a:t> ]</a:t>
            </a:r>
            <a:r>
              <a:rPr lang="en-US" altLang="x-none" sz="3000" dirty="0"/>
              <a:t> ... </a:t>
            </a:r>
            <a:r>
              <a:rPr lang="en-US" altLang="x-none" sz="3000" dirty="0">
                <a:solidFill>
                  <a:srgbClr val="FF0066"/>
                </a:solidFill>
              </a:rPr>
              <a:t>}</a:t>
            </a:r>
            <a:r>
              <a:rPr lang="en-US" altLang="x-none" sz="3000" dirty="0"/>
              <a:t> </a:t>
            </a:r>
            <a:r>
              <a:rPr lang="en-US" altLang="x-none" sz="3000" dirty="0">
                <a:solidFill>
                  <a:srgbClr val="FF0066"/>
                </a:solidFill>
              </a:rPr>
              <a:t>]</a:t>
            </a:r>
            <a:r>
              <a:rPr lang="en-US" altLang="x-none" sz="3000" dirty="0"/>
              <a:t>;</a:t>
            </a:r>
            <a:endParaRPr lang="en-US" altLang="x-none" sz="3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3.3 </a:t>
            </a:r>
            <a:r>
              <a:rPr lang="en-US" altLang="x-none" dirty="0">
                <a:sym typeface="+mn-ea"/>
              </a:rPr>
              <a:t>Simple Select Statements</a:t>
            </a:r>
            <a:endParaRPr lang="zh-CN" altLang="en-US"/>
          </a:p>
        </p:txBody>
      </p:sp>
      <p:sp>
        <p:nvSpPr>
          <p:cNvPr id="3" name="内容占位符 2"/>
          <p:cNvSpPr>
            <a:spLocks noGrp="1"/>
          </p:cNvSpPr>
          <p:nvPr>
            <p:ph idx="1"/>
          </p:nvPr>
        </p:nvSpPr>
        <p:spPr/>
        <p:txBody>
          <a:bodyPr/>
          <a:p>
            <a:pPr lvl="0" eaLnBrk="1" hangingPunct="1">
              <a:lnSpc>
                <a:spcPct val="100000"/>
              </a:lnSpc>
            </a:pPr>
            <a:r>
              <a:rPr lang="en-US" altLang="x-none" sz="2800" dirty="0">
                <a:ea typeface="宋体" panose="02010600030101010101" pitchFamily="2" charset="-122"/>
                <a:sym typeface="+mn-ea"/>
              </a:rPr>
              <a:t>Relational Algebra  vs  SQL Query Statement</a:t>
            </a:r>
            <a:endParaRPr lang="en-US" altLang="x-none" sz="2800" dirty="0">
              <a:ea typeface="宋体" panose="02010600030101010101" pitchFamily="2" charset="-122"/>
            </a:endParaRPr>
          </a:p>
          <a:p>
            <a:pPr lvl="1" eaLnBrk="1" hangingPunct="1">
              <a:lnSpc>
                <a:spcPct val="100000"/>
              </a:lnSpc>
            </a:pPr>
            <a:r>
              <a:rPr lang="en-US" altLang="x-none" sz="2800" dirty="0">
                <a:ea typeface="宋体" panose="02010600030101010101" pitchFamily="2" charset="-122"/>
                <a:sym typeface="+mn-ea"/>
              </a:rPr>
              <a:t>single table</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product</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natural join</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theta join</a:t>
            </a:r>
            <a:endParaRPr lang="zh-CN" altLang="en-US" sz="2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20482"/>
          <p:cNvPicPr>
            <a:picLocks noChangeAspect="1"/>
          </p:cNvPicPr>
          <p:nvPr/>
        </p:nvPicPr>
        <p:blipFill>
          <a:blip r:embed="rId1"/>
          <a:stretch>
            <a:fillRect/>
          </a:stretch>
        </p:blipFill>
        <p:spPr>
          <a:xfrm>
            <a:off x="609600" y="195898"/>
            <a:ext cx="7559675" cy="1047750"/>
          </a:xfrm>
          <a:prstGeom prst="rect">
            <a:avLst/>
          </a:prstGeom>
          <a:noFill/>
          <a:ln w="9525">
            <a:noFill/>
          </a:ln>
        </p:spPr>
      </p:pic>
      <p:grpSp>
        <p:nvGrpSpPr>
          <p:cNvPr id="7" name="组合 6"/>
          <p:cNvGrpSpPr/>
          <p:nvPr/>
        </p:nvGrpSpPr>
        <p:grpSpPr>
          <a:xfrm>
            <a:off x="5080" y="5151755"/>
            <a:ext cx="9144000" cy="1083945"/>
            <a:chOff x="8" y="8113"/>
            <a:chExt cx="14400" cy="1707"/>
          </a:xfrm>
        </p:grpSpPr>
        <p:pic>
          <p:nvPicPr>
            <p:cNvPr id="20485" name="图片 20484"/>
            <p:cNvPicPr>
              <a:picLocks noChangeAspect="1"/>
            </p:cNvPicPr>
            <p:nvPr/>
          </p:nvPicPr>
          <p:blipFill>
            <a:blip r:embed="rId2"/>
            <a:stretch>
              <a:fillRect/>
            </a:stretch>
          </p:blipFill>
          <p:spPr>
            <a:xfrm>
              <a:off x="963" y="8238"/>
              <a:ext cx="11905" cy="1582"/>
            </a:xfrm>
            <a:prstGeom prst="rect">
              <a:avLst/>
            </a:prstGeom>
            <a:noFill/>
            <a:ln w="9525">
              <a:noFill/>
            </a:ln>
          </p:spPr>
        </p:pic>
        <p:sp>
          <p:nvSpPr>
            <p:cNvPr id="20488" name="直接连接符 20487"/>
            <p:cNvSpPr/>
            <p:nvPr/>
          </p:nvSpPr>
          <p:spPr>
            <a:xfrm>
              <a:off x="8" y="8113"/>
              <a:ext cx="14400" cy="0"/>
            </a:xfrm>
            <a:prstGeom prst="line">
              <a:avLst/>
            </a:prstGeom>
            <a:ln w="25400" cap="flat" cmpd="sng">
              <a:solidFill>
                <a:srgbClr val="008080"/>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nvGrpSpPr>
          <p:cNvPr id="5" name="组合 4"/>
          <p:cNvGrpSpPr/>
          <p:nvPr/>
        </p:nvGrpSpPr>
        <p:grpSpPr>
          <a:xfrm>
            <a:off x="0" y="1339850"/>
            <a:ext cx="9144000" cy="1385570"/>
            <a:chOff x="0" y="2110"/>
            <a:chExt cx="14400" cy="2182"/>
          </a:xfrm>
        </p:grpSpPr>
        <p:sp>
          <p:nvSpPr>
            <p:cNvPr id="20486" name="直接连接符 20485"/>
            <p:cNvSpPr/>
            <p:nvPr/>
          </p:nvSpPr>
          <p:spPr>
            <a:xfrm>
              <a:off x="0" y="2110"/>
              <a:ext cx="14400" cy="0"/>
            </a:xfrm>
            <a:prstGeom prst="line">
              <a:avLst/>
            </a:prstGeom>
            <a:ln w="25400" cap="flat" cmpd="sng">
              <a:solidFill>
                <a:srgbClr val="008080"/>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pic>
          <p:nvPicPr>
            <p:cNvPr id="3" name="图片 1" descr="[KY)EM8L{}5HE]Y`TL4SREE"/>
            <p:cNvPicPr>
              <a:picLocks noChangeAspect="1"/>
            </p:cNvPicPr>
            <p:nvPr/>
          </p:nvPicPr>
          <p:blipFill>
            <a:blip r:embed="rId3"/>
            <a:stretch>
              <a:fillRect/>
            </a:stretch>
          </p:blipFill>
          <p:spPr>
            <a:xfrm>
              <a:off x="850" y="2338"/>
              <a:ext cx="13288" cy="1955"/>
            </a:xfrm>
            <a:prstGeom prst="rect">
              <a:avLst/>
            </a:prstGeom>
            <a:noFill/>
            <a:ln w="9525">
              <a:noFill/>
            </a:ln>
          </p:spPr>
        </p:pic>
      </p:grpSp>
      <p:grpSp>
        <p:nvGrpSpPr>
          <p:cNvPr id="6" name="组合 5"/>
          <p:cNvGrpSpPr/>
          <p:nvPr/>
        </p:nvGrpSpPr>
        <p:grpSpPr>
          <a:xfrm>
            <a:off x="20638" y="2871788"/>
            <a:ext cx="9144000" cy="2160905"/>
            <a:chOff x="33" y="4523"/>
            <a:chExt cx="14400" cy="3403"/>
          </a:xfrm>
        </p:grpSpPr>
        <p:sp>
          <p:nvSpPr>
            <p:cNvPr id="20487" name="直接连接符 20486"/>
            <p:cNvSpPr/>
            <p:nvPr/>
          </p:nvSpPr>
          <p:spPr>
            <a:xfrm>
              <a:off x="33" y="4523"/>
              <a:ext cx="14400" cy="0"/>
            </a:xfrm>
            <a:prstGeom prst="line">
              <a:avLst/>
            </a:prstGeom>
            <a:ln w="25400" cap="flat" cmpd="sng">
              <a:solidFill>
                <a:srgbClr val="008080"/>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nvGrpSpPr>
            <p:cNvPr id="4" name="组合 3"/>
            <p:cNvGrpSpPr/>
            <p:nvPr/>
          </p:nvGrpSpPr>
          <p:grpSpPr>
            <a:xfrm>
              <a:off x="1023" y="4673"/>
              <a:ext cx="12301" cy="3253"/>
              <a:chOff x="1023" y="4673"/>
              <a:chExt cx="12301" cy="3253"/>
            </a:xfrm>
          </p:grpSpPr>
          <p:pic>
            <p:nvPicPr>
              <p:cNvPr id="20482" name="图片 20481"/>
              <p:cNvPicPr>
                <a:picLocks noChangeAspect="1"/>
              </p:cNvPicPr>
              <p:nvPr/>
            </p:nvPicPr>
            <p:blipFill>
              <a:blip r:embed="rId4"/>
              <a:stretch>
                <a:fillRect/>
              </a:stretch>
            </p:blipFill>
            <p:spPr>
              <a:xfrm>
                <a:off x="1023" y="4673"/>
                <a:ext cx="11900" cy="3253"/>
              </a:xfrm>
              <a:prstGeom prst="rect">
                <a:avLst/>
              </a:prstGeom>
              <a:noFill/>
              <a:ln w="9525">
                <a:noFill/>
              </a:ln>
            </p:spPr>
          </p:pic>
          <p:sp>
            <p:nvSpPr>
              <p:cNvPr id="2" name="文本框 1"/>
              <p:cNvSpPr txBox="1"/>
              <p:nvPr/>
            </p:nvSpPr>
            <p:spPr>
              <a:xfrm>
                <a:off x="1437" y="7088"/>
                <a:ext cx="11887" cy="822"/>
              </a:xfrm>
              <a:prstGeom prst="rect">
                <a:avLst/>
              </a:prstGeom>
              <a:solidFill>
                <a:srgbClr val="FFFFCC"/>
              </a:solidFill>
            </p:spPr>
            <p:txBody>
              <a:bodyPr wrap="square" rtlCol="0">
                <a:spAutoFit/>
              </a:bodyPr>
              <a:p>
                <a:pPr algn="ctr"/>
                <a:r>
                  <a:rPr lang="en-US" altLang="zh-CN" sz="2800" b="1">
                    <a:solidFill>
                      <a:schemeClr val="accent6"/>
                    </a:solidFill>
                    <a:latin typeface="Arial" panose="020B0604020202020204" pitchFamily="34" charset="0"/>
                  </a:rPr>
                  <a:t>((R join S) where Condition) [A</a:t>
                </a:r>
                <a:r>
                  <a:rPr lang="en-US" altLang="zh-CN" sz="2800" b="1" baseline="-25000">
                    <a:solidFill>
                      <a:schemeClr val="accent6"/>
                    </a:solidFill>
                    <a:latin typeface="Arial" panose="020B0604020202020204" pitchFamily="34" charset="0"/>
                  </a:rPr>
                  <a:t>1</a:t>
                </a:r>
                <a:r>
                  <a:rPr lang="en-US" altLang="zh-CN" sz="2800" b="1">
                    <a:solidFill>
                      <a:schemeClr val="accent6"/>
                    </a:solidFill>
                    <a:latin typeface="Arial" panose="020B0604020202020204" pitchFamily="34" charset="0"/>
                  </a:rPr>
                  <a:t>,A</a:t>
                </a:r>
                <a:r>
                  <a:rPr lang="en-US" altLang="zh-CN" sz="2800" b="1" baseline="-25000">
                    <a:solidFill>
                      <a:schemeClr val="accent6"/>
                    </a:solidFill>
                    <a:latin typeface="Arial" panose="020B0604020202020204" pitchFamily="34" charset="0"/>
                  </a:rPr>
                  <a:t>2</a:t>
                </a:r>
                <a:r>
                  <a:rPr lang="en-US" altLang="zh-CN" sz="2800" b="1">
                    <a:solidFill>
                      <a:schemeClr val="accent6"/>
                    </a:solidFill>
                    <a:latin typeface="Arial" panose="020B0604020202020204" pitchFamily="34" charset="0"/>
                  </a:rPr>
                  <a:t>,...,A</a:t>
                </a:r>
                <a:r>
                  <a:rPr lang="en-US" altLang="zh-CN" sz="2800" b="1" baseline="-25000">
                    <a:solidFill>
                      <a:schemeClr val="accent6"/>
                    </a:solidFill>
                    <a:latin typeface="Arial" panose="020B0604020202020204" pitchFamily="34" charset="0"/>
                  </a:rPr>
                  <a:t>k</a:t>
                </a:r>
                <a:r>
                  <a:rPr lang="en-US" altLang="zh-CN" sz="2800" b="1">
                    <a:solidFill>
                      <a:schemeClr val="accent6"/>
                    </a:solidFill>
                    <a:latin typeface="Arial" panose="020B0604020202020204" pitchFamily="34" charset="0"/>
                  </a:rPr>
                  <a:t>]</a:t>
                </a:r>
                <a:endParaRPr lang="en-US" altLang="zh-CN" sz="2800" b="1">
                  <a:solidFill>
                    <a:schemeClr val="accent6"/>
                  </a:solidFill>
                  <a:latin typeface="Arial" panose="020B0604020202020204" pitchFamily="34"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25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25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2532"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2533" name="Rectangle 3"/>
          <p:cNvSpPr>
            <a:spLocks noGrp="1"/>
          </p:cNvSpPr>
          <p:nvPr>
            <p:ph type="body"/>
          </p:nvPr>
        </p:nvSpPr>
        <p:spPr>
          <a:xfrm>
            <a:off x="457200" y="931863"/>
            <a:ext cx="8229600" cy="1600200"/>
          </a:xfrm>
        </p:spPr>
        <p:txBody>
          <a:bodyPr wrap="square" anchor="t"/>
          <a:p>
            <a:pPr eaLnBrk="1" hangingPunct="1">
              <a:lnSpc>
                <a:spcPct val="130000"/>
              </a:lnSpc>
            </a:pPr>
            <a:r>
              <a:rPr lang="en-US" altLang="x-none" sz="3000" dirty="0"/>
              <a:t>query in relational algebra </a:t>
            </a:r>
            <a:r>
              <a:rPr lang="en-US" altLang="x-none" sz="3000" dirty="0">
                <a:solidFill>
                  <a:schemeClr val="tx1"/>
                </a:solidFill>
              </a:rPr>
              <a:t>(single relation)</a:t>
            </a:r>
            <a:endParaRPr lang="en-US" altLang="x-none" sz="3000" dirty="0">
              <a:solidFill>
                <a:schemeClr val="tx1"/>
              </a:solidFill>
            </a:endParaRPr>
          </a:p>
          <a:p>
            <a:pPr lvl="1" eaLnBrk="1" hangingPunct="1">
              <a:lnSpc>
                <a:spcPct val="130000"/>
              </a:lnSpc>
              <a:buNone/>
            </a:pPr>
            <a:r>
              <a:rPr lang="en-US" altLang="x-none" sz="3000" dirty="0"/>
              <a:t>( </a:t>
            </a:r>
            <a:r>
              <a:rPr lang="en-US" altLang="x-none" sz="3000" dirty="0">
                <a:solidFill>
                  <a:schemeClr val="tx1"/>
                </a:solidFill>
              </a:rPr>
              <a:t>R</a:t>
            </a:r>
            <a:r>
              <a:rPr lang="en-US" altLang="x-none" sz="3000" dirty="0">
                <a:sym typeface="Symbol" panose="05050102010706020507" pitchFamily="2" charset="2"/>
              </a:rPr>
              <a:t> where </a:t>
            </a:r>
            <a:r>
              <a:rPr lang="en-US" altLang="x-none" sz="3000" dirty="0">
                <a:solidFill>
                  <a:schemeClr val="tx1"/>
                </a:solidFill>
                <a:sym typeface="Symbol" panose="05050102010706020507" pitchFamily="2" charset="2"/>
              </a:rPr>
              <a:t>Condition</a:t>
            </a:r>
            <a:r>
              <a:rPr lang="en-US" altLang="x-none" sz="3000" dirty="0">
                <a:sym typeface="Symbol" panose="05050102010706020507" pitchFamily="2" charset="2"/>
              </a:rPr>
              <a:t> ) [ </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 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 ..., A</a:t>
            </a:r>
            <a:r>
              <a:rPr lang="en-US" altLang="x-none" sz="3000" baseline="-25000" dirty="0">
                <a:solidFill>
                  <a:schemeClr val="tx1"/>
                </a:solidFill>
                <a:sym typeface="Symbol" panose="05050102010706020507" pitchFamily="2" charset="2"/>
              </a:rPr>
              <a:t>m</a:t>
            </a:r>
            <a:r>
              <a:rPr lang="en-US" altLang="x-none" sz="3000" baseline="-25000" dirty="0">
                <a:sym typeface="Symbol" panose="05050102010706020507" pitchFamily="2" charset="2"/>
              </a:rPr>
              <a:t> </a:t>
            </a:r>
            <a:r>
              <a:rPr lang="en-US" altLang="x-none" sz="3000" dirty="0">
                <a:sym typeface="Symbol" panose="05050102010706020507" pitchFamily="2" charset="2"/>
              </a:rPr>
              <a:t>]</a:t>
            </a:r>
            <a:endParaRPr lang="en-US" altLang="x-none" sz="3000" dirty="0">
              <a:sym typeface="Symbol" panose="05050102010706020507" pitchFamily="2" charset="2"/>
            </a:endParaRPr>
          </a:p>
        </p:txBody>
      </p:sp>
      <p:sp>
        <p:nvSpPr>
          <p:cNvPr id="21511" name="Rectangle 4"/>
          <p:cNvSpPr/>
          <p:nvPr/>
        </p:nvSpPr>
        <p:spPr>
          <a:xfrm>
            <a:off x="457200" y="2760663"/>
            <a:ext cx="8229600" cy="2819400"/>
          </a:xfrm>
          <a:prstGeom prst="rect">
            <a:avLst/>
          </a:prstGeom>
          <a:noFill/>
          <a:ln w="9525">
            <a:noFill/>
          </a:ln>
        </p:spPr>
        <p:txBody>
          <a:bodyPr anchor="t"/>
          <a:p>
            <a:pPr marL="342900" indent="-342900">
              <a:lnSpc>
                <a:spcPct val="13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m</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a:t>
            </a:r>
            <a:endParaRPr lang="en-US" altLang="x-none" sz="3000" b="1" baseline="-25000"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a:t>
            </a:r>
            <a:r>
              <a:rPr lang="en-US" altLang="x-none" sz="30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blinds(horizontal)">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wrap="square" anchor="ctr"/>
          <a:p>
            <a:pPr eaLnBrk="1" hangingPunct="1"/>
            <a:r>
              <a:rPr lang="zh-CN" altLang="en-US" dirty="0"/>
              <a:t>3.1  </a:t>
            </a:r>
            <a:r>
              <a:rPr lang="en-US" altLang="x-none" dirty="0"/>
              <a:t>Introduction</a:t>
            </a:r>
            <a:endParaRPr lang="en-US" altLang="x-none" dirty="0"/>
          </a:p>
        </p:txBody>
      </p:sp>
      <p:sp>
        <p:nvSpPr>
          <p:cNvPr id="5126" name="Rectangle 3"/>
          <p:cNvSpPr>
            <a:spLocks noGrp="1"/>
          </p:cNvSpPr>
          <p:nvPr>
            <p:ph type="body"/>
          </p:nvPr>
        </p:nvSpPr>
        <p:spPr>
          <a:xfrm>
            <a:off x="457200" y="836613"/>
            <a:ext cx="8229600" cy="5088255"/>
          </a:xfrm>
        </p:spPr>
        <p:txBody>
          <a:bodyPr wrap="square" anchor="t">
            <a:spAutoFit/>
          </a:bodyPr>
          <a:p>
            <a:pPr eaLnBrk="1" hangingPunct="1">
              <a:lnSpc>
                <a:spcPct val="110000"/>
              </a:lnSpc>
            </a:pPr>
            <a:r>
              <a:rPr lang="en-US" altLang="x-none" sz="2200" dirty="0">
                <a:solidFill>
                  <a:schemeClr val="hlink"/>
                </a:solidFill>
                <a:latin typeface="Arial" panose="020B0604020202020204" pitchFamily="34" charset="0"/>
                <a:ea typeface="宋体" panose="02010600030101010101" pitchFamily="2" charset="-122"/>
              </a:rPr>
              <a:t>Structured Query Language</a:t>
            </a:r>
            <a:r>
              <a:rPr lang="en-US" altLang="x-none" sz="2200" dirty="0">
                <a:latin typeface="Arial" panose="020B0604020202020204" pitchFamily="34" charset="0"/>
                <a:ea typeface="宋体" panose="02010600030101010101" pitchFamily="2" charset="-122"/>
              </a:rPr>
              <a:t> – SQL</a:t>
            </a:r>
            <a:endParaRPr lang="en-US" altLang="x-none" sz="2200" dirty="0">
              <a:latin typeface="Arial" panose="020B0604020202020204" pitchFamily="34" charset="0"/>
              <a:ea typeface="宋体" panose="02010600030101010101" pitchFamily="2" charset="-122"/>
            </a:endParaRPr>
          </a:p>
          <a:p>
            <a:pPr lvl="1" eaLnBrk="1" hangingPunct="1">
              <a:lnSpc>
                <a:spcPct val="110000"/>
              </a:lnSpc>
            </a:pPr>
            <a:endParaRPr lang="en-US" altLang="x-none" sz="2200" dirty="0">
              <a:latin typeface="Arial" panose="020B0604020202020204" pitchFamily="34" charset="0"/>
              <a:ea typeface="宋体" panose="02010600030101010101" pitchFamily="2" charset="-122"/>
            </a:endParaRPr>
          </a:p>
          <a:p>
            <a:pPr>
              <a:spcBef>
                <a:spcPts val="1200"/>
              </a:spcBef>
            </a:pPr>
            <a:r>
              <a:rPr lang="zh-CN" altLang="zh-CN" sz="2200">
                <a:solidFill>
                  <a:schemeClr val="accent6"/>
                </a:solidFill>
                <a:latin typeface="Arial" panose="020B0604020202020204" pitchFamily="34" charset="0"/>
                <a:ea typeface="宋体" panose="02010600030101010101" pitchFamily="2" charset="-122"/>
                <a:sym typeface="+mn-ea"/>
              </a:rPr>
              <a:t>SQL是</a:t>
            </a:r>
            <a:r>
              <a:rPr lang="zh-CN" altLang="zh-CN" sz="2200">
                <a:solidFill>
                  <a:srgbClr val="FF0000"/>
                </a:solidFill>
                <a:latin typeface="Arial" panose="020B0604020202020204" pitchFamily="34" charset="0"/>
                <a:ea typeface="宋体" panose="02010600030101010101" pitchFamily="2" charset="-122"/>
                <a:sym typeface="+mn-ea"/>
              </a:rPr>
              <a:t>S</a:t>
            </a:r>
            <a:r>
              <a:rPr lang="zh-CN" altLang="zh-CN" sz="2200">
                <a:solidFill>
                  <a:schemeClr val="accent6"/>
                </a:solidFill>
                <a:latin typeface="Arial" panose="020B0604020202020204" pitchFamily="34" charset="0"/>
                <a:ea typeface="宋体" panose="02010600030101010101" pitchFamily="2" charset="-122"/>
                <a:sym typeface="+mn-ea"/>
              </a:rPr>
              <a:t>tructured </a:t>
            </a:r>
            <a:r>
              <a:rPr lang="zh-CN" altLang="zh-CN" sz="2200">
                <a:solidFill>
                  <a:srgbClr val="FF0000"/>
                </a:solidFill>
                <a:latin typeface="Arial" panose="020B0604020202020204" pitchFamily="34" charset="0"/>
                <a:ea typeface="宋体" panose="02010600030101010101" pitchFamily="2" charset="-122"/>
                <a:sym typeface="+mn-ea"/>
              </a:rPr>
              <a:t>Q</a:t>
            </a:r>
            <a:r>
              <a:rPr lang="zh-CN" altLang="zh-CN" sz="2200">
                <a:solidFill>
                  <a:schemeClr val="accent6"/>
                </a:solidFill>
                <a:latin typeface="Arial" panose="020B0604020202020204" pitchFamily="34" charset="0"/>
                <a:ea typeface="宋体" panose="02010600030101010101" pitchFamily="2" charset="-122"/>
                <a:sym typeface="+mn-ea"/>
              </a:rPr>
              <a:t>uery </a:t>
            </a:r>
            <a:r>
              <a:rPr lang="zh-CN" altLang="zh-CN" sz="2200">
                <a:solidFill>
                  <a:srgbClr val="FF0000"/>
                </a:solidFill>
                <a:latin typeface="Arial" panose="020B0604020202020204" pitchFamily="34" charset="0"/>
                <a:ea typeface="宋体" panose="02010600030101010101" pitchFamily="2" charset="-122"/>
                <a:sym typeface="+mn-ea"/>
              </a:rPr>
              <a:t>L</a:t>
            </a:r>
            <a:r>
              <a:rPr lang="zh-CN" altLang="zh-CN" sz="2200">
                <a:solidFill>
                  <a:schemeClr val="accent6"/>
                </a:solidFill>
                <a:latin typeface="Arial" panose="020B0604020202020204" pitchFamily="34" charset="0"/>
                <a:ea typeface="宋体" panose="02010600030101010101" pitchFamily="2" charset="-122"/>
                <a:sym typeface="+mn-ea"/>
              </a:rPr>
              <a:t>anguage的缩写，它的前身是著名的关系数据库原型系统System R所采用的SEQUEL语言。</a:t>
            </a:r>
            <a:endParaRPr lang="zh-CN" altLang="zh-CN" sz="2200">
              <a:solidFill>
                <a:schemeClr val="accent6"/>
              </a:solidFill>
              <a:latin typeface="Arial" panose="020B0604020202020204" pitchFamily="34" charset="0"/>
              <a:ea typeface="宋体" panose="02010600030101010101" pitchFamily="2" charset="-122"/>
              <a:sym typeface="+mn-ea"/>
            </a:endParaRPr>
          </a:p>
          <a:p>
            <a:pPr>
              <a:spcBef>
                <a:spcPts val="1200"/>
              </a:spcBef>
            </a:pPr>
            <a:r>
              <a:rPr lang="zh-CN" altLang="en-US" sz="2200">
                <a:solidFill>
                  <a:schemeClr val="accent6"/>
                </a:solidFill>
                <a:latin typeface="Arial" panose="020B0604020202020204" pitchFamily="34" charset="0"/>
                <a:ea typeface="宋体" panose="02010600030101010101" pitchFamily="2" charset="-122"/>
                <a:sym typeface="+mn-ea"/>
              </a:rPr>
              <a:t>为了在各个数据库厂商之间取得更大的统一性，美国国家标准学会（American National Standards Institute, ANSI）于1986年发布了第一个SQL标准</a:t>
            </a:r>
            <a:r>
              <a:rPr lang="en-US" altLang="zh-CN" sz="2200">
                <a:solidFill>
                  <a:schemeClr val="accent6"/>
                </a:solidFill>
                <a:latin typeface="Arial" panose="020B0604020202020204" pitchFamily="34" charset="0"/>
                <a:ea typeface="宋体" panose="02010600030101010101" pitchFamily="2" charset="-122"/>
                <a:sym typeface="+mn-ea"/>
              </a:rPr>
              <a:t>(SQL1)</a:t>
            </a:r>
            <a:r>
              <a:rPr lang="zh-CN" altLang="en-US" sz="2200">
                <a:solidFill>
                  <a:schemeClr val="accent6"/>
                </a:solidFill>
                <a:latin typeface="Arial" panose="020B0604020202020204" pitchFamily="34" charset="0"/>
                <a:ea typeface="宋体" panose="02010600030101010101" pitchFamily="2" charset="-122"/>
                <a:sym typeface="+mn-ea"/>
              </a:rPr>
              <a:t>；于1989年发布了第二个版本，并在1992年对第二个版本进行了更新，即SQL92标准</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SQL2</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；于1999年再次更新为SQL99标准</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SQL3</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a:t>
            </a:r>
            <a:endParaRPr lang="zh-CN" altLang="en-US" sz="2200">
              <a:solidFill>
                <a:schemeClr val="accent6"/>
              </a:solidFill>
              <a:latin typeface="Arial" panose="020B0604020202020204" pitchFamily="34" charset="0"/>
              <a:ea typeface="宋体" panose="02010600030101010101" pitchFamily="2" charset="-122"/>
              <a:sym typeface="+mn-ea"/>
            </a:endParaRPr>
          </a:p>
          <a:p>
            <a:pPr>
              <a:spcBef>
                <a:spcPts val="1200"/>
              </a:spcBef>
            </a:pPr>
            <a:r>
              <a:rPr lang="zh-CN" altLang="en-US" sz="2200">
                <a:solidFill>
                  <a:schemeClr val="accent6"/>
                </a:solidFill>
                <a:latin typeface="Arial" panose="020B0604020202020204" pitchFamily="34" charset="0"/>
                <a:ea typeface="宋体" panose="02010600030101010101" pitchFamily="2" charset="-122"/>
                <a:sym typeface="+mn-ea"/>
              </a:rPr>
              <a:t>对于各种关系数据库产品，SQL标准规范化了很多数据库语言的语法结构。随着开源数据库产品（例如MySQL、PostgreSQL等）日渐流行并由虚拟团队而不是大型公司开发，这些标准变得更加重要。</a:t>
            </a:r>
            <a:endParaRPr lang="zh-CN" altLang="en-US" sz="2200"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3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3557" name="Rectangle 3"/>
          <p:cNvSpPr>
            <a:spLocks noGrp="1"/>
          </p:cNvSpPr>
          <p:nvPr>
            <p:ph type="body"/>
          </p:nvPr>
        </p:nvSpPr>
        <p:spPr>
          <a:xfrm>
            <a:off x="85725" y="990600"/>
            <a:ext cx="8951913" cy="1600200"/>
          </a:xfrm>
        </p:spPr>
        <p:txBody>
          <a:bodyPr wrap="square" anchor="t"/>
          <a:p>
            <a:pPr eaLnBrk="1" hangingPunct="1">
              <a:lnSpc>
                <a:spcPct val="130000"/>
              </a:lnSpc>
            </a:pPr>
            <a:r>
              <a:rPr lang="en-US" altLang="x-none" sz="3000" dirty="0"/>
              <a:t>query in relational algebra </a:t>
            </a:r>
            <a:r>
              <a:rPr lang="en-US" altLang="x-none" sz="3000" dirty="0">
                <a:solidFill>
                  <a:schemeClr val="tx1"/>
                </a:solidFill>
              </a:rPr>
              <a:t>(PRODUCT)</a:t>
            </a:r>
            <a:endParaRPr lang="en-US" altLang="x-none" sz="3000" dirty="0">
              <a:solidFill>
                <a:schemeClr val="tx1"/>
              </a:solidFill>
            </a:endParaRPr>
          </a:p>
          <a:p>
            <a:pPr lvl="1" eaLnBrk="1" hangingPunct="1">
              <a:lnSpc>
                <a:spcPct val="130000"/>
              </a:lnSpc>
              <a:buNone/>
            </a:pPr>
            <a:r>
              <a:rPr lang="en-US" altLang="x-none" sz="3000" dirty="0"/>
              <a:t>((</a:t>
            </a:r>
            <a:r>
              <a:rPr lang="en-US" altLang="x-none" sz="3000" dirty="0">
                <a:solidFill>
                  <a:schemeClr val="tx1"/>
                </a:solidFill>
              </a:rPr>
              <a:t>R</a:t>
            </a:r>
            <a:r>
              <a:rPr lang="en-US" altLang="x-none" sz="3000" baseline="-25000" dirty="0">
                <a:solidFill>
                  <a:schemeClr val="tx1"/>
                </a:solidFill>
              </a:rPr>
              <a:t>1</a:t>
            </a:r>
            <a:r>
              <a:rPr lang="en-US" altLang="x-none" sz="3000" dirty="0">
                <a:solidFill>
                  <a:schemeClr val="tx1"/>
                </a:solidFill>
                <a:sym typeface="Symbol" panose="05050102010706020507" pitchFamily="2" charset="2"/>
              </a:rPr>
              <a:t></a:t>
            </a:r>
            <a:r>
              <a:rPr lang="en-US" altLang="x-none" sz="3000" dirty="0">
                <a:solidFill>
                  <a:schemeClr val="tx1"/>
                </a:solidFill>
              </a:rPr>
              <a:t>R</a:t>
            </a:r>
            <a:r>
              <a:rPr lang="en-US" altLang="x-none" sz="3000" baseline="-25000" dirty="0">
                <a:solidFill>
                  <a:schemeClr val="tx1"/>
                </a:solidFill>
              </a:rPr>
              <a:t>2</a:t>
            </a:r>
            <a:r>
              <a:rPr lang="en-US" altLang="x-none" sz="3000" dirty="0">
                <a:solidFill>
                  <a:schemeClr val="tx1"/>
                </a:solidFill>
                <a:sym typeface="Symbol" panose="05050102010706020507" pitchFamily="2" charset="2"/>
              </a:rPr>
              <a:t>...</a:t>
            </a:r>
            <a:r>
              <a:rPr lang="en-US" altLang="x-none" sz="3000" dirty="0">
                <a:solidFill>
                  <a:schemeClr val="tx1"/>
                </a:solidFill>
              </a:rPr>
              <a:t>R</a:t>
            </a:r>
            <a:r>
              <a:rPr lang="en-US" altLang="x-none" sz="3000" baseline="-25000" dirty="0">
                <a:solidFill>
                  <a:schemeClr val="tx1"/>
                </a:solidFill>
              </a:rPr>
              <a:t>n</a:t>
            </a:r>
            <a:r>
              <a:rPr lang="en-US" altLang="x-none" sz="3000" dirty="0">
                <a:sym typeface="Symbol" panose="05050102010706020507" pitchFamily="2" charset="2"/>
              </a:rPr>
              <a:t>) where </a:t>
            </a:r>
            <a:r>
              <a:rPr lang="en-US" altLang="x-none" sz="3000" dirty="0">
                <a:solidFill>
                  <a:schemeClr val="tx1"/>
                </a:solidFill>
                <a:sym typeface="Symbol" panose="05050102010706020507" pitchFamily="2" charset="2"/>
              </a:rPr>
              <a:t>Condition</a:t>
            </a:r>
            <a:r>
              <a:rPr lang="en-US" altLang="x-none" sz="3000" dirty="0">
                <a:sym typeface="Symbol" panose="05050102010706020507" pitchFamily="2" charset="2"/>
              </a:rPr>
              <a:t>) [</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m</a:t>
            </a:r>
            <a:r>
              <a:rPr lang="en-US" altLang="x-none" sz="3000" dirty="0">
                <a:sym typeface="Symbol" panose="05050102010706020507" pitchFamily="2" charset="2"/>
              </a:rPr>
              <a:t>]</a:t>
            </a:r>
            <a:endParaRPr lang="en-US" altLang="x-none" sz="3000" dirty="0">
              <a:sym typeface="Symbol" panose="05050102010706020507" pitchFamily="2" charset="2"/>
            </a:endParaRPr>
          </a:p>
        </p:txBody>
      </p:sp>
      <p:sp>
        <p:nvSpPr>
          <p:cNvPr id="22535" name="Rectangle 4"/>
          <p:cNvSpPr/>
          <p:nvPr/>
        </p:nvSpPr>
        <p:spPr>
          <a:xfrm>
            <a:off x="228600" y="2971800"/>
            <a:ext cx="8686800" cy="2971800"/>
          </a:xfrm>
          <a:prstGeom prst="rect">
            <a:avLst/>
          </a:prstGeom>
          <a:noFill/>
          <a:ln w="9525">
            <a:noFill/>
          </a:ln>
        </p:spPr>
        <p:txBody>
          <a:bodyPr anchor="t"/>
          <a:p>
            <a:pPr marL="342900" indent="-342900">
              <a:lnSpc>
                <a:spcPct val="13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m</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n</a:t>
            </a:r>
            <a:endParaRPr lang="en-US" altLang="x-none" sz="3000" b="1" baseline="-25000"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blinds(horizontal)">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4581" name="Rectangle 3"/>
          <p:cNvSpPr>
            <a:spLocks noGrp="1"/>
          </p:cNvSpPr>
          <p:nvPr>
            <p:ph type="body"/>
          </p:nvPr>
        </p:nvSpPr>
        <p:spPr>
          <a:xfrm>
            <a:off x="314325" y="838200"/>
            <a:ext cx="8651875" cy="2443163"/>
          </a:xfrm>
        </p:spPr>
        <p:txBody>
          <a:bodyPr wrap="square" anchor="t"/>
          <a:p>
            <a:pPr eaLnBrk="1" hangingPunct="1"/>
            <a:r>
              <a:rPr lang="en-US" altLang="x-none" sz="2800" dirty="0"/>
              <a:t>query in relational algebra </a:t>
            </a:r>
            <a:r>
              <a:rPr lang="en-US" altLang="x-none" sz="2800" dirty="0">
                <a:solidFill>
                  <a:schemeClr val="tx1"/>
                </a:solidFill>
              </a:rPr>
              <a:t>(JOIN)</a:t>
            </a:r>
            <a:endParaRPr lang="en-US" altLang="x-none" sz="2800" dirty="0">
              <a:solidFill>
                <a:schemeClr val="tx1"/>
              </a:solidFill>
            </a:endParaRPr>
          </a:p>
          <a:p>
            <a:pPr lvl="1" eaLnBrk="1" hangingPunct="1"/>
            <a:r>
              <a:rPr lang="en-US" altLang="x-none" sz="2800" dirty="0"/>
              <a:t>Head(R)={A</a:t>
            </a:r>
            <a:r>
              <a:rPr lang="en-US" altLang="x-none" sz="2800" baseline="-25000" dirty="0"/>
              <a:t>1</a:t>
            </a:r>
            <a:r>
              <a:rPr lang="en-US" altLang="x-none" sz="2800" dirty="0"/>
              <a:t>, …, A</a:t>
            </a:r>
            <a:r>
              <a:rPr lang="en-US" altLang="x-none" sz="2800" baseline="-25000" dirty="0"/>
              <a:t>n</a:t>
            </a:r>
            <a:r>
              <a:rPr lang="en-US" altLang="x-none" sz="2800" dirty="0"/>
              <a:t>, B</a:t>
            </a:r>
            <a:r>
              <a:rPr lang="en-US" altLang="x-none" sz="2800" baseline="-25000" dirty="0"/>
              <a:t>1</a:t>
            </a:r>
            <a:r>
              <a:rPr lang="en-US" altLang="x-none" sz="2800" dirty="0"/>
              <a:t>, …, B</a:t>
            </a:r>
            <a:r>
              <a:rPr lang="en-US" altLang="x-none" sz="2800" baseline="-25000" dirty="0"/>
              <a:t>k</a:t>
            </a:r>
            <a:r>
              <a:rPr lang="en-US" altLang="x-none" sz="2800" dirty="0"/>
              <a:t>}</a:t>
            </a:r>
            <a:endParaRPr lang="en-US" altLang="x-none" sz="2800" dirty="0"/>
          </a:p>
          <a:p>
            <a:pPr lvl="1" eaLnBrk="1" hangingPunct="1"/>
            <a:r>
              <a:rPr lang="en-US" altLang="x-none" sz="2800" dirty="0"/>
              <a:t>Head(S)={B</a:t>
            </a:r>
            <a:r>
              <a:rPr lang="en-US" altLang="x-none" sz="2800" baseline="-25000" dirty="0"/>
              <a:t>1</a:t>
            </a:r>
            <a:r>
              <a:rPr lang="en-US" altLang="x-none" sz="2800" dirty="0"/>
              <a:t>, …, B</a:t>
            </a:r>
            <a:r>
              <a:rPr lang="en-US" altLang="x-none" sz="2800" baseline="-25000" dirty="0"/>
              <a:t>k</a:t>
            </a:r>
            <a:r>
              <a:rPr lang="en-US" altLang="x-none" sz="2800" dirty="0"/>
              <a:t>, C</a:t>
            </a:r>
            <a:r>
              <a:rPr lang="en-US" altLang="x-none" sz="2800" baseline="-25000" dirty="0"/>
              <a:t>1</a:t>
            </a:r>
            <a:r>
              <a:rPr lang="en-US" altLang="x-none" sz="2800" dirty="0"/>
              <a:t>, …, C</a:t>
            </a:r>
            <a:r>
              <a:rPr lang="en-US" altLang="x-none" sz="2800" baseline="-25000" dirty="0"/>
              <a:t>m</a:t>
            </a:r>
            <a:r>
              <a:rPr lang="en-US" altLang="x-none" sz="2800" dirty="0"/>
              <a:t>}</a:t>
            </a:r>
            <a:endParaRPr lang="en-US" altLang="x-none" sz="2800" dirty="0"/>
          </a:p>
          <a:p>
            <a:pPr lvl="1" eaLnBrk="1" hangingPunct="1"/>
            <a:endParaRPr lang="en-US" altLang="x-none" sz="1400" dirty="0"/>
          </a:p>
          <a:p>
            <a:pPr lvl="1" eaLnBrk="1" hangingPunct="1">
              <a:buNone/>
            </a:pPr>
            <a:r>
              <a:rPr lang="en-US" altLang="x-none" sz="2800" dirty="0"/>
              <a:t>(( </a:t>
            </a:r>
            <a:r>
              <a:rPr lang="en-US" altLang="x-none" sz="2800" dirty="0">
                <a:solidFill>
                  <a:schemeClr val="tx1"/>
                </a:solidFill>
              </a:rPr>
              <a:t>R</a:t>
            </a:r>
            <a:r>
              <a:rPr lang="en-US" altLang="x-none" sz="2800" dirty="0"/>
              <a:t> </a:t>
            </a:r>
            <a:r>
              <a:rPr lang="en-US" altLang="x-none" sz="2800" dirty="0">
                <a:sym typeface="Symbol" panose="05050102010706020507" pitchFamily="2" charset="2"/>
              </a:rPr>
              <a:t>join </a:t>
            </a:r>
            <a:r>
              <a:rPr lang="en-US" altLang="x-none" sz="2800" dirty="0">
                <a:solidFill>
                  <a:schemeClr val="tx1"/>
                </a:solidFill>
              </a:rPr>
              <a:t>S</a:t>
            </a:r>
            <a:r>
              <a:rPr lang="en-US" altLang="x-none" sz="2800" dirty="0">
                <a:sym typeface="Symbol" panose="05050102010706020507" pitchFamily="2" charset="2"/>
              </a:rPr>
              <a:t> ) where </a:t>
            </a:r>
            <a:r>
              <a:rPr lang="en-US" altLang="x-none" sz="2800" dirty="0">
                <a:solidFill>
                  <a:schemeClr val="tx1"/>
                </a:solidFill>
                <a:sym typeface="Symbol" panose="05050102010706020507" pitchFamily="2" charset="2"/>
              </a:rPr>
              <a:t>Condition</a:t>
            </a:r>
            <a:r>
              <a:rPr lang="en-US" altLang="x-none" sz="2800" dirty="0">
                <a:sym typeface="Symbol" panose="05050102010706020507" pitchFamily="2" charset="2"/>
              </a:rPr>
              <a:t> ) [ </a:t>
            </a:r>
            <a:r>
              <a:rPr lang="en-US" altLang="x-none" sz="2800" dirty="0">
                <a:solidFill>
                  <a:schemeClr val="tx1"/>
                </a:solidFill>
                <a:sym typeface="Symbol" panose="05050102010706020507" pitchFamily="2" charset="2"/>
              </a:rPr>
              <a:t>A</a:t>
            </a:r>
            <a:r>
              <a:rPr lang="en-US" altLang="x-none" sz="2800" baseline="-25000" dirty="0">
                <a:solidFill>
                  <a:schemeClr val="tx1"/>
                </a:solidFill>
                <a:sym typeface="Symbol" panose="05050102010706020507" pitchFamily="2" charset="2"/>
              </a:rPr>
              <a:t>1</a:t>
            </a:r>
            <a:r>
              <a:rPr lang="en-US" altLang="x-none" sz="2800" dirty="0">
                <a:solidFill>
                  <a:schemeClr val="tx1"/>
                </a:solidFill>
                <a:sym typeface="Symbol" panose="05050102010706020507" pitchFamily="2" charset="2"/>
              </a:rPr>
              <a:t>, A</a:t>
            </a:r>
            <a:r>
              <a:rPr lang="en-US" altLang="x-none" sz="2800" baseline="-25000" dirty="0">
                <a:solidFill>
                  <a:schemeClr val="tx1"/>
                </a:solidFill>
                <a:sym typeface="Symbol" panose="05050102010706020507" pitchFamily="2" charset="2"/>
              </a:rPr>
              <a:t>2</a:t>
            </a:r>
            <a:r>
              <a:rPr lang="en-US" altLang="x-none" sz="2800" dirty="0">
                <a:solidFill>
                  <a:schemeClr val="tx1"/>
                </a:solidFill>
                <a:sym typeface="Symbol" panose="05050102010706020507" pitchFamily="2" charset="2"/>
              </a:rPr>
              <a:t>, ..., A</a:t>
            </a:r>
            <a:r>
              <a:rPr lang="en-US" altLang="x-none" sz="2800" baseline="-25000" dirty="0">
                <a:solidFill>
                  <a:schemeClr val="tx1"/>
                </a:solidFill>
                <a:sym typeface="Symbol" panose="05050102010706020507" pitchFamily="2" charset="2"/>
              </a:rPr>
              <a:t>k</a:t>
            </a:r>
            <a:r>
              <a:rPr lang="en-US" altLang="x-none" sz="2800" baseline="-25000" dirty="0">
                <a:solidFill>
                  <a:schemeClr val="accent1"/>
                </a:solidFill>
                <a:sym typeface="Symbol" panose="05050102010706020507" pitchFamily="2" charset="2"/>
              </a:rPr>
              <a:t> </a:t>
            </a:r>
            <a:r>
              <a:rPr lang="en-US" altLang="x-none" sz="2800" dirty="0">
                <a:sym typeface="Symbol" panose="05050102010706020507" pitchFamily="2" charset="2"/>
              </a:rPr>
              <a:t>]</a:t>
            </a:r>
            <a:endParaRPr lang="en-US" altLang="x-none" sz="2800" dirty="0">
              <a:sym typeface="Symbol" panose="05050102010706020507" pitchFamily="2" charset="2"/>
            </a:endParaRPr>
          </a:p>
        </p:txBody>
      </p:sp>
      <p:sp>
        <p:nvSpPr>
          <p:cNvPr id="23559" name="Rectangle 4"/>
          <p:cNvSpPr/>
          <p:nvPr/>
        </p:nvSpPr>
        <p:spPr>
          <a:xfrm>
            <a:off x="314960" y="3517900"/>
            <a:ext cx="8829040" cy="2667000"/>
          </a:xfrm>
          <a:prstGeom prst="rect">
            <a:avLst/>
          </a:prstGeom>
          <a:no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2800" b="1" dirty="0">
                <a:latin typeface="Arial" panose="020B0604020202020204" pitchFamily="34" charset="0"/>
                <a:ea typeface="宋体" panose="02010600030101010101" pitchFamily="2" charset="-122"/>
                <a:sym typeface="Symbol" panose="05050102010706020507" pitchFamily="2" charset="2"/>
              </a:rPr>
              <a:t>A</a:t>
            </a:r>
            <a:r>
              <a:rPr lang="en-US" altLang="x-none" sz="28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2800" b="1" dirty="0">
                <a:latin typeface="Arial" panose="020B0604020202020204" pitchFamily="34" charset="0"/>
                <a:ea typeface="宋体" panose="02010600030101010101" pitchFamily="2" charset="-122"/>
                <a:sym typeface="Symbol" panose="05050102010706020507" pitchFamily="2" charset="2"/>
              </a:rPr>
              <a:t>, A</a:t>
            </a:r>
            <a:r>
              <a:rPr lang="en-US" altLang="x-none" sz="28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2800" b="1" dirty="0">
                <a:latin typeface="Arial" panose="020B0604020202020204" pitchFamily="34" charset="0"/>
                <a:ea typeface="宋体" panose="02010600030101010101" pitchFamily="2" charset="-122"/>
                <a:sym typeface="Symbol" panose="05050102010706020507" pitchFamily="2" charset="2"/>
              </a:rPr>
              <a:t>, ..., A</a:t>
            </a:r>
            <a:r>
              <a:rPr lang="en-US" altLang="x-none" sz="2800" b="1" baseline="-25000" dirty="0">
                <a:latin typeface="Arial" panose="020B0604020202020204" pitchFamily="34" charset="0"/>
                <a:ea typeface="宋体" panose="02010600030101010101" pitchFamily="2" charset="-122"/>
                <a:sym typeface="Symbol" panose="05050102010706020507" pitchFamily="2" charset="2"/>
              </a:rPr>
              <a:t>k</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2800" b="1" dirty="0">
                <a:latin typeface="Arial" panose="020B0604020202020204" pitchFamily="34" charset="0"/>
                <a:ea typeface="宋体" panose="02010600030101010101" pitchFamily="2" charset="-122"/>
                <a:sym typeface="Symbol" panose="05050102010706020507" pitchFamily="2" charset="2"/>
              </a:rPr>
              <a:t>R, S</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2800" b="1" dirty="0">
                <a:latin typeface="Arial" panose="020B0604020202020204" pitchFamily="34" charset="0"/>
                <a:ea typeface="宋体" panose="02010600030101010101" pitchFamily="2" charset="-122"/>
                <a:sym typeface="Symbol" panose="05050102010706020507" pitchFamily="2" charset="2"/>
              </a:rPr>
              <a:t>Condition</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and</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endPar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latin typeface="Arial" panose="020B0604020202020204" pitchFamily="34" charset="0"/>
                <a:ea typeface="宋体" panose="02010600030101010101" pitchFamily="2" charset="-122"/>
                <a:sym typeface="Symbol" panose="05050102010706020507" pitchFamily="2" charset="2"/>
              </a:rPr>
              <a:t>R.</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1</a:t>
            </a:r>
            <a:r>
              <a:rPr lang="en-US" altLang="x-none" sz="2800" b="1" dirty="0">
                <a:latin typeface="Arial" panose="020B0604020202020204" pitchFamily="34" charset="0"/>
                <a:ea typeface="宋体" panose="02010600030101010101" pitchFamily="2" charset="-122"/>
                <a:sym typeface="Symbol" panose="05050102010706020507" pitchFamily="2" charset="2"/>
              </a:rPr>
              <a:t>=S.</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1</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and</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R.</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2</a:t>
            </a:r>
            <a:r>
              <a:rPr lang="en-US" altLang="x-none" sz="2800" b="1" dirty="0">
                <a:latin typeface="Arial" panose="020B0604020202020204" pitchFamily="34" charset="0"/>
                <a:ea typeface="宋体" panose="02010600030101010101" pitchFamily="2" charset="-122"/>
                <a:sym typeface="Symbol" panose="05050102010706020507" pitchFamily="2" charset="2"/>
              </a:rPr>
              <a:t>=S.</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2</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and</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R.</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k</a:t>
            </a:r>
            <a:r>
              <a:rPr lang="en-US" altLang="x-none" sz="2800" b="1" dirty="0">
                <a:latin typeface="Arial" panose="020B0604020202020204" pitchFamily="34" charset="0"/>
                <a:ea typeface="宋体" panose="02010600030101010101" pitchFamily="2" charset="-122"/>
                <a:sym typeface="Symbol" panose="05050102010706020507" pitchFamily="2" charset="2"/>
              </a:rPr>
              <a:t>=S.</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k</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endParaRPr lang="en-US" altLang="x-none" sz="2800" b="1" dirty="0">
              <a:latin typeface="Arial" panose="020B0604020202020204" pitchFamily="34" charset="0"/>
              <a:ea typeface="宋体" panose="02010600030101010101" pitchFamily="2" charset="-122"/>
            </a:endParaRPr>
          </a:p>
        </p:txBody>
      </p:sp>
      <p:sp>
        <p:nvSpPr>
          <p:cNvPr id="23560" name="Rectangle 5"/>
          <p:cNvSpPr/>
          <p:nvPr/>
        </p:nvSpPr>
        <p:spPr>
          <a:xfrm>
            <a:off x="713105" y="5591175"/>
            <a:ext cx="7606665" cy="521335"/>
          </a:xfrm>
          <a:prstGeom prst="rect">
            <a:avLst/>
          </a:prstGeom>
          <a:noFill/>
          <a:ln w="38100" cap="flat" cmpd="sng">
            <a:solidFill>
              <a:srgbClr val="FF0066"/>
            </a:solidFill>
            <a:prstDash val="dash"/>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blinds(horizontal)">
                                      <p:cBhvr>
                                        <p:cTn id="7" dur="500"/>
                                        <p:tgtEl>
                                          <p:spTgt spid="235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60"/>
                                        </p:tgtEl>
                                        <p:attrNameLst>
                                          <p:attrName>style.visibility</p:attrName>
                                        </p:attrNameLst>
                                      </p:cBhvr>
                                      <p:to>
                                        <p:strVal val="visible"/>
                                      </p:to>
                                    </p:set>
                                    <p:animEffect transition="in" filter="blinds(horizontal)">
                                      <p:cBhvr>
                                        <p:cTn id="12"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P spid="2356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56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56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560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5605" name="Rectangle 3"/>
          <p:cNvSpPr>
            <a:spLocks noGrp="1"/>
          </p:cNvSpPr>
          <p:nvPr>
            <p:ph type="body"/>
          </p:nvPr>
        </p:nvSpPr>
        <p:spPr/>
        <p:txBody>
          <a:bodyPr wrap="square" anchor="t"/>
          <a:p>
            <a:pPr eaLnBrk="1" hangingPunct="1">
              <a:lnSpc>
                <a:spcPct val="120000"/>
              </a:lnSpc>
            </a:pPr>
            <a:r>
              <a:rPr lang="en-US" altLang="x-none" sz="3000" dirty="0"/>
              <a:t>query in relational algebra </a:t>
            </a:r>
            <a:r>
              <a:rPr lang="en-US" altLang="x-none" sz="3000" dirty="0">
                <a:solidFill>
                  <a:schemeClr val="tx1"/>
                </a:solidFill>
              </a:rPr>
              <a:t>(Theta-Join)</a:t>
            </a:r>
            <a:endParaRPr lang="en-US" altLang="x-none" sz="3000" dirty="0">
              <a:solidFill>
                <a:schemeClr val="tx1"/>
              </a:solidFill>
            </a:endParaRPr>
          </a:p>
          <a:p>
            <a:pPr lvl="1" eaLnBrk="1" hangingPunct="1">
              <a:lnSpc>
                <a:spcPct val="120000"/>
              </a:lnSpc>
              <a:buNone/>
            </a:pPr>
            <a:r>
              <a:rPr lang="en-US" altLang="x-none" sz="3000" dirty="0">
                <a:solidFill>
                  <a:schemeClr val="tx1"/>
                </a:solidFill>
              </a:rPr>
              <a:t>( R </a:t>
            </a:r>
            <a:r>
              <a:rPr lang="en-US" altLang="x-none" sz="3000" dirty="0">
                <a:solidFill>
                  <a:schemeClr val="tx1"/>
                </a:solidFill>
                <a:sym typeface="Symbol" panose="05050102010706020507" pitchFamily="2" charset="2"/>
              </a:rPr>
              <a:t></a:t>
            </a:r>
            <a:r>
              <a:rPr lang="en-US" altLang="x-none" sz="3000" baseline="-25000" dirty="0">
                <a:solidFill>
                  <a:schemeClr val="tx1"/>
                </a:solidFill>
                <a:sym typeface="Symbol" panose="05050102010706020507" pitchFamily="2" charset="2"/>
              </a:rPr>
              <a:t>Condition</a:t>
            </a:r>
            <a:r>
              <a:rPr lang="en-US" altLang="x-none" sz="3000" dirty="0">
                <a:solidFill>
                  <a:schemeClr val="tx1"/>
                </a:solidFill>
                <a:sym typeface="Symbol" panose="05050102010706020507" pitchFamily="2" charset="2"/>
              </a:rPr>
              <a:t> </a:t>
            </a:r>
            <a:r>
              <a:rPr lang="en-US" altLang="x-none" sz="3000" dirty="0">
                <a:solidFill>
                  <a:schemeClr val="tx1"/>
                </a:solidFill>
              </a:rPr>
              <a:t>S </a:t>
            </a:r>
            <a:r>
              <a:rPr lang="en-US" altLang="x-none" sz="3000" dirty="0">
                <a:solidFill>
                  <a:schemeClr val="tx1"/>
                </a:solidFill>
                <a:sym typeface="Symbol" panose="05050102010706020507" pitchFamily="2" charset="2"/>
              </a:rPr>
              <a:t>) [ 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 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 ..., A</a:t>
            </a:r>
            <a:r>
              <a:rPr lang="en-US" altLang="zh-CN" sz="3000" baseline="-25000" dirty="0">
                <a:solidFill>
                  <a:schemeClr val="tx1"/>
                </a:solidFill>
                <a:sym typeface="Symbol" panose="05050102010706020507" pitchFamily="2" charset="2"/>
              </a:rPr>
              <a:t>k</a:t>
            </a:r>
            <a:r>
              <a:rPr lang="en-US" altLang="x-none" sz="3000" baseline="-25000" dirty="0">
                <a:solidFill>
                  <a:schemeClr val="tx1"/>
                </a:solidFill>
                <a:sym typeface="Symbol" panose="05050102010706020507" pitchFamily="2" charset="2"/>
              </a:rPr>
              <a:t> </a:t>
            </a:r>
            <a:r>
              <a:rPr lang="en-US" altLang="x-none" sz="3000" dirty="0">
                <a:solidFill>
                  <a:schemeClr val="tx1"/>
                </a:solidFill>
                <a:sym typeface="Symbol" panose="05050102010706020507" pitchFamily="2" charset="2"/>
              </a:rPr>
              <a:t>]</a:t>
            </a:r>
            <a:endParaRPr lang="en-US" altLang="x-none" sz="3000" dirty="0">
              <a:solidFill>
                <a:schemeClr val="tx1"/>
              </a:solidFill>
              <a:sym typeface="Symbol" panose="05050102010706020507" pitchFamily="2" charset="2"/>
            </a:endParaRPr>
          </a:p>
        </p:txBody>
      </p:sp>
      <p:sp>
        <p:nvSpPr>
          <p:cNvPr id="24583" name="Rectangle 4"/>
          <p:cNvSpPr/>
          <p:nvPr/>
        </p:nvSpPr>
        <p:spPr>
          <a:xfrm>
            <a:off x="457200" y="2743200"/>
            <a:ext cx="8229600" cy="3810000"/>
          </a:xfrm>
          <a:prstGeom prst="rect">
            <a:avLst/>
          </a:prstGeom>
          <a:noFill/>
          <a:ln w="9525">
            <a:noFill/>
          </a:ln>
        </p:spPr>
        <p:txBody>
          <a:bodyPr anchor="t"/>
          <a:p>
            <a:pPr marL="342900" indent="-342900">
              <a:lnSpc>
                <a:spcPct val="12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342900" indent="-342900">
              <a:lnSpc>
                <a:spcPct val="120000"/>
              </a:lnSpc>
              <a:spcBef>
                <a:spcPct val="20000"/>
              </a:spcBef>
              <a:buClr>
                <a:schemeClr val="tx1"/>
              </a:buClr>
              <a:buFont typeface="Wingdings" panose="05000000000000000000" pitchFamily="2" charset="2"/>
              <a:buChar char="q"/>
            </a:pPr>
            <a:endParaRPr lang="en-US" altLang="x-none" sz="1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k</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 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 ;</a:t>
            </a:r>
            <a:endParaRPr lang="en-US" altLang="x-none" sz="3000" b="1" baseline="-2500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1925" y="129540"/>
            <a:ext cx="8722360" cy="5257800"/>
          </a:xfrm>
        </p:spPr>
        <p:txBody>
          <a:bodyPr/>
          <a:p>
            <a:r>
              <a:rPr lang="en-US" altLang="x-none" sz="2200" dirty="0">
                <a:ea typeface="宋体" panose="02010600030101010101" pitchFamily="2" charset="-122"/>
                <a:sym typeface="+mn-ea"/>
              </a:rPr>
              <a:t>SELECT </a:t>
            </a:r>
            <a:r>
              <a:rPr lang="en-US" altLang="zh-CN" sz="2200" dirty="0">
                <a:ea typeface="宋体" panose="02010600030101010101" pitchFamily="2" charset="-122"/>
                <a:sym typeface="+mn-ea"/>
              </a:rPr>
              <a:t>[distinct] </a:t>
            </a:r>
            <a:r>
              <a:rPr lang="en-US" altLang="x-none" sz="2200" dirty="0">
                <a:ea typeface="宋体" panose="02010600030101010101" pitchFamily="2" charset="-122"/>
                <a:sym typeface="+mn-ea"/>
              </a:rPr>
              <a:t>column name list  |  expressions  |  *</a:t>
            </a:r>
            <a:endParaRPr lang="en-US"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目标子句，用于投影生成结果关系</a:t>
            </a:r>
            <a:endParaRPr lang="zh-CN"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可以是单个属性的投影，也可以是对一个表达式的计算结果进行投影</a:t>
            </a:r>
            <a:endParaRPr lang="zh-CN"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可以用 </a:t>
            </a:r>
            <a:r>
              <a:rPr lang="en-US" altLang="zh-CN" sz="2200" dirty="0">
                <a:ea typeface="宋体" panose="02010600030101010101" pitchFamily="2" charset="-122"/>
                <a:sym typeface="+mn-ea"/>
              </a:rPr>
              <a:t>* </a:t>
            </a:r>
            <a:r>
              <a:rPr lang="zh-CN" altLang="en-US" sz="2200" dirty="0">
                <a:ea typeface="宋体" panose="02010600030101010101" pitchFamily="2" charset="-122"/>
                <a:sym typeface="+mn-ea"/>
              </a:rPr>
              <a:t>表示投影出表中的所有属性（按照创建表时的属性定义顺序显示）</a:t>
            </a:r>
            <a:endParaRPr lang="zh-CN" altLang="en-US" sz="2200" dirty="0">
              <a:ea typeface="宋体" panose="02010600030101010101" pitchFamily="2" charset="-122"/>
              <a:sym typeface="+mn-ea"/>
            </a:endParaRPr>
          </a:p>
          <a:p>
            <a:pPr lvl="1">
              <a:buFont typeface="Wingdings" panose="05000000000000000000" charset="0"/>
              <a:buChar char=""/>
            </a:pPr>
            <a:r>
              <a:rPr lang="zh-CN" altLang="en-US" sz="2200" dirty="0">
                <a:ea typeface="宋体" panose="02010600030101010101" pitchFamily="2" charset="-122"/>
                <a:sym typeface="+mn-ea"/>
              </a:rPr>
              <a:t>可以用</a:t>
            </a:r>
            <a:r>
              <a:rPr lang="en-US" altLang="zh-CN" sz="2200" dirty="0">
                <a:ea typeface="宋体" panose="02010600030101010101" pitchFamily="2" charset="-122"/>
                <a:sym typeface="+mn-ea"/>
              </a:rPr>
              <a:t>distinct</a:t>
            </a:r>
            <a:r>
              <a:rPr lang="zh-CN" altLang="en-US" sz="2200" dirty="0">
                <a:ea typeface="宋体" panose="02010600030101010101" pitchFamily="2" charset="-122"/>
                <a:sym typeface="+mn-ea"/>
              </a:rPr>
              <a:t>谓词要求系统对结果元组进行唯一性检查</a:t>
            </a:r>
            <a:endParaRPr lang="zh-CN" altLang="en-US" sz="2200" dirty="0">
              <a:ea typeface="宋体" panose="02010600030101010101" pitchFamily="2" charset="-122"/>
              <a:sym typeface="+mn-ea"/>
            </a:endParaRPr>
          </a:p>
          <a:p>
            <a:r>
              <a:rPr lang="en-US" altLang="x-none" sz="2200" dirty="0">
                <a:ea typeface="宋体" panose="02010600030101010101" pitchFamily="2" charset="-122"/>
                <a:sym typeface="+mn-ea"/>
              </a:rPr>
              <a:t>FROM  </a:t>
            </a:r>
            <a:r>
              <a:rPr lang="en-US" altLang="zh-CN" sz="2200" dirty="0">
                <a:ea typeface="宋体" panose="02010600030101010101" pitchFamily="2" charset="-122"/>
                <a:sym typeface="+mn-ea"/>
              </a:rPr>
              <a:t>tablename-list</a:t>
            </a:r>
            <a:endParaRPr lang="en-US" altLang="zh-CN" sz="2200" dirty="0">
              <a:ea typeface="宋体" panose="02010600030101010101" pitchFamily="2" charset="-122"/>
              <a:sym typeface="+mn-ea"/>
            </a:endParaRPr>
          </a:p>
          <a:p>
            <a:pPr lvl="1" eaLnBrk="1" hangingPunct="1">
              <a:lnSpc>
                <a:spcPct val="100000"/>
              </a:lnSpc>
              <a:buFont typeface="Wingdings" panose="05000000000000000000" charset="0"/>
              <a:buChar char=""/>
            </a:pPr>
            <a:r>
              <a:rPr lang="zh-CN" altLang="en-US" sz="2200"/>
              <a:t>范围子句，定义本次查询可以访问的关系表</a:t>
            </a:r>
            <a:endParaRPr lang="zh-CN" altLang="en-US" sz="2200"/>
          </a:p>
          <a:p>
            <a:pPr lvl="1" eaLnBrk="1" hangingPunct="1">
              <a:lnSpc>
                <a:spcPct val="100000"/>
              </a:lnSpc>
              <a:buFont typeface="Wingdings" panose="05000000000000000000" charset="0"/>
              <a:buChar char=""/>
            </a:pPr>
            <a:r>
              <a:rPr lang="zh-CN" altLang="en-US" sz="2200"/>
              <a:t>如果对表进行了换名，那么必须通过定义的别名来访问对应的关系表</a:t>
            </a:r>
            <a:endParaRPr lang="zh-CN" altLang="en-US" sz="2200"/>
          </a:p>
          <a:p>
            <a:pPr lvl="1" eaLnBrk="1" hangingPunct="1">
              <a:lnSpc>
                <a:spcPct val="100000"/>
              </a:lnSpc>
              <a:buFont typeface="Wingdings" panose="05000000000000000000" charset="0"/>
              <a:buChar char=""/>
            </a:pPr>
            <a:endParaRPr lang="zh-CN" altLang="en-US" sz="2200"/>
          </a:p>
          <a:p>
            <a:pPr lvl="1" eaLnBrk="1" hangingPunct="1">
              <a:lnSpc>
                <a:spcPct val="100000"/>
              </a:lnSpc>
              <a:buFont typeface="Wingdings" panose="05000000000000000000" charset="0"/>
              <a:buChar char=""/>
            </a:pPr>
            <a:r>
              <a:rPr lang="en-US" altLang="zh-CN" sz="2200"/>
              <a:t>FROM</a:t>
            </a:r>
            <a:r>
              <a:rPr lang="zh-CN" altLang="en-US" sz="2200"/>
              <a:t>子句中的表（别名）不能重名，</a:t>
            </a:r>
            <a:r>
              <a:rPr lang="en-US" altLang="zh-CN" sz="2200"/>
              <a:t>SELECT</a:t>
            </a:r>
            <a:r>
              <a:rPr lang="zh-CN" altLang="en-US" sz="2200"/>
              <a:t>子句中的结果属性不能重名</a:t>
            </a:r>
            <a:endParaRPr lang="zh-CN" altLang="en-US" sz="2200"/>
          </a:p>
          <a:p>
            <a:pPr lvl="1" eaLnBrk="1" hangingPunct="1">
              <a:lnSpc>
                <a:spcPct val="100000"/>
              </a:lnSpc>
              <a:buFont typeface="Wingdings" panose="05000000000000000000" charset="0"/>
              <a:buChar char=""/>
            </a:pPr>
            <a:r>
              <a:rPr lang="zh-CN" altLang="en-US" sz="2200"/>
              <a:t>如果范围子句中的表存在同名的属性，可以通过</a:t>
            </a:r>
            <a:r>
              <a:rPr lang="en-US" altLang="zh-CN" sz="2200"/>
              <a:t>‘</a:t>
            </a:r>
            <a:r>
              <a:rPr lang="zh-CN" altLang="en-US" sz="2200"/>
              <a:t>表名</a:t>
            </a:r>
            <a:r>
              <a:rPr lang="en-US" altLang="zh-CN" sz="2200"/>
              <a:t>.</a:t>
            </a:r>
            <a:r>
              <a:rPr lang="zh-CN" altLang="en-US" sz="2200"/>
              <a:t>属性名</a:t>
            </a:r>
            <a:r>
              <a:rPr lang="en-US" altLang="zh-CN" sz="2200"/>
              <a:t>’</a:t>
            </a:r>
            <a:r>
              <a:rPr lang="zh-CN" altLang="en-US" sz="2200"/>
              <a:t>的方式来明确定义需要访问表中的列；否则可以直接通过属性名来访问相关的列</a:t>
            </a:r>
            <a:endParaRPr lang="zh-CN" altLang="en-US" sz="2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66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66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6628"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6629" name="Rectangle 3"/>
          <p:cNvSpPr>
            <a:spLocks noGrp="1"/>
          </p:cNvSpPr>
          <p:nvPr>
            <p:ph type="body"/>
          </p:nvPr>
        </p:nvSpPr>
        <p:spPr>
          <a:xfrm>
            <a:off x="228600" y="909638"/>
            <a:ext cx="8686800" cy="1081087"/>
          </a:xfrm>
        </p:spPr>
        <p:txBody>
          <a:bodyPr wrap="square" anchor="t"/>
          <a:p>
            <a:pPr eaLnBrk="1" hangingPunct="1"/>
            <a:r>
              <a:rPr lang="en-US" altLang="x-none" sz="3000" dirty="0"/>
              <a:t>Exp 3.3.1 </a:t>
            </a:r>
            <a:r>
              <a:rPr lang="en-US" altLang="x-none" sz="3000" dirty="0">
                <a:solidFill>
                  <a:schemeClr val="accent2"/>
                </a:solidFill>
              </a:rPr>
              <a:t>Find aid and names of agents that are based in New York.</a:t>
            </a:r>
            <a:endParaRPr lang="en-US" altLang="x-none" sz="3000" dirty="0">
              <a:solidFill>
                <a:schemeClr val="accent2"/>
              </a:solidFill>
            </a:endParaRPr>
          </a:p>
        </p:txBody>
      </p:sp>
      <p:sp>
        <p:nvSpPr>
          <p:cNvPr id="25607" name="Rectangle 4"/>
          <p:cNvSpPr/>
          <p:nvPr/>
        </p:nvSpPr>
        <p:spPr>
          <a:xfrm>
            <a:off x="36513" y="2135188"/>
            <a:ext cx="9072562" cy="3887787"/>
          </a:xfrm>
          <a:prstGeom prst="rect">
            <a:avLst/>
          </a:prstGeom>
          <a:solidFill>
            <a:schemeClr val="bg1"/>
          </a:solidFill>
          <a:ln w="9525">
            <a:noFill/>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latin typeface="Arial" panose="020B0604020202020204" pitchFamily="34" charset="0"/>
                <a:ea typeface="宋体" panose="02010600030101010101" pitchFamily="2" charset="-122"/>
              </a:rPr>
              <a:t>(AGENTS where city=‘New York’) [aid,aname]</a:t>
            </a:r>
            <a:endParaRPr lang="en-US" altLang="x-none" sz="3000" b="1" dirty="0">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aid, aname</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agents</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city = 'New York’ ;</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7">
                                            <p:txEl>
                                              <p:charRg st="0" end="19"/>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607">
                                            <p:txEl>
                                              <p:charRg st="63" end="6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25607">
                                            <p:txEl>
                                              <p:charRg st="19" end="62"/>
                                            </p:txEl>
                                          </p:spTgt>
                                        </p:tgtEl>
                                        <p:attrNameLst>
                                          <p:attrName>style.visibility</p:attrName>
                                        </p:attrNameLst>
                                      </p:cBhvr>
                                      <p:to>
                                        <p:strVal val="visible"/>
                                      </p:to>
                                    </p:set>
                                    <p:anim calcmode="lin" valueType="num">
                                      <p:cBhvr>
                                        <p:cTn id="14" dur="500" fill="hold"/>
                                        <p:tgtEl>
                                          <p:spTgt spid="25607">
                                            <p:txEl>
                                              <p:charRg st="19" end="62"/>
                                            </p:txEl>
                                          </p:spTgt>
                                        </p:tgtEl>
                                        <p:attrNameLst>
                                          <p:attrName>ppt_x</p:attrName>
                                        </p:attrNameLst>
                                      </p:cBhvr>
                                      <p:tavLst>
                                        <p:tav tm="0">
                                          <p:val>
                                            <p:strVal val="1+#ppt_w/2"/>
                                          </p:val>
                                        </p:tav>
                                        <p:tav tm="100000">
                                          <p:val>
                                            <p:strVal val="#ppt_x"/>
                                          </p:val>
                                        </p:tav>
                                      </p:tavLst>
                                    </p:anim>
                                    <p:anim calcmode="lin" valueType="num">
                                      <p:cBhvr>
                                        <p:cTn id="15" dur="500" fill="hold"/>
                                        <p:tgtEl>
                                          <p:spTgt spid="25607">
                                            <p:txEl>
                                              <p:charRg st="19" end="62"/>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5607">
                                            <p:txEl>
                                              <p:charRg st="67" end="86"/>
                                            </p:txEl>
                                          </p:spTgt>
                                        </p:tgtEl>
                                        <p:attrNameLst>
                                          <p:attrName>style.visibility</p:attrName>
                                        </p:attrNameLst>
                                      </p:cBhvr>
                                      <p:to>
                                        <p:strVal val="visible"/>
                                      </p:to>
                                    </p:set>
                                    <p:anim calcmode="lin" valueType="num">
                                      <p:cBhvr>
                                        <p:cTn id="20" dur="500" fill="hold"/>
                                        <p:tgtEl>
                                          <p:spTgt spid="25607">
                                            <p:txEl>
                                              <p:charRg st="67" end="86"/>
                                            </p:txEl>
                                          </p:spTgt>
                                        </p:tgtEl>
                                        <p:attrNameLst>
                                          <p:attrName>ppt_x</p:attrName>
                                        </p:attrNameLst>
                                      </p:cBhvr>
                                      <p:tavLst>
                                        <p:tav tm="0">
                                          <p:val>
                                            <p:strVal val="#ppt_x"/>
                                          </p:val>
                                        </p:tav>
                                        <p:tav tm="100000">
                                          <p:val>
                                            <p:strVal val="#ppt_x"/>
                                          </p:val>
                                        </p:tav>
                                      </p:tavLst>
                                    </p:anim>
                                    <p:anim calcmode="lin" valueType="num">
                                      <p:cBhvr>
                                        <p:cTn id="21" dur="500" fill="hold"/>
                                        <p:tgtEl>
                                          <p:spTgt spid="25607">
                                            <p:txEl>
                                              <p:charRg st="67" end="8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5607">
                                            <p:txEl>
                                              <p:charRg st="86" end="103"/>
                                            </p:txEl>
                                          </p:spTgt>
                                        </p:tgtEl>
                                        <p:attrNameLst>
                                          <p:attrName>style.visibility</p:attrName>
                                        </p:attrNameLst>
                                      </p:cBhvr>
                                      <p:to>
                                        <p:strVal val="visible"/>
                                      </p:to>
                                    </p:set>
                                    <p:anim calcmode="lin" valueType="num">
                                      <p:cBhvr>
                                        <p:cTn id="24" dur="500" fill="hold"/>
                                        <p:tgtEl>
                                          <p:spTgt spid="25607">
                                            <p:txEl>
                                              <p:charRg st="86" end="103"/>
                                            </p:txEl>
                                          </p:spTgt>
                                        </p:tgtEl>
                                        <p:attrNameLst>
                                          <p:attrName>ppt_x</p:attrName>
                                        </p:attrNameLst>
                                      </p:cBhvr>
                                      <p:tavLst>
                                        <p:tav tm="0">
                                          <p:val>
                                            <p:strVal val="#ppt_x"/>
                                          </p:val>
                                        </p:tav>
                                        <p:tav tm="100000">
                                          <p:val>
                                            <p:strVal val="#ppt_x"/>
                                          </p:val>
                                        </p:tav>
                                      </p:tavLst>
                                    </p:anim>
                                    <p:anim calcmode="lin" valueType="num">
                                      <p:cBhvr>
                                        <p:cTn id="25" dur="500" fill="hold"/>
                                        <p:tgtEl>
                                          <p:spTgt spid="25607">
                                            <p:txEl>
                                              <p:charRg st="86" end="10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5607">
                                            <p:txEl>
                                              <p:charRg st="103" end="131"/>
                                            </p:txEl>
                                          </p:spTgt>
                                        </p:tgtEl>
                                        <p:attrNameLst>
                                          <p:attrName>style.visibility</p:attrName>
                                        </p:attrNameLst>
                                      </p:cBhvr>
                                      <p:to>
                                        <p:strVal val="visible"/>
                                      </p:to>
                                    </p:set>
                                    <p:anim calcmode="lin" valueType="num">
                                      <p:cBhvr>
                                        <p:cTn id="28" dur="500" fill="hold"/>
                                        <p:tgtEl>
                                          <p:spTgt spid="25607">
                                            <p:txEl>
                                              <p:charRg st="103" end="131"/>
                                            </p:txEl>
                                          </p:spTgt>
                                        </p:tgtEl>
                                        <p:attrNameLst>
                                          <p:attrName>ppt_x</p:attrName>
                                        </p:attrNameLst>
                                      </p:cBhvr>
                                      <p:tavLst>
                                        <p:tav tm="0">
                                          <p:val>
                                            <p:strVal val="#ppt_x"/>
                                          </p:val>
                                        </p:tav>
                                        <p:tav tm="100000">
                                          <p:val>
                                            <p:strVal val="#ppt_x"/>
                                          </p:val>
                                        </p:tav>
                                      </p:tavLst>
                                    </p:anim>
                                    <p:anim calcmode="lin" valueType="num">
                                      <p:cBhvr>
                                        <p:cTn id="29" dur="500" fill="hold"/>
                                        <p:tgtEl>
                                          <p:spTgt spid="25607">
                                            <p:txEl>
                                              <p:charRg st="103" end="1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76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7651" name="灯片编号占位符 5"/>
          <p:cNvSpPr txBox="1">
            <a:spLocks noGrp="1"/>
          </p:cNvSpPr>
          <p:nvPr/>
        </p:nvSpPr>
        <p:spPr>
          <a:xfrm>
            <a:off x="6877050" y="6453188"/>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7652"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7653" name="Rectangle 3"/>
          <p:cNvSpPr>
            <a:spLocks noGrp="1"/>
          </p:cNvSpPr>
          <p:nvPr>
            <p:ph type="body"/>
          </p:nvPr>
        </p:nvSpPr>
        <p:spPr>
          <a:xfrm>
            <a:off x="107950" y="838200"/>
            <a:ext cx="8580438" cy="1152525"/>
          </a:xfrm>
        </p:spPr>
        <p:txBody>
          <a:bodyPr wrap="square" anchor="t"/>
          <a:p>
            <a:pPr eaLnBrk="1" hangingPunct="1"/>
            <a:r>
              <a:rPr lang="en-US" altLang="x-none" sz="3000" dirty="0"/>
              <a:t>Exp 3.3.2 </a:t>
            </a:r>
            <a:r>
              <a:rPr lang="en-US" altLang="x-none" sz="3000" dirty="0">
                <a:solidFill>
                  <a:schemeClr val="accent2"/>
                </a:solidFill>
              </a:rPr>
              <a:t>Display all values of customers in table CUSTOMERS.</a:t>
            </a:r>
            <a:endParaRPr lang="en-US" altLang="x-none" sz="3000" dirty="0">
              <a:solidFill>
                <a:schemeClr val="accent2"/>
              </a:solidFill>
            </a:endParaRPr>
          </a:p>
        </p:txBody>
      </p:sp>
      <p:sp>
        <p:nvSpPr>
          <p:cNvPr id="26631" name="Rectangle 4"/>
          <p:cNvSpPr/>
          <p:nvPr/>
        </p:nvSpPr>
        <p:spPr>
          <a:xfrm>
            <a:off x="107950" y="1990725"/>
            <a:ext cx="9037638" cy="4465638"/>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CUSTOMERS ) [ cid, cname, city, discnt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cid, cname, city, discnt</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 ;</a:t>
            </a:r>
            <a:endParaRPr lang="en-US" altLang="x-none" sz="3000" b="1" dirty="0">
              <a:latin typeface="Arial" panose="020B0604020202020204" pitchFamily="34" charset="0"/>
              <a:ea typeface="宋体" panose="02010600030101010101" pitchFamily="2" charset="-122"/>
            </a:endParaRPr>
          </a:p>
        </p:txBody>
      </p:sp>
      <p:sp>
        <p:nvSpPr>
          <p:cNvPr id="2" name="线形标注 2(无边框) 1"/>
          <p:cNvSpPr/>
          <p:nvPr/>
        </p:nvSpPr>
        <p:spPr>
          <a:xfrm>
            <a:off x="5353050" y="4868863"/>
            <a:ext cx="3778250" cy="863600"/>
          </a:xfrm>
          <a:prstGeom prst="callout2">
            <a:avLst>
              <a:gd name="adj1" fmla="val 18750"/>
              <a:gd name="adj2" fmla="val -8333"/>
              <a:gd name="adj3" fmla="val 18750"/>
              <a:gd name="adj4" fmla="val -16667"/>
              <a:gd name="adj5" fmla="val 68014"/>
              <a:gd name="adj6" fmla="val -58107"/>
            </a:avLst>
          </a:prstGeom>
          <a:ln>
            <a:tailEnd type="arrow"/>
          </a:ln>
        </p:spPr>
        <p:style>
          <a:lnRef idx="2">
            <a:schemeClr val="accent2"/>
          </a:lnRef>
          <a:fillRef idx="1">
            <a:schemeClr val="lt1"/>
          </a:fillRef>
          <a:effectRef idx="0">
            <a:schemeClr val="accent2"/>
          </a:effectRef>
          <a:fontRef idx="minor">
            <a:schemeClr val="dk1"/>
          </a:fontRef>
        </p:style>
        <p:txBody>
          <a:bodyPr rtlCol="0" anchor="ctr"/>
          <a:p>
            <a:pPr algn="ctr" fontAlgn="base"/>
            <a:r>
              <a:rPr lang="en-US" altLang="zh-CN" b="1" strike="noStrike" noProof="1">
                <a:ln>
                  <a:noFill/>
                </a:ln>
                <a:solidFill>
                  <a:schemeClr val="accent2"/>
                </a:solidFill>
              </a:rPr>
              <a:t>'*' </a:t>
            </a:r>
            <a:r>
              <a:rPr lang="zh-CN" altLang="en-US" b="1" strike="noStrike" noProof="1">
                <a:ln>
                  <a:noFill/>
                </a:ln>
                <a:solidFill>
                  <a:schemeClr val="accent2"/>
                </a:solidFill>
              </a:rPr>
              <a:t>表示针对</a:t>
            </a:r>
            <a:r>
              <a:rPr lang="en-US" altLang="zh-CN" b="1" strike="noStrike" noProof="1">
                <a:ln>
                  <a:noFill/>
                </a:ln>
                <a:solidFill>
                  <a:schemeClr val="accent2"/>
                </a:solidFill>
              </a:rPr>
              <a:t>FROM</a:t>
            </a:r>
            <a:r>
              <a:rPr lang="zh-CN" altLang="en-US" b="1" strike="noStrike" noProof="1">
                <a:ln>
                  <a:noFill/>
                </a:ln>
                <a:solidFill>
                  <a:schemeClr val="accent2"/>
                </a:solidFill>
              </a:rPr>
              <a:t>子句中的表的所有属性进行投影</a:t>
            </a:r>
            <a:endParaRPr lang="zh-CN" altLang="en-US" b="1" strike="noStrike" noProof="1">
              <a:ln>
                <a:noFill/>
              </a:ln>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1">
                                            <p:txEl>
                                              <p:charRg st="0" end="19"/>
                                            </p:txEl>
                                          </p:spTgt>
                                        </p:tgtEl>
                                        <p:attrNameLst>
                                          <p:attrName>style.visibility</p:attrName>
                                        </p:attrNameLst>
                                      </p:cBhvr>
                                      <p:to>
                                        <p:strVal val="visible"/>
                                      </p:to>
                                    </p:set>
                                    <p:animEffect transition="in" filter="blinds(horizontal)">
                                      <p:cBhvr>
                                        <p:cTn id="7" dur="500"/>
                                        <p:tgtEl>
                                          <p:spTgt spid="26631">
                                            <p:txEl>
                                              <p:charRg st="0" end="1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31">
                                            <p:txEl>
                                              <p:charRg st="19" end="62"/>
                                            </p:txEl>
                                          </p:spTgt>
                                        </p:tgtEl>
                                        <p:attrNameLst>
                                          <p:attrName>style.visibility</p:attrName>
                                        </p:attrNameLst>
                                      </p:cBhvr>
                                      <p:to>
                                        <p:strVal val="visible"/>
                                      </p:to>
                                    </p:set>
                                    <p:animEffect transition="in" filter="blinds(horizontal)">
                                      <p:cBhvr>
                                        <p:cTn id="10" dur="500"/>
                                        <p:tgtEl>
                                          <p:spTgt spid="26631">
                                            <p:txEl>
                                              <p:charRg st="19" end="6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31">
                                            <p:txEl>
                                              <p:charRg st="62" end="69"/>
                                            </p:txEl>
                                          </p:spTgt>
                                        </p:tgtEl>
                                        <p:attrNameLst>
                                          <p:attrName>style.visibility</p:attrName>
                                        </p:attrNameLst>
                                      </p:cBhvr>
                                      <p:to>
                                        <p:strVal val="visible"/>
                                      </p:to>
                                    </p:set>
                                    <p:animEffect transition="in" filter="blinds(horizontal)">
                                      <p:cBhvr>
                                        <p:cTn id="15" dur="500"/>
                                        <p:tgtEl>
                                          <p:spTgt spid="26631">
                                            <p:txEl>
                                              <p:charRg st="62" end="69"/>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631">
                                            <p:txEl>
                                              <p:charRg st="69" end="101"/>
                                            </p:txEl>
                                          </p:spTgt>
                                        </p:tgtEl>
                                        <p:attrNameLst>
                                          <p:attrName>style.visibility</p:attrName>
                                        </p:attrNameLst>
                                      </p:cBhvr>
                                      <p:to>
                                        <p:strVal val="visible"/>
                                      </p:to>
                                    </p:set>
                                    <p:animEffect transition="in" filter="blinds(horizontal)">
                                      <p:cBhvr>
                                        <p:cTn id="18" dur="500"/>
                                        <p:tgtEl>
                                          <p:spTgt spid="26631">
                                            <p:txEl>
                                              <p:charRg st="69" end="10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631">
                                            <p:txEl>
                                              <p:charRg st="101" end="123"/>
                                            </p:txEl>
                                          </p:spTgt>
                                        </p:tgtEl>
                                        <p:attrNameLst>
                                          <p:attrName>style.visibility</p:attrName>
                                        </p:attrNameLst>
                                      </p:cBhvr>
                                      <p:to>
                                        <p:strVal val="visible"/>
                                      </p:to>
                                    </p:set>
                                    <p:animEffect transition="in" filter="blinds(horizontal)">
                                      <p:cBhvr>
                                        <p:cTn id="21" dur="500"/>
                                        <p:tgtEl>
                                          <p:spTgt spid="26631">
                                            <p:txEl>
                                              <p:charRg st="101" end="12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631">
                                            <p:txEl>
                                              <p:charRg st="123" end="130"/>
                                            </p:txEl>
                                          </p:spTgt>
                                        </p:tgtEl>
                                        <p:attrNameLst>
                                          <p:attrName>style.visibility</p:attrName>
                                        </p:attrNameLst>
                                      </p:cBhvr>
                                      <p:to>
                                        <p:strVal val="visible"/>
                                      </p:to>
                                    </p:set>
                                    <p:animEffect transition="in" filter="blinds(horizontal)">
                                      <p:cBhvr>
                                        <p:cTn id="26" dur="500"/>
                                        <p:tgtEl>
                                          <p:spTgt spid="26631">
                                            <p:txEl>
                                              <p:charRg st="123" end="13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6631">
                                            <p:txEl>
                                              <p:charRg st="130" end="140"/>
                                            </p:txEl>
                                          </p:spTgt>
                                        </p:tgtEl>
                                        <p:attrNameLst>
                                          <p:attrName>style.visibility</p:attrName>
                                        </p:attrNameLst>
                                      </p:cBhvr>
                                      <p:to>
                                        <p:strVal val="visible"/>
                                      </p:to>
                                    </p:set>
                                    <p:animEffect transition="in" filter="blinds(horizontal)">
                                      <p:cBhvr>
                                        <p:cTn id="29" dur="500"/>
                                        <p:tgtEl>
                                          <p:spTgt spid="26631">
                                            <p:txEl>
                                              <p:charRg st="130" end="14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631">
                                            <p:txEl>
                                              <p:charRg st="140" end="162"/>
                                            </p:txEl>
                                          </p:spTgt>
                                        </p:tgtEl>
                                        <p:attrNameLst>
                                          <p:attrName>style.visibility</p:attrName>
                                        </p:attrNameLst>
                                      </p:cBhvr>
                                      <p:to>
                                        <p:strVal val="visible"/>
                                      </p:to>
                                    </p:set>
                                    <p:animEffect transition="in" filter="blinds(horizontal)">
                                      <p:cBhvr>
                                        <p:cTn id="32" dur="500"/>
                                        <p:tgtEl>
                                          <p:spTgt spid="26631">
                                            <p:txEl>
                                              <p:charRg st="140" end="16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uiExpand="1" build="p"/>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8677" name="Rectangle 3"/>
          <p:cNvSpPr>
            <a:spLocks noGrp="1"/>
          </p:cNvSpPr>
          <p:nvPr>
            <p:ph type="body"/>
          </p:nvPr>
        </p:nvSpPr>
        <p:spPr>
          <a:xfrm>
            <a:off x="180975" y="838200"/>
            <a:ext cx="8783638" cy="1470025"/>
          </a:xfrm>
        </p:spPr>
        <p:txBody>
          <a:bodyPr wrap="square" anchor="t">
            <a:spAutoFit/>
          </a:bodyPr>
          <a:p>
            <a:pPr eaLnBrk="1" hangingPunct="1">
              <a:lnSpc>
                <a:spcPct val="100000"/>
              </a:lnSpc>
            </a:pPr>
            <a:r>
              <a:rPr lang="en-US" altLang="x-none" sz="2800" dirty="0"/>
              <a:t>Exp 3.3.3 </a:t>
            </a:r>
            <a:r>
              <a:rPr lang="en-US" altLang="x-none" sz="2800" dirty="0">
                <a:solidFill>
                  <a:schemeClr val="accent2"/>
                </a:solidFill>
              </a:rPr>
              <a:t>Select product ids of products for which orders are placed.</a:t>
            </a:r>
            <a:endParaRPr lang="en-US" altLang="x-none" sz="2800" dirty="0">
              <a:solidFill>
                <a:schemeClr val="accent2"/>
              </a:solidFill>
            </a:endParaRPr>
          </a:p>
          <a:p>
            <a:pPr lvl="1" eaLnBrk="1" hangingPunct="1">
              <a:lnSpc>
                <a:spcPct val="100000"/>
              </a:lnSpc>
            </a:pPr>
            <a:r>
              <a:rPr lang="en-US" altLang="x-none" sz="2800" u="sng" dirty="0">
                <a:solidFill>
                  <a:srgbClr val="FF0000"/>
                </a:solidFill>
              </a:rPr>
              <a:t>Relational Algebra</a:t>
            </a:r>
            <a:r>
              <a:rPr lang="zh-CN" altLang="en-US" sz="2800" u="sng" dirty="0">
                <a:solidFill>
                  <a:srgbClr val="FF0000"/>
                </a:solidFill>
              </a:rPr>
              <a:t> </a:t>
            </a:r>
            <a:r>
              <a:rPr lang="zh-CN" altLang="en-US" sz="2800" dirty="0">
                <a:solidFill>
                  <a:srgbClr val="FF0000"/>
                </a:solidFill>
              </a:rPr>
              <a:t>:</a:t>
            </a:r>
            <a:r>
              <a:rPr lang="zh-CN" altLang="en-US" sz="2800" dirty="0">
                <a:solidFill>
                  <a:schemeClr val="tx1"/>
                </a:solidFill>
              </a:rPr>
              <a:t> </a:t>
            </a:r>
            <a:r>
              <a:rPr lang="en-US" altLang="x-none" sz="2800" dirty="0">
                <a:solidFill>
                  <a:schemeClr val="tx1"/>
                </a:solidFill>
              </a:rPr>
              <a:t>( ORDERS ) [ pid ]</a:t>
            </a:r>
            <a:endParaRPr lang="en-US" altLang="x-none" sz="2800" dirty="0">
              <a:solidFill>
                <a:schemeClr val="tx1"/>
              </a:solidFill>
            </a:endParaRPr>
          </a:p>
        </p:txBody>
      </p:sp>
      <p:sp>
        <p:nvSpPr>
          <p:cNvPr id="27655" name="Rectangle 4"/>
          <p:cNvSpPr/>
          <p:nvPr/>
        </p:nvSpPr>
        <p:spPr>
          <a:xfrm>
            <a:off x="169863" y="3362325"/>
            <a:ext cx="8869362" cy="503238"/>
          </a:xfrm>
          <a:prstGeom prst="rect">
            <a:avLst/>
          </a:prstGeom>
          <a:noFill/>
          <a:ln w="9525">
            <a:noFill/>
          </a:ln>
        </p:spPr>
        <p:txBody>
          <a:bodyPr lIns="90170" tIns="46990" rIns="90170" bIns="46990" anchor="t"/>
          <a:p>
            <a:pPr marL="342900" indent="-342900">
              <a:spcBef>
                <a:spcPct val="20000"/>
              </a:spcBef>
              <a:buClr>
                <a:schemeClr val="tx1"/>
              </a:buClr>
              <a:buFont typeface="Wingdings" panose="05000000000000000000" pitchFamily="2" charset="2"/>
              <a:buChar char="q"/>
            </a:pPr>
            <a:r>
              <a:rPr lang="en-US" altLang="x-none" sz="2800" b="1" dirty="0">
                <a:solidFill>
                  <a:srgbClr val="FF0000"/>
                </a:solidFill>
                <a:latin typeface="Arial Unicode MS" panose="020B0604020202020204" charset="-122"/>
                <a:ea typeface="Arial Unicode MS" panose="020B0604020202020204" charset="-122"/>
              </a:rPr>
              <a:t>ALL  </a:t>
            </a:r>
            <a:r>
              <a:rPr lang="en-US" altLang="x-none" sz="2800" b="1" dirty="0">
                <a:solidFill>
                  <a:schemeClr val="accent2"/>
                </a:solidFill>
                <a:latin typeface="Arial Unicode MS" panose="020B0604020202020204" charset="-122"/>
                <a:ea typeface="Arial Unicode MS" panose="020B0604020202020204" charset="-122"/>
              </a:rPr>
              <a:t>|</a:t>
            </a:r>
            <a:r>
              <a:rPr lang="en-US" altLang="x-none" sz="2800" b="1" dirty="0">
                <a:solidFill>
                  <a:srgbClr val="FF0000"/>
                </a:solidFill>
                <a:latin typeface="Arial Unicode MS" panose="020B0604020202020204" charset="-122"/>
                <a:ea typeface="Arial Unicode MS" panose="020B0604020202020204" charset="-122"/>
              </a:rPr>
              <a:t>  DISTINCT</a:t>
            </a:r>
            <a:endParaRPr lang="en-US" altLang="x-none" sz="2800" b="1" dirty="0">
              <a:solidFill>
                <a:schemeClr val="accent2"/>
              </a:solidFill>
              <a:latin typeface="Arial Unicode MS" panose="020B0604020202020204" charset="-122"/>
              <a:ea typeface="Arial Unicode MS" panose="020B0604020202020204" charset="-122"/>
            </a:endParaRPr>
          </a:p>
        </p:txBody>
      </p:sp>
      <p:sp>
        <p:nvSpPr>
          <p:cNvPr id="27656" name="Rectangle 5"/>
          <p:cNvSpPr/>
          <p:nvPr/>
        </p:nvSpPr>
        <p:spPr>
          <a:xfrm>
            <a:off x="107950" y="5373688"/>
            <a:ext cx="8867775" cy="1201420"/>
          </a:xfrm>
          <a:prstGeom prst="rect">
            <a:avLst/>
          </a:prstGeom>
          <a:solidFill>
            <a:schemeClr val="bg1"/>
          </a:solidFill>
          <a:ln w="19050" cap="flat" cmpd="sng">
            <a:solidFill>
              <a:schemeClr val="accent2"/>
            </a:solidFill>
            <a:prstDash val="solid"/>
            <a:miter/>
            <a:headEnd type="none" w="med" len="med"/>
            <a:tailEnd type="none" w="med" len="med"/>
          </a:ln>
        </p:spPr>
        <p:txBody>
          <a:bodyPr lIns="90170" tIns="46990" rIns="90170" bIns="46990" anchor="t">
            <a:spAutoFit/>
          </a:bodyPr>
          <a:p>
            <a:pPr marL="342900" indent="-342900">
              <a:spcBef>
                <a:spcPct val="40000"/>
              </a:spcBef>
              <a:buClr>
                <a:schemeClr val="accent1"/>
              </a:buClr>
              <a:buAutoNum type="circleNumDbPlain"/>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orders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40000"/>
              </a:spcBef>
              <a:buClr>
                <a:schemeClr val="accent1"/>
              </a:buClr>
              <a:buAutoNum type="circleNumDbPlain"/>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a:t>
            </a:r>
            <a:r>
              <a:rPr lang="en-US" altLang="x-none" sz="3000" b="1" dirty="0">
                <a:solidFill>
                  <a:srgbClr val="FF0066"/>
                </a:solidFill>
                <a:latin typeface="Arial" panose="020B0604020202020204" pitchFamily="34" charset="0"/>
                <a:ea typeface="宋体" panose="02010600030101010101" pitchFamily="2" charset="-122"/>
              </a:rPr>
              <a:t>  distinct  </a:t>
            </a:r>
            <a:r>
              <a:rPr lang="en-US" altLang="x-none" sz="3000" b="1" dirty="0">
                <a:solidFill>
                  <a:schemeClr val="accent2"/>
                </a:solidFill>
                <a:latin typeface="Arial" panose="020B0604020202020204" pitchFamily="34" charset="0"/>
                <a:ea typeface="宋体" panose="02010600030101010101" pitchFamily="2" charset="-122"/>
              </a:rPr>
              <a:t>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orders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27657" name="Rectangle 4"/>
          <p:cNvSpPr/>
          <p:nvPr/>
        </p:nvSpPr>
        <p:spPr>
          <a:xfrm>
            <a:off x="153988" y="3919538"/>
            <a:ext cx="8867775" cy="555625"/>
          </a:xfrm>
          <a:prstGeom prst="rect">
            <a:avLst/>
          </a:prstGeom>
          <a:noFill/>
          <a:ln w="1905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Arial Unicode MS" panose="020B0604020202020204" charset="-122"/>
              </a:rPr>
              <a:t>SELECT</a:t>
            </a:r>
            <a:r>
              <a:rPr lang="en-US" altLang="x-none" sz="3000" b="1" dirty="0">
                <a:solidFill>
                  <a:srgbClr val="FF0066"/>
                </a:solidFill>
                <a:latin typeface="Arial" panose="020B0604020202020204" pitchFamily="34" charset="0"/>
                <a:ea typeface="Arial Unicode MS" panose="020B0604020202020204" charset="-122"/>
              </a:rPr>
              <a:t>  distinct  </a:t>
            </a:r>
            <a:r>
              <a:rPr lang="en-US" altLang="x-none" sz="3000" b="1" dirty="0">
                <a:solidFill>
                  <a:schemeClr val="accent2"/>
                </a:solidFill>
                <a:latin typeface="Arial" panose="020B0604020202020204" pitchFamily="34" charset="0"/>
                <a:ea typeface="Arial Unicode MS" panose="020B0604020202020204" charset="-122"/>
              </a:rPr>
              <a:t>pid</a:t>
            </a:r>
            <a:r>
              <a:rPr lang="en-US" altLang="x-none" sz="3000" b="1" dirty="0">
                <a:solidFill>
                  <a:srgbClr val="FF0066"/>
                </a:solidFill>
                <a:latin typeface="Arial" panose="020B0604020202020204" pitchFamily="34" charset="0"/>
                <a:ea typeface="Arial Unicode MS" panose="020B0604020202020204" charset="-122"/>
              </a:rPr>
              <a:t>  </a:t>
            </a:r>
            <a:r>
              <a:rPr lang="en-US" altLang="x-none" sz="3000" b="1" dirty="0">
                <a:solidFill>
                  <a:schemeClr val="accent2"/>
                </a:solidFill>
                <a:latin typeface="Arial" panose="020B0604020202020204" pitchFamily="34" charset="0"/>
                <a:ea typeface="Arial Unicode MS" panose="020B0604020202020204" charset="-122"/>
              </a:rPr>
              <a:t>FROM  orders ;</a:t>
            </a:r>
            <a:endParaRPr lang="en-US" altLang="x-none" sz="3000" b="1" dirty="0">
              <a:solidFill>
                <a:schemeClr val="accent2"/>
              </a:solidFill>
              <a:latin typeface="Arial" panose="020B0604020202020204" pitchFamily="34" charset="0"/>
              <a:ea typeface="Arial Unicode MS" panose="020B0604020202020204" charset="-122"/>
            </a:endParaRPr>
          </a:p>
        </p:txBody>
      </p:sp>
      <p:sp>
        <p:nvSpPr>
          <p:cNvPr id="27658" name="Rectangle 4"/>
          <p:cNvSpPr/>
          <p:nvPr/>
        </p:nvSpPr>
        <p:spPr>
          <a:xfrm>
            <a:off x="92075" y="4779963"/>
            <a:ext cx="8867775" cy="503237"/>
          </a:xfrm>
          <a:prstGeom prst="rect">
            <a:avLst/>
          </a:prstGeom>
          <a:noFill/>
          <a:ln w="9525">
            <a:noFill/>
          </a:ln>
        </p:spPr>
        <p:txBody>
          <a:bodyPr wrap="square" lIns="90170" tIns="46990" rIns="90170" bIns="46990" anchor="t"/>
          <a:p>
            <a:pPr marL="342900" indent="-342900">
              <a:spcBef>
                <a:spcPct val="20000"/>
              </a:spcBef>
              <a:buClr>
                <a:schemeClr val="tx1"/>
              </a:buClr>
              <a:buFont typeface="Wingdings" panose="05000000000000000000" pitchFamily="2" charset="2"/>
              <a:buChar char="q"/>
            </a:pPr>
            <a:r>
              <a:rPr lang="zh-CN" altLang="en-US" sz="3000" b="1" dirty="0">
                <a:solidFill>
                  <a:schemeClr val="accent2"/>
                </a:solidFill>
                <a:latin typeface="Arial Unicode MS" panose="020B0604020202020204" charset="-122"/>
                <a:ea typeface="Arial Unicode MS" panose="020B0604020202020204" charset="-122"/>
              </a:rPr>
              <a:t>另一组例子</a:t>
            </a:r>
            <a:r>
              <a:rPr lang="en-US" altLang="zh-CN" sz="3000" b="1" i="1" dirty="0">
                <a:solidFill>
                  <a:schemeClr val="accent2"/>
                </a:solidFill>
                <a:latin typeface="Arial Unicode MS" panose="020B0604020202020204" charset="-122"/>
                <a:ea typeface="Arial Unicode MS" panose="020B0604020202020204" charset="-122"/>
              </a:rPr>
              <a:t>(</a:t>
            </a:r>
            <a:r>
              <a:rPr lang="zh-CN" altLang="zh-CN" b="1" i="1" u="sng" dirty="0">
                <a:solidFill>
                  <a:schemeClr val="accent2"/>
                </a:solidFill>
                <a:latin typeface="Arial Unicode MS" panose="020B0604020202020204" charset="-122"/>
                <a:ea typeface="Arial Unicode MS" panose="020B0604020202020204" charset="-122"/>
              </a:rPr>
              <a:t>了解这两个查询返回结果之间的区别</a:t>
            </a:r>
            <a:r>
              <a:rPr lang="en-US" altLang="zh-CN" sz="3000" b="1" i="1" dirty="0">
                <a:solidFill>
                  <a:schemeClr val="accent2"/>
                </a:solidFill>
                <a:latin typeface="Arial Unicode MS" panose="020B0604020202020204" charset="-122"/>
                <a:ea typeface="Arial Unicode MS" panose="020B0604020202020204" charset="-122"/>
              </a:rPr>
              <a:t>)</a:t>
            </a:r>
            <a:endParaRPr lang="en-US" altLang="zh-CN" sz="3000" b="1" i="1" dirty="0">
              <a:solidFill>
                <a:schemeClr val="accent2"/>
              </a:solidFill>
              <a:latin typeface="Arial Unicode MS" panose="020B0604020202020204" charset="-122"/>
              <a:ea typeface="Arial Unicode MS" panose="020B0604020202020204" charset="-122"/>
            </a:endParaRPr>
          </a:p>
        </p:txBody>
      </p:sp>
      <p:sp>
        <p:nvSpPr>
          <p:cNvPr id="2" name="Rectangle 3"/>
          <p:cNvSpPr>
            <a:spLocks noGrp="1"/>
          </p:cNvSpPr>
          <p:nvPr/>
        </p:nvSpPr>
        <p:spPr>
          <a:xfrm>
            <a:off x="179705" y="2522855"/>
            <a:ext cx="8783638" cy="52197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hangingPunct="1">
              <a:lnSpc>
                <a:spcPct val="100000"/>
              </a:lnSpc>
            </a:pPr>
            <a:r>
              <a:rPr lang="en-US" altLang="x-none" sz="2800" u="sng" dirty="0">
                <a:solidFill>
                  <a:srgbClr val="FF0000"/>
                </a:solidFill>
              </a:rPr>
              <a:t>SQL(1):</a:t>
            </a:r>
            <a:r>
              <a:rPr lang="en-US" altLang="x-none" sz="2800" dirty="0"/>
              <a:t>   </a:t>
            </a:r>
            <a:r>
              <a:rPr lang="en-US" altLang="x-none" sz="2800" dirty="0">
                <a:solidFill>
                  <a:schemeClr val="tx1"/>
                </a:solidFill>
              </a:rPr>
              <a:t>SELECT  pid  FROM  orders ;</a:t>
            </a:r>
            <a:endParaRPr lang="en-US" altLang="x-none" sz="2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blinds(horizontal)">
                                      <p:cBhvr>
                                        <p:cTn id="12" dur="500"/>
                                        <p:tgtEl>
                                          <p:spTgt spid="276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7"/>
                                        </p:tgtEl>
                                        <p:attrNameLst>
                                          <p:attrName>style.visibility</p:attrName>
                                        </p:attrNameLst>
                                      </p:cBhvr>
                                      <p:to>
                                        <p:strVal val="visible"/>
                                      </p:to>
                                    </p:set>
                                    <p:animEffect transition="in" filter="blinds(horizontal)">
                                      <p:cBhvr>
                                        <p:cTn id="17" dur="500"/>
                                        <p:tgtEl>
                                          <p:spTgt spid="276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8"/>
                                        </p:tgtEl>
                                        <p:attrNameLst>
                                          <p:attrName>style.visibility</p:attrName>
                                        </p:attrNameLst>
                                      </p:cBhvr>
                                      <p:to>
                                        <p:strVal val="visible"/>
                                      </p:to>
                                    </p:set>
                                    <p:animEffect transition="in" filter="blinds(horizontal)">
                                      <p:cBhvr>
                                        <p:cTn id="22" dur="500"/>
                                        <p:tgtEl>
                                          <p:spTgt spid="27658"/>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27656"/>
                                        </p:tgtEl>
                                        <p:attrNameLst>
                                          <p:attrName>style.visibility</p:attrName>
                                        </p:attrNameLst>
                                      </p:cBhvr>
                                      <p:to>
                                        <p:strVal val="visible"/>
                                      </p:to>
                                    </p:set>
                                    <p:animEffect transition="in" filter="blinds(horizontal)">
                                      <p:cBhvr>
                                        <p:cTn id="26"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bldLvl="0"/>
      <p:bldP spid="27656" grpId="0" bldLvl="0" animBg="1"/>
      <p:bldP spid="27657" grpId="0" bldLvl="0" animBg="1"/>
      <p:bldP spid="27658" grpId="0" bldLvl="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96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96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9700" name="Rectangle 3"/>
          <p:cNvSpPr>
            <a:spLocks noGrp="1"/>
          </p:cNvSpPr>
          <p:nvPr>
            <p:ph type="body"/>
          </p:nvPr>
        </p:nvSpPr>
        <p:spPr>
          <a:xfrm>
            <a:off x="107950" y="47625"/>
            <a:ext cx="8929688" cy="1430338"/>
          </a:xfrm>
        </p:spPr>
        <p:txBody>
          <a:bodyPr wrap="square" anchor="t"/>
          <a:p>
            <a:pPr eaLnBrk="1" hangingPunct="1"/>
            <a:r>
              <a:rPr lang="en-US" altLang="x-none" sz="3000" dirty="0"/>
              <a:t>Exp 3.3.4 </a:t>
            </a:r>
            <a:r>
              <a:rPr lang="en-US" altLang="x-none" sz="3000" dirty="0">
                <a:solidFill>
                  <a:schemeClr val="accent2"/>
                </a:solidFill>
              </a:rPr>
              <a:t>Retrieve all (cname, aname) pairs where the customer places an order through the agent.</a:t>
            </a:r>
            <a:endParaRPr lang="en-US" altLang="x-none" sz="3000" dirty="0">
              <a:solidFill>
                <a:schemeClr val="accent2"/>
              </a:solidFill>
            </a:endParaRPr>
          </a:p>
        </p:txBody>
      </p:sp>
      <p:sp>
        <p:nvSpPr>
          <p:cNvPr id="28678" name="Rectangle 4"/>
          <p:cNvSpPr/>
          <p:nvPr/>
        </p:nvSpPr>
        <p:spPr>
          <a:xfrm>
            <a:off x="120650" y="1560513"/>
            <a:ext cx="8929688" cy="5254625"/>
          </a:xfrm>
          <a:prstGeom prst="rect">
            <a:avLst/>
          </a:prstGeom>
          <a:solidFill>
            <a:schemeClr val="bg1"/>
          </a:solid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r>
              <a:rPr lang="zh-CN" altLang="en-US" sz="3000" b="1" u="sng" dirty="0">
                <a:solidFill>
                  <a:srgbClr val="FF0000"/>
                </a:solidFill>
                <a:latin typeface="Arial" panose="020B0604020202020204" pitchFamily="34" charset="0"/>
                <a:ea typeface="宋体" panose="02010600030101010101" pitchFamily="2" charset="-122"/>
              </a:rPr>
              <a:t>（2种表示方法）</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20000"/>
              </a:spcBef>
              <a:buClr>
                <a:schemeClr val="accent1"/>
              </a:buClr>
              <a:buAutoNum type="circleNumDbPlain"/>
            </a:pPr>
            <a:r>
              <a:rPr lang="en-US" altLang="x-none" sz="3000" b="1" dirty="0">
                <a:solidFill>
                  <a:schemeClr val="accent2"/>
                </a:solidFill>
                <a:latin typeface="Arial" panose="020B0604020202020204" pitchFamily="34" charset="0"/>
                <a:ea typeface="宋体" panose="02010600030101010101" pitchFamily="2" charset="-122"/>
              </a:rPr>
              <a:t>( C[cid, cname]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O )  A</a:t>
            </a:r>
            <a:r>
              <a:rPr lang="en-US" altLang="x-none" sz="3000" b="1" dirty="0">
                <a:solidFill>
                  <a:schemeClr val="accent2"/>
                </a:solidFill>
                <a:latin typeface="Arial" panose="020B0604020202020204" pitchFamily="34" charset="0"/>
                <a:ea typeface="宋体" panose="02010600030101010101" pitchFamily="2" charset="-122"/>
              </a:rPr>
              <a:t> ) [ cname, aname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AutoNum type="circleNumDbPlain"/>
            </a:pPr>
            <a:r>
              <a:rPr lang="en-US" altLang="x-none" sz="3000" b="1" dirty="0">
                <a:solidFill>
                  <a:schemeClr val="accent2"/>
                </a:solidFill>
                <a:latin typeface="Arial" panose="020B0604020202020204" pitchFamily="34" charset="0"/>
                <a:ea typeface="宋体" panose="02010600030101010101" pitchFamily="2" charset="-122"/>
              </a:rPr>
              <a:t>((C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O  A) where C.cid=O.cid and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1"/>
              </a:buClr>
              <a:buSzPct val="100000"/>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O.aid=A.aid) [ cname, aname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SQL:</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orders, agents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customers.cid=orders.cid and </a:t>
            </a:r>
            <a:endParaRPr lang="en-US" altLang="x-none" sz="3000" b="1" dirty="0">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000" b="1" dirty="0">
                <a:latin typeface="Arial" panose="020B0604020202020204" pitchFamily="34" charset="0"/>
                <a:ea typeface="宋体" panose="02010600030101010101" pitchFamily="2" charset="-122"/>
              </a:rPr>
              <a:t>orders.aid=agents.aid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8">
                                            <p:txEl>
                                              <p:charRg st="0" end="27"/>
                                            </p:txEl>
                                          </p:spTgt>
                                        </p:tgtEl>
                                        <p:attrNameLst>
                                          <p:attrName>style.visibility</p:attrName>
                                        </p:attrNameLst>
                                      </p:cBhvr>
                                      <p:to>
                                        <p:strVal val="visible"/>
                                      </p:to>
                                    </p:set>
                                    <p:animEffect transition="in" filter="blinds(horizontal)">
                                      <p:cBhvr>
                                        <p:cTn id="11" dur="500"/>
                                        <p:tgtEl>
                                          <p:spTgt spid="28678">
                                            <p:txEl>
                                              <p:charRg st="0" end="2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8678">
                                            <p:txEl>
                                              <p:charRg st="27" end="72"/>
                                            </p:txEl>
                                          </p:spTgt>
                                        </p:tgtEl>
                                        <p:attrNameLst>
                                          <p:attrName>style.visibility</p:attrName>
                                        </p:attrNameLst>
                                      </p:cBhvr>
                                      <p:to>
                                        <p:strVal val="visible"/>
                                      </p:to>
                                    </p:set>
                                    <p:animEffect transition="in" filter="blinds(horizontal)">
                                      <p:cBhvr>
                                        <p:cTn id="16" dur="500"/>
                                        <p:tgtEl>
                                          <p:spTgt spid="28678">
                                            <p:txEl>
                                              <p:charRg st="27" end="72"/>
                                            </p:txEl>
                                          </p:spTgt>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8678">
                                            <p:txEl>
                                              <p:charRg st="72" end="108"/>
                                            </p:txEl>
                                          </p:spTgt>
                                        </p:tgtEl>
                                        <p:attrNameLst>
                                          <p:attrName>style.visibility</p:attrName>
                                        </p:attrNameLst>
                                      </p:cBhvr>
                                      <p:to>
                                        <p:strVal val="visible"/>
                                      </p:to>
                                    </p:set>
                                    <p:animEffect transition="in" filter="blinds(horizontal)">
                                      <p:cBhvr>
                                        <p:cTn id="20" dur="500"/>
                                        <p:tgtEl>
                                          <p:spTgt spid="28678">
                                            <p:txEl>
                                              <p:charRg st="72" end="108"/>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8678">
                                            <p:txEl>
                                              <p:charRg st="108" end="138"/>
                                            </p:txEl>
                                          </p:spTgt>
                                        </p:tgtEl>
                                        <p:attrNameLst>
                                          <p:attrName>style.visibility</p:attrName>
                                        </p:attrNameLst>
                                      </p:cBhvr>
                                      <p:to>
                                        <p:strVal val="visible"/>
                                      </p:to>
                                    </p:set>
                                    <p:animEffect transition="in" filter="blinds(horizontal)">
                                      <p:cBhvr>
                                        <p:cTn id="23" dur="500"/>
                                        <p:tgtEl>
                                          <p:spTgt spid="28678">
                                            <p:txEl>
                                              <p:charRg st="108" end="13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8678">
                                            <p:txEl>
                                              <p:charRg st="138" end="143"/>
                                            </p:txEl>
                                          </p:spTgt>
                                        </p:tgtEl>
                                        <p:attrNameLst>
                                          <p:attrName>style.visibility</p:attrName>
                                        </p:attrNameLst>
                                      </p:cBhvr>
                                      <p:to>
                                        <p:strVal val="visible"/>
                                      </p:to>
                                    </p:set>
                                    <p:animEffect transition="in" filter="blinds(horizontal)">
                                      <p:cBhvr>
                                        <p:cTn id="28" dur="500"/>
                                        <p:tgtEl>
                                          <p:spTgt spid="28678">
                                            <p:txEl>
                                              <p:charRg st="138" end="14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678">
                                            <p:txEl>
                                              <p:charRg st="143" end="174"/>
                                            </p:txEl>
                                          </p:spTgt>
                                        </p:tgtEl>
                                        <p:attrNameLst>
                                          <p:attrName>style.visibility</p:attrName>
                                        </p:attrNameLst>
                                      </p:cBhvr>
                                      <p:to>
                                        <p:strVal val="visible"/>
                                      </p:to>
                                    </p:set>
                                    <p:animEffect transition="in" filter="blinds(horizontal)">
                                      <p:cBhvr>
                                        <p:cTn id="31" dur="500"/>
                                        <p:tgtEl>
                                          <p:spTgt spid="28678">
                                            <p:txEl>
                                              <p:charRg st="143" end="17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8678">
                                            <p:txEl>
                                              <p:charRg st="174" end="210"/>
                                            </p:txEl>
                                          </p:spTgt>
                                        </p:tgtEl>
                                        <p:attrNameLst>
                                          <p:attrName>style.visibility</p:attrName>
                                        </p:attrNameLst>
                                      </p:cBhvr>
                                      <p:to>
                                        <p:strVal val="visible"/>
                                      </p:to>
                                    </p:set>
                                    <p:animEffect transition="in" filter="blinds(horizontal)">
                                      <p:cBhvr>
                                        <p:cTn id="34" dur="500"/>
                                        <p:tgtEl>
                                          <p:spTgt spid="28678">
                                            <p:txEl>
                                              <p:charRg st="174" end="210"/>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678">
                                            <p:txEl>
                                              <p:charRg st="210" end="248"/>
                                            </p:txEl>
                                          </p:spTgt>
                                        </p:tgtEl>
                                        <p:attrNameLst>
                                          <p:attrName>style.visibility</p:attrName>
                                        </p:attrNameLst>
                                      </p:cBhvr>
                                      <p:to>
                                        <p:strVal val="visible"/>
                                      </p:to>
                                    </p:set>
                                    <p:animEffect transition="in" filter="blinds(horizontal)">
                                      <p:cBhvr>
                                        <p:cTn id="37" dur="500"/>
                                        <p:tgtEl>
                                          <p:spTgt spid="28678">
                                            <p:txEl>
                                              <p:charRg st="210" end="24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8678">
                                            <p:txEl>
                                              <p:charRg st="248" end="272"/>
                                            </p:txEl>
                                          </p:spTgt>
                                        </p:tgtEl>
                                        <p:attrNameLst>
                                          <p:attrName>style.visibility</p:attrName>
                                        </p:attrNameLst>
                                      </p:cBhvr>
                                      <p:to>
                                        <p:strVal val="visible"/>
                                      </p:to>
                                    </p:set>
                                    <p:animEffect transition="in" filter="blinds(horizontal)">
                                      <p:cBhvr>
                                        <p:cTn id="40" dur="500"/>
                                        <p:tgtEl>
                                          <p:spTgt spid="28678">
                                            <p:txEl>
                                              <p:charRg st="248" end="2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07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07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072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30725" name="Rectangle 3"/>
          <p:cNvSpPr>
            <a:spLocks noGrp="1"/>
          </p:cNvSpPr>
          <p:nvPr>
            <p:ph type="body"/>
          </p:nvPr>
        </p:nvSpPr>
        <p:spPr>
          <a:xfrm>
            <a:off x="170180" y="918845"/>
            <a:ext cx="8769985" cy="3122930"/>
          </a:xfrm>
        </p:spPr>
        <p:txBody>
          <a:bodyPr wrap="square" anchor="t">
            <a:spAutoFit/>
          </a:bodyPr>
          <a:p>
            <a:pPr eaLnBrk="1" hangingPunct="1">
              <a:lnSpc>
                <a:spcPct val="100000"/>
              </a:lnSpc>
              <a:spcBef>
                <a:spcPts val="20"/>
              </a:spcBef>
              <a:spcAft>
                <a:spcPts val="0"/>
              </a:spcAft>
            </a:pPr>
            <a:r>
              <a:rPr lang="en-US" altLang="x-none" sz="2800" dirty="0">
                <a:solidFill>
                  <a:schemeClr val="accent2"/>
                </a:solidFill>
              </a:rPr>
              <a:t>table and column alias</a:t>
            </a:r>
            <a:endParaRPr lang="en-US" altLang="x-none" sz="2800" dirty="0">
              <a:solidFill>
                <a:schemeClr val="accent2"/>
              </a:solidFill>
            </a:endParaRPr>
          </a:p>
          <a:p>
            <a:pPr lvl="1" eaLnBrk="1" hangingPunct="1">
              <a:lnSpc>
                <a:spcPct val="100000"/>
              </a:lnSpc>
              <a:spcBef>
                <a:spcPts val="20"/>
              </a:spcBef>
              <a:spcAft>
                <a:spcPts val="0"/>
              </a:spcAft>
            </a:pPr>
            <a:r>
              <a:rPr lang="en-US" altLang="x-none" sz="2800" u="sng" dirty="0"/>
              <a:t>table alias in FROM clause</a:t>
            </a:r>
            <a:endParaRPr lang="en-US" altLang="x-none" sz="2800" u="sng" dirty="0"/>
          </a:p>
          <a:p>
            <a:pPr lvl="2" eaLnBrk="1" hangingPunct="1">
              <a:lnSpc>
                <a:spcPct val="100000"/>
              </a:lnSpc>
              <a:spcBef>
                <a:spcPts val="20"/>
              </a:spcBef>
              <a:spcAft>
                <a:spcPts val="0"/>
              </a:spcAft>
            </a:pPr>
            <a:r>
              <a:rPr lang="zh-CN" altLang="en-US" sz="2800" dirty="0"/>
              <a:t>方法1：</a:t>
            </a:r>
            <a:r>
              <a:rPr lang="en-US" altLang="x-none" sz="2800" dirty="0">
                <a:solidFill>
                  <a:srgbClr val="FF0000"/>
                </a:solidFill>
              </a:rPr>
              <a:t>table_name  </a:t>
            </a:r>
            <a:r>
              <a:rPr lang="zh-CN" altLang="en-US" sz="2800" dirty="0">
                <a:solidFill>
                  <a:srgbClr val="FF0000"/>
                </a:solidFill>
              </a:rPr>
              <a:t>AS</a:t>
            </a:r>
            <a:r>
              <a:rPr lang="en-US" altLang="x-none" sz="2800" dirty="0">
                <a:solidFill>
                  <a:srgbClr val="FF0000"/>
                </a:solidFill>
              </a:rPr>
              <a:t>  alias_name</a:t>
            </a:r>
            <a:endParaRPr lang="en-US" altLang="x-none" sz="2800" dirty="0">
              <a:solidFill>
                <a:srgbClr val="FF0000"/>
              </a:solidFill>
            </a:endParaRPr>
          </a:p>
          <a:p>
            <a:pPr lvl="2" eaLnBrk="1" hangingPunct="1">
              <a:lnSpc>
                <a:spcPct val="100000"/>
              </a:lnSpc>
              <a:spcBef>
                <a:spcPts val="20"/>
              </a:spcBef>
              <a:spcAft>
                <a:spcPts val="0"/>
              </a:spcAft>
            </a:pPr>
            <a:r>
              <a:rPr lang="zh-CN" altLang="en-US" sz="2800" dirty="0"/>
              <a:t>方法2：</a:t>
            </a:r>
            <a:r>
              <a:rPr lang="en-US" altLang="x-none" sz="2800" dirty="0">
                <a:solidFill>
                  <a:srgbClr val="FF0000"/>
                </a:solidFill>
              </a:rPr>
              <a:t>table_name   alias_name</a:t>
            </a:r>
            <a:endParaRPr lang="en-US" altLang="x-none" sz="2800" dirty="0">
              <a:solidFill>
                <a:srgbClr val="FF0000"/>
              </a:solidFill>
            </a:endParaRPr>
          </a:p>
          <a:p>
            <a:pPr lvl="2" eaLnBrk="1" hangingPunct="1">
              <a:lnSpc>
                <a:spcPct val="100000"/>
              </a:lnSpc>
              <a:spcBef>
                <a:spcPts val="20"/>
              </a:spcBef>
              <a:spcAft>
                <a:spcPts val="0"/>
              </a:spcAft>
            </a:pPr>
            <a:endParaRPr lang="en-US" altLang="x-none" sz="2800" dirty="0"/>
          </a:p>
          <a:p>
            <a:pPr lvl="1" eaLnBrk="1" hangingPunct="1">
              <a:lnSpc>
                <a:spcPct val="100000"/>
              </a:lnSpc>
              <a:spcBef>
                <a:spcPts val="20"/>
              </a:spcBef>
              <a:spcAft>
                <a:spcPts val="0"/>
              </a:spcAft>
            </a:pPr>
            <a:r>
              <a:rPr lang="en-US" altLang="x-none" sz="2800" u="sng" dirty="0"/>
              <a:t>column alias in SELECT clause</a:t>
            </a:r>
            <a:endParaRPr lang="en-US" altLang="x-none" sz="2800" u="sng" dirty="0"/>
          </a:p>
          <a:p>
            <a:pPr lvl="2" eaLnBrk="1" hangingPunct="1">
              <a:lnSpc>
                <a:spcPct val="100000"/>
              </a:lnSpc>
              <a:spcBef>
                <a:spcPts val="20"/>
              </a:spcBef>
              <a:spcAft>
                <a:spcPts val="0"/>
              </a:spcAft>
              <a:buNone/>
            </a:pPr>
            <a:r>
              <a:rPr lang="en-US" altLang="x-none" sz="2800" dirty="0">
                <a:solidFill>
                  <a:srgbClr val="FF0000"/>
                </a:solidFill>
              </a:rPr>
              <a:t>expression  </a:t>
            </a:r>
            <a:r>
              <a:rPr lang="zh-CN" altLang="en-US" sz="2800" dirty="0">
                <a:solidFill>
                  <a:srgbClr val="FF0000"/>
                </a:solidFill>
              </a:rPr>
              <a:t>AS</a:t>
            </a:r>
            <a:r>
              <a:rPr lang="en-US" altLang="x-none" sz="2800" dirty="0">
                <a:solidFill>
                  <a:srgbClr val="FF0000"/>
                </a:solidFill>
              </a:rPr>
              <a:t>  alias_name</a:t>
            </a:r>
            <a:endParaRPr lang="en-US" altLang="x-none" sz="2800" dirty="0">
              <a:solidFill>
                <a:srgbClr val="FF0000"/>
              </a:solidFill>
            </a:endParaRPr>
          </a:p>
        </p:txBody>
      </p:sp>
      <p:sp>
        <p:nvSpPr>
          <p:cNvPr id="29703" name="文本框 29702"/>
          <p:cNvSpPr txBox="1"/>
          <p:nvPr/>
        </p:nvSpPr>
        <p:spPr>
          <a:xfrm>
            <a:off x="187325" y="4462145"/>
            <a:ext cx="8769350" cy="1708785"/>
          </a:xfrm>
          <a:prstGeom prst="rect">
            <a:avLst/>
          </a:prstGeom>
          <a:noFill/>
          <a:ln w="19050" cap="flat" cmpd="sng">
            <a:noFill/>
            <a:prstDash val="solid"/>
            <a:miter/>
            <a:headEnd type="none" w="med" len="med"/>
            <a:tailEnd type="none" w="med" len="med"/>
          </a:ln>
        </p:spPr>
        <p:txBody>
          <a:bodyPr wrap="square" lIns="90170" tIns="0" rIns="90170" bIns="46990" anchor="t">
            <a:spAutoFit/>
          </a:bodyPr>
          <a:p>
            <a:pPr marL="342900" indent="-342900">
              <a:lnSpc>
                <a:spcPct val="100000"/>
              </a:lnSpc>
              <a:spcBef>
                <a:spcPts val="0"/>
              </a:spcBef>
              <a:spcAft>
                <a:spcPts val="0"/>
              </a:spcAft>
              <a:buFont typeface="Wingdings" panose="05000000000000000000" charset="0"/>
              <a:buChar char=""/>
            </a:pPr>
            <a:r>
              <a:rPr lang="zh-CN" altLang="en-US" b="1" dirty="0">
                <a:solidFill>
                  <a:schemeClr val="hlink"/>
                </a:solidFill>
                <a:latin typeface="Times New Roman" panose="02020603050405020304" pitchFamily="2" charset="0"/>
                <a:ea typeface="宋体" panose="02010600030101010101" pitchFamily="2" charset="-122"/>
              </a:rPr>
              <a:t>对表进行重命名的目的：</a:t>
            </a:r>
            <a:endParaRPr lang="zh-CN" altLang="en-US" b="1" dirty="0">
              <a:solidFill>
                <a:schemeClr val="hlink"/>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r>
              <a:rPr lang="zh-CN" altLang="en-US" b="1" dirty="0">
                <a:solidFill>
                  <a:srgbClr val="FF0000"/>
                </a:solidFill>
                <a:latin typeface="Times New Roman" panose="02020603050405020304" pitchFamily="2" charset="0"/>
                <a:ea typeface="宋体" panose="02010600030101010101" pitchFamily="2" charset="-122"/>
              </a:rPr>
              <a:t> 简化书写，便于记忆；用于表示表的自联接</a:t>
            </a:r>
            <a:endParaRPr lang="zh-CN" altLang="en-US" b="1" dirty="0">
              <a:solidFill>
                <a:srgbClr val="FF0000"/>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endParaRPr lang="zh-CN" altLang="en-US" sz="1200" b="1" dirty="0">
              <a:solidFill>
                <a:srgbClr val="FF0000"/>
              </a:solidFill>
              <a:latin typeface="Times New Roman" panose="02020603050405020304" pitchFamily="2" charset="0"/>
              <a:ea typeface="宋体" panose="02010600030101010101" pitchFamily="2" charset="-122"/>
            </a:endParaRPr>
          </a:p>
          <a:p>
            <a:pPr marL="342900" indent="-342900">
              <a:lnSpc>
                <a:spcPct val="100000"/>
              </a:lnSpc>
              <a:spcBef>
                <a:spcPts val="0"/>
              </a:spcBef>
              <a:spcAft>
                <a:spcPts val="0"/>
              </a:spcAft>
              <a:buFont typeface="Wingdings" panose="05000000000000000000" charset="0"/>
              <a:buChar char=""/>
            </a:pPr>
            <a:r>
              <a:rPr lang="zh-CN" altLang="en-US" b="1" dirty="0">
                <a:solidFill>
                  <a:schemeClr val="hlink"/>
                </a:solidFill>
                <a:ea typeface="宋体" panose="02010600030101010101" pitchFamily="2" charset="-122"/>
                <a:sym typeface="+mn-ea"/>
              </a:rPr>
              <a:t>对列进行重命名的目的：</a:t>
            </a:r>
            <a:endParaRPr lang="zh-CN" altLang="en-US" b="1" dirty="0">
              <a:solidFill>
                <a:schemeClr val="hlink"/>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r>
              <a:rPr lang="zh-CN" altLang="en-US" b="1" dirty="0">
                <a:solidFill>
                  <a:srgbClr val="FF0000"/>
                </a:solidFill>
                <a:ea typeface="宋体" panose="02010600030101010101" pitchFamily="2" charset="-122"/>
                <a:sym typeface="+mn-ea"/>
              </a:rPr>
              <a:t> 对结果属性进行</a:t>
            </a:r>
            <a:r>
              <a:rPr lang="en-US" altLang="zh-CN" b="1" dirty="0">
                <a:solidFill>
                  <a:srgbClr val="FF0000"/>
                </a:solidFill>
                <a:ea typeface="宋体" panose="02010600030101010101" pitchFamily="2" charset="-122"/>
                <a:sym typeface="+mn-ea"/>
              </a:rPr>
              <a:t>(</a:t>
            </a:r>
            <a:r>
              <a:rPr lang="zh-CN" altLang="en-US" b="1" dirty="0">
                <a:solidFill>
                  <a:srgbClr val="FF0000"/>
                </a:solidFill>
                <a:ea typeface="宋体" panose="02010600030101010101" pitchFamily="2" charset="-122"/>
                <a:sym typeface="+mn-ea"/>
              </a:rPr>
              <a:t>重</a:t>
            </a:r>
            <a:r>
              <a:rPr lang="en-US" altLang="zh-CN" b="1" dirty="0">
                <a:solidFill>
                  <a:srgbClr val="FF0000"/>
                </a:solidFill>
                <a:ea typeface="宋体" panose="02010600030101010101" pitchFamily="2" charset="-122"/>
                <a:sym typeface="+mn-ea"/>
              </a:rPr>
              <a:t>)</a:t>
            </a:r>
            <a:r>
              <a:rPr lang="zh-CN" altLang="en-US" b="1" dirty="0">
                <a:solidFill>
                  <a:srgbClr val="FF0000"/>
                </a:solidFill>
                <a:ea typeface="宋体" panose="02010600030101010101" pitchFamily="2" charset="-122"/>
                <a:sym typeface="+mn-ea"/>
              </a:rPr>
              <a:t>命名，便于显示与记忆、理解</a:t>
            </a:r>
            <a:endParaRPr lang="zh-CN" altLang="en-US"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500" fill="hold"/>
                                        <p:tgtEl>
                                          <p:spTgt spid="29703"/>
                                        </p:tgtEl>
                                        <p:attrNameLst>
                                          <p:attrName>ppt_x</p:attrName>
                                        </p:attrNameLst>
                                      </p:cBhvr>
                                      <p:tavLst>
                                        <p:tav tm="0">
                                          <p:val>
                                            <p:strVal val="1+#ppt_w/2"/>
                                          </p:val>
                                        </p:tav>
                                        <p:tav tm="100000">
                                          <p:val>
                                            <p:strVal val="#ppt_x"/>
                                          </p:val>
                                        </p:tav>
                                      </p:tavLst>
                                    </p:anim>
                                    <p:anim calcmode="lin" valueType="num">
                                      <p:cBhvr>
                                        <p:cTn id="8" dur="500" fill="hold"/>
                                        <p:tgtEl>
                                          <p:spTgt spid="29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17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17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1748" name="Rectangle 3"/>
          <p:cNvSpPr>
            <a:spLocks noGrp="1"/>
          </p:cNvSpPr>
          <p:nvPr>
            <p:ph type="body"/>
          </p:nvPr>
        </p:nvSpPr>
        <p:spPr>
          <a:xfrm>
            <a:off x="0" y="47625"/>
            <a:ext cx="9144000" cy="998538"/>
          </a:xfrm>
        </p:spPr>
        <p:txBody>
          <a:bodyPr wrap="square" anchor="t"/>
          <a:p>
            <a:pPr eaLnBrk="1" hangingPunct="1"/>
            <a:r>
              <a:rPr lang="en-US" altLang="x-none" sz="3000" dirty="0"/>
              <a:t>Exp 3.3.4 </a:t>
            </a:r>
            <a:r>
              <a:rPr lang="en-US" altLang="x-none" sz="3000" dirty="0">
                <a:solidFill>
                  <a:schemeClr val="accent2"/>
                </a:solidFill>
              </a:rPr>
              <a:t>Retrieve all (cname, aname) pairs where the customer places an order through the agent.</a:t>
            </a:r>
            <a:endParaRPr lang="en-US" altLang="x-none" sz="3000" dirty="0">
              <a:solidFill>
                <a:schemeClr val="accent2"/>
              </a:solidFill>
            </a:endParaRPr>
          </a:p>
        </p:txBody>
      </p:sp>
      <p:sp>
        <p:nvSpPr>
          <p:cNvPr id="30726" name="Rectangle 4"/>
          <p:cNvSpPr/>
          <p:nvPr/>
        </p:nvSpPr>
        <p:spPr>
          <a:xfrm>
            <a:off x="107950" y="4271963"/>
            <a:ext cx="8947150" cy="2038350"/>
          </a:xfrm>
          <a:prstGeom prst="rect">
            <a:avLst/>
          </a:prstGeom>
          <a:noFill/>
          <a:ln w="19050" cap="flat" cmpd="sng">
            <a:solidFill>
              <a:schemeClr val="hlink"/>
            </a:solidFill>
            <a:prstDash val="solid"/>
            <a:miter/>
            <a:headEnd type="none" w="med" len="med"/>
            <a:tailEnd type="none" w="med" len="med"/>
          </a:ln>
        </p:spPr>
        <p:txBody>
          <a:bodyPr lIns="90170" tIns="46990" rIns="90170" bIns="46990" anchor="t"/>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 (table alias in FROM clause)</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c, orders  o, agents  a</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c.cid=o.cid  and  o.aid=a.aid ;</a:t>
            </a:r>
            <a:endParaRPr lang="en-US" altLang="x-none" sz="3000" b="1" dirty="0">
              <a:latin typeface="Arial" panose="020B0604020202020204" pitchFamily="34" charset="0"/>
              <a:ea typeface="宋体" panose="02010600030101010101" pitchFamily="2" charset="-122"/>
            </a:endParaRPr>
          </a:p>
        </p:txBody>
      </p:sp>
      <p:sp>
        <p:nvSpPr>
          <p:cNvPr id="30727" name="Rectangle 5"/>
          <p:cNvSpPr/>
          <p:nvPr/>
        </p:nvSpPr>
        <p:spPr>
          <a:xfrm>
            <a:off x="107950" y="1598613"/>
            <a:ext cx="8929688" cy="2551112"/>
          </a:xfrm>
          <a:prstGeom prst="rect">
            <a:avLst/>
          </a:prstGeom>
          <a:noFill/>
          <a:ln w="19050" cap="flat" cmpd="sng">
            <a:solidFill>
              <a:schemeClr val="hlink"/>
            </a:solidFill>
            <a:prstDash val="solid"/>
            <a:miter/>
            <a:headEnd type="none" w="med" len="med"/>
            <a:tailEnd type="none" w="med" len="med"/>
          </a:ln>
        </p:spPr>
        <p:txBody>
          <a:bodyPr lIns="90170" tIns="46990" rIns="90170" bIns="46990" anchor="t"/>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 (no alias)</a:t>
            </a:r>
            <a:endParaRPr lang="zh-CN" altLang="en-US"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orders, agents</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customers.cid=orders.cid and</a:t>
            </a:r>
            <a:endParaRPr lang="en-US" altLang="x-none" sz="3000" b="1" dirty="0">
              <a:latin typeface="Arial" panose="020B0604020202020204" pitchFamily="34" charset="0"/>
              <a:ea typeface="宋体" panose="02010600030101010101" pitchFamily="2" charset="-122"/>
            </a:endParaRPr>
          </a:p>
          <a:p>
            <a:pPr marL="2057400" lvl="4" indent="-228600">
              <a:spcBef>
                <a:spcPct val="10000"/>
              </a:spcBef>
              <a:buClr>
                <a:schemeClr val="accent1"/>
              </a:buClr>
            </a:pPr>
            <a:r>
              <a:rPr lang="en-US" altLang="x-none" sz="3000" b="1" dirty="0">
                <a:latin typeface="Arial" panose="020B0604020202020204" pitchFamily="34" charset="0"/>
                <a:ea typeface="宋体" panose="02010600030101010101" pitchFamily="2" charset="-122"/>
              </a:rPr>
              <a:t>  orders.aid=agents.aid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blinds(horizontal)">
                                      <p:cBhvr>
                                        <p:cTn id="7" dur="500"/>
                                        <p:tgtEl>
                                          <p:spTgt spid="307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linds(horizontal)">
                                      <p:cBhvr>
                                        <p:cTn id="12"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ldLvl="0"/>
      <p:bldP spid="30727"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wrap="square" anchor="ctr"/>
          <a:p>
            <a:pPr eaLnBrk="1" hangingPunct="1"/>
            <a:r>
              <a:rPr lang="en-US" dirty="0"/>
              <a:t>SQL Timeline</a:t>
            </a:r>
            <a:endParaRPr lang="en-US" dirty="0"/>
          </a:p>
        </p:txBody>
      </p:sp>
      <p:sp>
        <p:nvSpPr>
          <p:cNvPr id="5126" name="Rectangle 3"/>
          <p:cNvSpPr>
            <a:spLocks noGrp="1"/>
          </p:cNvSpPr>
          <p:nvPr>
            <p:ph type="body"/>
          </p:nvPr>
        </p:nvSpPr>
        <p:spPr>
          <a:xfrm>
            <a:off x="238125" y="836930"/>
            <a:ext cx="8689340" cy="5227320"/>
          </a:xfrm>
        </p:spPr>
        <p:txBody>
          <a:bodyPr wrap="square" anchor="t">
            <a:spAutoFit/>
          </a:bodyPr>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1970</a:t>
            </a:r>
            <a:r>
              <a:rPr lang="en-US" altLang="x-none" sz="2200" dirty="0">
                <a:solidFill>
                  <a:schemeClr val="accent6"/>
                </a:solidFill>
                <a:latin typeface="Arial" panose="020B0604020202020204" pitchFamily="34" charset="0"/>
                <a:ea typeface="宋体" panose="02010600030101010101" pitchFamily="2" charset="-122"/>
              </a:rPr>
              <a:t>: Dr. Edgar Frank Codd</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A Relational Model of Data for Large Shared Data Banks</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1978</a:t>
            </a:r>
            <a:r>
              <a:rPr lang="en-US" altLang="x-none" sz="2200" dirty="0">
                <a:solidFill>
                  <a:schemeClr val="accent6"/>
                </a:solidFill>
                <a:latin typeface="Arial" panose="020B0604020202020204" pitchFamily="34" charset="0"/>
                <a:ea typeface="宋体" panose="02010600030101010101" pitchFamily="2" charset="-122"/>
              </a:rPr>
              <a:t>: IBM Corporation</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System/R</a:t>
            </a:r>
            <a:endParaRPr lang="en-US" altLang="x-none" sz="2200" dirty="0">
              <a:solidFill>
                <a:srgbClr val="FF006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Structured English Query Language (SEQUEL)</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1979</a:t>
            </a:r>
            <a:r>
              <a:rPr lang="en-US" altLang="x-none" sz="2200" dirty="0">
                <a:solidFill>
                  <a:schemeClr val="accent6"/>
                </a:solidFill>
                <a:latin typeface="Arial" panose="020B0604020202020204" pitchFamily="34" charset="0"/>
                <a:ea typeface="宋体" panose="02010600030101010101" pitchFamily="2" charset="-122"/>
              </a:rPr>
              <a:t>: Relational Software / ORACLE</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the first relational database management system -- </a:t>
            </a:r>
            <a:r>
              <a:rPr lang="en-US" altLang="x-none" sz="2200" u="sng" dirty="0">
                <a:solidFill>
                  <a:srgbClr val="FF0066"/>
                </a:solidFill>
                <a:latin typeface="Arial" panose="020B0604020202020204" pitchFamily="34" charset="0"/>
                <a:ea typeface="宋体" panose="02010600030101010101" pitchFamily="2" charset="-122"/>
              </a:rPr>
              <a:t>Oracle</a:t>
            </a:r>
            <a:endParaRPr lang="en-US" altLang="x-none" sz="2200" u="sng" dirty="0">
              <a:solidFill>
                <a:srgbClr val="FF006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using SQL as the main query language</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1982</a:t>
            </a:r>
            <a:r>
              <a:rPr lang="en-US" altLang="x-none" sz="2200" dirty="0">
                <a:solidFill>
                  <a:schemeClr val="accent6"/>
                </a:solidFill>
                <a:latin typeface="Arial" panose="020B0604020202020204" pitchFamily="34" charset="0"/>
                <a:ea typeface="宋体" panose="02010600030101010101" pitchFamily="2" charset="-122"/>
              </a:rPr>
              <a:t>: IBM</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sym typeface="+mn-ea"/>
              </a:rPr>
              <a:t>SQL/Data System(</a:t>
            </a:r>
            <a:r>
              <a:rPr lang="en-US" altLang="x-none" sz="2200" u="sng" dirty="0">
                <a:solidFill>
                  <a:srgbClr val="FF0066"/>
                </a:solidFill>
                <a:latin typeface="Arial" panose="020B0604020202020204" pitchFamily="34" charset="0"/>
                <a:ea typeface="宋体" panose="02010600030101010101" pitchFamily="2" charset="-122"/>
                <a:sym typeface="+mn-ea"/>
              </a:rPr>
              <a:t>SQL/DS</a:t>
            </a:r>
            <a:r>
              <a:rPr lang="en-US" altLang="x-none" sz="2200" dirty="0">
                <a:solidFill>
                  <a:schemeClr val="accent6"/>
                </a:solidFill>
                <a:latin typeface="Arial" panose="020B0604020202020204" pitchFamily="34" charset="0"/>
                <a:ea typeface="宋体" panose="02010600030101010101" pitchFamily="2" charset="-122"/>
                <a:sym typeface="+mn-ea"/>
              </a:rPr>
              <a:t>): </a:t>
            </a:r>
            <a:r>
              <a:rPr lang="en-US" altLang="x-none" sz="2200" dirty="0">
                <a:solidFill>
                  <a:schemeClr val="accent6"/>
                </a:solidFill>
                <a:latin typeface="Arial" panose="020B0604020202020204" pitchFamily="34" charset="0"/>
                <a:ea typeface="宋体" panose="02010600030101010101" pitchFamily="2" charset="-122"/>
              </a:rPr>
              <a:t>its first commercial SQL-based RDBMS</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Database 2 system ( </a:t>
            </a:r>
            <a:r>
              <a:rPr lang="en-US" altLang="x-none" sz="2200" u="sng" dirty="0">
                <a:solidFill>
                  <a:srgbClr val="FF0066"/>
                </a:solidFill>
                <a:latin typeface="Arial" panose="020B0604020202020204" pitchFamily="34" charset="0"/>
                <a:ea typeface="宋体" panose="02010600030101010101" pitchFamily="2" charset="-122"/>
              </a:rPr>
              <a:t>DB2 </a:t>
            </a:r>
            <a:r>
              <a:rPr lang="en-US" altLang="x-none" sz="2200" dirty="0">
                <a:solidFill>
                  <a:schemeClr val="accent6"/>
                </a:solidFill>
                <a:latin typeface="Arial" panose="020B0604020202020204" pitchFamily="34" charset="0"/>
                <a:ea typeface="宋体" panose="02010600030101010101" pitchFamily="2" charset="-122"/>
              </a:rPr>
              <a:t>)   1985</a:t>
            </a:r>
            <a:endParaRPr lang="en-US" altLang="x-none" sz="2200" dirty="0">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27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27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2772" name="Rectangle 3"/>
          <p:cNvSpPr>
            <a:spLocks noGrp="1"/>
          </p:cNvSpPr>
          <p:nvPr>
            <p:ph type="body"/>
          </p:nvPr>
        </p:nvSpPr>
        <p:spPr>
          <a:xfrm>
            <a:off x="34925" y="46038"/>
            <a:ext cx="9074150" cy="3313112"/>
          </a:xfrm>
          <a:ln w="25400">
            <a:solidFill>
              <a:schemeClr val="hlink"/>
            </a:solidFill>
            <a:miter/>
          </a:ln>
        </p:spPr>
        <p:txBody>
          <a:bodyPr wrap="square" lIns="90170" tIns="46990" rIns="90170" bIns="46990" anchor="t"/>
          <a:p>
            <a:pPr eaLnBrk="1" hangingPunct="1"/>
            <a:r>
              <a:rPr lang="en-US" altLang="x-none" sz="3000" u="sng" dirty="0"/>
              <a:t>SQL (no alias)</a:t>
            </a:r>
            <a:endParaRPr lang="en-US" altLang="x-none" sz="3000" u="sng" dirty="0"/>
          </a:p>
          <a:p>
            <a:pPr lvl="1" eaLnBrk="1" hangingPunct="1">
              <a:buNone/>
            </a:pPr>
            <a:r>
              <a:rPr lang="en-US" altLang="x-none" sz="3000" dirty="0">
                <a:solidFill>
                  <a:schemeClr val="tx1"/>
                </a:solidFill>
              </a:rPr>
              <a:t>SELECT  ordno, dollars, </a:t>
            </a:r>
            <a:endParaRPr lang="en-US" altLang="x-none" sz="3000" dirty="0">
              <a:solidFill>
                <a:schemeClr val="tx1"/>
              </a:solidFill>
            </a:endParaRPr>
          </a:p>
          <a:p>
            <a:pPr lvl="4" eaLnBrk="1" hangingPunct="1">
              <a:buNone/>
            </a:pPr>
            <a:r>
              <a:rPr lang="en-US" altLang="x-none" sz="3000" dirty="0">
                <a:solidFill>
                  <a:schemeClr val="tx1"/>
                </a:solidFill>
              </a:rPr>
              <a:t>qty*price*(1-discnt*0.01)</a:t>
            </a:r>
            <a:endParaRPr lang="en-US" altLang="x-none" sz="3000" dirty="0">
              <a:solidFill>
                <a:schemeClr val="tx1"/>
              </a:solidFill>
            </a:endParaRPr>
          </a:p>
          <a:p>
            <a:pPr lvl="1" eaLnBrk="1" hangingPunct="1">
              <a:buNone/>
            </a:pPr>
            <a:r>
              <a:rPr lang="en-US" altLang="x-none" sz="3000" dirty="0">
                <a:solidFill>
                  <a:schemeClr val="tx1"/>
                </a:solidFill>
              </a:rPr>
              <a:t>FROM      customers, orders, products</a:t>
            </a:r>
            <a:endParaRPr lang="en-US" altLang="x-none" sz="3000" dirty="0">
              <a:solidFill>
                <a:schemeClr val="tx1"/>
              </a:solidFill>
            </a:endParaRPr>
          </a:p>
          <a:p>
            <a:pPr lvl="1" eaLnBrk="1" hangingPunct="1">
              <a:buNone/>
            </a:pPr>
            <a:r>
              <a:rPr lang="en-US" altLang="x-none" sz="3000" dirty="0">
                <a:solidFill>
                  <a:schemeClr val="tx1"/>
                </a:solidFill>
              </a:rPr>
              <a:t>WHERE   customers.cid=orders.cid  and</a:t>
            </a:r>
            <a:endParaRPr lang="en-US" altLang="x-none" sz="3000" dirty="0">
              <a:solidFill>
                <a:schemeClr val="tx1"/>
              </a:solidFill>
            </a:endParaRPr>
          </a:p>
          <a:p>
            <a:pPr lvl="4" eaLnBrk="1" hangingPunct="1">
              <a:buNone/>
            </a:pPr>
            <a:r>
              <a:rPr lang="en-US" altLang="x-none" sz="3000" dirty="0">
                <a:solidFill>
                  <a:schemeClr val="tx1"/>
                </a:solidFill>
              </a:rPr>
              <a:t>  orders.pid=products.pid ;</a:t>
            </a:r>
            <a:endParaRPr lang="en-US" altLang="x-none" sz="3000" dirty="0">
              <a:solidFill>
                <a:schemeClr val="tx1"/>
              </a:solidFill>
            </a:endParaRPr>
          </a:p>
        </p:txBody>
      </p:sp>
      <p:sp>
        <p:nvSpPr>
          <p:cNvPr id="31750" name="Rectangle 4"/>
          <p:cNvSpPr/>
          <p:nvPr/>
        </p:nvSpPr>
        <p:spPr>
          <a:xfrm>
            <a:off x="0" y="3575050"/>
            <a:ext cx="9144000" cy="2806700"/>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342900" indent="-342900">
              <a:spcBef>
                <a:spcPct val="20000"/>
              </a:spcBef>
              <a:buClr>
                <a:schemeClr val="accent1"/>
              </a:buClr>
              <a:buFont typeface="Wingdings" panose="05000000000000000000" pitchFamily="2" charset="2"/>
              <a:buChar char="p"/>
            </a:pPr>
            <a:r>
              <a:rPr lang="en-US" altLang="x-none" sz="3000" b="1" u="sng" dirty="0">
                <a:solidFill>
                  <a:srgbClr val="FF0000"/>
                </a:solidFill>
                <a:latin typeface="Arial" panose="020B0604020202020204" pitchFamily="34" charset="0"/>
                <a:ea typeface="宋体" panose="02010600030101010101" pitchFamily="2" charset="-122"/>
              </a:rPr>
              <a:t>column alias in SELECT clause</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ordno, dollars, </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o.qty*p.price*(1-c.discnt*0.01) as mydollars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  c, orders  o, products  p</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c.cid=o.cid and o.pid=p.pid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ldLvl="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8" name="Rectangle 3"/>
          <p:cNvSpPr>
            <a:spLocks noGrp="1"/>
          </p:cNvSpPr>
          <p:nvPr>
            <p:ph type="body"/>
          </p:nvPr>
        </p:nvSpPr>
        <p:spPr>
          <a:xfrm>
            <a:off x="34925" y="620395"/>
            <a:ext cx="9074150" cy="1824990"/>
          </a:xfrm>
          <a:ln w="25400">
            <a:solidFill>
              <a:schemeClr val="hlink"/>
            </a:solidFill>
            <a:miter/>
          </a:ln>
        </p:spPr>
        <p:txBody>
          <a:bodyPr wrap="square" lIns="90170" tIns="46990" rIns="90170" bIns="46990" anchor="t">
            <a:spAutoFit/>
          </a:bodyPr>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SELECT  ordno, dollars, qty*price*(1-discnt*0.01)</a:t>
            </a:r>
            <a:endParaRPr lang="en-US" altLang="x-none" sz="2800" dirty="0">
              <a:solidFill>
                <a:srgbClr val="FF0000"/>
              </a:solidFill>
              <a:ea typeface="宋体" panose="02010600030101010101" pitchFamily="2" charset="-122"/>
            </a:endParaRPr>
          </a:p>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FROM      customers, orders, products</a:t>
            </a:r>
            <a:endParaRPr lang="en-US" altLang="x-none" sz="2800" dirty="0">
              <a:solidFill>
                <a:srgbClr val="FF0000"/>
              </a:solidFill>
              <a:ea typeface="宋体" panose="02010600030101010101" pitchFamily="2" charset="-122"/>
            </a:endParaRPr>
          </a:p>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WHERE   customers.cid=orders.cid  and</a:t>
            </a:r>
            <a:endParaRPr lang="en-US" altLang="x-none" sz="2800" dirty="0">
              <a:solidFill>
                <a:srgbClr val="FF0000"/>
              </a:solidFill>
              <a:ea typeface="宋体" panose="02010600030101010101" pitchFamily="2" charset="-122"/>
            </a:endParaRPr>
          </a:p>
          <a:p>
            <a:pPr lvl="4" indent="-22860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  orders.pid=products.pid ;</a:t>
            </a:r>
            <a:endParaRPr lang="en-US" altLang="x-none" sz="2800" dirty="0">
              <a:solidFill>
                <a:srgbClr val="FF0000"/>
              </a:solidFill>
              <a:ea typeface="宋体" panose="02010600030101010101" pitchFamily="2" charset="-122"/>
            </a:endParaRPr>
          </a:p>
        </p:txBody>
      </p:sp>
      <p:sp>
        <p:nvSpPr>
          <p:cNvPr id="29700" name="Rectangle 2"/>
          <p:cNvSpPr>
            <a:spLocks noGrp="1"/>
          </p:cNvSpPr>
          <p:nvPr/>
        </p:nvSpPr>
        <p:spPr>
          <a:xfrm>
            <a:off x="685800" y="91758"/>
            <a:ext cx="7772400" cy="521970"/>
          </a:xfrm>
          <a:prstGeom prst="rect">
            <a:avLst/>
          </a:prstGeom>
          <a:solidFill>
            <a:srgbClr val="DDDDDD">
              <a:alpha val="50000"/>
            </a:srgbClr>
          </a:solidFill>
          <a:ln w="9525">
            <a:noFill/>
          </a:ln>
        </p:spPr>
        <p:txBody>
          <a:bodyPr wrap="square" anchor="ctr">
            <a:spAutoFit/>
          </a:bodyP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lvl="0" eaLnBrk="1" hangingPunct="1"/>
            <a:r>
              <a:rPr lang="zh-CN" altLang="x-none" sz="2800" dirty="0">
                <a:ea typeface="宋体" panose="02010600030101010101" pitchFamily="2" charset="-122"/>
              </a:rPr>
              <a:t>多表连接查询</a:t>
            </a:r>
            <a:endParaRPr lang="zh-CN" altLang="x-none" sz="2800" dirty="0">
              <a:ea typeface="宋体" panose="02010600030101010101" pitchFamily="2" charset="-122"/>
            </a:endParaRPr>
          </a:p>
        </p:txBody>
      </p:sp>
      <p:sp>
        <p:nvSpPr>
          <p:cNvPr id="32774" name="Text Box 4"/>
          <p:cNvSpPr txBox="1"/>
          <p:nvPr/>
        </p:nvSpPr>
        <p:spPr>
          <a:xfrm>
            <a:off x="36513" y="2425383"/>
            <a:ext cx="9072562" cy="355854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lvl="1">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FOR c FROM ROWS 1 TO LAST OF </a:t>
            </a:r>
            <a:r>
              <a:rPr lang="en-US" altLang="x-none" sz="2800" b="1" dirty="0">
                <a:solidFill>
                  <a:srgbClr val="FF0000"/>
                </a:solidFill>
                <a:latin typeface="Times New Roman" panose="02020603050405020304" pitchFamily="2" charset="0"/>
                <a:ea typeface="宋体" panose="02010600030101010101" pitchFamily="2" charset="-122"/>
              </a:rPr>
              <a:t>customers</a:t>
            </a:r>
            <a:endParaRPr lang="en-US" altLang="x-none" sz="2800" b="1" dirty="0">
              <a:solidFill>
                <a:srgbClr val="FF0000"/>
              </a:solidFill>
              <a:latin typeface="Times New Roman" panose="02020603050405020304" pitchFamily="2" charset="0"/>
              <a:ea typeface="宋体" panose="02010600030101010101" pitchFamily="2" charset="-122"/>
            </a:endParaRPr>
          </a:p>
          <a:p>
            <a:pPr lvl="2" indent="0">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FOR o FROM ROWS 1 TO LAST OF </a:t>
            </a:r>
            <a:r>
              <a:rPr lang="en-US" altLang="zh-CN" sz="2800" b="1" dirty="0">
                <a:solidFill>
                  <a:srgbClr val="FF0000"/>
                </a:solidFill>
                <a:latin typeface="Times New Roman" panose="02020603050405020304" pitchFamily="2" charset="0"/>
                <a:ea typeface="宋体" panose="02010600030101010101" pitchFamily="2" charset="-122"/>
              </a:rPr>
              <a:t>orders</a:t>
            </a:r>
            <a:endParaRPr lang="en-US" altLang="zh-CN" sz="2800" b="1" dirty="0">
              <a:solidFill>
                <a:srgbClr val="FF0000"/>
              </a:solidFill>
              <a:latin typeface="Times New Roman" panose="02020603050405020304" pitchFamily="2" charset="0"/>
              <a:ea typeface="宋体" panose="02010600030101010101" pitchFamily="2" charset="-122"/>
            </a:endParaRPr>
          </a:p>
          <a:p>
            <a:pPr lvl="3" indent="0">
              <a:lnSpc>
                <a:spcPct val="100000"/>
              </a:lnSpc>
              <a:spcBef>
                <a:spcPts val="20"/>
              </a:spcBef>
              <a:spcAft>
                <a:spcPts val="0"/>
              </a:spcAft>
            </a:pPr>
            <a:r>
              <a:rPr lang="en-US" altLang="x-none" sz="2800" b="1" dirty="0">
                <a:solidFill>
                  <a:srgbClr val="0000CC"/>
                </a:solidFill>
                <a:ea typeface="宋体" panose="02010600030101010101" pitchFamily="2" charset="-122"/>
                <a:sym typeface="+mn-ea"/>
              </a:rPr>
              <a:t>FOR p FROM ROWS 1 TO LAST OF </a:t>
            </a:r>
            <a:r>
              <a:rPr lang="en-US" altLang="x-none" sz="2800" b="1" dirty="0">
                <a:solidFill>
                  <a:srgbClr val="FF0000"/>
                </a:solidFill>
                <a:ea typeface="宋体" panose="02010600030101010101" pitchFamily="2" charset="-122"/>
                <a:sym typeface="+mn-ea"/>
              </a:rPr>
              <a:t>products</a:t>
            </a:r>
            <a:endParaRPr lang="en-US" altLang="x-none" sz="2800" b="1" dirty="0">
              <a:solidFill>
                <a:srgbClr val="FF0000"/>
              </a:solidFill>
              <a:latin typeface="Times New Roman" panose="02020603050405020304" pitchFamily="2" charset="0"/>
              <a:ea typeface="宋体" panose="02010600030101010101" pitchFamily="2" charset="-122"/>
              <a:sym typeface="+mn-ea"/>
            </a:endParaRPr>
          </a:p>
          <a:p>
            <a:pPr lvl="4" indent="0">
              <a:lnSpc>
                <a:spcPct val="100000"/>
              </a:lnSpc>
              <a:spcBef>
                <a:spcPts val="20"/>
              </a:spcBef>
              <a:spcAft>
                <a:spcPts val="0"/>
              </a:spcAft>
            </a:pPr>
            <a:r>
              <a:rPr lang="en-US" altLang="zh-CN" sz="2800" b="1" dirty="0">
                <a:solidFill>
                  <a:srgbClr val="0000CC"/>
                </a:solidFill>
                <a:latin typeface="Arial" panose="020B0604020202020204" pitchFamily="34" charset="0"/>
                <a:ea typeface="宋体" panose="02010600030101010101" pitchFamily="2" charset="-122"/>
              </a:rPr>
              <a:t>if (c.cid=o.cid and o.pid=p.pid)</a:t>
            </a:r>
            <a:endParaRPr lang="en-US" altLang="zh-CN" sz="2800" b="1" dirty="0">
              <a:solidFill>
                <a:srgbClr val="0000CC"/>
              </a:solidFill>
              <a:latin typeface="Arial" panose="020B0604020202020204" pitchFamily="34" charset="0"/>
              <a:ea typeface="宋体" panose="02010600030101010101" pitchFamily="2" charset="-122"/>
            </a:endParaRPr>
          </a:p>
          <a:p>
            <a:pPr lvl="4" indent="0">
              <a:lnSpc>
                <a:spcPct val="100000"/>
              </a:lnSpc>
              <a:spcBef>
                <a:spcPts val="20"/>
              </a:spcBef>
              <a:spcAft>
                <a:spcPts val="0"/>
              </a:spcAft>
            </a:pPr>
            <a:r>
              <a:rPr lang="en-US" altLang="zh-CN" sz="2800" b="1" dirty="0">
                <a:solidFill>
                  <a:srgbClr val="0000CC"/>
                </a:solidFill>
                <a:latin typeface="Arial" panose="020B0604020202020204" pitchFamily="34" charset="0"/>
                <a:ea typeface="宋体" panose="02010600030101010101" pitchFamily="2" charset="-122"/>
              </a:rPr>
              <a:t>{               </a:t>
            </a:r>
            <a:r>
              <a:rPr lang="zh-CN" altLang="en-US" sz="2800" b="1" dirty="0">
                <a:solidFill>
                  <a:srgbClr val="0000CC"/>
                </a:solidFill>
                <a:latin typeface="Arial" panose="020B0604020202020204" pitchFamily="34" charset="0"/>
                <a:ea typeface="宋体" panose="02010600030101010101" pitchFamily="2" charset="-122"/>
              </a:rPr>
              <a:t>......</a:t>
            </a:r>
            <a:r>
              <a:rPr lang="en-US" altLang="x-none" sz="2800" b="1" dirty="0">
                <a:solidFill>
                  <a:srgbClr val="0000CC"/>
                </a:solidFill>
                <a:ea typeface="宋体" panose="02010600030101010101" pitchFamily="2" charset="-122"/>
                <a:sym typeface="+mn-ea"/>
              </a:rPr>
              <a:t>........</a:t>
            </a:r>
            <a:r>
              <a:rPr lang="zh-CN" altLang="en-US" sz="2800" b="1" dirty="0">
                <a:solidFill>
                  <a:srgbClr val="0000CC"/>
                </a:solidFill>
                <a:latin typeface="Arial" panose="020B0604020202020204" pitchFamily="34" charset="0"/>
                <a:ea typeface="宋体" panose="02010600030101010101" pitchFamily="2" charset="-122"/>
              </a:rPr>
              <a:t>                     </a:t>
            </a:r>
            <a:r>
              <a:rPr lang="en-US" altLang="zh-CN" sz="2800" b="1" dirty="0">
                <a:solidFill>
                  <a:srgbClr val="0000CC"/>
                </a:solidFill>
                <a:latin typeface="Arial" panose="020B0604020202020204" pitchFamily="34" charset="0"/>
                <a:ea typeface="宋体" panose="02010600030101010101" pitchFamily="2" charset="-122"/>
              </a:rPr>
              <a:t>}</a:t>
            </a:r>
            <a:endParaRPr lang="en-US" altLang="zh-CN" sz="2800" b="1" dirty="0">
              <a:solidFill>
                <a:srgbClr val="0000CC"/>
              </a:solidFill>
              <a:latin typeface="Arial" panose="020B0604020202020204" pitchFamily="34" charset="0"/>
              <a:ea typeface="宋体" panose="02010600030101010101" pitchFamily="2" charset="-122"/>
            </a:endParaRPr>
          </a:p>
          <a:p>
            <a:pPr lvl="3" indent="0">
              <a:lnSpc>
                <a:spcPct val="100000"/>
              </a:lnSpc>
              <a:spcBef>
                <a:spcPts val="20"/>
              </a:spcBef>
              <a:spcAft>
                <a:spcPts val="0"/>
              </a:spcAft>
            </a:pPr>
            <a:r>
              <a:rPr lang="en-US" altLang="x-none" sz="2800" b="1" dirty="0">
                <a:solidFill>
                  <a:srgbClr val="0000CC"/>
                </a:solidFill>
                <a:ea typeface="宋体" panose="02010600030101010101" pitchFamily="2" charset="-122"/>
                <a:sym typeface="+mn-ea"/>
              </a:rPr>
              <a:t>END FOR p</a:t>
            </a:r>
            <a:endParaRPr lang="zh-CN" altLang="en-US" sz="2800" b="1" dirty="0">
              <a:solidFill>
                <a:srgbClr val="0000CC"/>
              </a:solidFill>
              <a:latin typeface="Arial" panose="020B0604020202020204" pitchFamily="34" charset="0"/>
              <a:ea typeface="宋体" panose="02010600030101010101" pitchFamily="2" charset="-122"/>
            </a:endParaRPr>
          </a:p>
          <a:p>
            <a:pPr lvl="2" indent="0">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END FOR o</a:t>
            </a:r>
            <a:endParaRPr lang="en-US" altLang="x-none" sz="2800" b="1" dirty="0">
              <a:solidFill>
                <a:srgbClr val="0000CC"/>
              </a:solidFill>
              <a:latin typeface="Times New Roman" panose="02020603050405020304" pitchFamily="2" charset="0"/>
              <a:ea typeface="宋体" panose="02010600030101010101" pitchFamily="2" charset="-122"/>
            </a:endParaRPr>
          </a:p>
          <a:p>
            <a:pPr lvl="1">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END FOR c</a:t>
            </a:r>
            <a:endParaRPr lang="en-US" altLang="x-none" sz="2800" b="1" dirty="0">
              <a:solidFill>
                <a:srgbClr val="0000CC"/>
              </a:solidFill>
              <a:latin typeface="Times New Roman" panose="02020603050405020304" pitchFamily="2" charset="0"/>
              <a:ea typeface="宋体" panose="02010600030101010101" pitchFamily="2" charset="-122"/>
            </a:endParaRPr>
          </a:p>
        </p:txBody>
      </p:sp>
      <p:sp>
        <p:nvSpPr>
          <p:cNvPr id="32777" name="文本框 32776"/>
          <p:cNvSpPr txBox="1"/>
          <p:nvPr/>
        </p:nvSpPr>
        <p:spPr>
          <a:xfrm>
            <a:off x="3598545" y="4900930"/>
            <a:ext cx="5510530" cy="1940560"/>
          </a:xfrm>
          <a:prstGeom prst="rect">
            <a:avLst/>
          </a:prstGeom>
          <a:solidFill>
            <a:schemeClr val="bg1"/>
          </a:solidFill>
          <a:ln w="9525" cap="flat" cmpd="sng">
            <a:solidFill>
              <a:schemeClr val="tx1"/>
            </a:solidFill>
            <a:prstDash val="dash"/>
            <a:miter/>
            <a:headEnd type="none" w="med" len="med"/>
            <a:tailEnd type="none" w="med" len="med"/>
          </a:ln>
        </p:spPr>
        <p:txBody>
          <a:bodyPr wrap="square" lIns="71755" tIns="46990" rIns="90170" bIns="46990" anchor="t">
            <a:spAutoFit/>
          </a:bodyPr>
          <a:p>
            <a:pPr marL="198755" lvl="0" indent="-198755">
              <a:buFont typeface="Arial" panose="020B0604020202020204" pitchFamily="34" charset="0"/>
              <a:buChar char="•"/>
            </a:pPr>
            <a:r>
              <a:rPr lang="zh-CN" altLang="zh-CN" b="1" dirty="0">
                <a:solidFill>
                  <a:srgbClr val="FF0000"/>
                </a:solidFill>
                <a:latin typeface="Times New Roman" panose="02020603050405020304" pitchFamily="2" charset="0"/>
                <a:ea typeface="宋体" panose="02010600030101010101" pitchFamily="2" charset="-122"/>
              </a:rPr>
              <a:t>多表连接查询在数据库管理系统内的实现方式：嵌套</a:t>
            </a:r>
            <a:r>
              <a:rPr lang="en-US" altLang="zh-CN" b="1" dirty="0">
                <a:solidFill>
                  <a:srgbClr val="FF0000"/>
                </a:solidFill>
                <a:latin typeface="Times New Roman" panose="02020603050405020304" pitchFamily="2" charset="0"/>
                <a:ea typeface="宋体" panose="02010600030101010101" pitchFamily="2" charset="-122"/>
              </a:rPr>
              <a:t>FOR</a:t>
            </a:r>
            <a:r>
              <a:rPr lang="zh-CN" altLang="en-US" b="1" dirty="0">
                <a:solidFill>
                  <a:srgbClr val="FF0000"/>
                </a:solidFill>
                <a:latin typeface="Times New Roman" panose="02020603050405020304" pitchFamily="2" charset="0"/>
                <a:ea typeface="宋体" panose="02010600030101010101" pitchFamily="2" charset="-122"/>
              </a:rPr>
              <a:t>循环</a:t>
            </a:r>
            <a:endParaRPr lang="zh-CN" altLang="en-US" b="1" dirty="0">
              <a:solidFill>
                <a:srgbClr val="FF0000"/>
              </a:solidFill>
              <a:latin typeface="Times New Roman" panose="02020603050405020304" pitchFamily="2" charset="0"/>
              <a:ea typeface="宋体" panose="02010600030101010101" pitchFamily="2" charset="-122"/>
            </a:endParaRPr>
          </a:p>
          <a:p>
            <a:pPr marL="198755" lvl="0" indent="-198755">
              <a:buFont typeface="Arial" panose="020B0604020202020204" pitchFamily="34" charset="0"/>
              <a:buChar char="•"/>
            </a:pPr>
            <a:r>
              <a:rPr lang="en-US" altLang="zh-CN" b="1" dirty="0">
                <a:solidFill>
                  <a:srgbClr val="FF0000"/>
                </a:solidFill>
                <a:latin typeface="Times New Roman" panose="02020603050405020304" pitchFamily="2" charset="0"/>
                <a:ea typeface="宋体" panose="02010600030101010101" pitchFamily="2" charset="-122"/>
              </a:rPr>
              <a:t>FOR</a:t>
            </a:r>
            <a:r>
              <a:rPr lang="zh-CN" altLang="en-US" b="1" dirty="0">
                <a:solidFill>
                  <a:srgbClr val="FF0000"/>
                </a:solidFill>
                <a:latin typeface="Times New Roman" panose="02020603050405020304" pitchFamily="2" charset="0"/>
                <a:ea typeface="宋体" panose="02010600030101010101" pitchFamily="2" charset="-122"/>
              </a:rPr>
              <a:t>循环的嵌套顺序由</a:t>
            </a:r>
            <a:r>
              <a:rPr lang="en-US" altLang="zh-CN" b="1" dirty="0">
                <a:solidFill>
                  <a:srgbClr val="FF0000"/>
                </a:solidFill>
                <a:latin typeface="Times New Roman" panose="02020603050405020304" pitchFamily="2" charset="0"/>
                <a:ea typeface="宋体" panose="02010600030101010101" pitchFamily="2" charset="-122"/>
              </a:rPr>
              <a:t>DBMS</a:t>
            </a:r>
            <a:r>
              <a:rPr lang="zh-CN" altLang="en-US" b="1" dirty="0">
                <a:solidFill>
                  <a:srgbClr val="FF0000"/>
                </a:solidFill>
                <a:latin typeface="Times New Roman" panose="02020603050405020304" pitchFamily="2" charset="0"/>
                <a:ea typeface="宋体" panose="02010600030101010101" pitchFamily="2" charset="-122"/>
              </a:rPr>
              <a:t>来决定</a:t>
            </a:r>
            <a:endParaRPr lang="zh-CN" altLang="en-US" b="1" dirty="0">
              <a:solidFill>
                <a:srgbClr val="FF0000"/>
              </a:solidFill>
              <a:latin typeface="Times New Roman" panose="02020603050405020304" pitchFamily="2" charset="0"/>
              <a:ea typeface="宋体" panose="02010600030101010101" pitchFamily="2" charset="-122"/>
            </a:endParaRPr>
          </a:p>
          <a:p>
            <a:pPr marL="198755" lvl="0" indent="-198755">
              <a:buFont typeface="Arial" panose="020B0604020202020204" pitchFamily="34" charset="0"/>
              <a:buChar char="•"/>
            </a:pPr>
            <a:r>
              <a:rPr lang="zh-CN" altLang="en-US" b="1" dirty="0">
                <a:solidFill>
                  <a:srgbClr val="FF0000"/>
                </a:solidFill>
                <a:latin typeface="Times New Roman" panose="02020603050405020304" pitchFamily="2" charset="0"/>
                <a:ea typeface="宋体" panose="02010600030101010101" pitchFamily="2" charset="-122"/>
              </a:rPr>
              <a:t>与</a:t>
            </a:r>
            <a:r>
              <a:rPr lang="en-US" altLang="zh-CN" b="1" dirty="0">
                <a:solidFill>
                  <a:srgbClr val="FF0000"/>
                </a:solidFill>
                <a:latin typeface="Times New Roman" panose="02020603050405020304" pitchFamily="2" charset="0"/>
                <a:ea typeface="宋体" panose="02010600030101010101" pitchFamily="2" charset="-122"/>
              </a:rPr>
              <a:t>FROM</a:t>
            </a:r>
            <a:r>
              <a:rPr lang="zh-CN" altLang="en-US" b="1" dirty="0">
                <a:solidFill>
                  <a:srgbClr val="FF0000"/>
                </a:solidFill>
                <a:latin typeface="Times New Roman" panose="02020603050405020304" pitchFamily="2" charset="0"/>
                <a:ea typeface="宋体" panose="02010600030101010101" pitchFamily="2" charset="-122"/>
              </a:rPr>
              <a:t>子句中的书写顺序无关，与</a:t>
            </a:r>
            <a:r>
              <a:rPr lang="en-US" altLang="zh-CN" b="1" dirty="0">
                <a:solidFill>
                  <a:srgbClr val="FF0000"/>
                </a:solidFill>
                <a:latin typeface="Times New Roman" panose="02020603050405020304" pitchFamily="2" charset="0"/>
                <a:ea typeface="宋体" panose="02010600030101010101" pitchFamily="2" charset="-122"/>
              </a:rPr>
              <a:t>WHERE</a:t>
            </a:r>
            <a:r>
              <a:rPr lang="zh-CN" altLang="en-US" b="1" dirty="0">
                <a:solidFill>
                  <a:srgbClr val="FF0000"/>
                </a:solidFill>
                <a:latin typeface="Times New Roman" panose="02020603050405020304" pitchFamily="2" charset="0"/>
                <a:ea typeface="宋体" panose="02010600030101010101" pitchFamily="2" charset="-122"/>
              </a:rPr>
              <a:t>子句中的条件定义顺序无关</a:t>
            </a:r>
            <a:endParaRPr lang="zh-CN" altLang="en-US" b="1"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linds(horizontal)">
                                      <p:cBhvr>
                                        <p:cTn id="7" dur="500"/>
                                        <p:tgtEl>
                                          <p:spTgt spid="327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7"/>
                                        </p:tgtEl>
                                        <p:attrNameLst>
                                          <p:attrName>style.visibility</p:attrName>
                                        </p:attrNameLst>
                                      </p:cBhvr>
                                      <p:to>
                                        <p:strVal val="visible"/>
                                      </p:to>
                                    </p:set>
                                    <p:animEffect transition="in" filter="blinds(horizontal)">
                                      <p:cBhvr>
                                        <p:cTn id="1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ldLvl="0" animBg="1"/>
      <p:bldP spid="3277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6" name="Rectangle 3"/>
          <p:cNvSpPr>
            <a:spLocks noGrp="1"/>
          </p:cNvSpPr>
          <p:nvPr>
            <p:ph type="body"/>
          </p:nvPr>
        </p:nvSpPr>
        <p:spPr>
          <a:xfrm>
            <a:off x="0" y="765175"/>
            <a:ext cx="9144000" cy="865505"/>
          </a:xfrm>
        </p:spPr>
        <p:txBody>
          <a:bodyPr wrap="square" anchor="t">
            <a:spAutoFit/>
          </a:bodyPr>
          <a:p>
            <a:pPr eaLnBrk="1" hangingPunct="1">
              <a:lnSpc>
                <a:spcPct val="90000"/>
              </a:lnSpc>
            </a:pPr>
            <a:r>
              <a:rPr lang="en-US" altLang="x-none" sz="2800" dirty="0"/>
              <a:t>Exp 3.3.6 </a:t>
            </a:r>
            <a:r>
              <a:rPr lang="en-US" altLang="x-none" sz="2800" dirty="0">
                <a:solidFill>
                  <a:schemeClr val="accent2"/>
                </a:solidFill>
              </a:rPr>
              <a:t>List all pairs of customer cids based in the same city.</a:t>
            </a:r>
            <a:endParaRPr lang="en-US" altLang="x-none" sz="2800" dirty="0"/>
          </a:p>
        </p:txBody>
      </p:sp>
      <p:sp>
        <p:nvSpPr>
          <p:cNvPr id="32774" name="Text Box 4"/>
          <p:cNvSpPr txBox="1"/>
          <p:nvPr/>
        </p:nvSpPr>
        <p:spPr>
          <a:xfrm>
            <a:off x="36513" y="3214688"/>
            <a:ext cx="9072562" cy="328041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indent="183515">
              <a:lnSpc>
                <a:spcPct val="110000"/>
              </a:lnSpc>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FOR c1 FROM ROWS 1 TO LAST OF customers</a:t>
            </a:r>
            <a:endParaRPr lang="en-US" altLang="x-none" sz="2800" b="1" dirty="0">
              <a:solidFill>
                <a:schemeClr val="hlink"/>
              </a:solidFill>
              <a:latin typeface="Times New Roman" panose="02020603050405020304" pitchFamily="2" charset="0"/>
              <a:ea typeface="宋体" panose="02010600030101010101" pitchFamily="2" charset="-122"/>
            </a:endParaRPr>
          </a:p>
          <a:p>
            <a:pPr lvl="1" indent="0">
              <a:lnSpc>
                <a:spcPct val="110000"/>
              </a:lnSpc>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FOR c2 FROM ROWS 1 TO LAST OF customers</a:t>
            </a:r>
            <a:endParaRPr lang="en-US" altLang="x-none" sz="2800" b="1" dirty="0">
              <a:solidFill>
                <a:schemeClr val="hlink"/>
              </a:solidFill>
              <a:latin typeface="Times New Roman" panose="02020603050405020304" pitchFamily="2" charset="0"/>
              <a:ea typeface="宋体" panose="02010600030101010101" pitchFamily="2" charset="-122"/>
            </a:endParaRPr>
          </a:p>
          <a:p>
            <a:pPr lvl="2" indent="0">
              <a:lnSpc>
                <a:spcPct val="110000"/>
              </a:lnSpc>
              <a:spcBef>
                <a:spcPct val="20000"/>
              </a:spcBef>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lvl="2" indent="0">
              <a:lnSpc>
                <a:spcPct val="110000"/>
              </a:lnSpc>
              <a:spcBef>
                <a:spcPct val="20000"/>
              </a:spcBef>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lvl="1" indent="0">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END FOR c2</a:t>
            </a:r>
            <a:endParaRPr lang="en-US" altLang="x-none" sz="2800" b="1" dirty="0">
              <a:solidFill>
                <a:schemeClr val="hlink"/>
              </a:solidFill>
              <a:latin typeface="Times New Roman" panose="02020603050405020304" pitchFamily="2" charset="0"/>
              <a:ea typeface="宋体" panose="02010600030101010101" pitchFamily="2" charset="-122"/>
            </a:endParaRPr>
          </a:p>
          <a:p>
            <a:pPr indent="161290">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END FOR c1</a:t>
            </a:r>
            <a:endParaRPr lang="en-US" altLang="x-none" sz="2800" b="1" dirty="0">
              <a:solidFill>
                <a:schemeClr val="hlink"/>
              </a:solidFill>
              <a:latin typeface="Times New Roman" panose="02020603050405020304" pitchFamily="2" charset="0"/>
              <a:ea typeface="宋体" panose="02010600030101010101" pitchFamily="2" charset="-122"/>
            </a:endParaRPr>
          </a:p>
        </p:txBody>
      </p:sp>
      <p:sp>
        <p:nvSpPr>
          <p:cNvPr id="32775" name="Rectangle 5"/>
          <p:cNvSpPr/>
          <p:nvPr/>
        </p:nvSpPr>
        <p:spPr>
          <a:xfrm>
            <a:off x="38100" y="1771650"/>
            <a:ext cx="9070975" cy="1427480"/>
          </a:xfrm>
          <a:prstGeom prst="rect">
            <a:avLst/>
          </a:prstGeom>
          <a:noFill/>
          <a:ln w="25400" cap="flat" cmpd="sng">
            <a:solidFill>
              <a:schemeClr val="folHlink"/>
            </a:solidFill>
            <a:prstDash val="solid"/>
            <a:miter/>
            <a:headEnd type="none" w="med" len="med"/>
            <a:tailEnd type="none" w="med" len="med"/>
          </a:ln>
        </p:spPr>
        <p:txBody>
          <a:bodyPr lIns="90170" tIns="46990" rIns="90170" bIns="46990" anchor="t">
            <a:spAutoFit/>
          </a:bodyPr>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c1.cid, c2.cid</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  c1, customers  c2</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WHERE   c1.city = c2.city and c1.cid &lt; c2.cid ;</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32776" name="Text Box 4"/>
          <p:cNvSpPr txBox="1"/>
          <p:nvPr/>
        </p:nvSpPr>
        <p:spPr>
          <a:xfrm>
            <a:off x="163513" y="4417695"/>
            <a:ext cx="8151812" cy="1041400"/>
          </a:xfrm>
          <a:prstGeom prst="rect">
            <a:avLst/>
          </a:prstGeom>
          <a:solidFill>
            <a:schemeClr val="bg1"/>
          </a:solidFill>
          <a:ln w="9525">
            <a:noFill/>
          </a:ln>
        </p:spPr>
        <p:txBody>
          <a:bodyPr wrap="square" lIns="90170" tIns="46990" rIns="90170" bIns="46990" anchor="t">
            <a:spAutoFit/>
          </a:bodyPr>
          <a:p>
            <a:pPr lvl="2" indent="0">
              <a:spcBef>
                <a:spcPct val="20000"/>
              </a:spcBef>
            </a:pPr>
            <a:r>
              <a:rPr lang="en-US" altLang="x-none" sz="2800" b="1" dirty="0">
                <a:solidFill>
                  <a:srgbClr val="FF0000"/>
                </a:solidFill>
                <a:latin typeface="Arial" panose="020B0604020202020204" pitchFamily="34" charset="0"/>
                <a:ea typeface="宋体" panose="02010600030101010101" pitchFamily="2" charset="-122"/>
              </a:rPr>
              <a:t>IF (c1.city = c2.city and c1.cid &lt; c2.cid)</a:t>
            </a:r>
            <a:endParaRPr lang="en-US" altLang="x-none" sz="2800" b="1" dirty="0">
              <a:solidFill>
                <a:srgbClr val="FF0000"/>
              </a:solidFill>
              <a:latin typeface="Arial" panose="020B0604020202020204" pitchFamily="34" charset="0"/>
              <a:ea typeface="宋体" panose="02010600030101010101" pitchFamily="2" charset="-122"/>
            </a:endParaRPr>
          </a:p>
          <a:p>
            <a:pPr lvl="2" indent="0">
              <a:spcBef>
                <a:spcPct val="20000"/>
              </a:spcBef>
            </a:pPr>
            <a:r>
              <a:rPr lang="en-US" altLang="x-none" sz="2800" b="1" dirty="0">
                <a:solidFill>
                  <a:srgbClr val="FF0000"/>
                </a:solidFill>
                <a:latin typeface="Arial" panose="020B0604020202020204" pitchFamily="34" charset="0"/>
                <a:ea typeface="宋体" panose="02010600030101010101" pitchFamily="2" charset="-122"/>
              </a:rPr>
              <a:t>PRINT OUT pairs of (c1.cid, c2.cid)</a:t>
            </a:r>
            <a:endParaRPr lang="en-US" altLang="x-none" sz="2800" b="1" dirty="0">
              <a:solidFill>
                <a:schemeClr val="hlink"/>
              </a:solidFill>
              <a:latin typeface="Times New Roman" panose="02020603050405020304" pitchFamily="2" charset="0"/>
              <a:ea typeface="宋体" panose="02010600030101010101" pitchFamily="2" charset="-122"/>
            </a:endParaRPr>
          </a:p>
        </p:txBody>
      </p:sp>
      <p:sp>
        <p:nvSpPr>
          <p:cNvPr id="32777" name="文本框 32776"/>
          <p:cNvSpPr txBox="1"/>
          <p:nvPr/>
        </p:nvSpPr>
        <p:spPr>
          <a:xfrm>
            <a:off x="4288155" y="5958840"/>
            <a:ext cx="4747895" cy="462915"/>
          </a:xfrm>
          <a:prstGeom prst="rect">
            <a:avLst/>
          </a:prstGeom>
          <a:noFill/>
          <a:ln w="9525" cap="flat" cmpd="sng">
            <a:solidFill>
              <a:schemeClr val="tx1"/>
            </a:solidFill>
            <a:prstDash val="dash"/>
            <a:miter/>
            <a:headEnd type="none" w="med" len="med"/>
            <a:tailEnd type="none" w="med" len="med"/>
          </a:ln>
        </p:spPr>
        <p:txBody>
          <a:bodyPr wrap="square" lIns="90170" tIns="46990" rIns="90170" bIns="46990" anchor="t">
            <a:spAutoFit/>
          </a:bodyPr>
          <a:p>
            <a:pPr algn="ctr"/>
            <a:r>
              <a:rPr lang="zh-CN" altLang="en-US" b="1" dirty="0">
                <a:solidFill>
                  <a:schemeClr val="hlink"/>
                </a:solidFill>
                <a:latin typeface="Times New Roman" panose="02020603050405020304" pitchFamily="2" charset="0"/>
                <a:ea typeface="Times New Roman" panose="02020603050405020304" pitchFamily="2" charset="0"/>
              </a:rPr>
              <a:t>相当于是两张表之间的连接查询</a:t>
            </a:r>
            <a:endParaRPr lang="zh-CN" altLang="en-US" b="1" dirty="0">
              <a:solidFill>
                <a:schemeClr val="hlink"/>
              </a:solidFill>
              <a:latin typeface="Times New Roman" panose="02020603050405020304" pitchFamily="2" charset="0"/>
              <a:ea typeface="Times New Roman" panose="02020603050405020304" pitchFamily="2" charset="0"/>
            </a:endParaRPr>
          </a:p>
        </p:txBody>
      </p:sp>
      <p:sp>
        <p:nvSpPr>
          <p:cNvPr id="2" name="文本框 1"/>
          <p:cNvSpPr txBox="1"/>
          <p:nvPr/>
        </p:nvSpPr>
        <p:spPr>
          <a:xfrm>
            <a:off x="972185" y="85090"/>
            <a:ext cx="7190740" cy="521970"/>
          </a:xfrm>
          <a:prstGeom prst="rect">
            <a:avLst/>
          </a:prstGeom>
          <a:noFill/>
        </p:spPr>
        <p:txBody>
          <a:bodyPr wrap="square" rtlCol="0">
            <a:spAutoFit/>
          </a:bodyPr>
          <a:p>
            <a:pPr algn="ctr"/>
            <a:r>
              <a:rPr lang="zh-CN" altLang="en-US" sz="2800" b="1"/>
              <a:t>表的自连接在</a:t>
            </a:r>
            <a:r>
              <a:rPr lang="en-US" altLang="zh-CN" sz="2800" b="1"/>
              <a:t>SQL</a:t>
            </a:r>
            <a:r>
              <a:rPr lang="zh-CN" altLang="en-US" sz="2800" b="1"/>
              <a:t>中的表示方式</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blinds(horizontal)">
                                      <p:cBhvr>
                                        <p:cTn id="7" dur="500"/>
                                        <p:tgtEl>
                                          <p:spTgt spid="327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linds(horizontal)">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blinds(horizontal)">
                                      <p:cBhvr>
                                        <p:cTn id="17" dur="500"/>
                                        <p:tgtEl>
                                          <p:spTgt spid="327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7"/>
                                        </p:tgtEl>
                                        <p:attrNameLst>
                                          <p:attrName>style.visibility</p:attrName>
                                        </p:attrNameLst>
                                      </p:cBhvr>
                                      <p:to>
                                        <p:strVal val="visible"/>
                                      </p:to>
                                    </p:set>
                                    <p:animEffect transition="in" filter="blinds(horizontal)">
                                      <p:cBhvr>
                                        <p:cTn id="2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bldLvl="0" animBg="1"/>
      <p:bldP spid="32774" grpId="0" bldLvl="0" animBg="1"/>
      <p:bldP spid="32776" grpId="0" bldLvl="0" animBg="1"/>
      <p:bldP spid="3277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0" name="Rectangle 3"/>
          <p:cNvSpPr>
            <a:spLocks noGrp="1"/>
          </p:cNvSpPr>
          <p:nvPr>
            <p:ph type="body"/>
          </p:nvPr>
        </p:nvSpPr>
        <p:spPr>
          <a:xfrm>
            <a:off x="12700" y="47625"/>
            <a:ext cx="8674100" cy="996950"/>
          </a:xfrm>
        </p:spPr>
        <p:txBody>
          <a:bodyPr wrap="square" anchor="t"/>
          <a:p>
            <a:pPr eaLnBrk="1" hangingPunct="1">
              <a:lnSpc>
                <a:spcPct val="90000"/>
              </a:lnSpc>
              <a:spcBef>
                <a:spcPct val="10000"/>
              </a:spcBef>
            </a:pPr>
            <a:r>
              <a:rPr lang="en-US" altLang="x-none" sz="3000" dirty="0"/>
              <a:t>Exp 3.3.7 </a:t>
            </a:r>
            <a:r>
              <a:rPr lang="en-US" altLang="x-none" sz="3000" dirty="0">
                <a:solidFill>
                  <a:schemeClr val="accent2"/>
                </a:solidFill>
              </a:rPr>
              <a:t>Find pids of products ordered by at least two customers.</a:t>
            </a:r>
            <a:endParaRPr lang="en-US" altLang="x-none" sz="3000" dirty="0">
              <a:solidFill>
                <a:schemeClr val="accent2"/>
              </a:solidFill>
            </a:endParaRPr>
          </a:p>
        </p:txBody>
      </p:sp>
      <p:sp>
        <p:nvSpPr>
          <p:cNvPr id="33798" name="Rectangle 4"/>
          <p:cNvSpPr/>
          <p:nvPr/>
        </p:nvSpPr>
        <p:spPr>
          <a:xfrm>
            <a:off x="0" y="1344613"/>
            <a:ext cx="9145588" cy="2078990"/>
          </a:xfrm>
          <a:prstGeom prst="rect">
            <a:avLst/>
          </a:prstGeom>
          <a:solidFill>
            <a:schemeClr val="bg1"/>
          </a:solidFill>
          <a:ln w="9525">
            <a:noFill/>
          </a:ln>
        </p:spPr>
        <p:txBody>
          <a:bodyPr lIns="90170" tIns="46990" rIns="90170" bIns="46990" anchor="t">
            <a:spAutoFit/>
          </a:bodyPr>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orders  x1,  orders  x2</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x1.pid = x2.pid and x1.cid &lt; x2.cid ;</a:t>
            </a:r>
            <a:endParaRPr lang="en-US" altLang="x-none" sz="3000" b="1" u="sng" dirty="0">
              <a:solidFill>
                <a:schemeClr val="accent2"/>
              </a:solidFill>
              <a:latin typeface="Arial" panose="020B0604020202020204" pitchFamily="34" charset="0"/>
              <a:ea typeface="宋体" panose="02010600030101010101" pitchFamily="2" charset="-122"/>
            </a:endParaRPr>
          </a:p>
        </p:txBody>
      </p:sp>
      <p:sp>
        <p:nvSpPr>
          <p:cNvPr id="33799" name="Rectangle 5"/>
          <p:cNvSpPr/>
          <p:nvPr/>
        </p:nvSpPr>
        <p:spPr>
          <a:xfrm>
            <a:off x="0" y="3721100"/>
            <a:ext cx="9144000" cy="2078990"/>
          </a:xfrm>
          <a:prstGeom prst="rect">
            <a:avLst/>
          </a:prstGeom>
          <a:solidFill>
            <a:schemeClr val="bg1"/>
          </a:solidFill>
          <a:ln w="9525">
            <a:noFill/>
          </a:ln>
        </p:spPr>
        <p:txBody>
          <a:bodyPr lIns="90170" tIns="46990" rIns="90170" bIns="46990" anchor="t">
            <a:spAutoFit/>
          </a:bodyPr>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orders  x1,  orders  x2</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x1.pid = x2.pid and x1.cid &lt;&gt; x2.cid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33800" name="AutoShape 6"/>
          <p:cNvSpPr/>
          <p:nvPr/>
        </p:nvSpPr>
        <p:spPr>
          <a:xfrm>
            <a:off x="4356100" y="1055688"/>
            <a:ext cx="2808288" cy="546100"/>
          </a:xfrm>
          <a:prstGeom prst="accentBorderCallout2">
            <a:avLst>
              <a:gd name="adj1" fmla="val 20991"/>
              <a:gd name="adj2" fmla="val -2713"/>
              <a:gd name="adj3" fmla="val 20991"/>
              <a:gd name="adj4" fmla="val -11870"/>
              <a:gd name="adj5" fmla="val 152185"/>
              <a:gd name="adj6" fmla="val -44884"/>
            </a:avLst>
          </a:prstGeom>
          <a:solidFill>
            <a:schemeClr val="bg1"/>
          </a:solidFill>
          <a:ln w="25400" cap="flat" cmpd="sng">
            <a:solidFill>
              <a:srgbClr val="FF0000"/>
            </a:solidFill>
            <a:prstDash val="solid"/>
            <a:miter/>
            <a:headEnd type="none" w="med" len="med"/>
            <a:tailEnd type="arrow" w="lg" len="lg"/>
          </a:ln>
        </p:spPr>
        <p:txBody>
          <a:bodyPr lIns="90170" tIns="46990" rIns="90170" bIns="46990" anchor="t">
            <a:spAutoFit/>
          </a:bodyPr>
          <a:p>
            <a:pPr>
              <a:spcBef>
                <a:spcPct val="50000"/>
              </a:spcBef>
            </a:pPr>
            <a:r>
              <a:rPr lang="en-US" altLang="x-none" sz="2800" b="1" dirty="0">
                <a:solidFill>
                  <a:schemeClr val="hlink"/>
                </a:solidFill>
                <a:latin typeface="Arial" panose="020B0604020202020204" pitchFamily="34" charset="0"/>
                <a:ea typeface="宋体" panose="02010600030101010101" pitchFamily="2" charset="-122"/>
              </a:rPr>
              <a:t>Need distinct ?</a:t>
            </a:r>
            <a:endParaRPr lang="zh-CN" altLang="en-US" sz="2800" b="1" dirty="0">
              <a:solidFill>
                <a:schemeClr val="hlink"/>
              </a:solidFill>
              <a:latin typeface="Arial" panose="020B0604020202020204" pitchFamily="34" charset="0"/>
              <a:ea typeface="宋体" panose="02010600030101010101" pitchFamily="2" charset="-122"/>
            </a:endParaRPr>
          </a:p>
        </p:txBody>
      </p:sp>
      <p:sp>
        <p:nvSpPr>
          <p:cNvPr id="33801" name="Text Box 7"/>
          <p:cNvSpPr txBox="1"/>
          <p:nvPr/>
        </p:nvSpPr>
        <p:spPr>
          <a:xfrm>
            <a:off x="7235825" y="1055688"/>
            <a:ext cx="1008063" cy="520700"/>
          </a:xfrm>
          <a:prstGeom prst="rect">
            <a:avLst/>
          </a:prstGeom>
          <a:solidFill>
            <a:schemeClr val="bg1"/>
          </a:solidFill>
          <a:ln w="9525">
            <a:noFill/>
          </a:ln>
        </p:spPr>
        <p:txBody>
          <a:bodyPr lIns="90170" tIns="46990" rIns="90170" bIns="46990" anchor="t">
            <a:spAutoFit/>
          </a:bodyPr>
          <a:p>
            <a:pPr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YES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33802" name="AutoShape 8"/>
          <p:cNvSpPr/>
          <p:nvPr/>
        </p:nvSpPr>
        <p:spPr>
          <a:xfrm>
            <a:off x="4356100" y="3535363"/>
            <a:ext cx="2808288" cy="546100"/>
          </a:xfrm>
          <a:prstGeom prst="accentBorderCallout2">
            <a:avLst>
              <a:gd name="adj1" fmla="val 20991"/>
              <a:gd name="adj2" fmla="val -2713"/>
              <a:gd name="adj3" fmla="val 20991"/>
              <a:gd name="adj4" fmla="val -11870"/>
              <a:gd name="adj5" fmla="val 152185"/>
              <a:gd name="adj6" fmla="val -44884"/>
            </a:avLst>
          </a:prstGeom>
          <a:solidFill>
            <a:schemeClr val="bg1"/>
          </a:solidFill>
          <a:ln w="25400" cap="flat" cmpd="sng">
            <a:solidFill>
              <a:srgbClr val="FF0000"/>
            </a:solidFill>
            <a:prstDash val="solid"/>
            <a:miter/>
            <a:headEnd type="none" w="med" len="med"/>
            <a:tailEnd type="arrow" w="lg" len="lg"/>
          </a:ln>
        </p:spPr>
        <p:txBody>
          <a:bodyPr lIns="90170" tIns="46990" rIns="90170" bIns="46990" anchor="t">
            <a:spAutoFit/>
          </a:bodyPr>
          <a:p>
            <a:pPr>
              <a:spcBef>
                <a:spcPct val="50000"/>
              </a:spcBef>
            </a:pPr>
            <a:r>
              <a:rPr lang="en-US" altLang="x-none" sz="2800" b="1" dirty="0">
                <a:solidFill>
                  <a:schemeClr val="hlink"/>
                </a:solidFill>
                <a:latin typeface="Arial" panose="020B0604020202020204" pitchFamily="34" charset="0"/>
                <a:ea typeface="宋体" panose="02010600030101010101" pitchFamily="2" charset="-122"/>
              </a:rPr>
              <a:t>Need distinct ?</a:t>
            </a:r>
            <a:endParaRPr lang="zh-CN" altLang="en-US" sz="2800" b="1" dirty="0">
              <a:solidFill>
                <a:schemeClr val="hlink"/>
              </a:solidFill>
              <a:latin typeface="Arial" panose="020B0604020202020204" pitchFamily="34" charset="0"/>
              <a:ea typeface="宋体" panose="02010600030101010101" pitchFamily="2" charset="-122"/>
            </a:endParaRPr>
          </a:p>
        </p:txBody>
      </p:sp>
      <p:sp>
        <p:nvSpPr>
          <p:cNvPr id="33803" name="Text Box 9"/>
          <p:cNvSpPr txBox="1"/>
          <p:nvPr/>
        </p:nvSpPr>
        <p:spPr>
          <a:xfrm>
            <a:off x="7235825" y="3535363"/>
            <a:ext cx="1008063" cy="520700"/>
          </a:xfrm>
          <a:prstGeom prst="rect">
            <a:avLst/>
          </a:prstGeom>
          <a:solidFill>
            <a:schemeClr val="bg1"/>
          </a:solidFill>
          <a:ln w="9525">
            <a:noFill/>
          </a:ln>
        </p:spPr>
        <p:txBody>
          <a:bodyPr lIns="90170" tIns="46990" rIns="90170" bIns="46990" anchor="t">
            <a:spAutoFit/>
          </a:bodyPr>
          <a:p>
            <a:pPr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YES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33804" name="Line 10"/>
          <p:cNvSpPr/>
          <p:nvPr/>
        </p:nvSpPr>
        <p:spPr>
          <a:xfrm>
            <a:off x="0" y="3648075"/>
            <a:ext cx="9074150" cy="0"/>
          </a:xfrm>
          <a:prstGeom prst="line">
            <a:avLst/>
          </a:prstGeom>
          <a:ln w="19050" cap="flat"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2" name="文本框 1"/>
          <p:cNvSpPr txBox="1"/>
          <p:nvPr/>
        </p:nvSpPr>
        <p:spPr>
          <a:xfrm>
            <a:off x="12700" y="5927090"/>
            <a:ext cx="9060815" cy="460375"/>
          </a:xfrm>
          <a:prstGeom prst="rect">
            <a:avLst/>
          </a:prstGeom>
          <a:noFill/>
        </p:spPr>
        <p:txBody>
          <a:bodyPr wrap="square" rtlCol="0">
            <a:spAutoFit/>
          </a:bodyPr>
          <a:p>
            <a:pPr algn="ctr"/>
            <a:r>
              <a:rPr lang="zh-CN" altLang="en-US" b="1"/>
              <a:t>如果希望查询返回的结果集满足元组的唯一性</a:t>
            </a:r>
            <a:r>
              <a:rPr lang="en-US" altLang="zh-CN" b="1"/>
              <a:t>, </a:t>
            </a:r>
            <a:r>
              <a:rPr lang="zh-CN" altLang="en-US" b="1"/>
              <a:t>则必须使用</a:t>
            </a:r>
            <a:r>
              <a:rPr lang="en-US" altLang="zh-CN" b="1"/>
              <a:t>distinct</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500"/>
                                        <p:tgtEl>
                                          <p:spTgt spid="337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804"/>
                                        </p:tgtEl>
                                        <p:attrNameLst>
                                          <p:attrName>style.visibility</p:attrName>
                                        </p:attrNameLst>
                                      </p:cBhvr>
                                      <p:to>
                                        <p:strVal val="visible"/>
                                      </p:to>
                                    </p:set>
                                  </p:childTnLst>
                                </p:cTn>
                              </p:par>
                            </p:childTnLst>
                          </p:cTn>
                        </p:par>
                        <p:par>
                          <p:cTn id="12" fill="hold">
                            <p:stCondLst>
                              <p:cond delay="0"/>
                            </p:stCondLst>
                            <p:childTnLst>
                              <p:par>
                                <p:cTn id="13" presetID="3" presetClass="entr" presetSubtype="10" fill="hold" grpId="0" nodeType="afterEffect">
                                  <p:stCondLst>
                                    <p:cond delay="0"/>
                                  </p:stCondLst>
                                  <p:childTnLst>
                                    <p:set>
                                      <p:cBhvr>
                                        <p:cTn id="14" dur="1" fill="hold">
                                          <p:stCondLst>
                                            <p:cond delay="0"/>
                                          </p:stCondLst>
                                        </p:cTn>
                                        <p:tgtEl>
                                          <p:spTgt spid="33799"/>
                                        </p:tgtEl>
                                        <p:attrNameLst>
                                          <p:attrName>style.visibility</p:attrName>
                                        </p:attrNameLst>
                                      </p:cBhvr>
                                      <p:to>
                                        <p:strVal val="visible"/>
                                      </p:to>
                                    </p:set>
                                    <p:animEffect transition="in" filter="blinds(horizontal)">
                                      <p:cBhvr>
                                        <p:cTn id="15" dur="500"/>
                                        <p:tgtEl>
                                          <p:spTgt spid="3379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800"/>
                                        </p:tgtEl>
                                        <p:attrNameLst>
                                          <p:attrName>style.visibility</p:attrName>
                                        </p:attrNameLst>
                                      </p:cBhvr>
                                      <p:to>
                                        <p:strVal val="visible"/>
                                      </p:to>
                                    </p:set>
                                    <p:animEffect transition="in" filter="blinds(horizontal)">
                                      <p:cBhvr>
                                        <p:cTn id="20" dur="500"/>
                                        <p:tgtEl>
                                          <p:spTgt spid="33800"/>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3802"/>
                                        </p:tgtEl>
                                        <p:attrNameLst>
                                          <p:attrName>style.visibility</p:attrName>
                                        </p:attrNameLst>
                                      </p:cBhvr>
                                      <p:to>
                                        <p:strVal val="visible"/>
                                      </p:to>
                                    </p:set>
                                    <p:animEffect transition="in" filter="blinds(horizontal)">
                                      <p:cBhvr>
                                        <p:cTn id="24" dur="500"/>
                                        <p:tgtEl>
                                          <p:spTgt spid="3380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3801">
                                            <p:txEl>
                                              <p:charRg st="0" end="4"/>
                                            </p:txEl>
                                          </p:spTgt>
                                        </p:tgtEl>
                                        <p:attrNameLst>
                                          <p:attrName>style.visibility</p:attrName>
                                        </p:attrNameLst>
                                      </p:cBhvr>
                                      <p:to>
                                        <p:strVal val="visible"/>
                                      </p:to>
                                    </p:set>
                                    <p:animEffect transition="in" filter="blinds(horizontal)">
                                      <p:cBhvr>
                                        <p:cTn id="29" dur="500"/>
                                        <p:tgtEl>
                                          <p:spTgt spid="33801">
                                            <p:txEl>
                                              <p:charRg st="0" end="4"/>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33803">
                                            <p:txEl>
                                              <p:charRg st="0" end="4"/>
                                            </p:txEl>
                                          </p:spTgt>
                                        </p:tgtEl>
                                        <p:attrNameLst>
                                          <p:attrName>style.visibility</p:attrName>
                                        </p:attrNameLst>
                                      </p:cBhvr>
                                      <p:to>
                                        <p:strVal val="visible"/>
                                      </p:to>
                                    </p:set>
                                    <p:animEffect transition="in" filter="blinds(horizontal)">
                                      <p:cBhvr>
                                        <p:cTn id="33" dur="500"/>
                                        <p:tgtEl>
                                          <p:spTgt spid="33803">
                                            <p:txEl>
                                              <p:charRg st="0"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ldLvl="0" animBg="1"/>
      <p:bldP spid="33799" grpId="0" bldLvl="0" animBg="1"/>
      <p:bldP spid="33800" grpId="0" bldLvl="0" animBg="1"/>
      <p:bldP spid="33802" grpId="0" bldLvl="0" animBg="1"/>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58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58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584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35845" name="Rectangle 3"/>
          <p:cNvSpPr>
            <a:spLocks noGrp="1"/>
          </p:cNvSpPr>
          <p:nvPr>
            <p:ph type="body"/>
          </p:nvPr>
        </p:nvSpPr>
        <p:spPr>
          <a:xfrm>
            <a:off x="98425" y="992188"/>
            <a:ext cx="8937625" cy="1717675"/>
          </a:xfrm>
        </p:spPr>
        <p:txBody>
          <a:bodyPr wrap="square" anchor="t"/>
          <a:p>
            <a:pPr eaLnBrk="1" hangingPunct="1">
              <a:lnSpc>
                <a:spcPct val="120000"/>
              </a:lnSpc>
              <a:spcBef>
                <a:spcPct val="10000"/>
              </a:spcBef>
            </a:pPr>
            <a:r>
              <a:rPr lang="en-US" altLang="x-none" sz="3200" dirty="0"/>
              <a:t>Exp 3.3.8 </a:t>
            </a:r>
            <a:r>
              <a:rPr lang="en-US" altLang="x-none" sz="3200" dirty="0">
                <a:solidFill>
                  <a:schemeClr val="accent2"/>
                </a:solidFill>
              </a:rPr>
              <a:t>Get cids and names of customers ordering a product for which an order is placed by agent a06.</a:t>
            </a:r>
            <a:endParaRPr lang="en-US" altLang="x-none" sz="3200" dirty="0">
              <a:solidFill>
                <a:schemeClr val="accent2"/>
              </a:solidFill>
            </a:endParaRPr>
          </a:p>
        </p:txBody>
      </p:sp>
      <p:sp>
        <p:nvSpPr>
          <p:cNvPr id="35846" name="AutoShape 4">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34824" name="Rectangle 6"/>
          <p:cNvSpPr/>
          <p:nvPr/>
        </p:nvSpPr>
        <p:spPr>
          <a:xfrm>
            <a:off x="109538" y="3068638"/>
            <a:ext cx="8939212" cy="2592387"/>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a:t>
            </a:r>
            <a:r>
              <a:rPr lang="en-US" altLang="x-none" sz="3200" b="1" dirty="0">
                <a:latin typeface="Arial" panose="020B0604020202020204" pitchFamily="34" charset="0"/>
                <a:ea typeface="宋体" panose="02010600030101010101" pitchFamily="2" charset="-122"/>
              </a:rPr>
              <a:t>c.cid, c.cname</a:t>
            </a:r>
            <a:endParaRPr lang="en-US" altLang="x-none" sz="3200" b="1" dirty="0">
              <a:latin typeface="Arial" panose="020B0604020202020204" pitchFamily="34" charset="0"/>
              <a:ea typeface="宋体" panose="02010600030101010101" pitchFamily="2" charset="-122"/>
            </a:endParaRPr>
          </a:p>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a:t>
            </a:r>
            <a:r>
              <a:rPr lang="en-US" altLang="x-none" sz="3200" b="1" dirty="0">
                <a:latin typeface="Arial" panose="020B0604020202020204" pitchFamily="34" charset="0"/>
                <a:ea typeface="宋体" panose="02010600030101010101" pitchFamily="2" charset="-122"/>
              </a:rPr>
              <a:t>orders  o1, orders o2, customers  c</a:t>
            </a:r>
            <a:endParaRPr lang="en-US" altLang="x-none" sz="3200" b="1" dirty="0">
              <a:latin typeface="Arial" panose="020B0604020202020204" pitchFamily="34" charset="0"/>
              <a:ea typeface="宋体" panose="02010600030101010101" pitchFamily="2" charset="-122"/>
            </a:endParaRPr>
          </a:p>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a:t>
            </a:r>
            <a:r>
              <a:rPr lang="en-US" altLang="x-none" sz="3200" b="1" dirty="0">
                <a:latin typeface="Arial" panose="020B0604020202020204" pitchFamily="34" charset="0"/>
                <a:ea typeface="宋体" panose="02010600030101010101" pitchFamily="2" charset="-122"/>
              </a:rPr>
              <a:t>o1.aid=‘a06’ </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and</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o1.pid=o2.pid</a:t>
            </a:r>
            <a:endParaRPr lang="en-US" altLang="x-none" sz="3200" b="1" dirty="0">
              <a:latin typeface="Arial" panose="020B0604020202020204" pitchFamily="34" charset="0"/>
              <a:ea typeface="宋体" panose="02010600030101010101" pitchFamily="2" charset="-122"/>
            </a:endParaRPr>
          </a:p>
          <a:p>
            <a:pPr marL="2057400" lvl="4" indent="-228600">
              <a:lnSpc>
                <a:spcPct val="120000"/>
              </a:lnSpc>
              <a:spcBef>
                <a:spcPct val="10000"/>
              </a:spcBef>
              <a:buClr>
                <a:schemeClr val="accent1"/>
              </a:buClr>
            </a:pPr>
            <a:r>
              <a:rPr lang="en-US" altLang="x-none" sz="3200" b="1" dirty="0">
                <a:latin typeface="Arial" panose="020B0604020202020204" pitchFamily="34" charset="0"/>
                <a:ea typeface="宋体" panose="02010600030101010101" pitchFamily="2" charset="-122"/>
              </a:rPr>
              <a:t>  and</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o2.cid=c.cid ;</a:t>
            </a:r>
            <a:endParaRPr lang="en-US" altLang="x-none" sz="32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bldLvl="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68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68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686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35846" name="Rectangle 3"/>
          <p:cNvSpPr>
            <a:spLocks noGrp="1"/>
          </p:cNvSpPr>
          <p:nvPr>
            <p:ph type="body"/>
          </p:nvPr>
        </p:nvSpPr>
        <p:spPr>
          <a:xfrm>
            <a:off x="107950" y="847725"/>
            <a:ext cx="9001125" cy="1891665"/>
          </a:xfrm>
        </p:spPr>
        <p:txBody>
          <a:bodyPr wrap="square" anchor="t">
            <a:spAutoFit/>
          </a:bodyPr>
          <a:p>
            <a:pPr eaLnBrk="1" hangingPunct="1">
              <a:spcBef>
                <a:spcPts val="600"/>
              </a:spcBef>
            </a:pPr>
            <a:r>
              <a:rPr lang="zh-CN" altLang="en-US" sz="2800" dirty="0">
                <a:solidFill>
                  <a:schemeClr val="accent2"/>
                </a:solidFill>
              </a:rPr>
              <a:t>Queries can be nested so that the results of one query can be used in another query via a relational operator or aggregation function. </a:t>
            </a:r>
            <a:endParaRPr lang="zh-CN" altLang="en-US" sz="2800" dirty="0">
              <a:solidFill>
                <a:schemeClr val="accent2"/>
              </a:solidFill>
            </a:endParaRPr>
          </a:p>
          <a:p>
            <a:pPr eaLnBrk="1" hangingPunct="1">
              <a:spcBef>
                <a:spcPts val="600"/>
              </a:spcBef>
            </a:pPr>
            <a:r>
              <a:rPr lang="zh-CN" altLang="en-US" sz="2800" dirty="0">
                <a:solidFill>
                  <a:schemeClr val="accent2"/>
                </a:solidFill>
              </a:rPr>
              <a:t>A nested query is also known as a </a:t>
            </a:r>
            <a:r>
              <a:rPr lang="zh-CN" altLang="en-US" sz="2800" dirty="0"/>
              <a:t>subquery</a:t>
            </a:r>
            <a:r>
              <a:rPr lang="zh-CN" altLang="en-US" sz="2800" dirty="0">
                <a:solidFill>
                  <a:schemeClr val="accent2"/>
                </a:solidFill>
              </a:rPr>
              <a:t>. </a:t>
            </a:r>
            <a:endParaRPr lang="zh-CN" altLang="en-US" sz="2800" dirty="0">
              <a:solidFill>
                <a:schemeClr val="accent2"/>
              </a:solidFill>
            </a:endParaRPr>
          </a:p>
        </p:txBody>
      </p:sp>
      <p:grpSp>
        <p:nvGrpSpPr>
          <p:cNvPr id="4" name="组合 3"/>
          <p:cNvGrpSpPr/>
          <p:nvPr/>
        </p:nvGrpSpPr>
        <p:grpSpPr>
          <a:xfrm>
            <a:off x="107950" y="3067050"/>
            <a:ext cx="9000490" cy="3133090"/>
            <a:chOff x="170" y="4830"/>
            <a:chExt cx="14174" cy="4934"/>
          </a:xfrm>
        </p:grpSpPr>
        <p:sp>
          <p:nvSpPr>
            <p:cNvPr id="2" name="文本框 1"/>
            <p:cNvSpPr txBox="1"/>
            <p:nvPr/>
          </p:nvSpPr>
          <p:spPr>
            <a:xfrm>
              <a:off x="1165" y="6932"/>
              <a:ext cx="12593" cy="2833"/>
            </a:xfrm>
            <a:prstGeom prst="rect">
              <a:avLst/>
            </a:prstGeom>
            <a:noFill/>
            <a:ln w="19050" cap="flat" cmpd="sng">
              <a:solidFill>
                <a:schemeClr val="accent1"/>
              </a:solidFill>
              <a:prstDash val="solid"/>
              <a:round/>
              <a:headEnd type="none" w="med" len="med"/>
              <a:tailEnd type="none" w="med" len="med"/>
            </a:ln>
          </p:spPr>
          <p:txBody>
            <a:bodyPr wrap="square" anchor="t">
              <a:spAutoFit/>
            </a:bodyPr>
            <a:p>
              <a:pPr lvl="1" indent="0"/>
              <a:r>
                <a:rPr lang="en-US" altLang="zh-CN" sz="2800" b="1">
                  <a:latin typeface="Arial" panose="020B0604020202020204" pitchFamily="34" charset="0"/>
                  <a:cs typeface="Times New Roman" panose="02020603050405020304" pitchFamily="2" charset="0"/>
                </a:rPr>
                <a:t>select  cid, cname, discnt</a:t>
              </a:r>
              <a:endParaRPr lang="en-US" altLang="zh-CN" sz="2800" b="1">
                <a:latin typeface="Arial" panose="020B0604020202020204" pitchFamily="34" charset="0"/>
                <a:cs typeface="Times New Roman" panose="02020603050405020304" pitchFamily="2" charset="0"/>
              </a:endParaRPr>
            </a:p>
            <a:p>
              <a:pPr lvl="1" indent="0"/>
              <a:r>
                <a:rPr lang="en-US" altLang="zh-CN" sz="2800" b="1">
                  <a:latin typeface="Arial" panose="020B0604020202020204" pitchFamily="34" charset="0"/>
                  <a:cs typeface="Times New Roman" panose="02020603050405020304" pitchFamily="2" charset="0"/>
                </a:rPr>
                <a:t>from  customers</a:t>
              </a:r>
              <a:endParaRPr lang="en-US" altLang="zh-CN" sz="2800" b="1">
                <a:latin typeface="Arial" panose="020B0604020202020204" pitchFamily="34" charset="0"/>
                <a:cs typeface="Times New Roman" panose="02020603050405020304" pitchFamily="2" charset="0"/>
              </a:endParaRPr>
            </a:p>
            <a:p>
              <a:pPr lvl="1" indent="0"/>
              <a:r>
                <a:rPr lang="en-US" altLang="zh-CN" sz="2800" b="1">
                  <a:latin typeface="Arial" panose="020B0604020202020204" pitchFamily="34" charset="0"/>
                  <a:cs typeface="Times New Roman" panose="02020603050405020304" pitchFamily="2" charset="0"/>
                </a:rPr>
                <a:t>where  discnt &lt; ALL( </a:t>
              </a:r>
              <a:r>
                <a:rPr lang="en-US" altLang="zh-CN" sz="2800" b="1">
                  <a:solidFill>
                    <a:srgbClr val="FF0000"/>
                  </a:solidFill>
                  <a:latin typeface="Arial" panose="020B0604020202020204" pitchFamily="34" charset="0"/>
                  <a:cs typeface="Times New Roman" panose="02020603050405020304" pitchFamily="2" charset="0"/>
                </a:rPr>
                <a:t>select  AVG(discnt) </a:t>
              </a:r>
              <a:endParaRPr lang="en-US" altLang="zh-CN" sz="2800" b="1">
                <a:solidFill>
                  <a:srgbClr val="FF0000"/>
                </a:solidFill>
                <a:latin typeface="Arial" panose="020B0604020202020204" pitchFamily="34" charset="0"/>
                <a:cs typeface="Times New Roman" panose="02020603050405020304" pitchFamily="2" charset="0"/>
              </a:endParaRPr>
            </a:p>
            <a:p>
              <a:pPr lvl="1" indent="0"/>
              <a:r>
                <a:rPr lang="en-US" altLang="zh-CN" sz="2800" b="1">
                  <a:solidFill>
                    <a:srgbClr val="FF0000"/>
                  </a:solidFill>
                  <a:latin typeface="Arial" panose="020B0604020202020204" pitchFamily="34" charset="0"/>
                  <a:cs typeface="Times New Roman" panose="02020603050405020304" pitchFamily="2" charset="0"/>
                </a:rPr>
                <a:t>                                    from customers</a:t>
              </a:r>
              <a:r>
                <a:rPr lang="en-US" altLang="zh-CN" sz="2800" b="1">
                  <a:latin typeface="Arial" panose="020B0604020202020204" pitchFamily="34" charset="0"/>
                  <a:cs typeface="Times New Roman" panose="02020603050405020304" pitchFamily="2" charset="0"/>
                </a:rPr>
                <a:t>       ) ;</a:t>
              </a:r>
              <a:endParaRPr lang="en-US" altLang="zh-CN" sz="2800" b="1">
                <a:latin typeface="Arial" panose="020B0604020202020204" pitchFamily="34" charset="0"/>
                <a:ea typeface="Times New Roman" panose="02020603050405020304" pitchFamily="2" charset="0"/>
              </a:endParaRPr>
            </a:p>
          </p:txBody>
        </p:sp>
        <p:sp>
          <p:nvSpPr>
            <p:cNvPr id="3" name="Rectangle 3"/>
            <p:cNvSpPr>
              <a:spLocks noGrp="1"/>
            </p:cNvSpPr>
            <p:nvPr/>
          </p:nvSpPr>
          <p:spPr>
            <a:xfrm>
              <a:off x="170" y="4830"/>
              <a:ext cx="14175" cy="2179"/>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spcBef>
                  <a:spcPts val="600"/>
                </a:spcBef>
              </a:pPr>
              <a:r>
                <a:rPr lang="zh-CN" altLang="en-US" sz="2800" dirty="0">
                  <a:solidFill>
                    <a:schemeClr val="accent2"/>
                  </a:solidFill>
                </a:rPr>
                <a:t>In the following example, the aggregation function AVG receives as input the result of a subquery:</a:t>
              </a:r>
              <a:endParaRPr lang="zh-CN" altLang="en-US" sz="2800" dirty="0">
                <a:solidFill>
                  <a:schemeClr val="accent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78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78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7892" name="Rectangle 2"/>
          <p:cNvSpPr>
            <a:spLocks noGrp="1"/>
          </p:cNvSpPr>
          <p:nvPr>
            <p:ph type="title"/>
          </p:nvPr>
        </p:nvSpPr>
        <p:spPr/>
        <p:txBody>
          <a:bodyPr wrap="square" anchor="ctr"/>
          <a:p>
            <a:pPr eaLnBrk="1" hangingPunct="1"/>
            <a:r>
              <a:rPr lang="en-US" altLang="zh-CN" dirty="0"/>
              <a:t>SQL</a:t>
            </a:r>
            <a:r>
              <a:rPr lang="zh-CN" altLang="en-US" dirty="0"/>
              <a:t>中新增的与子查询有关的谓词</a:t>
            </a:r>
            <a:endParaRPr lang="zh-CN" altLang="en-US" dirty="0"/>
          </a:p>
        </p:txBody>
      </p:sp>
      <p:sp>
        <p:nvSpPr>
          <p:cNvPr id="37893" name="Rectangle 3"/>
          <p:cNvSpPr>
            <a:spLocks noGrp="1"/>
          </p:cNvSpPr>
          <p:nvPr>
            <p:ph type="body"/>
          </p:nvPr>
        </p:nvSpPr>
        <p:spPr>
          <a:xfrm>
            <a:off x="107950" y="918845"/>
            <a:ext cx="9001125" cy="5410200"/>
          </a:xfrm>
        </p:spPr>
        <p:txBody>
          <a:bodyPr wrap="square" anchor="t"/>
          <a:p>
            <a:pPr marL="971550" lvl="1" indent="-514350" eaLnBrk="1" hangingPunct="1">
              <a:lnSpc>
                <a:spcPct val="100000"/>
              </a:lnSpc>
              <a:spcBef>
                <a:spcPts val="20"/>
              </a:spcBef>
              <a:spcAft>
                <a:spcPts val="0"/>
              </a:spcAft>
              <a:buFont typeface="+mj-ea"/>
              <a:buAutoNum type="circleNumDbPlain"/>
            </a:pPr>
            <a:r>
              <a:rPr lang="en-US" altLang="x-none" sz="2800" dirty="0"/>
              <a:t>The IN Predicate</a:t>
            </a:r>
            <a:endParaRPr lang="en-US" altLang="x-none" sz="2800" dirty="0"/>
          </a:p>
          <a:p>
            <a:pPr lvl="2" eaLnBrk="1" hangingPunct="1">
              <a:lnSpc>
                <a:spcPct val="100000"/>
              </a:lnSpc>
              <a:spcBef>
                <a:spcPts val="20"/>
              </a:spcBef>
              <a:spcAft>
                <a:spcPts val="0"/>
              </a:spcAft>
              <a:buNone/>
            </a:pPr>
            <a:r>
              <a:rPr lang="en-US" altLang="x-none" sz="2800" dirty="0">
                <a:solidFill>
                  <a:srgbClr val="FF0000"/>
                </a:solidFill>
              </a:rPr>
              <a:t>expr  IN  ( subquery )</a:t>
            </a:r>
            <a:endParaRPr lang="en-US" altLang="x-none" sz="2800" dirty="0">
              <a:solidFill>
                <a:srgbClr val="FF0000"/>
              </a:solidFill>
            </a:endParaRPr>
          </a:p>
          <a:p>
            <a:pPr lvl="2" eaLnBrk="1" hangingPunct="1">
              <a:lnSpc>
                <a:spcPct val="100000"/>
              </a:lnSpc>
              <a:spcBef>
                <a:spcPts val="20"/>
              </a:spcBef>
              <a:spcAft>
                <a:spcPts val="0"/>
              </a:spcAft>
              <a:buNone/>
            </a:pPr>
            <a:r>
              <a:rPr lang="en-US" altLang="x-none" sz="2800" dirty="0">
                <a:solidFill>
                  <a:srgbClr val="FF0000"/>
                </a:solidFill>
                <a:sym typeface="+mn-ea"/>
              </a:rPr>
              <a:t>expr  NOT  IN  ( subquery )</a:t>
            </a:r>
            <a:endParaRPr lang="en-US" altLang="x-none" sz="2800" dirty="0">
              <a:solidFill>
                <a:srgbClr val="FF0000"/>
              </a:solidFill>
            </a:endParaRPr>
          </a:p>
          <a:p>
            <a:pPr lvl="2" eaLnBrk="1" hangingPunct="1">
              <a:lnSpc>
                <a:spcPct val="100000"/>
              </a:lnSpc>
              <a:spcBef>
                <a:spcPts val="20"/>
              </a:spcBef>
              <a:spcAft>
                <a:spcPts val="0"/>
              </a:spcAft>
            </a:pPr>
            <a:endParaRPr lang="en-US" altLang="x-none" sz="2800" dirty="0">
              <a:solidFill>
                <a:srgbClr val="FF0000"/>
              </a:solidFill>
            </a:endParaRPr>
          </a:p>
          <a:p>
            <a:pPr marL="971550" lvl="1" indent="-514350" eaLnBrk="1" hangingPunct="1">
              <a:lnSpc>
                <a:spcPct val="100000"/>
              </a:lnSpc>
              <a:spcBef>
                <a:spcPts val="20"/>
              </a:spcBef>
              <a:spcAft>
                <a:spcPts val="0"/>
              </a:spcAft>
              <a:buFont typeface="+mj-ea"/>
              <a:buAutoNum type="circleNumDbPlain"/>
            </a:pPr>
            <a:r>
              <a:rPr lang="en-US" altLang="x-none" sz="2800" dirty="0"/>
              <a:t>The Quantified Comparison Predicate</a:t>
            </a:r>
            <a:endParaRPr lang="zh-CN" altLang="en-US" sz="2800" dirty="0"/>
          </a:p>
          <a:p>
            <a:pPr lvl="2" eaLnBrk="1" hangingPunct="1">
              <a:lnSpc>
                <a:spcPct val="100000"/>
              </a:lnSpc>
              <a:spcBef>
                <a:spcPts val="20"/>
              </a:spcBef>
              <a:spcAft>
                <a:spcPts val="0"/>
              </a:spcAft>
              <a:buNone/>
            </a:pPr>
            <a:r>
              <a:rPr lang="en-US" altLang="x-none" sz="2800" dirty="0">
                <a:solidFill>
                  <a:srgbClr val="FF0000"/>
                </a:solidFill>
              </a:rPr>
              <a:t>expr  </a:t>
            </a:r>
            <a:r>
              <a:rPr lang="en-US" altLang="x-none" sz="2800" dirty="0">
                <a:solidFill>
                  <a:srgbClr val="FF0000"/>
                </a:solidFill>
                <a:sym typeface="Symbol" panose="05050102010706020507" pitchFamily="2" charset="2"/>
              </a:rPr>
              <a:t>  SOME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buNone/>
            </a:pPr>
            <a:r>
              <a:rPr lang="en-US" altLang="x-none" sz="2800" dirty="0">
                <a:solidFill>
                  <a:srgbClr val="FF0000"/>
                </a:solidFill>
                <a:sym typeface="+mn-ea"/>
              </a:rPr>
              <a:t>expr  </a:t>
            </a:r>
            <a:r>
              <a:rPr lang="en-US" altLang="x-none" sz="2800" dirty="0">
                <a:solidFill>
                  <a:srgbClr val="FF0000"/>
                </a:solidFill>
                <a:sym typeface="Symbol" panose="05050102010706020507" pitchFamily="2" charset="2"/>
              </a:rPr>
              <a:t>  ANY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buNone/>
            </a:pPr>
            <a:r>
              <a:rPr lang="en-US" altLang="x-none" sz="2800" dirty="0">
                <a:solidFill>
                  <a:srgbClr val="FF0000"/>
                </a:solidFill>
                <a:sym typeface="+mn-ea"/>
              </a:rPr>
              <a:t>expr  </a:t>
            </a:r>
            <a:r>
              <a:rPr lang="en-US" altLang="x-none" sz="2800" dirty="0">
                <a:solidFill>
                  <a:srgbClr val="FF0000"/>
                </a:solidFill>
                <a:sym typeface="Symbol" panose="05050102010706020507" pitchFamily="2" charset="2"/>
              </a:rPr>
              <a:t>  ALL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pPr>
            <a:endParaRPr lang="en-US" altLang="x-none" sz="2800" dirty="0">
              <a:sym typeface="Symbol" panose="05050102010706020507" pitchFamily="2" charset="2"/>
            </a:endParaRPr>
          </a:p>
          <a:p>
            <a:pPr marL="971550" lvl="1" indent="-514350" eaLnBrk="1" hangingPunct="1">
              <a:lnSpc>
                <a:spcPct val="100000"/>
              </a:lnSpc>
              <a:spcBef>
                <a:spcPts val="20"/>
              </a:spcBef>
              <a:spcAft>
                <a:spcPts val="0"/>
              </a:spcAft>
              <a:buFont typeface="+mj-ea"/>
              <a:buAutoNum type="circleNumDbPlain"/>
            </a:pPr>
            <a:r>
              <a:rPr lang="en-US" altLang="x-none" sz="2800" dirty="0"/>
              <a:t>The EXISTS Predicate</a:t>
            </a:r>
            <a:endParaRPr lang="en-US" altLang="x-none" sz="2800" dirty="0"/>
          </a:p>
          <a:p>
            <a:pPr lvl="2" eaLnBrk="1" hangingPunct="1">
              <a:lnSpc>
                <a:spcPct val="100000"/>
              </a:lnSpc>
              <a:spcBef>
                <a:spcPts val="20"/>
              </a:spcBef>
              <a:spcAft>
                <a:spcPts val="0"/>
              </a:spcAft>
              <a:buNone/>
            </a:pPr>
            <a:r>
              <a:rPr lang="en-US" altLang="x-none" sz="2800" dirty="0">
                <a:solidFill>
                  <a:srgbClr val="FF0000"/>
                </a:solidFill>
              </a:rPr>
              <a:t>EXISTS ( subquery )</a:t>
            </a:r>
            <a:endParaRPr lang="en-US" altLang="x-none" sz="2800" dirty="0">
              <a:solidFill>
                <a:srgbClr val="FF0000"/>
              </a:solidFill>
            </a:endParaRPr>
          </a:p>
          <a:p>
            <a:pPr lvl="2" eaLnBrk="1" hangingPunct="1">
              <a:lnSpc>
                <a:spcPct val="100000"/>
              </a:lnSpc>
              <a:spcBef>
                <a:spcPts val="20"/>
              </a:spcBef>
              <a:spcAft>
                <a:spcPts val="0"/>
              </a:spcAft>
              <a:buNone/>
            </a:pPr>
            <a:r>
              <a:rPr lang="en-US" altLang="x-none" sz="2800" dirty="0">
                <a:solidFill>
                  <a:srgbClr val="FF0000"/>
                </a:solidFill>
                <a:sym typeface="+mn-ea"/>
              </a:rPr>
              <a:t>NOT  EXISTS ( subquery )</a:t>
            </a:r>
            <a:endParaRPr lang="en-US" altLang="x-none" sz="2800" dirty="0">
              <a:solidFill>
                <a:srgbClr val="FF0000"/>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89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89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8916" name="Rectangle 2"/>
          <p:cNvSpPr>
            <a:spLocks noGrp="1"/>
          </p:cNvSpPr>
          <p:nvPr>
            <p:ph type="title"/>
          </p:nvPr>
        </p:nvSpPr>
        <p:spPr/>
        <p:txBody>
          <a:bodyPr wrap="square" anchor="ctr"/>
          <a:p>
            <a:pPr eaLnBrk="1" hangingPunct="1"/>
            <a:r>
              <a:rPr lang="en-US" altLang="zh-CN" dirty="0">
                <a:sym typeface="+mn-ea"/>
              </a:rPr>
              <a:t>SQL</a:t>
            </a:r>
            <a:r>
              <a:rPr lang="zh-CN" altLang="en-US" dirty="0">
                <a:sym typeface="+mn-ea"/>
              </a:rPr>
              <a:t>中新增的其他查询谓词</a:t>
            </a:r>
            <a:endParaRPr lang="en-US" altLang="zh-CN" dirty="0">
              <a:sym typeface="+mn-ea"/>
            </a:endParaRPr>
          </a:p>
        </p:txBody>
      </p:sp>
      <p:sp>
        <p:nvSpPr>
          <p:cNvPr id="38917" name="Rectangle 3"/>
          <p:cNvSpPr>
            <a:spLocks noGrp="1"/>
          </p:cNvSpPr>
          <p:nvPr>
            <p:ph type="body"/>
          </p:nvPr>
        </p:nvSpPr>
        <p:spPr>
          <a:xfrm>
            <a:off x="304800" y="990600"/>
            <a:ext cx="8610600" cy="5410200"/>
          </a:xfrm>
        </p:spPr>
        <p:txBody>
          <a:bodyPr wrap="square" anchor="t"/>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sym typeface="+mn-ea"/>
              </a:rPr>
              <a:t>The BETWEEN Predicate</a:t>
            </a:r>
            <a:endParaRPr lang="en-US" altLang="x-none" sz="2800" dirty="0">
              <a:solidFill>
                <a:schemeClr val="accent6"/>
              </a:solidFill>
              <a:sym typeface="+mn-ea"/>
            </a:endParaRPr>
          </a:p>
          <a:p>
            <a:pPr marL="971550" lvl="1" indent="-514350" eaLnBrk="1" hangingPunct="1">
              <a:lnSpc>
                <a:spcPct val="100000"/>
              </a:lnSpc>
              <a:spcBef>
                <a:spcPts val="20"/>
              </a:spcBef>
              <a:spcAft>
                <a:spcPts val="0"/>
              </a:spcAft>
              <a:buNone/>
            </a:pPr>
            <a:r>
              <a:rPr lang="en-US" altLang="x-none" sz="2800" dirty="0">
                <a:solidFill>
                  <a:srgbClr val="FF0000"/>
                </a:solidFill>
                <a:sym typeface="+mn-ea"/>
              </a:rPr>
              <a:t>expr [NOT] BETWEEN expr1 AND expr2</a:t>
            </a:r>
            <a:endParaRPr lang="en-US" altLang="x-none" sz="2800" dirty="0">
              <a:solidFill>
                <a:srgbClr val="FF0000"/>
              </a:solidFill>
              <a:sym typeface="+mn-ea"/>
            </a:endParaRPr>
          </a:p>
          <a:p>
            <a:pPr lvl="1" eaLnBrk="1" hangingPunct="1">
              <a:lnSpc>
                <a:spcPct val="100000"/>
              </a:lnSpc>
              <a:spcBef>
                <a:spcPts val="20"/>
              </a:spcBef>
              <a:spcAft>
                <a:spcPts val="0"/>
              </a:spcAft>
              <a:buNone/>
            </a:pPr>
            <a:endParaRPr lang="en-US" altLang="x-none" sz="2800" dirty="0">
              <a:solidFill>
                <a:srgbClr val="FF0000"/>
              </a:solidFill>
            </a:endParaRPr>
          </a:p>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rPr>
              <a:t>The IS NULL Predicate</a:t>
            </a:r>
            <a:endParaRPr lang="en-US" altLang="x-none" sz="2800" dirty="0">
              <a:solidFill>
                <a:schemeClr val="accent6"/>
              </a:solidFill>
            </a:endParaRPr>
          </a:p>
          <a:p>
            <a:pPr lvl="1" eaLnBrk="1" hangingPunct="1">
              <a:lnSpc>
                <a:spcPct val="100000"/>
              </a:lnSpc>
              <a:spcBef>
                <a:spcPts val="20"/>
              </a:spcBef>
              <a:spcAft>
                <a:spcPts val="0"/>
              </a:spcAft>
              <a:buNone/>
            </a:pPr>
            <a:r>
              <a:rPr lang="en-US" altLang="x-none" sz="2800" dirty="0">
                <a:solidFill>
                  <a:srgbClr val="FF0000"/>
                </a:solidFill>
              </a:rPr>
              <a:t>column  IS [NOT] NULL</a:t>
            </a:r>
            <a:endParaRPr lang="en-US" altLang="x-none" sz="2800" dirty="0">
              <a:solidFill>
                <a:srgbClr val="FF0000"/>
              </a:solidFill>
            </a:endParaRPr>
          </a:p>
          <a:p>
            <a:pPr lvl="1" eaLnBrk="1" hangingPunct="1">
              <a:lnSpc>
                <a:spcPct val="100000"/>
              </a:lnSpc>
              <a:spcBef>
                <a:spcPts val="20"/>
              </a:spcBef>
              <a:spcAft>
                <a:spcPts val="0"/>
              </a:spcAft>
            </a:pPr>
            <a:endParaRPr lang="en-US" altLang="x-none" sz="2800" dirty="0"/>
          </a:p>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rPr>
              <a:t>The LIKE Predicate</a:t>
            </a:r>
            <a:endParaRPr lang="en-US" altLang="x-none" sz="2800" dirty="0">
              <a:solidFill>
                <a:schemeClr val="accent6"/>
              </a:solidFill>
            </a:endParaRPr>
          </a:p>
          <a:p>
            <a:pPr lvl="1" eaLnBrk="1" hangingPunct="1">
              <a:lnSpc>
                <a:spcPct val="100000"/>
              </a:lnSpc>
              <a:spcBef>
                <a:spcPts val="20"/>
              </a:spcBef>
              <a:spcAft>
                <a:spcPts val="0"/>
              </a:spcAft>
              <a:buNone/>
            </a:pPr>
            <a:r>
              <a:rPr lang="en-US" altLang="x-none" sz="2800" dirty="0">
                <a:solidFill>
                  <a:srgbClr val="FF0000"/>
                </a:solidFill>
              </a:rPr>
              <a:t>column [NOT] LIKE val1 [ ESCAPE val2 ]</a:t>
            </a:r>
            <a:endParaRPr lang="en-US" altLang="x-none" sz="2800" dirty="0">
              <a:solidFill>
                <a:srgbClr val="FF0000"/>
              </a:solidFill>
            </a:endParaRPr>
          </a:p>
          <a:p>
            <a:pPr lvl="1" eaLnBrk="1" hangingPunct="1">
              <a:lnSpc>
                <a:spcPct val="100000"/>
              </a:lnSpc>
              <a:spcBef>
                <a:spcPts val="20"/>
              </a:spcBef>
              <a:spcAft>
                <a:spcPts val="0"/>
              </a:spcAft>
              <a:buNone/>
            </a:pPr>
            <a:endParaRPr lang="en-US" altLang="x-none" sz="2800" dirty="0">
              <a:solidFill>
                <a:srgbClr val="FF0000"/>
              </a:solidFill>
            </a:endParaRPr>
          </a:p>
          <a:p>
            <a:pPr lvl="1" eaLnBrk="1" hangingPunct="1">
              <a:lnSpc>
                <a:spcPct val="100000"/>
              </a:lnSpc>
              <a:spcBef>
                <a:spcPts val="20"/>
              </a:spcBef>
              <a:spcAft>
                <a:spcPts val="0"/>
              </a:spcAft>
            </a:pPr>
            <a:r>
              <a:rPr lang="en-US" altLang="x-none" sz="2800" dirty="0">
                <a:solidFill>
                  <a:schemeClr val="accent2"/>
                </a:solidFill>
              </a:rPr>
              <a:t>underscore ( </a:t>
            </a:r>
            <a:r>
              <a:rPr lang="en-US" altLang="x-none" sz="2800" dirty="0">
                <a:solidFill>
                  <a:srgbClr val="FF0000"/>
                </a:solidFill>
              </a:rPr>
              <a:t>_</a:t>
            </a:r>
            <a:r>
              <a:rPr lang="en-US" altLang="x-none" sz="2800" dirty="0">
                <a:solidFill>
                  <a:schemeClr val="accent2"/>
                </a:solidFill>
              </a:rPr>
              <a:t> ): any single character</a:t>
            </a:r>
            <a:endParaRPr lang="en-US" altLang="x-none" sz="2800" dirty="0">
              <a:solidFill>
                <a:schemeClr val="accent2"/>
              </a:solidFill>
            </a:endParaRPr>
          </a:p>
          <a:p>
            <a:pPr lvl="1" eaLnBrk="1" hangingPunct="1">
              <a:lnSpc>
                <a:spcPct val="100000"/>
              </a:lnSpc>
              <a:spcBef>
                <a:spcPts val="20"/>
              </a:spcBef>
              <a:spcAft>
                <a:spcPts val="0"/>
              </a:spcAft>
            </a:pPr>
            <a:r>
              <a:rPr lang="en-US" altLang="x-none" sz="2800" dirty="0">
                <a:solidFill>
                  <a:schemeClr val="accent2"/>
                </a:solidFill>
              </a:rPr>
              <a:t>percent ( </a:t>
            </a:r>
            <a:r>
              <a:rPr lang="en-US" altLang="x-none" sz="2800" dirty="0">
                <a:solidFill>
                  <a:srgbClr val="FF0000"/>
                </a:solidFill>
              </a:rPr>
              <a:t>%</a:t>
            </a:r>
            <a:r>
              <a:rPr lang="en-US" altLang="x-none" sz="2800" dirty="0">
                <a:solidFill>
                  <a:schemeClr val="accent2"/>
                </a:solidFill>
              </a:rPr>
              <a:t> ): any sequence of zero or more characters</a:t>
            </a:r>
            <a:endParaRPr lang="en-US" altLang="x-none" sz="2800" dirty="0">
              <a:solidFill>
                <a:schemeClr val="accent2"/>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99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99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9940" name="Rectangle 2"/>
          <p:cNvSpPr>
            <a:spLocks noGrp="1"/>
          </p:cNvSpPr>
          <p:nvPr>
            <p:ph type="title"/>
          </p:nvPr>
        </p:nvSpPr>
        <p:spPr/>
        <p:txBody>
          <a:bodyPr wrap="square" anchor="ctr"/>
          <a:p>
            <a:pPr eaLnBrk="1" hangingPunct="1"/>
            <a:r>
              <a:rPr lang="en-US" altLang="x-none" dirty="0">
                <a:sym typeface="+mn-ea"/>
              </a:rPr>
              <a:t>The</a:t>
            </a:r>
            <a:r>
              <a:rPr lang="en-US" altLang="x-none" dirty="0">
                <a:solidFill>
                  <a:srgbClr val="FF0066"/>
                </a:solidFill>
                <a:sym typeface="+mn-ea"/>
              </a:rPr>
              <a:t> IN </a:t>
            </a:r>
            <a:r>
              <a:rPr lang="en-US" altLang="x-none" dirty="0">
                <a:sym typeface="+mn-ea"/>
              </a:rPr>
              <a:t>Predicate</a:t>
            </a:r>
            <a:endParaRPr lang="en-US" altLang="x-none" dirty="0"/>
          </a:p>
        </p:txBody>
      </p:sp>
      <p:sp>
        <p:nvSpPr>
          <p:cNvPr id="37894" name="Rectangle 3"/>
          <p:cNvSpPr>
            <a:spLocks noGrp="1"/>
          </p:cNvSpPr>
          <p:nvPr>
            <p:ph type="body"/>
          </p:nvPr>
        </p:nvSpPr>
        <p:spPr>
          <a:xfrm>
            <a:off x="241300" y="838200"/>
            <a:ext cx="8686800" cy="1370965"/>
          </a:xfrm>
        </p:spPr>
        <p:txBody>
          <a:bodyPr wrap="square" anchor="t">
            <a:spAutoFit/>
          </a:bodyPr>
          <a:p>
            <a:pPr eaLnBrk="1" hangingPunct="1">
              <a:lnSpc>
                <a:spcPct val="100000"/>
              </a:lnSpc>
              <a:spcBef>
                <a:spcPct val="10000"/>
              </a:spcBef>
            </a:pPr>
            <a:r>
              <a:rPr lang="zh-CN" altLang="en-US" sz="2600" dirty="0"/>
              <a:t>一个标量值和一个集合量之间是否属于的比较</a:t>
            </a:r>
            <a:endParaRPr lang="zh-CN" altLang="en-US" sz="2600" dirty="0"/>
          </a:p>
          <a:p>
            <a:pPr lvl="1" eaLnBrk="1" hangingPunct="1">
              <a:lnSpc>
                <a:spcPct val="100000"/>
              </a:lnSpc>
              <a:spcBef>
                <a:spcPct val="10000"/>
              </a:spcBef>
            </a:pPr>
            <a:r>
              <a:rPr lang="zh-CN" altLang="en-US" sz="2600" dirty="0"/>
              <a:t>标量值一般是表中的</a:t>
            </a:r>
            <a:r>
              <a:rPr lang="en-US" altLang="zh-CN" sz="2600" dirty="0"/>
              <a:t>‘</a:t>
            </a:r>
            <a:r>
              <a:rPr lang="zh-CN" altLang="en-US" sz="2600" dirty="0"/>
              <a:t>列</a:t>
            </a:r>
            <a:r>
              <a:rPr lang="en-US" altLang="zh-CN" sz="2600" dirty="0"/>
              <a:t>’</a:t>
            </a:r>
            <a:r>
              <a:rPr lang="zh-CN" altLang="en-US" sz="2600" dirty="0"/>
              <a:t>，或者是一个常量</a:t>
            </a:r>
            <a:endParaRPr lang="zh-CN" altLang="en-US" sz="2600" dirty="0"/>
          </a:p>
          <a:p>
            <a:pPr lvl="1" eaLnBrk="1" hangingPunct="1">
              <a:lnSpc>
                <a:spcPct val="100000"/>
              </a:lnSpc>
              <a:spcBef>
                <a:spcPct val="10000"/>
              </a:spcBef>
            </a:pPr>
            <a:r>
              <a:rPr lang="zh-CN" altLang="en-US" sz="2600" dirty="0"/>
              <a:t>集合量一般是一个子查询，或者是一个常量集合</a:t>
            </a:r>
            <a:endParaRPr lang="zh-CN" altLang="en-US" sz="2600" dirty="0"/>
          </a:p>
        </p:txBody>
      </p:sp>
      <p:sp>
        <p:nvSpPr>
          <p:cNvPr id="2" name="Rectangle 3"/>
          <p:cNvSpPr>
            <a:spLocks noGrp="1"/>
          </p:cNvSpPr>
          <p:nvPr/>
        </p:nvSpPr>
        <p:spPr>
          <a:xfrm>
            <a:off x="241300" y="2615565"/>
            <a:ext cx="8686800" cy="875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lnSpc>
                <a:spcPct val="85000"/>
              </a:lnSpc>
              <a:spcBef>
                <a:spcPct val="10000"/>
              </a:spcBef>
            </a:pPr>
            <a:r>
              <a:rPr lang="en-US" altLang="x-none" sz="3000" dirty="0"/>
              <a:t>Exp 3.4.1 </a:t>
            </a:r>
            <a:r>
              <a:rPr lang="en-US" altLang="x-none" sz="3000" dirty="0">
                <a:solidFill>
                  <a:schemeClr val="accent2"/>
                </a:solidFill>
              </a:rPr>
              <a:t>Retrieve cids of customers who place orders with agents in Duluth or Dallas.</a:t>
            </a:r>
            <a:endParaRPr lang="en-US" altLang="x-none" sz="3000" dirty="0"/>
          </a:p>
        </p:txBody>
      </p:sp>
      <p:sp>
        <p:nvSpPr>
          <p:cNvPr id="3" name="Rectangle 3"/>
          <p:cNvSpPr>
            <a:spLocks noGrp="1"/>
          </p:cNvSpPr>
          <p:nvPr/>
        </p:nvSpPr>
        <p:spPr>
          <a:xfrm>
            <a:off x="586105" y="3872230"/>
            <a:ext cx="4714875" cy="365760"/>
          </a:xfrm>
          <a:prstGeom prst="rect">
            <a:avLst/>
          </a:prstGeom>
          <a:noFill/>
          <a:ln w="9525">
            <a:noFill/>
          </a:ln>
        </p:spPr>
        <p:txBody>
          <a:bodyPr wrap="square" tIns="0" bIns="0"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algn="l" eaLnBrk="1" hangingPunct="1">
              <a:lnSpc>
                <a:spcPct val="85000"/>
              </a:lnSpc>
              <a:spcBef>
                <a:spcPct val="10000"/>
              </a:spcBef>
              <a:buNone/>
            </a:pPr>
            <a:r>
              <a:rPr lang="en-US" altLang="x-none" sz="2800" dirty="0"/>
              <a:t>SQL-1</a:t>
            </a:r>
            <a:r>
              <a:rPr lang="zh-CN" altLang="en-US" sz="2800" dirty="0"/>
              <a:t>（不用 </a:t>
            </a:r>
            <a:r>
              <a:rPr lang="en-US" altLang="zh-CN" sz="2800" dirty="0"/>
              <a:t>IN</a:t>
            </a:r>
            <a:r>
              <a:rPr lang="zh-CN" altLang="en-US" sz="2800" dirty="0"/>
              <a:t>）</a:t>
            </a:r>
            <a:endParaRPr lang="zh-CN" altLang="en-US" sz="2800" dirty="0"/>
          </a:p>
        </p:txBody>
      </p:sp>
      <p:sp>
        <p:nvSpPr>
          <p:cNvPr id="4" name="Rectangle 3"/>
          <p:cNvSpPr>
            <a:spLocks noGrp="1"/>
          </p:cNvSpPr>
          <p:nvPr/>
        </p:nvSpPr>
        <p:spPr>
          <a:xfrm>
            <a:off x="586105" y="4283710"/>
            <a:ext cx="7997825" cy="181864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573405" lvl="1" indent="-24130" eaLnBrk="1" hangingPunct="1">
              <a:lnSpc>
                <a:spcPct val="100000"/>
              </a:lnSpc>
              <a:spcBef>
                <a:spcPts val="10"/>
              </a:spcBef>
              <a:spcAft>
                <a:spcPts val="0"/>
              </a:spcAft>
              <a:buNone/>
            </a:pPr>
            <a:r>
              <a:rPr lang="en-US" altLang="x-none" sz="2800" dirty="0"/>
              <a:t>select  distinct  cid</a:t>
            </a:r>
            <a:endParaRPr lang="en-US" altLang="x-none" sz="2800" dirty="0"/>
          </a:p>
          <a:p>
            <a:pPr marL="573405" lvl="1" indent="-24130" eaLnBrk="1" hangingPunct="1">
              <a:lnSpc>
                <a:spcPct val="100000"/>
              </a:lnSpc>
              <a:spcBef>
                <a:spcPts val="10"/>
              </a:spcBef>
              <a:spcAft>
                <a:spcPts val="0"/>
              </a:spcAft>
              <a:buNone/>
            </a:pPr>
            <a:r>
              <a:rPr lang="en-US" altLang="x-none" sz="2800" dirty="0"/>
              <a:t>from    orders  o, agents  a</a:t>
            </a:r>
            <a:endParaRPr lang="en-US" altLang="x-none" sz="2800" dirty="0"/>
          </a:p>
          <a:p>
            <a:pPr marL="573405" lvl="1" indent="-24130" eaLnBrk="1" hangingPunct="1">
              <a:lnSpc>
                <a:spcPct val="100000"/>
              </a:lnSpc>
              <a:spcBef>
                <a:spcPts val="10"/>
              </a:spcBef>
              <a:spcAft>
                <a:spcPts val="0"/>
              </a:spcAft>
              <a:buNone/>
            </a:pPr>
            <a:r>
              <a:rPr lang="en-US" altLang="x-none" sz="2800" dirty="0"/>
              <a:t>where  a.aid=o.aid  and </a:t>
            </a:r>
            <a:endParaRPr lang="en-US" altLang="x-none" sz="2800" dirty="0"/>
          </a:p>
          <a:p>
            <a:pPr marL="573405" lvl="1" indent="1147445" eaLnBrk="1" hangingPunct="1">
              <a:lnSpc>
                <a:spcPct val="100000"/>
              </a:lnSpc>
              <a:spcBef>
                <a:spcPts val="10"/>
              </a:spcBef>
              <a:spcAft>
                <a:spcPts val="0"/>
              </a:spcAft>
              <a:buNone/>
            </a:pPr>
            <a:r>
              <a:rPr lang="en-US" altLang="x-none" sz="2800" dirty="0"/>
              <a:t>(a.city=‘Duluth’ or a.city=‘Dallas’)</a:t>
            </a:r>
            <a:endParaRPr lang="en-US" altLang="x-none"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0964" name="Rectangle 3"/>
          <p:cNvSpPr>
            <a:spLocks noGrp="1"/>
          </p:cNvSpPr>
          <p:nvPr>
            <p:ph type="body"/>
          </p:nvPr>
        </p:nvSpPr>
        <p:spPr>
          <a:xfrm>
            <a:off x="466725" y="55563"/>
            <a:ext cx="8229600" cy="2256155"/>
          </a:xfrm>
        </p:spPr>
        <p:txBody>
          <a:bodyPr wrap="square" anchor="t">
            <a:spAutoFit/>
          </a:bodyPr>
          <a:p>
            <a:pPr eaLnBrk="1" hangingPunct="1">
              <a:lnSpc>
                <a:spcPct val="100000"/>
              </a:lnSpc>
              <a:spcBef>
                <a:spcPts val="20"/>
              </a:spcBef>
              <a:spcAft>
                <a:spcPts val="0"/>
              </a:spcAft>
            </a:pPr>
            <a:r>
              <a:rPr lang="en-US" altLang="x-none" sz="2800" dirty="0"/>
              <a:t>SQL-1</a:t>
            </a:r>
            <a:r>
              <a:rPr lang="zh-CN" altLang="en-US" sz="2800" dirty="0">
                <a:sym typeface="+mn-ea"/>
              </a:rPr>
              <a:t>（不用 </a:t>
            </a:r>
            <a:r>
              <a:rPr lang="en-US" altLang="zh-CN" sz="2800" dirty="0">
                <a:sym typeface="+mn-ea"/>
              </a:rPr>
              <a:t>IN</a:t>
            </a:r>
            <a:r>
              <a:rPr lang="zh-CN" altLang="en-US" sz="2800" dirty="0">
                <a:sym typeface="+mn-ea"/>
              </a:rPr>
              <a:t>）</a:t>
            </a:r>
            <a:endParaRPr lang="en-US" altLang="x-none" sz="2800" dirty="0"/>
          </a:p>
          <a:p>
            <a:pPr lvl="1" eaLnBrk="1" hangingPunct="1">
              <a:lnSpc>
                <a:spcPct val="100000"/>
              </a:lnSpc>
              <a:spcBef>
                <a:spcPts val="20"/>
              </a:spcBef>
              <a:spcAft>
                <a:spcPts val="0"/>
              </a:spcAft>
              <a:buNone/>
            </a:pPr>
            <a:r>
              <a:rPr lang="en-US" altLang="x-none" sz="2800" dirty="0"/>
              <a:t>select  distinct  cid</a:t>
            </a:r>
            <a:endParaRPr lang="en-US" altLang="x-none" sz="2800" dirty="0"/>
          </a:p>
          <a:p>
            <a:pPr lvl="1" eaLnBrk="1" hangingPunct="1">
              <a:lnSpc>
                <a:spcPct val="100000"/>
              </a:lnSpc>
              <a:spcBef>
                <a:spcPts val="20"/>
              </a:spcBef>
              <a:spcAft>
                <a:spcPts val="0"/>
              </a:spcAft>
              <a:buNone/>
            </a:pPr>
            <a:r>
              <a:rPr lang="en-US" altLang="x-none" sz="2800" dirty="0"/>
              <a:t>from    orders  o, agents  a</a:t>
            </a:r>
            <a:endParaRPr lang="en-US" altLang="x-none" sz="2800" dirty="0"/>
          </a:p>
          <a:p>
            <a:pPr lvl="1" eaLnBrk="1" hangingPunct="1">
              <a:lnSpc>
                <a:spcPct val="100000"/>
              </a:lnSpc>
              <a:spcBef>
                <a:spcPts val="20"/>
              </a:spcBef>
              <a:spcAft>
                <a:spcPts val="0"/>
              </a:spcAft>
              <a:buNone/>
            </a:pPr>
            <a:r>
              <a:rPr lang="en-US" altLang="x-none" sz="2800" dirty="0"/>
              <a:t>where  a.aid=o.aid  and</a:t>
            </a:r>
            <a:endParaRPr lang="en-US" altLang="x-none" sz="2800" dirty="0"/>
          </a:p>
          <a:p>
            <a:pPr lvl="1" eaLnBrk="1" hangingPunct="1">
              <a:lnSpc>
                <a:spcPct val="100000"/>
              </a:lnSpc>
              <a:spcBef>
                <a:spcPts val="20"/>
              </a:spcBef>
              <a:spcAft>
                <a:spcPts val="0"/>
              </a:spcAft>
              <a:buNone/>
            </a:pPr>
            <a:r>
              <a:rPr lang="en-US" altLang="x-none" sz="2800" dirty="0"/>
              <a:t>		    (a.city=‘Duluth’ or a.city=‘Dallas’)</a:t>
            </a:r>
            <a:endParaRPr lang="en-US" altLang="x-none" sz="2800" dirty="0"/>
          </a:p>
        </p:txBody>
      </p:sp>
      <p:grpSp>
        <p:nvGrpSpPr>
          <p:cNvPr id="3" name="组合 2"/>
          <p:cNvGrpSpPr/>
          <p:nvPr/>
        </p:nvGrpSpPr>
        <p:grpSpPr>
          <a:xfrm>
            <a:off x="34925" y="2387600"/>
            <a:ext cx="9074150" cy="3835400"/>
            <a:chOff x="55" y="4212"/>
            <a:chExt cx="14290" cy="6040"/>
          </a:xfrm>
        </p:grpSpPr>
        <p:sp>
          <p:nvSpPr>
            <p:cNvPr id="38918" name="Rectangle 4"/>
            <p:cNvSpPr/>
            <p:nvPr/>
          </p:nvSpPr>
          <p:spPr>
            <a:xfrm>
              <a:off x="55" y="4950"/>
              <a:ext cx="14290" cy="5302"/>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rPr>
                <a:t>1</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orders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agents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2" name="文本框 1"/>
            <p:cNvSpPr txBox="1"/>
            <p:nvPr/>
          </p:nvSpPr>
          <p:spPr>
            <a:xfrm>
              <a:off x="200" y="4212"/>
              <a:ext cx="5299" cy="725"/>
            </a:xfrm>
            <a:prstGeom prst="rect">
              <a:avLst/>
            </a:prstGeom>
            <a:noFill/>
          </p:spPr>
          <p:txBody>
            <a:bodyPr wrap="square" rtlCol="0">
              <a:spAutoFit/>
            </a:bodyPr>
            <a:p>
              <a:r>
                <a:rPr lang="zh-CN" altLang="en-US" b="1"/>
                <a:t>执行流程如下：</a:t>
              </a:r>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56845"/>
            <a:ext cx="8229600" cy="533400"/>
          </a:xfrm>
        </p:spPr>
        <p:txBody>
          <a:bodyPr/>
          <a:p>
            <a:r>
              <a:rPr lang="en-US" altLang="x-none" dirty="0">
                <a:solidFill>
                  <a:srgbClr val="FF0000"/>
                </a:solidFill>
                <a:latin typeface="宋体" panose="02010600030101010101" pitchFamily="2" charset="-122"/>
                <a:ea typeface="宋体" panose="02010600030101010101" pitchFamily="2" charset="-122"/>
                <a:sym typeface="+mn-ea"/>
              </a:rPr>
              <a:t>SQL standards history</a:t>
            </a:r>
            <a:endParaRPr lang="en-US" altLang="x-none" dirty="0">
              <a:solidFill>
                <a:srgbClr val="FF0000"/>
              </a:solidFill>
              <a:latin typeface="宋体" panose="02010600030101010101" pitchFamily="2" charset="-122"/>
              <a:ea typeface="宋体" panose="02010600030101010101" pitchFamily="2" charset="-122"/>
              <a:sym typeface="+mn-ea"/>
            </a:endParaRPr>
          </a:p>
        </p:txBody>
      </p:sp>
      <p:sp>
        <p:nvSpPr>
          <p:cNvPr id="3" name="内容占位符 2"/>
          <p:cNvSpPr>
            <a:spLocks noGrp="1"/>
          </p:cNvSpPr>
          <p:nvPr>
            <p:ph idx="1"/>
          </p:nvPr>
        </p:nvSpPr>
        <p:spPr>
          <a:xfrm>
            <a:off x="68580" y="775335"/>
            <a:ext cx="9006840" cy="5198745"/>
          </a:xfrm>
        </p:spPr>
        <p:txBody>
          <a:bodyPr>
            <a:spAutoFit/>
          </a:bodyPr>
          <a:p>
            <a:pPr marL="342900" lvl="0" indent="-342265" eaLnBrk="1" hangingPunct="1">
              <a:lnSpc>
                <a:spcPct val="125000"/>
              </a:lnSpc>
              <a:spcBef>
                <a:spcPts val="25"/>
              </a:spcBef>
              <a:spcAft>
                <a:spcPts val="0"/>
              </a:spcAft>
            </a:pPr>
            <a:r>
              <a:rPr lang="en-US" altLang="x-none" dirty="0">
                <a:solidFill>
                  <a:schemeClr val="accent6"/>
                </a:solidFill>
                <a:latin typeface="Arial" panose="020B0604020202020204" pitchFamily="34" charset="0"/>
                <a:ea typeface="宋体" panose="02010600030101010101" pitchFamily="2" charset="-122"/>
                <a:sym typeface="+mn-ea"/>
              </a:rPr>
              <a:t>1970</a:t>
            </a:r>
            <a:r>
              <a:rPr lang="zh-CN" altLang="en-US" dirty="0">
                <a:solidFill>
                  <a:schemeClr val="accent6"/>
                </a:solidFill>
                <a:latin typeface="Arial" panose="020B0604020202020204" pitchFamily="34" charset="0"/>
                <a:ea typeface="宋体" panose="02010600030101010101" pitchFamily="2" charset="-122"/>
                <a:sym typeface="+mn-ea"/>
              </a:rPr>
              <a:t>年, </a:t>
            </a:r>
            <a:r>
              <a:rPr lang="en-US" altLang="x-none" dirty="0">
                <a:solidFill>
                  <a:schemeClr val="accent6"/>
                </a:solidFill>
                <a:latin typeface="Arial" panose="020B0604020202020204" pitchFamily="34" charset="0"/>
                <a:ea typeface="宋体" panose="02010600030101010101" pitchFamily="2" charset="-122"/>
                <a:sym typeface="+mn-ea"/>
              </a:rPr>
              <a:t>SEQUEL</a:t>
            </a:r>
            <a:r>
              <a:rPr lang="zh-CN" altLang="en-US" dirty="0">
                <a:solidFill>
                  <a:schemeClr val="accent6"/>
                </a:solidFill>
                <a:latin typeface="Arial" panose="020B0604020202020204" pitchFamily="34" charset="0"/>
                <a:ea typeface="宋体" panose="02010600030101010101" pitchFamily="2" charset="-122"/>
                <a:sym typeface="+mn-ea"/>
              </a:rPr>
              <a:t>（</a:t>
            </a:r>
            <a:r>
              <a:rPr lang="en-US" altLang="x-none" dirty="0">
                <a:solidFill>
                  <a:schemeClr val="accent6"/>
                </a:solidFill>
                <a:latin typeface="Arial" panose="020B0604020202020204" pitchFamily="34" charset="0"/>
                <a:ea typeface="宋体" panose="02010600030101010101" pitchFamily="2" charset="-122"/>
                <a:sym typeface="+mn-ea"/>
              </a:rPr>
              <a:t>IBM : </a:t>
            </a:r>
            <a:r>
              <a:rPr lang="en-US" altLang="zh-CN" dirty="0">
                <a:solidFill>
                  <a:schemeClr val="accent6"/>
                </a:solidFill>
                <a:latin typeface="Arial" panose="020B0604020202020204" pitchFamily="34" charset="0"/>
                <a:ea typeface="宋体" panose="02010600030101010101" pitchFamily="2" charset="-122"/>
                <a:sym typeface="+mn-ea"/>
              </a:rPr>
              <a:t>System R</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1986年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X3.135-1986</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9075:1986</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SQL-86 </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1989年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X3.135-1989</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9075:1989</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SQL-89 </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1992年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X3.135-1992</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9075:1992</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SQL-92（</a:t>
            </a:r>
            <a:r>
              <a:rPr lang="zh-CN" altLang="en-US" dirty="0">
                <a:solidFill>
                  <a:srgbClr val="FF0000"/>
                </a:solidFill>
                <a:latin typeface="Arial" panose="020B0604020202020204" pitchFamily="34" charset="0"/>
                <a:ea typeface="宋体" panose="02010600030101010101" pitchFamily="2" charset="-122"/>
                <a:sym typeface="+mn-ea"/>
              </a:rPr>
              <a:t>SQL2</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1999年</a:t>
            </a:r>
            <a:r>
              <a:rPr lang="zh-CN"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9075:1999, SQL:1999（</a:t>
            </a:r>
            <a:r>
              <a:rPr lang="zh-CN" altLang="en-US" dirty="0">
                <a:solidFill>
                  <a:srgbClr val="FF0000"/>
                </a:solidFill>
                <a:latin typeface="Arial" panose="020B0604020202020204" pitchFamily="34" charset="0"/>
                <a:ea typeface="宋体" panose="02010600030101010101" pitchFamily="2" charset="-122"/>
                <a:sym typeface="+mn-ea"/>
              </a:rPr>
              <a:t>SQL3</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2003年, ISO/IEC 9075:2003, SQL:2003</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年, ISO/IEC 9075:200</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 SQL:200</a:t>
            </a:r>
            <a:r>
              <a:rPr lang="en-US" altLang="zh-CN" dirty="0">
                <a:solidFill>
                  <a:schemeClr val="accent6"/>
                </a:solidFill>
                <a:latin typeface="Arial" panose="020B0604020202020204" pitchFamily="34" charset="0"/>
                <a:ea typeface="宋体" panose="02010600030101010101" pitchFamily="2" charset="-122"/>
                <a:sym typeface="+mn-ea"/>
              </a:rPr>
              <a:t>6</a:t>
            </a:r>
            <a:endParaRPr lang="en-US" altLang="zh-CN"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2008年, ISO/IEC 9075:2008, SQL:2008</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2011年, ISO/IEC 9075:2011, SQL:2011</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en-US" altLang="zh-CN" dirty="0">
                <a:solidFill>
                  <a:schemeClr val="accent6"/>
                </a:solidFill>
                <a:latin typeface="Arial" panose="020B0604020202020204" pitchFamily="34" charset="0"/>
                <a:ea typeface="宋体" panose="02010600030101010101" pitchFamily="2" charset="-122"/>
                <a:sym typeface="+mn-ea"/>
              </a:rPr>
              <a:t>2016</a:t>
            </a:r>
            <a:r>
              <a:rPr lang="zh-CN" altLang="zh-CN" dirty="0">
                <a:solidFill>
                  <a:schemeClr val="accent6"/>
                </a:solidFill>
                <a:latin typeface="Arial" panose="020B0604020202020204" pitchFamily="34" charset="0"/>
                <a:ea typeface="宋体" panose="02010600030101010101" pitchFamily="2" charset="-122"/>
                <a:sym typeface="+mn-ea"/>
              </a:rPr>
              <a:t>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9075:201</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 SQL:201</a:t>
            </a:r>
            <a:r>
              <a:rPr lang="en-US" altLang="zh-CN" dirty="0">
                <a:solidFill>
                  <a:schemeClr val="accent6"/>
                </a:solidFill>
                <a:latin typeface="Arial" panose="020B0604020202020204" pitchFamily="34" charset="0"/>
                <a:ea typeface="宋体" panose="02010600030101010101" pitchFamily="2" charset="-122"/>
                <a:sym typeface="+mn-ea"/>
              </a:rPr>
              <a:t>6</a:t>
            </a:r>
            <a:endParaRPr lang="zh-CN" altLang="en-US"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19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19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1988" name="Rectangle 4"/>
          <p:cNvSpPr/>
          <p:nvPr/>
        </p:nvSpPr>
        <p:spPr>
          <a:xfrm>
            <a:off x="466725" y="487680"/>
            <a:ext cx="8229600" cy="1821180"/>
          </a:xfrm>
          <a:prstGeom prst="rect">
            <a:avLst/>
          </a:prstGeom>
          <a:noFill/>
          <a:ln w="9525">
            <a:solidFill>
              <a:srgbClr val="0000CC"/>
            </a:solidFill>
          </a:ln>
        </p:spPr>
        <p:txBody>
          <a:bodyPr lIns="90170" tIns="46990" rIns="90170" bIns="46990" anchor="t">
            <a:spAutoFit/>
          </a:bodyPr>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distinct  cid</a:t>
            </a:r>
            <a:r>
              <a:rPr lang="zh-CN" altLang="en-US" sz="2800" b="1" dirty="0">
                <a:solidFill>
                  <a:schemeClr val="tx2"/>
                </a:solidFill>
                <a:latin typeface="Arial" panose="020B0604020202020204" pitchFamily="34" charset="0"/>
                <a:ea typeface="宋体" panose="02010600030101010101" pitchFamily="2" charset="-122"/>
              </a:rPr>
              <a:t>    </a:t>
            </a:r>
            <a:r>
              <a:rPr lang="en-US" altLang="x-none" sz="2800" b="1" dirty="0">
                <a:solidFill>
                  <a:schemeClr val="tx2"/>
                </a:solidFill>
                <a:latin typeface="Arial" panose="020B0604020202020204" pitchFamily="34" charset="0"/>
                <a:ea typeface="宋体" panose="02010600030101010101" pitchFamily="2" charset="-122"/>
              </a:rPr>
              <a:t>from  orders</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where   aid  IN  (</a:t>
            </a:r>
            <a:endParaRPr lang="en-US" altLang="x-none" sz="2800" b="1" dirty="0">
              <a:solidFill>
                <a:schemeClr val="tx2"/>
              </a:solidFill>
              <a:latin typeface="Arial" panose="020B0604020202020204" pitchFamily="34" charset="0"/>
              <a:ea typeface="宋体" panose="02010600030101010101" pitchFamily="2" charset="-122"/>
            </a:endParaRPr>
          </a:p>
          <a:p>
            <a:pPr marL="1143000" lvl="2" indent="-228600">
              <a:lnSpc>
                <a:spcPct val="100000"/>
              </a:lnSpc>
              <a:spcBef>
                <a:spcPts val="1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select  aid</a:t>
            </a:r>
            <a:r>
              <a:rPr lang="zh-CN" altLang="en-US" sz="2800" b="1" dirty="0">
                <a:solidFill>
                  <a:srgbClr val="FF0066"/>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from  agents</a:t>
            </a:r>
            <a:endParaRPr lang="en-US" altLang="x-none" sz="2800" b="1" dirty="0">
              <a:solidFill>
                <a:srgbClr val="FF0066"/>
              </a:solidFill>
              <a:latin typeface="Arial" panose="020B0604020202020204" pitchFamily="34" charset="0"/>
              <a:ea typeface="宋体" panose="02010600030101010101" pitchFamily="2" charset="-122"/>
            </a:endParaRPr>
          </a:p>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		where  city= ‘Duluth’  or  city=‘Dallas’</a:t>
            </a:r>
            <a:r>
              <a:rPr lang="zh-CN" altLang="en-US" sz="2800" b="1" dirty="0">
                <a:solidFill>
                  <a:srgbClr val="FF0066"/>
                </a:solidFill>
                <a:latin typeface="Arial" panose="020B0604020202020204" pitchFamily="34" charset="0"/>
                <a:ea typeface="宋体" panose="02010600030101010101" pitchFamily="2" charset="-122"/>
              </a:rPr>
              <a:t> </a:t>
            </a:r>
            <a:r>
              <a:rPr lang="en-US" altLang="x-none" sz="2800" b="1" dirty="0">
                <a:solidFill>
                  <a:schemeClr val="tx2"/>
                </a:solidFill>
                <a:latin typeface="Arial" panose="020B0604020202020204" pitchFamily="34" charset="0"/>
                <a:ea typeface="宋体" panose="02010600030101010101" pitchFamily="2" charset="-122"/>
              </a:rPr>
              <a:t>)</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3" name="Rectangle 3"/>
          <p:cNvSpPr>
            <a:spLocks noGrp="1"/>
          </p:cNvSpPr>
          <p:nvPr/>
        </p:nvSpPr>
        <p:spPr>
          <a:xfrm>
            <a:off x="127000" y="69850"/>
            <a:ext cx="4714875" cy="365760"/>
          </a:xfrm>
          <a:prstGeom prst="rect">
            <a:avLst/>
          </a:prstGeom>
          <a:noFill/>
          <a:ln w="9525">
            <a:noFill/>
          </a:ln>
        </p:spPr>
        <p:txBody>
          <a:bodyPr wrap="square" tIns="0" bIns="0"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algn="l" eaLnBrk="1" hangingPunct="1">
              <a:lnSpc>
                <a:spcPct val="85000"/>
              </a:lnSpc>
              <a:spcBef>
                <a:spcPct val="10000"/>
              </a:spcBef>
              <a:buNone/>
            </a:pPr>
            <a:r>
              <a:rPr lang="en-US" altLang="x-none" sz="2800" dirty="0"/>
              <a:t>SQL-2</a:t>
            </a:r>
            <a:r>
              <a:rPr lang="zh-CN" altLang="en-US" sz="2800" dirty="0"/>
              <a:t>（使用 </a:t>
            </a:r>
            <a:r>
              <a:rPr lang="en-US" altLang="zh-CN" sz="2800" dirty="0"/>
              <a:t>IN </a:t>
            </a:r>
            <a:r>
              <a:rPr lang="zh-CN" altLang="en-US" sz="2800" dirty="0"/>
              <a:t>谓词</a:t>
            </a:r>
            <a:r>
              <a:rPr lang="zh-CN" altLang="en-US" sz="2800" dirty="0"/>
              <a:t>）</a:t>
            </a:r>
            <a:endParaRPr lang="zh-CN" altLang="en-US" sz="2800" dirty="0"/>
          </a:p>
        </p:txBody>
      </p:sp>
      <p:grpSp>
        <p:nvGrpSpPr>
          <p:cNvPr id="4" name="组合 3"/>
          <p:cNvGrpSpPr/>
          <p:nvPr/>
        </p:nvGrpSpPr>
        <p:grpSpPr>
          <a:xfrm>
            <a:off x="34925" y="2387600"/>
            <a:ext cx="9074150" cy="4021455"/>
            <a:chOff x="55" y="3760"/>
            <a:chExt cx="14290" cy="6333"/>
          </a:xfrm>
        </p:grpSpPr>
        <p:sp>
          <p:nvSpPr>
            <p:cNvPr id="39942" name="Rectangle 4"/>
            <p:cNvSpPr/>
            <p:nvPr/>
          </p:nvSpPr>
          <p:spPr>
            <a:xfrm>
              <a:off x="55" y="4493"/>
              <a:ext cx="14290" cy="560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agents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zh-CN" altLang="en-US" sz="2800" b="1" dirty="0">
                  <a:solidFill>
                    <a:schemeClr val="hlink"/>
                  </a:solidFill>
                  <a:latin typeface="Arial" panose="020B0604020202020204" pitchFamily="34" charset="0"/>
                  <a:ea typeface="宋体" panose="02010600030101010101" pitchFamily="2" charset="-122"/>
                </a:rPr>
                <a:t>......(get aids of agents </a:t>
              </a:r>
              <a:r>
                <a:rPr lang="en-US" altLang="x-none" sz="2800" b="1" dirty="0">
                  <a:solidFill>
                    <a:schemeClr val="hlink"/>
                  </a:solidFill>
                  <a:latin typeface="Arial" panose="020B0604020202020204" pitchFamily="34" charset="0"/>
                  <a:ea typeface="宋体" panose="02010600030101010101" pitchFamily="2" charset="-122"/>
                  <a:sym typeface="Arial" panose="020B0604020202020204" pitchFamily="34" charset="0"/>
                </a:rPr>
                <a:t>in Duluth or Dallas</a:t>
              </a:r>
              <a:r>
                <a:rPr lang="zh-CN" altLang="en-US" sz="2800" b="1" dirty="0">
                  <a:solidFill>
                    <a:schemeClr val="hlink"/>
                  </a:solidFill>
                  <a:latin typeface="Arial" panose="020B0604020202020204" pitchFamily="34" charset="0"/>
                  <a:ea typeface="宋体" panose="02010600030101010101" pitchFamily="2" charset="-122"/>
                </a:rPr>
                <a:t>)</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zh-CN" altLang="en-US" sz="2800" b="1" i="1" dirty="0">
                  <a:solidFill>
                    <a:schemeClr val="hlink"/>
                  </a:solidFill>
                  <a:latin typeface="Arial" panose="020B0604020202020204" pitchFamily="34" charset="0"/>
                  <a:ea typeface="宋体" panose="02010600030101010101" pitchFamily="2" charset="-122"/>
                  <a:sym typeface="Arial" panose="020B0604020202020204" pitchFamily="34" charset="0"/>
                </a:rPr>
                <a:t>       </a:t>
              </a:r>
              <a:r>
                <a:rPr lang="zh-CN" altLang="en-US" sz="2800" b="1" i="1" u="sng" dirty="0">
                  <a:solidFill>
                    <a:schemeClr val="hlink"/>
                  </a:solidFill>
                  <a:latin typeface="Arial" panose="020B0604020202020204" pitchFamily="34" charset="0"/>
                  <a:ea typeface="宋体" panose="02010600030101010101" pitchFamily="2" charset="-122"/>
                  <a:sym typeface="Arial" panose="020B0604020202020204" pitchFamily="34" charset="0"/>
                </a:rPr>
                <a:t>// result is the set </a:t>
              </a:r>
              <a:r>
                <a:rPr lang="zh-CN" altLang="en-US" sz="2800" b="1" i="1" u="sng" dirty="0">
                  <a:solidFill>
                    <a:srgbClr val="FF0000"/>
                  </a:solidFill>
                  <a:latin typeface="Arial" panose="020B0604020202020204" pitchFamily="34" charset="0"/>
                  <a:ea typeface="宋体" panose="02010600030101010101" pitchFamily="2" charset="-122"/>
                  <a:sym typeface="Arial" panose="020B0604020202020204" pitchFamily="34" charset="0"/>
                </a:rPr>
                <a:t>aids-set</a:t>
              </a:r>
              <a:endParaRPr lang="zh-CN" altLang="en-US" sz="2800" b="1" i="1" u="sng"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00000"/>
                </a:lnSpc>
                <a:spcBef>
                  <a:spcPts val="20"/>
                </a:spcBef>
                <a:spcAft>
                  <a:spcPts val="0"/>
                </a:spcAft>
                <a:buClr>
                  <a:schemeClr val="accent1"/>
                </a:buClr>
                <a:buFont typeface="Wingdings" panose="05000000000000000000" pitchFamily="2" charset="2"/>
                <a:buNone/>
              </a:pPr>
              <a:endParaRPr lang="zh-CN" altLang="en-US" sz="2800" b="1" i="1" u="sng" dirty="0">
                <a:solidFill>
                  <a:schemeClr val="hlink"/>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rPr>
                <a:t>2</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orders</a:t>
              </a:r>
              <a:endParaRPr lang="zh-CN" altLang="en-US" sz="2800" b="1" dirty="0">
                <a:solidFill>
                  <a:srgbClr val="FF0000"/>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zh-CN" altLang="en-US" sz="2800" b="1" dirty="0">
                  <a:solidFill>
                    <a:schemeClr val="hlink"/>
                  </a:solidFill>
                  <a:latin typeface="Arial" panose="020B0604020202020204" pitchFamily="34" charset="0"/>
                  <a:ea typeface="宋体" panose="02010600030101010101" pitchFamily="2" charset="-122"/>
                </a:rPr>
                <a:t>    ...... ( find orders with aid IN </a:t>
              </a:r>
              <a:r>
                <a:rPr lang="zh-CN" altLang="en-US" sz="2800" b="1" dirty="0">
                  <a:solidFill>
                    <a:srgbClr val="FF0000"/>
                  </a:solidFill>
                  <a:latin typeface="Arial" panose="020B0604020202020204" pitchFamily="34" charset="0"/>
                  <a:ea typeface="宋体" panose="02010600030101010101" pitchFamily="2" charset="-122"/>
                </a:rPr>
                <a:t>aids-set</a:t>
              </a:r>
              <a:r>
                <a:rPr lang="zh-CN" altLang="en-US" sz="2800" b="1" dirty="0">
                  <a:solidFill>
                    <a:schemeClr val="hlink"/>
                  </a:solidFill>
                  <a:latin typeface="Arial" panose="020B0604020202020204" pitchFamily="34" charset="0"/>
                  <a:ea typeface="宋体" panose="02010600030101010101" pitchFamily="2" charset="-122"/>
                </a:rPr>
                <a:t> and output cid of the orders )</a:t>
              </a:r>
              <a:endParaRPr lang="zh-CN" altLang="en-US" sz="2800" b="1" dirty="0">
                <a:solidFill>
                  <a:schemeClr val="hlink"/>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2" name="文本框 1"/>
            <p:cNvSpPr txBox="1"/>
            <p:nvPr/>
          </p:nvSpPr>
          <p:spPr>
            <a:xfrm>
              <a:off x="200" y="3760"/>
              <a:ext cx="5299" cy="725"/>
            </a:xfrm>
            <a:prstGeom prst="rect">
              <a:avLst/>
            </a:prstGeom>
            <a:noFill/>
          </p:spPr>
          <p:txBody>
            <a:bodyPr wrap="square" rtlCol="0">
              <a:spAutoFit/>
            </a:bodyPr>
            <a:p>
              <a:r>
                <a:rPr lang="zh-CN" altLang="en-US" b="1"/>
                <a:t>执行流程如下：</a:t>
              </a:r>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4"/>
          <p:cNvSpPr/>
          <p:nvPr/>
        </p:nvSpPr>
        <p:spPr>
          <a:xfrm>
            <a:off x="34925" y="60325"/>
            <a:ext cx="9074150" cy="2936875"/>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118745" rIns="90170" bIns="46990" anchor="t"/>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rPr>
              <a:t>1</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orders</a:t>
            </a:r>
            <a:endParaRPr lang="zh-CN" altLang="en-US"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agents</a:t>
            </a:r>
            <a:endParaRPr lang="zh-CN" altLang="en-US"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zh-CN" altLang="en-US" sz="3000" b="1" dirty="0">
                <a:solidFill>
                  <a:srgbClr val="FF0000"/>
                </a:solidFill>
                <a:latin typeface="Arial" panose="020B0604020202020204" pitchFamily="34" charset="0"/>
                <a:ea typeface="宋体" panose="02010600030101010101" pitchFamily="2" charset="-122"/>
              </a:rPr>
              <a:t>     ......</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dirty="0">
              <a:latin typeface="Times New Roman" panose="02020603050405020304" pitchFamily="2" charset="0"/>
              <a:ea typeface="Times New Roman" panose="02020603050405020304" pitchFamily="2" charset="0"/>
            </a:endParaRPr>
          </a:p>
        </p:txBody>
      </p:sp>
      <p:sp>
        <p:nvSpPr>
          <p:cNvPr id="43010" name="Rectangle 4"/>
          <p:cNvSpPr/>
          <p:nvPr/>
        </p:nvSpPr>
        <p:spPr>
          <a:xfrm>
            <a:off x="34925" y="3140075"/>
            <a:ext cx="9074150" cy="374650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118745" rIns="90170" bIns="46990" anchor="t"/>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agents</a:t>
            </a:r>
            <a:endParaRPr lang="zh-CN" altLang="en-US" sz="30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rPr>
              <a:t>......</a:t>
            </a:r>
            <a:endParaRPr lang="en-US" altLang="x-none" sz="3000" b="1" dirty="0">
              <a:solidFill>
                <a:schemeClr val="hlink"/>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zh-CN" altLang="en-US" sz="3000" b="1" i="1" dirty="0">
                <a:solidFill>
                  <a:schemeClr val="hlink"/>
                </a:solidFill>
                <a:latin typeface="Arial" panose="020B0604020202020204" pitchFamily="34" charset="0"/>
                <a:ea typeface="宋体" panose="02010600030101010101" pitchFamily="2" charset="-122"/>
                <a:sym typeface="Arial" panose="020B0604020202020204" pitchFamily="34" charset="0"/>
              </a:rPr>
              <a:t>       </a:t>
            </a:r>
            <a:r>
              <a:rPr lang="zh-CN" altLang="en-US" sz="3000" b="1" i="1" u="sng" dirty="0">
                <a:solidFill>
                  <a:schemeClr val="hlink"/>
                </a:solidFill>
                <a:latin typeface="Arial" panose="020B0604020202020204" pitchFamily="34" charset="0"/>
                <a:ea typeface="宋体" panose="02010600030101010101" pitchFamily="2" charset="-122"/>
                <a:sym typeface="Arial" panose="020B0604020202020204" pitchFamily="34" charset="0"/>
              </a:rPr>
              <a:t>// result is the set </a:t>
            </a:r>
            <a:r>
              <a:rPr lang="zh-CN" altLang="en-US" sz="3000" b="1" i="1" u="sng" dirty="0">
                <a:solidFill>
                  <a:srgbClr val="FF0000"/>
                </a:solidFill>
                <a:latin typeface="Arial" panose="020B0604020202020204" pitchFamily="34" charset="0"/>
                <a:ea typeface="宋体" panose="02010600030101010101" pitchFamily="2" charset="-122"/>
                <a:sym typeface="Arial" panose="020B0604020202020204" pitchFamily="34" charset="0"/>
              </a:rPr>
              <a:t>aids-set</a:t>
            </a:r>
            <a:endParaRPr lang="zh-CN" altLang="en-US" sz="3000" b="1" i="1" u="sng"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endParaRPr lang="zh-CN" altLang="en-US" sz="1400" b="1" i="1" u="sng" dirty="0">
              <a:solidFill>
                <a:schemeClr val="hlink"/>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rPr>
              <a:t>2</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orders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rPr>
              <a:t>    ...... ( find orders with aid IN </a:t>
            </a:r>
            <a:r>
              <a:rPr lang="zh-CN" altLang="en-US" sz="3000" b="1" dirty="0">
                <a:solidFill>
                  <a:srgbClr val="FF0000"/>
                </a:solidFill>
                <a:latin typeface="Arial" panose="020B0604020202020204" pitchFamily="34" charset="0"/>
                <a:ea typeface="宋体" panose="02010600030101010101" pitchFamily="2" charset="-122"/>
              </a:rPr>
              <a:t>aids-set</a:t>
            </a:r>
            <a:r>
              <a:rPr lang="zh-CN" altLang="en-US" sz="3000" b="1" dirty="0">
                <a:solidFill>
                  <a:schemeClr val="hlink"/>
                </a:solidFill>
                <a:latin typeface="Arial" panose="020B0604020202020204" pitchFamily="34" charset="0"/>
                <a:ea typeface="宋体" panose="02010600030101010101" pitchFamily="2" charset="-122"/>
              </a:rPr>
              <a:t> )</a:t>
            </a:r>
            <a:endParaRPr lang="zh-CN" altLang="en-US" sz="3000" b="1" dirty="0">
              <a:solidFill>
                <a:schemeClr val="hlink"/>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endPar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43011" name="文本框 40963"/>
          <p:cNvSpPr txBox="1"/>
          <p:nvPr/>
        </p:nvSpPr>
        <p:spPr>
          <a:xfrm>
            <a:off x="7458075" y="2382838"/>
            <a:ext cx="1651000" cy="553085"/>
          </a:xfrm>
          <a:prstGeom prst="rect">
            <a:avLst/>
          </a:prstGeom>
          <a:noFill/>
          <a:ln w="9525">
            <a:noFill/>
          </a:ln>
        </p:spPr>
        <p:txBody>
          <a:bodyPr anchor="t">
            <a:spAutoFit/>
          </a:bodyPr>
          <a:p>
            <a:pPr algn="ctr"/>
            <a:r>
              <a:rPr lang="zh-CN" altLang="en-US" sz="3000" b="1" i="1" dirty="0">
                <a:latin typeface="Times New Roman" panose="02020603050405020304" pitchFamily="2" charset="0"/>
                <a:ea typeface="宋体" panose="02010600030101010101" pitchFamily="2" charset="-122"/>
              </a:rPr>
              <a:t>(SQL</a:t>
            </a:r>
            <a:r>
              <a:rPr lang="en-US" altLang="zh-CN" sz="3000" b="1" i="1" dirty="0">
                <a:latin typeface="Times New Roman" panose="02020603050405020304" pitchFamily="2" charset="0"/>
                <a:ea typeface="宋体" panose="02010600030101010101" pitchFamily="2" charset="-122"/>
              </a:rPr>
              <a:t>-</a:t>
            </a:r>
            <a:r>
              <a:rPr lang="zh-CN" altLang="en-US" sz="3000" b="1" i="1" dirty="0">
                <a:latin typeface="Times New Roman" panose="02020603050405020304" pitchFamily="2" charset="0"/>
                <a:ea typeface="宋体" panose="02010600030101010101" pitchFamily="2" charset="-122"/>
              </a:rPr>
              <a:t>1)</a:t>
            </a:r>
            <a:endParaRPr lang="zh-CN" altLang="en-US" sz="3000" b="1" i="1" dirty="0">
              <a:latin typeface="Times New Roman" panose="02020603050405020304" pitchFamily="2" charset="0"/>
              <a:ea typeface="宋体" panose="02010600030101010101" pitchFamily="2" charset="-122"/>
            </a:endParaRPr>
          </a:p>
        </p:txBody>
      </p:sp>
      <p:sp>
        <p:nvSpPr>
          <p:cNvPr id="43012" name="文本框 40964"/>
          <p:cNvSpPr txBox="1"/>
          <p:nvPr/>
        </p:nvSpPr>
        <p:spPr>
          <a:xfrm>
            <a:off x="7440613" y="6313488"/>
            <a:ext cx="1651000" cy="553085"/>
          </a:xfrm>
          <a:prstGeom prst="rect">
            <a:avLst/>
          </a:prstGeom>
          <a:noFill/>
          <a:ln w="9525">
            <a:noFill/>
          </a:ln>
        </p:spPr>
        <p:txBody>
          <a:bodyPr wrap="square" anchor="t">
            <a:spAutoFit/>
          </a:bodyPr>
          <a:p>
            <a:pPr algn="ctr"/>
            <a:r>
              <a:rPr lang="zh-CN" altLang="en-US" sz="3000" b="1" i="1" dirty="0">
                <a:latin typeface="Times New Roman" panose="02020603050405020304" pitchFamily="2" charset="0"/>
                <a:ea typeface="宋体" panose="02010600030101010101" pitchFamily="2" charset="-122"/>
              </a:rPr>
              <a:t>(SQL</a:t>
            </a:r>
            <a:r>
              <a:rPr lang="en-US" altLang="zh-CN" sz="3000" b="1" i="1" dirty="0">
                <a:latin typeface="Times New Roman" panose="02020603050405020304" pitchFamily="2" charset="0"/>
                <a:ea typeface="宋体" panose="02010600030101010101" pitchFamily="2" charset="-122"/>
              </a:rPr>
              <a:t>-</a:t>
            </a:r>
            <a:r>
              <a:rPr lang="zh-CN" altLang="en-US" sz="3000" b="1" i="1" dirty="0">
                <a:latin typeface="Times New Roman" panose="02020603050405020304" pitchFamily="2" charset="0"/>
                <a:ea typeface="宋体" panose="02010600030101010101" pitchFamily="2" charset="-122"/>
              </a:rPr>
              <a:t>2)</a:t>
            </a:r>
            <a:endParaRPr lang="zh-CN" altLang="en-US" sz="3000" b="1" i="1"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40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40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4036" name="Rectangle 3"/>
          <p:cNvSpPr>
            <a:spLocks noGrp="1"/>
          </p:cNvSpPr>
          <p:nvPr>
            <p:ph type="body"/>
          </p:nvPr>
        </p:nvSpPr>
        <p:spPr>
          <a:xfrm>
            <a:off x="323850" y="55563"/>
            <a:ext cx="8497888" cy="2798762"/>
          </a:xfrm>
          <a:solidFill>
            <a:schemeClr val="bg1"/>
          </a:solidFill>
          <a:ln w="25400">
            <a:solidFill>
              <a:schemeClr val="hlink"/>
            </a:solidFill>
            <a:miter/>
          </a:ln>
        </p:spPr>
        <p:txBody>
          <a:bodyPr wrap="square" lIns="90170" tIns="46990" rIns="90170" bIns="46990" anchor="t"/>
          <a:p>
            <a:pPr eaLnBrk="1" hangingPunct="1"/>
            <a:r>
              <a:rPr lang="en-US" altLang="x-none" sz="3000" dirty="0"/>
              <a:t>SQL-1 (</a:t>
            </a:r>
            <a:r>
              <a:rPr lang="en-US" altLang="x-none" sz="3000" u="sng" dirty="0"/>
              <a:t>SLOW</a:t>
            </a:r>
            <a:r>
              <a:rPr lang="en-US" altLang="x-none" sz="3000" dirty="0"/>
              <a:t>)</a:t>
            </a:r>
            <a:endParaRPr lang="en-US" altLang="x-none" sz="3000" dirty="0"/>
          </a:p>
          <a:p>
            <a:pPr lvl="1" eaLnBrk="1" hangingPunct="1">
              <a:buNone/>
            </a:pPr>
            <a:r>
              <a:rPr lang="en-US" altLang="x-none" sz="3000" dirty="0"/>
              <a:t>select  distinct  cid</a:t>
            </a:r>
            <a:endParaRPr lang="en-US" altLang="x-none" sz="3000" dirty="0"/>
          </a:p>
          <a:p>
            <a:pPr lvl="1" eaLnBrk="1" hangingPunct="1">
              <a:buNone/>
            </a:pPr>
            <a:r>
              <a:rPr lang="en-US" altLang="x-none" sz="3000" dirty="0"/>
              <a:t>from    orders  o, agents  a</a:t>
            </a:r>
            <a:endParaRPr lang="en-US" altLang="x-none" sz="3000" dirty="0"/>
          </a:p>
          <a:p>
            <a:pPr lvl="1" eaLnBrk="1" hangingPunct="1">
              <a:buNone/>
            </a:pPr>
            <a:r>
              <a:rPr lang="en-US" altLang="x-none" sz="3000" dirty="0"/>
              <a:t>where  a.aid=o.aid  and</a:t>
            </a:r>
            <a:endParaRPr lang="en-US" altLang="x-none" sz="3000" dirty="0"/>
          </a:p>
          <a:p>
            <a:pPr lvl="1" eaLnBrk="1" hangingPunct="1">
              <a:buNone/>
            </a:pPr>
            <a:r>
              <a:rPr lang="en-US" altLang="x-none" sz="3000" dirty="0"/>
              <a:t>		    (a.city=‘Duluth’ or a.city=‘Dallas’)</a:t>
            </a:r>
            <a:endParaRPr lang="en-US" altLang="x-none" sz="3000" dirty="0"/>
          </a:p>
        </p:txBody>
      </p:sp>
      <p:sp>
        <p:nvSpPr>
          <p:cNvPr id="44037" name="Rectangle 4"/>
          <p:cNvSpPr/>
          <p:nvPr/>
        </p:nvSpPr>
        <p:spPr>
          <a:xfrm>
            <a:off x="323850" y="2927350"/>
            <a:ext cx="8497888" cy="38862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SQL-2 (</a:t>
            </a:r>
            <a:r>
              <a:rPr lang="en-US" altLang="x-none" sz="3000" b="1" u="sng" dirty="0">
                <a:solidFill>
                  <a:srgbClr val="FF0000"/>
                </a:solidFill>
                <a:latin typeface="Arial" panose="020B0604020202020204" pitchFamily="34" charset="0"/>
                <a:ea typeface="宋体" panose="02010600030101010101" pitchFamily="2" charset="-122"/>
              </a:rPr>
              <a:t>FAST</a:t>
            </a:r>
            <a:r>
              <a:rPr lang="en-US" altLang="x-none" sz="3000" b="1" dirty="0">
                <a:solidFill>
                  <a:srgbClr val="FF0000"/>
                </a:solidFill>
                <a:latin typeface="Arial" panose="020B0604020202020204" pitchFamily="34" charset="0"/>
                <a:ea typeface="宋体" panose="02010600030101010101" pitchFamily="2" charset="-122"/>
              </a:rPr>
              <a:t>)</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cid</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orders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aid  IN  (</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from  agents</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city= ‘Duluth’  or  city=‘Dallas’</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50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50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5060"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45061" name="Rectangle 3"/>
          <p:cNvSpPr>
            <a:spLocks noGrp="1"/>
          </p:cNvSpPr>
          <p:nvPr>
            <p:ph type="body"/>
          </p:nvPr>
        </p:nvSpPr>
        <p:spPr>
          <a:xfrm>
            <a:off x="314325" y="990600"/>
            <a:ext cx="8650288" cy="1524000"/>
          </a:xfrm>
        </p:spPr>
        <p:txBody>
          <a:bodyPr wrap="square" anchor="t"/>
          <a:p>
            <a:pPr eaLnBrk="1" hangingPunct="1"/>
            <a:r>
              <a:rPr lang="en-US" altLang="x-none" sz="3200" dirty="0"/>
              <a:t>Exp 3.4.2 </a:t>
            </a:r>
            <a:r>
              <a:rPr lang="en-US" altLang="x-none" sz="3200" dirty="0">
                <a:solidFill>
                  <a:schemeClr val="accent2"/>
                </a:solidFill>
              </a:rPr>
              <a:t>Get all information concerning agents based in Duluth or Dallas.</a:t>
            </a:r>
            <a:endParaRPr lang="en-US" altLang="x-none" sz="3200" dirty="0">
              <a:solidFill>
                <a:schemeClr val="accent2"/>
              </a:solidFill>
            </a:endParaRPr>
          </a:p>
        </p:txBody>
      </p:sp>
      <p:sp>
        <p:nvSpPr>
          <p:cNvPr id="43015" name="Rectangle 4"/>
          <p:cNvSpPr/>
          <p:nvPr/>
        </p:nvSpPr>
        <p:spPr>
          <a:xfrm>
            <a:off x="314325" y="2425700"/>
            <a:ext cx="8650288" cy="1828800"/>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agents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city  IN  { ‘Duluth’, ‘Dallas’ }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linds(horizontal)">
                                      <p:cBhvr>
                                        <p:cTn id="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60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60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6084" name="Rectangle 3"/>
          <p:cNvSpPr>
            <a:spLocks noGrp="1"/>
          </p:cNvSpPr>
          <p:nvPr>
            <p:ph type="body"/>
          </p:nvPr>
        </p:nvSpPr>
        <p:spPr>
          <a:xfrm>
            <a:off x="28575" y="50800"/>
            <a:ext cx="9010650" cy="1651000"/>
          </a:xfrm>
        </p:spPr>
        <p:txBody>
          <a:bodyPr wrap="square" anchor="t"/>
          <a:p>
            <a:pPr eaLnBrk="1" hangingPunct="1"/>
            <a:r>
              <a:rPr lang="en-US" altLang="x-none" sz="3000" dirty="0"/>
              <a:t>Exp 3.4.3 </a:t>
            </a:r>
            <a:r>
              <a:rPr lang="en-US" altLang="x-none" sz="3000" dirty="0">
                <a:solidFill>
                  <a:schemeClr val="accent2"/>
                </a:solidFill>
              </a:rPr>
              <a:t>Get the names and discounts of all customers who place orders through agents in Duluth or Dallas.</a:t>
            </a:r>
            <a:endParaRPr lang="en-US" altLang="x-none" sz="3000" dirty="0">
              <a:solidFill>
                <a:schemeClr val="accent2"/>
              </a:solidFill>
            </a:endParaRPr>
          </a:p>
        </p:txBody>
      </p:sp>
      <p:sp>
        <p:nvSpPr>
          <p:cNvPr id="44038" name="Rectangle 4"/>
          <p:cNvSpPr/>
          <p:nvPr/>
        </p:nvSpPr>
        <p:spPr>
          <a:xfrm>
            <a:off x="28575" y="1639888"/>
            <a:ext cx="9009063" cy="4741862"/>
          </a:xfrm>
          <a:prstGeom prst="rect">
            <a:avLst/>
          </a:prstGeom>
          <a:solidFill>
            <a:schemeClr val="bg1"/>
          </a:solidFill>
          <a:ln w="9525">
            <a:noFill/>
          </a:ln>
        </p:spPr>
        <p:txBody>
          <a:bodyPr lIns="90170" tIns="46990" rIns="90170" bIns="46990" anchor="t"/>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cname,  discnt</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IN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SELECT  o.cid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FROM      orders  o</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o.aid  IN  (</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a.aid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a.city IN (‘Duluth’, ‘Dallas’)</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solidFill>
                  <a:schemeClr val="tx2"/>
                </a:solidFill>
                <a:latin typeface="Arial" panose="020B0604020202020204" pitchFamily="34" charset="0"/>
                <a:ea typeface="宋体" panose="02010600030101010101" pitchFamily="2" charset="-122"/>
              </a:rPr>
              <a:t>) ;</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blinds(horizontal)">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ldLvl="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Rectangle 2"/>
          <p:cNvSpPr>
            <a:spLocks noGrp="1"/>
          </p:cNvSpPr>
          <p:nvPr>
            <p:ph type="title"/>
          </p:nvPr>
        </p:nvSpPr>
        <p:spPr/>
        <p:txBody>
          <a:bodyPr wrap="square" anchor="ctr"/>
          <a:p>
            <a:pPr eaLnBrk="1" hangingPunct="1"/>
            <a:r>
              <a:rPr lang="en-US" altLang="zh-CN" dirty="0">
                <a:sym typeface="+mn-ea"/>
              </a:rPr>
              <a:t>uncorrelated&amp;</a:t>
            </a:r>
            <a:r>
              <a:rPr lang="en-US" altLang="zh-CN" dirty="0">
                <a:sym typeface="+mn-ea"/>
              </a:rPr>
              <a:t>correlated subquery</a:t>
            </a:r>
            <a:endParaRPr lang="en-US" altLang="x-none" dirty="0"/>
          </a:p>
        </p:txBody>
      </p:sp>
      <p:sp>
        <p:nvSpPr>
          <p:cNvPr id="49157" name="Rectangle 3"/>
          <p:cNvSpPr>
            <a:spLocks noGrp="1"/>
          </p:cNvSpPr>
          <p:nvPr>
            <p:ph type="body"/>
          </p:nvPr>
        </p:nvSpPr>
        <p:spPr>
          <a:xfrm>
            <a:off x="107950" y="846455"/>
            <a:ext cx="8930005" cy="3548380"/>
          </a:xfrm>
        </p:spPr>
        <p:txBody>
          <a:bodyPr wrap="square" anchor="t">
            <a:spAutoFit/>
          </a:bodyPr>
          <a:p>
            <a:pPr eaLnBrk="1" hangingPunct="1">
              <a:lnSpc>
                <a:spcPct val="100000"/>
              </a:lnSpc>
              <a:spcBef>
                <a:spcPts val="20"/>
              </a:spcBef>
              <a:spcAft>
                <a:spcPts val="0"/>
              </a:spcAft>
            </a:pPr>
            <a:r>
              <a:rPr lang="en-US" altLang="zh-CN" sz="2800" dirty="0"/>
              <a:t>uncorrelated subquery (</a:t>
            </a:r>
            <a:r>
              <a:rPr lang="zh-CN" altLang="zh-CN" sz="2800" dirty="0"/>
              <a:t>独立子查询</a:t>
            </a:r>
            <a:r>
              <a:rPr lang="en-US" altLang="zh-CN" sz="2800" dirty="0"/>
              <a:t>)</a:t>
            </a:r>
            <a:endParaRPr lang="en-US" altLang="zh-CN" sz="2800" dirty="0"/>
          </a:p>
          <a:p>
            <a:pPr lvl="1" eaLnBrk="1" hangingPunct="1">
              <a:lnSpc>
                <a:spcPct val="100000"/>
              </a:lnSpc>
              <a:spcBef>
                <a:spcPts val="20"/>
              </a:spcBef>
              <a:spcAft>
                <a:spcPts val="0"/>
              </a:spcAft>
            </a:pPr>
            <a:r>
              <a:rPr lang="en-US" altLang="zh-CN" sz="2800" dirty="0">
                <a:sym typeface="+mn-ea"/>
              </a:rPr>
              <a:t>Subquery deliver a set of rows to the outer Select phrase without receiving any input data.</a:t>
            </a:r>
            <a:endParaRPr lang="en-US" altLang="zh-CN" sz="2800" dirty="0">
              <a:sym typeface="+mn-ea"/>
            </a:endParaRPr>
          </a:p>
          <a:p>
            <a:pPr lvl="1" eaLnBrk="1" hangingPunct="1">
              <a:lnSpc>
                <a:spcPct val="100000"/>
              </a:lnSpc>
              <a:spcBef>
                <a:spcPts val="20"/>
              </a:spcBef>
              <a:spcAft>
                <a:spcPts val="0"/>
              </a:spcAft>
            </a:pPr>
            <a:r>
              <a:rPr lang="en-US" altLang="zh-CN" sz="2800" dirty="0">
                <a:sym typeface="+mn-ea"/>
              </a:rPr>
              <a:t>Subquery is completely independent of the outer one.</a:t>
            </a:r>
            <a:endParaRPr lang="en-US" altLang="zh-CN" sz="2800" dirty="0">
              <a:sym typeface="+mn-ea"/>
            </a:endParaRPr>
          </a:p>
          <a:p>
            <a:pPr eaLnBrk="1" hangingPunct="1">
              <a:lnSpc>
                <a:spcPct val="100000"/>
              </a:lnSpc>
              <a:spcBef>
                <a:spcPts val="20"/>
              </a:spcBef>
              <a:spcAft>
                <a:spcPts val="0"/>
              </a:spcAft>
            </a:pPr>
            <a:r>
              <a:rPr lang="en-US" altLang="zh-CN" sz="2800" dirty="0">
                <a:sym typeface="+mn-ea"/>
              </a:rPr>
              <a:t>correlated subquery (</a:t>
            </a:r>
            <a:r>
              <a:rPr lang="zh-CN" altLang="en-US" sz="2800" dirty="0">
                <a:sym typeface="+mn-ea"/>
              </a:rPr>
              <a:t>相关</a:t>
            </a:r>
            <a:r>
              <a:rPr lang="zh-CN" altLang="zh-CN" sz="2800" dirty="0">
                <a:sym typeface="+mn-ea"/>
              </a:rPr>
              <a:t>子查询</a:t>
            </a:r>
            <a:r>
              <a:rPr lang="en-US" altLang="zh-CN" sz="2800" dirty="0">
                <a:sym typeface="+mn-ea"/>
              </a:rPr>
              <a:t>)</a:t>
            </a:r>
            <a:endParaRPr lang="en-US" altLang="zh-CN" sz="2800" dirty="0">
              <a:sym typeface="+mn-ea"/>
            </a:endParaRPr>
          </a:p>
          <a:p>
            <a:pPr lvl="1" eaLnBrk="1" hangingPunct="1">
              <a:lnSpc>
                <a:spcPct val="100000"/>
              </a:lnSpc>
              <a:spcBef>
                <a:spcPts val="20"/>
              </a:spcBef>
              <a:spcAft>
                <a:spcPts val="0"/>
              </a:spcAft>
            </a:pPr>
            <a:r>
              <a:rPr lang="en-US" altLang="zh-CN" sz="2800" dirty="0"/>
              <a:t>Subquery use data from an outer Select phrase. (It cannot be evaluated once!)</a:t>
            </a:r>
            <a:endParaRPr lang="en-US" altLang="zh-CN" sz="2800" dirty="0"/>
          </a:p>
        </p:txBody>
      </p:sp>
      <p:sp>
        <p:nvSpPr>
          <p:cNvPr id="2" name="Rectangle 3"/>
          <p:cNvSpPr>
            <a:spLocks noGrp="1"/>
          </p:cNvSpPr>
          <p:nvPr/>
        </p:nvSpPr>
        <p:spPr>
          <a:xfrm>
            <a:off x="107950" y="4610100"/>
            <a:ext cx="8930005" cy="13862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hangingPunct="1">
              <a:lnSpc>
                <a:spcPct val="100000"/>
              </a:lnSpc>
              <a:spcBef>
                <a:spcPts val="20"/>
              </a:spcBef>
              <a:spcAft>
                <a:spcPts val="0"/>
              </a:spcAft>
            </a:pPr>
            <a:r>
              <a:rPr lang="en-US" altLang="x-none" sz="2800" dirty="0">
                <a:sym typeface="+mn-ea"/>
              </a:rPr>
              <a:t>Scoping Rule</a:t>
            </a:r>
            <a:endParaRPr lang="en-US" altLang="x-none" sz="2800" i="1" dirty="0">
              <a:solidFill>
                <a:schemeClr val="accent6"/>
              </a:solidFill>
              <a:sym typeface="+mn-ea"/>
            </a:endParaRPr>
          </a:p>
          <a:p>
            <a:pPr lvl="1" eaLnBrk="1" hangingPunct="1">
              <a:lnSpc>
                <a:spcPct val="100000"/>
              </a:lnSpc>
              <a:spcBef>
                <a:spcPts val="20"/>
              </a:spcBef>
              <a:spcAft>
                <a:spcPts val="0"/>
              </a:spcAft>
            </a:pPr>
            <a:r>
              <a:rPr lang="en-US" altLang="zh-CN" sz="2800" dirty="0"/>
              <a:t>Variables from outer Selects can be used in inner Subqueries, but the reverse is not true.</a:t>
            </a:r>
            <a:endParaRPr lang="en-US" altLang="zh-CN"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81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81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8132" name="Rectangle 3"/>
          <p:cNvSpPr>
            <a:spLocks noGrp="1"/>
          </p:cNvSpPr>
          <p:nvPr>
            <p:ph type="body"/>
          </p:nvPr>
        </p:nvSpPr>
        <p:spPr>
          <a:xfrm>
            <a:off x="36513" y="-14287"/>
            <a:ext cx="9001125" cy="1060450"/>
          </a:xfrm>
        </p:spPr>
        <p:txBody>
          <a:bodyPr wrap="square" anchor="t"/>
          <a:p>
            <a:pPr eaLnBrk="1" hangingPunct="1"/>
            <a:r>
              <a:rPr lang="en-US" altLang="x-none" sz="3000" dirty="0"/>
              <a:t>Exp 3.4.4 </a:t>
            </a:r>
            <a:r>
              <a:rPr lang="en-US" altLang="x-none" sz="3000" dirty="0">
                <a:solidFill>
                  <a:schemeClr val="accent2"/>
                </a:solidFill>
              </a:rPr>
              <a:t>Find the names of customers who order product p05.</a:t>
            </a:r>
            <a:endParaRPr lang="en-US" altLang="x-none" sz="3000" dirty="0">
              <a:solidFill>
                <a:schemeClr val="accent2"/>
              </a:solidFill>
            </a:endParaRPr>
          </a:p>
        </p:txBody>
      </p:sp>
      <p:sp>
        <p:nvSpPr>
          <p:cNvPr id="46086" name="Rectangle 4"/>
          <p:cNvSpPr/>
          <p:nvPr/>
        </p:nvSpPr>
        <p:spPr>
          <a:xfrm>
            <a:off x="0" y="1054100"/>
            <a:ext cx="9144000" cy="2016125"/>
          </a:xfrm>
          <a:prstGeom prst="rect">
            <a:avLst/>
          </a:prstGeom>
          <a:noFill/>
          <a:ln w="25400" cap="flat" cmpd="sng">
            <a:solidFill>
              <a:schemeClr val="tx1"/>
            </a:solidFill>
            <a:prstDash val="solid"/>
            <a:miter/>
            <a:headEnd type="none" w="med" len="med"/>
            <a:tailEnd type="none" w="med" len="med"/>
          </a:ln>
        </p:spPr>
        <p:txBody>
          <a:bodyPr anchor="t"/>
          <a:p>
            <a:pPr marL="342900" indent="-342900">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SQL(1</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u="sng" dirty="0">
                <a:solidFill>
                  <a:srgbClr val="FF0000"/>
                </a:solidFill>
                <a:latin typeface="Arial" panose="020B0604020202020204" pitchFamily="34" charset="0"/>
                <a:ea typeface="宋体" panose="02010600030101010101" pitchFamily="2" charset="-122"/>
              </a:rPr>
              <a:t>多表联接查询</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cname</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  orders  o</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c.cid=o.cid and o.pid=‘p05’ ; </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6087" name="Rectangle 5"/>
          <p:cNvSpPr/>
          <p:nvPr/>
        </p:nvSpPr>
        <p:spPr>
          <a:xfrm>
            <a:off x="14288" y="3140075"/>
            <a:ext cx="4413250" cy="3673475"/>
          </a:xfrm>
          <a:prstGeom prst="rect">
            <a:avLst/>
          </a:prstGeom>
          <a:solidFill>
            <a:schemeClr val="bg1"/>
          </a:solidFill>
          <a:ln w="25400" cap="flat" cmpd="sng">
            <a:solidFill>
              <a:schemeClr val="hlink"/>
            </a:solidFill>
            <a:prstDash val="sysDot"/>
            <a:miter/>
            <a:headEnd type="none" w="med" len="med"/>
            <a:tailEnd type="none" w="med" len="med"/>
          </a:ln>
        </p:spPr>
        <p:txBody>
          <a:bodyPr lIns="90170" tIns="46990" rIns="90170" bIns="46990" anchor="t"/>
          <a:p>
            <a:pPr marL="342900" indent="-342900">
              <a:spcBef>
                <a:spcPct val="10000"/>
              </a:spcBef>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a:t>
            </a:r>
            <a:r>
              <a:rPr lang="en-US" altLang="x-none" sz="3000" b="1" dirty="0">
                <a:solidFill>
                  <a:srgbClr val="FF0000"/>
                </a:solidFill>
                <a:latin typeface="Arial" panose="020B0604020202020204" pitchFamily="34" charset="0"/>
                <a:ea typeface="宋体" panose="02010600030101010101" pitchFamily="2" charset="-122"/>
              </a:rPr>
              <a:t>QL(2) </a:t>
            </a:r>
            <a:r>
              <a:rPr lang="zh-CN" altLang="en-US" sz="3000" b="1" u="sng" dirty="0">
                <a:solidFill>
                  <a:srgbClr val="FF0000"/>
                </a:solidFill>
                <a:latin typeface="Arial" panose="020B0604020202020204" pitchFamily="34" charset="0"/>
                <a:ea typeface="宋体" panose="02010600030101010101" pitchFamily="2" charset="-122"/>
              </a:rPr>
              <a:t>相关子查询</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a:t>
            </a:r>
            <a:r>
              <a:rPr lang="en-US" altLang="x-none" sz="2800" b="1" dirty="0">
                <a:solidFill>
                  <a:schemeClr val="tx2"/>
                </a:solidFill>
                <a:latin typeface="Arial" panose="020B0604020202020204" pitchFamily="34" charset="0"/>
                <a:ea typeface="宋体" panose="02010600030101010101" pitchFamily="2" charset="-122"/>
              </a:rPr>
              <a:t>distinct cname</a:t>
            </a:r>
            <a:endParaRPr lang="en-US" altLang="x-none" sz="28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‘p05’  IN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pid</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orders  o</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o.cid=c.cid</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6088" name="Rectangle 5"/>
          <p:cNvSpPr/>
          <p:nvPr/>
        </p:nvSpPr>
        <p:spPr>
          <a:xfrm>
            <a:off x="4429125" y="3140075"/>
            <a:ext cx="4752975" cy="3673475"/>
          </a:xfrm>
          <a:prstGeom prst="rect">
            <a:avLst/>
          </a:prstGeom>
          <a:solidFill>
            <a:schemeClr val="bg1"/>
          </a:solidFill>
          <a:ln w="25400" cap="flat" cmpd="sng">
            <a:solidFill>
              <a:schemeClr val="hlink"/>
            </a:solidFill>
            <a:prstDash val="sysDot"/>
            <a:miter/>
            <a:headEnd type="none" w="med" len="med"/>
            <a:tailEnd type="none" w="med" len="med"/>
          </a:ln>
        </p:spPr>
        <p:txBody>
          <a:bodyPr lIns="90170" tIns="46990" rIns="90170" bIns="46990" anchor="t"/>
          <a:p>
            <a:pPr marL="342900" indent="-342900">
              <a:spcBef>
                <a:spcPct val="10000"/>
              </a:spcBef>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SQL(3</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u="sng" dirty="0">
                <a:solidFill>
                  <a:srgbClr val="FF0000"/>
                </a:solidFill>
                <a:latin typeface="Arial" panose="020B0604020202020204" pitchFamily="34" charset="0"/>
                <a:ea typeface="宋体" panose="02010600030101010101" pitchFamily="2" charset="-122"/>
              </a:rPr>
              <a:t>独立子查询</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cname</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IN  (</a:t>
            </a:r>
            <a:endParaRPr lang="en-US" altLang="x-none" sz="3000" b="1" dirty="0">
              <a:solidFill>
                <a:schemeClr val="tx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cid</a:t>
            </a:r>
            <a:endParaRPr lang="en-US" altLang="x-none" sz="3000" b="1" dirty="0">
              <a:solidFill>
                <a:schemeClr val="accent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orders  o</a:t>
            </a:r>
            <a:endParaRPr lang="en-US" altLang="x-none" sz="3000" b="1" dirty="0">
              <a:solidFill>
                <a:schemeClr val="accent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o.pid=‘p05’</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linds(horizontal)">
                                      <p:cBhvr>
                                        <p:cTn id="7" dur="500"/>
                                        <p:tgtEl>
                                          <p:spTgt spid="460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blinds(horizontal)">
                                      <p:cBhvr>
                                        <p:cTn id="12" dur="500"/>
                                        <p:tgtEl>
                                          <p:spTgt spid="460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blinds(horizontal)">
                                      <p:cBhvr>
                                        <p:cTn id="17"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bldLvl="0" animBg="1"/>
      <p:bldP spid="46087" grpId="0" bldLvl="0" animBg="1"/>
      <p:bldP spid="4608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91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91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915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49157" name="Rectangle 3"/>
          <p:cNvSpPr>
            <a:spLocks noGrp="1"/>
          </p:cNvSpPr>
          <p:nvPr>
            <p:ph type="body"/>
          </p:nvPr>
        </p:nvSpPr>
        <p:spPr>
          <a:xfrm>
            <a:off x="107950" y="774700"/>
            <a:ext cx="8929688" cy="711200"/>
          </a:xfrm>
        </p:spPr>
        <p:txBody>
          <a:bodyPr wrap="square" anchor="t"/>
          <a:p>
            <a:pPr eaLnBrk="1" hangingPunct="1"/>
            <a:r>
              <a:rPr lang="en-US" altLang="x-none" sz="3000" u="sng" dirty="0"/>
              <a:t>The proper scope of table and column name!</a:t>
            </a:r>
            <a:endParaRPr lang="en-US" altLang="x-none" sz="3000" u="sng" dirty="0"/>
          </a:p>
        </p:txBody>
      </p:sp>
      <p:sp>
        <p:nvSpPr>
          <p:cNvPr id="47111" name="Rectangle 4"/>
          <p:cNvSpPr/>
          <p:nvPr/>
        </p:nvSpPr>
        <p:spPr>
          <a:xfrm>
            <a:off x="109538" y="1487488"/>
            <a:ext cx="8928100" cy="1122362"/>
          </a:xfrm>
          <a:prstGeom prst="rect">
            <a:avLst/>
          </a:prstGeom>
          <a:no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Exp 3.4.5 </a:t>
            </a:r>
            <a:r>
              <a:rPr lang="en-US" altLang="x-none" sz="3000" b="1" dirty="0">
                <a:solidFill>
                  <a:schemeClr val="accent2"/>
                </a:solidFill>
                <a:latin typeface="Arial" panose="020B0604020202020204" pitchFamily="34" charset="0"/>
                <a:ea typeface="宋体" panose="02010600030101010101" pitchFamily="2" charset="-122"/>
              </a:rPr>
              <a:t>Get the names of customers who order product ‘p07’ from agent ‘a03’.</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47112" name="Rectangle 5"/>
          <p:cNvSpPr/>
          <p:nvPr/>
        </p:nvSpPr>
        <p:spPr>
          <a:xfrm>
            <a:off x="107950" y="2709863"/>
            <a:ext cx="8858250" cy="3386137"/>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20000"/>
              </a:spcBef>
              <a:buClr>
                <a:schemeClr val="accent2"/>
              </a:buClr>
              <a:buFont typeface="Wingdings" panose="05000000000000000000" pitchFamily="2" charset="2"/>
              <a:buChar char="§"/>
            </a:pPr>
            <a:r>
              <a:rPr lang="en-US" altLang="x-none" sz="3000" b="1" u="sng" dirty="0">
                <a:solidFill>
                  <a:srgbClr val="FF0066"/>
                </a:solidFill>
                <a:latin typeface="Arial" panose="020B0604020202020204" pitchFamily="34" charset="0"/>
                <a:ea typeface="宋体" panose="02010600030101010101" pitchFamily="2" charset="-122"/>
              </a:rPr>
              <a:t>SQL(ERROR)</a:t>
            </a:r>
            <a:endParaRPr lang="en-US" altLang="x-none" sz="3000" b="1" u="sng" dirty="0">
              <a:solidFill>
                <a:srgbClr val="FF0066"/>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cname</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orders.aid = ‘a03’ and</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‘p07’ IN (</a:t>
            </a:r>
            <a:r>
              <a:rPr lang="en-US" altLang="x-none" sz="3000" b="1" dirty="0">
                <a:solidFill>
                  <a:schemeClr val="tx2"/>
                </a:solidFill>
                <a:latin typeface="Arial" panose="020B0604020202020204" pitchFamily="34" charset="0"/>
                <a:ea typeface="宋体" panose="02010600030101010101" pitchFamily="2" charset="-122"/>
              </a:rPr>
              <a:t> select  pid  from  orders</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where cid=customers.cid</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47113" name="组合 47112"/>
          <p:cNvGrpSpPr/>
          <p:nvPr/>
        </p:nvGrpSpPr>
        <p:grpSpPr>
          <a:xfrm>
            <a:off x="2627313" y="2947988"/>
            <a:ext cx="6121400" cy="1993900"/>
            <a:chOff x="0" y="0"/>
            <a:chExt cx="9639" cy="3139"/>
          </a:xfrm>
        </p:grpSpPr>
        <p:sp>
          <p:nvSpPr>
            <p:cNvPr id="49161" name="椭圆 47113"/>
            <p:cNvSpPr/>
            <p:nvPr/>
          </p:nvSpPr>
          <p:spPr>
            <a:xfrm>
              <a:off x="0" y="2119"/>
              <a:ext cx="3289" cy="1021"/>
            </a:xfrm>
            <a:prstGeom prst="ellipse">
              <a:avLst/>
            </a:prstGeom>
            <a:noFill/>
            <a:ln w="254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9162" name="线形标注 2 47114"/>
            <p:cNvSpPr/>
            <p:nvPr/>
          </p:nvSpPr>
          <p:spPr>
            <a:xfrm>
              <a:off x="5567" y="0"/>
              <a:ext cx="4072" cy="960"/>
            </a:xfrm>
            <a:prstGeom prst="borderCallout2">
              <a:avLst>
                <a:gd name="adj1" fmla="val 18750"/>
                <a:gd name="adj2" fmla="val -2949"/>
                <a:gd name="adj3" fmla="val 18750"/>
                <a:gd name="adj4" fmla="val -15056"/>
                <a:gd name="adj5" fmla="val 254792"/>
                <a:gd name="adj6" fmla="val -81852"/>
              </a:avLst>
            </a:prstGeom>
            <a:solidFill>
              <a:schemeClr val="bg1"/>
            </a:solidFill>
            <a:ln w="25400" cap="flat" cmpd="sng">
              <a:solidFill>
                <a:srgbClr val="FF0000"/>
              </a:solidFill>
              <a:prstDash val="dash"/>
              <a:miter/>
              <a:headEnd type="none" w="med" len="med"/>
              <a:tailEnd type="arrow" w="lg" len="lg"/>
            </a:ln>
          </p:spPr>
          <p:txBody>
            <a:bodyPr lIns="90170" tIns="46990" rIns="90170" bIns="46990" anchor="t"/>
            <a:p>
              <a:pPr algn="ctr"/>
              <a:r>
                <a:rPr lang="zh-CN" altLang="en-US" sz="3200" dirty="0">
                  <a:solidFill>
                    <a:schemeClr val="hlink"/>
                  </a:solidFill>
                  <a:latin typeface="Arial Unicode MS" panose="020B0604020202020204" charset="-122"/>
                  <a:ea typeface="Arial Unicode MS" panose="020B0604020202020204" charset="-122"/>
                </a:rPr>
                <a:t>ERROR</a:t>
              </a:r>
              <a:endParaRPr lang="zh-CN" altLang="en-US" sz="3200" dirty="0">
                <a:solidFill>
                  <a:schemeClr val="hlink"/>
                </a:solidFill>
                <a:latin typeface="Arial Unicode MS" panose="020B0604020202020204" charset="-122"/>
                <a:ea typeface="Arial Unicode MS" panose="020B0604020202020204" charset="-122"/>
              </a:endParaRPr>
            </a:p>
          </p:txBody>
        </p:sp>
      </p:grpSp>
      <p:grpSp>
        <p:nvGrpSpPr>
          <p:cNvPr id="47116" name="组合 47115"/>
          <p:cNvGrpSpPr/>
          <p:nvPr/>
        </p:nvGrpSpPr>
        <p:grpSpPr>
          <a:xfrm>
            <a:off x="4835525" y="3860800"/>
            <a:ext cx="4267200" cy="2212975"/>
            <a:chOff x="0" y="0"/>
            <a:chExt cx="6719" cy="3484"/>
          </a:xfrm>
        </p:grpSpPr>
        <p:sp>
          <p:nvSpPr>
            <p:cNvPr id="49164" name="椭圆 47116"/>
            <p:cNvSpPr/>
            <p:nvPr/>
          </p:nvSpPr>
          <p:spPr>
            <a:xfrm>
              <a:off x="0" y="2464"/>
              <a:ext cx="4575" cy="1021"/>
            </a:xfrm>
            <a:prstGeom prst="ellipse">
              <a:avLst/>
            </a:prstGeom>
            <a:noFill/>
            <a:ln w="254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9165" name="线形标注 2 47117"/>
            <p:cNvSpPr/>
            <p:nvPr/>
          </p:nvSpPr>
          <p:spPr>
            <a:xfrm>
              <a:off x="3213" y="0"/>
              <a:ext cx="3506" cy="960"/>
            </a:xfrm>
            <a:prstGeom prst="borderCallout2">
              <a:avLst>
                <a:gd name="adj1" fmla="val 18750"/>
                <a:gd name="adj2" fmla="val -3421"/>
                <a:gd name="adj3" fmla="val 18750"/>
                <a:gd name="adj4" fmla="val -8787"/>
                <a:gd name="adj5" fmla="val 275315"/>
                <a:gd name="adj6" fmla="val -34796"/>
              </a:avLst>
            </a:prstGeom>
            <a:solidFill>
              <a:schemeClr val="bg1"/>
            </a:solidFill>
            <a:ln w="25400" cap="flat" cmpd="sng">
              <a:solidFill>
                <a:srgbClr val="FF0000"/>
              </a:solidFill>
              <a:prstDash val="dash"/>
              <a:miter/>
              <a:headEnd type="none" w="med" len="med"/>
              <a:tailEnd type="arrow" w="lg" len="lg"/>
            </a:ln>
          </p:spPr>
          <p:txBody>
            <a:bodyPr wrap="square" lIns="90170" tIns="46990" rIns="90170" bIns="46990" anchor="t"/>
            <a:p>
              <a:pPr algn="ctr"/>
              <a:r>
                <a:rPr lang="zh-CN" altLang="en-US" sz="3200" dirty="0">
                  <a:solidFill>
                    <a:schemeClr val="hlink"/>
                  </a:solidFill>
                  <a:latin typeface="Arial Unicode MS" panose="020B0604020202020204" charset="-122"/>
                  <a:ea typeface="Arial Unicode MS" panose="020B0604020202020204" charset="-122"/>
                </a:rPr>
                <a:t>CORRECT</a:t>
              </a:r>
              <a:endParaRPr lang="zh-CN" altLang="en-US" sz="3200" dirty="0">
                <a:solidFill>
                  <a:schemeClr val="hlink"/>
                </a:solidFill>
                <a:latin typeface="Arial Unicode MS" panose="020B0604020202020204" charset="-122"/>
                <a:ea typeface="Arial Unicode MS" panose="020B060402020202020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7112"/>
                                        </p:tgtEl>
                                        <p:attrNameLst>
                                          <p:attrName>style.visibility</p:attrName>
                                        </p:attrNameLst>
                                      </p:cBhvr>
                                      <p:to>
                                        <p:strVal val="visible"/>
                                      </p:to>
                                    </p:set>
                                    <p:animEffect transition="in" filter="blinds(horizontal)">
                                      <p:cBhvr>
                                        <p:cTn id="11" dur="500"/>
                                        <p:tgtEl>
                                          <p:spTgt spid="471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7113"/>
                                        </p:tgtEl>
                                        <p:attrNameLst>
                                          <p:attrName>style.visibility</p:attrName>
                                        </p:attrNameLst>
                                      </p:cBhvr>
                                      <p:to>
                                        <p:strVal val="visible"/>
                                      </p:to>
                                    </p:set>
                                    <p:animEffect transition="in" filter="blinds(horizontal)">
                                      <p:cBhvr>
                                        <p:cTn id="16" dur="500"/>
                                        <p:tgtEl>
                                          <p:spTgt spid="471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7116"/>
                                        </p:tgtEl>
                                        <p:attrNameLst>
                                          <p:attrName>style.visibility</p:attrName>
                                        </p:attrNameLst>
                                      </p:cBhvr>
                                      <p:to>
                                        <p:strVal val="visible"/>
                                      </p:to>
                                    </p:set>
                                    <p:animEffect transition="in" filter="blinds(horizontal)">
                                      <p:cBhvr>
                                        <p:cTn id="21" dur="500"/>
                                        <p:tgtEl>
                                          <p:spTgt spid="47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P spid="47112" grpId="0" bldLvl="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017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01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0180" name="Rectangle 3"/>
          <p:cNvSpPr>
            <a:spLocks noGrp="1"/>
          </p:cNvSpPr>
          <p:nvPr>
            <p:ph type="body"/>
          </p:nvPr>
        </p:nvSpPr>
        <p:spPr>
          <a:xfrm>
            <a:off x="0" y="47625"/>
            <a:ext cx="9144000" cy="1441450"/>
          </a:xfrm>
        </p:spPr>
        <p:txBody>
          <a:bodyPr wrap="square" anchor="t"/>
          <a:p>
            <a:pPr eaLnBrk="1" hangingPunct="1"/>
            <a:r>
              <a:rPr lang="en-US" altLang="x-none" sz="3000" dirty="0"/>
              <a:t>Exp 3.4.6 </a:t>
            </a:r>
            <a:r>
              <a:rPr lang="en-US" altLang="x-none" sz="3000" dirty="0">
                <a:solidFill>
                  <a:schemeClr val="accent2"/>
                </a:solidFill>
              </a:rPr>
              <a:t>Find ordno values for all orders placed by customers in Duluth through agents in New York.</a:t>
            </a:r>
            <a:endParaRPr lang="en-US" altLang="x-none" sz="3000" dirty="0">
              <a:solidFill>
                <a:schemeClr val="accent2"/>
              </a:solidFill>
            </a:endParaRPr>
          </a:p>
        </p:txBody>
      </p:sp>
      <p:sp>
        <p:nvSpPr>
          <p:cNvPr id="48134" name="Rectangle 4"/>
          <p:cNvSpPr/>
          <p:nvPr/>
        </p:nvSpPr>
        <p:spPr>
          <a:xfrm>
            <a:off x="0" y="2205038"/>
            <a:ext cx="9144000" cy="3792537"/>
          </a:xfrm>
          <a:prstGeom prst="rect">
            <a:avLst/>
          </a:prstGeom>
          <a:noFill/>
          <a:ln w="9525">
            <a:noFill/>
          </a:ln>
        </p:spPr>
        <p:txBody>
          <a:bodyPr anchor="t"/>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ordno</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orders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aid)  IN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select  cid, aid</a:t>
            </a:r>
            <a:r>
              <a:rPr lang="en-US" altLang="x-none" sz="3000" b="1" dirty="0">
                <a:solidFill>
                  <a:schemeClr val="tx2"/>
                </a:solidFill>
                <a:latin typeface="Arial" panose="020B0604020202020204" pitchFamily="34" charset="0"/>
                <a:ea typeface="宋体" panose="02010600030101010101" pitchFamily="2" charset="-122"/>
              </a:rPr>
              <a:t>		</a:t>
            </a:r>
            <a:endParaRPr lang="en-US" altLang="x-none" sz="3000" b="1" u="sng"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zh-CN" altLang="en-US"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from    customers  c,  agents  a</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a:t>
            </a:r>
            <a:r>
              <a:rPr lang="zh-CN" altLang="en-US" sz="3000" b="1" dirty="0">
                <a:solidFill>
                  <a:srgbClr val="FF0066"/>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where  c.city=‘Duluth’ and </a:t>
            </a:r>
            <a:endParaRPr lang="en-US" altLang="x-none" sz="3000" b="1" dirty="0">
              <a:solidFill>
                <a:srgbClr val="FF0066"/>
              </a:solidFill>
              <a:latin typeface="Arial" panose="020B0604020202020204" pitchFamily="34" charset="0"/>
              <a:ea typeface="宋体" panose="02010600030101010101" pitchFamily="2" charset="-122"/>
            </a:endParaRPr>
          </a:p>
          <a:p>
            <a:pPr marL="2057400" lvl="4" indent="-228600">
              <a:spcBef>
                <a:spcPct val="20000"/>
              </a:spcBef>
              <a:buClr>
                <a:schemeClr val="accent2"/>
              </a:buClr>
              <a:buFont typeface="Wingdings" panose="05000000000000000000" pitchFamily="2" charset="2"/>
              <a:buNone/>
            </a:pPr>
            <a:r>
              <a:rPr lang="zh-CN" altLang="en-US" sz="3000" b="1" dirty="0">
                <a:solidFill>
                  <a:srgbClr val="FF0066"/>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a.city=‘New York’</a:t>
            </a:r>
            <a:r>
              <a:rPr lang="en-US" altLang="x-none" sz="3000" b="1" dirty="0">
                <a:solidFill>
                  <a:schemeClr val="tx2"/>
                </a:solidFill>
                <a:latin typeface="Arial" panose="020B0604020202020204" pitchFamily="34" charset="0"/>
                <a:ea typeface="宋体" panose="02010600030101010101" pitchFamily="2" charset="-122"/>
              </a:rPr>
              <a:t>) ; </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8135" name="AutoShape 5"/>
          <p:cNvSpPr/>
          <p:nvPr/>
        </p:nvSpPr>
        <p:spPr>
          <a:xfrm>
            <a:off x="4441825" y="1357313"/>
            <a:ext cx="3946525" cy="595312"/>
          </a:xfrm>
          <a:prstGeom prst="wedgeRoundRectCallout">
            <a:avLst>
              <a:gd name="adj1" fmla="val -71806"/>
              <a:gd name="adj2" fmla="val 277352"/>
              <a:gd name="adj3" fmla="val 16667"/>
            </a:avLst>
          </a:prstGeom>
          <a:solidFill>
            <a:schemeClr val="bg1"/>
          </a:solidFill>
          <a:ln w="9525" cap="flat" cmpd="sng">
            <a:solidFill>
              <a:schemeClr val="tx1"/>
            </a:solidFill>
            <a:prstDash val="solid"/>
            <a:miter/>
            <a:headEnd type="none" w="med" len="med"/>
            <a:tailEnd type="none" w="med" len="med"/>
          </a:ln>
        </p:spPr>
        <p:txBody>
          <a:bodyPr wrap="square" anchor="t">
            <a:spAutoFit/>
          </a:bodyPr>
          <a:p>
            <a:pPr algn="ctr">
              <a:spcBef>
                <a:spcPct val="50000"/>
              </a:spcBef>
            </a:pPr>
            <a:r>
              <a:rPr lang="en-US" altLang="x-none" sz="3000" b="1" u="sng" dirty="0">
                <a:solidFill>
                  <a:schemeClr val="hlink"/>
                </a:solidFill>
                <a:latin typeface="Arial" panose="020B0604020202020204" pitchFamily="34" charset="0"/>
                <a:ea typeface="宋体" panose="02010600030101010101" pitchFamily="2" charset="-122"/>
              </a:rPr>
              <a:t>columns in orders</a:t>
            </a:r>
            <a:endParaRPr lang="en-US" altLang="x-none" sz="3000" b="1" u="sng" dirty="0">
              <a:solidFill>
                <a:schemeClr val="hlink"/>
              </a:solidFill>
              <a:latin typeface="Arial" panose="020B0604020202020204" pitchFamily="34" charset="0"/>
              <a:ea typeface="宋体" panose="02010600030101010101" pitchFamily="2" charset="-122"/>
            </a:endParaRPr>
          </a:p>
        </p:txBody>
      </p:sp>
      <p:sp>
        <p:nvSpPr>
          <p:cNvPr id="48136" name="AutoShape 6"/>
          <p:cNvSpPr/>
          <p:nvPr/>
        </p:nvSpPr>
        <p:spPr>
          <a:xfrm>
            <a:off x="4932363" y="3228975"/>
            <a:ext cx="4032250" cy="596900"/>
          </a:xfrm>
          <a:prstGeom prst="wedgeRoundRectCallout">
            <a:avLst>
              <a:gd name="adj1" fmla="val -75444"/>
              <a:gd name="adj2" fmla="val 94736"/>
              <a:gd name="adj3" fmla="val 16667"/>
            </a:avLst>
          </a:prstGeom>
          <a:solidFill>
            <a:schemeClr val="bg1"/>
          </a:solidFill>
          <a:ln w="9525" cap="flat" cmpd="sng">
            <a:solidFill>
              <a:schemeClr val="tx1"/>
            </a:solidFill>
            <a:prstDash val="solid"/>
            <a:miter/>
            <a:headEnd type="none" w="med" len="med"/>
            <a:tailEnd type="none" w="med" len="med"/>
          </a:ln>
        </p:spPr>
        <p:txBody>
          <a:bodyPr wrap="square" anchor="t">
            <a:spAutoFit/>
          </a:bodyPr>
          <a:p>
            <a:pPr algn="ctr">
              <a:spcBef>
                <a:spcPct val="50000"/>
              </a:spcBef>
            </a:pPr>
            <a:r>
              <a:rPr lang="en-US" altLang="x-none" sz="3000" b="1" u="sng" dirty="0">
                <a:solidFill>
                  <a:schemeClr val="hlink"/>
                </a:solidFill>
                <a:latin typeface="Arial" panose="020B0604020202020204" pitchFamily="34" charset="0"/>
                <a:ea typeface="宋体" panose="02010600030101010101" pitchFamily="2" charset="-122"/>
              </a:rPr>
              <a:t>columns in c and a</a:t>
            </a:r>
            <a:endParaRPr lang="en-US" altLang="x-none" sz="3000" b="1" u="sng"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linds(horizontal)">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5"/>
                                        </p:tgtEl>
                                        <p:attrNameLst>
                                          <p:attrName>style.visibility</p:attrName>
                                        </p:attrNameLst>
                                      </p:cBhvr>
                                      <p:to>
                                        <p:strVal val="visible"/>
                                      </p:to>
                                    </p:set>
                                    <p:animEffect transition="in" filter="blinds(horizontal)">
                                      <p:cBhvr>
                                        <p:cTn id="12" dur="500"/>
                                        <p:tgtEl>
                                          <p:spTgt spid="481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6"/>
                                        </p:tgtEl>
                                        <p:attrNameLst>
                                          <p:attrName>style.visibility</p:attrName>
                                        </p:attrNameLst>
                                      </p:cBhvr>
                                      <p:to>
                                        <p:strVal val="visible"/>
                                      </p:to>
                                    </p:set>
                                    <p:animEffect transition="in" filter="blinds(horizontal)">
                                      <p:cBhvr>
                                        <p:cTn id="17"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5" grpId="0" bldLvl="0" animBg="1"/>
      <p:bldP spid="4813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12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1205" name="Rectangle 3"/>
          <p:cNvSpPr>
            <a:spLocks noGrp="1"/>
          </p:cNvSpPr>
          <p:nvPr>
            <p:ph type="body"/>
          </p:nvPr>
        </p:nvSpPr>
        <p:spPr>
          <a:xfrm>
            <a:off x="241300" y="847090"/>
            <a:ext cx="8686800" cy="5257800"/>
          </a:xfrm>
        </p:spPr>
        <p:txBody>
          <a:bodyPr wrap="square" anchor="t"/>
          <a:p>
            <a:pPr eaLnBrk="1" hangingPunct="1">
              <a:lnSpc>
                <a:spcPct val="100000"/>
              </a:lnSpc>
              <a:spcBef>
                <a:spcPts val="20"/>
              </a:spcBef>
              <a:spcAft>
                <a:spcPts val="0"/>
              </a:spcAft>
            </a:pPr>
            <a:r>
              <a:rPr lang="en-US" altLang="x-none" sz="2800" dirty="0"/>
              <a:t>The Quantified Comparison Predicate</a:t>
            </a:r>
            <a:endParaRPr lang="en-US" altLang="x-none" sz="2800" dirty="0"/>
          </a:p>
          <a:p>
            <a:pPr marL="457200" lvl="2" indent="0" eaLnBrk="1" hangingPunct="1">
              <a:lnSpc>
                <a:spcPct val="100000"/>
              </a:lnSpc>
              <a:spcBef>
                <a:spcPts val="20"/>
              </a:spcBef>
              <a:spcAft>
                <a:spcPts val="0"/>
              </a:spcAft>
              <a:buNone/>
            </a:pPr>
            <a:r>
              <a:rPr lang="en-US" altLang="x-none" sz="2800" dirty="0">
                <a:sym typeface="Symbol" panose="05050102010706020507" pitchFamily="2" charset="2"/>
              </a:rPr>
              <a:t>//  is one of =</a:t>
            </a:r>
            <a:r>
              <a:rPr lang="en-US" altLang="zh-CN" sz="2800" dirty="0">
                <a:sym typeface="Symbol" panose="05050102010706020507" pitchFamily="2" charset="2"/>
              </a:rPr>
              <a:t>, &lt;&gt;, &lt;, &lt;=, &gt; or &gt;=</a:t>
            </a:r>
            <a:endParaRPr lang="en-US" altLang="x-none" sz="2800" dirty="0">
              <a:solidFill>
                <a:schemeClr val="tx1"/>
              </a:solidFill>
              <a:sym typeface="Symbol" panose="05050102010706020507" pitchFamily="2" charset="2"/>
            </a:endParaRPr>
          </a:p>
          <a:p>
            <a:pPr marL="0" indent="0" eaLnBrk="1" hangingPunct="1">
              <a:lnSpc>
                <a:spcPct val="100000"/>
              </a:lnSpc>
              <a:spcBef>
                <a:spcPts val="20"/>
              </a:spcBef>
              <a:spcAft>
                <a:spcPts val="0"/>
              </a:spcAft>
              <a:buNone/>
            </a:pPr>
            <a:endParaRPr lang="en-US" altLang="x-none" sz="1200" dirty="0"/>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1" eaLnBrk="1" hangingPunct="1">
              <a:lnSpc>
                <a:spcPct val="100000"/>
              </a:lnSpc>
              <a:spcBef>
                <a:spcPts val="1000"/>
              </a:spcBef>
              <a:spcAft>
                <a:spcPts val="0"/>
              </a:spcAft>
            </a:pPr>
            <a:r>
              <a:rPr lang="en-US" altLang="x-none" sz="2800" dirty="0">
                <a:solidFill>
                  <a:schemeClr val="accent6"/>
                </a:solidFill>
                <a:sym typeface="Symbol" panose="05050102010706020507" pitchFamily="2" charset="2"/>
              </a:rPr>
              <a:t>the result is TRUE </a:t>
            </a:r>
            <a:r>
              <a:rPr lang="en-US" altLang="x-none" sz="2800" i="1" u="sng" dirty="0">
                <a:solidFill>
                  <a:srgbClr val="FF0000"/>
                </a:solidFill>
                <a:sym typeface="Symbol" panose="05050102010706020507" pitchFamily="2" charset="2"/>
              </a:rPr>
              <a:t>if and only if</a:t>
            </a:r>
            <a:r>
              <a:rPr lang="en-US" altLang="x-none" sz="2800" dirty="0">
                <a:solidFill>
                  <a:schemeClr val="accent6"/>
                </a:solidFill>
                <a:sym typeface="Symbol" panose="05050102010706020507" pitchFamily="2" charset="2"/>
              </a:rPr>
              <a:t>, at least one element s returned by the Subquery, 'expr  s' is true.</a:t>
            </a:r>
            <a:endParaRPr lang="en-US" altLang="x-none" sz="2800" dirty="0">
              <a:solidFill>
                <a:schemeClr val="accent6"/>
              </a:solidFill>
              <a:sym typeface="Symbol" panose="05050102010706020507" pitchFamily="2" charset="2"/>
            </a:endParaRPr>
          </a:p>
          <a:p>
            <a:pPr lvl="1" eaLnBrk="1" hangingPunct="1">
              <a:lnSpc>
                <a:spcPct val="100000"/>
              </a:lnSpc>
              <a:spcBef>
                <a:spcPts val="20"/>
              </a:spcBef>
              <a:spcAft>
                <a:spcPts val="0"/>
              </a:spcAft>
            </a:pPr>
            <a:endParaRPr lang="en-US" altLang="x-none" sz="1200" dirty="0">
              <a:solidFill>
                <a:schemeClr val="accent6"/>
              </a:solidFill>
              <a:sym typeface="Symbol" panose="05050102010706020507" pitchFamily="2" charset="2"/>
            </a:endParaRPr>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1" eaLnBrk="1" hangingPunct="1">
              <a:lnSpc>
                <a:spcPct val="100000"/>
              </a:lnSpc>
              <a:spcBef>
                <a:spcPts val="1000"/>
              </a:spcBef>
              <a:spcAft>
                <a:spcPts val="0"/>
              </a:spcAft>
            </a:pPr>
            <a:r>
              <a:rPr lang="en-US" altLang="x-none" sz="2800" dirty="0">
                <a:solidFill>
                  <a:schemeClr val="accent6"/>
                </a:solidFill>
                <a:sym typeface="Symbol" panose="05050102010706020507" pitchFamily="2" charset="2"/>
              </a:rPr>
              <a:t>the result is TRUE </a:t>
            </a:r>
            <a:r>
              <a:rPr lang="en-US" altLang="x-none" sz="2800" i="1" u="sng" dirty="0">
                <a:solidFill>
                  <a:srgbClr val="FF0000"/>
                </a:solidFill>
                <a:sym typeface="Symbol" panose="05050102010706020507" pitchFamily="2" charset="2"/>
              </a:rPr>
              <a:t>if and only if</a:t>
            </a:r>
            <a:r>
              <a:rPr lang="en-US" altLang="x-none" sz="2800" dirty="0">
                <a:solidFill>
                  <a:schemeClr val="accent6"/>
                </a:solidFill>
                <a:sym typeface="Symbol" panose="05050102010706020507" pitchFamily="2" charset="2"/>
              </a:rPr>
              <a:t>, 'expr  s' is true for every one of the elements s of the Subquery.</a:t>
            </a:r>
            <a:endParaRPr lang="en-US" altLang="x-none" sz="2800" dirty="0">
              <a:solidFill>
                <a:schemeClr val="tx1"/>
              </a:solidFill>
              <a:sym typeface="Symbol" panose="05050102010706020507" pitchFamily="2" charset="2"/>
            </a:endParaRPr>
          </a:p>
        </p:txBody>
      </p:sp>
      <p:sp>
        <p:nvSpPr>
          <p:cNvPr id="2" name="矩形 1"/>
          <p:cNvSpPr/>
          <p:nvPr/>
        </p:nvSpPr>
        <p:spPr>
          <a:xfrm>
            <a:off x="971550" y="1889760"/>
            <a:ext cx="5565775" cy="95567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SOME ( subquery )</a:t>
            </a:r>
            <a:endParaRPr lang="en-US" altLang="x-none" sz="2800" b="1" dirty="0">
              <a:solidFill>
                <a:schemeClr val="accent6"/>
              </a:solidFill>
              <a:sym typeface="Symbol" panose="05050102010706020507" pitchFamily="2" charset="2"/>
            </a:endParaRPr>
          </a:p>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ANY ( subquery )</a:t>
            </a:r>
            <a:endParaRPr lang="zh-CN" altLang="en-US" sz="2800" b="1"/>
          </a:p>
        </p:txBody>
      </p:sp>
      <p:sp>
        <p:nvSpPr>
          <p:cNvPr id="4" name="矩形 3"/>
          <p:cNvSpPr/>
          <p:nvPr/>
        </p:nvSpPr>
        <p:spPr>
          <a:xfrm>
            <a:off x="971550" y="4325303"/>
            <a:ext cx="5565775" cy="521970"/>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ALL ( subquery )</a:t>
            </a:r>
            <a:endParaRPr lang="zh-CN" altLang="en-US" sz="2800" b="1"/>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nvGraphicFramePr>
        <p:xfrm>
          <a:off x="342900" y="875665"/>
          <a:ext cx="8562975" cy="4911725"/>
        </p:xfrm>
        <a:graphic>
          <a:graphicData uri="http://schemas.openxmlformats.org/drawingml/2006/table">
            <a:tbl>
              <a:tblPr firstRow="1" bandRow="1">
                <a:tableStyleId>{5C22544A-7EE6-4342-B048-85BDC9FD1C3A}</a:tableStyleId>
              </a:tblPr>
              <a:tblGrid>
                <a:gridCol w="1374140"/>
                <a:gridCol w="1114425"/>
                <a:gridCol w="6074410"/>
              </a:tblGrid>
              <a:tr h="508000">
                <a:tc>
                  <a:txBody>
                    <a:bodyPr/>
                    <a:p>
                      <a:pPr>
                        <a:buNone/>
                      </a:pPr>
                      <a:r>
                        <a:rPr lang="zh-CN" altLang="en-US" sz="2200">
                          <a:solidFill>
                            <a:schemeClr val="tx1"/>
                          </a:solidFill>
                        </a:rPr>
                        <a:t>标准名称</a:t>
                      </a:r>
                      <a:endParaRPr lang="zh-CN" altLang="en-US" sz="2200">
                        <a:solidFill>
                          <a:schemeClr val="tx1"/>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olid"/>
                    </a:lnT>
                    <a:lnB w="12700">
                      <a:solidFill>
                        <a:schemeClr val="tx1"/>
                      </a:solidFill>
                      <a:prstDash val="sysDot"/>
                    </a:lnB>
                    <a:noFill/>
                  </a:tcPr>
                </a:tc>
                <a:tc>
                  <a:txBody>
                    <a:bodyPr/>
                    <a:p>
                      <a:pPr>
                        <a:buNone/>
                      </a:pPr>
                      <a:r>
                        <a:rPr lang="zh-CN" altLang="en-US" sz="2200">
                          <a:solidFill>
                            <a:schemeClr val="tx1"/>
                          </a:solidFill>
                        </a:rPr>
                        <a:t>别称</a:t>
                      </a:r>
                      <a:endParaRPr lang="zh-CN" altLang="en-US" sz="2200">
                        <a:solidFill>
                          <a:schemeClr val="tx1"/>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olid"/>
                    </a:lnT>
                    <a:lnB w="12700">
                      <a:solidFill>
                        <a:schemeClr val="tx1"/>
                      </a:solidFill>
                      <a:prstDash val="sysDot"/>
                    </a:lnB>
                    <a:noFill/>
                  </a:tcPr>
                </a:tc>
                <a:tc>
                  <a:txBody>
                    <a:bodyPr/>
                    <a:p>
                      <a:pPr>
                        <a:buNone/>
                      </a:pPr>
                      <a:r>
                        <a:rPr lang="zh-CN" altLang="en-US" sz="2200">
                          <a:solidFill>
                            <a:schemeClr val="tx1"/>
                          </a:solidFill>
                        </a:rPr>
                        <a:t>说明</a:t>
                      </a:r>
                      <a:endParaRPr lang="zh-CN" altLang="en-US" sz="2200">
                        <a:solidFill>
                          <a:schemeClr val="tx1"/>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olid"/>
                    </a:lnT>
                    <a:lnB w="12700">
                      <a:solidFill>
                        <a:schemeClr val="tx1"/>
                      </a:solidFill>
                      <a:prstDash val="sysDot"/>
                    </a:lnB>
                    <a:noFill/>
                  </a:tcPr>
                </a:tc>
              </a:tr>
              <a:tr h="779145">
                <a:tc>
                  <a:txBody>
                    <a:bodyPr/>
                    <a:p>
                      <a:pPr>
                        <a:buNone/>
                      </a:pPr>
                      <a:r>
                        <a:rPr lang="en-US" altLang="zh-CN" sz="2200">
                          <a:solidFill>
                            <a:schemeClr val="accent6"/>
                          </a:solidFill>
                        </a:rPr>
                        <a:t>SQL-86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SQL87</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zh-CN" sz="2000">
                          <a:solidFill>
                            <a:schemeClr val="accent6"/>
                          </a:solidFill>
                        </a:rPr>
                        <a:t>第一个被正式公布的</a:t>
                      </a:r>
                      <a:r>
                        <a:rPr lang="en-US" altLang="zh-CN" sz="2000">
                          <a:solidFill>
                            <a:schemeClr val="accent6"/>
                          </a:solidFill>
                        </a:rPr>
                        <a:t>SQL</a:t>
                      </a:r>
                      <a:r>
                        <a:rPr lang="zh-CN" altLang="en-US" sz="2000">
                          <a:solidFill>
                            <a:schemeClr val="accent6"/>
                          </a:solidFill>
                        </a:rPr>
                        <a:t>标准（美国国家标准）</a:t>
                      </a:r>
                      <a:r>
                        <a:rPr lang="en-US" altLang="zh-CN" sz="2000">
                          <a:solidFill>
                            <a:schemeClr val="accent6"/>
                          </a:solidFill>
                        </a:rPr>
                        <a:t>1987</a:t>
                      </a:r>
                      <a:r>
                        <a:rPr lang="zh-CN" altLang="en-US" sz="2000">
                          <a:solidFill>
                            <a:schemeClr val="accent6"/>
                          </a:solidFill>
                        </a:rPr>
                        <a:t>年被</a:t>
                      </a:r>
                      <a:r>
                        <a:rPr lang="en-US" altLang="zh-CN" sz="2000">
                          <a:solidFill>
                            <a:schemeClr val="accent6"/>
                          </a:solidFill>
                        </a:rPr>
                        <a:t>ISO</a:t>
                      </a:r>
                      <a:r>
                        <a:rPr lang="zh-CN" altLang="en-US" sz="2000">
                          <a:solidFill>
                            <a:schemeClr val="accent6"/>
                          </a:solidFill>
                        </a:rPr>
                        <a:t>接纳为国际标准</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779145">
                <a:tc>
                  <a:txBody>
                    <a:bodyPr/>
                    <a:p>
                      <a:pPr>
                        <a:buNone/>
                      </a:pPr>
                      <a:r>
                        <a:rPr lang="en-US" altLang="zh-CN" sz="2200">
                          <a:solidFill>
                            <a:schemeClr val="accent6"/>
                          </a:solidFill>
                        </a:rPr>
                        <a:t>SQL-89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SQL89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对</a:t>
                      </a:r>
                      <a:r>
                        <a:rPr lang="en-US" altLang="zh-CN" sz="2000">
                          <a:solidFill>
                            <a:schemeClr val="accent6"/>
                          </a:solidFill>
                        </a:rPr>
                        <a:t>SQL86</a:t>
                      </a:r>
                      <a:r>
                        <a:rPr lang="zh-CN" altLang="en-US" sz="2000">
                          <a:solidFill>
                            <a:schemeClr val="accent6"/>
                          </a:solidFill>
                        </a:rPr>
                        <a:t>进行较大扩展后发布的</a:t>
                      </a:r>
                      <a:r>
                        <a:rPr lang="en-US" altLang="zh-CN" sz="2000">
                          <a:solidFill>
                            <a:schemeClr val="accent6"/>
                          </a:solidFill>
                        </a:rPr>
                        <a:t>SQL</a:t>
                      </a:r>
                      <a:r>
                        <a:rPr lang="zh-CN" altLang="en-US" sz="2000">
                          <a:solidFill>
                            <a:schemeClr val="accent6"/>
                          </a:solidFill>
                        </a:rPr>
                        <a:t>标准</a:t>
                      </a:r>
                      <a:r>
                        <a:rPr lang="en-US" altLang="zh-CN" sz="2000">
                          <a:solidFill>
                            <a:schemeClr val="accent6"/>
                          </a:solidFill>
                        </a:rPr>
                        <a:t>(ANSI/ISO)</a:t>
                      </a:r>
                      <a:r>
                        <a:rPr lang="zh-CN" altLang="en-US" sz="2000">
                          <a:solidFill>
                            <a:schemeClr val="accent6"/>
                          </a:solidFill>
                        </a:rPr>
                        <a:t>是目前大多数关系数据库厂商都支持的一个版本</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1117600">
                <a:tc>
                  <a:txBody>
                    <a:bodyPr/>
                    <a:p>
                      <a:pPr>
                        <a:buNone/>
                      </a:pPr>
                      <a:r>
                        <a:rPr lang="en-US" altLang="zh-CN" sz="2200">
                          <a:solidFill>
                            <a:schemeClr val="accent6"/>
                          </a:solidFill>
                        </a:rPr>
                        <a:t>SQL-92</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SQL2</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en-US" altLang="zh-CN" sz="2000">
                          <a:solidFill>
                            <a:schemeClr val="accent6"/>
                          </a:solidFill>
                          <a:sym typeface="+mn-ea"/>
                        </a:rPr>
                        <a:t>ISO 9075</a:t>
                      </a:r>
                      <a:endParaRPr lang="en-US" altLang="zh-CN" sz="2000">
                        <a:solidFill>
                          <a:schemeClr val="accent6"/>
                        </a:solidFill>
                        <a:sym typeface="+mn-ea"/>
                      </a:endParaRPr>
                    </a:p>
                    <a:p>
                      <a:pPr algn="l">
                        <a:buNone/>
                      </a:pPr>
                      <a:r>
                        <a:rPr lang="zh-CN" altLang="en-US" sz="2000">
                          <a:solidFill>
                            <a:schemeClr val="accent6"/>
                          </a:solidFill>
                          <a:sym typeface="+mn-ea"/>
                        </a:rPr>
                        <a:t>对标准的内容进行了分级</a:t>
                      </a:r>
                      <a:r>
                        <a:rPr lang="en-US" altLang="zh-CN" sz="2000">
                          <a:solidFill>
                            <a:schemeClr val="accent6"/>
                          </a:solidFill>
                          <a:sym typeface="+mn-ea"/>
                        </a:rPr>
                        <a:t>(</a:t>
                      </a:r>
                      <a:r>
                        <a:rPr lang="zh-CN" altLang="en-US" sz="2000">
                          <a:solidFill>
                            <a:schemeClr val="accent6"/>
                          </a:solidFill>
                          <a:sym typeface="+mn-ea"/>
                        </a:rPr>
                        <a:t>四个级别</a:t>
                      </a:r>
                      <a:r>
                        <a:rPr lang="en-US" altLang="zh-CN" sz="2000">
                          <a:solidFill>
                            <a:schemeClr val="accent6"/>
                          </a:solidFill>
                          <a:sym typeface="+mn-ea"/>
                        </a:rPr>
                        <a:t>)</a:t>
                      </a:r>
                      <a:endParaRPr lang="en-US" altLang="zh-CN" sz="2000">
                        <a:solidFill>
                          <a:schemeClr val="accent6"/>
                        </a:solidFill>
                        <a:sym typeface="+mn-ea"/>
                      </a:endParaRPr>
                    </a:p>
                    <a:p>
                      <a:pPr algn="l">
                        <a:buNone/>
                      </a:pPr>
                      <a:r>
                        <a:rPr lang="zh-CN" altLang="en-US" sz="2000">
                          <a:solidFill>
                            <a:schemeClr val="accent6"/>
                          </a:solidFill>
                          <a:sym typeface="+mn-ea"/>
                        </a:rPr>
                        <a:t>明确了最基础的</a:t>
                      </a:r>
                      <a:r>
                        <a:rPr lang="en-US" altLang="zh-CN" sz="2000">
                          <a:solidFill>
                            <a:schemeClr val="accent6"/>
                          </a:solidFill>
                          <a:sym typeface="+mn-ea"/>
                        </a:rPr>
                        <a:t>“</a:t>
                      </a:r>
                      <a:r>
                        <a:rPr lang="zh-CN" altLang="en-US" sz="2000">
                          <a:solidFill>
                            <a:schemeClr val="accent6"/>
                          </a:solidFill>
                          <a:sym typeface="+mn-ea"/>
                        </a:rPr>
                        <a:t>入门级</a:t>
                      </a:r>
                      <a:r>
                        <a:rPr lang="en-US" altLang="zh-CN" sz="2000">
                          <a:solidFill>
                            <a:schemeClr val="accent6"/>
                          </a:solidFill>
                          <a:sym typeface="+mn-ea"/>
                        </a:rPr>
                        <a:t>”(Entry Level)</a:t>
                      </a:r>
                      <a:r>
                        <a:rPr lang="zh-CN" altLang="en-US" sz="2000">
                          <a:solidFill>
                            <a:schemeClr val="accent6"/>
                          </a:solidFill>
                          <a:sym typeface="+mn-ea"/>
                        </a:rPr>
                        <a:t>所包含的内容</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779145">
                <a:tc>
                  <a:txBody>
                    <a:bodyPr/>
                    <a:p>
                      <a:pPr>
                        <a:buNone/>
                      </a:pPr>
                      <a:r>
                        <a:rPr lang="en-US" altLang="zh-CN" sz="2200">
                          <a:solidFill>
                            <a:schemeClr val="accent6"/>
                          </a:solidFill>
                        </a:rPr>
                        <a:t>SQL:1999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SQL3</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object-oriented features </a:t>
                      </a:r>
                      <a:r>
                        <a:rPr lang="en-US" altLang="zh-CN" sz="2000">
                          <a:solidFill>
                            <a:schemeClr val="accent6"/>
                          </a:solidFill>
                        </a:rPr>
                        <a:t>(OSQL),   trigger</a:t>
                      </a:r>
                      <a:endParaRPr lang="en-US" altLang="zh-CN" sz="2000">
                        <a:solidFill>
                          <a:schemeClr val="accent6"/>
                        </a:solidFill>
                      </a:endParaRPr>
                    </a:p>
                    <a:p>
                      <a:pPr algn="l">
                        <a:buNone/>
                      </a:pPr>
                      <a:r>
                        <a:rPr lang="zh-CN" altLang="zh-CN" sz="2000">
                          <a:solidFill>
                            <a:schemeClr val="accent6"/>
                          </a:solidFill>
                        </a:rPr>
                        <a:t>对</a:t>
                      </a:r>
                      <a:r>
                        <a:rPr lang="en-US" altLang="zh-CN" sz="2000">
                          <a:solidFill>
                            <a:schemeClr val="accent6"/>
                          </a:solidFill>
                        </a:rPr>
                        <a:t>JAVA</a:t>
                      </a:r>
                      <a:r>
                        <a:rPr lang="zh-CN" altLang="en-US" sz="2000">
                          <a:solidFill>
                            <a:schemeClr val="accent6"/>
                          </a:solidFill>
                        </a:rPr>
                        <a:t>的支持，递归查询</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474345">
                <a:tc>
                  <a:txBody>
                    <a:bodyPr/>
                    <a:p>
                      <a:pPr>
                        <a:buNone/>
                      </a:pPr>
                      <a:r>
                        <a:rPr lang="en-US" altLang="zh-CN" sz="2200">
                          <a:solidFill>
                            <a:schemeClr val="accent6"/>
                          </a:solidFill>
                        </a:rPr>
                        <a:t>SQL:2006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对</a:t>
                      </a:r>
                      <a:r>
                        <a:rPr lang="en-US" altLang="zh-CN" sz="2000">
                          <a:solidFill>
                            <a:schemeClr val="accent6"/>
                          </a:solidFill>
                        </a:rPr>
                        <a:t>XML</a:t>
                      </a:r>
                      <a:r>
                        <a:rPr lang="zh-CN" altLang="en-US" sz="2000">
                          <a:solidFill>
                            <a:schemeClr val="accent6"/>
                          </a:solidFill>
                        </a:rPr>
                        <a:t>的支持，</a:t>
                      </a:r>
                      <a:r>
                        <a:rPr lang="en-US" altLang="zh-CN" sz="2000">
                          <a:solidFill>
                            <a:schemeClr val="accent6"/>
                          </a:solidFill>
                        </a:rPr>
                        <a:t>XQuery</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474345">
                <a:tc>
                  <a:txBody>
                    <a:bodyPr/>
                    <a:p>
                      <a:pPr>
                        <a:buNone/>
                      </a:pPr>
                      <a:r>
                        <a:rPr lang="en-US" altLang="zh-CN" sz="2200">
                          <a:solidFill>
                            <a:schemeClr val="accent6"/>
                          </a:solidFill>
                        </a:rPr>
                        <a:t>SQL:2016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lgn="l">
                        <a:buNone/>
                      </a:pPr>
                      <a:r>
                        <a:rPr lang="zh-CN" altLang="zh-CN" sz="2000">
                          <a:solidFill>
                            <a:schemeClr val="accent6"/>
                          </a:solidFill>
                        </a:rPr>
                        <a:t>支持</a:t>
                      </a:r>
                      <a:r>
                        <a:rPr lang="en-US" altLang="zh-CN" sz="2000">
                          <a:solidFill>
                            <a:schemeClr val="accent6"/>
                          </a:solidFill>
                        </a:rPr>
                        <a:t>JSON</a:t>
                      </a:r>
                      <a:endParaRPr lang="en-US" altLang="zh-CN"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olid"/>
                    </a:lnB>
                    <a:noFill/>
                  </a:tcPr>
                </a:tc>
              </a:tr>
            </a:tbl>
          </a:graphicData>
        </a:graphic>
      </p:graphicFrame>
      <p:sp>
        <p:nvSpPr>
          <p:cNvPr id="4" name="标题 1"/>
          <p:cNvSpPr>
            <a:spLocks noGrp="1"/>
          </p:cNvSpPr>
          <p:nvPr/>
        </p:nvSpPr>
        <p:spPr>
          <a:xfrm>
            <a:off x="457200" y="156845"/>
            <a:ext cx="8229600" cy="533400"/>
          </a:xfrm>
          <a:prstGeom prst="rect">
            <a:avLst/>
          </a:prstGeom>
          <a:solidFill>
            <a:srgbClr val="DDDDDD">
              <a:alpha val="50000"/>
            </a:srgbClr>
          </a:solidFill>
          <a:ln w="9525">
            <a:noFill/>
          </a:ln>
        </p:spPr>
        <p:txBody>
          <a:bodyPr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r>
              <a:rPr lang="en-US" altLang="x-none" dirty="0">
                <a:solidFill>
                  <a:srgbClr val="FF0000"/>
                </a:solidFill>
                <a:latin typeface="宋体" panose="02010600030101010101" pitchFamily="2" charset="-122"/>
                <a:ea typeface="宋体" panose="02010600030101010101" pitchFamily="2" charset="-122"/>
                <a:sym typeface="+mn-ea"/>
              </a:rPr>
              <a:t>SQL</a:t>
            </a:r>
            <a:r>
              <a:rPr lang="zh-CN" altLang="x-none" dirty="0">
                <a:solidFill>
                  <a:srgbClr val="FF0000"/>
                </a:solidFill>
                <a:latin typeface="宋体" panose="02010600030101010101" pitchFamily="2" charset="-122"/>
                <a:ea typeface="宋体" panose="02010600030101010101" pitchFamily="2" charset="-122"/>
                <a:sym typeface="+mn-ea"/>
              </a:rPr>
              <a:t>标准的主要变化</a:t>
            </a:r>
            <a:endParaRPr lang="zh-CN" altLang="x-none"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12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1205" name="Rectangle 3"/>
          <p:cNvSpPr>
            <a:spLocks noGrp="1"/>
          </p:cNvSpPr>
          <p:nvPr>
            <p:ph type="body"/>
          </p:nvPr>
        </p:nvSpPr>
        <p:spPr>
          <a:xfrm>
            <a:off x="241300" y="990600"/>
            <a:ext cx="8686800" cy="5257800"/>
          </a:xfrm>
        </p:spPr>
        <p:txBody>
          <a:bodyPr wrap="square" anchor="t"/>
          <a:p>
            <a:pPr eaLnBrk="1" hangingPunct="1"/>
            <a:r>
              <a:rPr lang="en-US" altLang="x-none" sz="2800" dirty="0">
                <a:sym typeface="Symbol" panose="05050102010706020507" pitchFamily="2" charset="2"/>
              </a:rPr>
              <a:t>Quantified Predicate  vs  [NOT] IN</a:t>
            </a:r>
            <a:endParaRPr lang="en-US" altLang="x-none" sz="2800" dirty="0">
              <a:sym typeface="Symbol" panose="05050102010706020507" pitchFamily="2" charset="2"/>
            </a:endParaRPr>
          </a:p>
          <a:p>
            <a:pPr lvl="2" eaLnBrk="1" hangingPunct="1">
              <a:buNone/>
            </a:pPr>
            <a:r>
              <a:rPr lang="en-US" altLang="x-none" sz="2800" dirty="0">
                <a:solidFill>
                  <a:schemeClr val="tx1"/>
                </a:solidFill>
                <a:sym typeface="Symbol" panose="05050102010706020507" pitchFamily="2" charset="2"/>
              </a:rPr>
              <a:t>IN    </a:t>
            </a:r>
            <a:r>
              <a:rPr lang="en-US" altLang="x-none" sz="2800" dirty="0">
                <a:solidFill>
                  <a:srgbClr val="FF0066"/>
                </a:solidFill>
                <a:sym typeface="Symbol" panose="05050102010706020507" pitchFamily="2" charset="2"/>
              </a:rPr>
              <a:t>is</a:t>
            </a:r>
            <a:r>
              <a:rPr lang="en-US" altLang="x-none" sz="2800" dirty="0">
                <a:solidFill>
                  <a:schemeClr val="tx1"/>
                </a:solidFill>
                <a:sym typeface="Symbol" panose="05050102010706020507" pitchFamily="2" charset="2"/>
              </a:rPr>
              <a:t>    =SOME</a:t>
            </a:r>
            <a:endParaRPr lang="en-US" altLang="x-none" sz="2800" dirty="0">
              <a:solidFill>
                <a:schemeClr val="tx1"/>
              </a:solidFill>
              <a:sym typeface="Symbol" panose="05050102010706020507" pitchFamily="2" charset="2"/>
            </a:endParaRPr>
          </a:p>
          <a:p>
            <a:pPr lvl="2" eaLnBrk="1" hangingPunct="1">
              <a:buNone/>
            </a:pPr>
            <a:r>
              <a:rPr lang="en-US" altLang="x-none" sz="2800" dirty="0">
                <a:solidFill>
                  <a:schemeClr val="tx1"/>
                </a:solidFill>
                <a:sym typeface="Symbol" panose="05050102010706020507" pitchFamily="2" charset="2"/>
              </a:rPr>
              <a:t>NOT IN    </a:t>
            </a:r>
            <a:r>
              <a:rPr lang="en-US" altLang="x-none" sz="2800" dirty="0">
                <a:solidFill>
                  <a:srgbClr val="FF0066"/>
                </a:solidFill>
                <a:sym typeface="Symbol" panose="05050102010706020507" pitchFamily="2" charset="2"/>
              </a:rPr>
              <a:t>is</a:t>
            </a:r>
            <a:r>
              <a:rPr lang="en-US" altLang="x-none" sz="2800" dirty="0">
                <a:solidFill>
                  <a:schemeClr val="tx1"/>
                </a:solidFill>
                <a:sym typeface="Symbol" panose="05050102010706020507" pitchFamily="2" charset="2"/>
              </a:rPr>
              <a:t>    &lt;&gt;ALL</a:t>
            </a:r>
            <a:endParaRPr lang="en-US" altLang="x-none" sz="2800" dirty="0">
              <a:solidFill>
                <a:schemeClr val="tx1"/>
              </a:solidFill>
              <a:sym typeface="Symbol" panose="05050102010706020507" pitchFamily="2" charset="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22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22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222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2229" name="Rectangle 3"/>
          <p:cNvSpPr>
            <a:spLocks noGrp="1"/>
          </p:cNvSpPr>
          <p:nvPr>
            <p:ph type="body"/>
          </p:nvPr>
        </p:nvSpPr>
        <p:spPr>
          <a:xfrm>
            <a:off x="457200" y="909638"/>
            <a:ext cx="8229600" cy="1071562"/>
          </a:xfrm>
        </p:spPr>
        <p:txBody>
          <a:bodyPr wrap="square" anchor="t"/>
          <a:p>
            <a:pPr eaLnBrk="1" hangingPunct="1"/>
            <a:r>
              <a:rPr lang="en-US" altLang="x-none" sz="3200" dirty="0"/>
              <a:t>Exp 3.4.7  </a:t>
            </a:r>
            <a:r>
              <a:rPr lang="en-US" altLang="x-none" sz="3200" dirty="0">
                <a:solidFill>
                  <a:schemeClr val="accent2"/>
                </a:solidFill>
              </a:rPr>
              <a:t>Find aid values of agents with a minimum percent commission.</a:t>
            </a:r>
            <a:endParaRPr lang="en-US" altLang="x-none" sz="3200" dirty="0">
              <a:solidFill>
                <a:schemeClr val="accent2"/>
              </a:solidFill>
            </a:endParaRPr>
          </a:p>
        </p:txBody>
      </p:sp>
      <p:sp>
        <p:nvSpPr>
          <p:cNvPr id="50183" name="Rectangle 4"/>
          <p:cNvSpPr/>
          <p:nvPr/>
        </p:nvSpPr>
        <p:spPr>
          <a:xfrm>
            <a:off x="457200" y="2354263"/>
            <a:ext cx="8229600" cy="2443162"/>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aid</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agents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percent &lt;= ALL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select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percent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from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agents</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blinds(horizontal)">
                                      <p:cBhvr>
                                        <p:cTn id="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32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32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3252"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3253" name="Rectangle 3"/>
          <p:cNvSpPr>
            <a:spLocks noGrp="1"/>
          </p:cNvSpPr>
          <p:nvPr>
            <p:ph type="body"/>
          </p:nvPr>
        </p:nvSpPr>
        <p:spPr>
          <a:xfrm>
            <a:off x="171450" y="847725"/>
            <a:ext cx="8866188" cy="1654175"/>
          </a:xfrm>
        </p:spPr>
        <p:txBody>
          <a:bodyPr wrap="square" anchor="t"/>
          <a:p>
            <a:pPr eaLnBrk="1" hangingPunct="1"/>
            <a:r>
              <a:rPr lang="en-US" altLang="x-none" sz="3200" dirty="0"/>
              <a:t>Exp 3.4.8  </a:t>
            </a:r>
            <a:r>
              <a:rPr lang="en-US" altLang="x-none" sz="3200" dirty="0">
                <a:solidFill>
                  <a:schemeClr val="accent2"/>
                </a:solidFill>
              </a:rPr>
              <a:t>Find all customers who have the same discount as that of any of the customers in Dallas or Boston.</a:t>
            </a:r>
            <a:endParaRPr lang="en-US" altLang="x-none" sz="3200" dirty="0">
              <a:solidFill>
                <a:schemeClr val="accent2"/>
              </a:solidFill>
            </a:endParaRPr>
          </a:p>
        </p:txBody>
      </p:sp>
      <p:sp>
        <p:nvSpPr>
          <p:cNvPr id="51207" name="Rectangle 4"/>
          <p:cNvSpPr/>
          <p:nvPr/>
        </p:nvSpPr>
        <p:spPr>
          <a:xfrm>
            <a:off x="171450" y="2524125"/>
            <a:ext cx="8866188" cy="3570288"/>
          </a:xfrm>
          <a:prstGeom prst="rect">
            <a:avLst/>
          </a:prstGeom>
          <a:noFill/>
          <a:ln w="9525">
            <a:noFill/>
          </a:ln>
        </p:spPr>
        <p:txBody>
          <a:bodyPr anchor="t"/>
          <a:p>
            <a:pPr marL="742950" lvl="1" indent="-28575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 SOME (</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select  discnt</a:t>
            </a:r>
            <a:endParaRPr lang="en-US" altLang="x-none" sz="32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		from   customers</a:t>
            </a:r>
            <a:endParaRPr lang="en-US" altLang="x-none" sz="32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		where  city=‘Dallas’  or  city=‘Boston’</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Effect transition="in" filter="blinds(horizontal)">
                                      <p:cBhvr>
                                        <p:cTn id="7"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42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42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427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4277" name="Rectangle 3"/>
          <p:cNvSpPr>
            <a:spLocks noGrp="1"/>
          </p:cNvSpPr>
          <p:nvPr>
            <p:ph type="body"/>
          </p:nvPr>
        </p:nvSpPr>
        <p:spPr>
          <a:xfrm>
            <a:off x="241300" y="847725"/>
            <a:ext cx="8651875" cy="1574800"/>
          </a:xfrm>
        </p:spPr>
        <p:txBody>
          <a:bodyPr wrap="square" anchor="t"/>
          <a:p>
            <a:pPr eaLnBrk="1" hangingPunct="1"/>
            <a:r>
              <a:rPr lang="en-US" altLang="x-none" sz="3200" dirty="0"/>
              <a:t>Exp 3.4.9  </a:t>
            </a:r>
            <a:r>
              <a:rPr lang="en-US" altLang="x-none" sz="3200" dirty="0">
                <a:solidFill>
                  <a:schemeClr val="accent2"/>
                </a:solidFill>
              </a:rPr>
              <a:t>Get cid values of customers with discnt </a:t>
            </a:r>
            <a:r>
              <a:rPr lang="en-US" altLang="x-none" sz="3200" u="sng" dirty="0">
                <a:solidFill>
                  <a:schemeClr val="accent2"/>
                </a:solidFill>
              </a:rPr>
              <a:t>smaller than those of any customers</a:t>
            </a:r>
            <a:r>
              <a:rPr lang="en-US" altLang="x-none" sz="3200" dirty="0">
                <a:solidFill>
                  <a:schemeClr val="accent2"/>
                </a:solidFill>
              </a:rPr>
              <a:t> who live in Duluth.</a:t>
            </a:r>
            <a:endParaRPr lang="en-US" altLang="x-none" sz="3200" dirty="0">
              <a:solidFill>
                <a:schemeClr val="accent2"/>
              </a:solidFill>
            </a:endParaRPr>
          </a:p>
        </p:txBody>
      </p:sp>
      <p:sp>
        <p:nvSpPr>
          <p:cNvPr id="52231" name="Rectangle 4"/>
          <p:cNvSpPr/>
          <p:nvPr/>
        </p:nvSpPr>
        <p:spPr>
          <a:xfrm>
            <a:off x="241300" y="2582863"/>
            <a:ext cx="8651875" cy="3656012"/>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&lt;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select  discnt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where  city=‘Duluth’</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grpSp>
        <p:nvGrpSpPr>
          <p:cNvPr id="52232" name="组合 52231"/>
          <p:cNvGrpSpPr/>
          <p:nvPr/>
        </p:nvGrpSpPr>
        <p:grpSpPr>
          <a:xfrm>
            <a:off x="4574498" y="2492375"/>
            <a:ext cx="4534577" cy="1814513"/>
            <a:chOff x="172" y="0"/>
            <a:chExt cx="2691" cy="1143"/>
          </a:xfrm>
        </p:grpSpPr>
        <p:sp>
          <p:nvSpPr>
            <p:cNvPr id="54280" name="Text Box 5"/>
            <p:cNvSpPr txBox="1"/>
            <p:nvPr/>
          </p:nvSpPr>
          <p:spPr>
            <a:xfrm>
              <a:off x="172" y="816"/>
              <a:ext cx="672" cy="327"/>
            </a:xfrm>
            <a:prstGeom prst="rect">
              <a:avLst/>
            </a:prstGeom>
            <a:noFill/>
            <a:ln w="9525">
              <a:noFill/>
            </a:ln>
          </p:spPr>
          <p:txBody>
            <a:bodyPr anchor="t">
              <a:spAutoFit/>
            </a:bodyPr>
            <a:p>
              <a:pPr algn="ctr">
                <a:spcBef>
                  <a:spcPct val="50000"/>
                </a:spcBef>
              </a:pP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p:txBody>
        </p:sp>
        <p:sp>
          <p:nvSpPr>
            <p:cNvPr id="54281" name="AutoShape 7"/>
            <p:cNvSpPr/>
            <p:nvPr/>
          </p:nvSpPr>
          <p:spPr>
            <a:xfrm>
              <a:off x="550" y="0"/>
              <a:ext cx="2313" cy="544"/>
            </a:xfrm>
            <a:prstGeom prst="cloudCallout">
              <a:avLst>
                <a:gd name="adj1" fmla="val -53287"/>
                <a:gd name="adj2" fmla="val 114523"/>
              </a:avLst>
            </a:prstGeom>
            <a:solidFill>
              <a:schemeClr val="bg1"/>
            </a:solidFill>
            <a:ln w="19050" cap="flat" cmpd="sng">
              <a:solidFill>
                <a:schemeClr val="tx1"/>
              </a:solidFill>
              <a:prstDash val="solid"/>
              <a:round/>
              <a:headEnd type="none" w="med" len="med"/>
              <a:tailEnd type="none" w="med" len="med"/>
            </a:ln>
          </p:spPr>
          <p:txBody>
            <a:bodyPr anchor="t"/>
            <a:p>
              <a:pPr algn="ctr"/>
              <a:r>
                <a:rPr lang="en-US" altLang="x-none" sz="3000" b="1" dirty="0">
                  <a:solidFill>
                    <a:srgbClr val="FF0066"/>
                  </a:solidFill>
                  <a:latin typeface="Arial" panose="020B0604020202020204" pitchFamily="34" charset="0"/>
                  <a:ea typeface="宋体" panose="02010600030101010101" pitchFamily="2" charset="-122"/>
                </a:rPr>
                <a:t>ANY  </a:t>
              </a:r>
              <a:r>
                <a:rPr lang="en-US" altLang="x-none" sz="3000" b="1" dirty="0">
                  <a:latin typeface="Arial" panose="020B0604020202020204" pitchFamily="34" charset="0"/>
                  <a:ea typeface="宋体" panose="02010600030101010101" pitchFamily="2" charset="-122"/>
                </a:rPr>
                <a:t>or</a:t>
              </a:r>
              <a:r>
                <a:rPr lang="en-US" altLang="x-none" sz="3000" b="1" dirty="0">
                  <a:solidFill>
                    <a:srgbClr val="FF0066"/>
                  </a:solidFill>
                  <a:latin typeface="Arial" panose="020B0604020202020204" pitchFamily="34" charset="0"/>
                  <a:ea typeface="宋体" panose="02010600030101010101" pitchFamily="2" charset="-122"/>
                </a:rPr>
                <a:t>  ALL</a:t>
              </a:r>
              <a:endParaRPr lang="en-US" altLang="x-none" sz="3000" b="1" dirty="0">
                <a:solidFill>
                  <a:srgbClr val="FF0066"/>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blinds(horizontal)">
                                      <p:cBhvr>
                                        <p:cTn id="7" dur="500"/>
                                        <p:tgtEl>
                                          <p:spTgt spid="522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32"/>
                                        </p:tgtEl>
                                        <p:attrNameLst>
                                          <p:attrName>style.visibility</p:attrName>
                                        </p:attrNameLst>
                                      </p:cBhvr>
                                      <p:to>
                                        <p:strVal val="visible"/>
                                      </p:to>
                                    </p:set>
                                    <p:animEffect transition="in" filter="blinds(horizontal)">
                                      <p:cBhvr>
                                        <p:cTn id="12" dur="500"/>
                                        <p:tgtEl>
                                          <p:spTgt spid="5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52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52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5300"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5301" name="Rectangle 3"/>
          <p:cNvSpPr>
            <a:spLocks noGrp="1"/>
          </p:cNvSpPr>
          <p:nvPr>
            <p:ph type="body"/>
          </p:nvPr>
        </p:nvSpPr>
        <p:spPr>
          <a:xfrm>
            <a:off x="457200" y="836613"/>
            <a:ext cx="8229600" cy="1601787"/>
          </a:xfrm>
        </p:spPr>
        <p:txBody>
          <a:bodyPr wrap="square" anchor="t"/>
          <a:p>
            <a:pPr eaLnBrk="1" hangingPunct="1"/>
            <a:r>
              <a:rPr lang="en-US" altLang="x-none" sz="3200" dirty="0"/>
              <a:t>Exp 3.4.9  </a:t>
            </a:r>
            <a:r>
              <a:rPr lang="en-US" altLang="x-none" sz="3200" dirty="0">
                <a:solidFill>
                  <a:schemeClr val="accent2"/>
                </a:solidFill>
              </a:rPr>
              <a:t>Get cid values of customers with discnt </a:t>
            </a:r>
            <a:r>
              <a:rPr lang="en-US" altLang="x-none" sz="3200" u="sng" dirty="0">
                <a:solidFill>
                  <a:schemeClr val="accent2"/>
                </a:solidFill>
              </a:rPr>
              <a:t>smaller than those of any customers</a:t>
            </a:r>
            <a:r>
              <a:rPr lang="en-US" altLang="x-none" sz="3200" dirty="0">
                <a:solidFill>
                  <a:schemeClr val="accent2"/>
                </a:solidFill>
              </a:rPr>
              <a:t> who live in Duluth.</a:t>
            </a:r>
            <a:endParaRPr lang="en-US" altLang="x-none" sz="3200" dirty="0">
              <a:solidFill>
                <a:schemeClr val="accent2"/>
              </a:solidFill>
            </a:endParaRPr>
          </a:p>
        </p:txBody>
      </p:sp>
      <p:sp>
        <p:nvSpPr>
          <p:cNvPr id="55302" name="Rectangle 4"/>
          <p:cNvSpPr/>
          <p:nvPr/>
        </p:nvSpPr>
        <p:spPr>
          <a:xfrm>
            <a:off x="457200" y="2605088"/>
            <a:ext cx="8229600" cy="3200400"/>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&lt;  </a:t>
            </a:r>
            <a:r>
              <a:rPr lang="en-US" altLang="x-none" sz="3200" b="1" dirty="0">
                <a:solidFill>
                  <a:srgbClr val="FF0000"/>
                </a:solidFill>
                <a:latin typeface="Arial" panose="020B0604020202020204" pitchFamily="34" charset="0"/>
                <a:ea typeface="宋体" panose="02010600030101010101" pitchFamily="2" charset="-122"/>
              </a:rPr>
              <a:t>ALL</a:t>
            </a:r>
            <a:r>
              <a:rPr lang="en-US" altLang="x-none" sz="3200" b="1" dirty="0">
                <a:solidFill>
                  <a:schemeClr val="tx2"/>
                </a:solidFill>
                <a:latin typeface="Arial" panose="020B0604020202020204" pitchFamily="34" charset="0"/>
                <a:ea typeface="宋体" panose="02010600030101010101" pitchFamily="2" charset="-122"/>
              </a:rPr>
              <a: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select  discnt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where  city=‘Duluth’</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63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63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632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6325" name="Rectangle 3"/>
          <p:cNvSpPr>
            <a:spLocks noGrp="1"/>
          </p:cNvSpPr>
          <p:nvPr>
            <p:ph type="body"/>
          </p:nvPr>
        </p:nvSpPr>
        <p:spPr>
          <a:xfrm>
            <a:off x="241300" y="847725"/>
            <a:ext cx="8651875" cy="5534025"/>
          </a:xfrm>
        </p:spPr>
        <p:txBody>
          <a:bodyPr wrap="square" anchor="t"/>
          <a:p>
            <a:pPr eaLnBrk="1" hangingPunct="1"/>
            <a:r>
              <a:rPr lang="en-US" altLang="x-none" sz="3000" dirty="0"/>
              <a:t>The EXISTS Predicate</a:t>
            </a:r>
            <a:endParaRPr lang="en-US" altLang="x-none" sz="3000" dirty="0"/>
          </a:p>
          <a:p>
            <a:pPr lvl="1" eaLnBrk="1" hangingPunct="1">
              <a:buNone/>
            </a:pPr>
            <a:endParaRPr lang="en-US" altLang="x-none" sz="3000" dirty="0"/>
          </a:p>
          <a:p>
            <a:pPr lvl="1" eaLnBrk="1" hangingPunct="1">
              <a:buNone/>
            </a:pPr>
            <a:endParaRPr lang="en-US" altLang="x-none" sz="3000" dirty="0"/>
          </a:p>
          <a:p>
            <a:pPr lvl="1" eaLnBrk="1" hangingPunct="1"/>
            <a:endParaRPr lang="en-US" altLang="x-none" sz="1400" dirty="0"/>
          </a:p>
          <a:p>
            <a:pPr lvl="1" eaLnBrk="1" hangingPunct="1"/>
            <a:r>
              <a:rPr lang="en-US" altLang="x-none" sz="3000" dirty="0"/>
              <a:t>The predicate EXISTS (subquery) is TRUE </a:t>
            </a:r>
            <a:r>
              <a:rPr lang="en-US" altLang="x-none" sz="3000" u="sng" dirty="0">
                <a:solidFill>
                  <a:srgbClr val="FF0066"/>
                </a:solidFill>
              </a:rPr>
              <a:t>if and only if</a:t>
            </a:r>
            <a:r>
              <a:rPr lang="en-US" altLang="x-none" sz="3000" dirty="0"/>
              <a:t> the subquery returns a non-empty set.</a:t>
            </a:r>
            <a:endParaRPr lang="en-US" altLang="x-none" sz="3000" dirty="0"/>
          </a:p>
          <a:p>
            <a:pPr lvl="1" eaLnBrk="1" hangingPunct="1"/>
            <a:endParaRPr lang="en-US" altLang="x-none" sz="1400" dirty="0"/>
          </a:p>
          <a:p>
            <a:pPr lvl="1" eaLnBrk="1" hangingPunct="1"/>
            <a:r>
              <a:rPr lang="en-US" altLang="x-none" sz="3000" dirty="0"/>
              <a:t>The predicate NOT EXISTS (subquery) is TRUE </a:t>
            </a:r>
            <a:r>
              <a:rPr lang="en-US" altLang="x-none" sz="3000" u="sng" dirty="0">
                <a:solidFill>
                  <a:srgbClr val="FF0066"/>
                </a:solidFill>
              </a:rPr>
              <a:t>if and only if</a:t>
            </a:r>
            <a:r>
              <a:rPr lang="en-US" altLang="x-none" sz="3000" dirty="0"/>
              <a:t> the subquery returns a empty set.</a:t>
            </a:r>
            <a:endParaRPr lang="en-US" altLang="x-none" sz="3000" dirty="0"/>
          </a:p>
        </p:txBody>
      </p:sp>
      <p:sp>
        <p:nvSpPr>
          <p:cNvPr id="2" name="文本框 1"/>
          <p:cNvSpPr txBox="1"/>
          <p:nvPr/>
        </p:nvSpPr>
        <p:spPr>
          <a:xfrm>
            <a:off x="1323340" y="1485265"/>
            <a:ext cx="5534660" cy="1106805"/>
          </a:xfrm>
          <a:prstGeom prst="rect">
            <a:avLst/>
          </a:prstGeom>
          <a:noFill/>
          <a:ln>
            <a:solidFill>
              <a:srgbClr val="0000CC"/>
            </a:solidFill>
          </a:ln>
        </p:spPr>
        <p:txBody>
          <a:bodyPr wrap="square" rtlCol="0">
            <a:spAutoFit/>
          </a:bodyPr>
          <a:p>
            <a:pPr lvl="1"/>
            <a:r>
              <a:rPr lang="en-US" altLang="x-none" sz="2800" b="1" dirty="0">
                <a:solidFill>
                  <a:schemeClr val="accent6"/>
                </a:solidFill>
                <a:latin typeface="Arial" panose="020B0604020202020204" pitchFamily="34" charset="0"/>
                <a:sym typeface="+mn-ea"/>
              </a:rPr>
              <a:t>EXISTS ( subquery )</a:t>
            </a:r>
            <a:endParaRPr lang="en-US" altLang="x-none" sz="2800" b="1" dirty="0">
              <a:solidFill>
                <a:schemeClr val="accent6"/>
              </a:solidFill>
              <a:latin typeface="Arial" panose="020B0604020202020204" pitchFamily="34" charset="0"/>
              <a:sym typeface="+mn-ea"/>
            </a:endParaRPr>
          </a:p>
          <a:p>
            <a:pPr lvl="1"/>
            <a:endParaRPr lang="en-US" altLang="x-none" sz="1000" b="1" dirty="0">
              <a:solidFill>
                <a:schemeClr val="accent6"/>
              </a:solidFill>
              <a:latin typeface="Arial" panose="020B0604020202020204" pitchFamily="34" charset="0"/>
              <a:sym typeface="+mn-ea"/>
            </a:endParaRPr>
          </a:p>
          <a:p>
            <a:pPr lvl="1"/>
            <a:r>
              <a:rPr lang="en-US" altLang="x-none" sz="2800" b="1" dirty="0">
                <a:solidFill>
                  <a:schemeClr val="accent6"/>
                </a:solidFill>
                <a:latin typeface="Arial" panose="020B0604020202020204" pitchFamily="34" charset="0"/>
                <a:sym typeface="+mn-ea"/>
              </a:rPr>
              <a:t>NOT  EXISTS ( subquery )</a:t>
            </a:r>
            <a:endParaRPr lang="en-US" altLang="x-none" sz="2800" b="1" dirty="0">
              <a:solidFill>
                <a:schemeClr val="accent6"/>
              </a:solidFill>
              <a:latin typeface="Arial" panose="020B0604020202020204" pitchFamily="34" charset="0"/>
              <a:sym typeface="+mn-ea"/>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wrap="square" anchor="ctr"/>
          <a:p>
            <a:pPr eaLnBrk="1" hangingPunct="1"/>
            <a:r>
              <a:rPr lang="en-US" altLang="x-none" dirty="0"/>
              <a:t>Examples of Subquery </a:t>
            </a:r>
            <a:r>
              <a:rPr lang="en-US" altLang="zh-CN" dirty="0"/>
              <a:t>(EXISTS)</a:t>
            </a:r>
            <a:endParaRPr lang="en-US" altLang="zh-CN" dirty="0"/>
          </a:p>
        </p:txBody>
      </p:sp>
      <p:sp>
        <p:nvSpPr>
          <p:cNvPr id="3074" name="Rectangle 3"/>
          <p:cNvSpPr>
            <a:spLocks noGrp="1"/>
          </p:cNvSpPr>
          <p:nvPr>
            <p:ph type="body"/>
          </p:nvPr>
        </p:nvSpPr>
        <p:spPr>
          <a:xfrm>
            <a:off x="241300" y="836613"/>
            <a:ext cx="8651875" cy="1601787"/>
          </a:xfrm>
        </p:spPr>
        <p:txBody>
          <a:bodyPr wrap="square" anchor="t"/>
          <a:p>
            <a:pPr eaLnBrk="1" hangingPunct="1"/>
            <a:r>
              <a:rPr lang="en-US" altLang="x-none" sz="3200" dirty="0"/>
              <a:t>Example 3.4.10: </a:t>
            </a:r>
            <a:r>
              <a:rPr lang="en-US" altLang="x-none" sz="3200" dirty="0">
                <a:solidFill>
                  <a:schemeClr val="tx2"/>
                </a:solidFill>
              </a:rPr>
              <a:t>Retrieve all customer names where the customer places an order through agent a05.</a:t>
            </a:r>
            <a:endParaRPr lang="en-US" altLang="x-none" sz="3200" dirty="0">
              <a:solidFill>
                <a:schemeClr val="tx2"/>
              </a:solidFill>
            </a:endParaRPr>
          </a:p>
        </p:txBody>
      </p:sp>
      <p:sp>
        <p:nvSpPr>
          <p:cNvPr id="143367" name="Rectangle 4"/>
          <p:cNvSpPr/>
          <p:nvPr/>
        </p:nvSpPr>
        <p:spPr>
          <a:xfrm>
            <a:off x="241300" y="2501900"/>
            <a:ext cx="8651875" cy="3592513"/>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c.cname</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 c</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x</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c.cid=x.cid  and  x.aid=‘a05’</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blinds(horizontal)">
                                      <p:cBhvr>
                                        <p:cTn id="7" dur="500"/>
                                        <p:tgtEl>
                                          <p:spTgt spid="14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4098" name="Rectangle 3"/>
          <p:cNvSpPr>
            <a:spLocks noGrp="1"/>
          </p:cNvSpPr>
          <p:nvPr>
            <p:ph type="body"/>
          </p:nvPr>
        </p:nvSpPr>
        <p:spPr>
          <a:xfrm>
            <a:off x="314325" y="909638"/>
            <a:ext cx="8580438" cy="1528762"/>
          </a:xfrm>
        </p:spPr>
        <p:txBody>
          <a:bodyPr wrap="square" anchor="t"/>
          <a:p>
            <a:pPr eaLnBrk="1" hangingPunct="1"/>
            <a:r>
              <a:rPr lang="en-US" altLang="x-none" sz="3200" dirty="0"/>
              <a:t>Example 3.4.11: </a:t>
            </a:r>
            <a:r>
              <a:rPr lang="en-US" altLang="x-none" sz="3200" dirty="0">
                <a:solidFill>
                  <a:schemeClr val="tx2"/>
                </a:solidFill>
              </a:rPr>
              <a:t>Get cid values of customers who order both products p01 and p07.</a:t>
            </a:r>
            <a:endParaRPr lang="en-US" altLang="x-none" sz="3200" dirty="0">
              <a:solidFill>
                <a:schemeClr val="tx2"/>
              </a:solidFill>
            </a:endParaRPr>
          </a:p>
        </p:txBody>
      </p:sp>
      <p:sp>
        <p:nvSpPr>
          <p:cNvPr id="144391" name="Rectangle 4"/>
          <p:cNvSpPr/>
          <p:nvPr/>
        </p:nvSpPr>
        <p:spPr>
          <a:xfrm>
            <a:off x="314325" y="2644775"/>
            <a:ext cx="8580438" cy="3592513"/>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x.cid</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orders  x</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pid = ‘p01’  and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y</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y.cid=x.cid  and  y.pid=‘p07’</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91"/>
                                        </p:tgtEl>
                                        <p:attrNameLst>
                                          <p:attrName>style.visibility</p:attrName>
                                        </p:attrNameLst>
                                      </p:cBhvr>
                                      <p:to>
                                        <p:strVal val="visible"/>
                                      </p:to>
                                    </p:set>
                                    <p:animEffect transition="in" filter="blinds(horizontal)">
                                      <p:cBhvr>
                                        <p:cTn id="7"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3"/>
          <p:cNvSpPr>
            <a:spLocks noGrp="1"/>
          </p:cNvSpPr>
          <p:nvPr>
            <p:ph type="body"/>
          </p:nvPr>
        </p:nvSpPr>
        <p:spPr>
          <a:xfrm>
            <a:off x="171450" y="47625"/>
            <a:ext cx="8829675" cy="1601788"/>
          </a:xfrm>
        </p:spPr>
        <p:txBody>
          <a:bodyPr wrap="square" anchor="t"/>
          <a:p>
            <a:pPr eaLnBrk="1" hangingPunct="1"/>
            <a:r>
              <a:rPr lang="en-US" altLang="x-none" sz="3200" dirty="0"/>
              <a:t>Example 3.4.12: </a:t>
            </a:r>
            <a:r>
              <a:rPr lang="en-US" altLang="x-none" sz="3200" dirty="0">
                <a:solidFill>
                  <a:schemeClr val="tx2"/>
                </a:solidFill>
              </a:rPr>
              <a:t>Retrieve all customer names where the customer </a:t>
            </a:r>
            <a:r>
              <a:rPr lang="en-US" altLang="x-none" sz="3200" i="1" u="sng" dirty="0">
                <a:solidFill>
                  <a:schemeClr val="tx2"/>
                </a:solidFill>
              </a:rPr>
              <a:t>does not</a:t>
            </a:r>
            <a:r>
              <a:rPr lang="en-US" altLang="x-none" sz="3200" dirty="0">
                <a:solidFill>
                  <a:schemeClr val="tx2"/>
                </a:solidFill>
              </a:rPr>
              <a:t> place an order through agent a05.</a:t>
            </a:r>
            <a:endParaRPr lang="en-US" altLang="x-none" sz="3200" dirty="0">
              <a:solidFill>
                <a:schemeClr val="tx2"/>
              </a:solidFill>
            </a:endParaRPr>
          </a:p>
        </p:txBody>
      </p:sp>
      <p:sp>
        <p:nvSpPr>
          <p:cNvPr id="145414" name="Rectangle 4"/>
          <p:cNvSpPr/>
          <p:nvPr/>
        </p:nvSpPr>
        <p:spPr>
          <a:xfrm>
            <a:off x="314325" y="1797050"/>
            <a:ext cx="8580438" cy="3576638"/>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c.cname</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 c</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NOT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x</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c.cid=x.cid  and  x.aid=‘a05’</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5415" name="Rectangle 5"/>
          <p:cNvSpPr/>
          <p:nvPr/>
        </p:nvSpPr>
        <p:spPr>
          <a:xfrm>
            <a:off x="157163" y="5534025"/>
            <a:ext cx="8829675" cy="1163638"/>
          </a:xfrm>
          <a:prstGeom prst="rect">
            <a:avLst/>
          </a:prstGeom>
          <a:solidFill>
            <a:schemeClr val="bg1"/>
          </a:solid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3200" b="1" u="sng" dirty="0">
                <a:solidFill>
                  <a:schemeClr val="accent2"/>
                </a:solidFill>
                <a:latin typeface="Arial" panose="020B0604020202020204" pitchFamily="34" charset="0"/>
                <a:ea typeface="宋体" panose="02010600030101010101" pitchFamily="2" charset="-122"/>
              </a:rPr>
              <a:t>NOT EXISTS can be used to implement the </a:t>
            </a:r>
            <a:r>
              <a:rPr lang="en-US" altLang="x-none" sz="3200" b="1" i="1" u="sng" dirty="0">
                <a:solidFill>
                  <a:srgbClr val="FF0000"/>
                </a:solidFill>
                <a:latin typeface="Arial" panose="020B0604020202020204" pitchFamily="34" charset="0"/>
                <a:ea typeface="宋体" panose="02010600030101010101" pitchFamily="2" charset="-122"/>
              </a:rPr>
              <a:t>MINUS</a:t>
            </a:r>
            <a:r>
              <a:rPr lang="en-US" altLang="x-none" sz="3200" b="1" u="sng" dirty="0">
                <a:solidFill>
                  <a:schemeClr val="accent2"/>
                </a:solidFill>
                <a:latin typeface="Arial" panose="020B0604020202020204" pitchFamily="34" charset="0"/>
                <a:ea typeface="宋体" panose="02010600030101010101" pitchFamily="2" charset="-122"/>
              </a:rPr>
              <a:t> operator from relational algebra.</a:t>
            </a:r>
            <a:endParaRPr lang="en-US" altLang="x-none" sz="3200" b="1" u="sng"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animEffect transition="in" filter="blinds(horizontal)">
                                      <p:cBhvr>
                                        <p:cTn id="7" dur="500"/>
                                        <p:tgtEl>
                                          <p:spTgt spid="1454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5415"/>
                                        </p:tgtEl>
                                        <p:attrNameLst>
                                          <p:attrName>style.visibility</p:attrName>
                                        </p:attrNameLst>
                                      </p:cBhvr>
                                      <p:to>
                                        <p:strVal val="visible"/>
                                      </p:to>
                                    </p:set>
                                    <p:anim calcmode="lin" valueType="num">
                                      <p:cBhvr additive="base">
                                        <p:cTn id="12" dur="500" fill="hold"/>
                                        <p:tgtEl>
                                          <p:spTgt spid="145415"/>
                                        </p:tgtEl>
                                        <p:attrNameLst>
                                          <p:attrName>ppt_x</p:attrName>
                                        </p:attrNameLst>
                                      </p:cBhvr>
                                      <p:tavLst>
                                        <p:tav tm="0">
                                          <p:val>
                                            <p:strVal val="#ppt_x"/>
                                          </p:val>
                                        </p:tav>
                                        <p:tav tm="100000">
                                          <p:val>
                                            <p:strVal val="#ppt_x"/>
                                          </p:val>
                                        </p:tav>
                                      </p:tavLst>
                                    </p:anim>
                                    <p:anim calcmode="lin" valueType="num">
                                      <p:cBhvr additive="base">
                                        <p:cTn id="13" dur="500" fill="hold"/>
                                        <p:tgtEl>
                                          <p:spTgt spid="145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bldLvl="0" animBg="1"/>
      <p:bldP spid="145415"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8"/>
          <p:cNvSpPr/>
          <p:nvPr/>
        </p:nvSpPr>
        <p:spPr>
          <a:xfrm>
            <a:off x="0" y="3352800"/>
            <a:ext cx="9144000" cy="3505200"/>
          </a:xfrm>
          <a:prstGeom prst="rect">
            <a:avLst/>
          </a:prstGeom>
          <a:solidFill>
            <a:schemeClr val="bg1"/>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7170" name="Rectangle 4"/>
          <p:cNvSpPr/>
          <p:nvPr/>
        </p:nvSpPr>
        <p:spPr>
          <a:xfrm>
            <a:off x="0" y="3433763"/>
            <a:ext cx="4495800" cy="3308350"/>
          </a:xfrm>
          <a:prstGeom prst="rect">
            <a:avLst/>
          </a:prstGeom>
          <a:noFill/>
          <a:ln w="9525" cap="flat" cmpd="sng">
            <a:solidFill>
              <a:schemeClr val="tx1"/>
            </a:solidFill>
            <a:prstDash val="solid"/>
            <a:miter/>
            <a:headEnd type="none" w="med" len="med"/>
            <a:tailEnd type="none" w="med" len="med"/>
          </a:ln>
        </p:spPr>
        <p:txBody>
          <a:bodyPr anchor="t"/>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c.cid  NOT IN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x.cid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x.aid=‘a05’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1" name="Rectangle 5"/>
          <p:cNvSpPr/>
          <p:nvPr/>
        </p:nvSpPr>
        <p:spPr>
          <a:xfrm>
            <a:off x="381000" y="9525"/>
            <a:ext cx="8512175" cy="3276600"/>
          </a:xfrm>
          <a:prstGeom prst="rect">
            <a:avLst/>
          </a:prstGeom>
          <a:noFill/>
          <a:ln w="9525">
            <a:noFill/>
          </a:ln>
        </p:spPr>
        <p:txBody>
          <a:bodyPr anchor="t"/>
          <a:p>
            <a:pPr marL="742950" lvl="1" indent="-285750" algn="l" eaLnBrk="1" hangingPunct="1">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c.cid=x.cid  and  x.aid=‘a05’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2" name="Rectangle 9"/>
          <p:cNvSpPr/>
          <p:nvPr/>
        </p:nvSpPr>
        <p:spPr>
          <a:xfrm>
            <a:off x="4573588" y="3433763"/>
            <a:ext cx="4537075" cy="3308350"/>
          </a:xfrm>
          <a:prstGeom prst="rect">
            <a:avLst/>
          </a:prstGeom>
          <a:noFill/>
          <a:ln w="9525" cap="flat" cmpd="sng">
            <a:solidFill>
              <a:schemeClr val="tx1"/>
            </a:solidFill>
            <a:prstDash val="solid"/>
            <a:miter/>
            <a:headEnd type="none" w="med" len="med"/>
            <a:tailEnd type="none" w="med" len="med"/>
          </a:ln>
        </p:spPr>
        <p:txBody>
          <a:bodyPr anchor="t"/>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c.cid  &lt;&gt; ALL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x.cid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x.aid = ‘a05’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3" name="Text Box 12"/>
          <p:cNvSpPr txBox="1"/>
          <p:nvPr/>
        </p:nvSpPr>
        <p:spPr>
          <a:xfrm>
            <a:off x="5580063" y="612775"/>
            <a:ext cx="3563937" cy="1014413"/>
          </a:xfrm>
          <a:prstGeom prst="rect">
            <a:avLst/>
          </a:prstGeom>
          <a:solidFill>
            <a:schemeClr val="bg1"/>
          </a:solidFill>
          <a:ln w="9525" cap="flat" cmpd="sng">
            <a:solidFill>
              <a:schemeClr val="hlink"/>
            </a:solidFill>
            <a:prstDash val="solid"/>
            <a:miter/>
            <a:headEnd type="none" w="med" len="med"/>
            <a:tailEnd type="none" w="med" len="med"/>
          </a:ln>
        </p:spPr>
        <p:txBody>
          <a:bodyPr wrap="square" anchor="t">
            <a:spAutoFit/>
          </a:bodyPr>
          <a:p>
            <a:pPr algn="ctr"/>
            <a:r>
              <a:rPr lang="zh-CN" altLang="en-US" sz="3000" b="1" dirty="0">
                <a:solidFill>
                  <a:schemeClr val="hlink"/>
                </a:solidFill>
                <a:latin typeface="Times New Roman" panose="02020603050405020304" pitchFamily="2" charset="0"/>
                <a:ea typeface="宋体" panose="02010600030101010101" pitchFamily="2" charset="-122"/>
              </a:rPr>
              <a:t>相同的查询请求，</a:t>
            </a:r>
            <a:endParaRPr lang="zh-CN" altLang="en-US" sz="3000" b="1" dirty="0">
              <a:solidFill>
                <a:schemeClr val="hlink"/>
              </a:solidFill>
              <a:latin typeface="Times New Roman" panose="02020603050405020304" pitchFamily="2" charset="0"/>
              <a:ea typeface="宋体" panose="02010600030101010101" pitchFamily="2" charset="-122"/>
            </a:endParaRPr>
          </a:p>
          <a:p>
            <a:pPr algn="ctr"/>
            <a:r>
              <a:rPr lang="zh-CN" altLang="en-US" sz="3000" b="1" dirty="0">
                <a:solidFill>
                  <a:schemeClr val="hlink"/>
                </a:solidFill>
                <a:latin typeface="Times New Roman" panose="02020603050405020304" pitchFamily="2" charset="0"/>
                <a:ea typeface="宋体" panose="02010600030101010101" pitchFamily="2" charset="-122"/>
              </a:rPr>
              <a:t>不同的表示方式！</a:t>
            </a:r>
            <a:endParaRPr lang="zh-CN" altLang="en-US" sz="3000" b="1" dirty="0">
              <a:solidFill>
                <a:schemeClr val="hlink"/>
              </a:solidFill>
              <a:latin typeface="Times New Roman" panose="02020603050405020304" pitchFamily="2"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1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1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172" name="Rectangle 2"/>
          <p:cNvSpPr>
            <a:spLocks noGrp="1"/>
          </p:cNvSpPr>
          <p:nvPr>
            <p:ph type="title"/>
          </p:nvPr>
        </p:nvSpPr>
        <p:spPr/>
        <p:txBody>
          <a:bodyPr wrap="square" anchor="ctr"/>
          <a:p>
            <a:pPr eaLnBrk="1" hangingPunct="1"/>
            <a:r>
              <a:rPr lang="zh-CN" altLang="en-US" dirty="0"/>
              <a:t>3.1  </a:t>
            </a:r>
            <a:r>
              <a:rPr lang="en-US" altLang="x-none" dirty="0"/>
              <a:t>Introduction</a:t>
            </a:r>
            <a:endParaRPr lang="en-US" altLang="x-none" dirty="0"/>
          </a:p>
        </p:txBody>
      </p:sp>
      <p:sp>
        <p:nvSpPr>
          <p:cNvPr id="7173" name="Rectangle 3"/>
          <p:cNvSpPr>
            <a:spLocks noGrp="1"/>
          </p:cNvSpPr>
          <p:nvPr>
            <p:ph type="body"/>
          </p:nvPr>
        </p:nvSpPr>
        <p:spPr>
          <a:xfrm>
            <a:off x="323850" y="836613"/>
            <a:ext cx="8686800" cy="5867400"/>
          </a:xfrm>
        </p:spPr>
        <p:txBody>
          <a:bodyPr wrap="square" anchor="t"/>
          <a:p>
            <a:pPr marL="342900" indent="-342265" eaLnBrk="1" hangingPunct="1">
              <a:spcBef>
                <a:spcPts val="25"/>
              </a:spcBef>
            </a:pPr>
            <a:r>
              <a:rPr lang="zh-CN" altLang="x-none" dirty="0">
                <a:solidFill>
                  <a:schemeClr val="accent6"/>
                </a:solidFill>
                <a:latin typeface="Arial" panose="020B0604020202020204" pitchFamily="34" charset="0"/>
                <a:ea typeface="宋体" panose="02010600030101010101" pitchFamily="2" charset="-122"/>
                <a:sym typeface="+mn-ea"/>
              </a:rPr>
              <a:t>其他主要</a:t>
            </a:r>
            <a:r>
              <a:rPr lang="zh-CN" altLang="en-US" dirty="0">
                <a:solidFill>
                  <a:schemeClr val="accent6"/>
                </a:solidFill>
                <a:latin typeface="Arial" panose="020B0604020202020204" pitchFamily="34" charset="0"/>
                <a:ea typeface="宋体" panose="02010600030101010101" pitchFamily="2" charset="-122"/>
                <a:sym typeface="+mn-ea"/>
              </a:rPr>
              <a:t>标准</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indent="-342265" eaLnBrk="1" hangingPunct="1">
              <a:spcBef>
                <a:spcPts val="25"/>
              </a:spcBef>
            </a:pP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r>
              <a:rPr lang="en-US" altLang="en-US" dirty="0">
                <a:solidFill>
                  <a:schemeClr val="accent6"/>
                </a:solidFill>
                <a:latin typeface="Arial" panose="020B0604020202020204" pitchFamily="34" charset="0"/>
                <a:ea typeface="宋体" panose="02010600030101010101" pitchFamily="2" charset="-122"/>
                <a:sym typeface="+mn-ea"/>
              </a:rPr>
              <a:t>ISO/IEC 13249: </a:t>
            </a:r>
            <a:r>
              <a:rPr lang="zh-CN" altLang="en-US" dirty="0">
                <a:solidFill>
                  <a:schemeClr val="accent6"/>
                </a:solidFill>
                <a:latin typeface="Arial" panose="020B0604020202020204" pitchFamily="34" charset="0"/>
                <a:ea typeface="宋体" panose="02010600030101010101" pitchFamily="2" charset="-122"/>
                <a:sym typeface="+mn-ea"/>
              </a:rPr>
              <a:t>信息技术</a:t>
            </a:r>
            <a:r>
              <a:rPr lang="en-US" altLang="zh-CN" dirty="0">
                <a:solidFill>
                  <a:schemeClr val="accent6"/>
                </a:solidFill>
                <a:latin typeface="Arial" panose="020B0604020202020204" pitchFamily="34" charset="0"/>
                <a:ea typeface="宋体" panose="02010600030101010101" pitchFamily="2" charset="-122"/>
                <a:sym typeface="+mn-ea"/>
              </a:rPr>
              <a:t>--</a:t>
            </a:r>
            <a:r>
              <a:rPr lang="zh-CN" altLang="en-US" dirty="0">
                <a:solidFill>
                  <a:schemeClr val="accent6"/>
                </a:solidFill>
                <a:latin typeface="Arial" panose="020B0604020202020204" pitchFamily="34" charset="0"/>
                <a:ea typeface="宋体" panose="02010600030101010101" pitchFamily="2" charset="-122"/>
                <a:sym typeface="+mn-ea"/>
              </a:rPr>
              <a:t>数据库语言</a:t>
            </a:r>
            <a:r>
              <a:rPr lang="en-US" altLang="zh-CN" dirty="0">
                <a:solidFill>
                  <a:schemeClr val="accent6"/>
                </a:solidFill>
                <a:latin typeface="Arial" panose="020B0604020202020204" pitchFamily="34" charset="0"/>
                <a:ea typeface="宋体" panose="02010600030101010101" pitchFamily="2" charset="-122"/>
                <a:sym typeface="+mn-ea"/>
              </a:rPr>
              <a:t>--SQL</a:t>
            </a:r>
            <a:r>
              <a:rPr lang="zh-CN" altLang="zh-CN" dirty="0">
                <a:solidFill>
                  <a:schemeClr val="accent6"/>
                </a:solidFill>
                <a:latin typeface="Arial" panose="020B0604020202020204" pitchFamily="34" charset="0"/>
                <a:ea typeface="宋体" panose="02010600030101010101" pitchFamily="2" charset="-122"/>
                <a:sym typeface="+mn-ea"/>
              </a:rPr>
              <a:t>多媒体和软件组件（</a:t>
            </a:r>
            <a:r>
              <a:rPr lang="en-US" altLang="en-US" dirty="0">
                <a:solidFill>
                  <a:schemeClr val="accent6"/>
                </a:solidFill>
                <a:latin typeface="Arial" panose="020B0604020202020204" pitchFamily="34" charset="0"/>
                <a:ea typeface="宋体" panose="02010600030101010101" pitchFamily="2" charset="-122"/>
                <a:sym typeface="+mn-ea"/>
              </a:rPr>
              <a:t>2000/2002</a:t>
            </a:r>
            <a:r>
              <a:rPr lang="en-US" altLang="zh-CN" dirty="0">
                <a:solidFill>
                  <a:schemeClr val="accent6"/>
                </a:solidFill>
                <a:latin typeface="Arial" panose="020B0604020202020204" pitchFamily="34" charset="0"/>
                <a:ea typeface="宋体" panose="02010600030101010101" pitchFamily="2" charset="-122"/>
                <a:sym typeface="+mn-ea"/>
              </a:rPr>
              <a:t>/2007/2016</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r>
              <a:rPr lang="zh-CN" altLang="en-US" dirty="0">
                <a:solidFill>
                  <a:schemeClr val="accent6"/>
                </a:solidFill>
                <a:latin typeface="Arial" panose="020B0604020202020204" pitchFamily="34" charset="0"/>
                <a:ea typeface="宋体" panose="02010600030101010101" pitchFamily="2" charset="-122"/>
                <a:sym typeface="+mn-ea"/>
              </a:rPr>
              <a:t>GB/T 12991</a:t>
            </a:r>
            <a:r>
              <a:rPr lang="en-US"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 </a:t>
            </a:r>
            <a:r>
              <a:rPr lang="zh-CN"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信息技术</a:t>
            </a:r>
            <a:r>
              <a:rPr lang="en-US" altLang="zh-CN" dirty="0">
                <a:solidFill>
                  <a:schemeClr val="accent6"/>
                </a:solidFill>
                <a:latin typeface="Arial" panose="020B0604020202020204" pitchFamily="34" charset="0"/>
                <a:ea typeface="宋体" panose="02010600030101010101" pitchFamily="2" charset="-122"/>
                <a:sym typeface="宋体" panose="02010600030101010101" pitchFamily="2" charset="-122"/>
              </a:rPr>
              <a:t>--</a:t>
            </a:r>
            <a:r>
              <a:rPr lang="zh-CN"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数据库语言</a:t>
            </a:r>
            <a:r>
              <a:rPr lang="en-US" altLang="zh-CN" dirty="0">
                <a:solidFill>
                  <a:schemeClr val="accent6"/>
                </a:solidFill>
                <a:latin typeface="Arial" panose="020B0604020202020204" pitchFamily="34" charset="0"/>
                <a:ea typeface="宋体" panose="02010600030101010101" pitchFamily="2" charset="-122"/>
                <a:sym typeface="宋体" panose="02010600030101010101" pitchFamily="2" charset="-122"/>
              </a:rPr>
              <a:t>--</a:t>
            </a:r>
            <a:r>
              <a:rPr lang="en-US" altLang="zh-CN" dirty="0">
                <a:solidFill>
                  <a:schemeClr val="accent6"/>
                </a:solidFill>
                <a:latin typeface="Arial" panose="020B0604020202020204" pitchFamily="34" charset="0"/>
                <a:ea typeface="宋体" panose="02010600030101010101" pitchFamily="2" charset="-122"/>
                <a:sym typeface="+mn-ea"/>
              </a:rPr>
              <a:t>SQL</a:t>
            </a:r>
            <a:r>
              <a:rPr lang="zh-CN" altLang="en-US" dirty="0">
                <a:solidFill>
                  <a:schemeClr val="accent6"/>
                </a:solidFill>
                <a:latin typeface="Arial" panose="020B0604020202020204" pitchFamily="34" charset="0"/>
                <a:ea typeface="宋体" panose="02010600030101010101" pitchFamily="2" charset="-122"/>
                <a:sym typeface="+mn-ea"/>
              </a:rPr>
              <a:t>中国国家标准（</a:t>
            </a:r>
            <a:r>
              <a:rPr lang="en-US" altLang="zh-CN" dirty="0">
                <a:solidFill>
                  <a:schemeClr val="accent6"/>
                </a:solidFill>
                <a:latin typeface="Arial" panose="020B0604020202020204" pitchFamily="34" charset="0"/>
                <a:ea typeface="宋体" panose="02010600030101010101" pitchFamily="2" charset="-122"/>
                <a:sym typeface="+mn-ea"/>
              </a:rPr>
              <a:t>1991/2008</a:t>
            </a:r>
            <a:r>
              <a:rPr lang="zh-CN" altLang="en-US" dirty="0">
                <a:solidFill>
                  <a:schemeClr val="accent6"/>
                </a:solidFill>
                <a:latin typeface="Arial" panose="020B0604020202020204" pitchFamily="34" charset="0"/>
                <a:ea typeface="宋体" panose="02010600030101010101" pitchFamily="2" charset="-122"/>
                <a:sym typeface="+mn-ea"/>
              </a:rPr>
              <a:t>）</a:t>
            </a:r>
            <a:endParaRPr lang="en-US" altLang="x-none"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7349" name="Rectangle 3"/>
          <p:cNvSpPr>
            <a:spLocks noGrp="1"/>
          </p:cNvSpPr>
          <p:nvPr>
            <p:ph type="body"/>
          </p:nvPr>
        </p:nvSpPr>
        <p:spPr>
          <a:xfrm>
            <a:off x="314325" y="847090"/>
            <a:ext cx="8651875" cy="521970"/>
          </a:xfrm>
        </p:spPr>
        <p:txBody>
          <a:bodyPr wrap="square" anchor="t">
            <a:spAutoFit/>
          </a:bodyPr>
          <a:p>
            <a:pPr eaLnBrk="1" hangingPunct="1"/>
            <a:r>
              <a:rPr lang="en-US" altLang="x-none" sz="2800" dirty="0"/>
              <a:t>The BETWEEN Predicate</a:t>
            </a:r>
            <a:endParaRPr lang="en-US" altLang="zh-CN" sz="2800" dirty="0"/>
          </a:p>
        </p:txBody>
      </p:sp>
      <p:sp>
        <p:nvSpPr>
          <p:cNvPr id="2" name="文本框 1"/>
          <p:cNvSpPr txBox="1"/>
          <p:nvPr/>
        </p:nvSpPr>
        <p:spPr>
          <a:xfrm>
            <a:off x="753110" y="1471930"/>
            <a:ext cx="7933690" cy="521970"/>
          </a:xfrm>
          <a:prstGeom prst="rect">
            <a:avLst/>
          </a:prstGeom>
          <a:noFill/>
          <a:ln>
            <a:solidFill>
              <a:srgbClr val="0000CC"/>
            </a:solidFill>
          </a:ln>
        </p:spPr>
        <p:txBody>
          <a:bodyPr wrap="square" rtlCol="0">
            <a:spAutoFit/>
          </a:bodyPr>
          <a:p>
            <a:pPr marL="250825" lvl="1"/>
            <a:r>
              <a:rPr lang="en-US" altLang="x-none" sz="2800" b="1" dirty="0">
                <a:solidFill>
                  <a:schemeClr val="accent6"/>
                </a:solidFill>
                <a:latin typeface="Arial" panose="020B0604020202020204" pitchFamily="34" charset="0"/>
                <a:sym typeface="+mn-ea"/>
              </a:rPr>
              <a:t>expr  [ NOT ] BETWEEN  expr1  AND  expr2</a:t>
            </a:r>
            <a:endParaRPr lang="en-US" altLang="x-none" sz="2800" b="1" dirty="0">
              <a:solidFill>
                <a:schemeClr val="accent6"/>
              </a:solidFill>
              <a:latin typeface="Arial" panose="020B0604020202020204" pitchFamily="34" charset="0"/>
              <a:sym typeface="+mn-ea"/>
            </a:endParaRPr>
          </a:p>
        </p:txBody>
      </p:sp>
      <p:sp>
        <p:nvSpPr>
          <p:cNvPr id="3" name="Rectangle 3"/>
          <p:cNvSpPr>
            <a:spLocks noGrp="1"/>
          </p:cNvSpPr>
          <p:nvPr/>
        </p:nvSpPr>
        <p:spPr>
          <a:xfrm>
            <a:off x="314325" y="2258060"/>
            <a:ext cx="8651875" cy="95313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sz="2800" dirty="0"/>
              <a:t>[example] </a:t>
            </a:r>
            <a:r>
              <a:rPr lang="en-US" altLang="zh-CN" sz="2800" dirty="0">
                <a:solidFill>
                  <a:schemeClr val="accent6"/>
                </a:solidFill>
              </a:rPr>
              <a:t>Find the values of customers with discnt between 6 and 10.</a:t>
            </a:r>
            <a:endParaRPr lang="en-US" altLang="zh-CN" sz="2800" dirty="0"/>
          </a:p>
        </p:txBody>
      </p:sp>
      <p:sp>
        <p:nvSpPr>
          <p:cNvPr id="4" name="Rectangle 3"/>
          <p:cNvSpPr>
            <a:spLocks noGrp="1"/>
          </p:cNvSpPr>
          <p:nvPr/>
        </p:nvSpPr>
        <p:spPr>
          <a:xfrm>
            <a:off x="1039495" y="3211195"/>
            <a:ext cx="7202170" cy="138874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  BETWEEN 6 AND 10</a:t>
            </a:r>
            <a:endParaRPr lang="en-US" altLang="zh-CN" sz="2800" dirty="0"/>
          </a:p>
        </p:txBody>
      </p:sp>
      <p:grpSp>
        <p:nvGrpSpPr>
          <p:cNvPr id="7" name="组合 6"/>
          <p:cNvGrpSpPr/>
          <p:nvPr/>
        </p:nvGrpSpPr>
        <p:grpSpPr>
          <a:xfrm>
            <a:off x="314325" y="4752975"/>
            <a:ext cx="8651240" cy="1851025"/>
            <a:chOff x="495" y="7485"/>
            <a:chExt cx="13624" cy="2915"/>
          </a:xfrm>
        </p:grpSpPr>
        <p:sp>
          <p:nvSpPr>
            <p:cNvPr id="5" name="Rectangle 3"/>
            <p:cNvSpPr>
              <a:spLocks noGrp="1"/>
            </p:cNvSpPr>
            <p:nvPr/>
          </p:nvSpPr>
          <p:spPr>
            <a:xfrm>
              <a:off x="495" y="7485"/>
              <a:ext cx="13625" cy="72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zh-CN" altLang="en-US" dirty="0"/>
                <a:t>可以被改写为：</a:t>
              </a:r>
              <a:endParaRPr lang="zh-CN" altLang="en-US" dirty="0"/>
            </a:p>
          </p:txBody>
        </p:sp>
        <p:sp>
          <p:nvSpPr>
            <p:cNvPr id="6" name="Rectangle 3"/>
            <p:cNvSpPr>
              <a:spLocks noGrp="1"/>
            </p:cNvSpPr>
            <p:nvPr/>
          </p:nvSpPr>
          <p:spPr>
            <a:xfrm>
              <a:off x="1636" y="8214"/>
              <a:ext cx="11342" cy="2187"/>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discnt&gt;=6 AND discnt&lt;=10</a:t>
              </a:r>
              <a:endParaRPr lang="en-US" altLang="zh-CN"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7349" name="Rectangle 3"/>
          <p:cNvSpPr>
            <a:spLocks noGrp="1"/>
          </p:cNvSpPr>
          <p:nvPr>
            <p:ph type="body"/>
          </p:nvPr>
        </p:nvSpPr>
        <p:spPr>
          <a:xfrm>
            <a:off x="314325" y="847090"/>
            <a:ext cx="8651875" cy="521970"/>
          </a:xfrm>
        </p:spPr>
        <p:txBody>
          <a:bodyPr wrap="square" anchor="t">
            <a:spAutoFit/>
          </a:bodyPr>
          <a:p>
            <a:pPr eaLnBrk="1" hangingPunct="1"/>
            <a:r>
              <a:rPr lang="en-US" altLang="x-none" sz="2800" dirty="0"/>
              <a:t>The </a:t>
            </a:r>
            <a:r>
              <a:rPr lang="en-US" altLang="x-none" sz="2800" dirty="0">
                <a:sym typeface="+mn-ea"/>
              </a:rPr>
              <a:t>IS NULL</a:t>
            </a:r>
            <a:r>
              <a:rPr lang="en-US" altLang="x-none" sz="2800" dirty="0"/>
              <a:t> Predicate</a:t>
            </a:r>
            <a:endParaRPr lang="en-US" altLang="zh-CN" sz="2800" dirty="0"/>
          </a:p>
        </p:txBody>
      </p:sp>
      <p:sp>
        <p:nvSpPr>
          <p:cNvPr id="2" name="文本框 1"/>
          <p:cNvSpPr txBox="1"/>
          <p:nvPr/>
        </p:nvSpPr>
        <p:spPr>
          <a:xfrm>
            <a:off x="753110" y="1471930"/>
            <a:ext cx="7933690" cy="521970"/>
          </a:xfrm>
          <a:prstGeom prst="rect">
            <a:avLst/>
          </a:prstGeom>
          <a:noFill/>
          <a:ln>
            <a:solidFill>
              <a:srgbClr val="0000CC"/>
            </a:solidFill>
          </a:ln>
        </p:spPr>
        <p:txBody>
          <a:bodyPr wrap="square" rtlCol="0">
            <a:spAutoFit/>
          </a:bodyPr>
          <a:p>
            <a:pPr marL="708025" lvl="2"/>
            <a:r>
              <a:rPr lang="en-US" altLang="x-none" sz="2800" b="1" dirty="0">
                <a:solidFill>
                  <a:schemeClr val="accent6"/>
                </a:solidFill>
                <a:latin typeface="Arial" panose="020B0604020202020204" pitchFamily="34" charset="0"/>
                <a:sym typeface="+mn-ea"/>
              </a:rPr>
              <a:t>colname  IS  [ NOT ]  NULL</a:t>
            </a:r>
            <a:endParaRPr lang="en-US" altLang="x-none" sz="2800" b="1" dirty="0">
              <a:solidFill>
                <a:schemeClr val="accent6"/>
              </a:solidFill>
              <a:latin typeface="Arial" panose="020B0604020202020204" pitchFamily="34" charset="0"/>
              <a:sym typeface="+mn-ea"/>
            </a:endParaRPr>
          </a:p>
        </p:txBody>
      </p:sp>
      <p:sp>
        <p:nvSpPr>
          <p:cNvPr id="3" name="Rectangle 3"/>
          <p:cNvSpPr>
            <a:spLocks noGrp="1"/>
          </p:cNvSpPr>
          <p:nvPr/>
        </p:nvSpPr>
        <p:spPr>
          <a:xfrm>
            <a:off x="314325" y="2329815"/>
            <a:ext cx="8651875" cy="4914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sz="2600" dirty="0"/>
              <a:t>[1] </a:t>
            </a:r>
            <a:r>
              <a:rPr lang="en-US" altLang="zh-CN" sz="2600" dirty="0">
                <a:solidFill>
                  <a:schemeClr val="accent6"/>
                </a:solidFill>
              </a:rPr>
              <a:t>Find the values of customers with discnt is null.</a:t>
            </a:r>
            <a:endParaRPr lang="en-US" altLang="zh-CN" sz="2600" dirty="0"/>
          </a:p>
        </p:txBody>
      </p:sp>
      <p:sp>
        <p:nvSpPr>
          <p:cNvPr id="4" name="Rectangle 3"/>
          <p:cNvSpPr>
            <a:spLocks noGrp="1"/>
          </p:cNvSpPr>
          <p:nvPr/>
        </p:nvSpPr>
        <p:spPr>
          <a:xfrm>
            <a:off x="1039495" y="2924175"/>
            <a:ext cx="7202170" cy="12966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600" dirty="0"/>
              <a:t>SELECT  *</a:t>
            </a:r>
            <a:endParaRPr lang="en-US" altLang="zh-CN" sz="2600" dirty="0"/>
          </a:p>
          <a:p>
            <a:pPr marL="457200" lvl="1" indent="0" eaLnBrk="1" hangingPunct="1">
              <a:lnSpc>
                <a:spcPct val="100000"/>
              </a:lnSpc>
              <a:spcBef>
                <a:spcPts val="20"/>
              </a:spcBef>
              <a:spcAft>
                <a:spcPts val="0"/>
              </a:spcAft>
              <a:buNone/>
            </a:pPr>
            <a:r>
              <a:rPr lang="en-US" altLang="zh-CN" sz="2600" dirty="0"/>
              <a:t>FROM  customers</a:t>
            </a:r>
            <a:endParaRPr lang="en-US" altLang="zh-CN" sz="2600" dirty="0"/>
          </a:p>
          <a:p>
            <a:pPr marL="457200" lvl="1" indent="0" eaLnBrk="1" hangingPunct="1">
              <a:lnSpc>
                <a:spcPct val="100000"/>
              </a:lnSpc>
              <a:spcBef>
                <a:spcPts val="20"/>
              </a:spcBef>
              <a:spcAft>
                <a:spcPts val="0"/>
              </a:spcAft>
              <a:buNone/>
            </a:pPr>
            <a:r>
              <a:rPr lang="en-US" altLang="zh-CN" sz="2600" dirty="0"/>
              <a:t>WHERE  discnt  is null</a:t>
            </a:r>
            <a:endParaRPr lang="en-US" altLang="zh-CN" sz="2600" dirty="0"/>
          </a:p>
        </p:txBody>
      </p:sp>
      <p:grpSp>
        <p:nvGrpSpPr>
          <p:cNvPr id="7" name="组合 6"/>
          <p:cNvGrpSpPr/>
          <p:nvPr/>
        </p:nvGrpSpPr>
        <p:grpSpPr>
          <a:xfrm>
            <a:off x="314325" y="4609465"/>
            <a:ext cx="8651875" cy="1851660"/>
            <a:chOff x="495" y="7485"/>
            <a:chExt cx="13625" cy="2916"/>
          </a:xfrm>
        </p:grpSpPr>
        <p:sp>
          <p:nvSpPr>
            <p:cNvPr id="5" name="Rectangle 3"/>
            <p:cNvSpPr>
              <a:spLocks noGrp="1"/>
            </p:cNvSpPr>
            <p:nvPr/>
          </p:nvSpPr>
          <p:spPr>
            <a:xfrm>
              <a:off x="495" y="7485"/>
              <a:ext cx="13625" cy="72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dirty="0">
                  <a:sym typeface="+mn-ea"/>
                </a:rPr>
                <a:t>[2] </a:t>
              </a:r>
              <a:r>
                <a:rPr lang="en-US" altLang="zh-CN" dirty="0">
                  <a:solidFill>
                    <a:schemeClr val="accent6"/>
                  </a:solidFill>
                  <a:sym typeface="+mn-ea"/>
                </a:rPr>
                <a:t>Find the values of customers with discnt is not null.</a:t>
              </a:r>
              <a:endParaRPr lang="zh-CN" altLang="en-US" dirty="0"/>
            </a:p>
          </p:txBody>
        </p:sp>
        <p:sp>
          <p:nvSpPr>
            <p:cNvPr id="6" name="Rectangle 3"/>
            <p:cNvSpPr>
              <a:spLocks noGrp="1"/>
            </p:cNvSpPr>
            <p:nvPr/>
          </p:nvSpPr>
          <p:spPr>
            <a:xfrm>
              <a:off x="1636" y="8214"/>
              <a:ext cx="11342" cy="2187"/>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  is not null</a:t>
              </a:r>
              <a:endParaRPr lang="en-US" altLang="zh-CN"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83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83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8372"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8373" name="Rectangle 3"/>
          <p:cNvSpPr>
            <a:spLocks noGrp="1"/>
          </p:cNvSpPr>
          <p:nvPr>
            <p:ph type="body"/>
          </p:nvPr>
        </p:nvSpPr>
        <p:spPr>
          <a:xfrm>
            <a:off x="109538" y="919163"/>
            <a:ext cx="9002712" cy="1143000"/>
          </a:xfrm>
        </p:spPr>
        <p:txBody>
          <a:bodyPr wrap="square" anchor="t"/>
          <a:p>
            <a:pPr eaLnBrk="1" hangingPunct="1"/>
            <a:r>
              <a:rPr lang="en-US" altLang="x-none" sz="3000" dirty="0"/>
              <a:t>The LIKE Predicate</a:t>
            </a:r>
            <a:endParaRPr lang="en-US" altLang="x-none" sz="3000" dirty="0"/>
          </a:p>
          <a:p>
            <a:pPr lvl="1" eaLnBrk="1" hangingPunct="1">
              <a:buNone/>
            </a:pPr>
            <a:r>
              <a:rPr lang="en-US" altLang="x-none" sz="3000" dirty="0"/>
              <a:t>colname  [ NOT ]  LIKE  val1  [ ESCAPE  val2 ]</a:t>
            </a:r>
            <a:endParaRPr lang="en-US" altLang="x-none" sz="3000" dirty="0"/>
          </a:p>
        </p:txBody>
      </p:sp>
      <p:sp>
        <p:nvSpPr>
          <p:cNvPr id="56327" name="Rectangle 37"/>
          <p:cNvSpPr/>
          <p:nvPr/>
        </p:nvSpPr>
        <p:spPr>
          <a:xfrm>
            <a:off x="36513" y="2279650"/>
            <a:ext cx="9001125" cy="4103688"/>
          </a:xfrm>
          <a:prstGeom prst="rect">
            <a:avLst/>
          </a:prstGeom>
          <a:solidFill>
            <a:schemeClr val="bg1"/>
          </a:solidFill>
          <a:ln w="9525">
            <a:noFill/>
          </a:ln>
        </p:spPr>
        <p:txBody>
          <a:bodyPr lIns="90170" tIns="46990" rIns="90170" bIns="46990" anchor="t"/>
          <a:p>
            <a:pPr marL="342900" indent="-342900">
              <a:spcBef>
                <a:spcPct val="20000"/>
              </a:spcBef>
              <a:buClr>
                <a:schemeClr val="accent1"/>
              </a:buClr>
              <a:buChar char="–"/>
            </a:pPr>
            <a:r>
              <a:rPr lang="en-US" altLang="x-none" sz="3000" b="1" dirty="0">
                <a:solidFill>
                  <a:srgbClr val="FF0000"/>
                </a:solidFill>
                <a:latin typeface="Arial" panose="020B0604020202020204" pitchFamily="34" charset="0"/>
                <a:ea typeface="宋体" panose="02010600030101010101" pitchFamily="2" charset="-122"/>
              </a:rPr>
              <a:t>Character in pattern</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Underscore </a:t>
            </a:r>
            <a:r>
              <a:rPr lang="en-US" altLang="x-none" sz="3000" b="1" dirty="0">
                <a:solidFill>
                  <a:schemeClr val="accent2"/>
                </a:solidFill>
                <a:latin typeface="Arial" panose="020B0604020202020204" pitchFamily="34" charset="0"/>
                <a:ea typeface="宋体" panose="02010600030101010101" pitchFamily="2" charset="-122"/>
              </a:rPr>
              <a:t>( _ )</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Wildcard for any single character</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Percent </a:t>
            </a:r>
            <a:r>
              <a:rPr lang="en-US" altLang="x-none" sz="3000" b="1" dirty="0">
                <a:solidFill>
                  <a:schemeClr val="accent2"/>
                </a:solidFill>
                <a:latin typeface="Arial" panose="020B0604020202020204" pitchFamily="34" charset="0"/>
                <a:ea typeface="宋体" panose="02010600030101010101" pitchFamily="2" charset="-122"/>
              </a:rPr>
              <a:t>( % )</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Wildcard for any sequence of zero or more characters</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Escape character</a:t>
            </a:r>
            <a:r>
              <a:rPr lang="zh-CN" altLang="en-US" sz="3000" b="1" dirty="0">
                <a:solidFill>
                  <a:srgbClr val="FF0000"/>
                </a:solidFill>
                <a:latin typeface="Arial" panose="020B0604020202020204" pitchFamily="34" charset="0"/>
                <a:ea typeface="宋体" panose="02010600030101010101" pitchFamily="2" charset="-122"/>
              </a:rPr>
              <a: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Precedes quoted literal character</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All other characters</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Represent themselves</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6328" name="AutoShape 40"/>
          <p:cNvSpPr/>
          <p:nvPr/>
        </p:nvSpPr>
        <p:spPr>
          <a:xfrm>
            <a:off x="5795963" y="260350"/>
            <a:ext cx="3167062" cy="596900"/>
          </a:xfrm>
          <a:prstGeom prst="wedgeRoundRectCallout">
            <a:avLst>
              <a:gd name="adj1" fmla="val -57713"/>
              <a:gd name="adj2" fmla="val 160204"/>
              <a:gd name="adj3" fmla="val 16667"/>
            </a:avLst>
          </a:prstGeom>
          <a:solidFill>
            <a:schemeClr val="bg1"/>
          </a:solidFill>
          <a:ln w="9525" cap="flat" cmpd="sng">
            <a:solidFill>
              <a:srgbClr val="FF0000"/>
            </a:solidFill>
            <a:prstDash val="solid"/>
            <a:miter/>
            <a:headEnd type="none" w="med" len="med"/>
            <a:tailEnd type="none" w="med" len="med"/>
          </a:ln>
        </p:spPr>
        <p:txBody>
          <a:bodyPr wrap="square" anchor="t">
            <a:spAutoFit/>
          </a:bodyPr>
          <a:p>
            <a:pPr algn="ctr"/>
            <a:r>
              <a:rPr lang="zh-CN" altLang="en-US" sz="3000" b="1" dirty="0">
                <a:solidFill>
                  <a:srgbClr val="FF0000"/>
                </a:solidFill>
                <a:latin typeface="Arial" panose="020B0604020202020204" pitchFamily="34" charset="0"/>
                <a:ea typeface="宋体" panose="02010600030101010101" pitchFamily="2" charset="-122"/>
              </a:rPr>
              <a:t>模板</a:t>
            </a:r>
            <a:r>
              <a:rPr lang="en-US" altLang="x-none" sz="3000" b="1" dirty="0">
                <a:solidFill>
                  <a:srgbClr val="FF0000"/>
                </a:solidFill>
                <a:latin typeface="Arial" panose="020B0604020202020204" pitchFamily="34" charset="0"/>
                <a:ea typeface="宋体" panose="02010600030101010101" pitchFamily="2" charset="-122"/>
              </a:rPr>
              <a:t>(pattern)</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56329" name="AutoShape 41"/>
          <p:cNvSpPr/>
          <p:nvPr/>
        </p:nvSpPr>
        <p:spPr>
          <a:xfrm>
            <a:off x="6588125" y="2276475"/>
            <a:ext cx="2555875" cy="596900"/>
          </a:xfrm>
          <a:prstGeom prst="wedgeRoundRectCallout">
            <a:avLst>
              <a:gd name="adj1" fmla="val 15583"/>
              <a:gd name="adj2" fmla="val -76009"/>
              <a:gd name="adj3" fmla="val 16667"/>
            </a:avLst>
          </a:prstGeom>
          <a:solidFill>
            <a:schemeClr val="bg1"/>
          </a:solidFill>
          <a:ln w="9525" cap="flat" cmpd="sng">
            <a:solidFill>
              <a:srgbClr val="FF0000"/>
            </a:solidFill>
            <a:prstDash val="solid"/>
            <a:miter/>
            <a:headEnd type="none" w="med" len="med"/>
            <a:tailEnd type="none" w="med" len="med"/>
          </a:ln>
        </p:spPr>
        <p:txBody>
          <a:bodyPr wrap="square" lIns="0" rIns="0" anchor="t">
            <a:spAutoFit/>
          </a:bodyPr>
          <a:p>
            <a:pPr algn="ctr"/>
            <a:r>
              <a:rPr lang="zh-CN" altLang="en-US" sz="3000" b="1" dirty="0">
                <a:solidFill>
                  <a:srgbClr val="FF0000"/>
                </a:solidFill>
                <a:latin typeface="Arial" panose="020B0604020202020204" pitchFamily="34" charset="0"/>
                <a:ea typeface="宋体" panose="02010600030101010101" pitchFamily="2" charset="-122"/>
              </a:rPr>
              <a:t>转义指示字符</a:t>
            </a:r>
            <a:endParaRPr lang="zh-CN" altLang="en-US"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blinds(horizontal)">
                                      <p:cBhvr>
                                        <p:cTn id="7" dur="500"/>
                                        <p:tgtEl>
                                          <p:spTgt spid="56328"/>
                                        </p:tgtEl>
                                      </p:cBhvr>
                                    </p:animEffect>
                                  </p:childTnLst>
                                  <p:subTnLst>
                                    <p:set>
                                      <p:cBhvr override="childStyle">
                                        <p:cTn dur="1" fill="hold" display="0" masterRel="nextClick" afterEffect="1"/>
                                        <p:tgtEl>
                                          <p:spTgt spid="5632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9"/>
                                        </p:tgtEl>
                                        <p:attrNameLst>
                                          <p:attrName>style.visibility</p:attrName>
                                        </p:attrNameLst>
                                      </p:cBhvr>
                                      <p:to>
                                        <p:strVal val="visible"/>
                                      </p:to>
                                    </p:set>
                                    <p:animEffect transition="in" filter="blinds(horizontal)">
                                      <p:cBhvr>
                                        <p:cTn id="12" dur="500"/>
                                        <p:tgtEl>
                                          <p:spTgt spid="56329"/>
                                        </p:tgtEl>
                                      </p:cBhvr>
                                    </p:animEffect>
                                  </p:childTnLst>
                                  <p:subTnLst>
                                    <p:set>
                                      <p:cBhvr override="childStyle">
                                        <p:cTn dur="1" fill="hold" display="0" masterRel="nextClick" afterEffect="1"/>
                                        <p:tgtEl>
                                          <p:spTgt spid="5632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27"/>
                                        </p:tgtEl>
                                        <p:attrNameLst>
                                          <p:attrName>style.visibility</p:attrName>
                                        </p:attrNameLst>
                                      </p:cBhvr>
                                      <p:to>
                                        <p:strVal val="visible"/>
                                      </p:to>
                                    </p:set>
                                    <p:animEffect transition="in" filter="blinds(horizontal)">
                                      <p:cBhvr>
                                        <p:cTn id="17"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bldLvl="0" animBg="1"/>
      <p:bldP spid="56329" grpId="0" bldLvl="0" animBg="1"/>
      <p:bldP spid="56327" grpId="0" bldLvl="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3074" name="Rectangle 3"/>
          <p:cNvSpPr>
            <a:spLocks noGrp="1"/>
          </p:cNvSpPr>
          <p:nvPr>
            <p:ph type="body"/>
          </p:nvPr>
        </p:nvSpPr>
        <p:spPr>
          <a:xfrm>
            <a:off x="457200" y="838200"/>
            <a:ext cx="8229600" cy="1800225"/>
          </a:xfrm>
        </p:spPr>
        <p:txBody>
          <a:bodyPr wrap="square" anchor="t"/>
          <a:p>
            <a:pPr eaLnBrk="1" hangingPunct="1">
              <a:lnSpc>
                <a:spcPct val="120000"/>
              </a:lnSpc>
            </a:pPr>
            <a:r>
              <a:rPr lang="en-US" altLang="x-none" sz="3200" dirty="0"/>
              <a:t>Example 3.9.4: </a:t>
            </a:r>
            <a:r>
              <a:rPr lang="en-US" altLang="x-none" sz="3200" dirty="0">
                <a:solidFill>
                  <a:schemeClr val="tx2"/>
                </a:solidFill>
              </a:rPr>
              <a:t>Retrieve all data about customers whose cname begins with the letter ‘A’.</a:t>
            </a:r>
            <a:endParaRPr lang="en-US" altLang="x-none" sz="3200" dirty="0">
              <a:solidFill>
                <a:schemeClr val="tx2"/>
              </a:solidFill>
            </a:endParaRPr>
          </a:p>
        </p:txBody>
      </p:sp>
      <p:sp>
        <p:nvSpPr>
          <p:cNvPr id="147463" name="Rectangle 4"/>
          <p:cNvSpPr/>
          <p:nvPr/>
        </p:nvSpPr>
        <p:spPr>
          <a:xfrm>
            <a:off x="457200" y="2997200"/>
            <a:ext cx="8229600" cy="2059305"/>
          </a:xfrm>
          <a:prstGeom prst="rect">
            <a:avLst/>
          </a:prstGeom>
          <a:noFill/>
          <a:ln w="9525">
            <a:solidFill>
              <a:srgbClr val="0000CC"/>
            </a:solidFill>
          </a:ln>
        </p:spPr>
        <p:txBody>
          <a:bodyPr anchor="t">
            <a:spAutoFit/>
          </a:bodyPr>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3"/>
                                        </p:tgtEl>
                                        <p:attrNameLst>
                                          <p:attrName>style.visibility</p:attrName>
                                        </p:attrNameLst>
                                      </p:cBhvr>
                                      <p:to>
                                        <p:strVal val="visible"/>
                                      </p:to>
                                    </p:set>
                                    <p:animEffect transition="in" filter="blinds(horizontal)">
                                      <p:cBhvr>
                                        <p:cTn id="7" dur="500"/>
                                        <p:tgtEl>
                                          <p:spTgt spid="14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4098" name="Rectangle 3"/>
          <p:cNvSpPr>
            <a:spLocks noGrp="1"/>
          </p:cNvSpPr>
          <p:nvPr>
            <p:ph type="body"/>
          </p:nvPr>
        </p:nvSpPr>
        <p:spPr>
          <a:xfrm>
            <a:off x="457200" y="909638"/>
            <a:ext cx="8229600" cy="1871662"/>
          </a:xfrm>
        </p:spPr>
        <p:txBody>
          <a:bodyPr wrap="square" anchor="t"/>
          <a:p>
            <a:pPr eaLnBrk="1" hangingPunct="1">
              <a:lnSpc>
                <a:spcPct val="120000"/>
              </a:lnSpc>
            </a:pPr>
            <a:r>
              <a:rPr lang="en-US" altLang="x-none" sz="3200" dirty="0"/>
              <a:t>Example 3.9.5: </a:t>
            </a:r>
            <a:r>
              <a:rPr lang="en-US" altLang="x-none" sz="3200" dirty="0">
                <a:solidFill>
                  <a:schemeClr val="tx2"/>
                </a:solidFill>
              </a:rPr>
              <a:t>Retrieve cid values of customers whose cname </a:t>
            </a:r>
            <a:r>
              <a:rPr lang="en-US" altLang="x-none" sz="3200" i="1" u="sng" dirty="0">
                <a:solidFill>
                  <a:schemeClr val="tx2"/>
                </a:solidFill>
              </a:rPr>
              <a:t>does not</a:t>
            </a:r>
            <a:r>
              <a:rPr lang="en-US" altLang="x-none" sz="3200" dirty="0">
                <a:solidFill>
                  <a:schemeClr val="tx2"/>
                </a:solidFill>
              </a:rPr>
              <a:t> have a third letter equal to ‘%’.</a:t>
            </a:r>
            <a:endParaRPr lang="en-US" altLang="x-none" sz="3200" dirty="0">
              <a:solidFill>
                <a:schemeClr val="tx2"/>
              </a:solidFill>
            </a:endParaRPr>
          </a:p>
        </p:txBody>
      </p:sp>
      <p:sp>
        <p:nvSpPr>
          <p:cNvPr id="148487" name="Rectangle 4"/>
          <p:cNvSpPr/>
          <p:nvPr/>
        </p:nvSpPr>
        <p:spPr>
          <a:xfrm>
            <a:off x="457200" y="2959100"/>
            <a:ext cx="8229600" cy="2068830"/>
          </a:xfrm>
          <a:prstGeom prst="rect">
            <a:avLst/>
          </a:prstGeom>
          <a:noFill/>
          <a:ln w="9525">
            <a:solidFill>
              <a:srgbClr val="0000CC"/>
            </a:solidFill>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cid</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NOT LIKE  ‘_ _ \ %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			ESCAPE  ‘ \ ’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563880" y="5334635"/>
            <a:ext cx="7551420" cy="1038860"/>
          </a:xfrm>
          <a:prstGeom prst="rect">
            <a:avLst/>
          </a:prstGeom>
          <a:noFill/>
        </p:spPr>
        <p:txBody>
          <a:bodyPr wrap="square" rtlCol="0">
            <a:spAutoFit/>
          </a:bodyPr>
          <a:p>
            <a:pPr marL="342900" indent="-342900">
              <a:lnSpc>
                <a:spcPct val="110000"/>
              </a:lnSpc>
              <a:spcBef>
                <a:spcPts val="0"/>
              </a:spcBef>
              <a:spcAft>
                <a:spcPts val="0"/>
              </a:spcAft>
              <a:buFont typeface="Arial" panose="020B0604020202020204" pitchFamily="34" charset="0"/>
              <a:buChar char="•"/>
            </a:pPr>
            <a:r>
              <a:rPr lang="zh-CN" altLang="en-US" sz="2800" b="1">
                <a:solidFill>
                  <a:schemeClr val="accent6"/>
                </a:solidFill>
              </a:rPr>
              <a:t>紧跟在转义指示符</a:t>
            </a:r>
            <a:r>
              <a:rPr lang="en-US" altLang="zh-CN" sz="2800" b="1">
                <a:solidFill>
                  <a:schemeClr val="accent6"/>
                </a:solidFill>
              </a:rPr>
              <a:t>‘\’</a:t>
            </a:r>
            <a:r>
              <a:rPr lang="zh-CN" altLang="en-US" sz="2800" b="1">
                <a:solidFill>
                  <a:schemeClr val="accent6"/>
                </a:solidFill>
              </a:rPr>
              <a:t>之后的</a:t>
            </a:r>
            <a:r>
              <a:rPr lang="en-US" altLang="zh-CN" sz="2800" b="1">
                <a:solidFill>
                  <a:schemeClr val="accent6"/>
                </a:solidFill>
              </a:rPr>
              <a:t>‘%’</a:t>
            </a:r>
            <a:r>
              <a:rPr lang="zh-CN" altLang="en-US" sz="2800" b="1">
                <a:solidFill>
                  <a:schemeClr val="accent6"/>
                </a:solidFill>
              </a:rPr>
              <a:t>代表</a:t>
            </a:r>
            <a:r>
              <a:rPr lang="en-US" altLang="zh-CN" sz="2800" b="1">
                <a:solidFill>
                  <a:schemeClr val="accent6"/>
                </a:solidFill>
              </a:rPr>
              <a:t>‘%’</a:t>
            </a:r>
            <a:r>
              <a:rPr lang="zh-CN" altLang="en-US" sz="2800" b="1">
                <a:solidFill>
                  <a:schemeClr val="accent6"/>
                </a:solidFill>
              </a:rPr>
              <a:t>自己</a:t>
            </a:r>
            <a:endParaRPr lang="zh-CN" altLang="en-US" sz="2800" b="1">
              <a:solidFill>
                <a:schemeClr val="accent6"/>
              </a:solidFill>
            </a:endParaRPr>
          </a:p>
          <a:p>
            <a:pPr marL="342900" indent="-342900">
              <a:lnSpc>
                <a:spcPct val="110000"/>
              </a:lnSpc>
              <a:spcBef>
                <a:spcPts val="0"/>
              </a:spcBef>
              <a:spcAft>
                <a:spcPts val="0"/>
              </a:spcAft>
              <a:buFont typeface="Arial" panose="020B0604020202020204" pitchFamily="34" charset="0"/>
              <a:buChar char="•"/>
            </a:pPr>
            <a:r>
              <a:rPr lang="zh-CN" altLang="en-US" sz="2800" b="1">
                <a:solidFill>
                  <a:schemeClr val="accent6"/>
                </a:solidFill>
              </a:rPr>
              <a:t>第二个</a:t>
            </a:r>
            <a:r>
              <a:rPr lang="en-US" altLang="zh-CN" sz="2800" b="1">
                <a:solidFill>
                  <a:schemeClr val="accent6"/>
                </a:solidFill>
              </a:rPr>
              <a:t>‘%’</a:t>
            </a:r>
            <a:r>
              <a:rPr lang="zh-CN" altLang="en-US" sz="2800" b="1">
                <a:solidFill>
                  <a:schemeClr val="accent6"/>
                </a:solidFill>
              </a:rPr>
              <a:t>是通配符</a:t>
            </a:r>
            <a:endParaRPr lang="zh-CN" altLang="en-US" sz="2800"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blinds(horizontal)">
                                      <p:cBhvr>
                                        <p:cTn id="7" dur="500"/>
                                        <p:tgtEl>
                                          <p:spTgt spid="1484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bldLvl="0" animBg="1"/>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5122" name="Rectangle 3"/>
          <p:cNvSpPr>
            <a:spLocks noGrp="1"/>
          </p:cNvSpPr>
          <p:nvPr>
            <p:ph type="body"/>
          </p:nvPr>
        </p:nvSpPr>
        <p:spPr>
          <a:xfrm>
            <a:off x="457200" y="847725"/>
            <a:ext cx="8229600" cy="2078038"/>
          </a:xfrm>
        </p:spPr>
        <p:txBody>
          <a:bodyPr wrap="square" anchor="t"/>
          <a:p>
            <a:pPr eaLnBrk="1" hangingPunct="1"/>
            <a:r>
              <a:rPr lang="en-US" altLang="x-none" sz="3200" dirty="0"/>
              <a:t>Example 3.9.6: </a:t>
            </a:r>
            <a:r>
              <a:rPr lang="en-US" altLang="x-none" sz="3200" dirty="0">
                <a:solidFill>
                  <a:schemeClr val="tx2"/>
                </a:solidFill>
              </a:rPr>
              <a:t>Retrieve cid values of customers whose cname begins “Tip_” and has an arbitrary number of characters following.</a:t>
            </a:r>
            <a:endParaRPr lang="en-US" altLang="x-none" sz="3200" dirty="0">
              <a:solidFill>
                <a:schemeClr val="tx2"/>
              </a:solidFill>
            </a:endParaRPr>
          </a:p>
        </p:txBody>
      </p:sp>
      <p:sp>
        <p:nvSpPr>
          <p:cNvPr id="149511" name="Rectangle 4"/>
          <p:cNvSpPr/>
          <p:nvPr/>
        </p:nvSpPr>
        <p:spPr>
          <a:xfrm>
            <a:off x="457200" y="3101975"/>
            <a:ext cx="8229600" cy="2355215"/>
          </a:xfrm>
          <a:prstGeom prst="rect">
            <a:avLst/>
          </a:prstGeom>
          <a:noFill/>
          <a:ln w="9525">
            <a:solidFill>
              <a:srgbClr val="0000CC"/>
            </a:solidFill>
          </a:ln>
        </p:spPr>
        <p:txBody>
          <a:bodyPr anchor="t">
            <a:spAutoFit/>
          </a:bodyPr>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cid</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‘Tip\_%’</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			ESCAPE  ‘\’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blinds(horizontal)">
                                      <p:cBhvr>
                                        <p:cTn id="7" dur="500"/>
                                        <p:tgtEl>
                                          <p:spTgt spid="149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6146" name="Rectangle 3"/>
          <p:cNvSpPr>
            <a:spLocks noGrp="1"/>
          </p:cNvSpPr>
          <p:nvPr>
            <p:ph type="body"/>
          </p:nvPr>
        </p:nvSpPr>
        <p:spPr>
          <a:xfrm>
            <a:off x="314325" y="847725"/>
            <a:ext cx="8650288" cy="1574800"/>
          </a:xfrm>
        </p:spPr>
        <p:txBody>
          <a:bodyPr wrap="square" anchor="t"/>
          <a:p>
            <a:pPr eaLnBrk="1" hangingPunct="1">
              <a:spcBef>
                <a:spcPts val="0"/>
              </a:spcBef>
            </a:pPr>
            <a:r>
              <a:rPr lang="en-US" altLang="x-none" sz="3200" dirty="0"/>
              <a:t>Example 3.9.7: </a:t>
            </a:r>
            <a:r>
              <a:rPr lang="en-US" altLang="x-none" sz="3200" dirty="0">
                <a:solidFill>
                  <a:schemeClr val="tx2"/>
                </a:solidFill>
              </a:rPr>
              <a:t>Retrieve cid values of customers whose cname starts with the sequence “ab\”.</a:t>
            </a:r>
            <a:endParaRPr lang="en-US" altLang="x-none" sz="3200" dirty="0">
              <a:solidFill>
                <a:schemeClr val="tx2"/>
              </a:solidFill>
            </a:endParaRPr>
          </a:p>
        </p:txBody>
      </p:sp>
      <p:grpSp>
        <p:nvGrpSpPr>
          <p:cNvPr id="4" name="组合 3"/>
          <p:cNvGrpSpPr/>
          <p:nvPr/>
        </p:nvGrpSpPr>
        <p:grpSpPr>
          <a:xfrm>
            <a:off x="314325" y="2429510"/>
            <a:ext cx="8649970" cy="1573530"/>
            <a:chOff x="495" y="3826"/>
            <a:chExt cx="13622" cy="2478"/>
          </a:xfrm>
        </p:grpSpPr>
        <p:sp>
          <p:nvSpPr>
            <p:cNvPr id="150535" name="Rectangle 4"/>
            <p:cNvSpPr/>
            <p:nvPr/>
          </p:nvSpPr>
          <p:spPr>
            <a:xfrm>
              <a:off x="495" y="3826"/>
              <a:ext cx="13623" cy="247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‘ab\%’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12177" y="3948"/>
              <a:ext cx="1793" cy="725"/>
            </a:xfrm>
            <a:prstGeom prst="rect">
              <a:avLst/>
            </a:prstGeom>
            <a:noFill/>
          </p:spPr>
          <p:txBody>
            <a:bodyPr wrap="square" rtlCol="0">
              <a:spAutoFit/>
            </a:bodyPr>
            <a:p>
              <a:r>
                <a:rPr lang="en-US" altLang="zh-CN" b="1" i="1">
                  <a:solidFill>
                    <a:srgbClr val="FF3300"/>
                  </a:solidFill>
                </a:rPr>
                <a:t>SQL(1)</a:t>
              </a:r>
              <a:endParaRPr lang="en-US" altLang="zh-CN" b="1" i="1">
                <a:solidFill>
                  <a:srgbClr val="FF3300"/>
                </a:solidFill>
              </a:endParaRPr>
            </a:p>
          </p:txBody>
        </p:sp>
      </p:grpSp>
      <p:grpSp>
        <p:nvGrpSpPr>
          <p:cNvPr id="5" name="组合 4"/>
          <p:cNvGrpSpPr/>
          <p:nvPr/>
        </p:nvGrpSpPr>
        <p:grpSpPr>
          <a:xfrm>
            <a:off x="314325" y="4137025"/>
            <a:ext cx="8649970" cy="1573530"/>
            <a:chOff x="495" y="6515"/>
            <a:chExt cx="13622" cy="2478"/>
          </a:xfrm>
        </p:grpSpPr>
        <p:sp>
          <p:nvSpPr>
            <p:cNvPr id="150536" name="Rectangle 5"/>
            <p:cNvSpPr/>
            <p:nvPr/>
          </p:nvSpPr>
          <p:spPr>
            <a:xfrm>
              <a:off x="495" y="6515"/>
              <a:ext cx="13623" cy="247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‘ab\\%’ ESCAPE ‘\’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3" name="文本框 2"/>
            <p:cNvSpPr txBox="1"/>
            <p:nvPr/>
          </p:nvSpPr>
          <p:spPr>
            <a:xfrm>
              <a:off x="12177" y="6643"/>
              <a:ext cx="1793" cy="725"/>
            </a:xfrm>
            <a:prstGeom prst="rect">
              <a:avLst/>
            </a:prstGeom>
            <a:noFill/>
          </p:spPr>
          <p:txBody>
            <a:bodyPr wrap="square" rtlCol="0">
              <a:spAutoFit/>
            </a:bodyPr>
            <a:p>
              <a:r>
                <a:rPr lang="en-US" altLang="zh-CN" b="1" i="1">
                  <a:solidFill>
                    <a:srgbClr val="FF3300"/>
                  </a:solidFill>
                </a:rPr>
                <a:t>SQL(2)</a:t>
              </a:r>
              <a:endParaRPr lang="en-US" altLang="zh-CN" b="1" i="1">
                <a:solidFill>
                  <a:srgbClr val="FF3300"/>
                </a:solidFill>
              </a:endParaRPr>
            </a:p>
          </p:txBody>
        </p:sp>
      </p:grpSp>
      <p:sp>
        <p:nvSpPr>
          <p:cNvPr id="150538" name="AutoShape 7"/>
          <p:cNvSpPr/>
          <p:nvPr/>
        </p:nvSpPr>
        <p:spPr>
          <a:xfrm>
            <a:off x="314325" y="6039485"/>
            <a:ext cx="8651240" cy="579016"/>
          </a:xfrm>
          <a:prstGeom prst="wedgeRoundRectCallout">
            <a:avLst>
              <a:gd name="adj1" fmla="val 10187"/>
              <a:gd name="adj2" fmla="val -114115"/>
              <a:gd name="adj3" fmla="val 16667"/>
            </a:avLst>
          </a:prstGeom>
          <a:solidFill>
            <a:schemeClr val="bg1"/>
          </a:solidFill>
          <a:ln w="9525" cap="flat" cmpd="sng">
            <a:solidFill>
              <a:srgbClr val="FF0000"/>
            </a:solidFill>
            <a:prstDash val="solid"/>
            <a:miter/>
            <a:headEnd type="none" w="med" len="med"/>
            <a:tailEnd type="none" w="med" len="med"/>
          </a:ln>
        </p:spPr>
        <p:txBody>
          <a:bodyPr wrap="square" lIns="0" rIns="0" anchor="t">
            <a:spAutoFit/>
          </a:bodyPr>
          <a:p>
            <a:pPr algn="ctr"/>
            <a:r>
              <a:rPr lang="zh-CN" altLang="en-US" sz="2800" b="1" dirty="0">
                <a:solidFill>
                  <a:srgbClr val="FF0000"/>
                </a:solidFill>
                <a:latin typeface="Arial" panose="020B0604020202020204" pitchFamily="34" charset="0"/>
                <a:ea typeface="宋体" panose="02010600030101010101" pitchFamily="2" charset="-122"/>
              </a:rPr>
              <a:t>连续的两个转义指示字符表示‘</a:t>
            </a:r>
            <a:r>
              <a:rPr lang="zh-CN" altLang="en-US" sz="2800" b="1" dirty="0">
                <a:solidFill>
                  <a:schemeClr val="hlink"/>
                </a:solidFill>
                <a:latin typeface="Arial" panose="020B0604020202020204" pitchFamily="34" charset="0"/>
                <a:ea typeface="宋体" panose="02010600030101010101" pitchFamily="2" charset="-122"/>
              </a:rPr>
              <a:t>转义指示符</a:t>
            </a:r>
            <a:r>
              <a:rPr lang="zh-CN" altLang="en-US" sz="2800" b="1" dirty="0">
                <a:solidFill>
                  <a:srgbClr val="FF0000"/>
                </a:solidFill>
                <a:latin typeface="Arial" panose="020B0604020202020204" pitchFamily="34" charset="0"/>
                <a:ea typeface="宋体" panose="02010600030101010101" pitchFamily="2" charset="-122"/>
              </a:rPr>
              <a:t>’自己。</a:t>
            </a:r>
            <a:endParaRPr lang="zh-CN" altLang="en-US"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0538"/>
                                        </p:tgtEl>
                                        <p:attrNameLst>
                                          <p:attrName>style.visibility</p:attrName>
                                        </p:attrNameLst>
                                      </p:cBhvr>
                                      <p:to>
                                        <p:strVal val="visible"/>
                                      </p:to>
                                    </p:set>
                                    <p:animEffect transition="in" filter="blinds(horizontal)">
                                      <p:cBhvr>
                                        <p:cTn id="18" dur="500"/>
                                        <p:tgtEl>
                                          <p:spTgt spid="150538"/>
                                        </p:tgtEl>
                                      </p:cBhvr>
                                    </p:animEffect>
                                  </p:childTnLst>
                                  <p:subTnLst>
                                    <p:set>
                                      <p:cBhvr override="childStyle">
                                        <p:cTn dur="1" fill="hold" display="0" masterRel="nextClick" afterEffect="1"/>
                                        <p:tgtEl>
                                          <p:spTgt spid="1505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8"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93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93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9396" name="Rectangle 2"/>
          <p:cNvSpPr>
            <a:spLocks noGrp="1"/>
          </p:cNvSpPr>
          <p:nvPr>
            <p:ph type="title"/>
          </p:nvPr>
        </p:nvSpPr>
        <p:spPr>
          <a:xfrm>
            <a:off x="457200" y="12700"/>
            <a:ext cx="8229600" cy="533400"/>
          </a:xfrm>
        </p:spPr>
        <p:txBody>
          <a:bodyPr wrap="square" anchor="ctr"/>
          <a:p>
            <a:pPr eaLnBrk="1" hangingPunct="1"/>
            <a:r>
              <a:rPr lang="en-US" altLang="x-none" sz="2800" dirty="0"/>
              <a:t>Examples of Subqueries</a:t>
            </a:r>
            <a:endParaRPr lang="zh-CN" altLang="en-US" sz="2800" dirty="0"/>
          </a:p>
        </p:txBody>
      </p:sp>
      <p:sp>
        <p:nvSpPr>
          <p:cNvPr id="59397" name="Rectangle 3"/>
          <p:cNvSpPr>
            <a:spLocks noGrp="1"/>
          </p:cNvSpPr>
          <p:nvPr>
            <p:ph type="body"/>
          </p:nvPr>
        </p:nvSpPr>
        <p:spPr>
          <a:xfrm>
            <a:off x="0" y="477838"/>
            <a:ext cx="9144000" cy="6405562"/>
          </a:xfrm>
          <a:solidFill>
            <a:schemeClr val="bg1"/>
          </a:solidFill>
        </p:spPr>
        <p:txBody>
          <a:bodyPr wrap="square" anchor="t"/>
          <a:p>
            <a:pPr eaLnBrk="1" hangingPunct="1">
              <a:spcBef>
                <a:spcPct val="30000"/>
              </a:spcBef>
              <a:buNone/>
            </a:pPr>
            <a:r>
              <a:rPr lang="en-US" altLang="x-none" dirty="0"/>
              <a:t>[</a:t>
            </a:r>
            <a:r>
              <a:rPr lang="en-US" altLang="x-none" sz="2800" dirty="0">
                <a:solidFill>
                  <a:srgbClr val="FF3300"/>
                </a:solidFill>
              </a:rPr>
              <a:t>Exp 3.4.9</a:t>
            </a:r>
            <a:r>
              <a:rPr lang="en-US" altLang="x-none" sz="2800" dirty="0"/>
              <a:t>] </a:t>
            </a:r>
            <a:r>
              <a:rPr lang="en-US" altLang="x-none" sz="2800" dirty="0">
                <a:solidFill>
                  <a:schemeClr val="accent2"/>
                </a:solidFill>
              </a:rPr>
              <a:t>Find cid values of customers with discnt smaller than those of any customers who live in Duluth.</a:t>
            </a:r>
            <a:endParaRPr lang="en-US" altLang="x-none" sz="2800" dirty="0">
              <a:solidFill>
                <a:schemeClr val="accent2"/>
              </a:solidFill>
            </a:endParaRPr>
          </a:p>
          <a:p>
            <a:pPr eaLnBrk="1" hangingPunct="1">
              <a:spcBef>
                <a:spcPct val="30000"/>
              </a:spcBef>
              <a:buNone/>
            </a:pPr>
            <a:r>
              <a:rPr lang="en-US" altLang="x-none" sz="2800" dirty="0"/>
              <a:t>[Exp 3.4.10] </a:t>
            </a:r>
            <a:r>
              <a:rPr lang="en-US" altLang="x-none" sz="2800" dirty="0">
                <a:solidFill>
                  <a:schemeClr val="accent2"/>
                </a:solidFill>
              </a:rPr>
              <a:t>Retrieve all customer names where the customer places an order through agent a05.</a:t>
            </a:r>
            <a:endParaRPr lang="en-US" altLang="x-none" sz="2800" dirty="0">
              <a:solidFill>
                <a:schemeClr val="accent2"/>
              </a:solidFill>
            </a:endParaRPr>
          </a:p>
          <a:p>
            <a:pPr eaLnBrk="1" hangingPunct="1">
              <a:spcBef>
                <a:spcPct val="30000"/>
              </a:spcBef>
              <a:buNone/>
            </a:pPr>
            <a:r>
              <a:rPr lang="en-US" altLang="x-none" sz="2800" dirty="0"/>
              <a:t>[Exp 3.4.11] </a:t>
            </a:r>
            <a:r>
              <a:rPr lang="en-US" altLang="x-none" sz="2800" dirty="0">
                <a:solidFill>
                  <a:schemeClr val="accent2"/>
                </a:solidFill>
              </a:rPr>
              <a:t>Get cids of customers who order both products p01 and p07.</a:t>
            </a:r>
            <a:endParaRPr lang="en-US" altLang="x-none" sz="2800" dirty="0">
              <a:solidFill>
                <a:schemeClr val="accent2"/>
              </a:solidFill>
            </a:endParaRPr>
          </a:p>
          <a:p>
            <a:pPr eaLnBrk="1" hangingPunct="1">
              <a:spcBef>
                <a:spcPct val="30000"/>
              </a:spcBef>
              <a:buNone/>
            </a:pPr>
            <a:r>
              <a:rPr lang="en-US" altLang="x-none" sz="2800" dirty="0"/>
              <a:t>[Exp3.4.12/13] </a:t>
            </a:r>
            <a:r>
              <a:rPr lang="en-US" altLang="x-none" sz="2800" dirty="0">
                <a:solidFill>
                  <a:schemeClr val="accent2"/>
                </a:solidFill>
              </a:rPr>
              <a:t>Find all customer names where the customer don't place an order through agent a05.</a:t>
            </a:r>
            <a:endParaRPr lang="en-US" altLang="x-none" sz="2800" dirty="0">
              <a:solidFill>
                <a:schemeClr val="accent2"/>
              </a:solidFill>
            </a:endParaRPr>
          </a:p>
          <a:p>
            <a:pPr eaLnBrk="1" hangingPunct="1">
              <a:spcBef>
                <a:spcPct val="30000"/>
              </a:spcBef>
              <a:buNone/>
            </a:pPr>
            <a:r>
              <a:rPr lang="en-US" altLang="x-none" sz="2800" dirty="0"/>
              <a:t>[Exp 3.4.14] </a:t>
            </a:r>
            <a:r>
              <a:rPr lang="en-US" altLang="x-none" sz="2800" dirty="0">
                <a:solidFill>
                  <a:schemeClr val="accent2"/>
                </a:solidFill>
                <a:sym typeface="Symbol" panose="05050102010706020507" pitchFamily="2" charset="2"/>
              </a:rPr>
              <a:t>Find cids of all customers who don’t place any order through agent a03</a:t>
            </a:r>
            <a:r>
              <a:rPr lang="en-US" altLang="x-none" sz="2800" dirty="0">
                <a:solidFill>
                  <a:schemeClr val="accent2"/>
                </a:solidFill>
              </a:rPr>
              <a:t>.</a:t>
            </a:r>
            <a:endParaRPr lang="en-US" altLang="x-none" sz="2800" dirty="0"/>
          </a:p>
          <a:p>
            <a:pPr eaLnBrk="1" hangingPunct="1">
              <a:spcBef>
                <a:spcPct val="30000"/>
              </a:spcBef>
              <a:buNone/>
            </a:pPr>
            <a:r>
              <a:rPr lang="en-US" altLang="x-none" sz="2800" dirty="0"/>
              <a:t>[Exp 3.4.15] </a:t>
            </a:r>
            <a:r>
              <a:rPr lang="en-US" altLang="x-none" sz="2800" dirty="0">
                <a:solidFill>
                  <a:schemeClr val="accent2"/>
                </a:solidFill>
                <a:sym typeface="Symbol" panose="05050102010706020507" pitchFamily="2" charset="2"/>
              </a:rPr>
              <a:t>Retrieve the city names containing customers who order product p01</a:t>
            </a:r>
            <a:r>
              <a:rPr lang="en-US" altLang="x-none" sz="2800" dirty="0">
                <a:solidFill>
                  <a:schemeClr val="accent2"/>
                </a:solidFill>
              </a:rPr>
              <a:t>.</a:t>
            </a:r>
            <a:endParaRPr lang="en-US" altLang="x-none" sz="2800" dirty="0">
              <a:solidFill>
                <a:schemeClr val="accent2"/>
              </a:solidFill>
            </a:endParaRPr>
          </a:p>
          <a:p>
            <a:pPr eaLnBrk="1" hangingPunct="1">
              <a:spcBef>
                <a:spcPct val="30000"/>
              </a:spcBef>
              <a:buNone/>
            </a:pPr>
            <a:endParaRPr lang="zh-CN" altLang="en-US" sz="2800" dirty="0">
              <a:solidFill>
                <a:schemeClr val="accent2"/>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04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04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0420" name="Rectangle 3"/>
          <p:cNvSpPr>
            <a:spLocks noGrp="1"/>
          </p:cNvSpPr>
          <p:nvPr>
            <p:ph type="body"/>
          </p:nvPr>
        </p:nvSpPr>
        <p:spPr>
          <a:xfrm>
            <a:off x="0" y="-11112"/>
            <a:ext cx="9144000" cy="1206500"/>
          </a:xfrm>
        </p:spPr>
        <p:txBody>
          <a:bodyPr wrap="square" anchor="t"/>
          <a:p>
            <a:pPr eaLnBrk="1" hangingPunct="1">
              <a:lnSpc>
                <a:spcPct val="90000"/>
              </a:lnSpc>
              <a:buNone/>
            </a:pPr>
            <a:r>
              <a:rPr lang="en-US" altLang="x-none" sz="3000" dirty="0"/>
              <a:t>Exp 3.4.9 </a:t>
            </a:r>
            <a:r>
              <a:rPr lang="en-US" altLang="x-none" sz="3000" dirty="0">
                <a:solidFill>
                  <a:schemeClr val="accent2"/>
                </a:solidFill>
              </a:rPr>
              <a:t>Find cid values of customers with discnt smaller than those of any customers who live in Duluth.</a:t>
            </a:r>
            <a:endParaRPr lang="en-US" altLang="x-none" sz="3000" dirty="0">
              <a:solidFill>
                <a:schemeClr val="accent2"/>
              </a:solidFill>
            </a:endParaRPr>
          </a:p>
        </p:txBody>
      </p:sp>
      <p:sp>
        <p:nvSpPr>
          <p:cNvPr id="58374" name="Rectangle 4"/>
          <p:cNvSpPr/>
          <p:nvPr/>
        </p:nvSpPr>
        <p:spPr>
          <a:xfrm>
            <a:off x="457200" y="1344613"/>
            <a:ext cx="8229600" cy="316547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ALL</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endParaRPr lang="en-US" altLang="x-none" sz="3000" b="1" dirty="0">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58375" name="Rectangle 5"/>
          <p:cNvSpPr/>
          <p:nvPr/>
        </p:nvSpPr>
        <p:spPr>
          <a:xfrm>
            <a:off x="38100" y="4692650"/>
            <a:ext cx="8855075" cy="1616075"/>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1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Thinking</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 (not) exists predicate?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without a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8376" name="Text Box 6"/>
          <p:cNvSpPr txBox="1"/>
          <p:nvPr/>
        </p:nvSpPr>
        <p:spPr>
          <a:xfrm>
            <a:off x="8243888" y="5221288"/>
            <a:ext cx="863600" cy="1006475"/>
          </a:xfrm>
          <a:prstGeom prst="rect">
            <a:avLst/>
          </a:prstGeom>
          <a:solidFill>
            <a:schemeClr val="bg1"/>
          </a:solidFill>
          <a:ln w="9525">
            <a:noFill/>
          </a:ln>
        </p:spPr>
        <p:txBody>
          <a:bodyPr anchor="t">
            <a:spAutoFit/>
          </a:bodyPr>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a:p>
            <a:pPr algn="ctr"/>
            <a:r>
              <a:rPr lang="en-US" altLang="x-none" sz="3000" b="1" dirty="0">
                <a:solidFill>
                  <a:srgbClr val="FF0000"/>
                </a:solidFill>
                <a:latin typeface="Arial" panose="020B0604020202020204" pitchFamily="34" charset="0"/>
                <a:ea typeface="宋体" panose="02010600030101010101" pitchFamily="2" charset="-122"/>
              </a:rPr>
              <a:t>No</a:t>
            </a:r>
            <a:endParaRPr lang="en-US" altLang="x-none"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8375"/>
                                        </p:tgtEl>
                                        <p:attrNameLst>
                                          <p:attrName>style.visibility</p:attrName>
                                        </p:attrNameLst>
                                      </p:cBhvr>
                                      <p:to>
                                        <p:strVal val="visible"/>
                                      </p:to>
                                    </p:set>
                                    <p:anim calcmode="lin" valueType="num">
                                      <p:cBhvr>
                                        <p:cTn id="12" dur="500" fill="hold"/>
                                        <p:tgtEl>
                                          <p:spTgt spid="58375"/>
                                        </p:tgtEl>
                                        <p:attrNameLst>
                                          <p:attrName>ppt_x</p:attrName>
                                        </p:attrNameLst>
                                      </p:cBhvr>
                                      <p:tavLst>
                                        <p:tav tm="0">
                                          <p:val>
                                            <p:strVal val="#ppt_x"/>
                                          </p:val>
                                        </p:tav>
                                        <p:tav tm="100000">
                                          <p:val>
                                            <p:strVal val="#ppt_x"/>
                                          </p:val>
                                        </p:tav>
                                      </p:tavLst>
                                    </p:anim>
                                    <p:anim calcmode="lin" valueType="num">
                                      <p:cBhvr>
                                        <p:cTn id="13" dur="500" fill="hold"/>
                                        <p:tgtEl>
                                          <p:spTgt spid="5837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376"/>
                                        </p:tgtEl>
                                        <p:attrNameLst>
                                          <p:attrName>style.visibility</p:attrName>
                                        </p:attrNameLst>
                                      </p:cBhvr>
                                      <p:to>
                                        <p:strVal val="visible"/>
                                      </p:to>
                                    </p:set>
                                    <p:animEffect transition="in" filter="blinds(horizontal)">
                                      <p:cBhvr>
                                        <p:cTn id="18"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ldLvl="0" animBg="1"/>
      <p:bldP spid="58375" grpId="0" bldLvl="0" animBg="1"/>
      <p:bldP spid="58376"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14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44" name="Rectangle 3"/>
          <p:cNvSpPr>
            <a:spLocks noGrp="1"/>
          </p:cNvSpPr>
          <p:nvPr>
            <p:ph type="body"/>
          </p:nvPr>
        </p:nvSpPr>
        <p:spPr>
          <a:xfrm>
            <a:off x="107950" y="53975"/>
            <a:ext cx="8883650" cy="1524000"/>
          </a:xfrm>
        </p:spPr>
        <p:txBody>
          <a:bodyPr wrap="square" anchor="t"/>
          <a:p>
            <a:pPr eaLnBrk="1" hangingPunct="1">
              <a:buNone/>
            </a:pPr>
            <a:r>
              <a:rPr lang="en-US" altLang="x-none" sz="3000" dirty="0"/>
              <a:t>[</a:t>
            </a:r>
            <a:r>
              <a:rPr lang="en-US" altLang="x-none" sz="3000" dirty="0">
                <a:solidFill>
                  <a:srgbClr val="FF3300"/>
                </a:solidFill>
              </a:rPr>
              <a:t>another example]</a:t>
            </a:r>
            <a:r>
              <a:rPr lang="en-US" altLang="x-none" sz="3000" dirty="0"/>
              <a:t> </a:t>
            </a:r>
            <a:r>
              <a:rPr lang="en-US" altLang="x-none" sz="3000" dirty="0">
                <a:solidFill>
                  <a:schemeClr val="accent2"/>
                </a:solidFill>
              </a:rPr>
              <a:t>Find cid values of customers with discnt smaller than a customer who lives in Duluth.</a:t>
            </a:r>
            <a:endParaRPr lang="en-US" altLang="x-none" sz="3000" dirty="0"/>
          </a:p>
        </p:txBody>
      </p:sp>
      <p:sp>
        <p:nvSpPr>
          <p:cNvPr id="59398" name="Rectangle 4"/>
          <p:cNvSpPr/>
          <p:nvPr/>
        </p:nvSpPr>
        <p:spPr>
          <a:xfrm>
            <a:off x="457200" y="1568450"/>
            <a:ext cx="8229600" cy="33020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SOME</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59399" name="Rectangle 5"/>
          <p:cNvSpPr/>
          <p:nvPr/>
        </p:nvSpPr>
        <p:spPr>
          <a:xfrm>
            <a:off x="38100" y="4908550"/>
            <a:ext cx="8928100" cy="1617663"/>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1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Thinking</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 (not) exists predicate?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without a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9400" name="Text Box 6"/>
          <p:cNvSpPr txBox="1"/>
          <p:nvPr/>
        </p:nvSpPr>
        <p:spPr>
          <a:xfrm>
            <a:off x="8172450" y="5508625"/>
            <a:ext cx="863600" cy="1006475"/>
          </a:xfrm>
          <a:prstGeom prst="rect">
            <a:avLst/>
          </a:prstGeom>
          <a:solidFill>
            <a:schemeClr val="bg1"/>
          </a:solidFill>
          <a:ln w="9525">
            <a:noFill/>
          </a:ln>
        </p:spPr>
        <p:txBody>
          <a:bodyPr anchor="t">
            <a:spAutoFit/>
          </a:bodyPr>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linds(horizontal)">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399"/>
                                        </p:tgtEl>
                                        <p:attrNameLst>
                                          <p:attrName>style.visibility</p:attrName>
                                        </p:attrNameLst>
                                      </p:cBhvr>
                                      <p:to>
                                        <p:strVal val="visible"/>
                                      </p:to>
                                    </p:set>
                                    <p:anim calcmode="lin" valueType="num">
                                      <p:cBhvr>
                                        <p:cTn id="12" dur="500" fill="hold"/>
                                        <p:tgtEl>
                                          <p:spTgt spid="59399"/>
                                        </p:tgtEl>
                                        <p:attrNameLst>
                                          <p:attrName>ppt_x</p:attrName>
                                        </p:attrNameLst>
                                      </p:cBhvr>
                                      <p:tavLst>
                                        <p:tav tm="0">
                                          <p:val>
                                            <p:strVal val="#ppt_x"/>
                                          </p:val>
                                        </p:tav>
                                        <p:tav tm="100000">
                                          <p:val>
                                            <p:strVal val="#ppt_x"/>
                                          </p:val>
                                        </p:tav>
                                      </p:tavLst>
                                    </p:anim>
                                    <p:anim calcmode="lin" valueType="num">
                                      <p:cBhvr>
                                        <p:cTn id="13" dur="500" fill="hold"/>
                                        <p:tgtEl>
                                          <p:spTgt spid="593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9400"/>
                                        </p:tgtEl>
                                        <p:attrNameLst>
                                          <p:attrName>style.visibility</p:attrName>
                                        </p:attrNameLst>
                                      </p:cBhvr>
                                      <p:to>
                                        <p:strVal val="visible"/>
                                      </p:to>
                                    </p:set>
                                    <p:animEffect transition="in" filter="blinds(horizontal)">
                                      <p:cBhvr>
                                        <p:cTn id="18"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ldLvl="0" animBg="1"/>
      <p:bldP spid="59399" grpId="0" bldLvl="0" animBg="1"/>
      <p:bldP spid="5940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56845"/>
            <a:ext cx="8229600" cy="533400"/>
          </a:xfrm>
        </p:spPr>
        <p:txBody>
          <a:bodyPr/>
          <a:p>
            <a:r>
              <a:rPr lang="zh-CN" altLang="en-US" dirty="0">
                <a:sym typeface="+mn-ea"/>
              </a:rPr>
              <a:t>3.1  </a:t>
            </a:r>
            <a:r>
              <a:rPr lang="en-US" altLang="x-none" dirty="0">
                <a:sym typeface="+mn-ea"/>
              </a:rPr>
              <a:t>Introduction</a:t>
            </a:r>
            <a:endParaRPr lang="zh-CN" altLang="en-US"/>
          </a:p>
        </p:txBody>
      </p:sp>
      <p:sp>
        <p:nvSpPr>
          <p:cNvPr id="3" name="内容占位符 2"/>
          <p:cNvSpPr>
            <a:spLocks noGrp="1"/>
          </p:cNvSpPr>
          <p:nvPr>
            <p:ph idx="1"/>
          </p:nvPr>
        </p:nvSpPr>
        <p:spPr>
          <a:xfrm>
            <a:off x="31115" y="918845"/>
            <a:ext cx="8984615" cy="5436870"/>
          </a:xfrm>
        </p:spPr>
        <p:txBody>
          <a:bodyPr>
            <a:spAutoFit/>
          </a:bodyPr>
          <a:p>
            <a:pPr eaLnBrk="1" hangingPunct="1">
              <a:lnSpc>
                <a:spcPct val="100000"/>
              </a:lnSpc>
            </a:pPr>
            <a:r>
              <a:rPr lang="en-US" altLang="x-none" sz="2200" dirty="0">
                <a:sym typeface="+mn-ea"/>
              </a:rPr>
              <a:t>SQL</a:t>
            </a:r>
            <a:r>
              <a:rPr lang="zh-CN" altLang="x-none" sz="2200" dirty="0">
                <a:sym typeface="+mn-ea"/>
              </a:rPr>
              <a:t>语言的基本语言成分</a:t>
            </a:r>
            <a:endParaRPr lang="zh-CN" altLang="x-none" sz="2200" dirty="0"/>
          </a:p>
          <a:p>
            <a:pPr lvl="1" eaLnBrk="1" hangingPunct="1">
              <a:lnSpc>
                <a:spcPct val="100000"/>
              </a:lnSpc>
            </a:pPr>
            <a:r>
              <a:rPr lang="zh-CN" altLang="en-US" sz="2200" u="sng" dirty="0">
                <a:solidFill>
                  <a:srgbClr val="FF0000"/>
                </a:solidFill>
                <a:effectLst/>
                <a:sym typeface="+mn-ea"/>
              </a:rPr>
              <a:t>符号</a:t>
            </a:r>
            <a:r>
              <a:rPr lang="zh-CN" altLang="en-US" sz="2200" dirty="0">
                <a:sym typeface="+mn-ea"/>
              </a:rPr>
              <a:t>：</a:t>
            </a:r>
            <a:r>
              <a:rPr lang="en-US" altLang="zh-CN" sz="2200" dirty="0">
                <a:sym typeface="+mn-ea"/>
              </a:rPr>
              <a:t>26</a:t>
            </a:r>
            <a:r>
              <a:rPr lang="zh-CN" altLang="en-US" sz="2200" dirty="0">
                <a:sym typeface="+mn-ea"/>
              </a:rPr>
              <a:t>个英文字母，阿拉伯数字，括号，四则运算，</a:t>
            </a:r>
            <a:r>
              <a:rPr lang="en-US" altLang="zh-CN" sz="2200" dirty="0">
                <a:sym typeface="+mn-ea"/>
              </a:rPr>
              <a:t>......</a:t>
            </a:r>
            <a:endParaRPr lang="zh-CN" altLang="en-US" sz="2200" dirty="0"/>
          </a:p>
          <a:p>
            <a:pPr lvl="1" eaLnBrk="1" hangingPunct="1">
              <a:lnSpc>
                <a:spcPct val="100000"/>
              </a:lnSpc>
            </a:pPr>
            <a:r>
              <a:rPr lang="zh-CN" altLang="zh-CN" sz="2200" u="sng" dirty="0">
                <a:solidFill>
                  <a:srgbClr val="FF0000"/>
                </a:solidFill>
                <a:sym typeface="+mn-ea"/>
              </a:rPr>
              <a:t>保留字</a:t>
            </a:r>
            <a:r>
              <a:rPr lang="zh-CN" altLang="zh-CN" sz="2200" dirty="0">
                <a:sym typeface="+mn-ea"/>
              </a:rPr>
              <a:t>：</a:t>
            </a:r>
            <a:r>
              <a:rPr lang="zh-CN" altLang="en-US" sz="2200" dirty="0">
                <a:sym typeface="+mn-ea"/>
              </a:rPr>
              <a:t>在</a:t>
            </a:r>
            <a:r>
              <a:rPr lang="en-US" altLang="zh-CN" sz="2200" dirty="0">
                <a:sym typeface="+mn-ea"/>
              </a:rPr>
              <a:t>SQL</a:t>
            </a:r>
            <a:r>
              <a:rPr lang="zh-CN" altLang="en-US" sz="2200" dirty="0">
                <a:sym typeface="+mn-ea"/>
              </a:rPr>
              <a:t>语言中具有特定含义的语言成分，通常是一个英文单词（或缩写），通常用于标识一条</a:t>
            </a:r>
            <a:r>
              <a:rPr lang="en-US" altLang="zh-CN" sz="2200" dirty="0">
                <a:sym typeface="+mn-ea"/>
              </a:rPr>
              <a:t>SQL</a:t>
            </a:r>
            <a:r>
              <a:rPr lang="zh-CN" altLang="en-US" sz="2200" dirty="0">
                <a:sym typeface="+mn-ea"/>
              </a:rPr>
              <a:t>语句的组成成分，也包括系统内置的系统表、存储过程</a:t>
            </a:r>
            <a:r>
              <a:rPr lang="en-US" altLang="zh-CN" sz="2200" dirty="0">
                <a:sym typeface="+mn-ea"/>
              </a:rPr>
              <a:t>/</a:t>
            </a:r>
            <a:r>
              <a:rPr lang="zh-CN" altLang="en-US" sz="2200" dirty="0">
                <a:sym typeface="+mn-ea"/>
              </a:rPr>
              <a:t>函数、</a:t>
            </a:r>
            <a:r>
              <a:rPr lang="en-US" altLang="zh-CN" sz="2200" dirty="0">
                <a:sym typeface="+mn-ea"/>
              </a:rPr>
              <a:t>SQL</a:t>
            </a:r>
            <a:r>
              <a:rPr lang="zh-CN" altLang="en-US" sz="2200" dirty="0">
                <a:sym typeface="+mn-ea"/>
              </a:rPr>
              <a:t>函数等等，例如：</a:t>
            </a:r>
            <a:endParaRPr lang="zh-CN" altLang="en-US" sz="2200" dirty="0"/>
          </a:p>
          <a:p>
            <a:pPr lvl="2" eaLnBrk="1" hangingPunct="1">
              <a:lnSpc>
                <a:spcPct val="100000"/>
              </a:lnSpc>
            </a:pPr>
            <a:r>
              <a:rPr lang="zh-CN" altLang="en-US" sz="2200" dirty="0">
                <a:solidFill>
                  <a:schemeClr val="accent6"/>
                </a:solidFill>
                <a:sym typeface="+mn-ea"/>
              </a:rPr>
              <a:t>用于标识语句类型：</a:t>
            </a:r>
            <a:r>
              <a:rPr lang="en-US" altLang="zh-CN" sz="2200" dirty="0">
                <a:solidFill>
                  <a:schemeClr val="accent6"/>
                </a:solidFill>
                <a:sym typeface="+mn-ea"/>
              </a:rPr>
              <a:t>create, select, insert, alter, ......</a:t>
            </a:r>
            <a:endParaRPr lang="en-US" altLang="zh-CN" sz="2200" dirty="0">
              <a:solidFill>
                <a:schemeClr val="accent6"/>
              </a:solidFill>
              <a:sym typeface="+mn-ea"/>
            </a:endParaRPr>
          </a:p>
          <a:p>
            <a:pPr lvl="2" eaLnBrk="1" hangingPunct="1">
              <a:lnSpc>
                <a:spcPct val="100000"/>
              </a:lnSpc>
            </a:pPr>
            <a:r>
              <a:rPr lang="zh-CN" altLang="zh-CN" sz="2200" dirty="0">
                <a:solidFill>
                  <a:schemeClr val="accent6"/>
                </a:solidFill>
                <a:sym typeface="+mn-ea"/>
              </a:rPr>
              <a:t>用于标识对象类型：</a:t>
            </a:r>
            <a:r>
              <a:rPr lang="en-US" altLang="zh-CN" sz="2200" dirty="0">
                <a:solidFill>
                  <a:schemeClr val="accent6"/>
                </a:solidFill>
                <a:sym typeface="+mn-ea"/>
              </a:rPr>
              <a:t>table, view, procedure, trigger, ......</a:t>
            </a:r>
            <a:endParaRPr lang="en-US" altLang="zh-CN" sz="2200" dirty="0">
              <a:solidFill>
                <a:schemeClr val="accent6"/>
              </a:solidFill>
              <a:sym typeface="+mn-ea"/>
            </a:endParaRPr>
          </a:p>
          <a:p>
            <a:pPr lvl="2" eaLnBrk="1" hangingPunct="1">
              <a:lnSpc>
                <a:spcPct val="100000"/>
              </a:lnSpc>
            </a:pPr>
            <a:r>
              <a:rPr lang="zh-CN" altLang="en-US" sz="2200" dirty="0">
                <a:solidFill>
                  <a:schemeClr val="accent6"/>
                </a:solidFill>
                <a:sym typeface="+mn-ea"/>
              </a:rPr>
              <a:t>用于标识语句成分：</a:t>
            </a:r>
            <a:r>
              <a:rPr lang="en-US" altLang="zh-CN" sz="2200" dirty="0">
                <a:solidFill>
                  <a:schemeClr val="accent6"/>
                </a:solidFill>
                <a:sym typeface="+mn-ea"/>
              </a:rPr>
              <a:t>unique, primary key, with check option, ......</a:t>
            </a:r>
            <a:endParaRPr lang="en-US" altLang="zh-CN" sz="2200" dirty="0">
              <a:solidFill>
                <a:schemeClr val="accent6"/>
              </a:solidFill>
              <a:sym typeface="+mn-ea"/>
            </a:endParaRPr>
          </a:p>
          <a:p>
            <a:pPr lvl="2" eaLnBrk="1" hangingPunct="1">
              <a:lnSpc>
                <a:spcPct val="100000"/>
              </a:lnSpc>
            </a:pPr>
            <a:r>
              <a:rPr lang="zh-CN" altLang="zh-CN" sz="2200" dirty="0">
                <a:solidFill>
                  <a:schemeClr val="accent6"/>
                </a:solidFill>
                <a:sym typeface="+mn-ea"/>
              </a:rPr>
              <a:t>数据类型，内置函数，</a:t>
            </a:r>
            <a:r>
              <a:rPr lang="en-US" altLang="zh-CN" sz="2200" dirty="0">
                <a:solidFill>
                  <a:schemeClr val="accent6"/>
                </a:solidFill>
                <a:sym typeface="+mn-ea"/>
              </a:rPr>
              <a:t>......</a:t>
            </a:r>
            <a:endParaRPr lang="en-US" altLang="zh-CN" sz="2200" dirty="0">
              <a:solidFill>
                <a:schemeClr val="accent6"/>
              </a:solidFill>
              <a:sym typeface="+mn-ea"/>
            </a:endParaRPr>
          </a:p>
          <a:p>
            <a:pPr lvl="2" eaLnBrk="1" hangingPunct="1">
              <a:lnSpc>
                <a:spcPct val="100000"/>
              </a:lnSpc>
            </a:pPr>
            <a:r>
              <a:rPr lang="zh-CN" altLang="en-US" sz="2200" dirty="0">
                <a:solidFill>
                  <a:schemeClr val="accent6"/>
                </a:solidFill>
                <a:sym typeface="+mn-ea"/>
              </a:rPr>
              <a:t>可编程</a:t>
            </a:r>
            <a:r>
              <a:rPr lang="en-US" altLang="zh-CN" sz="2200" dirty="0">
                <a:solidFill>
                  <a:schemeClr val="accent6"/>
                </a:solidFill>
                <a:sym typeface="+mn-ea"/>
              </a:rPr>
              <a:t>SQL</a:t>
            </a:r>
            <a:r>
              <a:rPr lang="zh-CN" altLang="en-US" sz="2200" dirty="0">
                <a:solidFill>
                  <a:schemeClr val="accent6"/>
                </a:solidFill>
                <a:sym typeface="+mn-ea"/>
              </a:rPr>
              <a:t>中的流程控制命令：</a:t>
            </a:r>
            <a:r>
              <a:rPr lang="en-US" altLang="zh-CN" sz="2200" dirty="0">
                <a:solidFill>
                  <a:schemeClr val="accent6"/>
                </a:solidFill>
                <a:sym typeface="+mn-ea"/>
              </a:rPr>
              <a:t>if...then...else, while..., for ...</a:t>
            </a:r>
            <a:endParaRPr lang="en-US" altLang="zh-CN" sz="2200" dirty="0">
              <a:solidFill>
                <a:schemeClr val="accent6"/>
              </a:solidFill>
              <a:sym typeface="+mn-ea"/>
            </a:endParaRPr>
          </a:p>
          <a:p>
            <a:pPr lvl="1" eaLnBrk="1" hangingPunct="1">
              <a:lnSpc>
                <a:spcPct val="100000"/>
              </a:lnSpc>
            </a:pPr>
            <a:r>
              <a:rPr lang="zh-CN" altLang="en-US" sz="2200" u="sng" dirty="0">
                <a:solidFill>
                  <a:srgbClr val="FF0000"/>
                </a:solidFill>
                <a:effectLst/>
                <a:sym typeface="+mn-ea"/>
              </a:rPr>
              <a:t>标识符</a:t>
            </a:r>
            <a:r>
              <a:rPr lang="zh-CN" altLang="en-US" sz="2200" dirty="0">
                <a:sym typeface="+mn-ea"/>
              </a:rPr>
              <a:t>：用于对由用户创建的数据库对象进行命名，包括表、视图、属性、存储过程</a:t>
            </a:r>
            <a:r>
              <a:rPr lang="en-US" altLang="zh-CN" sz="2200" dirty="0">
                <a:sym typeface="+mn-ea"/>
              </a:rPr>
              <a:t>/</a:t>
            </a:r>
            <a:r>
              <a:rPr lang="zh-CN" altLang="zh-CN" sz="2200" dirty="0">
                <a:sym typeface="+mn-ea"/>
              </a:rPr>
              <a:t>函数、触发器、变量</a:t>
            </a:r>
            <a:r>
              <a:rPr lang="en-US" altLang="zh-CN" sz="2200" dirty="0">
                <a:sym typeface="+mn-ea"/>
              </a:rPr>
              <a:t>......</a:t>
            </a:r>
            <a:endParaRPr lang="en-US" altLang="zh-CN" sz="2200" dirty="0"/>
          </a:p>
          <a:p>
            <a:pPr lvl="1" eaLnBrk="1" hangingPunct="1">
              <a:lnSpc>
                <a:spcPct val="100000"/>
              </a:lnSpc>
            </a:pPr>
            <a:r>
              <a:rPr lang="zh-CN" altLang="en-US" sz="2200" u="sng" dirty="0">
                <a:solidFill>
                  <a:srgbClr val="FF0000"/>
                </a:solidFill>
                <a:effectLst/>
                <a:sym typeface="+mn-ea"/>
              </a:rPr>
              <a:t>常量</a:t>
            </a:r>
            <a:r>
              <a:rPr lang="zh-CN" altLang="en-US" sz="2200" dirty="0">
                <a:sym typeface="+mn-ea"/>
              </a:rPr>
              <a:t>：数值常量、字符（串）常量、日期</a:t>
            </a:r>
            <a:r>
              <a:rPr lang="en-US" altLang="zh-CN" sz="2200" dirty="0">
                <a:sym typeface="+mn-ea"/>
              </a:rPr>
              <a:t>/</a:t>
            </a:r>
            <a:r>
              <a:rPr lang="zh-CN" altLang="en-US" sz="2200" dirty="0">
                <a:sym typeface="+mn-ea"/>
              </a:rPr>
              <a:t>时间常量</a:t>
            </a:r>
            <a:endParaRPr lang="zh-CN" altLang="en-US" sz="220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3073"/>
          <p:cNvSpPr txBox="1"/>
          <p:nvPr/>
        </p:nvSpPr>
        <p:spPr>
          <a:xfrm>
            <a:off x="250825" y="3357563"/>
            <a:ext cx="8207375" cy="519112"/>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改用 </a:t>
            </a:r>
            <a:r>
              <a:rPr lang="en-US" altLang="x-none" sz="2800" b="1" dirty="0">
                <a:solidFill>
                  <a:srgbClr val="FF0000"/>
                </a:solidFill>
                <a:latin typeface="Arial" panose="020B0604020202020204" pitchFamily="34" charset="0"/>
                <a:ea typeface="宋体" panose="02010600030101010101" pitchFamily="2" charset="-122"/>
              </a:rPr>
              <a:t>NOT EXISTS </a:t>
            </a:r>
            <a:r>
              <a:rPr lang="zh-CN" altLang="en-US" sz="2800" b="1" dirty="0">
                <a:solidFill>
                  <a:srgbClr val="FF0000"/>
                </a:solidFill>
                <a:latin typeface="Arial" panose="020B0604020202020204" pitchFamily="34" charset="0"/>
                <a:ea typeface="宋体" panose="02010600030101010101" pitchFamily="2" charset="-122"/>
              </a:rPr>
              <a:t>谓词：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3074"/>
          <p:cNvSpPr>
            <a:spLocks noGrp="1"/>
          </p:cNvSpPr>
          <p:nvPr>
            <p:ph idx="1"/>
          </p:nvPr>
        </p:nvSpPr>
        <p:spPr>
          <a:xfrm>
            <a:off x="0" y="44450"/>
            <a:ext cx="9144000" cy="863600"/>
          </a:xfrm>
        </p:spPr>
        <p:txBody>
          <a:bodyPr anchor="t"/>
          <a:p>
            <a:pPr>
              <a:lnSpc>
                <a:spcPct val="90000"/>
              </a:lnSpc>
              <a:buNone/>
            </a:pPr>
            <a:r>
              <a:rPr lang="en-US" altLang="x-none" sz="2800" dirty="0"/>
              <a:t>Exp 3.4.9 </a:t>
            </a:r>
            <a:r>
              <a:rPr lang="en-US" altLang="x-none" dirty="0">
                <a:solidFill>
                  <a:schemeClr val="hlink"/>
                </a:solidFill>
              </a:rPr>
              <a:t>Find cid values of customers with discnt smaller than those of any customers who live in Duluth.</a:t>
            </a:r>
            <a:endParaRPr lang="en-US" altLang="x-none" dirty="0">
              <a:solidFill>
                <a:schemeClr val="hlink"/>
              </a:solidFill>
            </a:endParaRPr>
          </a:p>
        </p:txBody>
      </p:sp>
      <p:sp>
        <p:nvSpPr>
          <p:cNvPr id="3075" name="矩形 3075"/>
          <p:cNvSpPr/>
          <p:nvPr/>
        </p:nvSpPr>
        <p:spPr>
          <a:xfrm>
            <a:off x="0" y="836613"/>
            <a:ext cx="9144000" cy="2447925"/>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ALL</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3077" name="矩形 3076"/>
          <p:cNvSpPr/>
          <p:nvPr/>
        </p:nvSpPr>
        <p:spPr>
          <a:xfrm>
            <a:off x="34925" y="3860800"/>
            <a:ext cx="9144000" cy="2997200"/>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c1.cid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  c1</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a:t>
            </a:r>
            <a:r>
              <a:rPr lang="en-US" altLang="x-none" sz="2800" b="1" dirty="0">
                <a:solidFill>
                  <a:srgbClr val="FF0000"/>
                </a:solidFill>
                <a:latin typeface="Arial" panose="020B0604020202020204" pitchFamily="34" charset="0"/>
                <a:ea typeface="宋体" panose="02010600030101010101" pitchFamily="2" charset="-122"/>
              </a:rPr>
              <a:t>NOT EXISTS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   FROM      customers  c2</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WHERE   c2.city = ‘Duluth’ and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c2.discnt &lt;= c1.discnt)</a:t>
            </a:r>
            <a:r>
              <a:rPr lang="en-US" altLang="x-none" sz="2800" b="1" dirty="0">
                <a:solidFill>
                  <a:schemeClr val="hlink"/>
                </a:solidFill>
                <a:latin typeface="Arial" panose="020B0604020202020204" pitchFamily="34" charset="0"/>
                <a:ea typeface="宋体" panose="02010600030101010101" pitchFamily="2" charset="-122"/>
              </a:rPr>
              <a: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77"/>
                                        </p:tgtEl>
                                        <p:attrNameLst>
                                          <p:attrName>style.visibility</p:attrName>
                                        </p:attrNameLst>
                                      </p:cBhvr>
                                      <p:to>
                                        <p:strVal val="visible"/>
                                      </p:to>
                                    </p:set>
                                    <p:animEffect transition="in" filter="blinds(horizontal)">
                                      <p:cBhvr>
                                        <p:cTn id="13"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7"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4097"/>
          <p:cNvSpPr txBox="1"/>
          <p:nvPr/>
        </p:nvSpPr>
        <p:spPr>
          <a:xfrm>
            <a:off x="250825" y="4354513"/>
            <a:ext cx="8207375" cy="1233487"/>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3000" b="1" dirty="0">
                <a:solidFill>
                  <a:srgbClr val="FF0000"/>
                </a:solidFill>
                <a:latin typeface="Arial" panose="020B0604020202020204" pitchFamily="34" charset="0"/>
                <a:ea typeface="宋体" panose="02010600030101010101" pitchFamily="2" charset="-122"/>
              </a:rPr>
              <a:t> 必须使用带有嵌套子查询的查询表达式！</a:t>
            </a:r>
            <a:endParaRPr lang="zh-CN" altLang="en-US" sz="3000" b="1" dirty="0">
              <a:solidFill>
                <a:srgbClr val="FF0000"/>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n"/>
            </a:pPr>
            <a:r>
              <a:rPr lang="zh-CN" altLang="en-US" sz="3000" b="1" dirty="0">
                <a:solidFill>
                  <a:srgbClr val="FF0000"/>
                </a:solidFill>
                <a:latin typeface="Arial" panose="020B0604020202020204" pitchFamily="34" charset="0"/>
                <a:ea typeface="宋体" panose="02010600030101010101" pitchFamily="2" charset="-122"/>
              </a:rPr>
              <a:t>不使用子查询无法表示该查询请求！</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4098" name="文本占位符 4098"/>
          <p:cNvSpPr>
            <a:spLocks noGrp="1"/>
          </p:cNvSpPr>
          <p:nvPr>
            <p:ph idx="1"/>
          </p:nvPr>
        </p:nvSpPr>
        <p:spPr>
          <a:xfrm>
            <a:off x="0" y="44450"/>
            <a:ext cx="9144000" cy="863600"/>
          </a:xfrm>
        </p:spPr>
        <p:txBody>
          <a:bodyPr anchor="t"/>
          <a:p>
            <a:pPr>
              <a:lnSpc>
                <a:spcPct val="90000"/>
              </a:lnSpc>
              <a:buNone/>
            </a:pPr>
            <a:r>
              <a:rPr lang="en-US" altLang="x-none" sz="3000" dirty="0"/>
              <a:t>Exp 3.4.9 </a:t>
            </a:r>
            <a:r>
              <a:rPr lang="en-US" altLang="x-none" sz="3000" dirty="0">
                <a:solidFill>
                  <a:schemeClr val="hlink"/>
                </a:solidFill>
              </a:rPr>
              <a:t>Find cid values of customers with discnt smaller than those of any customers who live in Duluth.</a:t>
            </a:r>
            <a:endParaRPr lang="en-US" altLang="x-none" sz="3000" dirty="0">
              <a:solidFill>
                <a:schemeClr val="hlink"/>
              </a:solidFill>
            </a:endParaRPr>
          </a:p>
        </p:txBody>
      </p:sp>
      <p:sp>
        <p:nvSpPr>
          <p:cNvPr id="4099" name="矩形 4099"/>
          <p:cNvSpPr/>
          <p:nvPr/>
        </p:nvSpPr>
        <p:spPr>
          <a:xfrm>
            <a:off x="0" y="1482725"/>
            <a:ext cx="9144000" cy="2667000"/>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ALL</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5121"/>
          <p:cNvSpPr txBox="1"/>
          <p:nvPr/>
        </p:nvSpPr>
        <p:spPr>
          <a:xfrm>
            <a:off x="250825" y="3357563"/>
            <a:ext cx="8207375" cy="519112"/>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改用 </a:t>
            </a:r>
            <a:r>
              <a:rPr lang="en-US" altLang="x-none" sz="2800" b="1" dirty="0">
                <a:solidFill>
                  <a:srgbClr val="FF0000"/>
                </a:solidFill>
                <a:latin typeface="Arial" panose="020B0604020202020204" pitchFamily="34" charset="0"/>
                <a:ea typeface="宋体" panose="02010600030101010101" pitchFamily="2" charset="-122"/>
              </a:rPr>
              <a:t>EXISTS </a:t>
            </a:r>
            <a:r>
              <a:rPr lang="zh-CN" altLang="en-US" sz="2800" b="1" dirty="0">
                <a:solidFill>
                  <a:srgbClr val="FF0000"/>
                </a:solidFill>
                <a:latin typeface="Arial" panose="020B0604020202020204" pitchFamily="34" charset="0"/>
                <a:ea typeface="宋体" panose="02010600030101010101" pitchFamily="2" charset="-122"/>
              </a:rPr>
              <a:t>谓词：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5122"/>
          <p:cNvSpPr>
            <a:spLocks noGrp="1"/>
          </p:cNvSpPr>
          <p:nvPr>
            <p:ph idx="1"/>
          </p:nvPr>
        </p:nvSpPr>
        <p:spPr>
          <a:xfrm>
            <a:off x="0" y="-25400"/>
            <a:ext cx="9144000" cy="862013"/>
          </a:xfrm>
        </p:spPr>
        <p:txBody>
          <a:bodyPr anchor="t"/>
          <a:p>
            <a:pPr>
              <a:lnSpc>
                <a:spcPct val="90000"/>
              </a:lnSpc>
              <a:buNone/>
            </a:pPr>
            <a:r>
              <a:rPr lang="en-US" altLang="x-none" sz="2800" dirty="0">
                <a:ea typeface="宋体" panose="02010600030101010101" pitchFamily="2" charset="-122"/>
              </a:rPr>
              <a:t>E</a:t>
            </a:r>
            <a:r>
              <a:rPr lang="en-US" altLang="x-none" sz="2800" dirty="0"/>
              <a:t>xample: </a:t>
            </a:r>
            <a:r>
              <a:rPr lang="en-US" altLang="x-none" sz="2800" dirty="0">
                <a:solidFill>
                  <a:schemeClr val="accent2"/>
                </a:solidFill>
                <a:ea typeface="宋体" panose="02010600030101010101" pitchFamily="2" charset="-122"/>
              </a:rPr>
              <a:t>Find cid values of customers with discnt smaller than a customer who lives in Duluth.</a:t>
            </a:r>
            <a:endParaRPr lang="en-US" altLang="x-none" sz="2800" dirty="0">
              <a:solidFill>
                <a:schemeClr val="accent2"/>
              </a:solidFill>
              <a:ea typeface="宋体" panose="02010600030101010101" pitchFamily="2" charset="-122"/>
            </a:endParaRPr>
          </a:p>
        </p:txBody>
      </p:sp>
      <p:sp>
        <p:nvSpPr>
          <p:cNvPr id="5123" name="矩形 5123"/>
          <p:cNvSpPr/>
          <p:nvPr/>
        </p:nvSpPr>
        <p:spPr>
          <a:xfrm>
            <a:off x="0" y="836613"/>
            <a:ext cx="9144000" cy="2447925"/>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SOME</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5125" name="矩形 5124"/>
          <p:cNvSpPr/>
          <p:nvPr/>
        </p:nvSpPr>
        <p:spPr>
          <a:xfrm>
            <a:off x="34925" y="3860800"/>
            <a:ext cx="9144000" cy="2997200"/>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c1.cid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  c1</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a:t>
            </a:r>
            <a:r>
              <a:rPr lang="en-US" altLang="x-none" sz="2800" b="1" dirty="0">
                <a:solidFill>
                  <a:srgbClr val="FF0000"/>
                </a:solidFill>
                <a:latin typeface="Arial" panose="020B0604020202020204" pitchFamily="34" charset="0"/>
                <a:ea typeface="宋体" panose="02010600030101010101" pitchFamily="2" charset="-122"/>
              </a:rPr>
              <a:t>EXISTS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   FROM      customers  c2</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WHERE   c2.city = ‘Duluth’  and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c2.discnt &gt; c1.discnt)</a:t>
            </a:r>
            <a:r>
              <a:rPr lang="en-US" altLang="x-none" sz="2800" b="1" dirty="0">
                <a:solidFill>
                  <a:schemeClr val="hlink"/>
                </a:solidFill>
                <a:latin typeface="Arial" panose="020B0604020202020204" pitchFamily="34" charset="0"/>
                <a:ea typeface="宋体" panose="02010600030101010101" pitchFamily="2" charset="-122"/>
              </a:rPr>
              <a: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5"/>
                                        </p:tgtEl>
                                        <p:attrNameLst>
                                          <p:attrName>style.visibility</p:attrName>
                                        </p:attrNameLst>
                                      </p:cBhvr>
                                      <p:to>
                                        <p:strVal val="visible"/>
                                      </p:to>
                                    </p:set>
                                    <p:animEffect transition="in" filter="blinds(horizontal)">
                                      <p:cBhvr>
                                        <p:cTn id="13"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5"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文本框 6145"/>
          <p:cNvSpPr txBox="1"/>
          <p:nvPr/>
        </p:nvSpPr>
        <p:spPr>
          <a:xfrm>
            <a:off x="250825" y="3692525"/>
            <a:ext cx="8207375" cy="519113"/>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不使用子查询的方法：</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6146"/>
          <p:cNvSpPr>
            <a:spLocks noGrp="1"/>
          </p:cNvSpPr>
          <p:nvPr>
            <p:ph idx="1"/>
          </p:nvPr>
        </p:nvSpPr>
        <p:spPr>
          <a:xfrm>
            <a:off x="0" y="44450"/>
            <a:ext cx="9144000" cy="863600"/>
          </a:xfrm>
        </p:spPr>
        <p:txBody>
          <a:bodyPr anchor="t"/>
          <a:p>
            <a:pPr>
              <a:buNone/>
            </a:pPr>
            <a:r>
              <a:rPr lang="en-US" altLang="x-none" sz="2800" dirty="0">
                <a:ea typeface="宋体" panose="02010600030101010101" pitchFamily="2" charset="-122"/>
              </a:rPr>
              <a:t>E</a:t>
            </a:r>
            <a:r>
              <a:rPr lang="en-US" altLang="x-none" sz="2800" dirty="0"/>
              <a:t>xample: </a:t>
            </a:r>
            <a:r>
              <a:rPr lang="en-US" altLang="x-none" sz="2800" dirty="0">
                <a:solidFill>
                  <a:schemeClr val="accent2"/>
                </a:solidFill>
                <a:ea typeface="宋体" panose="02010600030101010101" pitchFamily="2" charset="-122"/>
              </a:rPr>
              <a:t>Find cid values of customers with discnt smaller than a customer who lives in Duluth.</a:t>
            </a:r>
            <a:endParaRPr lang="en-US" altLang="x-none" sz="2800" dirty="0">
              <a:solidFill>
                <a:schemeClr val="accent2"/>
              </a:solidFill>
              <a:ea typeface="宋体" panose="02010600030101010101" pitchFamily="2" charset="-122"/>
            </a:endParaRPr>
          </a:p>
        </p:txBody>
      </p:sp>
      <p:sp>
        <p:nvSpPr>
          <p:cNvPr id="6147" name="矩形 6147"/>
          <p:cNvSpPr/>
          <p:nvPr/>
        </p:nvSpPr>
        <p:spPr>
          <a:xfrm>
            <a:off x="0" y="1171575"/>
            <a:ext cx="9144000" cy="2447925"/>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SOME</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6149" name="矩形 6148"/>
          <p:cNvSpPr/>
          <p:nvPr/>
        </p:nvSpPr>
        <p:spPr>
          <a:xfrm>
            <a:off x="34925" y="4221163"/>
            <a:ext cx="9144000" cy="1944687"/>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SELECT  c1.cid</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FROM      customers  c1,  customers  c2</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WHERE   c2.city = ‘Duluth’  and </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			  c2.discnt &gt; c1.discnt)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Effect transition="in" filter="blinds(horizontal)">
                                      <p:cBhvr>
                                        <p:cTn id="13"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9"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24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24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2468" name="Rectangle 3"/>
          <p:cNvSpPr>
            <a:spLocks noGrp="1"/>
          </p:cNvSpPr>
          <p:nvPr>
            <p:ph type="body"/>
          </p:nvPr>
        </p:nvSpPr>
        <p:spPr>
          <a:xfrm>
            <a:off x="0" y="-9525"/>
            <a:ext cx="9144000" cy="5245100"/>
          </a:xfrm>
        </p:spPr>
        <p:txBody>
          <a:bodyPr wrap="square" anchor="t"/>
          <a:p>
            <a:pPr eaLnBrk="1" hangingPunct="1">
              <a:buNone/>
            </a:pPr>
            <a:r>
              <a:rPr lang="en-US" altLang="x-none" sz="3000" dirty="0"/>
              <a:t>Exp 3.4.10 </a:t>
            </a:r>
            <a:r>
              <a:rPr lang="en-US" altLang="x-none" sz="3000" dirty="0">
                <a:solidFill>
                  <a:schemeClr val="accent2"/>
                </a:solidFill>
              </a:rPr>
              <a:t>Retrieve all customer names where the customer places an order through agent a05.</a:t>
            </a:r>
            <a:endParaRPr lang="en-US" altLang="x-none" sz="3000" dirty="0"/>
          </a:p>
        </p:txBody>
      </p:sp>
      <p:sp>
        <p:nvSpPr>
          <p:cNvPr id="60422" name="Rectangle 4"/>
          <p:cNvSpPr/>
          <p:nvPr/>
        </p:nvSpPr>
        <p:spPr>
          <a:xfrm>
            <a:off x="0" y="1393825"/>
            <a:ext cx="9144000" cy="145732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 c, orders o</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c.cid = o.cid  and  o.aid = ‘a05’ ;</a:t>
            </a:r>
            <a:endParaRPr lang="en-US" altLang="x-none" sz="3000" b="1" dirty="0">
              <a:latin typeface="Arial" panose="020B0604020202020204" pitchFamily="34" charset="0"/>
              <a:ea typeface="宋体" panose="02010600030101010101" pitchFamily="2" charset="-122"/>
            </a:endParaRPr>
          </a:p>
        </p:txBody>
      </p:sp>
      <p:sp>
        <p:nvSpPr>
          <p:cNvPr id="60423" name="Rectangle 5"/>
          <p:cNvSpPr/>
          <p:nvPr/>
        </p:nvSpPr>
        <p:spPr>
          <a:xfrm>
            <a:off x="0" y="2925763"/>
            <a:ext cx="9144000" cy="194151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cid   IN </a:t>
            </a:r>
            <a:endParaRPr lang="en-US" altLang="x-none" sz="3000" b="1" dirty="0">
              <a:latin typeface="Arial" panose="020B0604020202020204" pitchFamily="34" charset="0"/>
              <a:ea typeface="宋体" panose="02010600030101010101" pitchFamily="2" charset="-122"/>
            </a:endParaRPr>
          </a:p>
          <a:p>
            <a:pPr marL="742950" lvl="1" indent="-28575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a:t>
            </a:r>
            <a:r>
              <a:rPr lang="en-US" altLang="x-none" sz="3000" b="1" dirty="0">
                <a:solidFill>
                  <a:srgbClr val="FF0066"/>
                </a:solidFill>
                <a:latin typeface="Arial" panose="020B0604020202020204" pitchFamily="34" charset="0"/>
                <a:ea typeface="宋体" panose="02010600030101010101" pitchFamily="2" charset="-122"/>
              </a:rPr>
              <a:t>SELECT cid FROM orders WHERE aid=‘a05’</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60424" name="Rectangle 6"/>
          <p:cNvSpPr/>
          <p:nvPr/>
        </p:nvSpPr>
        <p:spPr>
          <a:xfrm>
            <a:off x="0" y="4962525"/>
            <a:ext cx="9144000" cy="192087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startAt="3"/>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  c</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EXISTS (</a:t>
            </a:r>
            <a:r>
              <a:rPr lang="en-US" altLang="x-none" sz="3000" b="1" dirty="0">
                <a:solidFill>
                  <a:srgbClr val="FF0066"/>
                </a:solidFill>
                <a:latin typeface="Arial" panose="020B0604020202020204" pitchFamily="34" charset="0"/>
                <a:ea typeface="宋体" panose="02010600030101010101" pitchFamily="2" charset="-122"/>
              </a:rPr>
              <a:t>SELECT * FROM orders o</a:t>
            </a:r>
            <a:endParaRPr lang="en-US" altLang="x-none" sz="3000" b="1" dirty="0">
              <a:solidFill>
                <a:srgbClr val="FF0066"/>
              </a:solidFill>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o.cid=c.cid  and  o.aid=‘a05’</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blinds(horizontal)">
                                      <p:cBhvr>
                                        <p:cTn id="7" dur="500"/>
                                        <p:tgtEl>
                                          <p:spTgt spid="604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blinds(horizontal)">
                                      <p:cBhvr>
                                        <p:cTn id="12" dur="500"/>
                                        <p:tgtEl>
                                          <p:spTgt spid="604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blinds(horizontal)">
                                      <p:cBhvr>
                                        <p:cTn id="17"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bldLvl="0" animBg="1"/>
      <p:bldP spid="60423" grpId="0" bldLvl="0" animBg="1"/>
      <p:bldP spid="60424"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a:xfrm>
            <a:off x="457200" y="85725"/>
            <a:ext cx="8229600" cy="533400"/>
          </a:xfrm>
        </p:spPr>
        <p:txBody>
          <a:bodyPr wrap="square" lIns="91440" tIns="45720" rIns="91440" bIns="45720" anchor="ctr"/>
          <a:p>
            <a:pPr eaLnBrk="1" hangingPunct="1"/>
            <a:r>
              <a:rPr lang="en-US" altLang="zh-CN" sz="2800" dirty="0">
                <a:ea typeface="宋体" panose="02010600030101010101" pitchFamily="2" charset="-122"/>
              </a:rPr>
              <a:t>Examples of Subquery</a:t>
            </a:r>
            <a:r>
              <a:rPr lang="zh-CN" altLang="zh-CN" sz="2800" dirty="0">
                <a:ea typeface="宋体" panose="02010600030101010101" pitchFamily="2" charset="-122"/>
              </a:rPr>
              <a:t>（多样性）</a:t>
            </a:r>
            <a:endParaRPr lang="zh-CN" altLang="zh-CN" sz="2800" dirty="0">
              <a:ea typeface="宋体" panose="02010600030101010101" pitchFamily="2" charset="-122"/>
            </a:endParaRPr>
          </a:p>
        </p:txBody>
      </p:sp>
      <p:sp>
        <p:nvSpPr>
          <p:cNvPr id="3074" name="Rectangle 3"/>
          <p:cNvSpPr>
            <a:spLocks noGrp="1"/>
          </p:cNvSpPr>
          <p:nvPr>
            <p:ph idx="1"/>
          </p:nvPr>
        </p:nvSpPr>
        <p:spPr>
          <a:xfrm>
            <a:off x="124460" y="694055"/>
            <a:ext cx="8562340" cy="1076325"/>
          </a:xfrm>
        </p:spPr>
        <p:txBody>
          <a:bodyPr wrap="square" lIns="91440" tIns="45720" rIns="91440" bIns="45720" anchor="t">
            <a:spAutoFit/>
          </a:bodyPr>
          <a:p>
            <a:pPr eaLnBrk="1" hangingPunct="1"/>
            <a:r>
              <a:rPr lang="en-US" altLang="zh-CN" sz="3200" dirty="0">
                <a:ea typeface="宋体" panose="02010600030101010101" pitchFamily="2" charset="-122"/>
              </a:rPr>
              <a:t>Exp 3.4.11: </a:t>
            </a:r>
            <a:r>
              <a:rPr lang="en-US" altLang="zh-CN" sz="3200" dirty="0">
                <a:solidFill>
                  <a:schemeClr val="tx2"/>
                </a:solidFill>
                <a:ea typeface="宋体" panose="02010600030101010101" pitchFamily="2" charset="-122"/>
              </a:rPr>
              <a:t>Get cid values of customers who order both products p01 and p07.</a:t>
            </a:r>
            <a:endParaRPr lang="en-US" altLang="zh-CN" sz="3200" dirty="0">
              <a:solidFill>
                <a:schemeClr val="tx2"/>
              </a:solidFill>
              <a:ea typeface="宋体" panose="02010600030101010101" pitchFamily="2" charset="-122"/>
            </a:endParaRPr>
          </a:p>
        </p:txBody>
      </p:sp>
      <p:sp>
        <p:nvSpPr>
          <p:cNvPr id="3075" name="Rectangle 4"/>
          <p:cNvSpPr/>
          <p:nvPr/>
        </p:nvSpPr>
        <p:spPr>
          <a:xfrm>
            <a:off x="457200" y="1998980"/>
            <a:ext cx="8229600" cy="3590925"/>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Select  distinct  x.cid</a:t>
            </a:r>
            <a:endParaRPr lang="en-US" altLang="zh-CN" sz="32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From  orders  x</a:t>
            </a:r>
            <a:endParaRPr lang="en-US" altLang="zh-CN" sz="32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Where  pid = ‘p01’  and  EXISTS  (</a:t>
            </a:r>
            <a:endParaRPr lang="en-US" altLang="zh-CN" sz="3200" b="1" dirty="0">
              <a:solidFill>
                <a:schemeClr val="accent2"/>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Select  *</a:t>
            </a:r>
            <a:endParaRPr lang="en-US" altLang="zh-CN" sz="3200" b="1" dirty="0">
              <a:solidFill>
                <a:schemeClr val="hlink"/>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From  orders  y</a:t>
            </a:r>
            <a:endParaRPr lang="en-US" altLang="zh-CN" sz="3200" b="1" dirty="0">
              <a:solidFill>
                <a:schemeClr val="hlink"/>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Where  y.cid=x.cid and y.pid=‘p07’ );</a:t>
            </a:r>
            <a:endParaRPr lang="en-US" altLang="zh-CN" sz="3200" b="1" dirty="0">
              <a:solidFill>
                <a:schemeClr val="hlink"/>
              </a:solidFill>
              <a:latin typeface="Arial" panose="020B0604020202020204" pitchFamily="34" charset="0"/>
              <a:ea typeface="宋体" panose="02010600030101010101" pitchFamily="2" charset="-122"/>
            </a:endParaRPr>
          </a:p>
        </p:txBody>
      </p:sp>
      <p:sp>
        <p:nvSpPr>
          <p:cNvPr id="2" name="Text Box 5"/>
          <p:cNvSpPr txBox="1"/>
          <p:nvPr/>
        </p:nvSpPr>
        <p:spPr>
          <a:xfrm>
            <a:off x="468313" y="5949950"/>
            <a:ext cx="8207375" cy="581025"/>
          </a:xfrm>
          <a:prstGeom prst="rect">
            <a:avLst/>
          </a:prstGeom>
          <a:solidFill>
            <a:schemeClr val="bg1"/>
          </a:solidFill>
          <a:ln w="9525">
            <a:noFill/>
          </a:ln>
        </p:spPr>
        <p:txBody>
          <a:bodyPr lIns="90170" tIns="46990" rIns="90170" bIns="46990" anchor="t">
            <a:spAutoFit/>
          </a:bodyPr>
          <a:p>
            <a:pPr>
              <a:spcBef>
                <a:spcPct val="50000"/>
              </a:spcBef>
              <a:buFont typeface="Wingdings" panose="05000000000000000000" pitchFamily="2" charset="2"/>
              <a:buChar char="n"/>
            </a:pPr>
            <a:r>
              <a:rPr lang="zh-CN" altLang="en-US" sz="3200" b="1" dirty="0">
                <a:solidFill>
                  <a:srgbClr val="FF0000"/>
                </a:solidFill>
                <a:latin typeface="Arial" panose="020B0604020202020204" pitchFamily="34" charset="0"/>
                <a:ea typeface="宋体" panose="02010600030101010101" pitchFamily="2" charset="-122"/>
              </a:rPr>
              <a:t> 如何用</a:t>
            </a:r>
            <a:r>
              <a:rPr lang="en-US" altLang="zh-CN" sz="3200" b="1" dirty="0">
                <a:solidFill>
                  <a:srgbClr val="FF0000"/>
                </a:solidFill>
                <a:latin typeface="Arial" panose="020B0604020202020204" pitchFamily="34" charset="0"/>
                <a:cs typeface="Times New Roman" panose="02020603050405020304" pitchFamily="2" charset="0"/>
              </a:rPr>
              <a:t>IN</a:t>
            </a:r>
            <a:r>
              <a:rPr lang="zh-CN" altLang="en-US" sz="3200" b="1" dirty="0">
                <a:solidFill>
                  <a:srgbClr val="FF0000"/>
                </a:solidFill>
                <a:latin typeface="Arial" panose="020B0604020202020204" pitchFamily="34" charset="0"/>
                <a:ea typeface="宋体" panose="02010600030101010101" pitchFamily="2" charset="-122"/>
              </a:rPr>
              <a:t>谓词来代替</a:t>
            </a:r>
            <a:r>
              <a:rPr lang="en-US" altLang="zh-CN" sz="3200" b="1" dirty="0">
                <a:solidFill>
                  <a:srgbClr val="FF0000"/>
                </a:solidFill>
                <a:latin typeface="Arial" panose="020B0604020202020204" pitchFamily="34" charset="0"/>
                <a:cs typeface="Times New Roman" panose="02020603050405020304" pitchFamily="2" charset="0"/>
              </a:rPr>
              <a:t>EXISTS</a:t>
            </a:r>
            <a:r>
              <a:rPr lang="zh-CN" altLang="en-US" sz="3200" b="1" dirty="0">
                <a:solidFill>
                  <a:srgbClr val="FF0000"/>
                </a:solidFill>
                <a:latin typeface="Arial" panose="020B0604020202020204" pitchFamily="34" charset="0"/>
                <a:ea typeface="宋体" panose="02010600030101010101" pitchFamily="2" charset="-122"/>
              </a:rPr>
              <a:t>谓词？</a:t>
            </a:r>
            <a:endParaRPr lang="zh-CN" altLang="en-US"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07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254000" y="2602230"/>
            <a:ext cx="8640763" cy="3415665"/>
            <a:chOff x="400" y="4098"/>
            <a:chExt cx="13608" cy="5379"/>
          </a:xfrm>
        </p:grpSpPr>
        <p:sp>
          <p:nvSpPr>
            <p:cNvPr id="2" name="Rectangle 2"/>
            <p:cNvSpPr/>
            <p:nvPr/>
          </p:nvSpPr>
          <p:spPr>
            <a:xfrm>
              <a:off x="400" y="4947"/>
              <a:ext cx="13608" cy="4530"/>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cid  IN  (</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y.cid</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y.pid = ‘p07’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424" y="4098"/>
              <a:ext cx="7570" cy="822"/>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可用 </a:t>
              </a:r>
              <a:r>
                <a:rPr lang="en-US" altLang="zh-CN" sz="2800" b="1">
                  <a:solidFill>
                    <a:schemeClr val="accent6"/>
                  </a:solidFill>
                  <a:latin typeface="Arial" panose="020B0604020202020204" pitchFamily="34" charset="0"/>
                  <a:ea typeface="宋体" panose="02010600030101010101" pitchFamily="2" charset="-122"/>
                </a:rPr>
                <a:t>‘IN+</a:t>
              </a:r>
              <a:r>
                <a:rPr lang="zh-CN" altLang="zh-CN" sz="2800" b="1">
                  <a:solidFill>
                    <a:schemeClr val="accent6"/>
                  </a:solidFill>
                  <a:latin typeface="Arial" panose="020B0604020202020204" pitchFamily="34" charset="0"/>
                  <a:ea typeface="宋体" panose="02010600030101010101" pitchFamily="2" charset="-122"/>
                </a:rPr>
                <a:t>独立子查询</a:t>
              </a:r>
              <a:r>
                <a:rPr lang="en-US" altLang="zh-CN" sz="2800" b="1">
                  <a:solidFill>
                    <a:schemeClr val="accent6"/>
                  </a:solidFill>
                  <a:latin typeface="Arial" panose="020B0604020202020204" pitchFamily="34" charset="0"/>
                  <a:ea typeface="宋体" panose="02010600030101010101" pitchFamily="2" charset="-122"/>
                </a:rPr>
                <a:t>’ </a:t>
              </a:r>
              <a:r>
                <a:rPr lang="zh-CN" altLang="en-US" sz="2800" b="1">
                  <a:solidFill>
                    <a:schemeClr val="accent6"/>
                  </a:solidFill>
                  <a:latin typeface="Arial" panose="020B0604020202020204" pitchFamily="34" charset="0"/>
                  <a:ea typeface="宋体" panose="02010600030101010101" pitchFamily="2" charset="-122"/>
                </a:rPr>
                <a:t>改写为：</a:t>
              </a:r>
              <a:endParaRPr lang="zh-CN" altLang="en-US" sz="2800" b="1">
                <a:solidFill>
                  <a:schemeClr val="accent6"/>
                </a:solidFill>
                <a:latin typeface="Arial" panose="020B0604020202020204" pitchFamily="34" charset="0"/>
                <a:ea typeface="宋体" panose="02010600030101010101" pitchFamily="2" charset="-122"/>
              </a:endParaRPr>
            </a:p>
          </p:txBody>
        </p:sp>
      </p:grpSp>
      <p:sp>
        <p:nvSpPr>
          <p:cNvPr id="4098" name="Rectangle 3"/>
          <p:cNvSpPr/>
          <p:nvPr/>
        </p:nvSpPr>
        <p:spPr>
          <a:xfrm>
            <a:off x="254000" y="12700"/>
            <a:ext cx="8640763" cy="2409825"/>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and</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 y.pid=‘p07’ );</a:t>
            </a:r>
            <a:endParaRPr lang="en-US" altLang="zh-CN"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8463" y="3501073"/>
            <a:ext cx="8351837" cy="2771140"/>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‘p07’  IN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y.pid</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 = x.cid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122" name="Rectangle 3"/>
          <p:cNvSpPr/>
          <p:nvPr/>
        </p:nvSpPr>
        <p:spPr>
          <a:xfrm>
            <a:off x="398463" y="12700"/>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2961005"/>
            <a:ext cx="4806950" cy="521970"/>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可用 </a:t>
            </a:r>
            <a:r>
              <a:rPr lang="en-US" altLang="zh-CN" sz="2800" b="1">
                <a:solidFill>
                  <a:schemeClr val="accent6"/>
                </a:solidFill>
                <a:latin typeface="Arial" panose="020B0604020202020204" pitchFamily="34" charset="0"/>
                <a:ea typeface="宋体" panose="02010600030101010101" pitchFamily="2" charset="-122"/>
              </a:rPr>
              <a:t>‘IN+</a:t>
            </a:r>
            <a:r>
              <a:rPr lang="zh-CN" altLang="en-US" sz="2800" b="1">
                <a:solidFill>
                  <a:schemeClr val="accent6"/>
                </a:solidFill>
                <a:latin typeface="Arial" panose="020B0604020202020204" pitchFamily="34" charset="0"/>
                <a:ea typeface="宋体" panose="02010600030101010101" pitchFamily="2" charset="-122"/>
              </a:rPr>
              <a:t>相关</a:t>
            </a:r>
            <a:r>
              <a:rPr lang="zh-CN" altLang="zh-CN" sz="2800" b="1">
                <a:solidFill>
                  <a:schemeClr val="accent6"/>
                </a:solidFill>
                <a:latin typeface="Arial" panose="020B0604020202020204" pitchFamily="34" charset="0"/>
                <a:ea typeface="宋体" panose="02010600030101010101" pitchFamily="2" charset="-122"/>
              </a:rPr>
              <a:t>子查询</a:t>
            </a:r>
            <a:r>
              <a:rPr lang="en-US" altLang="zh-CN" sz="2800" b="1">
                <a:solidFill>
                  <a:schemeClr val="accent6"/>
                </a:solidFill>
                <a:latin typeface="Arial" panose="020B0604020202020204" pitchFamily="34" charset="0"/>
                <a:ea typeface="宋体" panose="02010600030101010101" pitchFamily="2" charset="-122"/>
              </a:rPr>
              <a:t>’ </a:t>
            </a:r>
            <a:r>
              <a:rPr lang="zh-CN" altLang="en-US" sz="2800" b="1">
                <a:solidFill>
                  <a:schemeClr val="accent6"/>
                </a:solidFill>
                <a:latin typeface="Arial" panose="020B0604020202020204" pitchFamily="34" charset="0"/>
                <a:ea typeface="宋体" panose="02010600030101010101" pitchFamily="2" charset="-122"/>
              </a:rPr>
              <a:t>改写为：</a:t>
            </a:r>
            <a:endParaRPr lang="zh-CN" altLang="en-US" sz="2800" b="1">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9415" y="3860800"/>
            <a:ext cx="8350885" cy="221488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Select  distinct  x.cid</a:t>
            </a:r>
            <a:endParaRPr lang="en-US" altLang="zh-CN" sz="3000" b="1" dirty="0">
              <a:solidFill>
                <a:srgbClr val="FF0000"/>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From  orders  x,  orders y</a:t>
            </a:r>
            <a:endParaRPr lang="zh-CN" altLang="en-US" sz="3000" b="1" dirty="0">
              <a:solidFill>
                <a:srgbClr val="FF0000"/>
              </a:solidFill>
              <a:latin typeface="Times New Roman" panose="02020603050405020304" pitchFamily="2"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Where  x.pid = ‘p01’  and  y.pid = ‘p07’</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and  x.cid = y.cid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3" name="AutoShape 4"/>
          <p:cNvSpPr/>
          <p:nvPr/>
        </p:nvSpPr>
        <p:spPr>
          <a:xfrm>
            <a:off x="6080125" y="3698240"/>
            <a:ext cx="2244725" cy="613227"/>
          </a:xfrm>
          <a:prstGeom prst="wedgeRoundRectCallout">
            <a:avLst>
              <a:gd name="adj1" fmla="val -69660"/>
              <a:gd name="adj2" fmla="val 98916"/>
              <a:gd name="adj3" fmla="val 16667"/>
            </a:avLst>
          </a:prstGeom>
          <a:solidFill>
            <a:schemeClr val="bg1"/>
          </a:solidFill>
          <a:ln w="19050" cap="flat" cmpd="sng">
            <a:solidFill>
              <a:schemeClr val="hlink"/>
            </a:solidFill>
            <a:prstDash val="solid"/>
            <a:miter/>
            <a:headEnd type="none" w="med" len="med"/>
            <a:tailEnd type="none" w="med" len="med"/>
          </a:ln>
        </p:spPr>
        <p:txBody>
          <a:bodyPr wrap="square" anchor="t">
            <a:spAutoFit/>
          </a:bodyPr>
          <a:p>
            <a:pPr algn="ctr">
              <a:spcBef>
                <a:spcPct val="50000"/>
              </a:spcBef>
            </a:pPr>
            <a:r>
              <a:rPr lang="zh-CN" altLang="en-US" sz="3000" b="1" dirty="0">
                <a:solidFill>
                  <a:schemeClr val="hlink"/>
                </a:solidFill>
                <a:latin typeface="Times New Roman" panose="02020603050405020304" pitchFamily="2" charset="0"/>
                <a:ea typeface="宋体" panose="02010600030101010101" pitchFamily="2" charset="-122"/>
              </a:rPr>
              <a:t>表的换名</a:t>
            </a:r>
            <a:endParaRPr lang="zh-CN" altLang="en-US" sz="3000" b="1" dirty="0">
              <a:solidFill>
                <a:schemeClr val="hlink"/>
              </a:solidFill>
              <a:latin typeface="Times New Roman" panose="02020603050405020304" pitchFamily="2" charset="0"/>
              <a:ea typeface="宋体" panose="02010600030101010101" pitchFamily="2" charset="-122"/>
            </a:endParaRPr>
          </a:p>
        </p:txBody>
      </p:sp>
      <p:sp>
        <p:nvSpPr>
          <p:cNvPr id="7173" name="AutoShape 5"/>
          <p:cNvSpPr/>
          <p:nvPr/>
        </p:nvSpPr>
        <p:spPr>
          <a:xfrm>
            <a:off x="6080125" y="6071553"/>
            <a:ext cx="3024188" cy="613161"/>
          </a:xfrm>
          <a:prstGeom prst="wedgeRoundRectCallout">
            <a:avLst>
              <a:gd name="adj1" fmla="val -78505"/>
              <a:gd name="adj2" fmla="val -83551"/>
              <a:gd name="adj3" fmla="val 16667"/>
            </a:avLst>
          </a:prstGeom>
          <a:solidFill>
            <a:schemeClr val="bg1"/>
          </a:solidFill>
          <a:ln w="19050" cap="flat" cmpd="sng">
            <a:solidFill>
              <a:schemeClr val="hlink"/>
            </a:solidFill>
            <a:prstDash val="solid"/>
            <a:miter/>
            <a:headEnd type="none" w="med" len="med"/>
            <a:tailEnd type="none" w="med" len="med"/>
          </a:ln>
        </p:spPr>
        <p:txBody>
          <a:bodyPr anchor="t">
            <a:spAutoFit/>
          </a:bodyPr>
          <a:p>
            <a:pPr algn="ctr">
              <a:spcBef>
                <a:spcPct val="50000"/>
              </a:spcBef>
            </a:pPr>
            <a:r>
              <a:rPr lang="zh-CN" altLang="en-US" sz="3000" b="1" dirty="0">
                <a:solidFill>
                  <a:schemeClr val="hlink"/>
                </a:solidFill>
                <a:latin typeface="Times New Roman" panose="02020603050405020304" pitchFamily="2" charset="0"/>
                <a:ea typeface="宋体" panose="02010600030101010101" pitchFamily="2" charset="-122"/>
              </a:rPr>
              <a:t>两张表的联接</a:t>
            </a:r>
            <a:endParaRPr lang="zh-CN" altLang="en-US" sz="3000" b="1" dirty="0">
              <a:solidFill>
                <a:schemeClr val="hlink"/>
              </a:solidFill>
              <a:latin typeface="Times New Roman" panose="02020603050405020304" pitchFamily="2" charset="0"/>
              <a:ea typeface="宋体" panose="02010600030101010101" pitchFamily="2" charset="-122"/>
            </a:endParaRPr>
          </a:p>
        </p:txBody>
      </p:sp>
      <p:sp>
        <p:nvSpPr>
          <p:cNvPr id="5122" name="Rectangle 3"/>
          <p:cNvSpPr/>
          <p:nvPr/>
        </p:nvSpPr>
        <p:spPr>
          <a:xfrm>
            <a:off x="398463" y="12700"/>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3104515"/>
            <a:ext cx="8481060" cy="521970"/>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也可不使用子查询，</a:t>
            </a:r>
            <a:r>
              <a:rPr lang="zh-CN" altLang="en-US" sz="2800" b="1">
                <a:solidFill>
                  <a:schemeClr val="accent6"/>
                </a:solidFill>
                <a:latin typeface="Arial" panose="020B0604020202020204" pitchFamily="34" charset="0"/>
                <a:ea typeface="宋体" panose="02010600030101010101" pitchFamily="2" charset="-122"/>
              </a:rPr>
              <a:t>改用多表连接查询来表示：</a:t>
            </a:r>
            <a:endParaRPr lang="zh-CN" altLang="en-US" sz="2800" b="1">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blinds(horizontal)">
                                      <p:cBhvr>
                                        <p:cTn id="1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173"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9415" y="3860800"/>
            <a:ext cx="8350885" cy="1576070"/>
          </a:xfrm>
          <a:prstGeom prst="rect">
            <a:avLst/>
          </a:prstGeom>
          <a:noFill/>
          <a:ln w="25400" cap="flat" cmpd="sng">
            <a:solidFill>
              <a:schemeClr val="tx1"/>
            </a:solidFill>
            <a:prstDash val="solid"/>
            <a:miter/>
            <a:headEnd type="none" w="med" len="med"/>
            <a:tailEnd type="none" w="med" len="med"/>
          </a:ln>
        </p:spPr>
        <p:txBody>
          <a:bodyPr anchor="t">
            <a:spAutoFit/>
          </a:bodyPr>
          <a:p>
            <a:pPr marL="181610">
              <a:lnSpc>
                <a:spcPct val="115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15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15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sp>
        <p:nvSpPr>
          <p:cNvPr id="5122" name="Rectangle 3"/>
          <p:cNvSpPr/>
          <p:nvPr/>
        </p:nvSpPr>
        <p:spPr>
          <a:xfrm>
            <a:off x="398463" y="12700"/>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3248025"/>
            <a:ext cx="8481060" cy="521970"/>
          </a:xfrm>
          <a:prstGeom prst="rect">
            <a:avLst/>
          </a:prstGeom>
          <a:noFill/>
        </p:spPr>
        <p:txBody>
          <a:bodyPr wrap="square" rtlCol="0">
            <a:spAutoFit/>
          </a:bodyPr>
          <a:p>
            <a:r>
              <a:rPr lang="zh-CN" altLang="en-US" sz="2800" b="1">
                <a:solidFill>
                  <a:schemeClr val="accent6"/>
                </a:solidFill>
                <a:latin typeface="Arial" panose="020B0604020202020204" pitchFamily="34" charset="0"/>
                <a:ea typeface="宋体" panose="02010600030101010101" pitchFamily="2" charset="-122"/>
              </a:rPr>
              <a:t>还可以使用集合的</a:t>
            </a:r>
            <a:r>
              <a:rPr lang="en-US" altLang="zh-CN" sz="2800" b="1">
                <a:solidFill>
                  <a:schemeClr val="accent6"/>
                </a:solidFill>
                <a:latin typeface="Arial" panose="020B0604020202020204" pitchFamily="34" charset="0"/>
                <a:ea typeface="宋体" panose="02010600030101010101" pitchFamily="2" charset="-122"/>
              </a:rPr>
              <a:t>‘</a:t>
            </a:r>
            <a:r>
              <a:rPr lang="zh-CN" altLang="en-US" sz="2800" b="1">
                <a:solidFill>
                  <a:schemeClr val="accent6"/>
                </a:solidFill>
                <a:latin typeface="Arial" panose="020B0604020202020204" pitchFamily="34" charset="0"/>
                <a:ea typeface="宋体" panose="02010600030101010101" pitchFamily="2" charset="-122"/>
              </a:rPr>
              <a:t>交</a:t>
            </a:r>
            <a:r>
              <a:rPr lang="en-US" altLang="zh-CN" sz="2800" b="1">
                <a:solidFill>
                  <a:schemeClr val="accent6"/>
                </a:solidFill>
                <a:latin typeface="Arial" panose="020B0604020202020204" pitchFamily="34" charset="0"/>
                <a:ea typeface="宋体" panose="02010600030101010101" pitchFamily="2" charset="-122"/>
              </a:rPr>
              <a:t>’(intersect)</a:t>
            </a:r>
            <a:r>
              <a:rPr lang="zh-CN" altLang="en-US" sz="2800" b="1">
                <a:solidFill>
                  <a:schemeClr val="accent6"/>
                </a:solidFill>
                <a:latin typeface="Arial" panose="020B0604020202020204" pitchFamily="34" charset="0"/>
                <a:ea typeface="宋体" panose="02010600030101010101" pitchFamily="2" charset="-122"/>
              </a:rPr>
              <a:t>来表示</a:t>
            </a:r>
            <a:r>
              <a:rPr lang="zh-CN" altLang="en-US" sz="2800" b="1">
                <a:solidFill>
                  <a:schemeClr val="accent6"/>
                </a:solidFill>
                <a:latin typeface="Arial" panose="020B0604020202020204" pitchFamily="34" charset="0"/>
                <a:ea typeface="宋体" panose="02010600030101010101" pitchFamily="2" charset="-122"/>
              </a:rPr>
              <a:t>：</a:t>
            </a:r>
            <a:endParaRPr lang="zh-CN" altLang="en-US" sz="2800" b="1">
              <a:solidFill>
                <a:schemeClr val="accent6"/>
              </a:solidFill>
              <a:latin typeface="Arial" panose="020B0604020202020204" pitchFamily="34" charset="0"/>
              <a:ea typeface="宋体" panose="02010600030101010101" pitchFamily="2" charset="-122"/>
            </a:endParaRPr>
          </a:p>
        </p:txBody>
      </p:sp>
      <p:sp>
        <p:nvSpPr>
          <p:cNvPr id="4" name="文本框 3"/>
          <p:cNvSpPr txBox="1"/>
          <p:nvPr/>
        </p:nvSpPr>
        <p:spPr>
          <a:xfrm>
            <a:off x="351790" y="5799455"/>
            <a:ext cx="8468360" cy="521970"/>
          </a:xfrm>
          <a:prstGeom prst="rect">
            <a:avLst/>
          </a:prstGeom>
          <a:noFill/>
        </p:spPr>
        <p:txBody>
          <a:bodyPr wrap="square" rtlCol="0">
            <a:spAutoFit/>
          </a:bodyPr>
          <a:p>
            <a:pPr marL="457200" indent="-457200">
              <a:buFont typeface="Wingdings" panose="05000000000000000000" charset="0"/>
              <a:buChar char=""/>
            </a:pPr>
            <a:r>
              <a:rPr lang="zh-CN" altLang="en-US" sz="2800" b="1">
                <a:solidFill>
                  <a:srgbClr val="0000CC"/>
                </a:solidFill>
              </a:rPr>
              <a:t>每一个查询，都可能有多种不同的表示方法！</a:t>
            </a:r>
            <a:endParaRPr lang="zh-CN" altLang="en-US" sz="2800" b="1">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3.1  </a:t>
            </a:r>
            <a:r>
              <a:rPr lang="en-US" altLang="x-none" dirty="0">
                <a:sym typeface="+mn-ea"/>
              </a:rPr>
              <a:t>Introduction</a:t>
            </a:r>
            <a:endParaRPr lang="zh-CN" altLang="en-US"/>
          </a:p>
        </p:txBody>
      </p:sp>
      <p:sp>
        <p:nvSpPr>
          <p:cNvPr id="3" name="内容占位符 2"/>
          <p:cNvSpPr>
            <a:spLocks noGrp="1"/>
          </p:cNvSpPr>
          <p:nvPr>
            <p:ph idx="1"/>
          </p:nvPr>
        </p:nvSpPr>
        <p:spPr>
          <a:xfrm>
            <a:off x="19685" y="990600"/>
            <a:ext cx="9093835" cy="5257800"/>
          </a:xfrm>
        </p:spPr>
        <p:txBody>
          <a:bodyPr/>
          <a:p>
            <a:pPr eaLnBrk="1" hangingPunct="1">
              <a:lnSpc>
                <a:spcPct val="100000"/>
              </a:lnSpc>
            </a:pPr>
            <a:r>
              <a:rPr lang="en-US" altLang="x-none" sz="2200" dirty="0">
                <a:sym typeface="+mn-ea"/>
              </a:rPr>
              <a:t>SQL</a:t>
            </a:r>
            <a:r>
              <a:rPr lang="zh-CN" altLang="x-none" sz="2200" dirty="0">
                <a:sym typeface="+mn-ea"/>
              </a:rPr>
              <a:t>语言的基本表示规范（交互式</a:t>
            </a:r>
            <a:r>
              <a:rPr lang="en-US" altLang="zh-CN" sz="2200" dirty="0">
                <a:sym typeface="+mn-ea"/>
              </a:rPr>
              <a:t>SQL</a:t>
            </a:r>
            <a:r>
              <a:rPr lang="zh-CN" altLang="en-US" sz="2200" dirty="0">
                <a:sym typeface="+mn-ea"/>
              </a:rPr>
              <a:t>）</a:t>
            </a:r>
            <a:endParaRPr lang="zh-CN" altLang="en-US" sz="2200" dirty="0"/>
          </a:p>
          <a:p>
            <a:pPr lvl="1" eaLnBrk="1" hangingPunct="1">
              <a:lnSpc>
                <a:spcPct val="100000"/>
              </a:lnSpc>
            </a:pPr>
            <a:r>
              <a:rPr lang="zh-CN" altLang="en-US" sz="2200" dirty="0">
                <a:sym typeface="+mn-ea"/>
              </a:rPr>
              <a:t>一条完整的</a:t>
            </a:r>
            <a:r>
              <a:rPr lang="en-US" altLang="zh-CN" sz="2200" dirty="0">
                <a:sym typeface="+mn-ea"/>
              </a:rPr>
              <a:t>SQL</a:t>
            </a:r>
            <a:r>
              <a:rPr lang="zh-CN" altLang="en-US" sz="2200" dirty="0">
                <a:sym typeface="+mn-ea"/>
              </a:rPr>
              <a:t>语句，通常以命令动词开始，以分号</a:t>
            </a:r>
            <a:r>
              <a:rPr lang="en-US" altLang="zh-CN" sz="2200" dirty="0">
                <a:sym typeface="+mn-ea"/>
              </a:rPr>
              <a:t>';'</a:t>
            </a:r>
            <a:r>
              <a:rPr lang="zh-CN" altLang="zh-CN" sz="2200" dirty="0">
                <a:sym typeface="+mn-ea"/>
              </a:rPr>
              <a:t>作为结束符</a:t>
            </a:r>
            <a:endParaRPr lang="zh-CN" altLang="zh-CN" sz="2200" dirty="0"/>
          </a:p>
          <a:p>
            <a:pPr lvl="2" eaLnBrk="1" hangingPunct="1">
              <a:lnSpc>
                <a:spcPct val="100000"/>
              </a:lnSpc>
            </a:pPr>
            <a:r>
              <a:rPr lang="zh-CN" altLang="zh-CN" sz="2200" dirty="0">
                <a:sym typeface="+mn-ea"/>
              </a:rPr>
              <a:t>在交互式</a:t>
            </a:r>
            <a:r>
              <a:rPr lang="en-US" altLang="zh-CN" sz="2200" dirty="0">
                <a:sym typeface="+mn-ea"/>
              </a:rPr>
              <a:t>SQL</a:t>
            </a:r>
            <a:r>
              <a:rPr lang="zh-CN" altLang="en-US" sz="2200" dirty="0">
                <a:sym typeface="+mn-ea"/>
              </a:rPr>
              <a:t>执行窗口中，可以一次只执行一条</a:t>
            </a:r>
            <a:r>
              <a:rPr lang="en-US" altLang="zh-CN" sz="2200" dirty="0">
                <a:sym typeface="+mn-ea"/>
              </a:rPr>
              <a:t>SQL</a:t>
            </a:r>
            <a:r>
              <a:rPr lang="zh-CN" altLang="en-US" sz="2200" dirty="0">
                <a:sym typeface="+mn-ea"/>
              </a:rPr>
              <a:t>语句，也可以一次执行多条</a:t>
            </a:r>
            <a:r>
              <a:rPr lang="en-US" altLang="zh-CN" sz="2200" dirty="0">
                <a:sym typeface="+mn-ea"/>
              </a:rPr>
              <a:t>SQL</a:t>
            </a:r>
            <a:r>
              <a:rPr lang="zh-CN" altLang="en-US" sz="2200" dirty="0">
                <a:sym typeface="+mn-ea"/>
              </a:rPr>
              <a:t>语句（批处理）</a:t>
            </a:r>
            <a:endParaRPr lang="zh-CN" altLang="en-US" sz="2200" dirty="0"/>
          </a:p>
          <a:p>
            <a:pPr lvl="2" eaLnBrk="1" hangingPunct="1">
              <a:lnSpc>
                <a:spcPct val="100000"/>
              </a:lnSpc>
            </a:pPr>
            <a:r>
              <a:rPr lang="zh-CN" altLang="en-US" sz="2200" dirty="0">
                <a:sym typeface="+mn-ea"/>
              </a:rPr>
              <a:t>在批处理执行方式下，分号既作为前一条</a:t>
            </a:r>
            <a:r>
              <a:rPr lang="en-US" altLang="zh-CN" sz="2200" dirty="0">
                <a:sym typeface="+mn-ea"/>
              </a:rPr>
              <a:t>SQL</a:t>
            </a:r>
            <a:r>
              <a:rPr lang="zh-CN" altLang="en-US" sz="2200" dirty="0">
                <a:sym typeface="+mn-ea"/>
              </a:rPr>
              <a:t>语句的结束符，也可以看做是不同</a:t>
            </a:r>
            <a:r>
              <a:rPr lang="en-US" altLang="zh-CN" sz="2200" dirty="0">
                <a:sym typeface="+mn-ea"/>
              </a:rPr>
              <a:t>SQL</a:t>
            </a:r>
            <a:r>
              <a:rPr lang="zh-CN" altLang="en-US" sz="2200" dirty="0">
                <a:sym typeface="+mn-ea"/>
              </a:rPr>
              <a:t>语句之间的分隔符</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sym typeface="+mn-ea"/>
              </a:rPr>
              <a:t>除常量外，</a:t>
            </a:r>
            <a:r>
              <a:rPr lang="en-US" altLang="zh-CN" sz="2200" dirty="0">
                <a:sym typeface="+mn-ea"/>
              </a:rPr>
              <a:t>SQL</a:t>
            </a:r>
            <a:r>
              <a:rPr lang="zh-CN" altLang="en-US" sz="2200" dirty="0">
                <a:sym typeface="+mn-ea"/>
              </a:rPr>
              <a:t>语言中的其他语言成分仅支持西文字符，且</a:t>
            </a:r>
            <a:r>
              <a:rPr lang="en-US" altLang="zh-CN" sz="2200" dirty="0">
                <a:sym typeface="+mn-ea"/>
              </a:rPr>
              <a:t>(</a:t>
            </a:r>
            <a:r>
              <a:rPr lang="zh-CN" altLang="en-US" sz="2200" dirty="0">
                <a:sym typeface="+mn-ea"/>
              </a:rPr>
              <a:t>字母</a:t>
            </a:r>
            <a:r>
              <a:rPr lang="en-US" altLang="zh-CN" sz="2200" dirty="0">
                <a:sym typeface="+mn-ea"/>
              </a:rPr>
              <a:t>)</a:t>
            </a:r>
            <a:r>
              <a:rPr lang="zh-CN" altLang="en-US" sz="2200" dirty="0">
                <a:sym typeface="+mn-ea"/>
              </a:rPr>
              <a:t>不区分大小写</a:t>
            </a:r>
            <a:endParaRPr lang="zh-CN" altLang="en-US" sz="2200" dirty="0"/>
          </a:p>
          <a:p>
            <a:pPr lvl="2" eaLnBrk="1" hangingPunct="1">
              <a:lnSpc>
                <a:spcPct val="100000"/>
              </a:lnSpc>
            </a:pPr>
            <a:r>
              <a:rPr lang="zh-CN" altLang="en-US" sz="2200" dirty="0">
                <a:sym typeface="+mn-ea"/>
              </a:rPr>
              <a:t>保留字、表名、列名等都不区分大小写（在个别数据库系统中有例外）</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sym typeface="+mn-ea"/>
              </a:rPr>
              <a:t>字符或日期</a:t>
            </a:r>
            <a:r>
              <a:rPr lang="en-US" altLang="zh-CN" sz="2200" dirty="0">
                <a:sym typeface="+mn-ea"/>
              </a:rPr>
              <a:t>/</a:t>
            </a:r>
            <a:r>
              <a:rPr lang="zh-CN" altLang="en-US" sz="2200" dirty="0">
                <a:sym typeface="+mn-ea"/>
              </a:rPr>
              <a:t>时间类型的常量需要使用单引号定界符，可支持不同的日期显示格式</a:t>
            </a:r>
            <a:endParaRPr lang="zh-CN" altLang="en-US" sz="2200"/>
          </a:p>
        </p:txBody>
      </p:sp>
      <p:sp>
        <p:nvSpPr>
          <p:cNvPr id="7174" name="AutoShape 4">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45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45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grpSp>
        <p:nvGrpSpPr>
          <p:cNvPr id="62469" name="组合 62468"/>
          <p:cNvGrpSpPr/>
          <p:nvPr/>
        </p:nvGrpSpPr>
        <p:grpSpPr>
          <a:xfrm>
            <a:off x="0" y="2422119"/>
            <a:ext cx="8747125" cy="3337741"/>
            <a:chOff x="0" y="41"/>
            <a:chExt cx="5510" cy="1918"/>
          </a:xfrm>
        </p:grpSpPr>
        <p:sp>
          <p:nvSpPr>
            <p:cNvPr id="64517" name="Text Box 6"/>
            <p:cNvSpPr txBox="1"/>
            <p:nvPr/>
          </p:nvSpPr>
          <p:spPr>
            <a:xfrm>
              <a:off x="182" y="367"/>
              <a:ext cx="5328" cy="1592"/>
            </a:xfrm>
            <a:prstGeom prst="rect">
              <a:avLst/>
            </a:prstGeom>
            <a:solidFill>
              <a:schemeClr val="bg1"/>
            </a:solidFill>
            <a:ln w="9525">
              <a:solidFill>
                <a:srgbClr val="0000CC"/>
              </a:solidFill>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NOT IN </a:t>
              </a:r>
              <a:r>
                <a:rPr lang="en-US" altLang="x-none" sz="3000" b="1" dirty="0">
                  <a:latin typeface="Arial" panose="020B0604020202020204" pitchFamily="34" charset="0"/>
                  <a:ea typeface="宋体" panose="02010600030101010101" pitchFamily="2" charset="-122"/>
                  <a:sym typeface="Symbol" panose="05050102010706020507" pitchFamily="2" charset="2"/>
                </a:rPr>
                <a:t>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342900" indent="-342900">
                <a:spcBef>
                  <a:spcPct val="2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342900" indent="-342900">
                <a:spcBef>
                  <a:spcPct val="2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o.aid = ‘a05’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18" name="Text Box 14"/>
            <p:cNvSpPr txBox="1"/>
            <p:nvPr/>
          </p:nvSpPr>
          <p:spPr>
            <a:xfrm>
              <a:off x="0" y="41"/>
              <a:ext cx="1225" cy="327"/>
            </a:xfrm>
            <a:prstGeom prst="rect">
              <a:avLst/>
            </a:prstGeom>
            <a:noFill/>
            <a:ln w="9525">
              <a:noFill/>
            </a:ln>
          </p:spPr>
          <p:txBody>
            <a:bodyPr anchor="t">
              <a:spAutoFit/>
            </a:bodyPr>
            <a:p>
              <a:pPr algn="ctr">
                <a:spcBef>
                  <a:spcPct val="50000"/>
                </a:spcBef>
              </a:pPr>
              <a:r>
                <a:rPr lang="en-US" altLang="x-none" sz="2800" b="1" u="sng" dirty="0">
                  <a:solidFill>
                    <a:srgbClr val="FF0000"/>
                  </a:solidFill>
                  <a:latin typeface="Arial" panose="020B0604020202020204" pitchFamily="34" charset="0"/>
                  <a:ea typeface="宋体" panose="02010600030101010101" pitchFamily="2" charset="-122"/>
                </a:rPr>
                <a:t>Answer 1:</a:t>
              </a:r>
              <a:endParaRPr lang="en-US" altLang="x-none" sz="2800" b="1" u="sng" dirty="0">
                <a:solidFill>
                  <a:srgbClr val="FF0000"/>
                </a:solidFill>
                <a:latin typeface="Arial" panose="020B0604020202020204" pitchFamily="34" charset="0"/>
                <a:ea typeface="宋体" panose="02010600030101010101" pitchFamily="2" charset="-122"/>
              </a:endParaRPr>
            </a:p>
          </p:txBody>
        </p:sp>
      </p:grpSp>
      <p:sp>
        <p:nvSpPr>
          <p:cNvPr id="64519" name="Rectangle 3"/>
          <p:cNvSpPr>
            <a:spLocks noGrp="1"/>
          </p:cNvSpPr>
          <p:nvPr>
            <p:ph type="body"/>
          </p:nvPr>
        </p:nvSpPr>
        <p:spPr>
          <a:xfrm>
            <a:off x="0" y="44450"/>
            <a:ext cx="9144000" cy="1447800"/>
          </a:xfrm>
        </p:spPr>
        <p:txBody>
          <a:bodyPr wrap="square" anchor="t"/>
          <a:p>
            <a:pPr eaLnBrk="1" hangingPunct="1">
              <a:buNone/>
            </a:pPr>
            <a:r>
              <a:rPr lang="en-US" altLang="x-none" sz="3000" dirty="0"/>
              <a:t>Exp 3.4.12 &amp; Exp 3.4.13 </a:t>
            </a:r>
            <a:r>
              <a:rPr lang="en-US" altLang="x-none" sz="3000" dirty="0">
                <a:solidFill>
                  <a:schemeClr val="accent2"/>
                </a:solidFill>
              </a:rPr>
              <a:t>Find all customer names where the customer does not place an order through agent a05.</a:t>
            </a:r>
            <a:endParaRPr lang="en-US" altLang="x-none" sz="3000" dirty="0">
              <a:sym typeface="Symbol" panose="05050102010706020507" pitchFamily="2" charset="2"/>
            </a:endParaRPr>
          </a:p>
        </p:txBody>
      </p:sp>
      <p:sp>
        <p:nvSpPr>
          <p:cNvPr id="64520" name="Rectangle 5"/>
          <p:cNvSpPr/>
          <p:nvPr/>
        </p:nvSpPr>
        <p:spPr>
          <a:xfrm>
            <a:off x="0" y="1703388"/>
            <a:ext cx="9144000" cy="573087"/>
          </a:xfrm>
          <a:prstGeom prst="rect">
            <a:avLst/>
          </a:prstGeom>
          <a:noFill/>
          <a:ln w="9525">
            <a:noFill/>
          </a:ln>
        </p:spPr>
        <p:txBody>
          <a:bodyPr anchor="t"/>
          <a:p>
            <a:pPr marL="342900" indent="-342900" algn="ctr">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((C[cid] – (O where aid = ‘a05’) [cid])  C)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22" name="Line 13"/>
          <p:cNvSpPr/>
          <p:nvPr/>
        </p:nvSpPr>
        <p:spPr>
          <a:xfrm>
            <a:off x="0" y="2349500"/>
            <a:ext cx="9144000" cy="0"/>
          </a:xfrm>
          <a:prstGeom prst="line">
            <a:avLst/>
          </a:prstGeom>
          <a:ln w="19050" cap="rnd"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63494" name="Text Box 10"/>
          <p:cNvSpPr txBox="1"/>
          <p:nvPr/>
        </p:nvSpPr>
        <p:spPr>
          <a:xfrm>
            <a:off x="0" y="5807393"/>
            <a:ext cx="9144000" cy="953135"/>
          </a:xfrm>
          <a:prstGeom prst="rect">
            <a:avLst/>
          </a:prstGeom>
          <a:solidFill>
            <a:schemeClr val="bg1"/>
          </a:solidFill>
          <a:ln w="9525">
            <a:noFill/>
          </a:ln>
        </p:spPr>
        <p:txBody>
          <a:bodyPr wrap="square" anchor="t">
            <a:spAutoFit/>
          </a:bodyPr>
          <a:p>
            <a:pPr marL="457200" indent="-457200">
              <a:spcBef>
                <a:spcPct val="50000"/>
              </a:spcBef>
              <a:buClr>
                <a:schemeClr val="tx1"/>
              </a:buClr>
              <a:buFont typeface="Wingdings" panose="05000000000000000000" charset="0"/>
              <a:buChar char=""/>
            </a:pPr>
            <a:r>
              <a:rPr lang="en-US" altLang="x-none" sz="2800" b="1" u="sng" dirty="0">
                <a:solidFill>
                  <a:srgbClr val="FF0000"/>
                </a:solidFill>
                <a:latin typeface="Arial" panose="020B0604020202020204" pitchFamily="34" charset="0"/>
                <a:ea typeface="宋体" panose="02010600030101010101" pitchFamily="2" charset="-122"/>
              </a:rPr>
              <a:t>‘NOT IN</a:t>
            </a:r>
            <a:r>
              <a:rPr lang="en-US" altLang="zh-CN" sz="2800" b="1" u="sng" dirty="0">
                <a:solidFill>
                  <a:srgbClr val="FF0000"/>
                </a:solidFill>
                <a:latin typeface="Arial" panose="020B0604020202020204" pitchFamily="34" charset="0"/>
                <a:ea typeface="宋体" panose="02010600030101010101" pitchFamily="2" charset="-122"/>
                <a:sym typeface="+mn-ea"/>
              </a:rPr>
              <a:t>’</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可以被替换为 </a:t>
            </a:r>
            <a:r>
              <a:rPr lang="en-US" altLang="zh-CN" sz="2800" b="1" u="sng" dirty="0">
                <a:solidFill>
                  <a:srgbClr val="FF0000"/>
                </a:solidFill>
                <a:latin typeface="Arial" panose="020B0604020202020204" pitchFamily="34" charset="0"/>
                <a:ea typeface="宋体" panose="02010600030101010101" pitchFamily="2" charset="-122"/>
                <a:sym typeface="+mn-ea"/>
              </a:rPr>
              <a:t>‘</a:t>
            </a:r>
            <a:r>
              <a:rPr lang="en-US" altLang="zh-CN" sz="2800" b="1" u="sng" dirty="0">
                <a:solidFill>
                  <a:srgbClr val="FF0000"/>
                </a:solidFill>
                <a:latin typeface="Arial" panose="020B0604020202020204" pitchFamily="34" charset="0"/>
                <a:ea typeface="宋体" panose="02010600030101010101" pitchFamily="2" charset="-122"/>
              </a:rPr>
              <a:t>&lt;&gt; ALL’</a:t>
            </a:r>
            <a:r>
              <a:rPr lang="zh-CN" altLang="en-US" sz="2800" b="1" u="sng" dirty="0">
                <a:solidFill>
                  <a:srgbClr val="FF0000"/>
                </a:solidFill>
                <a:latin typeface="Arial" panose="020B0604020202020204" pitchFamily="34" charset="0"/>
                <a:ea typeface="宋体" panose="02010600030101010101" pitchFamily="2" charset="-122"/>
              </a:rPr>
              <a:t>，也可改用 </a:t>
            </a:r>
            <a:r>
              <a:rPr lang="en-US" altLang="zh-CN" sz="2800" b="1" u="sng" dirty="0">
                <a:solidFill>
                  <a:srgbClr val="FF0000"/>
                </a:solidFill>
                <a:latin typeface="Arial" panose="020B0604020202020204" pitchFamily="34" charset="0"/>
                <a:ea typeface="宋体" panose="02010600030101010101" pitchFamily="2" charset="-122"/>
              </a:rPr>
              <a:t>NOT EXISTS </a:t>
            </a:r>
            <a:r>
              <a:rPr lang="zh-CN" altLang="en-US" sz="2800" b="1" u="sng" dirty="0">
                <a:solidFill>
                  <a:srgbClr val="FF0000"/>
                </a:solidFill>
                <a:latin typeface="Arial" panose="020B0604020202020204" pitchFamily="34" charset="0"/>
                <a:ea typeface="宋体" panose="02010600030101010101" pitchFamily="2" charset="-122"/>
              </a:rPr>
              <a:t>来表示</a:t>
            </a:r>
            <a:endParaRPr lang="en-US" altLang="x-none" sz="2800" u="sng"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blinds(horizontal)">
                                      <p:cBhvr>
                                        <p:cTn id="7" dur="500"/>
                                        <p:tgtEl>
                                          <p:spTgt spid="624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blinds(horizontal)">
                                      <p:cBhvr>
                                        <p:cTn id="12"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55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55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5540" name="Line 9"/>
          <p:cNvSpPr/>
          <p:nvPr/>
        </p:nvSpPr>
        <p:spPr>
          <a:xfrm>
            <a:off x="0" y="2349500"/>
            <a:ext cx="9144000" cy="0"/>
          </a:xfrm>
          <a:prstGeom prst="line">
            <a:avLst/>
          </a:prstGeom>
          <a:ln w="19050" cap="rnd"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63494" name="Text Box 10"/>
          <p:cNvSpPr txBox="1"/>
          <p:nvPr/>
        </p:nvSpPr>
        <p:spPr>
          <a:xfrm>
            <a:off x="0" y="6094413"/>
            <a:ext cx="9144000" cy="776287"/>
          </a:xfrm>
          <a:prstGeom prst="rect">
            <a:avLst/>
          </a:prstGeom>
          <a:solidFill>
            <a:schemeClr val="bg1"/>
          </a:solidFill>
          <a:ln w="9525">
            <a:noFill/>
          </a:ln>
        </p:spPr>
        <p:txBody>
          <a:bodyPr wrap="square" anchor="t">
            <a:spAutoFit/>
          </a:bodyPr>
          <a:p>
            <a:pPr>
              <a:spcBef>
                <a:spcPct val="50000"/>
              </a:spcBef>
              <a:buClr>
                <a:schemeClr val="tx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There is no way to do this without a subquery !</a:t>
            </a:r>
            <a:endParaRPr lang="en-US" altLang="x-none" sz="3000" b="1" u="sng" dirty="0">
              <a:solidFill>
                <a:srgbClr val="FF0000"/>
              </a:solidFill>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q"/>
            </a:pPr>
            <a:endParaRPr lang="en-US" altLang="x-none" sz="1000" u="sng" dirty="0">
              <a:solidFill>
                <a:srgbClr val="FF0000"/>
              </a:solidFill>
              <a:latin typeface="Times New Roman" panose="02020603050405020304" pitchFamily="2" charset="0"/>
              <a:ea typeface="宋体" panose="02010600030101010101" pitchFamily="2" charset="-122"/>
            </a:endParaRPr>
          </a:p>
        </p:txBody>
      </p:sp>
      <p:sp>
        <p:nvSpPr>
          <p:cNvPr id="63495" name="Text Box 11"/>
          <p:cNvSpPr txBox="1"/>
          <p:nvPr/>
        </p:nvSpPr>
        <p:spPr>
          <a:xfrm>
            <a:off x="0" y="3079750"/>
            <a:ext cx="9144000" cy="2838450"/>
          </a:xfrm>
          <a:prstGeom prst="rect">
            <a:avLst/>
          </a:prstGeom>
          <a:solidFill>
            <a:schemeClr val="bg1"/>
          </a:solidFill>
          <a:ln w="9525">
            <a:noFill/>
          </a:ln>
        </p:spPr>
        <p:txBody>
          <a:bodyPr lIns="90170" tIns="46990" rIns="90170" bIns="46990" anchor="t">
            <a:spAutoFit/>
          </a:bodyPr>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WHERE   o.cid = c.cid  and  o.aid = ‘a05’</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3496" name="Text Box 12"/>
          <p:cNvSpPr txBox="1"/>
          <p:nvPr/>
        </p:nvSpPr>
        <p:spPr>
          <a:xfrm>
            <a:off x="0" y="2503488"/>
            <a:ext cx="1979613" cy="519112"/>
          </a:xfrm>
          <a:prstGeom prst="rect">
            <a:avLst/>
          </a:prstGeom>
          <a:noFill/>
          <a:ln w="9525">
            <a:noFill/>
          </a:ln>
        </p:spPr>
        <p:txBody>
          <a:bodyPr anchor="t">
            <a:spAutoFit/>
          </a:bodyPr>
          <a:p>
            <a:pPr>
              <a:spcBef>
                <a:spcPct val="50000"/>
              </a:spcBef>
            </a:pPr>
            <a:r>
              <a:rPr lang="en-US" altLang="x-none" sz="2800" b="1" u="sng" dirty="0">
                <a:solidFill>
                  <a:srgbClr val="FF0000"/>
                </a:solidFill>
                <a:latin typeface="Arial" panose="020B0604020202020204" pitchFamily="34" charset="0"/>
                <a:ea typeface="宋体" panose="02010600030101010101" pitchFamily="2" charset="-122"/>
              </a:rPr>
              <a:t>Answer 2:</a:t>
            </a:r>
            <a:endParaRPr lang="en-US" altLang="x-none" sz="2800" b="1" u="sng" dirty="0">
              <a:solidFill>
                <a:srgbClr val="FF0000"/>
              </a:solidFill>
              <a:latin typeface="Arial" panose="020B0604020202020204" pitchFamily="34" charset="0"/>
              <a:ea typeface="宋体" panose="02010600030101010101" pitchFamily="2" charset="-122"/>
            </a:endParaRPr>
          </a:p>
        </p:txBody>
      </p:sp>
      <p:sp>
        <p:nvSpPr>
          <p:cNvPr id="65544" name="Rectangle 3"/>
          <p:cNvSpPr>
            <a:spLocks noGrp="1"/>
          </p:cNvSpPr>
          <p:nvPr/>
        </p:nvSpPr>
        <p:spPr>
          <a:xfrm>
            <a:off x="0" y="44450"/>
            <a:ext cx="9144000" cy="1447800"/>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Exp 3.4.12 &amp; Exp 3.4.13 </a:t>
            </a:r>
            <a:r>
              <a:rPr lang="en-US" altLang="x-none" sz="3000" b="1" dirty="0">
                <a:solidFill>
                  <a:schemeClr val="accent2"/>
                </a:solidFill>
                <a:latin typeface="Arial" panose="020B0604020202020204" pitchFamily="34" charset="0"/>
                <a:ea typeface="宋体" panose="02010600030101010101" pitchFamily="2" charset="-122"/>
              </a:rPr>
              <a:t>Find all customer names where the customer does not place an order through agent a05.</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65545" name="Rectangle 5"/>
          <p:cNvSpPr/>
          <p:nvPr/>
        </p:nvSpPr>
        <p:spPr>
          <a:xfrm>
            <a:off x="0" y="1703388"/>
            <a:ext cx="9144000" cy="573087"/>
          </a:xfrm>
          <a:prstGeom prst="rect">
            <a:avLst/>
          </a:prstGeom>
          <a:noFill/>
          <a:ln w="9525">
            <a:noFill/>
          </a:ln>
        </p:spPr>
        <p:txBody>
          <a:bodyPr wrap="square" anchor="t"/>
          <a:p>
            <a:pPr marL="342900" indent="-342900" algn="ctr">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((C[cid] – (O where aid = ‘a05’) [cid])  C)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6">
                                            <p:txEl>
                                              <p:charRg st="0" end="10"/>
                                            </p:txEl>
                                          </p:spTgt>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63495"/>
                                        </p:tgtEl>
                                        <p:attrNameLst>
                                          <p:attrName>style.visibility</p:attrName>
                                        </p:attrNameLst>
                                      </p:cBhvr>
                                      <p:to>
                                        <p:strVal val="visible"/>
                                      </p:to>
                                    </p:set>
                                    <p:animEffect transition="in" filter="blinds(horizontal)">
                                      <p:cBhvr>
                                        <p:cTn id="10" dur="500"/>
                                        <p:tgtEl>
                                          <p:spTgt spid="634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3494"/>
                                        </p:tgtEl>
                                        <p:attrNameLst>
                                          <p:attrName>style.visibility</p:attrName>
                                        </p:attrNameLst>
                                      </p:cBhvr>
                                      <p:to>
                                        <p:strVal val="visible"/>
                                      </p:to>
                                    </p:set>
                                    <p:animEffect transition="in" filter="blinds(horizontal)">
                                      <p:cBhvr>
                                        <p:cTn id="15"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ldLvl="0" animBg="1"/>
      <p:bldP spid="63495"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65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65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6564" name="Rectangle 3"/>
          <p:cNvSpPr>
            <a:spLocks noGrp="1"/>
          </p:cNvSpPr>
          <p:nvPr>
            <p:ph type="body"/>
          </p:nvPr>
        </p:nvSpPr>
        <p:spPr>
          <a:xfrm>
            <a:off x="0" y="-9525"/>
            <a:ext cx="9144000" cy="977900"/>
          </a:xfrm>
        </p:spPr>
        <p:txBody>
          <a:bodyPr wrap="square" anchor="t"/>
          <a:p>
            <a:pPr eaLnBrk="1" hangingPunct="1">
              <a:buNone/>
            </a:pPr>
            <a:r>
              <a:rPr lang="en-US" altLang="x-none" sz="2800" dirty="0"/>
              <a:t>[Example] </a:t>
            </a:r>
            <a:r>
              <a:rPr lang="en-US" altLang="x-none" sz="2800" dirty="0">
                <a:solidFill>
                  <a:schemeClr val="accent2"/>
                </a:solidFill>
              </a:rPr>
              <a:t>Find all cid, aid pairs where the customer does not place an order through the agent.</a:t>
            </a:r>
            <a:endParaRPr lang="en-US" altLang="x-none" sz="2800" dirty="0">
              <a:solidFill>
                <a:schemeClr val="accent2"/>
              </a:solidFill>
            </a:endParaRPr>
          </a:p>
        </p:txBody>
      </p:sp>
      <p:sp>
        <p:nvSpPr>
          <p:cNvPr id="64518" name="Text Box 4"/>
          <p:cNvSpPr txBox="1"/>
          <p:nvPr/>
        </p:nvSpPr>
        <p:spPr>
          <a:xfrm>
            <a:off x="0" y="1044575"/>
            <a:ext cx="9144000" cy="3090863"/>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457200" indent="-457200">
              <a:spcBef>
                <a:spcPct val="10000"/>
              </a:spcBef>
              <a:buClr>
                <a:schemeClr val="tx1"/>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  o.cid = c.cid  and  o.aid = a.aid</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19" name="Text Box 5"/>
          <p:cNvSpPr txBox="1"/>
          <p:nvPr/>
        </p:nvSpPr>
        <p:spPr>
          <a:xfrm>
            <a:off x="0" y="4283075"/>
            <a:ext cx="9144000" cy="2085975"/>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457200" indent="-457200">
              <a:spcBef>
                <a:spcPct val="10000"/>
              </a:spcBef>
              <a:buClr>
                <a:schemeClr val="tx1"/>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aid)  NOT  IN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  o.aid   FROM  orders  o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linds(horizontal)">
                                      <p:cBhvr>
                                        <p:cTn id="7" dur="500"/>
                                        <p:tgtEl>
                                          <p:spTgt spid="64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9"/>
                                        </p:tgtEl>
                                        <p:attrNameLst>
                                          <p:attrName>style.visibility</p:attrName>
                                        </p:attrNameLst>
                                      </p:cBhvr>
                                      <p:to>
                                        <p:strVal val="visible"/>
                                      </p:to>
                                    </p:set>
                                    <p:animEffect transition="in" filter="blinds(horizontal)">
                                      <p:cBhvr>
                                        <p:cTn id="12"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ldLvl="0" animBg="1"/>
      <p:bldP spid="64519"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75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75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7588" name="Rectangle 3"/>
          <p:cNvSpPr>
            <a:spLocks noGrp="1"/>
          </p:cNvSpPr>
          <p:nvPr>
            <p:ph type="body"/>
          </p:nvPr>
        </p:nvSpPr>
        <p:spPr>
          <a:xfrm>
            <a:off x="0" y="-19050"/>
            <a:ext cx="9144000" cy="977900"/>
          </a:xfrm>
        </p:spPr>
        <p:txBody>
          <a:bodyPr wrap="square" anchor="t"/>
          <a:p>
            <a:pPr eaLnBrk="1" hangingPunct="1">
              <a:buNone/>
            </a:pPr>
            <a:r>
              <a:rPr lang="en-US" altLang="x-none" sz="3000" dirty="0"/>
              <a:t>Exp 3.4.14 </a:t>
            </a:r>
            <a:r>
              <a:rPr lang="en-US" altLang="x-none" sz="3000" dirty="0">
                <a:solidFill>
                  <a:schemeClr val="accent2"/>
                </a:solidFill>
                <a:sym typeface="Symbol" panose="05050102010706020507" pitchFamily="2" charset="2"/>
              </a:rPr>
              <a:t>Find cids of all customers who don’t place any order through agent a03</a:t>
            </a:r>
            <a:r>
              <a:rPr lang="en-US" altLang="x-none" sz="3000" dirty="0">
                <a:solidFill>
                  <a:schemeClr val="accent2"/>
                </a:solidFill>
              </a:rPr>
              <a:t>.</a:t>
            </a:r>
            <a:endParaRPr lang="en-US" altLang="x-none" sz="3000" dirty="0"/>
          </a:p>
        </p:txBody>
      </p:sp>
      <p:sp>
        <p:nvSpPr>
          <p:cNvPr id="65542" name="Text Box 5"/>
          <p:cNvSpPr txBox="1"/>
          <p:nvPr/>
        </p:nvSpPr>
        <p:spPr>
          <a:xfrm>
            <a:off x="0" y="1035050"/>
            <a:ext cx="9144000" cy="240506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457200" indent="-457200">
              <a:buClr>
                <a:schemeClr val="tx1"/>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NOT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o.aid = ‘a03’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5543" name="Text Box 6"/>
          <p:cNvSpPr txBox="1"/>
          <p:nvPr/>
        </p:nvSpPr>
        <p:spPr>
          <a:xfrm>
            <a:off x="0" y="3552825"/>
            <a:ext cx="9144000" cy="286385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457200" indent="-457200">
              <a:buClr>
                <a:schemeClr val="tx1"/>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   o.cid = c.cid  and  o.aid = ‘a03’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linds(horizontal)">
                                      <p:cBhvr>
                                        <p:cTn id="7" dur="500"/>
                                        <p:tgtEl>
                                          <p:spTgt spid="655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blinds(horizontal)">
                                      <p:cBhvr>
                                        <p:cTn id="12" dur="500"/>
                                        <p:tgtEl>
                                          <p:spTgt spid="6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bldLvl="0" animBg="1"/>
      <p:bldP spid="65543"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占位符 3073"/>
          <p:cNvSpPr>
            <a:spLocks noGrp="1"/>
          </p:cNvSpPr>
          <p:nvPr>
            <p:ph idx="1"/>
          </p:nvPr>
        </p:nvSpPr>
        <p:spPr>
          <a:xfrm>
            <a:off x="36513" y="117475"/>
            <a:ext cx="9001125" cy="1008063"/>
          </a:xfrm>
        </p:spPr>
        <p:txBody>
          <a:bodyPr anchor="t"/>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3075" name="文本框 3074"/>
          <p:cNvSpPr txBox="1"/>
          <p:nvPr/>
        </p:nvSpPr>
        <p:spPr>
          <a:xfrm>
            <a:off x="180975" y="1916748"/>
            <a:ext cx="8816975" cy="1481455"/>
          </a:xfrm>
          <a:prstGeom prst="rect">
            <a:avLst/>
          </a:prstGeom>
          <a:solidFill>
            <a:schemeClr val="bg1"/>
          </a:solidFill>
          <a:ln w="9525">
            <a:solidFill>
              <a:srgbClr val="0000CC"/>
            </a:solidFill>
          </a:ln>
        </p:spPr>
        <p:txBody>
          <a:bodyPr wrap="square"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city</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FROM  customers  c,  orders  o</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WHERE   c.cid = o.cid  and  o.pid = ‘p01’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p:txBody>
      </p:sp>
      <p:sp>
        <p:nvSpPr>
          <p:cNvPr id="3076" name="文本框 3075"/>
          <p:cNvSpPr txBox="1"/>
          <p:nvPr/>
        </p:nvSpPr>
        <p:spPr>
          <a:xfrm>
            <a:off x="19050" y="1320800"/>
            <a:ext cx="5129213" cy="521970"/>
          </a:xfrm>
          <a:prstGeom prst="rect">
            <a:avLst/>
          </a:prstGeom>
          <a:noFill/>
          <a:ln w="9525">
            <a:noFill/>
          </a:ln>
        </p:spPr>
        <p:txBody>
          <a:bodyPr anchor="t">
            <a:spAutoFit/>
          </a:bodyPr>
          <a:p>
            <a:r>
              <a:rPr lang="en-US" altLang="x-none" sz="2800" b="1" dirty="0">
                <a:solidFill>
                  <a:schemeClr val="hlink"/>
                </a:solidFill>
                <a:latin typeface="Arial" panose="020B0604020202020204" pitchFamily="34" charset="0"/>
                <a:ea typeface="宋体" panose="02010600030101010101" pitchFamily="2" charset="-122"/>
              </a:rPr>
              <a:t>Answer 1</a:t>
            </a:r>
            <a:r>
              <a:rPr lang="zh-CN" altLang="en-US" sz="2800" b="1" dirty="0">
                <a:solidFill>
                  <a:schemeClr val="hlink"/>
                </a:solidFill>
                <a:latin typeface="Arial" panose="020B0604020202020204" pitchFamily="34" charset="0"/>
                <a:ea typeface="宋体" panose="02010600030101010101" pitchFamily="2" charset="-122"/>
              </a:rPr>
              <a:t>：</a:t>
            </a:r>
            <a:r>
              <a:rPr lang="zh-CN" altLang="en-US" sz="2800" b="1" u="sng" dirty="0">
                <a:solidFill>
                  <a:srgbClr val="FF0000"/>
                </a:solidFill>
                <a:latin typeface="Arial" panose="020B0604020202020204" pitchFamily="34" charset="0"/>
                <a:ea typeface="宋体" panose="02010600030101010101" pitchFamily="2" charset="-122"/>
              </a:rPr>
              <a:t>表的连接查询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 name="直接连接符 3076"/>
          <p:cNvSpPr/>
          <p:nvPr/>
        </p:nvSpPr>
        <p:spPr>
          <a:xfrm>
            <a:off x="0" y="1191895"/>
            <a:ext cx="9144000" cy="0"/>
          </a:xfrm>
          <a:prstGeom prst="line">
            <a:avLst/>
          </a:prstGeom>
          <a:ln w="25400" cap="rnd" cmpd="sng">
            <a:solidFill>
              <a:schemeClr val="hlink"/>
            </a:solidFill>
            <a:prstDash val="sysDot"/>
            <a:round/>
            <a:headEnd type="none" w="med" len="med"/>
            <a:tailEnd type="none" w="med" len="med"/>
          </a:ln>
        </p:spPr>
      </p:sp>
      <p:sp>
        <p:nvSpPr>
          <p:cNvPr id="4097" name="文本框 4097"/>
          <p:cNvSpPr txBox="1"/>
          <p:nvPr/>
        </p:nvSpPr>
        <p:spPr>
          <a:xfrm>
            <a:off x="19050" y="3760470"/>
            <a:ext cx="700087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2</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IN</a:t>
            </a:r>
            <a:r>
              <a:rPr lang="zh-CN" altLang="en-US" sz="2800" b="1" u="sng" dirty="0">
                <a:solidFill>
                  <a:srgbClr val="FF0000"/>
                </a:solidFill>
                <a:latin typeface="Arial" panose="020B0604020202020204" pitchFamily="34" charset="0"/>
                <a:ea typeface="宋体" panose="02010600030101010101" pitchFamily="2" charset="-122"/>
              </a:rPr>
              <a:t> </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独立子查询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4099" name="文本框 4098"/>
          <p:cNvSpPr txBox="1"/>
          <p:nvPr/>
        </p:nvSpPr>
        <p:spPr>
          <a:xfrm>
            <a:off x="180340" y="4284980"/>
            <a:ext cx="8817610" cy="2409825"/>
          </a:xfrm>
          <a:prstGeom prst="rect">
            <a:avLst/>
          </a:prstGeom>
          <a:solidFill>
            <a:schemeClr val="bg1"/>
          </a:solidFill>
          <a:ln w="9525">
            <a:solidFill>
              <a:srgbClr val="0000CC"/>
            </a:solidFill>
          </a:ln>
        </p:spPr>
        <p:txBody>
          <a:bodyPr wrap="square"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city</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pid = ‘p01’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blinds(horizontal)">
                                      <p:cBhvr>
                                        <p:cTn id="11" dur="500"/>
                                        <p:tgtEl>
                                          <p:spTgt spid="307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097"/>
                                        </p:tgtEl>
                                        <p:attrNameLst>
                                          <p:attrName>style.visibility</p:attrName>
                                        </p:attrNameLst>
                                      </p:cBhvr>
                                      <p:to>
                                        <p:strVal val="visible"/>
                                      </p:to>
                                    </p:set>
                                    <p:animEffect transition="in" filter="blinds(horizontal)">
                                      <p:cBhvr>
                                        <p:cTn id="16" dur="500"/>
                                        <p:tgtEl>
                                          <p:spTgt spid="409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99"/>
                                        </p:tgtEl>
                                        <p:attrNameLst>
                                          <p:attrName>style.visibility</p:attrName>
                                        </p:attrNameLst>
                                      </p:cBhvr>
                                      <p:to>
                                        <p:strVal val="visible"/>
                                      </p:to>
                                    </p:set>
                                    <p:animEffect transition="in" filter="blinds(horizontal)">
                                      <p:cBhvr>
                                        <p:cTn id="2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ldLvl="0" animBg="1"/>
      <p:bldP spid="3076" grpId="0"/>
      <p:bldP spid="4099" grpId="0" bldLvl="0" animBg="1"/>
      <p:bldP spid="409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5121"/>
          <p:cNvSpPr txBox="1"/>
          <p:nvPr/>
        </p:nvSpPr>
        <p:spPr>
          <a:xfrm>
            <a:off x="19050" y="1105218"/>
            <a:ext cx="678497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3</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IN</a:t>
            </a:r>
            <a:r>
              <a:rPr lang="zh-CN" altLang="en-US" sz="2800" b="1" u="sng" dirty="0">
                <a:solidFill>
                  <a:srgbClr val="FF0000"/>
                </a:solidFill>
                <a:latin typeface="Arial" panose="020B0604020202020204" pitchFamily="34" charset="0"/>
                <a:ea typeface="宋体" panose="02010600030101010101" pitchFamily="2" charset="-122"/>
              </a:rPr>
              <a:t> </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5123" name="文本框 5122"/>
          <p:cNvSpPr txBox="1"/>
          <p:nvPr/>
        </p:nvSpPr>
        <p:spPr>
          <a:xfrm>
            <a:off x="304800" y="1631315"/>
            <a:ext cx="8458200" cy="1822450"/>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‘p01’  IN (</a:t>
            </a: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占位符 5123"/>
          <p:cNvSpPr>
            <a:spLocks noGrp="1"/>
          </p:cNvSpPr>
          <p:nvPr>
            <p:ph idx="1"/>
          </p:nvPr>
        </p:nvSpPr>
        <p:spPr>
          <a:xfrm>
            <a:off x="36513" y="45720"/>
            <a:ext cx="9001125" cy="977265"/>
          </a:xfrm>
        </p:spPr>
        <p:txBody>
          <a:bodyPr wrap="square" anchor="t">
            <a:spAutoFit/>
          </a:bodyPr>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5124" name="直接连接符 5124"/>
          <p:cNvSpPr/>
          <p:nvPr/>
        </p:nvSpPr>
        <p:spPr>
          <a:xfrm>
            <a:off x="0" y="1048385"/>
            <a:ext cx="9144000" cy="0"/>
          </a:xfrm>
          <a:prstGeom prst="line">
            <a:avLst/>
          </a:prstGeom>
          <a:ln w="25400" cap="rnd" cmpd="sng">
            <a:solidFill>
              <a:schemeClr val="hlink"/>
            </a:solidFill>
            <a:prstDash val="sysDot"/>
            <a:miter/>
            <a:headEnd type="none" w="med" len="med"/>
            <a:tailEnd type="none" w="med" len="med"/>
          </a:ln>
        </p:spPr>
      </p:sp>
      <p:sp>
        <p:nvSpPr>
          <p:cNvPr id="7169" name="文本框 7169"/>
          <p:cNvSpPr txBox="1"/>
          <p:nvPr/>
        </p:nvSpPr>
        <p:spPr>
          <a:xfrm>
            <a:off x="19050" y="3616325"/>
            <a:ext cx="73628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4</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EXISTS +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7171" name="文本框 7170"/>
          <p:cNvSpPr txBox="1"/>
          <p:nvPr/>
        </p:nvSpPr>
        <p:spPr>
          <a:xfrm>
            <a:off x="304800" y="4142423"/>
            <a:ext cx="8458200" cy="2689225"/>
          </a:xfrm>
          <a:prstGeom prst="rect">
            <a:avLst/>
          </a:prstGeom>
          <a:solidFill>
            <a:schemeClr val="bg1"/>
          </a:solidFill>
          <a:ln w="9525">
            <a:solidFill>
              <a:schemeClr val="accent6"/>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o.pid = ‘p01’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9"/>
                                        </p:tgtEl>
                                        <p:attrNameLst>
                                          <p:attrName>style.visibility</p:attrName>
                                        </p:attrNameLst>
                                      </p:cBhvr>
                                      <p:to>
                                        <p:strVal val="visible"/>
                                      </p:to>
                                    </p:set>
                                    <p:animEffect transition="in" filter="blinds(horizontal)">
                                      <p:cBhvr>
                                        <p:cTn id="12" dur="500"/>
                                        <p:tgtEl>
                                          <p:spTgt spid="71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blinds(horizontal)">
                                      <p:cBhvr>
                                        <p:cTn id="1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P spid="7171" grpId="0" bldLvl="0" animBg="1"/>
      <p:bldP spid="716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6145"/>
          <p:cNvSpPr txBox="1"/>
          <p:nvPr/>
        </p:nvSpPr>
        <p:spPr>
          <a:xfrm>
            <a:off x="19050" y="1104900"/>
            <a:ext cx="69310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5</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=SOME + </a:t>
            </a:r>
            <a:r>
              <a:rPr lang="zh-CN" altLang="x-none" sz="2800" b="1" u="sng" dirty="0">
                <a:solidFill>
                  <a:srgbClr val="FF0000"/>
                </a:solidFill>
                <a:latin typeface="Arial" panose="020B0604020202020204" pitchFamily="34" charset="0"/>
                <a:ea typeface="宋体" panose="02010600030101010101" pitchFamily="2" charset="-122"/>
              </a:rPr>
              <a:t>独立</a:t>
            </a:r>
            <a:r>
              <a:rPr lang="zh-CN" altLang="en-US" sz="2800" b="1" u="sng" dirty="0">
                <a:solidFill>
                  <a:srgbClr val="FF0000"/>
                </a:solidFill>
                <a:latin typeface="Arial" panose="020B0604020202020204" pitchFamily="34" charset="0"/>
                <a:ea typeface="宋体" panose="02010600030101010101" pitchFamily="2" charset="-122"/>
              </a:rPr>
              <a:t>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6147" name="文本框 6146"/>
          <p:cNvSpPr txBox="1"/>
          <p:nvPr/>
        </p:nvSpPr>
        <p:spPr>
          <a:xfrm>
            <a:off x="304800" y="1629410"/>
            <a:ext cx="8458200" cy="2256155"/>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cid  = SOME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cid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pid = ‘p01’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占位符 6147"/>
          <p:cNvSpPr>
            <a:spLocks noGrp="1"/>
          </p:cNvSpPr>
          <p:nvPr>
            <p:ph idx="1"/>
          </p:nvPr>
        </p:nvSpPr>
        <p:spPr>
          <a:xfrm>
            <a:off x="36513" y="-26035"/>
            <a:ext cx="9001125" cy="1008063"/>
          </a:xfrm>
        </p:spPr>
        <p:txBody>
          <a:bodyPr wrap="square" anchor="t"/>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6148" name="直接连接符 6148"/>
          <p:cNvSpPr/>
          <p:nvPr/>
        </p:nvSpPr>
        <p:spPr>
          <a:xfrm>
            <a:off x="0" y="976630"/>
            <a:ext cx="9144000" cy="0"/>
          </a:xfrm>
          <a:prstGeom prst="line">
            <a:avLst/>
          </a:prstGeom>
          <a:ln w="25400" cap="rnd" cmpd="sng">
            <a:solidFill>
              <a:schemeClr val="hlink"/>
            </a:solidFill>
            <a:prstDash val="sysDot"/>
            <a:miter/>
            <a:headEnd type="none" w="med" len="med"/>
            <a:tailEnd type="none" w="med" len="med"/>
          </a:ln>
        </p:spPr>
      </p:sp>
      <p:sp>
        <p:nvSpPr>
          <p:cNvPr id="3" name="文本框 6145"/>
          <p:cNvSpPr txBox="1"/>
          <p:nvPr/>
        </p:nvSpPr>
        <p:spPr>
          <a:xfrm>
            <a:off x="2540" y="4030345"/>
            <a:ext cx="69310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6</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=SOME + </a:t>
            </a:r>
            <a:r>
              <a:rPr lang="zh-CN" altLang="en-US" sz="2800" b="1" u="sng" dirty="0">
                <a:solidFill>
                  <a:srgbClr val="FF0000"/>
                </a:solidFill>
                <a:latin typeface="Arial" panose="020B0604020202020204" pitchFamily="34" charset="0"/>
                <a:ea typeface="宋体" panose="02010600030101010101" pitchFamily="2" charset="-122"/>
              </a:rPr>
              <a:t>相关</a:t>
            </a:r>
            <a:r>
              <a:rPr lang="zh-CN" altLang="en-US" sz="2800" b="1" u="sng" dirty="0">
                <a:solidFill>
                  <a:srgbClr val="FF0000"/>
                </a:solidFill>
                <a:latin typeface="Arial" panose="020B0604020202020204" pitchFamily="34" charset="0"/>
                <a:ea typeface="宋体" panose="02010600030101010101" pitchFamily="2" charset="-122"/>
              </a:rPr>
              <a:t>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4" name="文本框 3"/>
          <p:cNvSpPr txBox="1"/>
          <p:nvPr/>
        </p:nvSpPr>
        <p:spPr>
          <a:xfrm>
            <a:off x="288290" y="4554855"/>
            <a:ext cx="8458200" cy="2256155"/>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a:t>
            </a:r>
            <a:r>
              <a:rPr lang="en-US" altLang="zh-CN" sz="2800" b="1" dirty="0">
                <a:latin typeface="Arial" panose="020B0604020202020204" pitchFamily="34" charset="0"/>
                <a:ea typeface="宋体" panose="02010600030101010101" pitchFamily="2" charset="-122"/>
                <a:sym typeface="Symbol" panose="05050102010706020507" pitchFamily="2" charset="2"/>
              </a:rPr>
              <a:t>c</a:t>
            </a:r>
            <a:endParaRPr lang="en-US" altLang="zh-CN"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a:t>
            </a:r>
            <a:r>
              <a:rPr lang="en-US" altLang="x-none" sz="2800" b="1" dirty="0">
                <a:solidFill>
                  <a:schemeClr val="tx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tx1"/>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tx1"/>
                </a:solidFill>
                <a:latin typeface="Arial" panose="020B0604020202020204" pitchFamily="34" charset="0"/>
                <a:ea typeface="宋体" panose="02010600030101010101" pitchFamily="2" charset="-122"/>
                <a:sym typeface="Symbol" panose="05050102010706020507" pitchFamily="2" charset="2"/>
              </a:rPr>
              <a:t>p01</a:t>
            </a:r>
            <a:r>
              <a:rPr lang="en-US" altLang="x-none" sz="2800" b="1" dirty="0">
                <a:solidFill>
                  <a:schemeClr val="tx1"/>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tx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 SOME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o.pid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4" grpId="0" bldLvl="0" animBg="1"/>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3" name="Text Box 4"/>
          <p:cNvSpPr txBox="1"/>
          <p:nvPr/>
        </p:nvSpPr>
        <p:spPr>
          <a:xfrm>
            <a:off x="0" y="47308"/>
            <a:ext cx="9126538" cy="84455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Wingdings" panose="05000000000000000000" pitchFamily="2" charset="2"/>
              <a:buAutoNum type="arabicPeriod"/>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 orders  o</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c.cid = o.cid  and  o.pid = ‘p01’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2" name="Rectangle 3"/>
          <p:cNvSpPr>
            <a:spLocks noGrp="1"/>
          </p:cNvSpPr>
          <p:nvPr>
            <p:ph type="body"/>
          </p:nvPr>
        </p:nvSpPr>
        <p:spPr>
          <a:xfrm>
            <a:off x="7403465" y="179070"/>
            <a:ext cx="1704975" cy="460375"/>
          </a:xfrm>
        </p:spPr>
        <p:txBody>
          <a:bodyPr wrap="square" anchor="t">
            <a:spAutoFit/>
          </a:bodyPr>
          <a:p>
            <a:pPr algn="r" eaLnBrk="1" hangingPunct="1">
              <a:spcBef>
                <a:spcPct val="0"/>
              </a:spcBef>
              <a:buNone/>
            </a:pPr>
            <a:r>
              <a:rPr lang="en-US" altLang="x-none" i="1" dirty="0"/>
              <a:t>(3.4.15)</a:t>
            </a:r>
            <a:endParaRPr lang="en-US" altLang="x-none" i="1" dirty="0"/>
          </a:p>
        </p:txBody>
      </p:sp>
      <p:sp>
        <p:nvSpPr>
          <p:cNvPr id="68614" name="Text Box 5"/>
          <p:cNvSpPr txBox="1"/>
          <p:nvPr/>
        </p:nvSpPr>
        <p:spPr>
          <a:xfrm>
            <a:off x="0" y="855345"/>
            <a:ext cx="9126538" cy="1209675"/>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Wingdings" panose="05000000000000000000" pitchFamily="2" charset="2"/>
              <a:buAutoNum type="arabicPeriod" startAt="2"/>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cid  IN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cid    FROM  orders    WHERE  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5" name="Text Box 6"/>
          <p:cNvSpPr txBox="1"/>
          <p:nvPr/>
        </p:nvSpPr>
        <p:spPr>
          <a:xfrm>
            <a:off x="0" y="4437698"/>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5"/>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cid  = SOME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cid    FROM  orders    WHERE  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6" name="Text Box 7"/>
          <p:cNvSpPr txBox="1"/>
          <p:nvPr/>
        </p:nvSpPr>
        <p:spPr>
          <a:xfrm>
            <a:off x="0" y="2065973"/>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3"/>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‘p01’  IN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  FROM orders  o  WHERE o.cid = c.cid </a:t>
            </a:r>
            <a:r>
              <a:rPr lang="en-US" altLang="x-none" b="1" dirty="0">
                <a:latin typeface="Arial" panose="020B0604020202020204" pitchFamily="34" charset="0"/>
                <a:ea typeface="宋体" panose="02010600030101010101" pitchFamily="2" charset="-122"/>
                <a:sym typeface="Symbol" panose="05050102010706020507" pitchFamily="2" charset="2"/>
              </a:rPr>
              <a:t>);</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7" name="Text Box 8"/>
          <p:cNvSpPr txBox="1"/>
          <p:nvPr/>
        </p:nvSpPr>
        <p:spPr>
          <a:xfrm>
            <a:off x="0" y="3264535"/>
            <a:ext cx="9126538" cy="1201420"/>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4"/>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EXISTS ( </a:t>
            </a: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    FROM  orders  o</a:t>
            </a:r>
            <a:endPar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457200" indent="-457200" eaLnBrk="0" hangingPunct="0">
              <a:buClr>
                <a:schemeClr val="accent2"/>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  o.pid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2" name="Text Box 6"/>
          <p:cNvSpPr txBox="1"/>
          <p:nvPr/>
        </p:nvSpPr>
        <p:spPr>
          <a:xfrm>
            <a:off x="8890" y="5647373"/>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6"/>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a:t>
            </a: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‘p01’</a:t>
            </a:r>
            <a:r>
              <a:rPr lang="en-US" altLang="x-none" b="1" dirty="0">
                <a:latin typeface="Arial" panose="020B0604020202020204" pitchFamily="34" charset="0"/>
                <a:ea typeface="宋体" panose="02010600030101010101" pitchFamily="2" charset="-122"/>
                <a:sym typeface="Symbol" panose="05050102010706020507" pitchFamily="2" charset="2"/>
              </a:rPr>
              <a:t>  = SOME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18260" lvl="2" indent="-53467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   FROM  orders  o  WHERE  o.cid=c.cid </a:t>
            </a:r>
            <a:r>
              <a:rPr lang="en-US" altLang="x-none" b="1" dirty="0">
                <a:latin typeface="Arial" panose="020B0604020202020204" pitchFamily="34" charset="0"/>
                <a:ea typeface="宋体" panose="02010600030101010101" pitchFamily="2" charset="-122"/>
                <a:sym typeface="Symbol" panose="05050102010706020507" pitchFamily="2" charset="2"/>
              </a:rPr>
              <a:t>);</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96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96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9636" name="Rectangle 3"/>
          <p:cNvSpPr>
            <a:spLocks noGrp="1"/>
          </p:cNvSpPr>
          <p:nvPr>
            <p:ph type="body"/>
          </p:nvPr>
        </p:nvSpPr>
        <p:spPr>
          <a:xfrm>
            <a:off x="0" y="0"/>
            <a:ext cx="9144000" cy="6858000"/>
          </a:xfrm>
          <a:solidFill>
            <a:schemeClr val="bg1"/>
          </a:solidFill>
        </p:spPr>
        <p:txBody>
          <a:bodyPr wrap="square" lIns="90170" tIns="226695" rIns="90170" bIns="46990" anchor="t"/>
          <a:p>
            <a:pPr eaLnBrk="1" hangingPunct="1">
              <a:lnSpc>
                <a:spcPts val="3000"/>
              </a:lnSpc>
              <a:spcBef>
                <a:spcPct val="60000"/>
              </a:spcBef>
            </a:pPr>
            <a:r>
              <a:rPr lang="en-US" altLang="x-none" sz="3000" i="1" u="sng" dirty="0"/>
              <a:t>[Exp 2.9.1]</a:t>
            </a:r>
            <a:r>
              <a:rPr lang="en-US" altLang="x-none" sz="3000" dirty="0">
                <a:solidFill>
                  <a:schemeClr val="accent2"/>
                </a:solidFill>
              </a:rPr>
              <a:t> Get the names of customers who order at least one product priced at $0.50.</a:t>
            </a:r>
            <a:endParaRPr lang="en-US" altLang="x-none" sz="3000" dirty="0">
              <a:solidFill>
                <a:schemeClr val="accent2"/>
              </a:solidFill>
            </a:endParaRPr>
          </a:p>
          <a:p>
            <a:pPr eaLnBrk="1" hangingPunct="1">
              <a:lnSpc>
                <a:spcPts val="3000"/>
              </a:lnSpc>
              <a:spcBef>
                <a:spcPct val="60000"/>
              </a:spcBef>
            </a:pPr>
            <a:r>
              <a:rPr lang="en-US" altLang="x-none" sz="3000" i="1" u="sng" dirty="0"/>
              <a:t>[Exp 2.9.3]</a:t>
            </a:r>
            <a:r>
              <a:rPr lang="en-US" altLang="x-none" sz="3000" dirty="0">
                <a:solidFill>
                  <a:schemeClr val="accent2"/>
                </a:solidFill>
              </a:rPr>
              <a:t> Retrieve customers who place orders only through agent a03.</a:t>
            </a:r>
            <a:endParaRPr lang="en-US" altLang="x-none" sz="3000" dirty="0">
              <a:solidFill>
                <a:schemeClr val="accent2"/>
              </a:solidFill>
            </a:endParaRPr>
          </a:p>
          <a:p>
            <a:pPr eaLnBrk="1" hangingPunct="1">
              <a:lnSpc>
                <a:spcPts val="3000"/>
              </a:lnSpc>
              <a:spcBef>
                <a:spcPct val="60000"/>
              </a:spcBef>
            </a:pPr>
            <a:r>
              <a:rPr lang="en-US" altLang="x-none" sz="3000" i="1" u="sng" dirty="0"/>
              <a:t>[Exp 2.9.4]</a:t>
            </a:r>
            <a:r>
              <a:rPr lang="en-US" altLang="x-none" sz="3000" dirty="0">
                <a:solidFill>
                  <a:schemeClr val="accent2"/>
                </a:solidFill>
              </a:rPr>
              <a:t> Find products that have never been ordered by a customer based in New York through an agent based in Boston.</a:t>
            </a:r>
            <a:endParaRPr lang="en-US" altLang="x-none" sz="3000" dirty="0">
              <a:solidFill>
                <a:schemeClr val="accent2"/>
              </a:solidFill>
            </a:endParaRPr>
          </a:p>
          <a:p>
            <a:pPr eaLnBrk="1" hangingPunct="1">
              <a:lnSpc>
                <a:spcPts val="3000"/>
              </a:lnSpc>
              <a:spcBef>
                <a:spcPct val="60000"/>
              </a:spcBef>
            </a:pPr>
            <a:r>
              <a:rPr lang="en-US" altLang="x-none" sz="3000" i="1" u="sng" dirty="0"/>
              <a:t>[Exp 2.9.9]</a:t>
            </a:r>
            <a:r>
              <a:rPr lang="en-US" altLang="x-none" sz="3000" dirty="0">
                <a:solidFill>
                  <a:schemeClr val="accent2"/>
                </a:solidFill>
              </a:rPr>
              <a:t> Get cids of customers who place an order through at least one agent who places an order for product p03.</a:t>
            </a:r>
            <a:endParaRPr lang="en-US" altLang="x-none" sz="3000" dirty="0">
              <a:solidFill>
                <a:schemeClr val="accent2"/>
              </a:solidFill>
            </a:endParaRPr>
          </a:p>
          <a:p>
            <a:pPr eaLnBrk="1" hangingPunct="1">
              <a:lnSpc>
                <a:spcPts val="3000"/>
              </a:lnSpc>
              <a:spcBef>
                <a:spcPct val="60000"/>
              </a:spcBef>
            </a:pPr>
            <a:r>
              <a:rPr lang="en-US" altLang="x-none" sz="3000" i="1" u="sng" dirty="0">
                <a:sym typeface="Symbol" panose="05050102010706020507" pitchFamily="2" charset="2"/>
              </a:rPr>
              <a:t>[Exp 2.9.10]</a:t>
            </a:r>
            <a:r>
              <a:rPr lang="en-US" altLang="x-none" sz="3000" dirty="0">
                <a:sym typeface="Symbol" panose="05050102010706020507" pitchFamily="2" charset="2"/>
              </a:rPr>
              <a:t> </a:t>
            </a:r>
            <a:r>
              <a:rPr lang="en-US" altLang="x-none" sz="3000" dirty="0">
                <a:solidFill>
                  <a:schemeClr val="accent2"/>
                </a:solidFill>
                <a:sym typeface="Symbol" panose="05050102010706020507" pitchFamily="2" charset="2"/>
              </a:rPr>
              <a:t>Get cids of all customers who have the same discount as any customer in Dallas or Boston.</a:t>
            </a:r>
            <a:endParaRPr lang="zh-CN" altLang="en-US" sz="3000" dirty="0">
              <a:solidFill>
                <a:schemeClr val="accent2"/>
              </a:solidFill>
            </a:endParaRPr>
          </a:p>
        </p:txBody>
      </p:sp>
      <p:sp>
        <p:nvSpPr>
          <p:cNvPr id="69637" name="AutoShape 4">
            <a:hlinkClick r:id="rId1" action="ppaction://hlinksldjump"/>
          </p:cNvPr>
          <p:cNvSpPr/>
          <p:nvPr/>
        </p:nvSpPr>
        <p:spPr>
          <a:xfrm>
            <a:off x="76200" y="223838"/>
            <a:ext cx="304800" cy="228600"/>
          </a:xfrm>
          <a:prstGeom prst="actionButtonForwardNex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69638" name="AutoShape 5">
            <a:hlinkClick r:id="rId2" action="ppaction://hlinksldjump"/>
          </p:cNvPr>
          <p:cNvSpPr/>
          <p:nvPr/>
        </p:nvSpPr>
        <p:spPr>
          <a:xfrm>
            <a:off x="76200" y="1290638"/>
            <a:ext cx="304800" cy="228600"/>
          </a:xfrm>
          <a:prstGeom prst="actionButtonForwardNex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69639" name="AutoShape 6">
            <a:hlinkClick r:id="rId3" action="ppaction://hlinksldjump"/>
          </p:cNvPr>
          <p:cNvSpPr/>
          <p:nvPr/>
        </p:nvSpPr>
        <p:spPr>
          <a:xfrm>
            <a:off x="76200" y="2357438"/>
            <a:ext cx="304800" cy="228600"/>
          </a:xfrm>
          <a:prstGeom prst="actionButtonForwardNex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69640" name="AutoShape 7">
            <a:hlinkClick r:id="rId4" action="ppaction://hlinksldjump"/>
          </p:cNvPr>
          <p:cNvSpPr/>
          <p:nvPr/>
        </p:nvSpPr>
        <p:spPr>
          <a:xfrm>
            <a:off x="76200" y="3805238"/>
            <a:ext cx="304800" cy="228600"/>
          </a:xfrm>
          <a:prstGeom prst="actionButtonForwardNex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69641" name="AutoShape 8">
            <a:hlinkClick r:id="rId5" action="ppaction://hlinksldjump"/>
          </p:cNvPr>
          <p:cNvSpPr/>
          <p:nvPr/>
        </p:nvSpPr>
        <p:spPr>
          <a:xfrm>
            <a:off x="76200" y="5186363"/>
            <a:ext cx="304800" cy="228600"/>
          </a:xfrm>
          <a:prstGeom prst="actionButtonForwardNex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0" name="Rectangle 2"/>
          <p:cNvSpPr>
            <a:spLocks noGrp="1"/>
          </p:cNvSpPr>
          <p:nvPr>
            <p:ph type="title"/>
          </p:nvPr>
        </p:nvSpPr>
        <p:spPr>
          <a:xfrm>
            <a:off x="457200" y="254000"/>
            <a:ext cx="8229600" cy="533400"/>
          </a:xfrm>
        </p:spPr>
        <p:txBody>
          <a:bodyPr wrap="square" anchor="ctr"/>
          <a:p>
            <a:pPr eaLnBrk="1" hangingPunct="1"/>
            <a:r>
              <a:rPr lang="en-US" altLang="x-none" dirty="0"/>
              <a:t>Example of Simple Select Statements</a:t>
            </a:r>
            <a:endParaRPr lang="en-US" altLang="x-none" dirty="0"/>
          </a:p>
        </p:txBody>
      </p:sp>
      <p:sp>
        <p:nvSpPr>
          <p:cNvPr id="70661" name="Rectangle 3"/>
          <p:cNvSpPr>
            <a:spLocks noGrp="1"/>
          </p:cNvSpPr>
          <p:nvPr>
            <p:ph type="body"/>
          </p:nvPr>
        </p:nvSpPr>
        <p:spPr>
          <a:xfrm>
            <a:off x="0" y="863600"/>
            <a:ext cx="9144000" cy="1828800"/>
          </a:xfrm>
        </p:spPr>
        <p:txBody>
          <a:bodyPr wrap="square" anchor="t"/>
          <a:p>
            <a:pPr marL="457200" indent="-457200" eaLnBrk="1" hangingPunct="1"/>
            <a:r>
              <a:rPr lang="en-US" altLang="x-none" sz="3200" i="1" u="sng" dirty="0">
                <a:solidFill>
                  <a:schemeClr val="accent1"/>
                </a:solidFill>
              </a:rPr>
              <a:t>Exp 2.9.1</a:t>
            </a:r>
            <a:r>
              <a:rPr lang="en-US" altLang="x-none" sz="3200" dirty="0">
                <a:solidFill>
                  <a:schemeClr val="accent2"/>
                </a:solidFill>
              </a:rPr>
              <a:t>: Get the names of customers who order at least one product priced at $0.50.</a:t>
            </a:r>
            <a:endParaRPr lang="en-US" altLang="x-none" sz="3200" dirty="0">
              <a:solidFill>
                <a:schemeClr val="accent2"/>
              </a:solidFill>
            </a:endParaRPr>
          </a:p>
          <a:p>
            <a:pPr lvl="1" eaLnBrk="1" hangingPunct="1">
              <a:buNone/>
            </a:pPr>
            <a:r>
              <a:rPr lang="en-US" altLang="x-none" sz="3200" dirty="0">
                <a:solidFill>
                  <a:schemeClr val="folHlink"/>
                </a:solidFill>
              </a:rPr>
              <a:t>(((P where price=0.50)[pid]</a:t>
            </a:r>
            <a:r>
              <a:rPr lang="en-US" altLang="x-none" sz="3200" dirty="0">
                <a:solidFill>
                  <a:schemeClr val="folHlink"/>
                </a:solidFill>
                <a:sym typeface="Symbol" panose="05050102010706020507" pitchFamily="2" charset="2"/>
              </a:rPr>
              <a:t>O)C) [cname]</a:t>
            </a:r>
            <a:endParaRPr lang="en-US" altLang="x-none" sz="3200" dirty="0">
              <a:solidFill>
                <a:schemeClr val="folHlink"/>
              </a:solidFill>
              <a:sym typeface="Symbol" panose="05050102010706020507" pitchFamily="2" charset="2"/>
            </a:endParaRPr>
          </a:p>
        </p:txBody>
      </p:sp>
      <p:sp>
        <p:nvSpPr>
          <p:cNvPr id="68615" name="Rectangle 4"/>
          <p:cNvSpPr/>
          <p:nvPr/>
        </p:nvSpPr>
        <p:spPr>
          <a:xfrm>
            <a:off x="0" y="2997200"/>
            <a:ext cx="9144000" cy="29718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a:t>
            </a:r>
            <a:endParaRPr lang="en-US" altLang="x-none" sz="32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products  p, orders  o, customers  c</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price=0.50 and p.pid=o.pid and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o.cid=c.cid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70663" name="AutoShape 5">
            <a:hlinkClick r:id="rId1" action="ppaction://hlinksldjump"/>
          </p:cNvPr>
          <p:cNvSpPr/>
          <p:nvPr/>
        </p:nvSpPr>
        <p:spPr>
          <a:xfrm>
            <a:off x="8458200" y="6248400"/>
            <a:ext cx="3048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0000CC"/>
      </a:hlink>
      <a:folHlink>
        <a:srgbClr val="0000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55644</Words>
  <Application>WPS 演示</Application>
  <PresentationFormat>全屏显示(4:3)</PresentationFormat>
  <Paragraphs>3243</Paragraphs>
  <Slides>180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180</vt:i4>
      </vt:variant>
    </vt:vector>
  </HeadingPairs>
  <TitlesOfParts>
    <vt:vector size="193" baseType="lpstr">
      <vt:lpstr>Arial</vt:lpstr>
      <vt:lpstr>宋体</vt:lpstr>
      <vt:lpstr>Wingdings</vt:lpstr>
      <vt:lpstr>Times New Roman</vt:lpstr>
      <vt:lpstr>微软雅黑</vt:lpstr>
      <vt:lpstr>Arial Unicode MS</vt:lpstr>
      <vt:lpstr>Calibri</vt:lpstr>
      <vt:lpstr>Symbol</vt:lpstr>
      <vt:lpstr>Wingdings</vt:lpstr>
      <vt:lpstr>Tahoma</vt:lpstr>
      <vt:lpstr>华文仿宋</vt:lpstr>
      <vt:lpstr>Symbol</vt:lpstr>
      <vt:lpstr>默认设计模板</vt:lpstr>
      <vt:lpstr>Chapter 3 Basic SQL Query Language</vt:lpstr>
      <vt:lpstr>Ch3  Basic SQL Query Language</vt:lpstr>
      <vt:lpstr>3.1  Introduction</vt:lpstr>
      <vt:lpstr>SQL Timeline</vt:lpstr>
      <vt:lpstr>SQL standards history</vt:lpstr>
      <vt:lpstr>PowerPoint 演示文稿</vt:lpstr>
      <vt:lpstr>3.1  Introduction</vt:lpstr>
      <vt:lpstr>3.1  Introduction</vt:lpstr>
      <vt:lpstr>3.1  Introduction</vt:lpstr>
      <vt:lpstr>3.2 Setting Up the Database</vt:lpstr>
      <vt:lpstr>3.2 Setting Up the Database</vt:lpstr>
      <vt:lpstr>3.2 Setting Up the Database</vt:lpstr>
      <vt:lpstr>PowerPoint 演示文稿</vt:lpstr>
      <vt:lpstr>3.2 Setting Up the Database</vt:lpstr>
      <vt:lpstr>3.2 Setting Up the Database</vt:lpstr>
      <vt:lpstr>3.2 Setting Up the Database</vt:lpstr>
      <vt:lpstr>PowerPoint 演示文稿</vt:lpstr>
      <vt:lpstr>3.2 Setting Up the Database</vt:lpstr>
      <vt:lpstr>3.2 Setting Up the Database</vt:lpstr>
      <vt:lpstr>3.2 Setting Up the Database</vt:lpstr>
      <vt:lpstr>3.2 Setting Up the Database</vt:lpstr>
      <vt:lpstr>3.2 Setting Up the Database</vt:lpstr>
      <vt:lpstr>3.3 Simple Select Statements</vt:lpstr>
      <vt:lpstr>3.3 Simple Select Statements</vt:lpstr>
      <vt:lpstr>3.3 Simple Select Statements</vt:lpstr>
      <vt:lpstr>3.3 Simple Select Statements</vt:lpstr>
      <vt:lpstr>3.3 Simple Select Statements</vt:lpstr>
      <vt:lpstr>PowerPoint 演示文稿</vt:lpstr>
      <vt:lpstr>3.3 Simple Select Statements</vt:lpstr>
      <vt:lpstr>3.3 Simple Select Statements</vt:lpstr>
      <vt:lpstr>3.3 Simple Select Statements</vt:lpstr>
      <vt:lpstr>3.3 Simple Select Statements</vt:lpstr>
      <vt:lpstr>PowerPoint 演示文稿</vt:lpstr>
      <vt:lpstr>3.3 Simple Select Statements</vt:lpstr>
      <vt:lpstr>3.3 Simple Select Statements</vt:lpstr>
      <vt:lpstr>3.3 Simple Select Statements</vt:lpstr>
      <vt:lpstr>PowerPoint 演示文稿</vt:lpstr>
      <vt:lpstr>3.3 Simple Select Statements</vt:lpstr>
      <vt:lpstr>PowerPoint 演示文稿</vt:lpstr>
      <vt:lpstr>PowerPoint 演示文稿</vt:lpstr>
      <vt:lpstr>PowerPoint 演示文稿</vt:lpstr>
      <vt:lpstr>PowerPoint 演示文稿</vt:lpstr>
      <vt:lpstr>PowerPoint 演示文稿</vt:lpstr>
      <vt:lpstr>3.3 Simple Select Statements</vt:lpstr>
      <vt:lpstr>3.4 Subqueries</vt:lpstr>
      <vt:lpstr>3.4 Subqueries</vt:lpstr>
      <vt:lpstr>3.4 Subqueries</vt:lpstr>
      <vt:lpstr>3.4 Subqueries</vt:lpstr>
      <vt:lpstr>PowerPoint 演示文稿</vt:lpstr>
      <vt:lpstr>PowerPoint 演示文稿</vt:lpstr>
      <vt:lpstr>PowerPoint 演示文稿</vt:lpstr>
      <vt:lpstr>PowerPoint 演示文稿</vt:lpstr>
      <vt:lpstr>3.4 Subqueries</vt:lpstr>
      <vt:lpstr>PowerPoint 演示文稿</vt:lpstr>
      <vt:lpstr>3.4 Subqueries</vt:lpstr>
      <vt:lpstr>PowerPoint 演示文稿</vt:lpstr>
      <vt:lpstr>3.4 Subqueries</vt:lpstr>
      <vt:lpstr>PowerPoint 演示文稿</vt:lpstr>
      <vt:lpstr>3.4 Subqueries</vt:lpstr>
      <vt:lpstr>3.4 Subqueries</vt:lpstr>
      <vt:lpstr>3.4 Subqueries</vt:lpstr>
      <vt:lpstr>3.4 Subqueries</vt:lpstr>
      <vt:lpstr>3.4 Subqueries</vt:lpstr>
      <vt:lpstr>3.4 Subqueries</vt:lpstr>
      <vt:lpstr>3.4 Subqueries</vt:lpstr>
      <vt:lpstr>Examples of Subquery (EXISTS)</vt:lpstr>
      <vt:lpstr>Examples of Subquery</vt:lpstr>
      <vt:lpstr>PowerPoint 演示文稿</vt:lpstr>
      <vt:lpstr>PowerPoint 演示文稿</vt:lpstr>
      <vt:lpstr>3.4 Subqueries</vt:lpstr>
      <vt:lpstr>3.4 Subqueries</vt:lpstr>
      <vt:lpstr>3.4 Subqueries</vt:lpstr>
      <vt:lpstr>Examples of Subquery</vt:lpstr>
      <vt:lpstr>Examples of Subquery</vt:lpstr>
      <vt:lpstr>Examples of Subquery</vt:lpstr>
      <vt:lpstr>Examples of Subquery</vt:lpstr>
      <vt:lpstr>Examples of Subqueries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 of Subquery（多样性）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of Simple Select Statements</vt:lpstr>
      <vt:lpstr>Example of Simple Select Statements</vt:lpstr>
      <vt:lpstr>Example of Simple Select Statements</vt:lpstr>
      <vt:lpstr>PowerPoint 演示文稿</vt:lpstr>
      <vt:lpstr>PowerPoint 演示文稿</vt:lpstr>
      <vt:lpstr>Example of Simple Select Statements</vt:lpstr>
      <vt:lpstr>PowerPoint 演示文稿</vt:lpstr>
      <vt:lpstr>Example of Simple Select Statements</vt:lpstr>
      <vt:lpstr>PowerPoint 演示文稿</vt:lpstr>
      <vt:lpstr>PowerPoint 演示文稿</vt:lpstr>
      <vt:lpstr>PowerPoint 演示文稿</vt:lpstr>
      <vt:lpstr>PowerPoint 演示文稿</vt:lpstr>
      <vt:lpstr>PowerPoint 演示文稿</vt:lpstr>
      <vt:lpstr>PowerPoint 演示文稿</vt:lpstr>
      <vt:lpstr>3.4 Subqueries</vt:lpstr>
      <vt:lpstr>3.5 UNION Operators and FOR ALL Conditions</vt:lpstr>
      <vt:lpstr>3.5 UNION Operators and FOR ALL Conditions</vt:lpstr>
      <vt:lpstr>3.5 UNION Op. and FOR ALL Cond.</vt:lpstr>
      <vt:lpstr>3.5 UNION Op. and FOR ALL Cond.</vt:lpstr>
      <vt:lpstr>3.6 Some Advanced SQL Syntax</vt:lpstr>
      <vt:lpstr>3.5 UNION Op. and FOR ALL Cond.</vt:lpstr>
      <vt:lpstr>3.5 UNION Op. and FOR ALL Cond.</vt:lpstr>
      <vt:lpstr>3.5 UNION Op. and FOR ALL Cond.</vt:lpstr>
      <vt:lpstr>3.5 UNION Op. and FOR ALL Cond.</vt:lpstr>
      <vt:lpstr>3.5 UNION Op. and FOR ALL Cond.</vt:lpstr>
      <vt:lpstr>PowerPoint 演示文稿</vt:lpstr>
      <vt:lpstr>PowerPoint 演示文稿</vt:lpstr>
      <vt:lpstr>3.5 UNION Op. and FOR ALL Cond.</vt:lpstr>
      <vt:lpstr>PowerPoint 演示文稿</vt:lpstr>
      <vt:lpstr>PowerPoint 演示文稿</vt:lpstr>
      <vt:lpstr>PowerPoint 演示文稿</vt:lpstr>
      <vt:lpstr>PowerPoint 演示文稿</vt:lpstr>
      <vt:lpstr>PowerPoint 演示文稿</vt:lpstr>
      <vt:lpstr>Example of Simple Select Statements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Get aids of agents who place orders for all customers who place orders for all products.</vt:lpstr>
      <vt:lpstr>3.6 Some Advanced SQL Syntax</vt:lpstr>
      <vt:lpstr>PowerPoint 演示文稿</vt:lpstr>
      <vt:lpstr>PowerPoint 演示文稿</vt:lpstr>
      <vt:lpstr>PowerPoint 演示文稿</vt:lpstr>
      <vt:lpstr>PowerPoint 演示文稿</vt:lpstr>
      <vt:lpstr>PowerPoint 演示文稿</vt:lpstr>
      <vt:lpstr>PowerPoint 演示文稿</vt:lpstr>
      <vt:lpstr>3.7 Set Functions in SQL</vt:lpstr>
      <vt:lpstr>3.7 Set Functions in SQL</vt:lpstr>
      <vt:lpstr>3.7 Set Functions in SQL</vt:lpstr>
      <vt:lpstr>3.7 Set Functions in SQL</vt:lpstr>
      <vt:lpstr>PowerPoint 演示文稿</vt:lpstr>
      <vt:lpstr>PowerPoint 演示文稿</vt:lpstr>
      <vt:lpstr>PowerPoint 演示文稿</vt:lpstr>
      <vt:lpstr>PowerPoint 演示文稿</vt:lpstr>
      <vt:lpstr>3.7 Set Functions in SQL</vt:lpstr>
      <vt:lpstr>3.7 Set Functions in SQL</vt:lpstr>
      <vt:lpstr>3.7 Set Functions in SQL</vt:lpstr>
      <vt:lpstr>3.8 Groups of Rows in SQL</vt:lpstr>
      <vt:lpstr>PowerPoint 演示文稿</vt:lpstr>
      <vt:lpstr>PowerPoint 演示文稿</vt:lpstr>
      <vt:lpstr>3.8 Groups of Rows in SQL</vt:lpstr>
      <vt:lpstr>3.8 Groups of Rows in SQL</vt:lpstr>
      <vt:lpstr>3.8 Groups of Rows in SQL</vt:lpstr>
      <vt:lpstr>3.8 Groups of Rows in SQL</vt:lpstr>
      <vt:lpstr>3.8 Groups of Rows in SQL</vt:lpstr>
      <vt:lpstr>3.8 Groups of Rows in SQL</vt:lpstr>
      <vt:lpstr>PowerPoint 演示文稿</vt:lpstr>
      <vt:lpstr>3.8 Groups of Rows in SQL</vt:lpstr>
      <vt:lpstr>3.9 A Complete Description of SQL Select</vt:lpstr>
      <vt:lpstr>3.10 Insert, Update, and Delete Statements</vt:lpstr>
      <vt:lpstr>PowerPoint 演示文稿</vt:lpstr>
      <vt:lpstr>3.10 Insert, Update, and Delete Statements</vt:lpstr>
      <vt:lpstr>PowerPoint 演示文稿</vt:lpstr>
      <vt:lpstr>3.10 Insert, Update, and Delete Statements</vt:lpstr>
      <vt:lpstr>3.10 Insert, Update, and Delete Statements</vt:lpstr>
      <vt:lpstr>3.10 Insert, Update, and Delete Statements</vt:lpstr>
      <vt:lpstr>3.10 Insert, Update, and Delete Statements</vt:lpstr>
      <vt:lpstr>3.10 Insert, Update, and Delete Statements</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njujack</cp:lastModifiedBy>
  <cp:revision>607</cp:revision>
  <dcterms:created xsi:type="dcterms:W3CDTF">2014-03-09T02:29:00Z</dcterms:created>
  <dcterms:modified xsi:type="dcterms:W3CDTF">2018-04-09T10:21:15Z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