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1039" r:id="rId3"/>
    <p:sldId id="877" r:id="rId4"/>
    <p:sldId id="1037" r:id="rId5"/>
    <p:sldId id="1040" r:id="rId6"/>
    <p:sldId id="1041" r:id="rId7"/>
    <p:sldId id="1043" r:id="rId8"/>
    <p:sldId id="1045" r:id="rId9"/>
    <p:sldId id="1046" r:id="rId10"/>
    <p:sldId id="1047" r:id="rId11"/>
    <p:sldId id="943" r:id="rId12"/>
    <p:sldId id="944" r:id="rId13"/>
    <p:sldId id="1016" r:id="rId14"/>
    <p:sldId id="963" r:id="rId15"/>
    <p:sldId id="1020" r:id="rId16"/>
    <p:sldId id="1017" r:id="rId17"/>
    <p:sldId id="1018" r:id="rId18"/>
    <p:sldId id="1019" r:id="rId19"/>
    <p:sldId id="1049" r:id="rId20"/>
    <p:sldId id="882" r:id="rId21"/>
    <p:sldId id="1023" r:id="rId22"/>
    <p:sldId id="1048" r:id="rId23"/>
    <p:sldId id="930" r:id="rId24"/>
    <p:sldId id="931" r:id="rId25"/>
    <p:sldId id="933" r:id="rId26"/>
    <p:sldId id="934" r:id="rId27"/>
    <p:sldId id="935" r:id="rId28"/>
    <p:sldId id="1033" r:id="rId29"/>
    <p:sldId id="936" r:id="rId30"/>
    <p:sldId id="1034" r:id="rId31"/>
    <p:sldId id="937" r:id="rId32"/>
    <p:sldId id="938" r:id="rId33"/>
    <p:sldId id="939" r:id="rId34"/>
    <p:sldId id="940" r:id="rId35"/>
    <p:sldId id="941" r:id="rId36"/>
    <p:sldId id="942" r:id="rId37"/>
    <p:sldId id="1025" r:id="rId38"/>
    <p:sldId id="884"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C3300"/>
    <a:srgbClr val="0066FF"/>
    <a:srgbClr val="009242"/>
    <a:srgbClr val="FF0000"/>
    <a:srgbClr val="3366FF"/>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88576" autoAdjust="0"/>
  </p:normalViewPr>
  <p:slideViewPr>
    <p:cSldViewPr>
      <p:cViewPr>
        <p:scale>
          <a:sx n="100" d="100"/>
          <a:sy n="100" d="100"/>
        </p:scale>
        <p:origin x="-1224" y="-13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528"/>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9C4823F-1BC3-4BE6-B69E-164C7198AFCD}" type="slidenum">
              <a:rPr lang="en-US" altLang="zh-CN"/>
              <a:pPr>
                <a:defRPr/>
              </a:pPr>
              <a:t>‹#›</a:t>
            </a:fld>
            <a:endParaRPr lang="en-US" altLang="zh-CN"/>
          </a:p>
        </p:txBody>
      </p:sp>
    </p:spTree>
    <p:extLst>
      <p:ext uri="{BB962C8B-B14F-4D97-AF65-F5344CB8AC3E}">
        <p14:creationId xmlns:p14="http://schemas.microsoft.com/office/powerpoint/2010/main" val="6990430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82" tIns="40910" rIns="83282" bIns="40910"/>
          <a:lstStyle/>
          <a:p>
            <a:r>
              <a:rPr lang="en-US" altLang="zh-CN" smtClean="0">
                <a:latin typeface="Arial" pitchFamily="34" charset="0"/>
              </a:rPr>
              <a:t>Sign and magnitude is convenient for human, but not convenient for computer.</a:t>
            </a:r>
          </a:p>
          <a:p>
            <a:r>
              <a:rPr lang="en-US" altLang="zh-CN" smtClean="0">
                <a:latin typeface="Arial" pitchFamily="34" charset="0"/>
              </a:rPr>
              <a:t>Since 1950’s, all computers use 2’s complement representation.</a:t>
            </a:r>
          </a:p>
          <a:p>
            <a:endParaRPr lang="en-US" altLang="zh-CN" smtClean="0">
              <a:latin typeface="Arial" pitchFamily="34" charset="0"/>
            </a:endParaRPr>
          </a:p>
          <a:p>
            <a:r>
              <a:rPr lang="en-US" altLang="zh-CN" smtClean="0">
                <a:latin typeface="Arial" pitchFamily="34" charset="0"/>
              </a:rPr>
              <a:t>Complement:</a:t>
            </a:r>
          </a:p>
          <a:p>
            <a:pPr>
              <a:spcBef>
                <a:spcPct val="50000"/>
              </a:spcBef>
              <a:buSzPct val="140000"/>
              <a:buFont typeface="Wingdings" pitchFamily="2" charset="2"/>
              <a:buChar char="§"/>
            </a:pPr>
            <a:r>
              <a:rPr lang="en-US" altLang="zh-CN" sz="1800" b="1" smtClean="0">
                <a:latin typeface="Arial" pitchFamily="34" charset="0"/>
              </a:rPr>
              <a:t> Need different ways to do addition and subtraction. </a:t>
            </a:r>
            <a:r>
              <a:rPr lang="en-US" altLang="zh-CN" sz="1800" smtClean="0">
                <a:latin typeface="Arial" pitchFamily="34" charset="0"/>
              </a:rPr>
              <a:t>We’ll see soon that 2’s complement need not to distinguish between addition and subtraction.</a:t>
            </a:r>
          </a:p>
          <a:p>
            <a:endParaRPr lang="en-US" altLang="zh-CN" smtClean="0">
              <a:latin typeface="Arial" pitchFamily="34" charset="0"/>
            </a:endParaRPr>
          </a:p>
          <a:p>
            <a:endParaRPr lang="en-US" altLang="zh-CN" smtClean="0">
              <a:latin typeface="Arial" pitchFamily="34" charset="0"/>
            </a:endParaRPr>
          </a:p>
        </p:txBody>
      </p:sp>
      <p:sp>
        <p:nvSpPr>
          <p:cNvPr id="771075" name="Rectangle 3"/>
          <p:cNvSpPr>
            <a:spLocks noGrp="1" noRot="1" noChangeAspect="1" noChangeArrowheads="1" noTextEdit="1"/>
          </p:cNvSpPr>
          <p:nvPr>
            <p:ph type="sldImg"/>
          </p:nvPr>
        </p:nvSpPr>
        <p:spPr>
          <a:xfrm>
            <a:off x="1144588" y="576263"/>
            <a:ext cx="4586287" cy="344011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itchFamily="34" charset="0"/>
              </a:rPr>
              <a:t>Step 1: sign bit is 1, it means the number is negative</a:t>
            </a:r>
          </a:p>
          <a:p>
            <a:r>
              <a:rPr lang="en-US" altLang="zh-CN" smtClean="0">
                <a:latin typeface="Arial" pitchFamily="34" charset="0"/>
              </a:rPr>
              <a:t>Step 2: exponent is 01111101=2</a:t>
            </a:r>
            <a:r>
              <a:rPr lang="en-US" altLang="zh-CN" baseline="30000" smtClean="0">
                <a:latin typeface="Arial" pitchFamily="34" charset="0"/>
              </a:rPr>
              <a:t>6 </a:t>
            </a:r>
            <a:r>
              <a:rPr lang="en-US" altLang="zh-CN" smtClean="0">
                <a:latin typeface="Arial" pitchFamily="34" charset="0"/>
              </a:rPr>
              <a:t>+2</a:t>
            </a:r>
            <a:r>
              <a:rPr lang="en-US" altLang="zh-CN" baseline="30000" smtClean="0">
                <a:latin typeface="Arial" pitchFamily="34" charset="0"/>
              </a:rPr>
              <a:t>5 </a:t>
            </a:r>
            <a:r>
              <a:rPr lang="en-US" altLang="zh-CN" smtClean="0">
                <a:latin typeface="Arial" pitchFamily="34" charset="0"/>
              </a:rPr>
              <a:t>+</a:t>
            </a:r>
            <a:r>
              <a:rPr lang="en-US" altLang="zh-CN" baseline="-25000" smtClean="0">
                <a:latin typeface="Arial" pitchFamily="34" charset="0"/>
              </a:rPr>
              <a:t> </a:t>
            </a:r>
            <a:r>
              <a:rPr lang="en-US" altLang="zh-CN" smtClean="0">
                <a:latin typeface="Arial" pitchFamily="34" charset="0"/>
              </a:rPr>
              <a:t>2</a:t>
            </a:r>
            <a:r>
              <a:rPr lang="en-US" altLang="zh-CN" baseline="30000" smtClean="0">
                <a:latin typeface="Arial" pitchFamily="34" charset="0"/>
              </a:rPr>
              <a:t>4 </a:t>
            </a:r>
            <a:r>
              <a:rPr lang="en-US" altLang="zh-CN" smtClean="0">
                <a:latin typeface="Arial" pitchFamily="34" charset="0"/>
              </a:rPr>
              <a:t>+2</a:t>
            </a:r>
            <a:r>
              <a:rPr lang="en-US" altLang="zh-CN" baseline="30000" smtClean="0">
                <a:latin typeface="Arial" pitchFamily="34" charset="0"/>
              </a:rPr>
              <a:t>3 </a:t>
            </a:r>
            <a:r>
              <a:rPr lang="en-US" altLang="zh-CN" smtClean="0">
                <a:latin typeface="Arial" pitchFamily="34" charset="0"/>
              </a:rPr>
              <a:t>+2</a:t>
            </a:r>
            <a:r>
              <a:rPr lang="en-US" altLang="zh-CN" baseline="30000" smtClean="0">
                <a:latin typeface="Arial" pitchFamily="34" charset="0"/>
              </a:rPr>
              <a:t>1 </a:t>
            </a:r>
            <a:r>
              <a:rPr lang="en-US" altLang="zh-CN" smtClean="0">
                <a:latin typeface="Arial" pitchFamily="34" charset="0"/>
              </a:rPr>
              <a:t>=64+32+16+8+1=125, because we use excess 127, so we should subtract 127 to get the actual value of exponent. 125-127=-2</a:t>
            </a:r>
          </a:p>
          <a:p>
            <a:r>
              <a:rPr lang="en-US" altLang="zh-CN" smtClean="0">
                <a:latin typeface="Arial" pitchFamily="34" charset="0"/>
              </a:rPr>
              <a:t>Step 3: here actual mantissa is 1.1100..0, so the value should be 1+….,  ….  The result is 1.75</a:t>
            </a:r>
          </a:p>
          <a:p>
            <a:r>
              <a:rPr lang="en-US" altLang="zh-CN" smtClean="0">
                <a:latin typeface="Arial" pitchFamily="34" charset="0"/>
              </a:rPr>
              <a:t>Step 4: So the actual value is  </a:t>
            </a:r>
          </a:p>
          <a:p>
            <a:endParaRPr lang="en-US" altLang="zh-CN" smtClean="0">
              <a:latin typeface="Arial" pitchFamily="34" charset="0"/>
            </a:endParaRPr>
          </a:p>
          <a:p>
            <a:r>
              <a:rPr lang="en-US" altLang="zh-CN" smtClean="0">
                <a:latin typeface="Arial" pitchFamily="34" charset="0"/>
              </a:rPr>
              <a:t>Any question about that?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itchFamily="34" charset="0"/>
              </a:rPr>
              <a:t>Step 1: sign bit is 1, it means the number is negative</a:t>
            </a:r>
          </a:p>
          <a:p>
            <a:r>
              <a:rPr lang="en-US" altLang="zh-CN" smtClean="0">
                <a:latin typeface="Arial" pitchFamily="34" charset="0"/>
              </a:rPr>
              <a:t>Step 2: exponent is 01111101=2</a:t>
            </a:r>
            <a:r>
              <a:rPr lang="en-US" altLang="zh-CN" baseline="30000" smtClean="0">
                <a:latin typeface="Arial" pitchFamily="34" charset="0"/>
              </a:rPr>
              <a:t>6 </a:t>
            </a:r>
            <a:r>
              <a:rPr lang="en-US" altLang="zh-CN" smtClean="0">
                <a:latin typeface="Arial" pitchFamily="34" charset="0"/>
              </a:rPr>
              <a:t>+2</a:t>
            </a:r>
            <a:r>
              <a:rPr lang="en-US" altLang="zh-CN" baseline="30000" smtClean="0">
                <a:latin typeface="Arial" pitchFamily="34" charset="0"/>
              </a:rPr>
              <a:t>5 </a:t>
            </a:r>
            <a:r>
              <a:rPr lang="en-US" altLang="zh-CN" smtClean="0">
                <a:latin typeface="Arial" pitchFamily="34" charset="0"/>
              </a:rPr>
              <a:t>+</a:t>
            </a:r>
            <a:r>
              <a:rPr lang="en-US" altLang="zh-CN" baseline="-25000" smtClean="0">
                <a:latin typeface="Arial" pitchFamily="34" charset="0"/>
              </a:rPr>
              <a:t> </a:t>
            </a:r>
            <a:r>
              <a:rPr lang="en-US" altLang="zh-CN" smtClean="0">
                <a:latin typeface="Arial" pitchFamily="34" charset="0"/>
              </a:rPr>
              <a:t>2</a:t>
            </a:r>
            <a:r>
              <a:rPr lang="en-US" altLang="zh-CN" baseline="30000" smtClean="0">
                <a:latin typeface="Arial" pitchFamily="34" charset="0"/>
              </a:rPr>
              <a:t>4 </a:t>
            </a:r>
            <a:r>
              <a:rPr lang="en-US" altLang="zh-CN" smtClean="0">
                <a:latin typeface="Arial" pitchFamily="34" charset="0"/>
              </a:rPr>
              <a:t>+2</a:t>
            </a:r>
            <a:r>
              <a:rPr lang="en-US" altLang="zh-CN" baseline="30000" smtClean="0">
                <a:latin typeface="Arial" pitchFamily="34" charset="0"/>
              </a:rPr>
              <a:t>3 </a:t>
            </a:r>
            <a:r>
              <a:rPr lang="en-US" altLang="zh-CN" smtClean="0">
                <a:latin typeface="Arial" pitchFamily="34" charset="0"/>
              </a:rPr>
              <a:t>+2</a:t>
            </a:r>
            <a:r>
              <a:rPr lang="en-US" altLang="zh-CN" baseline="30000" smtClean="0">
                <a:latin typeface="Arial" pitchFamily="34" charset="0"/>
              </a:rPr>
              <a:t>1 </a:t>
            </a:r>
            <a:r>
              <a:rPr lang="en-US" altLang="zh-CN" smtClean="0">
                <a:latin typeface="Arial" pitchFamily="34" charset="0"/>
              </a:rPr>
              <a:t>=64+32+16+8+1=125, because we use excess 127, so we should subtract 127 to get the actual value of exponent. 125-127=-2</a:t>
            </a:r>
          </a:p>
          <a:p>
            <a:r>
              <a:rPr lang="en-US" altLang="zh-CN" smtClean="0">
                <a:latin typeface="Arial" pitchFamily="34" charset="0"/>
              </a:rPr>
              <a:t>Step 3: here actual mantissa is 1.1100..0, so the value should be 1+….,  ….  The result is 1.75</a:t>
            </a:r>
          </a:p>
          <a:p>
            <a:r>
              <a:rPr lang="en-US" altLang="zh-CN" smtClean="0">
                <a:latin typeface="Arial" pitchFamily="34" charset="0"/>
              </a:rPr>
              <a:t>Step 4: So the actual value is  </a:t>
            </a:r>
          </a:p>
          <a:p>
            <a:endParaRPr lang="en-US" altLang="zh-CN" smtClean="0">
              <a:latin typeface="Arial" pitchFamily="34" charset="0"/>
            </a:endParaRPr>
          </a:p>
          <a:p>
            <a:r>
              <a:rPr lang="en-US" altLang="zh-CN" smtClean="0">
                <a:latin typeface="Arial" pitchFamily="34" charset="0"/>
              </a:rPr>
              <a:t>Any question about that?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value of an number, how to represent it in floating-point form? Here is an exercise. Please spend 4 minutes to try it.</a:t>
            </a:r>
          </a:p>
          <a:p>
            <a:r>
              <a:rPr lang="en-US" altLang="zh-CN" smtClean="0">
                <a:latin typeface="Arial" pitchFamily="34" charset="0"/>
              </a:rPr>
              <a:t>Let’s check your answers. Firstly,  then, and then, finally, the result is C14C0000H. Have you got that? Any question?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value of an number, how to represent it in floating-point form? Here is an exercise. Please spend 4 minutes to try it.</a:t>
            </a:r>
          </a:p>
          <a:p>
            <a:r>
              <a:rPr lang="en-US" altLang="zh-CN" smtClean="0">
                <a:latin typeface="Arial" pitchFamily="34" charset="0"/>
              </a:rPr>
              <a:t>Let’s check your answers. Firstly,  then, and then, finally, the result is C14C0000H. Have you got that? Any question?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exponent and significand bits are all zeros, it means the value is 0. It could be positive 0 or negative 0. They are equal.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smtClean="0">
                <a:latin typeface="Arial" pitchFamily="34" charset="0"/>
              </a:rPr>
              <a:t>Do you know the infinity symbol </a:t>
            </a:r>
            <a:r>
              <a:rPr lang="en-US" altLang="zh-CN" sz="1100" dirty="0" smtClean="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dirty="0" smtClean="0">
                <a:latin typeface="Arial" pitchFamily="34" charset="0"/>
              </a:rPr>
              <a:t>If exponent bits are all ones and </a:t>
            </a:r>
            <a:r>
              <a:rPr lang="en-US" altLang="zh-CN" dirty="0" err="1" smtClean="0">
                <a:latin typeface="Arial" pitchFamily="34" charset="0"/>
              </a:rPr>
              <a:t>significand</a:t>
            </a:r>
            <a:r>
              <a:rPr lang="en-US" altLang="zh-CN" dirty="0" smtClean="0">
                <a:latin typeface="Arial" pitchFamily="34" charset="0"/>
              </a:rPr>
              <a:t> bits are all </a:t>
            </a:r>
            <a:r>
              <a:rPr lang="en-US" altLang="zh-CN" dirty="0" err="1" smtClean="0">
                <a:latin typeface="Arial" pitchFamily="34" charset="0"/>
              </a:rPr>
              <a:t>zeros</a:t>
            </a:r>
            <a:r>
              <a:rPr lang="en-US" altLang="zh-CN" dirty="0" smtClean="0">
                <a:latin typeface="Arial" pitchFamily="34" charset="0"/>
              </a:rPr>
              <a:t>, the value is infinity. It could be positive infinity or negative infinity. They are not equal. There are some operations with infinity. Any finite number add infinity will be infinity. </a:t>
            </a:r>
            <a:endParaRPr lang="en-US" altLang="zh-CN" sz="1100" dirty="0" smtClean="0">
              <a:solidFill>
                <a:srgbClr val="063DE9"/>
              </a:solidFill>
              <a:latin typeface="宋体" pitchFamily="2" charset="-122"/>
            </a:endParaRPr>
          </a:p>
          <a:p>
            <a:endParaRPr lang="zh-CN" altLang="en-US" sz="1100" dirty="0" smtClean="0">
              <a:solidFill>
                <a:srgbClr val="063DE9"/>
              </a:solidFill>
              <a:latin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smtClean="0">
                <a:latin typeface="Arial" pitchFamily="34" charset="0"/>
              </a:rPr>
              <a:t>We can use NaN to help with debugging. If the calculating result is NaN, we can set some test point to see what happened. </a:t>
            </a:r>
          </a:p>
          <a:p>
            <a:r>
              <a:rPr lang="en-US" altLang="zh-CN" smtClean="0">
                <a:latin typeface="Arial" pitchFamily="34" charset="0"/>
              </a:rPr>
              <a:t>There are some operations which may produce NaN. We can define any finite number operate with NaN will produce NaN. Infinity minus infinity will produce NaN, and so 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82" tIns="40910" rIns="83282" bIns="40910"/>
          <a:lstStyle/>
          <a:p>
            <a:r>
              <a:rPr lang="en-US" altLang="zh-CN" smtClean="0">
                <a:latin typeface="Arial" pitchFamily="34" charset="0"/>
              </a:rPr>
              <a:t>Supplement slide: More about 2’s complement.</a:t>
            </a:r>
          </a:p>
        </p:txBody>
      </p:sp>
      <p:sp>
        <p:nvSpPr>
          <p:cNvPr id="773123" name="Rectangle 3"/>
          <p:cNvSpPr>
            <a:spLocks noGrp="1" noRot="1" noChangeAspect="1" noChangeArrowheads="1" noTextEdit="1"/>
          </p:cNvSpPr>
          <p:nvPr>
            <p:ph type="sldImg"/>
          </p:nvPr>
        </p:nvSpPr>
        <p:spPr>
          <a:xfrm>
            <a:off x="1144588" y="576263"/>
            <a:ext cx="4586287" cy="34401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幻灯片图像占位符 1"/>
          <p:cNvSpPr>
            <a:spLocks noGrp="1" noRot="1" noChangeAspect="1" noTextEdit="1"/>
          </p:cNvSpPr>
          <p:nvPr>
            <p:ph type="sldImg"/>
          </p:nvPr>
        </p:nvSpPr>
        <p:spPr>
          <a:xfrm>
            <a:off x="1144588" y="576263"/>
            <a:ext cx="4586287" cy="3440112"/>
          </a:xfrm>
          <a:ln/>
        </p:spPr>
      </p:sp>
      <p:sp>
        <p:nvSpPr>
          <p:cNvPr id="777219" name="备注占位符 2"/>
          <p:cNvSpPr>
            <a:spLocks noGrp="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48" tIns="43104" rIns="87748" bIns="43104"/>
          <a:lstStyle/>
          <a:p>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r>
              <a:rPr lang="zh-CN" altLang="en-US" smtClean="0">
                <a:latin typeface="Arial" pitchFamily="34" charset="0"/>
              </a:rPr>
              <a:t>可以适当举一些例子</a:t>
            </a:r>
          </a:p>
        </p:txBody>
      </p:sp>
      <p:sp>
        <p:nvSpPr>
          <p:cNvPr id="44036" name="灯片编号占位符 3"/>
          <p:cNvSpPr>
            <a:spLocks noGrp="1"/>
          </p:cNvSpPr>
          <p:nvPr>
            <p:ph type="sldNum" sz="quarter" idx="5"/>
          </p:nvPr>
        </p:nvSpPr>
        <p:spPr>
          <a:noFill/>
        </p:spPr>
        <p:txBody>
          <a:bodyPr/>
          <a:lstStyle/>
          <a:p>
            <a:fld id="{6F6765B7-6DA3-4734-99B2-9BEAAA97431F}" type="slidenum">
              <a:rPr lang="en-US" altLang="zh-CN" smtClean="0"/>
              <a:pPr/>
              <a:t>13</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5060" name="灯片编号占位符 3"/>
          <p:cNvSpPr>
            <a:spLocks noGrp="1"/>
          </p:cNvSpPr>
          <p:nvPr>
            <p:ph type="sldNum" sz="quarter" idx="5"/>
          </p:nvPr>
        </p:nvSpPr>
        <p:spPr>
          <a:noFill/>
        </p:spPr>
        <p:txBody>
          <a:bodyPr/>
          <a:lstStyle/>
          <a:p>
            <a:fld id="{26BAA31B-3B4D-4ACF-8A37-96245DF3E096}" type="slidenum">
              <a:rPr lang="en-US" altLang="zh-CN" smtClean="0"/>
              <a:pPr/>
              <a:t>17</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6084" name="灯片编号占位符 3"/>
          <p:cNvSpPr>
            <a:spLocks noGrp="1"/>
          </p:cNvSpPr>
          <p:nvPr>
            <p:ph type="sldNum" sz="quarter" idx="5"/>
          </p:nvPr>
        </p:nvSpPr>
        <p:spPr>
          <a:noFill/>
        </p:spPr>
        <p:txBody>
          <a:bodyPr/>
          <a:lstStyle/>
          <a:p>
            <a:fld id="{8BB58D43-24AD-47E2-B652-306CDA40D55A}" type="slidenum">
              <a:rPr lang="en-US" altLang="zh-CN" smtClean="0"/>
              <a:pPr/>
              <a:t>18</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Before we move on to the floating-point representation, let’s review the familiar scientific notation. For example, we can use 6.02x10</a:t>
            </a:r>
            <a:r>
              <a:rPr lang="en-US" altLang="zh-CN" baseline="30000" smtClean="0">
                <a:latin typeface="Arial" pitchFamily="34" charset="0"/>
              </a:rPr>
              <a:t>21 </a:t>
            </a:r>
            <a:r>
              <a:rPr lang="en-US" altLang="zh-CN" smtClean="0">
                <a:latin typeface="Arial" pitchFamily="34" charset="0"/>
              </a:rPr>
              <a:t>to represent 6,020,000,000,000,000,000,000. Here, the part before x is called mantissa,  the base is 10, the power of ten is called exponent. </a:t>
            </a:r>
          </a:p>
          <a:p>
            <a:r>
              <a:rPr lang="en-US" altLang="zh-CN" smtClean="0">
                <a:solidFill>
                  <a:srgbClr val="CC0000"/>
                </a:solidFill>
                <a:latin typeface="Arial" pitchFamily="34" charset="0"/>
              </a:rPr>
              <a:t>What the exponent mean?</a:t>
            </a:r>
            <a:r>
              <a:rPr lang="en-US" altLang="zh-CN" smtClean="0">
                <a:latin typeface="Arial" pitchFamily="34" charset="0"/>
              </a:rPr>
              <a:t> </a:t>
            </a:r>
            <a:r>
              <a:rPr lang="en-US" altLang="zh-CN" smtClean="0">
                <a:solidFill>
                  <a:srgbClr val="CC0000"/>
                </a:solidFill>
                <a:latin typeface="Arial" pitchFamily="34" charset="0"/>
              </a:rPr>
              <a:t>Who knows that?</a:t>
            </a:r>
          </a:p>
          <a:p>
            <a:r>
              <a:rPr lang="en-US" altLang="zh-CN" smtClean="0">
                <a:latin typeface="Arial" pitchFamily="34" charset="0"/>
              </a:rPr>
              <a:t>Exponent is used for deciding the position of decimal point. When we change exponent,the decimal point can be floated. In this example, If we change the exponent to 31, it means the number of digits of real value will be 31+1=32,the number become longer and it’s value is more larger, but we need not increase the number of digits in exponent. It’s still 2 digits. </a:t>
            </a:r>
          </a:p>
          <a:p>
            <a:r>
              <a:rPr lang="en-US" altLang="zh-CN" smtClean="0">
                <a:latin typeface="Arial" pitchFamily="34" charset="0"/>
              </a:rPr>
              <a:t>In the scientific notation, a mantissa with no leading 0s and only one digit to left of decimal point is called to be normalized. It means an normalized number should have a nonzero leftmost digit. So, there is only one normalized form, whereas there are many unnormalized forms. For example, if we want to represent 1/1,000,000,000, the normalized form is 1.0x10</a:t>
            </a:r>
            <a:r>
              <a:rPr lang="en-US" altLang="zh-CN" baseline="30000" smtClean="0">
                <a:latin typeface="Arial" pitchFamily="34" charset="0"/>
              </a:rPr>
              <a:t>-9</a:t>
            </a:r>
            <a:r>
              <a:rPr lang="en-US" altLang="zh-CN" smtClean="0">
                <a:latin typeface="Arial" pitchFamily="34" charset="0"/>
              </a:rPr>
              <a:t> , whereas 0.1x10</a:t>
            </a:r>
            <a:r>
              <a:rPr lang="en-US" altLang="zh-CN" baseline="30000" smtClean="0">
                <a:latin typeface="Arial" pitchFamily="34" charset="0"/>
              </a:rPr>
              <a:t>-8 </a:t>
            </a:r>
            <a:r>
              <a:rPr lang="en-US" altLang="zh-CN" smtClean="0">
                <a:latin typeface="Arial" pitchFamily="34" charset="0"/>
              </a:rPr>
              <a:t>and 10.0x10</a:t>
            </a:r>
            <a:r>
              <a:rPr lang="en-US" altLang="zh-CN" baseline="30000" smtClean="0">
                <a:latin typeface="Arial" pitchFamily="34" charset="0"/>
              </a:rPr>
              <a:t>-10</a:t>
            </a:r>
            <a:r>
              <a:rPr lang="en-US" altLang="zh-CN" smtClean="0">
                <a:latin typeface="Arial" pitchFamily="34" charset="0"/>
              </a:rPr>
              <a:t>n are not normalized number. In this example, the exponent is negative (-9), it means the actual decimal point should be to the left of the </a:t>
            </a:r>
          </a:p>
          <a:p>
            <a:r>
              <a:rPr lang="en-US" altLang="zh-CN" smtClean="0">
                <a:latin typeface="Arial" pitchFamily="34" charset="0"/>
              </a:rPr>
              <a:t>9</a:t>
            </a:r>
            <a:r>
              <a:rPr lang="en-US" altLang="zh-CN" baseline="30000" smtClean="0">
                <a:latin typeface="Arial" pitchFamily="34" charset="0"/>
              </a:rPr>
              <a:t>th</a:t>
            </a:r>
            <a:r>
              <a:rPr lang="en-US" altLang="zh-CN" smtClean="0">
                <a:latin typeface="Arial" pitchFamily="34" charset="0"/>
              </a:rPr>
              <a:t> place. </a:t>
            </a:r>
          </a:p>
          <a:p>
            <a:r>
              <a:rPr lang="en-US" altLang="zh-CN" smtClean="0">
                <a:latin typeface="Arial" pitchFamily="34" charset="0"/>
              </a:rPr>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p>
          <a:p>
            <a:r>
              <a:rPr lang="en-US" altLang="zh-CN" smtClean="0">
                <a:latin typeface="Arial" pitchFamily="34" charset="0"/>
              </a:rPr>
              <a:t> </a:t>
            </a:r>
          </a:p>
          <a:p>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Kahan. People call him the father of the IEEE 754 standard. Because of his contribution to the standard, he won ACM Turing Award in 1989. This is the highest prize in computation field, It’s equivalent to Nobel Prize.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smtClean="0">
                <a:latin typeface="Arial" pitchFamily="34" charset="0"/>
              </a:rPr>
              <a:t>Any question for this? </a:t>
            </a:r>
          </a:p>
          <a:p>
            <a:r>
              <a:rPr lang="en-US" altLang="zh-CN" smtClean="0">
                <a:latin typeface="Arial" pitchFamily="34" charset="0"/>
              </a:rPr>
              <a:t>If we know the bit pattern of an normalized floating-point number, we can calculate the value of this number using the formula.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0AD49CAD-A214-44AD-9DE4-006E27BA29F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C00000"/>
                </a:solidFill>
                <a:latin typeface="微软雅黑" panose="020B0503020204020204" pitchFamily="34" charset="-122"/>
                <a:ea typeface="微软雅黑" panose="020B0503020204020204" pitchFamily="34" charset="-122"/>
              </a:rPr>
              <a:t>第二章 数据的机器级表示</a:t>
            </a:r>
            <a:r>
              <a:rPr lang="zh-CN" altLang="en-US" dirty="0" smtClean="0">
                <a:solidFill>
                  <a:srgbClr val="FF0000"/>
                </a:solidFill>
              </a:rPr>
              <a:t/>
            </a:r>
            <a:br>
              <a:rPr lang="zh-CN" altLang="en-US" dirty="0" smtClean="0">
                <a:solidFill>
                  <a:srgbClr val="FF0000"/>
                </a:solidFill>
              </a:rPr>
            </a:br>
            <a:r>
              <a:rPr lang="zh-CN" altLang="en-US" dirty="0" smtClean="0">
                <a:solidFill>
                  <a:srgbClr val="FF0000"/>
                </a:solidFill>
              </a:rPr>
              <a:t>                       </a:t>
            </a:r>
            <a:r>
              <a:rPr lang="en-US" altLang="zh-CN" sz="2800" dirty="0" smtClean="0">
                <a:solidFill>
                  <a:srgbClr val="0066CC"/>
                </a:solidFill>
              </a:rPr>
              <a:t>——</a:t>
            </a:r>
            <a:r>
              <a:rPr lang="zh-CN" altLang="en-US" sz="2800" dirty="0" smtClean="0">
                <a:solidFill>
                  <a:srgbClr val="0066CC"/>
                </a:solidFill>
                <a:latin typeface="微软雅黑" pitchFamily="34" charset="-122"/>
                <a:ea typeface="微软雅黑" pitchFamily="34" charset="-122"/>
              </a:rPr>
              <a:t>数制和编码、整数的表示</a:t>
            </a:r>
            <a:r>
              <a:rPr lang="zh-CN" altLang="en-US" dirty="0">
                <a:solidFill>
                  <a:srgbClr val="FF0000"/>
                </a:solidFill>
                <a:latin typeface="微软雅黑" pitchFamily="34" charset="-122"/>
                <a:ea typeface="微软雅黑" pitchFamily="34" charset="-122"/>
              </a:rPr>
              <a:t/>
            </a:r>
            <a:br>
              <a:rPr lang="zh-CN" altLang="en-US" dirty="0">
                <a:solidFill>
                  <a:srgbClr val="FF0000"/>
                </a:solidFill>
                <a:latin typeface="微软雅黑" pitchFamily="34" charset="-122"/>
                <a:ea typeface="微软雅黑" pitchFamily="34" charset="-122"/>
              </a:rPr>
            </a:b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smtClean="0">
                <a:ea typeface="黑体" pitchFamily="49" charset="-122"/>
              </a:rPr>
              <a:t>数制和编码</a:t>
            </a:r>
          </a:p>
          <a:p>
            <a:pPr>
              <a:spcBef>
                <a:spcPts val="1600"/>
              </a:spcBef>
            </a:pPr>
            <a:r>
              <a:rPr lang="zh-CN" altLang="en-US" sz="2800" dirty="0" smtClean="0">
                <a:solidFill>
                  <a:srgbClr val="C00000"/>
                </a:solidFill>
                <a:ea typeface="黑体" pitchFamily="49" charset="-122"/>
              </a:rPr>
              <a:t>整数的表示</a:t>
            </a:r>
            <a:endParaRPr lang="en-US" altLang="zh-CN" sz="2800" dirty="0" smtClean="0">
              <a:solidFill>
                <a:srgbClr val="C00000"/>
              </a:solidFill>
              <a:ea typeface="黑体" pitchFamily="49" charset="-122"/>
            </a:endParaRPr>
          </a:p>
          <a:p>
            <a:pPr>
              <a:spcBef>
                <a:spcPts val="1600"/>
              </a:spcBef>
            </a:pPr>
            <a:r>
              <a:rPr lang="zh-CN" altLang="en-US" sz="2800" dirty="0">
                <a:ea typeface="黑体" pitchFamily="49" charset="-122"/>
              </a:rPr>
              <a:t>实数的</a:t>
            </a:r>
            <a:r>
              <a:rPr lang="zh-CN" altLang="en-US" sz="2800" dirty="0" smtClean="0">
                <a:ea typeface="黑体" pitchFamily="49" charset="-122"/>
              </a:rPr>
              <a:t>表示</a:t>
            </a:r>
            <a:endParaRPr lang="en-US" altLang="zh-CN" sz="2800" dirty="0">
              <a:ea typeface="黑体" pitchFamily="49" charset="-122"/>
            </a:endParaRPr>
          </a:p>
        </p:txBody>
      </p:sp>
    </p:spTree>
    <p:extLst>
      <p:ext uri="{BB962C8B-B14F-4D97-AF65-F5344CB8AC3E}">
        <p14:creationId xmlns:p14="http://schemas.microsoft.com/office/powerpoint/2010/main" val="339842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idx="4294967295"/>
          </p:nvPr>
        </p:nvSpPr>
        <p:spPr>
          <a:xfrm>
            <a:off x="766763" y="7938"/>
            <a:ext cx="7858125" cy="660400"/>
          </a:xfrm>
        </p:spPr>
        <p:txBody>
          <a:bodyPr lIns="63500" tIns="25400" rIns="63500" bIns="25400" anchor="t">
            <a:spAutoFit/>
          </a:bodyPr>
          <a:lstStyle/>
          <a:p>
            <a:r>
              <a:rPr lang="en-US" altLang="zh-CN" smtClean="0">
                <a:ea typeface="宋体" pitchFamily="2" charset="-122"/>
              </a:rPr>
              <a:t> Unsigned integer(</a:t>
            </a:r>
            <a:r>
              <a:rPr lang="zh-CN" altLang="en-US" smtClean="0">
                <a:ea typeface="宋体" pitchFamily="2" charset="-122"/>
              </a:rPr>
              <a:t>无符号整数)</a:t>
            </a:r>
          </a:p>
        </p:txBody>
      </p:sp>
      <p:sp>
        <p:nvSpPr>
          <p:cNvPr id="275459" name="Rectangle 3"/>
          <p:cNvSpPr>
            <a:spLocks noGrp="1" noChangeArrowheads="1"/>
          </p:cNvSpPr>
          <p:nvPr>
            <p:ph type="body" idx="4294967295"/>
          </p:nvPr>
        </p:nvSpPr>
        <p:spPr>
          <a:xfrm>
            <a:off x="119063" y="800100"/>
            <a:ext cx="8574087" cy="5773738"/>
          </a:xfrm>
        </p:spPr>
        <p:txBody>
          <a:bodyPr lIns="63500" tIns="25400" rIns="63500" bIns="25400">
            <a:spAutoFit/>
          </a:bodyPr>
          <a:lstStyle/>
          <a:p>
            <a:pPr algn="just">
              <a:spcBef>
                <a:spcPct val="30000"/>
              </a:spcBef>
            </a:pPr>
            <a:r>
              <a:rPr lang="zh-CN" altLang="en-US" sz="2200" dirty="0" smtClean="0">
                <a:ea typeface="黑体" pitchFamily="49" charset="-122"/>
              </a:rPr>
              <a:t>机器中字的位排列顺序有两种方式：（例：</a:t>
            </a:r>
            <a:r>
              <a:rPr lang="en-US" altLang="zh-CN" sz="2200" dirty="0" smtClean="0">
                <a:ea typeface="黑体" pitchFamily="49" charset="-122"/>
              </a:rPr>
              <a:t>32</a:t>
            </a:r>
            <a:r>
              <a:rPr lang="zh-CN" altLang="en-US" sz="2200" dirty="0" smtClean="0">
                <a:ea typeface="黑体" pitchFamily="49" charset="-122"/>
              </a:rPr>
              <a:t>位字</a:t>
            </a:r>
            <a:r>
              <a:rPr lang="en-US" altLang="zh-CN" sz="2200" dirty="0" smtClean="0">
                <a:ea typeface="黑体" pitchFamily="49" charset="-122"/>
              </a:rPr>
              <a:t>: </a:t>
            </a:r>
            <a:r>
              <a:rPr lang="en-US" altLang="zh-CN" sz="2200" dirty="0" smtClean="0">
                <a:solidFill>
                  <a:srgbClr val="CC0000"/>
                </a:solidFill>
                <a:ea typeface="黑体" pitchFamily="49" charset="-122"/>
              </a:rPr>
              <a:t>0</a:t>
            </a:r>
            <a:r>
              <a:rPr lang="en-US" altLang="zh-CN" sz="2200" dirty="0" smtClean="0">
                <a:ea typeface="黑体" pitchFamily="49" charset="-122"/>
              </a:rPr>
              <a:t>…01011</a:t>
            </a:r>
            <a:r>
              <a:rPr lang="en-US" altLang="zh-CN" sz="2200" baseline="-25000" dirty="0" smtClean="0">
                <a:ea typeface="黑体" pitchFamily="49" charset="-122"/>
              </a:rPr>
              <a:t>2</a:t>
            </a:r>
            <a:r>
              <a:rPr lang="zh-CN" altLang="en-US" sz="2200" dirty="0" smtClean="0">
                <a:ea typeface="黑体" pitchFamily="49" charset="-122"/>
              </a:rPr>
              <a:t>）</a:t>
            </a:r>
            <a:endParaRPr lang="en-US" altLang="zh-CN" sz="2200" dirty="0" smtClean="0">
              <a:ea typeface="黑体" pitchFamily="49" charset="-122"/>
            </a:endParaRPr>
          </a:p>
          <a:p>
            <a:pPr lvl="1" algn="just">
              <a:spcBef>
                <a:spcPct val="30000"/>
              </a:spcBef>
            </a:pPr>
            <a:r>
              <a:rPr lang="zh-CN" altLang="en-US" dirty="0" smtClean="0">
                <a:ea typeface="黑体" pitchFamily="49" charset="-122"/>
              </a:rPr>
              <a:t>高到低位从左到右：</a:t>
            </a:r>
            <a:r>
              <a:rPr lang="en-US" altLang="zh-CN" dirty="0" smtClean="0">
                <a:solidFill>
                  <a:srgbClr val="CC0000"/>
                </a:solidFill>
                <a:ea typeface="黑体" pitchFamily="49" charset="-122"/>
              </a:rPr>
              <a:t>0</a:t>
            </a:r>
            <a:r>
              <a:rPr lang="en-US" altLang="zh-CN" dirty="0" smtClean="0">
                <a:ea typeface="黑体" pitchFamily="49" charset="-122"/>
              </a:rPr>
              <a:t>000 0000 0000 0000 0000 0000 0000 101</a:t>
            </a:r>
            <a:r>
              <a:rPr lang="en-US" altLang="zh-CN" dirty="0" smtClean="0">
                <a:solidFill>
                  <a:schemeClr val="tx1"/>
                </a:solidFill>
                <a:ea typeface="黑体" pitchFamily="49" charset="-122"/>
              </a:rPr>
              <a:t>1</a:t>
            </a:r>
          </a:p>
          <a:p>
            <a:pPr lvl="1" algn="just">
              <a:spcBef>
                <a:spcPct val="30000"/>
              </a:spcBef>
            </a:pPr>
            <a:r>
              <a:rPr lang="zh-CN" altLang="en-US" dirty="0" smtClean="0">
                <a:ea typeface="黑体" pitchFamily="49" charset="-122"/>
              </a:rPr>
              <a:t>高到低位从右到左：</a:t>
            </a:r>
            <a:r>
              <a:rPr lang="en-US" altLang="zh-CN" dirty="0" smtClean="0">
                <a:solidFill>
                  <a:schemeClr val="tx1"/>
                </a:solidFill>
                <a:ea typeface="黑体" pitchFamily="49" charset="-122"/>
              </a:rPr>
              <a:t>1</a:t>
            </a:r>
            <a:r>
              <a:rPr lang="en-US" altLang="zh-CN" dirty="0" smtClean="0">
                <a:ea typeface="黑体" pitchFamily="49" charset="-122"/>
              </a:rPr>
              <a:t>101 0000 0000 0000 0000 0000 0000 000</a:t>
            </a:r>
            <a:r>
              <a:rPr lang="en-US" altLang="zh-CN" dirty="0" smtClean="0">
                <a:solidFill>
                  <a:srgbClr val="CC0000"/>
                </a:solidFill>
                <a:ea typeface="黑体" pitchFamily="49" charset="-122"/>
              </a:rPr>
              <a:t>0</a:t>
            </a:r>
          </a:p>
          <a:p>
            <a:pPr lvl="1" algn="just">
              <a:spcBef>
                <a:spcPct val="30000"/>
              </a:spcBef>
            </a:pPr>
            <a:r>
              <a:rPr lang="en-US" altLang="zh-CN" dirty="0" smtClean="0">
                <a:ea typeface="黑体" pitchFamily="49" charset="-122"/>
              </a:rPr>
              <a:t>Leftmost</a:t>
            </a:r>
            <a:r>
              <a:rPr lang="zh-CN" altLang="en-US" dirty="0" smtClean="0">
                <a:ea typeface="黑体" pitchFamily="49" charset="-122"/>
              </a:rPr>
              <a:t>和</a:t>
            </a:r>
            <a:r>
              <a:rPr lang="en-US" altLang="zh-CN" dirty="0" smtClean="0">
                <a:ea typeface="黑体" pitchFamily="49" charset="-122"/>
              </a:rPr>
              <a:t>rightmost</a:t>
            </a:r>
            <a:r>
              <a:rPr lang="zh-CN" altLang="en-US" dirty="0" smtClean="0">
                <a:ea typeface="黑体" pitchFamily="49" charset="-122"/>
              </a:rPr>
              <a:t>这两个词有歧义，故用</a:t>
            </a:r>
            <a:r>
              <a:rPr lang="en-US" altLang="zh-CN" dirty="0" smtClean="0">
                <a:solidFill>
                  <a:srgbClr val="CC0000"/>
                </a:solidFill>
                <a:ea typeface="黑体" pitchFamily="49" charset="-122"/>
              </a:rPr>
              <a:t>LSB(Least Significant Bit</a:t>
            </a:r>
            <a:r>
              <a:rPr lang="en-US" altLang="zh-CN" dirty="0" smtClean="0">
                <a:ea typeface="黑体" pitchFamily="49" charset="-122"/>
              </a:rPr>
              <a:t>)</a:t>
            </a:r>
            <a:r>
              <a:rPr lang="zh-CN" altLang="en-US" dirty="0" smtClean="0">
                <a:ea typeface="黑体" pitchFamily="49" charset="-122"/>
              </a:rPr>
              <a:t>来表示最低有效位，用</a:t>
            </a:r>
            <a:r>
              <a:rPr lang="en-US" altLang="zh-CN" dirty="0" smtClean="0">
                <a:ea typeface="黑体" pitchFamily="49" charset="-122"/>
              </a:rPr>
              <a:t>MSB</a:t>
            </a:r>
            <a:r>
              <a:rPr lang="zh-CN" altLang="en-US" dirty="0" smtClean="0">
                <a:ea typeface="黑体" pitchFamily="49" charset="-122"/>
              </a:rPr>
              <a:t>来表示最高有效位</a:t>
            </a:r>
          </a:p>
          <a:p>
            <a:pPr lvl="1" algn="just">
              <a:spcBef>
                <a:spcPct val="30000"/>
              </a:spcBef>
            </a:pPr>
            <a:r>
              <a:rPr lang="zh-CN" altLang="en-US" dirty="0" smtClean="0">
                <a:ea typeface="黑体" pitchFamily="49" charset="-122"/>
              </a:rPr>
              <a:t>高位到低位多采用从左往右排列</a:t>
            </a:r>
          </a:p>
          <a:p>
            <a:pPr algn="just">
              <a:spcBef>
                <a:spcPct val="30000"/>
              </a:spcBef>
            </a:pPr>
            <a:r>
              <a:rPr lang="zh-CN" altLang="en-US" sz="2200" dirty="0" smtClean="0">
                <a:ea typeface="黑体" pitchFamily="49" charset="-122"/>
              </a:rPr>
              <a:t>一般在全部是正数运算且不出现负值结果的场合下，可使用无符号数表示。例如，地址运算，编号表示，等等</a:t>
            </a:r>
          </a:p>
          <a:p>
            <a:pPr algn="just">
              <a:spcBef>
                <a:spcPct val="30000"/>
              </a:spcBef>
            </a:pPr>
            <a:r>
              <a:rPr lang="zh-CN" altLang="en-US" sz="2200" dirty="0" smtClean="0">
                <a:ea typeface="黑体" pitchFamily="49" charset="-122"/>
              </a:rPr>
              <a:t>无符号整数的编码中</a:t>
            </a:r>
            <a:r>
              <a:rPr lang="zh-CN" altLang="en-US" sz="2200" dirty="0" smtClean="0">
                <a:solidFill>
                  <a:srgbClr val="CC0000"/>
                </a:solidFill>
                <a:ea typeface="黑体" pitchFamily="49" charset="-122"/>
              </a:rPr>
              <a:t>没有符号位</a:t>
            </a:r>
          </a:p>
          <a:p>
            <a:pPr algn="just">
              <a:spcBef>
                <a:spcPct val="30000"/>
              </a:spcBef>
            </a:pPr>
            <a:r>
              <a:rPr lang="zh-CN" altLang="en-US" sz="2200" dirty="0" smtClean="0">
                <a:ea typeface="黑体" pitchFamily="49" charset="-122"/>
              </a:rPr>
              <a:t>能表示的最大值大于位数相同的带符号整数的最大值（</a:t>
            </a:r>
            <a:r>
              <a:rPr lang="en-US" altLang="zh-CN" sz="2200" dirty="0" smtClean="0">
                <a:ea typeface="黑体" pitchFamily="49" charset="-122"/>
              </a:rPr>
              <a:t>Why</a:t>
            </a:r>
            <a:r>
              <a:rPr lang="zh-CN" altLang="en-US" sz="2200" dirty="0" smtClean="0">
                <a:ea typeface="黑体" pitchFamily="49" charset="-122"/>
              </a:rPr>
              <a:t>？）</a:t>
            </a:r>
          </a:p>
          <a:p>
            <a:pPr lvl="1" algn="just">
              <a:spcBef>
                <a:spcPct val="30000"/>
              </a:spcBef>
            </a:pPr>
            <a:r>
              <a:rPr lang="zh-CN" altLang="en-US" dirty="0" smtClean="0">
                <a:ea typeface="黑体" pitchFamily="49" charset="-122"/>
              </a:rPr>
              <a:t>例如，8位无符号整数最大是255（1111 1111）</a:t>
            </a:r>
          </a:p>
          <a:p>
            <a:pPr lvl="1" algn="just">
              <a:spcBef>
                <a:spcPct val="30000"/>
              </a:spcBef>
              <a:buFontTx/>
              <a:buNone/>
            </a:pPr>
            <a:r>
              <a:rPr lang="zh-CN" altLang="en-US" dirty="0" smtClean="0">
                <a:ea typeface="黑体" pitchFamily="49" charset="-122"/>
              </a:rPr>
              <a:t>            而</a:t>
            </a:r>
            <a:r>
              <a:rPr lang="en-US" altLang="zh-CN" dirty="0" smtClean="0">
                <a:ea typeface="黑体" pitchFamily="49" charset="-122"/>
              </a:rPr>
              <a:t>8</a:t>
            </a:r>
            <a:r>
              <a:rPr lang="zh-CN" altLang="en-US" dirty="0" smtClean="0">
                <a:ea typeface="黑体" pitchFamily="49" charset="-122"/>
              </a:rPr>
              <a:t>位带符号整数最大为</a:t>
            </a:r>
            <a:r>
              <a:rPr lang="en-US" altLang="zh-CN" dirty="0" smtClean="0">
                <a:ea typeface="黑体" pitchFamily="49" charset="-122"/>
              </a:rPr>
              <a:t>127</a:t>
            </a:r>
            <a:r>
              <a:rPr lang="zh-CN" altLang="en-US" dirty="0" smtClean="0">
                <a:ea typeface="黑体" pitchFamily="49" charset="-122"/>
              </a:rPr>
              <a:t>（</a:t>
            </a:r>
            <a:r>
              <a:rPr lang="en-US" altLang="zh-CN" dirty="0" smtClean="0">
                <a:ea typeface="黑体" pitchFamily="49" charset="-122"/>
              </a:rPr>
              <a:t>0111 1111</a:t>
            </a:r>
            <a:r>
              <a:rPr lang="zh-CN" altLang="en-US" dirty="0" smtClean="0">
                <a:ea typeface="黑体" pitchFamily="49" charset="-122"/>
              </a:rPr>
              <a:t>）</a:t>
            </a:r>
          </a:p>
          <a:p>
            <a:pPr algn="just">
              <a:spcBef>
                <a:spcPct val="30000"/>
              </a:spcBef>
            </a:pPr>
            <a:r>
              <a:rPr lang="zh-CN" altLang="en-US" sz="2200" dirty="0" smtClean="0">
                <a:ea typeface="黑体" pitchFamily="49" charset="-122"/>
              </a:rPr>
              <a:t>总是整数，所以很多时候就</a:t>
            </a:r>
            <a:r>
              <a:rPr lang="zh-CN" altLang="en-US" sz="2200" dirty="0" smtClean="0">
                <a:solidFill>
                  <a:srgbClr val="CC0000"/>
                </a:solidFill>
                <a:ea typeface="黑体" pitchFamily="49" charset="-122"/>
              </a:rPr>
              <a:t>简称为“无符号数”</a:t>
            </a:r>
          </a:p>
        </p:txBody>
      </p:sp>
      <p:grpSp>
        <p:nvGrpSpPr>
          <p:cNvPr id="2" name="Group 17"/>
          <p:cNvGrpSpPr>
            <a:grpSpLocks/>
          </p:cNvGrpSpPr>
          <p:nvPr/>
        </p:nvGrpSpPr>
        <p:grpSpPr bwMode="auto">
          <a:xfrm>
            <a:off x="8159750" y="1577975"/>
            <a:ext cx="1158875" cy="366713"/>
            <a:chOff x="4881" y="1056"/>
            <a:chExt cx="790" cy="231"/>
          </a:xfrm>
        </p:grpSpPr>
        <p:sp>
          <p:nvSpPr>
            <p:cNvPr id="601093" name="Line 5"/>
            <p:cNvSpPr>
              <a:spLocks noChangeShapeType="1"/>
            </p:cNvSpPr>
            <p:nvPr/>
          </p:nvSpPr>
          <p:spPr bwMode="auto">
            <a:xfrm flipV="1">
              <a:off x="4881" y="1172"/>
              <a:ext cx="245" cy="54"/>
            </a:xfrm>
            <a:prstGeom prst="line">
              <a:avLst/>
            </a:prstGeom>
            <a:noFill/>
            <a:ln w="38100">
              <a:solidFill>
                <a:srgbClr val="CC0000"/>
              </a:solidFill>
              <a:round/>
              <a:headEnd type="triangle" w="med" len="med"/>
              <a:tailEnd/>
            </a:ln>
          </p:spPr>
          <p:txBody>
            <a:bodyPr/>
            <a:lstStyle/>
            <a:p>
              <a:endParaRPr lang="zh-CN" altLang="en-US"/>
            </a:p>
          </p:txBody>
        </p:sp>
        <p:sp>
          <p:nvSpPr>
            <p:cNvPr id="601094" name="Text Box 4"/>
            <p:cNvSpPr txBox="1">
              <a:spLocks noChangeArrowheads="1"/>
            </p:cNvSpPr>
            <p:nvPr/>
          </p:nvSpPr>
          <p:spPr bwMode="auto">
            <a:xfrm>
              <a:off x="5118" y="1056"/>
              <a:ext cx="553" cy="231"/>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CC0000"/>
                  </a:solidFill>
                  <a:cs typeface="Arial" pitchFamily="34" charset="0"/>
                </a:rPr>
                <a:t>MSB</a:t>
              </a:r>
            </a:p>
          </p:txBody>
        </p:sp>
      </p:grpSp>
      <p:grpSp>
        <p:nvGrpSpPr>
          <p:cNvPr id="3" name="Group 16"/>
          <p:cNvGrpSpPr>
            <a:grpSpLocks/>
          </p:cNvGrpSpPr>
          <p:nvPr/>
        </p:nvGrpSpPr>
        <p:grpSpPr bwMode="auto">
          <a:xfrm>
            <a:off x="8189913" y="1093788"/>
            <a:ext cx="1042987" cy="366712"/>
            <a:chOff x="4870" y="756"/>
            <a:chExt cx="684" cy="231"/>
          </a:xfrm>
        </p:grpSpPr>
        <p:sp>
          <p:nvSpPr>
            <p:cNvPr id="601096" name="Text Box 9"/>
            <p:cNvSpPr txBox="1">
              <a:spLocks noChangeArrowheads="1"/>
            </p:cNvSpPr>
            <p:nvPr/>
          </p:nvSpPr>
          <p:spPr bwMode="auto">
            <a:xfrm>
              <a:off x="4942" y="756"/>
              <a:ext cx="612" cy="231"/>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CC0000"/>
                  </a:solidFill>
                  <a:cs typeface="Arial" pitchFamily="34" charset="0"/>
                </a:rPr>
                <a:t>   LSB</a:t>
              </a:r>
            </a:p>
          </p:txBody>
        </p:sp>
        <p:sp>
          <p:nvSpPr>
            <p:cNvPr id="601097" name="Line 11"/>
            <p:cNvSpPr>
              <a:spLocks noChangeShapeType="1"/>
            </p:cNvSpPr>
            <p:nvPr/>
          </p:nvSpPr>
          <p:spPr bwMode="auto">
            <a:xfrm flipH="1">
              <a:off x="4870" y="920"/>
              <a:ext cx="234" cy="54"/>
            </a:xfrm>
            <a:prstGeom prst="line">
              <a:avLst/>
            </a:prstGeom>
            <a:noFill/>
            <a:ln w="38100">
              <a:solidFill>
                <a:srgbClr val="CC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2" dur="500"/>
                                        <p:tgtEl>
                                          <p:spTgt spid="275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7" dur="500"/>
                                        <p:tgtEl>
                                          <p:spTgt spid="275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2" dur="500"/>
                                        <p:tgtEl>
                                          <p:spTgt spid="275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7" dur="500"/>
                                        <p:tgtEl>
                                          <p:spTgt spid="2754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42" dur="500"/>
                                        <p:tgtEl>
                                          <p:spTgt spid="2754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7" dur="500"/>
                                        <p:tgtEl>
                                          <p:spTgt spid="2754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52" dur="500"/>
                                        <p:tgtEl>
                                          <p:spTgt spid="2754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57" dur="500"/>
                                        <p:tgtEl>
                                          <p:spTgt spid="2754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62"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idx="4294967295"/>
          </p:nvPr>
        </p:nvSpPr>
        <p:spPr>
          <a:xfrm>
            <a:off x="385763" y="98425"/>
            <a:ext cx="8150225" cy="538163"/>
          </a:xfrm>
        </p:spPr>
        <p:txBody>
          <a:bodyPr lIns="63500" tIns="25400" rIns="63500" bIns="25400" anchor="t">
            <a:spAutoFit/>
          </a:bodyPr>
          <a:lstStyle/>
          <a:p>
            <a:r>
              <a:rPr lang="en-US" altLang="zh-CN" sz="3200" smtClean="0"/>
              <a:t>Signed integer</a:t>
            </a:r>
            <a:r>
              <a:rPr lang="zh-CN" altLang="en-US" sz="3200" smtClean="0"/>
              <a:t>（带符号整数，定点整数）</a:t>
            </a:r>
          </a:p>
        </p:txBody>
      </p:sp>
      <p:sp>
        <p:nvSpPr>
          <p:cNvPr id="276483" name="Rectangle 3"/>
          <p:cNvSpPr>
            <a:spLocks noGrp="1" noChangeArrowheads="1"/>
          </p:cNvSpPr>
          <p:nvPr>
            <p:ph type="body" idx="4294967295"/>
          </p:nvPr>
        </p:nvSpPr>
        <p:spPr>
          <a:xfrm>
            <a:off x="71438" y="863600"/>
            <a:ext cx="8934450" cy="5386388"/>
          </a:xfrm>
          <a:noFill/>
        </p:spPr>
        <p:txBody>
          <a:bodyPr>
            <a:spAutoFit/>
          </a:bodyPr>
          <a:lstStyle/>
          <a:p>
            <a:pPr>
              <a:lnSpc>
                <a:spcPct val="110000"/>
              </a:lnSpc>
              <a:spcBef>
                <a:spcPct val="10000"/>
              </a:spcBef>
            </a:pPr>
            <a:r>
              <a:rPr lang="zh-CN" altLang="en-US" dirty="0" smtClean="0">
                <a:ea typeface="黑体" pitchFamily="49" charset="-122"/>
                <a:cs typeface="Arial" pitchFamily="34" charset="0"/>
              </a:rPr>
              <a:t>计算机必须能处理正数</a:t>
            </a:r>
            <a:r>
              <a:rPr lang="en-US" altLang="zh-CN" dirty="0" smtClean="0">
                <a:ea typeface="黑体" pitchFamily="49" charset="-122"/>
                <a:cs typeface="Arial" pitchFamily="34" charset="0"/>
              </a:rPr>
              <a:t>(positive) </a:t>
            </a:r>
            <a:r>
              <a:rPr lang="zh-CN" altLang="en-US" dirty="0" smtClean="0">
                <a:ea typeface="黑体" pitchFamily="49" charset="-122"/>
                <a:cs typeface="Arial" pitchFamily="34" charset="0"/>
              </a:rPr>
              <a:t>和负数</a:t>
            </a:r>
            <a:r>
              <a:rPr lang="en-US" altLang="zh-CN" dirty="0" smtClean="0">
                <a:ea typeface="黑体" pitchFamily="49" charset="-122"/>
                <a:cs typeface="Arial" pitchFamily="34" charset="0"/>
              </a:rPr>
              <a:t>(negative)</a:t>
            </a:r>
            <a:r>
              <a:rPr lang="zh-CN" altLang="en-US" dirty="0" smtClean="0">
                <a:ea typeface="黑体" pitchFamily="49" charset="-122"/>
                <a:cs typeface="Arial" pitchFamily="34" charset="0"/>
              </a:rPr>
              <a:t>，</a:t>
            </a:r>
            <a:r>
              <a:rPr lang="en-US" altLang="zh-CN" dirty="0" smtClean="0">
                <a:ea typeface="黑体" pitchFamily="49" charset="-122"/>
                <a:cs typeface="Arial" pitchFamily="34" charset="0"/>
              </a:rPr>
              <a:t>MSB</a:t>
            </a:r>
            <a:r>
              <a:rPr lang="zh-CN" altLang="en-US" dirty="0" smtClean="0">
                <a:ea typeface="黑体" pitchFamily="49" charset="-122"/>
                <a:cs typeface="Arial" pitchFamily="34" charset="0"/>
              </a:rPr>
              <a:t>表示数符</a:t>
            </a:r>
          </a:p>
          <a:p>
            <a:pPr>
              <a:lnSpc>
                <a:spcPct val="110000"/>
              </a:lnSpc>
              <a:spcBef>
                <a:spcPct val="10000"/>
              </a:spcBef>
            </a:pPr>
            <a:r>
              <a:rPr lang="zh-CN" altLang="en-US" dirty="0" smtClean="0">
                <a:ea typeface="黑体" pitchFamily="49" charset="-122"/>
                <a:cs typeface="Arial" pitchFamily="34" charset="0"/>
              </a:rPr>
              <a:t>有三种定点编码方式</a:t>
            </a:r>
          </a:p>
          <a:p>
            <a:pPr lvl="1">
              <a:lnSpc>
                <a:spcPct val="110000"/>
              </a:lnSpc>
              <a:spcBef>
                <a:spcPct val="10000"/>
              </a:spcBef>
            </a:pPr>
            <a:r>
              <a:rPr lang="en-US" altLang="zh-CN" sz="2200" dirty="0" smtClean="0">
                <a:ea typeface="黑体" pitchFamily="49" charset="-122"/>
                <a:cs typeface="Arial" pitchFamily="34" charset="0"/>
              </a:rPr>
              <a:t>Signed magnitude （</a:t>
            </a:r>
            <a:r>
              <a:rPr lang="zh-CN" altLang="en-US" sz="2200" dirty="0" smtClean="0">
                <a:ea typeface="黑体" pitchFamily="49" charset="-122"/>
                <a:cs typeface="Arial" pitchFamily="34" charset="0"/>
              </a:rPr>
              <a:t>原码）</a:t>
            </a:r>
            <a:endParaRPr lang="en-US" altLang="zh-CN" sz="2200" dirty="0" smtClean="0">
              <a:ea typeface="黑体" pitchFamily="49" charset="-122"/>
              <a:cs typeface="Arial" pitchFamily="34" charset="0"/>
            </a:endParaRPr>
          </a:p>
          <a:p>
            <a:pPr lvl="1">
              <a:lnSpc>
                <a:spcPct val="110000"/>
              </a:lnSpc>
              <a:spcBef>
                <a:spcPct val="10000"/>
              </a:spcBef>
              <a:buFontTx/>
              <a:buNone/>
            </a:pPr>
            <a:r>
              <a:rPr lang="zh-CN" altLang="en-US" sz="2200" dirty="0" smtClean="0">
                <a:ea typeface="黑体" pitchFamily="49" charset="-122"/>
                <a:cs typeface="Arial" pitchFamily="34" charset="0"/>
              </a:rPr>
              <a:t>    </a:t>
            </a:r>
            <a:r>
              <a:rPr lang="zh-CN" altLang="en-US" sz="2200" dirty="0" smtClean="0">
                <a:solidFill>
                  <a:srgbClr val="CC0000"/>
                </a:solidFill>
                <a:ea typeface="黑体" pitchFamily="49" charset="-122"/>
                <a:cs typeface="Arial" pitchFamily="34" charset="0"/>
              </a:rPr>
              <a:t>现用来表示浮点（实）数的尾数</a:t>
            </a:r>
          </a:p>
          <a:p>
            <a:pPr lvl="1">
              <a:lnSpc>
                <a:spcPct val="110000"/>
              </a:lnSpc>
              <a:spcBef>
                <a:spcPct val="10000"/>
              </a:spcBef>
            </a:pPr>
            <a:r>
              <a:rPr lang="en-US" altLang="zh-CN" sz="2200" dirty="0" smtClean="0">
                <a:ea typeface="黑体" pitchFamily="49" charset="-122"/>
                <a:cs typeface="Arial" pitchFamily="34" charset="0"/>
              </a:rPr>
              <a:t>One’s complement （</a:t>
            </a:r>
            <a:r>
              <a:rPr lang="zh-CN" altLang="en-US" sz="2200" dirty="0" smtClean="0">
                <a:ea typeface="黑体" pitchFamily="49" charset="-122"/>
                <a:cs typeface="Arial" pitchFamily="34" charset="0"/>
              </a:rPr>
              <a:t>反码）</a:t>
            </a:r>
            <a:endParaRPr lang="en-US" altLang="zh-CN" sz="2200" dirty="0" smtClean="0">
              <a:ea typeface="黑体" pitchFamily="49" charset="-122"/>
              <a:cs typeface="Arial" pitchFamily="34" charset="0"/>
            </a:endParaRPr>
          </a:p>
          <a:p>
            <a:pPr lvl="1">
              <a:lnSpc>
                <a:spcPct val="110000"/>
              </a:lnSpc>
              <a:spcBef>
                <a:spcPct val="10000"/>
              </a:spcBef>
              <a:buFontTx/>
              <a:buNone/>
            </a:pPr>
            <a:r>
              <a:rPr lang="zh-CN" altLang="en-US" sz="2200" dirty="0" smtClean="0">
                <a:solidFill>
                  <a:srgbClr val="CC0000"/>
                </a:solidFill>
                <a:ea typeface="黑体" pitchFamily="49" charset="-122"/>
                <a:cs typeface="Arial" pitchFamily="34" charset="0"/>
              </a:rPr>
              <a:t>     现已不用于表示数值数据</a:t>
            </a:r>
          </a:p>
          <a:p>
            <a:pPr lvl="1">
              <a:lnSpc>
                <a:spcPct val="110000"/>
              </a:lnSpc>
              <a:spcBef>
                <a:spcPct val="10000"/>
              </a:spcBef>
            </a:pPr>
            <a:r>
              <a:rPr lang="en-US" altLang="zh-CN" sz="2200" dirty="0" smtClean="0">
                <a:ea typeface="黑体" pitchFamily="49" charset="-122"/>
                <a:cs typeface="Arial" pitchFamily="34" charset="0"/>
              </a:rPr>
              <a:t>Two’s complement （</a:t>
            </a:r>
            <a:r>
              <a:rPr lang="zh-CN" altLang="en-US" sz="2200" dirty="0" smtClean="0">
                <a:ea typeface="黑体" pitchFamily="49" charset="-122"/>
                <a:cs typeface="Arial" pitchFamily="34" charset="0"/>
              </a:rPr>
              <a:t>补码）</a:t>
            </a:r>
            <a:endParaRPr lang="en-US" altLang="zh-CN" sz="2200" dirty="0" smtClean="0">
              <a:ea typeface="黑体" pitchFamily="49" charset="-122"/>
              <a:cs typeface="Arial" pitchFamily="34" charset="0"/>
            </a:endParaRPr>
          </a:p>
          <a:p>
            <a:pPr lvl="1">
              <a:lnSpc>
                <a:spcPct val="110000"/>
              </a:lnSpc>
              <a:spcBef>
                <a:spcPct val="10000"/>
              </a:spcBef>
              <a:buFontTx/>
              <a:buNone/>
            </a:pPr>
            <a:r>
              <a:rPr lang="zh-CN" altLang="en-US" sz="2200" dirty="0" smtClean="0">
                <a:ea typeface="黑体" pitchFamily="49" charset="-122"/>
                <a:cs typeface="Arial" pitchFamily="34" charset="0"/>
              </a:rPr>
              <a:t>     </a:t>
            </a:r>
            <a:r>
              <a:rPr lang="en-US" altLang="zh-CN" sz="2200" dirty="0" smtClean="0">
                <a:solidFill>
                  <a:srgbClr val="FF0000"/>
                </a:solidFill>
                <a:ea typeface="黑体" pitchFamily="49" charset="-122"/>
                <a:cs typeface="Arial" pitchFamily="34" charset="0"/>
              </a:rPr>
              <a:t>50</a:t>
            </a:r>
            <a:r>
              <a:rPr lang="zh-CN" altLang="en-US" sz="2200" dirty="0" smtClean="0">
                <a:solidFill>
                  <a:srgbClr val="FF0000"/>
                </a:solidFill>
                <a:ea typeface="黑体" pitchFamily="49" charset="-122"/>
                <a:cs typeface="Arial" pitchFamily="34" charset="0"/>
              </a:rPr>
              <a:t>年代以来，所有计算机都用补码来表示定点整数</a:t>
            </a:r>
          </a:p>
          <a:p>
            <a:pPr>
              <a:lnSpc>
                <a:spcPct val="110000"/>
              </a:lnSpc>
              <a:spcBef>
                <a:spcPct val="10000"/>
              </a:spcBef>
            </a:pPr>
            <a:r>
              <a:rPr lang="zh-CN" altLang="en-US" dirty="0" smtClean="0">
                <a:ea typeface="黑体" pitchFamily="49" charset="-122"/>
                <a:cs typeface="Arial" pitchFamily="34" charset="0"/>
              </a:rPr>
              <a:t>为什么用补码表示带符号整数？</a:t>
            </a:r>
          </a:p>
          <a:p>
            <a:pPr lvl="1">
              <a:lnSpc>
                <a:spcPct val="110000"/>
              </a:lnSpc>
              <a:spcBef>
                <a:spcPct val="10000"/>
              </a:spcBef>
            </a:pPr>
            <a:r>
              <a:rPr lang="zh-CN" altLang="en-US" sz="2200" dirty="0" smtClean="0">
                <a:ea typeface="黑体" pitchFamily="49" charset="-122"/>
                <a:cs typeface="Arial" pitchFamily="34" charset="0"/>
              </a:rPr>
              <a:t>补码运算系统是模运算系统，加、减运算统一</a:t>
            </a:r>
          </a:p>
          <a:p>
            <a:pPr lvl="1">
              <a:lnSpc>
                <a:spcPct val="110000"/>
              </a:lnSpc>
              <a:spcBef>
                <a:spcPct val="10000"/>
              </a:spcBef>
            </a:pPr>
            <a:r>
              <a:rPr lang="zh-CN" altLang="en-US" sz="2200" dirty="0" smtClean="0">
                <a:ea typeface="黑体" pitchFamily="49" charset="-122"/>
                <a:cs typeface="Arial" pitchFamily="34" charset="0"/>
              </a:rPr>
              <a:t>数</a:t>
            </a:r>
            <a:r>
              <a:rPr lang="en-US" altLang="zh-CN" sz="2200" dirty="0" smtClean="0">
                <a:ea typeface="黑体" pitchFamily="49" charset="-122"/>
                <a:cs typeface="Arial" pitchFamily="34" charset="0"/>
              </a:rPr>
              <a:t>0</a:t>
            </a:r>
            <a:r>
              <a:rPr lang="zh-CN" altLang="en-US" sz="2200" dirty="0" smtClean="0">
                <a:ea typeface="黑体" pitchFamily="49" charset="-122"/>
                <a:cs typeface="Arial" pitchFamily="34" charset="0"/>
              </a:rPr>
              <a:t>的表示唯一，方便使用</a:t>
            </a:r>
          </a:p>
          <a:p>
            <a:pPr lvl="1">
              <a:lnSpc>
                <a:spcPct val="110000"/>
              </a:lnSpc>
              <a:spcBef>
                <a:spcPct val="10000"/>
              </a:spcBef>
            </a:pPr>
            <a:r>
              <a:rPr lang="zh-CN" altLang="en-US" sz="2200" dirty="0" smtClean="0">
                <a:ea typeface="黑体" pitchFamily="49" charset="-122"/>
                <a:cs typeface="Arial" pitchFamily="34" charset="0"/>
              </a:rPr>
              <a:t>比原码和反码多表示一个最小负数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7" dur="500"/>
                                        <p:tgtEl>
                                          <p:spTgt spid="276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10" dur="500"/>
                                        <p:tgtEl>
                                          <p:spTgt spid="2764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15" dur="500"/>
                                        <p:tgtEl>
                                          <p:spTgt spid="2764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18" dur="500"/>
                                        <p:tgtEl>
                                          <p:spTgt spid="2764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6483">
                                            <p:txEl>
                                              <p:pRg st="6" end="6"/>
                                            </p:txEl>
                                          </p:spTgt>
                                        </p:tgtEl>
                                        <p:attrNameLst>
                                          <p:attrName>style.visibility</p:attrName>
                                        </p:attrNameLst>
                                      </p:cBhvr>
                                      <p:to>
                                        <p:strVal val="visible"/>
                                      </p:to>
                                    </p:set>
                                    <p:animEffect transition="in" filter="blinds(horizontal)">
                                      <p:cBhvr>
                                        <p:cTn id="23" dur="500"/>
                                        <p:tgtEl>
                                          <p:spTgt spid="27648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26" dur="500"/>
                                        <p:tgtEl>
                                          <p:spTgt spid="27648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31" dur="500"/>
                                        <p:tgtEl>
                                          <p:spTgt spid="27648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34" dur="500"/>
                                        <p:tgtEl>
                                          <p:spTgt spid="27648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6483">
                                            <p:txEl>
                                              <p:pRg st="11" end="11"/>
                                            </p:txEl>
                                          </p:spTgt>
                                        </p:tgtEl>
                                        <p:attrNameLst>
                                          <p:attrName>style.visibility</p:attrName>
                                        </p:attrNameLst>
                                      </p:cBhvr>
                                      <p:to>
                                        <p:strVal val="visible"/>
                                      </p:to>
                                    </p:set>
                                    <p:animEffect transition="in" filter="blinds(horizontal)">
                                      <p:cBhvr>
                                        <p:cTn id="37" dur="500"/>
                                        <p:tgtEl>
                                          <p:spTgt spid="276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a:t>C</a:t>
            </a:r>
            <a:r>
              <a:rPr lang="zh-CN" altLang="en-US" dirty="0"/>
              <a:t>语言整数</a:t>
            </a:r>
            <a:r>
              <a:rPr lang="zh-CN" altLang="en-US" dirty="0" smtClean="0"/>
              <a:t>的表示</a:t>
            </a:r>
          </a:p>
        </p:txBody>
      </p:sp>
      <p:sp>
        <p:nvSpPr>
          <p:cNvPr id="6147" name="内容占位符 2"/>
          <p:cNvSpPr>
            <a:spLocks noGrp="1"/>
          </p:cNvSpPr>
          <p:nvPr>
            <p:ph idx="1"/>
          </p:nvPr>
        </p:nvSpPr>
        <p:spPr/>
        <p:txBody>
          <a:bodyPr/>
          <a:lstStyle/>
          <a:p>
            <a:r>
              <a:rPr lang="zh-CN" altLang="en-US" smtClean="0">
                <a:solidFill>
                  <a:srgbClr val="C00000"/>
                </a:solidFill>
                <a:latin typeface="微软雅黑" pitchFamily="34" charset="-122"/>
                <a:ea typeface="微软雅黑" pitchFamily="34" charset="-122"/>
              </a:rPr>
              <a:t>无符号整数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使用自然二进制表示</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solidFill>
                  <a:srgbClr val="C00000"/>
                </a:solidFill>
                <a:latin typeface="微软雅黑" pitchFamily="34" charset="-122"/>
                <a:ea typeface="微软雅黑" pitchFamily="34" charset="-122"/>
              </a:rPr>
              <a:t>带符号整数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使用补码表示</a:t>
            </a:r>
            <a:endParaRPr lang="en-US" altLang="zh-CN" smtClean="0">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1016000" y="1808163"/>
          <a:ext cx="7246938" cy="1854200"/>
        </p:xfrm>
        <a:graphic>
          <a:graphicData uri="http://schemas.openxmlformats.org/drawingml/2006/table">
            <a:tbl>
              <a:tblPr firstRow="1" bandRow="1">
                <a:tableStyleId>{ED083AE6-46FA-4A59-8FB0-9F97EB10719F}</a:tableStyleId>
              </a:tblPr>
              <a:tblGrid>
                <a:gridCol w="1800482"/>
                <a:gridCol w="1305349"/>
                <a:gridCol w="1935518"/>
                <a:gridCol w="2205589"/>
              </a:tblGrid>
              <a:tr h="370840">
                <a:tc>
                  <a:txBody>
                    <a:bodyPr/>
                    <a:lstStyle/>
                    <a:p>
                      <a:pPr algn="ctr"/>
                      <a:endParaRPr lang="zh-CN" altLang="en-US" dirty="0">
                        <a:solidFill>
                          <a:schemeClr val="tx1"/>
                        </a:solidFill>
                      </a:endParaRPr>
                    </a:p>
                  </a:txBody>
                  <a:tcPr marL="91454" marR="91454"/>
                </a:tc>
                <a:tc>
                  <a:txBody>
                    <a:bodyPr/>
                    <a:lstStyle/>
                    <a:p>
                      <a:pPr algn="ctr"/>
                      <a:r>
                        <a:rPr lang="zh-CN" altLang="en-US" dirty="0" smtClean="0"/>
                        <a:t>宽度</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最大值</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最小值</a:t>
                      </a:r>
                      <a:endParaRPr lang="zh-CN" altLang="en-US" dirty="0">
                        <a:solidFill>
                          <a:schemeClr val="tx1"/>
                        </a:solidFill>
                      </a:endParaRPr>
                    </a:p>
                  </a:txBody>
                  <a:tcPr marL="91454" marR="91454"/>
                </a:tc>
              </a:tr>
              <a:tr h="370840">
                <a:tc>
                  <a:txBody>
                    <a:bodyPr/>
                    <a:lstStyle/>
                    <a:p>
                      <a:pPr algn="ctr"/>
                      <a:r>
                        <a:rPr lang="en-US" altLang="zh-CN" dirty="0" smtClean="0"/>
                        <a:t>unsigned char</a:t>
                      </a:r>
                      <a:endParaRPr lang="zh-CN" altLang="en-US" dirty="0">
                        <a:solidFill>
                          <a:schemeClr val="tx1"/>
                        </a:solidFill>
                      </a:endParaRPr>
                    </a:p>
                  </a:txBody>
                  <a:tcPr marL="91454" marR="91454"/>
                </a:tc>
                <a:tc>
                  <a:txBody>
                    <a:bodyPr/>
                    <a:lstStyle/>
                    <a:p>
                      <a:pPr algn="ctr"/>
                      <a:r>
                        <a:rPr lang="en-US" altLang="zh-CN" dirty="0" smtClean="0">
                          <a:solidFill>
                            <a:schemeClr val="tx1"/>
                          </a:solidFill>
                        </a:rPr>
                        <a:t>1</a:t>
                      </a:r>
                      <a:endParaRPr lang="zh-CN" altLang="en-US" dirty="0">
                        <a:solidFill>
                          <a:schemeClr val="tx1"/>
                        </a:solidFill>
                      </a:endParaRPr>
                    </a:p>
                  </a:txBody>
                  <a:tcPr marL="91454" marR="91454"/>
                </a:tc>
                <a:tc>
                  <a:txBody>
                    <a:bodyPr/>
                    <a:lstStyle/>
                    <a:p>
                      <a:pPr algn="ctr"/>
                      <a:r>
                        <a:rPr lang="en-US" altLang="zh-CN" dirty="0" smtClean="0">
                          <a:solidFill>
                            <a:schemeClr val="tx1"/>
                          </a:solidFill>
                        </a:rPr>
                        <a:t>255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unsigned short</a:t>
                      </a:r>
                      <a:endParaRPr lang="zh-CN" altLang="en-US" dirty="0" smtClean="0">
                        <a:solidFill>
                          <a:schemeClr val="tx1"/>
                        </a:solidFill>
                      </a:endParaRPr>
                    </a:p>
                  </a:txBody>
                  <a:tcPr marL="91454" marR="91454"/>
                </a:tc>
                <a:tc>
                  <a:txBody>
                    <a:bodyPr/>
                    <a:lstStyle/>
                    <a:p>
                      <a:pPr algn="ctr"/>
                      <a:r>
                        <a:rPr lang="en-US" altLang="zh-CN" dirty="0" smtClean="0">
                          <a:solidFill>
                            <a:schemeClr val="tx1"/>
                          </a:solidFill>
                        </a:rPr>
                        <a:t>2</a:t>
                      </a:r>
                      <a:endParaRPr lang="zh-CN" altLang="en-US" dirty="0">
                        <a:solidFill>
                          <a:schemeClr val="tx1"/>
                        </a:solidFill>
                      </a:endParaRPr>
                    </a:p>
                  </a:txBody>
                  <a:tcPr marL="91454" marR="91454"/>
                </a:tc>
                <a:tc>
                  <a:txBody>
                    <a:bodyPr/>
                    <a:lstStyle/>
                    <a:p>
                      <a:pPr algn="ctr"/>
                      <a:r>
                        <a:rPr lang="en-US" altLang="zh-CN" dirty="0" smtClean="0">
                          <a:solidFill>
                            <a:schemeClr val="tx1"/>
                          </a:solidFill>
                        </a:rPr>
                        <a:t>65536</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algn="ctr"/>
                      <a:r>
                        <a:rPr lang="en-US" altLang="zh-CN" dirty="0" smtClean="0"/>
                        <a:t>unsigned </a:t>
                      </a:r>
                      <a:r>
                        <a:rPr lang="en-US" altLang="zh-CN" dirty="0" err="1" smtClean="0"/>
                        <a:t>int</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algn="ctr"/>
                      <a:r>
                        <a:rPr lang="en-US" altLang="zh-CN" dirty="0" smtClean="0"/>
                        <a:t>unsigned long</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bl>
          </a:graphicData>
        </a:graphic>
      </p:graphicFrame>
      <p:graphicFrame>
        <p:nvGraphicFramePr>
          <p:cNvPr id="5" name="表格 4"/>
          <p:cNvGraphicFramePr>
            <a:graphicFrameLocks noGrp="1"/>
          </p:cNvGraphicFramePr>
          <p:nvPr/>
        </p:nvGraphicFramePr>
        <p:xfrm>
          <a:off x="971550" y="4689475"/>
          <a:ext cx="7291387" cy="1854200"/>
        </p:xfrm>
        <a:graphic>
          <a:graphicData uri="http://schemas.openxmlformats.org/drawingml/2006/table">
            <a:tbl>
              <a:tblPr firstRow="1" bandRow="1">
                <a:tableStyleId>{ED083AE6-46FA-4A59-8FB0-9F97EB10719F}</a:tableStyleId>
              </a:tblPr>
              <a:tblGrid>
                <a:gridCol w="1822847"/>
                <a:gridCol w="1282743"/>
                <a:gridCol w="1980376"/>
                <a:gridCol w="2205421"/>
              </a:tblGrid>
              <a:tr h="370840">
                <a:tc>
                  <a:txBody>
                    <a:bodyPr/>
                    <a:lstStyle/>
                    <a:p>
                      <a:pPr algn="ctr"/>
                      <a:endParaRPr lang="zh-CN" altLang="en-US" dirty="0">
                        <a:solidFill>
                          <a:schemeClr val="tx1"/>
                        </a:solidFill>
                      </a:endParaRPr>
                    </a:p>
                  </a:txBody>
                  <a:tcPr marL="91447" marR="91447"/>
                </a:tc>
                <a:tc>
                  <a:txBody>
                    <a:bodyPr/>
                    <a:lstStyle/>
                    <a:p>
                      <a:pPr algn="ctr"/>
                      <a:r>
                        <a:rPr lang="zh-CN" altLang="en-US" dirty="0" smtClean="0"/>
                        <a:t>宽度</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最大值</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最小值</a:t>
                      </a:r>
                      <a:endParaRPr lang="zh-CN" altLang="en-US" dirty="0">
                        <a:solidFill>
                          <a:schemeClr val="tx1"/>
                        </a:solidFill>
                      </a:endParaRPr>
                    </a:p>
                  </a:txBody>
                  <a:tcPr marL="91447" marR="91447"/>
                </a:tc>
              </a:tr>
              <a:tr h="370840">
                <a:tc>
                  <a:txBody>
                    <a:bodyPr/>
                    <a:lstStyle/>
                    <a:p>
                      <a:pPr algn="ctr"/>
                      <a:r>
                        <a:rPr lang="en-US" altLang="zh-CN" dirty="0" smtClean="0"/>
                        <a:t>char</a:t>
                      </a:r>
                      <a:endParaRPr lang="zh-CN" altLang="en-US" dirty="0">
                        <a:solidFill>
                          <a:schemeClr val="tx1"/>
                        </a:solidFill>
                      </a:endParaRPr>
                    </a:p>
                  </a:txBody>
                  <a:tcPr marL="91447" marR="91447"/>
                </a:tc>
                <a:tc>
                  <a:txBody>
                    <a:bodyPr/>
                    <a:lstStyle/>
                    <a:p>
                      <a:pPr algn="ctr"/>
                      <a:r>
                        <a:rPr lang="en-US" altLang="zh-CN" dirty="0" smtClean="0">
                          <a:solidFill>
                            <a:schemeClr val="tx1"/>
                          </a:solidFill>
                        </a:rPr>
                        <a:t>1</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127</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-128</a:t>
                      </a:r>
                      <a:endParaRPr lang="zh-CN" altLang="en-US" dirty="0">
                        <a:solidFill>
                          <a:schemeClr val="tx1"/>
                        </a:solidFill>
                      </a:endParaRPr>
                    </a:p>
                  </a:txBody>
                  <a:tcPr marL="91447" marR="91447"/>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short</a:t>
                      </a:r>
                      <a:endParaRPr lang="zh-CN" altLang="en-US" dirty="0" smtClean="0">
                        <a:solidFill>
                          <a:schemeClr val="tx1"/>
                        </a:solidFill>
                      </a:endParaRPr>
                    </a:p>
                  </a:txBody>
                  <a:tcPr marL="91447" marR="91447"/>
                </a:tc>
                <a:tc>
                  <a:txBody>
                    <a:bodyPr/>
                    <a:lstStyle/>
                    <a:p>
                      <a:pPr algn="ctr"/>
                      <a:r>
                        <a:rPr lang="en-US" altLang="zh-CN" dirty="0" smtClean="0">
                          <a:solidFill>
                            <a:schemeClr val="tx1"/>
                          </a:solidFill>
                        </a:rPr>
                        <a:t>2</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32767</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-32768</a:t>
                      </a:r>
                      <a:endParaRPr lang="zh-CN" altLang="en-US" dirty="0">
                        <a:solidFill>
                          <a:schemeClr val="tx1"/>
                        </a:solidFill>
                      </a:endParaRPr>
                    </a:p>
                  </a:txBody>
                  <a:tcPr marL="91447" marR="91447"/>
                </a:tc>
              </a:tr>
              <a:tr h="370840">
                <a:tc>
                  <a:txBody>
                    <a:bodyPr/>
                    <a:lstStyle/>
                    <a:p>
                      <a:pPr algn="ctr"/>
                      <a:r>
                        <a:rPr lang="en-US" altLang="zh-CN" dirty="0" err="1" smtClean="0"/>
                        <a:t>int</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tr>
              <a:tr h="370840">
                <a:tc>
                  <a:txBody>
                    <a:bodyPr/>
                    <a:lstStyle/>
                    <a:p>
                      <a:pPr algn="ctr"/>
                      <a:r>
                        <a:rPr lang="en-US" altLang="zh-CN" dirty="0" smtClean="0"/>
                        <a:t>long</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tr>
            </a:tbl>
          </a:graphicData>
        </a:graphic>
      </p:graphicFrame>
    </p:spTree>
    <p:extLst>
      <p:ext uri="{BB962C8B-B14F-4D97-AF65-F5344CB8AC3E}">
        <p14:creationId xmlns:p14="http://schemas.microsoft.com/office/powerpoint/2010/main" val="2227525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457200" y="98425"/>
            <a:ext cx="8229600" cy="561975"/>
          </a:xfrm>
        </p:spPr>
        <p:txBody>
          <a:bodyPr/>
          <a:lstStyle/>
          <a:p>
            <a:r>
              <a:rPr lang="en-US" altLang="zh-CN" sz="3600" smtClean="0">
                <a:ea typeface="宋体" pitchFamily="2" charset="-122"/>
              </a:rPr>
              <a:t>C</a:t>
            </a:r>
            <a:r>
              <a:rPr lang="zh-CN" altLang="en-US" sz="3600" smtClean="0">
                <a:ea typeface="宋体" pitchFamily="2" charset="-122"/>
              </a:rPr>
              <a:t>语言程序中的整数</a:t>
            </a:r>
          </a:p>
        </p:txBody>
      </p:sp>
      <p:sp>
        <p:nvSpPr>
          <p:cNvPr id="621571" name="Rectangle 3"/>
          <p:cNvSpPr>
            <a:spLocks noGrp="1" noChangeArrowheads="1"/>
          </p:cNvSpPr>
          <p:nvPr>
            <p:ph type="body" idx="1"/>
          </p:nvPr>
        </p:nvSpPr>
        <p:spPr>
          <a:xfrm>
            <a:off x="476250" y="819150"/>
            <a:ext cx="8229600" cy="5849938"/>
          </a:xfrm>
        </p:spPr>
        <p:txBody>
          <a:bodyPr/>
          <a:lstStyle/>
          <a:p>
            <a:pPr>
              <a:lnSpc>
                <a:spcPct val="100000"/>
              </a:lnSpc>
              <a:buFontTx/>
              <a:buNone/>
            </a:pPr>
            <a:r>
              <a:rPr lang="zh-CN" altLang="en-US" sz="2200" dirty="0" smtClean="0">
                <a:latin typeface="微软雅黑" pitchFamily="34" charset="-122"/>
                <a:ea typeface="微软雅黑" pitchFamily="34" charset="-122"/>
              </a:rPr>
              <a:t>例如，考虑以下</a:t>
            </a: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代码：</a:t>
            </a:r>
          </a:p>
          <a:p>
            <a:pPr>
              <a:lnSpc>
                <a:spcPct val="100000"/>
              </a:lnSpc>
              <a:buFontTx/>
              <a:buNone/>
            </a:pPr>
            <a:r>
              <a:rPr lang="en-US" altLang="zh-CN" sz="2200" dirty="0" smtClean="0">
                <a:latin typeface="微软雅黑" pitchFamily="34" charset="-122"/>
                <a:ea typeface="微软雅黑" pitchFamily="34" charset="-122"/>
              </a:rPr>
              <a:t>1 	</a:t>
            </a:r>
            <a:r>
              <a:rPr lang="en-US" altLang="zh-CN" sz="2200" dirty="0" err="1" smtClean="0">
                <a:latin typeface="微软雅黑" pitchFamily="34" charset="-122"/>
                <a:ea typeface="微软雅黑" pitchFamily="34" charset="-122"/>
              </a:rPr>
              <a:t>int</a:t>
            </a:r>
            <a:r>
              <a:rPr lang="en-US" altLang="zh-CN" sz="2200" dirty="0" smtClean="0">
                <a:latin typeface="微软雅黑" pitchFamily="34" charset="-122"/>
                <a:ea typeface="微软雅黑" pitchFamily="34" charset="-122"/>
              </a:rPr>
              <a:t> x = –1;</a:t>
            </a:r>
          </a:p>
          <a:p>
            <a:pPr>
              <a:lnSpc>
                <a:spcPct val="100000"/>
              </a:lnSpc>
              <a:buFontTx/>
              <a:buNone/>
            </a:pPr>
            <a:r>
              <a:rPr lang="en-US" altLang="zh-CN" sz="2200" dirty="0" smtClean="0">
                <a:latin typeface="微软雅黑" pitchFamily="34" charset="-122"/>
                <a:ea typeface="微软雅黑" pitchFamily="34" charset="-122"/>
              </a:rPr>
              <a:t>2 	unsigned u = 2147483648;</a:t>
            </a:r>
            <a:endParaRPr lang="pt-BR" altLang="zh-CN" sz="2200" dirty="0" smtClean="0">
              <a:latin typeface="微软雅黑" pitchFamily="34" charset="-122"/>
              <a:ea typeface="微软雅黑" pitchFamily="34" charset="-122"/>
            </a:endParaRPr>
          </a:p>
          <a:p>
            <a:pPr>
              <a:lnSpc>
                <a:spcPct val="100000"/>
              </a:lnSpc>
              <a:buFontTx/>
              <a:buNone/>
            </a:pPr>
            <a:r>
              <a:rPr lang="pt-BR" altLang="zh-CN" sz="2200" dirty="0" smtClean="0">
                <a:latin typeface="微软雅黑" pitchFamily="34" charset="-122"/>
                <a:ea typeface="微软雅黑" pitchFamily="34" charset="-122"/>
              </a:rPr>
              <a:t>3</a:t>
            </a:r>
          </a:p>
          <a:p>
            <a:pPr>
              <a:lnSpc>
                <a:spcPct val="100000"/>
              </a:lnSpc>
              <a:buFontTx/>
              <a:buNone/>
            </a:pPr>
            <a:r>
              <a:rPr lang="pt-BR" altLang="zh-CN" sz="2200" dirty="0" smtClean="0">
                <a:latin typeface="微软雅黑" pitchFamily="34" charset="-122"/>
                <a:ea typeface="微软雅黑" pitchFamily="34" charset="-122"/>
              </a:rPr>
              <a:t>4	printf ( “x = %u = %d\n”, x, x);</a:t>
            </a:r>
            <a:endParaRPr lang="en-US" altLang="zh-CN" sz="2200" dirty="0" smtClean="0">
              <a:latin typeface="微软雅黑" pitchFamily="34" charset="-122"/>
              <a:ea typeface="微软雅黑" pitchFamily="34" charset="-122"/>
            </a:endParaRPr>
          </a:p>
          <a:p>
            <a:pPr>
              <a:lnSpc>
                <a:spcPct val="100000"/>
              </a:lnSpc>
              <a:buFontTx/>
              <a:buNone/>
            </a:pPr>
            <a:r>
              <a:rPr lang="en-US" altLang="zh-CN" sz="2200" dirty="0" smtClean="0">
                <a:latin typeface="微软雅黑" pitchFamily="34" charset="-122"/>
                <a:ea typeface="微软雅黑" pitchFamily="34" charset="-122"/>
              </a:rPr>
              <a:t>5	</a:t>
            </a:r>
            <a:r>
              <a:rPr lang="en-US" altLang="zh-CN" sz="2200" dirty="0" err="1" smtClean="0">
                <a:latin typeface="微软雅黑" pitchFamily="34" charset="-122"/>
                <a:ea typeface="微软雅黑" pitchFamily="34" charset="-122"/>
              </a:rPr>
              <a:t>printf</a:t>
            </a:r>
            <a:r>
              <a:rPr lang="en-US" altLang="zh-CN" sz="2200" dirty="0" smtClean="0">
                <a:latin typeface="微软雅黑" pitchFamily="34" charset="-122"/>
                <a:ea typeface="微软雅黑" pitchFamily="34" charset="-122"/>
              </a:rPr>
              <a:t> ( “u = %u = %d\n”, u, u);</a:t>
            </a:r>
          </a:p>
          <a:p>
            <a:pPr>
              <a:spcBef>
                <a:spcPct val="25000"/>
              </a:spcBef>
              <a:buFontTx/>
              <a:buNone/>
            </a:pPr>
            <a:r>
              <a:rPr lang="zh-CN" altLang="en-US" sz="2200" dirty="0" smtClean="0">
                <a:latin typeface="微软雅黑" pitchFamily="34" charset="-122"/>
                <a:ea typeface="微软雅黑" pitchFamily="34" charset="-122"/>
              </a:rPr>
              <a:t>在</a:t>
            </a:r>
            <a:r>
              <a:rPr lang="en-US" altLang="zh-CN" sz="2200" dirty="0" smtClean="0">
                <a:latin typeface="微软雅黑" pitchFamily="34" charset="-122"/>
                <a:ea typeface="微软雅黑" pitchFamily="34" charset="-122"/>
              </a:rPr>
              <a:t>32</a:t>
            </a:r>
            <a:r>
              <a:rPr lang="zh-CN" altLang="en-US" sz="2200" dirty="0" smtClean="0">
                <a:latin typeface="微软雅黑" pitchFamily="34" charset="-122"/>
                <a:ea typeface="微软雅黑" pitchFamily="34" charset="-122"/>
              </a:rPr>
              <a:t>位机器上运行上述代码时，它的输出结果是什么？为什么？</a:t>
            </a:r>
          </a:p>
          <a:p>
            <a:pPr>
              <a:spcBef>
                <a:spcPct val="25000"/>
              </a:spcBef>
              <a:buFontTx/>
              <a:buNone/>
            </a:pPr>
            <a:r>
              <a:rPr lang="en-US" altLang="zh-CN" sz="2200" dirty="0" smtClean="0">
                <a:solidFill>
                  <a:srgbClr val="008000"/>
                </a:solidFill>
                <a:latin typeface="微软雅黑" pitchFamily="34" charset="-122"/>
                <a:ea typeface="微软雅黑" pitchFamily="34" charset="-122"/>
              </a:rPr>
              <a:t>x = 4294967295 = –1</a:t>
            </a:r>
          </a:p>
          <a:p>
            <a:pPr>
              <a:spcBef>
                <a:spcPct val="25000"/>
              </a:spcBef>
              <a:buFontTx/>
              <a:buNone/>
            </a:pPr>
            <a:r>
              <a:rPr lang="en-US" altLang="zh-CN" sz="2200" dirty="0" smtClean="0">
                <a:solidFill>
                  <a:srgbClr val="008000"/>
                </a:solidFill>
                <a:latin typeface="微软雅黑" pitchFamily="34" charset="-122"/>
                <a:ea typeface="微软雅黑" pitchFamily="34" charset="-122"/>
              </a:rPr>
              <a:t>u = 2147483648 = –2147483648</a:t>
            </a:r>
            <a:endParaRPr lang="en-US" altLang="zh-CN" sz="2200" i="1" dirty="0" smtClean="0">
              <a:solidFill>
                <a:srgbClr val="008000"/>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zh-CN" altLang="en-US" sz="2200" dirty="0" smtClean="0">
                <a:latin typeface="微软雅黑" pitchFamily="34" charset="-122"/>
                <a:ea typeface="微软雅黑" pitchFamily="34" charset="-122"/>
              </a:rPr>
              <a:t> </a:t>
            </a:r>
            <a:r>
              <a:rPr lang="zh-CN" altLang="en-US" sz="2200" dirty="0" smtClean="0">
                <a:solidFill>
                  <a:srgbClr val="0033CC"/>
                </a:solidFill>
                <a:latin typeface="微软雅黑" pitchFamily="34" charset="-122"/>
                <a:ea typeface="微软雅黑" pitchFamily="34" charset="-122"/>
              </a:rPr>
              <a:t>因为</a:t>
            </a:r>
            <a:r>
              <a:rPr lang="en-US" altLang="zh-CN" sz="2200" dirty="0" smtClean="0">
                <a:solidFill>
                  <a:srgbClr val="0033CC"/>
                </a:solidFill>
                <a:latin typeface="微软雅黑" pitchFamily="34" charset="-122"/>
                <a:ea typeface="微软雅黑" pitchFamily="34" charset="-122"/>
              </a:rPr>
              <a:t>–1</a:t>
            </a:r>
            <a:r>
              <a:rPr lang="zh-CN" altLang="en-US" sz="2200" dirty="0" smtClean="0">
                <a:solidFill>
                  <a:srgbClr val="0033CC"/>
                </a:solidFill>
                <a:latin typeface="微软雅黑" pitchFamily="34" charset="-122"/>
                <a:ea typeface="微软雅黑" pitchFamily="34" charset="-122"/>
              </a:rPr>
              <a:t>的补码整数表示为“</a:t>
            </a:r>
            <a:r>
              <a:rPr lang="en-US" altLang="zh-CN" sz="2200" dirty="0" smtClean="0">
                <a:solidFill>
                  <a:srgbClr val="0033CC"/>
                </a:solidFill>
                <a:latin typeface="微软雅黑" pitchFamily="34" charset="-122"/>
                <a:ea typeface="微软雅黑" pitchFamily="34" charset="-122"/>
              </a:rPr>
              <a:t>11…1”</a:t>
            </a:r>
            <a:r>
              <a:rPr lang="zh-CN" altLang="en-US" sz="2200" dirty="0" smtClean="0">
                <a:solidFill>
                  <a:srgbClr val="0033CC"/>
                </a:solidFill>
                <a:latin typeface="微软雅黑" pitchFamily="34" charset="-122"/>
                <a:ea typeface="微软雅黑" pitchFamily="34" charset="-122"/>
              </a:rPr>
              <a:t>，作为</a:t>
            </a:r>
            <a:r>
              <a:rPr lang="en-US" altLang="zh-CN" sz="2200" dirty="0" smtClean="0">
                <a:solidFill>
                  <a:srgbClr val="0033CC"/>
                </a:solidFill>
                <a:latin typeface="微软雅黑" pitchFamily="34" charset="-122"/>
                <a:ea typeface="微软雅黑" pitchFamily="34" charset="-122"/>
              </a:rPr>
              <a:t>32</a:t>
            </a:r>
            <a:r>
              <a:rPr lang="zh-CN" altLang="en-US" sz="2200" dirty="0" smtClean="0">
                <a:solidFill>
                  <a:srgbClr val="0033CC"/>
                </a:solidFill>
                <a:latin typeface="微软雅黑" pitchFamily="34" charset="-122"/>
                <a:ea typeface="微软雅黑" pitchFamily="34" charset="-122"/>
              </a:rPr>
              <a:t>位无符号数解释时，其值为</a:t>
            </a:r>
            <a:r>
              <a:rPr lang="en-US" altLang="zh-CN" sz="2200" dirty="0" smtClean="0">
                <a:solidFill>
                  <a:srgbClr val="0033CC"/>
                </a:solidFill>
                <a:latin typeface="微软雅黑" pitchFamily="34" charset="-122"/>
                <a:ea typeface="微软雅黑" pitchFamily="34" charset="-122"/>
              </a:rPr>
              <a:t>2</a:t>
            </a:r>
            <a:r>
              <a:rPr lang="en-US" altLang="zh-CN" sz="2200" baseline="30000" dirty="0" smtClean="0">
                <a:solidFill>
                  <a:srgbClr val="0033CC"/>
                </a:solidFill>
                <a:latin typeface="微软雅黑" pitchFamily="34" charset="-122"/>
                <a:ea typeface="微软雅黑" pitchFamily="34" charset="-122"/>
              </a:rPr>
              <a:t>32</a:t>
            </a:r>
            <a:r>
              <a:rPr lang="en-US" altLang="zh-CN" sz="2200" dirty="0" smtClean="0">
                <a:solidFill>
                  <a:srgbClr val="0033CC"/>
                </a:solidFill>
                <a:latin typeface="微软雅黑" pitchFamily="34" charset="-122"/>
                <a:ea typeface="微软雅黑" pitchFamily="34" charset="-122"/>
              </a:rPr>
              <a:t>–1= 4 294 967 296–1 = 4 294 967 295</a:t>
            </a:r>
            <a:r>
              <a:rPr lang="zh-CN" altLang="en-US" sz="2200" dirty="0" smtClean="0">
                <a:solidFill>
                  <a:srgbClr val="0033CC"/>
                </a:solidFill>
                <a:latin typeface="微软雅黑" pitchFamily="34" charset="-122"/>
                <a:ea typeface="微软雅黑" pitchFamily="34" charset="-122"/>
              </a:rPr>
              <a:t>。</a:t>
            </a:r>
            <a:endParaRPr lang="zh-CN" altLang="en-US" sz="2200" i="1" dirty="0" smtClean="0">
              <a:solidFill>
                <a:srgbClr val="0033CC"/>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en-US" altLang="zh-CN" sz="2200" dirty="0" smtClean="0">
                <a:solidFill>
                  <a:srgbClr val="0033CC"/>
                </a:solidFill>
                <a:latin typeface="微软雅黑" pitchFamily="34" charset="-122"/>
                <a:ea typeface="微软雅黑" pitchFamily="34" charset="-122"/>
              </a:rPr>
              <a:t> 2</a:t>
            </a:r>
            <a:r>
              <a:rPr lang="en-US" altLang="zh-CN" sz="2200" baseline="30000" dirty="0" smtClean="0">
                <a:solidFill>
                  <a:srgbClr val="0033CC"/>
                </a:solidFill>
                <a:latin typeface="微软雅黑" pitchFamily="34" charset="-122"/>
                <a:ea typeface="微软雅黑" pitchFamily="34" charset="-122"/>
              </a:rPr>
              <a:t>31</a:t>
            </a:r>
            <a:r>
              <a:rPr lang="zh-CN" altLang="en-US" sz="2200" dirty="0" smtClean="0">
                <a:solidFill>
                  <a:srgbClr val="0033CC"/>
                </a:solidFill>
                <a:latin typeface="微软雅黑" pitchFamily="34" charset="-122"/>
                <a:ea typeface="微软雅黑" pitchFamily="34" charset="-122"/>
              </a:rPr>
              <a:t>的无符号数表示为“</a:t>
            </a:r>
            <a:r>
              <a:rPr lang="en-US" altLang="zh-CN" sz="2200" dirty="0" smtClean="0">
                <a:solidFill>
                  <a:srgbClr val="0033CC"/>
                </a:solidFill>
                <a:latin typeface="微软雅黑" pitchFamily="34" charset="-122"/>
                <a:ea typeface="微软雅黑" pitchFamily="34" charset="-122"/>
              </a:rPr>
              <a:t>100…0”</a:t>
            </a:r>
            <a:r>
              <a:rPr lang="zh-CN" altLang="en-US" sz="2200" dirty="0" smtClean="0">
                <a:solidFill>
                  <a:srgbClr val="0033CC"/>
                </a:solidFill>
                <a:latin typeface="微软雅黑" pitchFamily="34" charset="-122"/>
                <a:ea typeface="微软雅黑" pitchFamily="34" charset="-122"/>
              </a:rPr>
              <a:t>，被解释为</a:t>
            </a:r>
            <a:r>
              <a:rPr lang="en-US" altLang="zh-CN" sz="2200" dirty="0" smtClean="0">
                <a:solidFill>
                  <a:srgbClr val="0033CC"/>
                </a:solidFill>
                <a:latin typeface="微软雅黑" pitchFamily="34" charset="-122"/>
                <a:ea typeface="微软雅黑" pitchFamily="34" charset="-122"/>
              </a:rPr>
              <a:t>32</a:t>
            </a:r>
            <a:r>
              <a:rPr lang="zh-CN" altLang="en-US" sz="2200" dirty="0" smtClean="0">
                <a:solidFill>
                  <a:srgbClr val="0033CC"/>
                </a:solidFill>
                <a:latin typeface="微软雅黑" pitchFamily="34" charset="-122"/>
                <a:ea typeface="微软雅黑" pitchFamily="34" charset="-122"/>
              </a:rPr>
              <a:t>位带符号整数时，其值为最小负数：</a:t>
            </a:r>
            <a:r>
              <a:rPr lang="en-US" altLang="zh-CN" sz="2200" dirty="0" smtClean="0">
                <a:solidFill>
                  <a:srgbClr val="0033CC"/>
                </a:solidFill>
                <a:latin typeface="微软雅黑" pitchFamily="34" charset="-122"/>
                <a:ea typeface="微软雅黑" pitchFamily="34" charset="-122"/>
              </a:rPr>
              <a:t>–2</a:t>
            </a:r>
            <a:r>
              <a:rPr lang="en-US" altLang="zh-CN" sz="2200" baseline="30000" dirty="0" smtClean="0">
                <a:solidFill>
                  <a:srgbClr val="0033CC"/>
                </a:solidFill>
                <a:latin typeface="微软雅黑" pitchFamily="34" charset="-122"/>
                <a:ea typeface="微软雅黑" pitchFamily="34" charset="-122"/>
              </a:rPr>
              <a:t>32-1</a:t>
            </a:r>
            <a:r>
              <a:rPr lang="en-US" altLang="zh-CN" sz="2200" dirty="0" smtClean="0">
                <a:solidFill>
                  <a:srgbClr val="0033CC"/>
                </a:solidFill>
                <a:latin typeface="微软雅黑" pitchFamily="34" charset="-122"/>
                <a:ea typeface="微软雅黑" pitchFamily="34" charset="-122"/>
              </a:rPr>
              <a:t> = –2</a:t>
            </a:r>
            <a:r>
              <a:rPr lang="en-US" altLang="zh-CN" sz="2200" baseline="30000" dirty="0" smtClean="0">
                <a:solidFill>
                  <a:srgbClr val="0033CC"/>
                </a:solidFill>
                <a:latin typeface="微软雅黑" pitchFamily="34" charset="-122"/>
                <a:ea typeface="微软雅黑" pitchFamily="34" charset="-122"/>
              </a:rPr>
              <a:t>31</a:t>
            </a:r>
            <a:r>
              <a:rPr lang="en-US" altLang="zh-CN" sz="2200" dirty="0" smtClean="0">
                <a:solidFill>
                  <a:srgbClr val="0033CC"/>
                </a:solidFill>
                <a:latin typeface="微软雅黑" pitchFamily="34" charset="-122"/>
                <a:ea typeface="微软雅黑" pitchFamily="34" charset="-122"/>
              </a:rPr>
              <a:t> = –2 147 483 648</a:t>
            </a:r>
            <a:r>
              <a:rPr lang="zh-CN" altLang="en-US" sz="2200" dirty="0" smtClean="0">
                <a:solidFill>
                  <a:srgbClr val="0033CC"/>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71">
                                            <p:txEl>
                                              <p:pRg st="7" end="7"/>
                                            </p:txEl>
                                          </p:spTgt>
                                        </p:tgtEl>
                                        <p:attrNameLst>
                                          <p:attrName>style.visibility</p:attrName>
                                        </p:attrNameLst>
                                      </p:cBhvr>
                                      <p:to>
                                        <p:strVal val="visible"/>
                                      </p:to>
                                    </p:set>
                                    <p:animEffect transition="in" filter="blinds(horizontal)">
                                      <p:cBhvr>
                                        <p:cTn id="7" dur="500"/>
                                        <p:tgtEl>
                                          <p:spTgt spid="62157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1571">
                                            <p:txEl>
                                              <p:pRg st="8" end="8"/>
                                            </p:txEl>
                                          </p:spTgt>
                                        </p:tgtEl>
                                        <p:attrNameLst>
                                          <p:attrName>style.visibility</p:attrName>
                                        </p:attrNameLst>
                                      </p:cBhvr>
                                      <p:to>
                                        <p:strVal val="visible"/>
                                      </p:to>
                                    </p:set>
                                    <p:animEffect transition="in" filter="blinds(horizontal)">
                                      <p:cBhvr>
                                        <p:cTn id="10" dur="500"/>
                                        <p:tgtEl>
                                          <p:spTgt spid="621571">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21571">
                                            <p:txEl>
                                              <p:pRg st="9" end="9"/>
                                            </p:txEl>
                                          </p:spTgt>
                                        </p:tgtEl>
                                        <p:attrNameLst>
                                          <p:attrName>style.visibility</p:attrName>
                                        </p:attrNameLst>
                                      </p:cBhvr>
                                      <p:to>
                                        <p:strVal val="visible"/>
                                      </p:to>
                                    </p:set>
                                    <p:animEffect transition="in" filter="blinds(horizontal)">
                                      <p:cBhvr>
                                        <p:cTn id="15" dur="500"/>
                                        <p:tgtEl>
                                          <p:spTgt spid="621571">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1571">
                                            <p:txEl>
                                              <p:pRg st="10" end="10"/>
                                            </p:txEl>
                                          </p:spTgt>
                                        </p:tgtEl>
                                        <p:attrNameLst>
                                          <p:attrName>style.visibility</p:attrName>
                                        </p:attrNameLst>
                                      </p:cBhvr>
                                      <p:to>
                                        <p:strVal val="visible"/>
                                      </p:to>
                                    </p:set>
                                    <p:animEffect transition="in" filter="blinds(horizontal)">
                                      <p:cBhvr>
                                        <p:cTn id="20" dur="500"/>
                                        <p:tgtEl>
                                          <p:spTgt spid="621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0" y="88900"/>
            <a:ext cx="8374063" cy="5454650"/>
          </a:xfrm>
          <a:prstGeom prst="rect">
            <a:avLst/>
          </a:prstGeom>
          <a:noFill/>
        </p:spPr>
      </p:pic>
      <p:sp>
        <p:nvSpPr>
          <p:cNvPr id="67587" name="标题 1"/>
          <p:cNvSpPr>
            <a:spLocks noGrp="1"/>
          </p:cNvSpPr>
          <p:nvPr>
            <p:ph type="title" idx="4294967295"/>
          </p:nvPr>
        </p:nvSpPr>
        <p:spPr/>
        <p:txBody>
          <a:bodyPr/>
          <a:lstStyle/>
          <a:p>
            <a:endParaRPr lang="zh-CN" altLang="en-US" smtClean="0"/>
          </a:p>
        </p:txBody>
      </p:sp>
      <p:sp>
        <p:nvSpPr>
          <p:cNvPr id="67588" name="Text Box 4"/>
          <p:cNvSpPr txBox="1">
            <a:spLocks noChangeArrowheads="1"/>
          </p:cNvSpPr>
          <p:nvPr/>
        </p:nvSpPr>
        <p:spPr bwMode="auto">
          <a:xfrm>
            <a:off x="296863" y="5859463"/>
            <a:ext cx="2609850" cy="7620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200" b="1">
                <a:solidFill>
                  <a:srgbClr val="FF3300"/>
                </a:solidFill>
                <a:latin typeface="微软雅黑" pitchFamily="34" charset="-122"/>
                <a:ea typeface="微软雅黑" pitchFamily="34" charset="-122"/>
              </a:rPr>
              <a:t>    C90</a:t>
            </a:r>
            <a:r>
              <a:rPr lang="zh-CN" altLang="en-US" sz="2200" b="1">
                <a:solidFill>
                  <a:srgbClr val="FF3300"/>
                </a:solidFill>
                <a:latin typeface="微软雅黑" pitchFamily="34" charset="-122"/>
                <a:ea typeface="微软雅黑" pitchFamily="34" charset="-122"/>
              </a:rPr>
              <a:t>上的运行结果是什么？</a:t>
            </a:r>
          </a:p>
        </p:txBody>
      </p:sp>
      <p:sp>
        <p:nvSpPr>
          <p:cNvPr id="67589" name="Text Box 5"/>
          <p:cNvSpPr txBox="1">
            <a:spLocks noChangeArrowheads="1"/>
          </p:cNvSpPr>
          <p:nvPr/>
        </p:nvSpPr>
        <p:spPr bwMode="auto">
          <a:xfrm>
            <a:off x="6183312" y="953725"/>
            <a:ext cx="2681287" cy="1169551"/>
          </a:xfrm>
          <a:prstGeom prst="rect">
            <a:avLst/>
          </a:prstGeom>
          <a:noFill/>
          <a:ln w="9525" algn="ctr">
            <a:noFill/>
            <a:miter lim="800000"/>
            <a:headEnd/>
            <a:tailEnd/>
          </a:ln>
          <a:effectLst/>
        </p:spPr>
        <p:txBody>
          <a:bodyPr wrap="square">
            <a:spAutoFit/>
          </a:bodyPr>
          <a:lstStyle/>
          <a:p>
            <a:pPr marL="342900" indent="-342900">
              <a:spcBef>
                <a:spcPct val="50000"/>
              </a:spcBef>
            </a:pPr>
            <a:r>
              <a:rPr lang="en-US" altLang="zh-CN" sz="2000" b="1" dirty="0">
                <a:solidFill>
                  <a:srgbClr val="FF3300"/>
                </a:solidFill>
                <a:latin typeface="微软雅黑" pitchFamily="34" charset="-122"/>
                <a:ea typeface="微软雅黑" pitchFamily="34" charset="-122"/>
              </a:rPr>
              <a:t>    C99</a:t>
            </a:r>
            <a:r>
              <a:rPr lang="zh-CN" altLang="en-US" sz="2000" b="1" dirty="0">
                <a:solidFill>
                  <a:srgbClr val="FF3300"/>
                </a:solidFill>
                <a:latin typeface="微软雅黑" pitchFamily="34" charset="-122"/>
                <a:ea typeface="微软雅黑" pitchFamily="34" charset="-122"/>
              </a:rPr>
              <a:t>的结果大家回去试试</a:t>
            </a:r>
            <a:r>
              <a:rPr lang="zh-CN" altLang="en-US" sz="2000" b="1" dirty="0" smtClean="0">
                <a:solidFill>
                  <a:srgbClr val="FF3300"/>
                </a:solidFill>
                <a:latin typeface="微软雅黑" pitchFamily="34" charset="-122"/>
                <a:ea typeface="微软雅黑" pitchFamily="34" charset="-122"/>
              </a:rPr>
              <a:t>。</a:t>
            </a:r>
            <a:endParaRPr lang="en-US" altLang="zh-CN" sz="2000" b="1" dirty="0" smtClean="0">
              <a:solidFill>
                <a:srgbClr val="FF3300"/>
              </a:solidFill>
              <a:latin typeface="微软雅黑" pitchFamily="34" charset="-122"/>
              <a:ea typeface="微软雅黑" pitchFamily="34" charset="-122"/>
            </a:endParaRPr>
          </a:p>
          <a:p>
            <a:pPr marL="342900" indent="-342900">
              <a:spcBef>
                <a:spcPct val="50000"/>
              </a:spcBef>
            </a:pPr>
            <a:r>
              <a:rPr lang="en-US" altLang="zh-CN" sz="2000" b="1" dirty="0" smtClean="0">
                <a:solidFill>
                  <a:srgbClr val="FF3300"/>
                </a:solidFill>
                <a:latin typeface="微软雅黑" pitchFamily="34" charset="-122"/>
                <a:ea typeface="微软雅黑" pitchFamily="34" charset="-122"/>
              </a:rPr>
              <a:t>    </a:t>
            </a:r>
            <a:r>
              <a:rPr lang="en-US" altLang="zh-CN" sz="2000" b="1" dirty="0" err="1" smtClean="0">
                <a:solidFill>
                  <a:srgbClr val="FF3300"/>
                </a:solidFill>
                <a:latin typeface="微软雅黑" pitchFamily="34" charset="-122"/>
                <a:ea typeface="微软雅黑" pitchFamily="34" charset="-122"/>
              </a:rPr>
              <a:t>gcc</a:t>
            </a:r>
            <a:r>
              <a:rPr lang="en-US" altLang="zh-CN" sz="2000" b="1" dirty="0" smtClean="0">
                <a:solidFill>
                  <a:srgbClr val="FF3300"/>
                </a:solidFill>
                <a:latin typeface="微软雅黑" pitchFamily="34" charset="-122"/>
                <a:ea typeface="微软雅黑" pitchFamily="34" charset="-122"/>
              </a:rPr>
              <a:t> –</a:t>
            </a:r>
            <a:r>
              <a:rPr lang="en-US" altLang="zh-CN" sz="2000" b="1" dirty="0" err="1" smtClean="0">
                <a:solidFill>
                  <a:srgbClr val="FF3300"/>
                </a:solidFill>
                <a:latin typeface="微软雅黑" pitchFamily="34" charset="-122"/>
                <a:ea typeface="微软雅黑" pitchFamily="34" charset="-122"/>
              </a:rPr>
              <a:t>std</a:t>
            </a:r>
            <a:r>
              <a:rPr lang="en-US" altLang="zh-CN" sz="2000" b="1" dirty="0" smtClean="0">
                <a:solidFill>
                  <a:srgbClr val="FF3300"/>
                </a:solidFill>
                <a:latin typeface="微软雅黑" pitchFamily="34" charset="-122"/>
                <a:ea typeface="微软雅黑" pitchFamily="34" charset="-122"/>
              </a:rPr>
              <a:t>=c99</a:t>
            </a:r>
            <a:endParaRPr lang="zh-CN" altLang="en-US" sz="2000" b="1" dirty="0">
              <a:solidFill>
                <a:srgbClr val="FF3300"/>
              </a:solidFill>
              <a:latin typeface="微软雅黑" pitchFamily="34" charset="-122"/>
              <a:ea typeface="微软雅黑" pitchFamily="34" charset="-122"/>
            </a:endParaRPr>
          </a:p>
        </p:txBody>
      </p:sp>
      <p:pic>
        <p:nvPicPr>
          <p:cNvPr id="67590" name="Picture 6"/>
          <p:cNvPicPr>
            <a:picLocks noChangeAspect="1" noChangeArrowheads="1"/>
          </p:cNvPicPr>
          <p:nvPr/>
        </p:nvPicPr>
        <p:blipFill>
          <a:blip r:embed="rId3"/>
          <a:srcRect/>
          <a:stretch>
            <a:fillRect/>
          </a:stretch>
        </p:blipFill>
        <p:spPr bwMode="auto">
          <a:xfrm>
            <a:off x="3492500" y="5454650"/>
            <a:ext cx="5381625" cy="13049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72399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blinds(horizontal)">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linds(horizontal)">
                                      <p:cBhvr>
                                        <p:cTn id="12" dur="500"/>
                                        <p:tgtEl>
                                          <p:spTgt spid="675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blinds(horizontal)">
                                      <p:cBhvr>
                                        <p:cTn id="1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457200" y="98425"/>
            <a:ext cx="8229600" cy="561975"/>
          </a:xfrm>
        </p:spPr>
        <p:txBody>
          <a:bodyPr/>
          <a:lstStyle/>
          <a:p>
            <a:r>
              <a:rPr lang="zh-CN" altLang="en-US" smtClean="0"/>
              <a:t>常量的默认类型</a:t>
            </a:r>
          </a:p>
        </p:txBody>
      </p:sp>
      <p:sp>
        <p:nvSpPr>
          <p:cNvPr id="9219" name="内容占位符 2"/>
          <p:cNvSpPr>
            <a:spLocks noGrp="1"/>
          </p:cNvSpPr>
          <p:nvPr>
            <p:ph idx="4294967295"/>
          </p:nvPr>
        </p:nvSpPr>
        <p:spPr>
          <a:xfrm>
            <a:off x="250825" y="836613"/>
            <a:ext cx="8229600" cy="477837"/>
          </a:xfrm>
        </p:spPr>
        <p:txBody>
          <a:bodyPr/>
          <a:lstStyle/>
          <a:p>
            <a:r>
              <a:rPr lang="en-US" altLang="zh-CN" smtClean="0"/>
              <a:t>C90	</a:t>
            </a:r>
            <a:endParaRPr lang="zh-CN" altLang="en-US" smtClean="0"/>
          </a:p>
        </p:txBody>
      </p:sp>
      <p:graphicFrame>
        <p:nvGraphicFramePr>
          <p:cNvPr id="68612" name="Group 4"/>
          <p:cNvGraphicFramePr>
            <a:graphicFrameLocks noGrp="1"/>
          </p:cNvGraphicFramePr>
          <p:nvPr/>
        </p:nvGraphicFramePr>
        <p:xfrm>
          <a:off x="1827213" y="863600"/>
          <a:ext cx="6884987" cy="2590800"/>
        </p:xfrm>
        <a:graphic>
          <a:graphicData uri="http://schemas.openxmlformats.org/drawingml/2006/table">
            <a:tbl>
              <a:tblPr/>
              <a:tblGrid>
                <a:gridCol w="3443287"/>
                <a:gridCol w="3441700"/>
              </a:tblGrid>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9240" name="内容占位符 2"/>
          <p:cNvSpPr>
            <a:spLocks/>
          </p:cNvSpPr>
          <p:nvPr/>
        </p:nvSpPr>
        <p:spPr bwMode="auto">
          <a:xfrm>
            <a:off x="206375" y="3992563"/>
            <a:ext cx="8229600" cy="477837"/>
          </a:xfrm>
          <a:prstGeom prst="rect">
            <a:avLst/>
          </a:prstGeom>
          <a:noFill/>
          <a:ln w="9525">
            <a:noFill/>
            <a:miter lim="800000"/>
            <a:headEnd/>
            <a:tailEnd/>
          </a:ln>
        </p:spPr>
        <p:txBody>
          <a:bodyPr/>
          <a:lstStyle/>
          <a:p>
            <a:pPr marL="342900" indent="-342900">
              <a:lnSpc>
                <a:spcPct val="115000"/>
              </a:lnSpc>
              <a:spcBef>
                <a:spcPct val="20000"/>
              </a:spcBef>
              <a:buFontTx/>
              <a:buChar char="•"/>
            </a:pPr>
            <a:r>
              <a:rPr lang="en-US" altLang="zh-CN" sz="2400" b="1"/>
              <a:t>C99</a:t>
            </a:r>
            <a:endParaRPr lang="zh-CN" altLang="en-US" sz="2400" b="1"/>
          </a:p>
        </p:txBody>
      </p:sp>
      <p:graphicFrame>
        <p:nvGraphicFramePr>
          <p:cNvPr id="68633" name="Group 25"/>
          <p:cNvGraphicFramePr>
            <a:graphicFrameLocks noGrp="1"/>
          </p:cNvGraphicFramePr>
          <p:nvPr/>
        </p:nvGraphicFramePr>
        <p:xfrm>
          <a:off x="1782763" y="4192588"/>
          <a:ext cx="6884987" cy="2073593"/>
        </p:xfrm>
        <a:graphic>
          <a:graphicData uri="http://schemas.openxmlformats.org/drawingml/2006/table">
            <a:tbl>
              <a:tblPr/>
              <a:tblGrid>
                <a:gridCol w="3444875"/>
                <a:gridCol w="3440112"/>
              </a:tblGrid>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519113">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p14="http://schemas.microsoft.com/office/powerpoint/2010/main" val="4235556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32</a:t>
            </a:r>
            <a:r>
              <a:rPr lang="zh-CN" altLang="en-US" smtClean="0"/>
              <a:t>位）</a:t>
            </a:r>
          </a:p>
        </p:txBody>
      </p:sp>
      <p:sp>
        <p:nvSpPr>
          <p:cNvPr id="10243" name="内容占位符 2"/>
          <p:cNvSpPr>
            <a:spLocks noGrp="1"/>
          </p:cNvSpPr>
          <p:nvPr>
            <p:ph idx="1"/>
          </p:nvPr>
        </p:nvSpPr>
        <p:spPr>
          <a:xfrm>
            <a:off x="476250" y="908050"/>
            <a:ext cx="8667750" cy="5218113"/>
          </a:xfrm>
        </p:spPr>
        <p:txBody>
          <a:bodyPr/>
          <a:lstStyle/>
          <a:p>
            <a:pPr marL="0" indent="0">
              <a:buFontTx/>
              <a:buNone/>
            </a:pPr>
            <a:r>
              <a:rPr lang="zh-CN" altLang="en-US" dirty="0" smtClean="0"/>
              <a:t>      高        </a:t>
            </a:r>
            <a:r>
              <a:rPr lang="en-US" altLang="zh-CN" dirty="0" smtClean="0"/>
              <a:t>double    ←←    float</a:t>
            </a:r>
          </a:p>
          <a:p>
            <a:pPr marL="0" indent="0">
              <a:buFontTx/>
              <a:buNone/>
            </a:pPr>
            <a:r>
              <a:rPr lang="en-US" altLang="zh-CN" dirty="0" smtClean="0"/>
              <a:t>       ↑          ↑             </a:t>
            </a:r>
          </a:p>
          <a:p>
            <a:pPr marL="0" indent="0">
              <a:buFontTx/>
              <a:buNone/>
            </a:pPr>
            <a:r>
              <a:rPr lang="en-US" altLang="zh-CN" dirty="0" smtClean="0"/>
              <a:t>       ↑         unsigned long </a:t>
            </a:r>
            <a:r>
              <a:rPr lang="en-US" altLang="zh-CN" dirty="0" err="1" smtClean="0"/>
              <a:t>long</a:t>
            </a:r>
            <a:r>
              <a:rPr lang="en-US" altLang="zh-CN" dirty="0" smtClean="0"/>
              <a:t>  </a:t>
            </a:r>
          </a:p>
          <a:p>
            <a:pPr marL="0" indent="0">
              <a:buFontTx/>
              <a:buNone/>
            </a:pPr>
            <a:r>
              <a:rPr lang="en-US" altLang="zh-CN" dirty="0" smtClean="0"/>
              <a:t>       ↑          ↑             </a:t>
            </a:r>
          </a:p>
          <a:p>
            <a:pPr marL="0" indent="0">
              <a:buFontTx/>
              <a:buNone/>
            </a:pPr>
            <a:r>
              <a:rPr lang="en-US" altLang="zh-CN" dirty="0" smtClean="0"/>
              <a:t>       ↑         long </a:t>
            </a:r>
            <a:r>
              <a:rPr lang="en-US" altLang="zh-CN" dirty="0" err="1" smtClean="0"/>
              <a:t>long</a:t>
            </a:r>
            <a:r>
              <a:rPr lang="en-US" altLang="zh-CN" dirty="0" smtClean="0"/>
              <a:t>  </a:t>
            </a:r>
          </a:p>
          <a:p>
            <a:pPr marL="0" indent="0">
              <a:buFontTx/>
              <a:buNone/>
            </a:pPr>
            <a:r>
              <a:rPr lang="en-US" altLang="zh-CN" dirty="0" smtClean="0"/>
              <a:t>       ↑          ↑</a:t>
            </a:r>
          </a:p>
          <a:p>
            <a:pPr marL="0" indent="0">
              <a:buFontTx/>
              <a:buNone/>
            </a:pPr>
            <a:r>
              <a:rPr lang="en-US" altLang="zh-CN" dirty="0" smtClean="0"/>
              <a:t>       ↑         unsigned </a:t>
            </a:r>
            <a:r>
              <a:rPr lang="en-US" altLang="zh-CN" dirty="0" err="1" smtClean="0"/>
              <a:t>int</a:t>
            </a:r>
            <a:r>
              <a:rPr lang="zh-CN" altLang="en-US" dirty="0" smtClean="0"/>
              <a:t>（</a:t>
            </a:r>
            <a:r>
              <a:rPr lang="en-US" altLang="zh-CN" dirty="0" smtClean="0"/>
              <a:t>unsigned long</a:t>
            </a:r>
            <a:r>
              <a:rPr lang="zh-CN" altLang="en-US" dirty="0" smtClean="0"/>
              <a:t>）</a:t>
            </a:r>
            <a:endParaRPr lang="en-US" altLang="zh-CN" dirty="0" smtClean="0"/>
          </a:p>
          <a:p>
            <a:pPr marL="0" indent="0">
              <a:buFontTx/>
              <a:buNone/>
            </a:pPr>
            <a:r>
              <a:rPr lang="en-US" altLang="zh-CN" dirty="0" smtClean="0"/>
              <a:t>       ↑          ↑</a:t>
            </a:r>
          </a:p>
          <a:p>
            <a:pPr marL="0" indent="0">
              <a:buFontTx/>
              <a:buNone/>
            </a:pPr>
            <a:r>
              <a:rPr lang="en-US" altLang="zh-CN" dirty="0" smtClean="0"/>
              <a:t>      </a:t>
            </a:r>
            <a:r>
              <a:rPr lang="zh-CN" altLang="en-US" dirty="0" smtClean="0"/>
              <a:t>低         </a:t>
            </a:r>
            <a:r>
              <a:rPr lang="en-US" altLang="zh-CN" dirty="0" err="1" smtClean="0"/>
              <a:t>int</a:t>
            </a:r>
            <a:r>
              <a:rPr lang="en-US" altLang="zh-CN" dirty="0" smtClean="0"/>
              <a:t> </a:t>
            </a:r>
            <a:r>
              <a:rPr lang="zh-CN" altLang="en-US" dirty="0" smtClean="0"/>
              <a:t>（</a:t>
            </a:r>
            <a:r>
              <a:rPr lang="en-US" altLang="zh-CN" dirty="0" smtClean="0"/>
              <a:t>long</a:t>
            </a:r>
            <a:r>
              <a:rPr lang="zh-CN" altLang="en-US" dirty="0" smtClean="0"/>
              <a:t>）</a:t>
            </a:r>
            <a:r>
              <a:rPr lang="en-US" altLang="zh-CN" dirty="0" smtClean="0"/>
              <a:t>  ←←   char, short</a:t>
            </a:r>
            <a:r>
              <a:rPr lang="zh-CN" altLang="en-US" dirty="0" smtClean="0"/>
              <a:t>，</a:t>
            </a:r>
            <a:r>
              <a:rPr lang="en-US" altLang="zh-CN" dirty="0" smtClean="0"/>
              <a:t>unsigned short</a:t>
            </a:r>
          </a:p>
          <a:p>
            <a:pPr marL="0" indent="0">
              <a:buFontTx/>
              <a:buNone/>
            </a:pPr>
            <a:r>
              <a:rPr lang="en-US" altLang="zh-CN" dirty="0" smtClean="0">
                <a:solidFill>
                  <a:srgbClr val="C00000"/>
                </a:solidFill>
              </a:rPr>
              <a:t>float</a:t>
            </a:r>
            <a:r>
              <a:rPr lang="zh-CN" altLang="en-US" dirty="0" smtClean="0">
                <a:solidFill>
                  <a:srgbClr val="C00000"/>
                </a:solidFill>
              </a:rPr>
              <a:t>计算前必然转换为</a:t>
            </a:r>
            <a:r>
              <a:rPr lang="en-US" altLang="zh-CN" dirty="0" smtClean="0">
                <a:solidFill>
                  <a:srgbClr val="C00000"/>
                </a:solidFill>
              </a:rPr>
              <a:t>double</a:t>
            </a:r>
            <a:r>
              <a:rPr lang="zh-CN" altLang="en-US" dirty="0" smtClean="0">
                <a:solidFill>
                  <a:srgbClr val="C00000"/>
                </a:solidFill>
              </a:rPr>
              <a:t>；</a:t>
            </a:r>
            <a:endParaRPr lang="en-US" altLang="zh-CN" dirty="0" smtClean="0">
              <a:solidFill>
                <a:srgbClr val="C00000"/>
              </a:solidFill>
            </a:endParaRPr>
          </a:p>
          <a:p>
            <a:pPr marL="0" indent="0">
              <a:buFontTx/>
              <a:buNone/>
            </a:pPr>
            <a:r>
              <a:rPr lang="en-US" altLang="zh-CN" dirty="0" smtClean="0">
                <a:solidFill>
                  <a:srgbClr val="C00000"/>
                </a:solidFill>
              </a:rPr>
              <a:t>char</a:t>
            </a:r>
            <a:r>
              <a:rPr lang="zh-CN" altLang="en-US" dirty="0" smtClean="0">
                <a:solidFill>
                  <a:srgbClr val="C00000"/>
                </a:solidFill>
              </a:rPr>
              <a:t>，</a:t>
            </a:r>
            <a:r>
              <a:rPr lang="en-US" altLang="zh-CN" dirty="0" smtClean="0">
                <a:solidFill>
                  <a:srgbClr val="C00000"/>
                </a:solidFill>
              </a:rPr>
              <a:t>short</a:t>
            </a:r>
            <a:r>
              <a:rPr lang="zh-CN" altLang="en-US" dirty="0" smtClean="0">
                <a:solidFill>
                  <a:srgbClr val="C00000"/>
                </a:solidFill>
              </a:rPr>
              <a:t>计算前必然转换为</a:t>
            </a:r>
            <a:r>
              <a:rPr lang="en-US" altLang="zh-CN" dirty="0" err="1" smtClean="0">
                <a:solidFill>
                  <a:srgbClr val="C00000"/>
                </a:solidFill>
              </a:rPr>
              <a:t>int</a:t>
            </a:r>
            <a:r>
              <a:rPr lang="zh-CN" altLang="en-US" dirty="0" smtClean="0">
                <a:solidFill>
                  <a:srgbClr val="C00000"/>
                </a:solidFill>
              </a:rPr>
              <a:t>；</a:t>
            </a:r>
          </a:p>
        </p:txBody>
      </p:sp>
    </p:spTree>
    <p:extLst>
      <p:ext uri="{BB962C8B-B14F-4D97-AF65-F5344CB8AC3E}">
        <p14:creationId xmlns:p14="http://schemas.microsoft.com/office/powerpoint/2010/main" val="1875243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64</a:t>
            </a:r>
            <a:r>
              <a:rPr lang="zh-CN" altLang="en-US" smtClean="0"/>
              <a:t>位）</a:t>
            </a:r>
          </a:p>
        </p:txBody>
      </p:sp>
      <p:sp>
        <p:nvSpPr>
          <p:cNvPr id="11267" name="内容占位符 2"/>
          <p:cNvSpPr>
            <a:spLocks noGrp="1"/>
          </p:cNvSpPr>
          <p:nvPr>
            <p:ph idx="1"/>
          </p:nvPr>
        </p:nvSpPr>
        <p:spPr>
          <a:xfrm>
            <a:off x="476250" y="908050"/>
            <a:ext cx="8667750" cy="5218113"/>
          </a:xfrm>
        </p:spPr>
        <p:txBody>
          <a:bodyPr/>
          <a:lstStyle/>
          <a:p>
            <a:pPr marL="0" indent="0">
              <a:buFontTx/>
              <a:buNone/>
            </a:pPr>
            <a:r>
              <a:rPr lang="zh-CN" altLang="en-US" smtClean="0"/>
              <a:t>      高        </a:t>
            </a:r>
            <a:r>
              <a:rPr lang="en-US" altLang="zh-CN" smtClean="0"/>
              <a:t>double    ←←    float</a:t>
            </a:r>
          </a:p>
          <a:p>
            <a:pPr marL="0" indent="0">
              <a:buFontTx/>
              <a:buNone/>
            </a:pPr>
            <a:r>
              <a:rPr lang="en-US" altLang="zh-CN" smtClean="0"/>
              <a:t>       ↑          ↑             </a:t>
            </a:r>
          </a:p>
          <a:p>
            <a:pPr marL="0" indent="0">
              <a:buFontTx/>
              <a:buNone/>
            </a:pPr>
            <a:r>
              <a:rPr lang="en-US" altLang="zh-CN" smtClean="0"/>
              <a:t>       ↑         unsigned long  </a:t>
            </a:r>
          </a:p>
          <a:p>
            <a:pPr marL="0" indent="0">
              <a:buFontTx/>
              <a:buNone/>
            </a:pPr>
            <a:r>
              <a:rPr lang="en-US" altLang="zh-CN" smtClean="0"/>
              <a:t>       ↑          ↑             </a:t>
            </a:r>
          </a:p>
          <a:p>
            <a:pPr marL="0" indent="0">
              <a:buFontTx/>
              <a:buNone/>
            </a:pPr>
            <a:r>
              <a:rPr lang="en-US" altLang="zh-CN" smtClean="0"/>
              <a:t>       ↑         long  </a:t>
            </a:r>
          </a:p>
          <a:p>
            <a:pPr marL="0" indent="0">
              <a:buFontTx/>
              <a:buNone/>
            </a:pPr>
            <a:r>
              <a:rPr lang="en-US" altLang="zh-CN" smtClean="0"/>
              <a:t>       ↑          ↑</a:t>
            </a:r>
          </a:p>
          <a:p>
            <a:pPr marL="0" indent="0">
              <a:buFontTx/>
              <a:buNone/>
            </a:pPr>
            <a:r>
              <a:rPr lang="en-US" altLang="zh-CN" smtClean="0"/>
              <a:t>       ↑         unsigned int</a:t>
            </a:r>
          </a:p>
          <a:p>
            <a:pPr marL="0" indent="0">
              <a:buFontTx/>
              <a:buNone/>
            </a:pPr>
            <a:r>
              <a:rPr lang="en-US" altLang="zh-CN" smtClean="0"/>
              <a:t>       ↑          ↑</a:t>
            </a:r>
          </a:p>
          <a:p>
            <a:pPr marL="0" indent="0">
              <a:buFontTx/>
              <a:buNone/>
            </a:pPr>
            <a:r>
              <a:rPr lang="en-US" altLang="zh-CN" smtClean="0"/>
              <a:t>      </a:t>
            </a:r>
            <a:r>
              <a:rPr lang="zh-CN" altLang="en-US" smtClean="0"/>
              <a:t>低         </a:t>
            </a:r>
            <a:r>
              <a:rPr lang="en-US" altLang="zh-CN" smtClean="0"/>
              <a:t>int </a:t>
            </a:r>
            <a:r>
              <a:rPr lang="zh-CN" altLang="en-US" smtClean="0"/>
              <a:t>（</a:t>
            </a:r>
            <a:r>
              <a:rPr lang="en-US" altLang="zh-CN" smtClean="0"/>
              <a:t>long</a:t>
            </a:r>
            <a:r>
              <a:rPr lang="zh-CN" altLang="en-US" smtClean="0"/>
              <a:t>）</a:t>
            </a:r>
            <a:r>
              <a:rPr lang="en-US" altLang="zh-CN" smtClean="0"/>
              <a:t>  ←←   char, short</a:t>
            </a:r>
            <a:r>
              <a:rPr lang="zh-CN" altLang="en-US" smtClean="0"/>
              <a:t>，</a:t>
            </a:r>
            <a:r>
              <a:rPr lang="en-US" altLang="zh-CN" smtClean="0"/>
              <a:t>unsigned short</a:t>
            </a:r>
          </a:p>
          <a:p>
            <a:pPr marL="0" indent="0">
              <a:buFontTx/>
              <a:buNone/>
            </a:pPr>
            <a:r>
              <a:rPr lang="en-US" altLang="zh-CN" smtClean="0">
                <a:solidFill>
                  <a:srgbClr val="C00000"/>
                </a:solidFill>
              </a:rPr>
              <a:t>float</a:t>
            </a:r>
            <a:r>
              <a:rPr lang="zh-CN" altLang="en-US" smtClean="0">
                <a:solidFill>
                  <a:srgbClr val="C00000"/>
                </a:solidFill>
              </a:rPr>
              <a:t>计算前必然转换为</a:t>
            </a:r>
            <a:r>
              <a:rPr lang="en-US" altLang="zh-CN" smtClean="0">
                <a:solidFill>
                  <a:srgbClr val="C00000"/>
                </a:solidFill>
              </a:rPr>
              <a:t>double</a:t>
            </a:r>
            <a:r>
              <a:rPr lang="zh-CN" altLang="en-US" smtClean="0">
                <a:solidFill>
                  <a:srgbClr val="C00000"/>
                </a:solidFill>
              </a:rPr>
              <a:t>；</a:t>
            </a:r>
            <a:endParaRPr lang="en-US" altLang="zh-CN" smtClean="0">
              <a:solidFill>
                <a:srgbClr val="C00000"/>
              </a:solidFill>
            </a:endParaRPr>
          </a:p>
          <a:p>
            <a:pPr marL="0" indent="0">
              <a:buFontTx/>
              <a:buNone/>
            </a:pPr>
            <a:r>
              <a:rPr lang="en-US" altLang="zh-CN" smtClean="0">
                <a:solidFill>
                  <a:srgbClr val="C00000"/>
                </a:solidFill>
              </a:rPr>
              <a:t>char</a:t>
            </a:r>
            <a:r>
              <a:rPr lang="zh-CN" altLang="en-US" smtClean="0">
                <a:solidFill>
                  <a:srgbClr val="C00000"/>
                </a:solidFill>
              </a:rPr>
              <a:t>，</a:t>
            </a:r>
            <a:r>
              <a:rPr lang="en-US" altLang="zh-CN" smtClean="0">
                <a:solidFill>
                  <a:srgbClr val="C00000"/>
                </a:solidFill>
              </a:rPr>
              <a:t>short</a:t>
            </a:r>
            <a:r>
              <a:rPr lang="zh-CN" altLang="en-US" smtClean="0">
                <a:solidFill>
                  <a:srgbClr val="C00000"/>
                </a:solidFill>
              </a:rPr>
              <a:t>计算前必然转换为</a:t>
            </a:r>
            <a:r>
              <a:rPr lang="en-US" altLang="zh-CN" smtClean="0">
                <a:solidFill>
                  <a:srgbClr val="C00000"/>
                </a:solidFill>
              </a:rPr>
              <a:t>int</a:t>
            </a:r>
            <a:r>
              <a:rPr lang="zh-CN" altLang="en-US" smtClean="0">
                <a:solidFill>
                  <a:srgbClr val="C00000"/>
                </a:solidFill>
              </a:rPr>
              <a:t>；</a:t>
            </a:r>
          </a:p>
        </p:txBody>
      </p:sp>
    </p:spTree>
    <p:extLst>
      <p:ext uri="{BB962C8B-B14F-4D97-AF65-F5344CB8AC3E}">
        <p14:creationId xmlns:p14="http://schemas.microsoft.com/office/powerpoint/2010/main" val="192287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0" y="88900"/>
            <a:ext cx="8374063" cy="5454650"/>
          </a:xfrm>
          <a:prstGeom prst="rect">
            <a:avLst/>
          </a:prstGeom>
          <a:noFill/>
        </p:spPr>
      </p:pic>
      <p:sp>
        <p:nvSpPr>
          <p:cNvPr id="67587" name="标题 1"/>
          <p:cNvSpPr>
            <a:spLocks noGrp="1"/>
          </p:cNvSpPr>
          <p:nvPr>
            <p:ph type="title" idx="4294967295"/>
          </p:nvPr>
        </p:nvSpPr>
        <p:spPr/>
        <p:txBody>
          <a:bodyPr/>
          <a:lstStyle/>
          <a:p>
            <a:endParaRPr lang="zh-CN" altLang="en-US" smtClean="0"/>
          </a:p>
        </p:txBody>
      </p:sp>
      <p:sp>
        <p:nvSpPr>
          <p:cNvPr id="67588" name="Text Box 4"/>
          <p:cNvSpPr txBox="1">
            <a:spLocks noChangeArrowheads="1"/>
          </p:cNvSpPr>
          <p:nvPr/>
        </p:nvSpPr>
        <p:spPr bwMode="auto">
          <a:xfrm>
            <a:off x="296863" y="5859463"/>
            <a:ext cx="2609850" cy="7620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200" b="1">
                <a:solidFill>
                  <a:srgbClr val="FF3300"/>
                </a:solidFill>
                <a:latin typeface="微软雅黑" pitchFamily="34" charset="-122"/>
                <a:ea typeface="微软雅黑" pitchFamily="34" charset="-122"/>
              </a:rPr>
              <a:t>    C90</a:t>
            </a:r>
            <a:r>
              <a:rPr lang="zh-CN" altLang="en-US" sz="2200" b="1">
                <a:solidFill>
                  <a:srgbClr val="FF3300"/>
                </a:solidFill>
                <a:latin typeface="微软雅黑" pitchFamily="34" charset="-122"/>
                <a:ea typeface="微软雅黑" pitchFamily="34" charset="-122"/>
              </a:rPr>
              <a:t>上的运行结果是什么？</a:t>
            </a:r>
          </a:p>
        </p:txBody>
      </p:sp>
      <p:sp>
        <p:nvSpPr>
          <p:cNvPr id="67589" name="Text Box 5"/>
          <p:cNvSpPr txBox="1">
            <a:spLocks noChangeArrowheads="1"/>
          </p:cNvSpPr>
          <p:nvPr/>
        </p:nvSpPr>
        <p:spPr bwMode="auto">
          <a:xfrm>
            <a:off x="6183312" y="953725"/>
            <a:ext cx="2681287" cy="1169551"/>
          </a:xfrm>
          <a:prstGeom prst="rect">
            <a:avLst/>
          </a:prstGeom>
          <a:noFill/>
          <a:ln w="9525" algn="ctr">
            <a:noFill/>
            <a:miter lim="800000"/>
            <a:headEnd/>
            <a:tailEnd/>
          </a:ln>
          <a:effectLst/>
        </p:spPr>
        <p:txBody>
          <a:bodyPr wrap="square">
            <a:spAutoFit/>
          </a:bodyPr>
          <a:lstStyle/>
          <a:p>
            <a:pPr marL="342900" indent="-342900">
              <a:spcBef>
                <a:spcPct val="50000"/>
              </a:spcBef>
            </a:pPr>
            <a:r>
              <a:rPr lang="en-US" altLang="zh-CN" sz="2000" b="1" dirty="0">
                <a:solidFill>
                  <a:srgbClr val="FF3300"/>
                </a:solidFill>
                <a:latin typeface="微软雅黑" pitchFamily="34" charset="-122"/>
                <a:ea typeface="微软雅黑" pitchFamily="34" charset="-122"/>
              </a:rPr>
              <a:t>    C99</a:t>
            </a:r>
            <a:r>
              <a:rPr lang="zh-CN" altLang="en-US" sz="2000" b="1" dirty="0">
                <a:solidFill>
                  <a:srgbClr val="FF3300"/>
                </a:solidFill>
                <a:latin typeface="微软雅黑" pitchFamily="34" charset="-122"/>
                <a:ea typeface="微软雅黑" pitchFamily="34" charset="-122"/>
              </a:rPr>
              <a:t>的结果大家回去试试</a:t>
            </a:r>
            <a:r>
              <a:rPr lang="zh-CN" altLang="en-US" sz="2000" b="1" dirty="0" smtClean="0">
                <a:solidFill>
                  <a:srgbClr val="FF3300"/>
                </a:solidFill>
                <a:latin typeface="微软雅黑" pitchFamily="34" charset="-122"/>
                <a:ea typeface="微软雅黑" pitchFamily="34" charset="-122"/>
              </a:rPr>
              <a:t>。</a:t>
            </a:r>
            <a:endParaRPr lang="en-US" altLang="zh-CN" sz="2000" b="1" dirty="0" smtClean="0">
              <a:solidFill>
                <a:srgbClr val="FF3300"/>
              </a:solidFill>
              <a:latin typeface="微软雅黑" pitchFamily="34" charset="-122"/>
              <a:ea typeface="微软雅黑" pitchFamily="34" charset="-122"/>
            </a:endParaRPr>
          </a:p>
          <a:p>
            <a:pPr marL="342900" indent="-342900">
              <a:spcBef>
                <a:spcPct val="50000"/>
              </a:spcBef>
            </a:pPr>
            <a:r>
              <a:rPr lang="en-US" altLang="zh-CN" sz="2000" b="1" dirty="0" smtClean="0">
                <a:solidFill>
                  <a:srgbClr val="FF3300"/>
                </a:solidFill>
                <a:latin typeface="微软雅黑" pitchFamily="34" charset="-122"/>
                <a:ea typeface="微软雅黑" pitchFamily="34" charset="-122"/>
              </a:rPr>
              <a:t>    </a:t>
            </a:r>
            <a:r>
              <a:rPr lang="en-US" altLang="zh-CN" sz="2000" b="1" dirty="0" err="1" smtClean="0">
                <a:solidFill>
                  <a:srgbClr val="FF3300"/>
                </a:solidFill>
                <a:latin typeface="微软雅黑" pitchFamily="34" charset="-122"/>
                <a:ea typeface="微软雅黑" pitchFamily="34" charset="-122"/>
              </a:rPr>
              <a:t>gcc</a:t>
            </a:r>
            <a:r>
              <a:rPr lang="en-US" altLang="zh-CN" sz="2000" b="1" dirty="0" smtClean="0">
                <a:solidFill>
                  <a:srgbClr val="FF3300"/>
                </a:solidFill>
                <a:latin typeface="微软雅黑" pitchFamily="34" charset="-122"/>
                <a:ea typeface="微软雅黑" pitchFamily="34" charset="-122"/>
              </a:rPr>
              <a:t> –</a:t>
            </a:r>
            <a:r>
              <a:rPr lang="en-US" altLang="zh-CN" sz="2000" b="1" dirty="0" err="1" smtClean="0">
                <a:solidFill>
                  <a:srgbClr val="FF3300"/>
                </a:solidFill>
                <a:latin typeface="微软雅黑" pitchFamily="34" charset="-122"/>
                <a:ea typeface="微软雅黑" pitchFamily="34" charset="-122"/>
              </a:rPr>
              <a:t>std</a:t>
            </a:r>
            <a:r>
              <a:rPr lang="en-US" altLang="zh-CN" sz="2000" b="1" dirty="0" smtClean="0">
                <a:solidFill>
                  <a:srgbClr val="FF3300"/>
                </a:solidFill>
                <a:latin typeface="微软雅黑" pitchFamily="34" charset="-122"/>
                <a:ea typeface="微软雅黑" pitchFamily="34" charset="-122"/>
              </a:rPr>
              <a:t>=c99</a:t>
            </a:r>
            <a:endParaRPr lang="zh-CN" altLang="en-US" sz="2000" b="1" dirty="0">
              <a:solidFill>
                <a:srgbClr val="FF3300"/>
              </a:solidFill>
              <a:latin typeface="微软雅黑" pitchFamily="34" charset="-122"/>
              <a:ea typeface="微软雅黑" pitchFamily="34" charset="-122"/>
            </a:endParaRPr>
          </a:p>
        </p:txBody>
      </p:sp>
      <p:pic>
        <p:nvPicPr>
          <p:cNvPr id="67590" name="Picture 6"/>
          <p:cNvPicPr>
            <a:picLocks noChangeAspect="1" noChangeArrowheads="1"/>
          </p:cNvPicPr>
          <p:nvPr/>
        </p:nvPicPr>
        <p:blipFill>
          <a:blip r:embed="rId3"/>
          <a:srcRect/>
          <a:stretch>
            <a:fillRect/>
          </a:stretch>
        </p:blipFill>
        <p:spPr bwMode="auto">
          <a:xfrm>
            <a:off x="3492500" y="5454650"/>
            <a:ext cx="5381625" cy="13049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53748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blinds(horizontal)">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linds(horizontal)">
                                      <p:cBhvr>
                                        <p:cTn id="12" dur="500"/>
                                        <p:tgtEl>
                                          <p:spTgt spid="675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blinds(horizontal)">
                                      <p:cBhvr>
                                        <p:cTn id="1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smtClean="0">
                <a:solidFill>
                  <a:srgbClr val="C00000"/>
                </a:solidFill>
                <a:ea typeface="黑体" pitchFamily="49" charset="-122"/>
              </a:rPr>
              <a:t>数制和编码</a:t>
            </a:r>
          </a:p>
          <a:p>
            <a:pPr>
              <a:spcBef>
                <a:spcPts val="1600"/>
              </a:spcBef>
            </a:pPr>
            <a:r>
              <a:rPr lang="zh-CN" altLang="en-US" sz="2800" dirty="0" smtClean="0">
                <a:ea typeface="黑体" pitchFamily="49" charset="-122"/>
              </a:rPr>
              <a:t>整数的表示</a:t>
            </a:r>
            <a:endParaRPr lang="en-US" altLang="zh-CN" sz="2800" dirty="0" smtClean="0">
              <a:ea typeface="黑体" pitchFamily="49" charset="-122"/>
            </a:endParaRPr>
          </a:p>
          <a:p>
            <a:pPr>
              <a:spcBef>
                <a:spcPts val="1600"/>
              </a:spcBef>
            </a:pPr>
            <a:r>
              <a:rPr lang="zh-CN" altLang="en-US" sz="2800" dirty="0">
                <a:ea typeface="黑体" pitchFamily="49" charset="-122"/>
              </a:rPr>
              <a:t>实数的</a:t>
            </a:r>
            <a:r>
              <a:rPr lang="zh-CN" altLang="en-US" sz="2800" dirty="0" smtClean="0">
                <a:ea typeface="黑体" pitchFamily="49" charset="-122"/>
              </a:rPr>
              <a:t>表示</a:t>
            </a:r>
            <a:endParaRPr lang="en-US" altLang="zh-CN" sz="2800" dirty="0">
              <a:ea typeface="黑体" pitchFamily="49" charset="-122"/>
            </a:endParaRPr>
          </a:p>
        </p:txBody>
      </p:sp>
    </p:spTree>
    <p:extLst>
      <p:ext uri="{BB962C8B-B14F-4D97-AF65-F5344CB8AC3E}">
        <p14:creationId xmlns:p14="http://schemas.microsoft.com/office/powerpoint/2010/main" val="4289727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C</a:t>
            </a:r>
            <a:r>
              <a:rPr lang="zh-CN" altLang="en-US" smtClean="0">
                <a:ea typeface="宋体" pitchFamily="2" charset="-122"/>
              </a:rPr>
              <a:t>语言程序中的整数</a:t>
            </a:r>
          </a:p>
        </p:txBody>
      </p:sp>
      <p:graphicFrame>
        <p:nvGraphicFramePr>
          <p:cNvPr id="514051" name="Group 3"/>
          <p:cNvGraphicFramePr>
            <a:graphicFrameLocks noGrp="1"/>
          </p:cNvGraphicFramePr>
          <p:nvPr/>
        </p:nvGraphicFramePr>
        <p:xfrm>
          <a:off x="193675" y="1312863"/>
          <a:ext cx="8794750" cy="3764280"/>
        </p:xfrm>
        <a:graphic>
          <a:graphicData uri="http://schemas.openxmlformats.org/drawingml/2006/table">
            <a:tbl>
              <a:tblPr/>
              <a:tblGrid>
                <a:gridCol w="3751263"/>
                <a:gridCol w="520700"/>
                <a:gridCol w="552450"/>
                <a:gridCol w="3970337"/>
              </a:tblGrid>
              <a:tr h="36036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49" charset="-122"/>
                        </a:rPr>
                        <a:t>关系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49" charset="-122"/>
                        </a:rPr>
                        <a:t>表达式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结</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46388">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 = = 0U</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 0</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 0U</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2147483647 &gt; -2147483647 - 1</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2147483647U &gt; -2147483647 - 1</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2147483647 &gt;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 2147483648U</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&gt; -2</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00…0B   =   00…0B</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11…1B (-1)   &lt;   00…0B (0)</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11…1B (2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32</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-1)   &gt;   00…0B(0)</a:t>
                      </a:r>
                      <a:endPar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011…1B (2</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&gt;   100…0B (-2</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-1)   &lt;   100…0B(2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-1)   &gt;  100…0B (-2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11…1B (-1)   &gt;   11…10B (-2)</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11…1B (2</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&gt;   11…10B (2</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4068" name="Rectangle 20"/>
          <p:cNvSpPr>
            <a:spLocks noChangeArrowheads="1"/>
          </p:cNvSpPr>
          <p:nvPr/>
        </p:nvSpPr>
        <p:spPr bwMode="auto">
          <a:xfrm>
            <a:off x="0" y="2898775"/>
            <a:ext cx="184150" cy="457200"/>
          </a:xfrm>
          <a:prstGeom prst="rect">
            <a:avLst/>
          </a:prstGeom>
          <a:noFill/>
          <a:ln w="12700">
            <a:noFill/>
            <a:miter lim="800000"/>
            <a:headEnd/>
            <a:tailEnd/>
          </a:ln>
        </p:spPr>
        <p:txBody>
          <a:bodyPr wrap="none" anchor="ctr">
            <a:spAutoFit/>
          </a:bodyPr>
          <a:lstStyle/>
          <a:p>
            <a:pPr eaLnBrk="0" hangingPunct="0"/>
            <a:endParaRPr lang="zh-CN" altLang="en-US" sz="2400">
              <a:latin typeface="Times New Roman" pitchFamily="18" charset="0"/>
            </a:endParaRPr>
          </a:p>
        </p:txBody>
      </p:sp>
      <p:sp>
        <p:nvSpPr>
          <p:cNvPr id="514069" name="Text Box 37"/>
          <p:cNvSpPr txBox="1">
            <a:spLocks noChangeArrowheads="1"/>
          </p:cNvSpPr>
          <p:nvPr/>
        </p:nvSpPr>
        <p:spPr bwMode="auto">
          <a:xfrm>
            <a:off x="1006475" y="5513388"/>
            <a:ext cx="5648325" cy="519112"/>
          </a:xfrm>
          <a:prstGeom prst="rect">
            <a:avLst/>
          </a:prstGeom>
          <a:noFill/>
          <a:ln w="12700">
            <a:noFill/>
            <a:miter lim="800000"/>
            <a:headEnd/>
            <a:tailEnd/>
          </a:ln>
        </p:spPr>
        <p:txBody>
          <a:bodyPr>
            <a:spAutoFit/>
          </a:bodyPr>
          <a:lstStyle/>
          <a:p>
            <a:pPr eaLnBrk="0" hangingPunct="0">
              <a:spcBef>
                <a:spcPct val="50000"/>
              </a:spcBef>
            </a:pPr>
            <a:r>
              <a:rPr lang="zh-CN" altLang="en-US" sz="2800" b="1">
                <a:solidFill>
                  <a:srgbClr val="CC0000"/>
                </a:solidFill>
                <a:latin typeface="黑体" pitchFamily="49" charset="-122"/>
                <a:ea typeface="黑体" pitchFamily="49" charset="-122"/>
              </a:rPr>
              <a:t>带*的结果与常规预想的相反！</a:t>
            </a:r>
            <a:endParaRPr lang="en-US" altLang="zh-CN" sz="2800" b="1">
              <a:solidFill>
                <a:srgbClr val="CC0000"/>
              </a:solidFill>
              <a:latin typeface="黑体" pitchFamily="49" charset="-122"/>
              <a:ea typeface="黑体" pitchFamily="49" charset="-122"/>
            </a:endParaRPr>
          </a:p>
        </p:txBody>
      </p:sp>
      <p:sp>
        <p:nvSpPr>
          <p:cNvPr id="514070" name="Line 22"/>
          <p:cNvSpPr>
            <a:spLocks noChangeShapeType="1"/>
          </p:cNvSpPr>
          <p:nvPr/>
        </p:nvSpPr>
        <p:spPr bwMode="auto">
          <a:xfrm>
            <a:off x="203200" y="2409825"/>
            <a:ext cx="8766175" cy="0"/>
          </a:xfrm>
          <a:prstGeom prst="line">
            <a:avLst/>
          </a:prstGeom>
          <a:noFill/>
          <a:ln w="12700">
            <a:solidFill>
              <a:srgbClr val="000000"/>
            </a:solidFill>
            <a:round/>
            <a:headEnd/>
            <a:tailEnd/>
          </a:ln>
          <a:effectLst/>
        </p:spPr>
        <p:txBody>
          <a:bodyPr/>
          <a:lstStyle/>
          <a:p>
            <a:endParaRPr lang="zh-CN" altLang="en-US"/>
          </a:p>
        </p:txBody>
      </p:sp>
      <p:sp>
        <p:nvSpPr>
          <p:cNvPr id="514071" name="Line 23"/>
          <p:cNvSpPr>
            <a:spLocks noChangeShapeType="1"/>
          </p:cNvSpPr>
          <p:nvPr/>
        </p:nvSpPr>
        <p:spPr bwMode="auto">
          <a:xfrm>
            <a:off x="204788" y="2782888"/>
            <a:ext cx="8766175" cy="0"/>
          </a:xfrm>
          <a:prstGeom prst="line">
            <a:avLst/>
          </a:prstGeom>
          <a:noFill/>
          <a:ln w="12700">
            <a:solidFill>
              <a:srgbClr val="000000"/>
            </a:solidFill>
            <a:round/>
            <a:headEnd/>
            <a:tailEnd/>
          </a:ln>
          <a:effectLst/>
        </p:spPr>
        <p:txBody>
          <a:bodyPr/>
          <a:lstStyle/>
          <a:p>
            <a:endParaRPr lang="zh-CN" altLang="en-US"/>
          </a:p>
        </p:txBody>
      </p:sp>
      <p:sp>
        <p:nvSpPr>
          <p:cNvPr id="514072" name="Line 24"/>
          <p:cNvSpPr>
            <a:spLocks noChangeShapeType="1"/>
          </p:cNvSpPr>
          <p:nvPr/>
        </p:nvSpPr>
        <p:spPr bwMode="auto">
          <a:xfrm>
            <a:off x="204788" y="3154363"/>
            <a:ext cx="8766175" cy="0"/>
          </a:xfrm>
          <a:prstGeom prst="line">
            <a:avLst/>
          </a:prstGeom>
          <a:noFill/>
          <a:ln w="12700">
            <a:solidFill>
              <a:srgbClr val="000000"/>
            </a:solidFill>
            <a:round/>
            <a:headEnd/>
            <a:tailEnd/>
          </a:ln>
          <a:effectLst/>
        </p:spPr>
        <p:txBody>
          <a:bodyPr/>
          <a:lstStyle/>
          <a:p>
            <a:endParaRPr lang="zh-CN" altLang="en-US"/>
          </a:p>
        </p:txBody>
      </p:sp>
      <p:sp>
        <p:nvSpPr>
          <p:cNvPr id="514073" name="Line 25"/>
          <p:cNvSpPr>
            <a:spLocks noChangeShapeType="1"/>
          </p:cNvSpPr>
          <p:nvPr/>
        </p:nvSpPr>
        <p:spPr bwMode="auto">
          <a:xfrm>
            <a:off x="204788" y="3554413"/>
            <a:ext cx="8766175" cy="0"/>
          </a:xfrm>
          <a:prstGeom prst="line">
            <a:avLst/>
          </a:prstGeom>
          <a:noFill/>
          <a:ln w="12700">
            <a:solidFill>
              <a:srgbClr val="000000"/>
            </a:solidFill>
            <a:round/>
            <a:headEnd/>
            <a:tailEnd/>
          </a:ln>
          <a:effectLst/>
        </p:spPr>
        <p:txBody>
          <a:bodyPr/>
          <a:lstStyle/>
          <a:p>
            <a:endParaRPr lang="zh-CN" altLang="en-US"/>
          </a:p>
        </p:txBody>
      </p:sp>
      <p:sp>
        <p:nvSpPr>
          <p:cNvPr id="514074" name="Line 26"/>
          <p:cNvSpPr>
            <a:spLocks noChangeShapeType="1"/>
          </p:cNvSpPr>
          <p:nvPr/>
        </p:nvSpPr>
        <p:spPr bwMode="auto">
          <a:xfrm>
            <a:off x="176213" y="3925888"/>
            <a:ext cx="8766175" cy="0"/>
          </a:xfrm>
          <a:prstGeom prst="line">
            <a:avLst/>
          </a:prstGeom>
          <a:noFill/>
          <a:ln w="12700">
            <a:solidFill>
              <a:srgbClr val="000000"/>
            </a:solidFill>
            <a:round/>
            <a:headEnd/>
            <a:tailEnd/>
          </a:ln>
          <a:effectLst/>
        </p:spPr>
        <p:txBody>
          <a:bodyPr/>
          <a:lstStyle/>
          <a:p>
            <a:endParaRPr lang="zh-CN" altLang="en-US"/>
          </a:p>
        </p:txBody>
      </p:sp>
      <p:sp>
        <p:nvSpPr>
          <p:cNvPr id="514075" name="Line 27"/>
          <p:cNvSpPr>
            <a:spLocks noChangeShapeType="1"/>
          </p:cNvSpPr>
          <p:nvPr/>
        </p:nvSpPr>
        <p:spPr bwMode="auto">
          <a:xfrm>
            <a:off x="204788" y="4325938"/>
            <a:ext cx="8766175" cy="0"/>
          </a:xfrm>
          <a:prstGeom prst="line">
            <a:avLst/>
          </a:prstGeom>
          <a:noFill/>
          <a:ln w="12700">
            <a:solidFill>
              <a:srgbClr val="000000"/>
            </a:solidFill>
            <a:round/>
            <a:headEnd/>
            <a:tailEnd/>
          </a:ln>
          <a:effectLst/>
        </p:spPr>
        <p:txBody>
          <a:bodyPr/>
          <a:lstStyle/>
          <a:p>
            <a:endParaRPr lang="zh-CN" altLang="en-US"/>
          </a:p>
        </p:txBody>
      </p:sp>
      <p:sp>
        <p:nvSpPr>
          <p:cNvPr id="514076" name="Line 28"/>
          <p:cNvSpPr>
            <a:spLocks noChangeShapeType="1"/>
          </p:cNvSpPr>
          <p:nvPr/>
        </p:nvSpPr>
        <p:spPr bwMode="auto">
          <a:xfrm>
            <a:off x="204788" y="4697413"/>
            <a:ext cx="8766175" cy="0"/>
          </a:xfrm>
          <a:prstGeom prst="line">
            <a:avLst/>
          </a:prstGeom>
          <a:noFill/>
          <a:ln w="12700">
            <a:solidFill>
              <a:srgbClr val="000000"/>
            </a:solidFill>
            <a:round/>
            <a:headEnd/>
            <a:tailEnd/>
          </a:ln>
          <a:effectLst/>
        </p:spPr>
        <p:txBody>
          <a:bodyPr/>
          <a:lstStyle/>
          <a:p>
            <a:endParaRPr lang="zh-CN" altLang="en-US"/>
          </a:p>
        </p:txBody>
      </p:sp>
      <p:sp>
        <p:nvSpPr>
          <p:cNvPr id="2" name="矩形 1"/>
          <p:cNvSpPr/>
          <p:nvPr/>
        </p:nvSpPr>
        <p:spPr>
          <a:xfrm>
            <a:off x="4076945" y="2033845"/>
            <a:ext cx="4770530" cy="33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072145" y="2409825"/>
            <a:ext cx="4770530" cy="33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72145" y="2800995"/>
            <a:ext cx="4770530" cy="33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069965" y="3203975"/>
            <a:ext cx="4770530" cy="33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62325" y="3593080"/>
            <a:ext cx="4770530" cy="33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076945" y="3994963"/>
            <a:ext cx="4770530" cy="33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069965" y="4358165"/>
            <a:ext cx="4770530" cy="33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76945" y="4718205"/>
            <a:ext cx="4770530" cy="33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P spid="16" grpId="0" animBg="1"/>
      <p:bldP spid="17" grpId="0" animBg="1"/>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类型转换实例</a:t>
            </a:r>
          </a:p>
        </p:txBody>
      </p:sp>
      <p:sp>
        <p:nvSpPr>
          <p:cNvPr id="12291" name="内容占位符 2"/>
          <p:cNvSpPr>
            <a:spLocks noGrp="1"/>
          </p:cNvSpPr>
          <p:nvPr>
            <p:ph idx="1"/>
          </p:nvPr>
        </p:nvSpPr>
        <p:spPr>
          <a:xfrm>
            <a:off x="5876925" y="819150"/>
            <a:ext cx="2955925" cy="5218113"/>
          </a:xfrm>
        </p:spPr>
        <p:txBody>
          <a:bodyPr/>
          <a:lstStyle/>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en-US" smtClean="0">
                <a:solidFill>
                  <a:srgbClr val="C00000"/>
                </a:solidFill>
                <a:latin typeface="微软雅黑" pitchFamily="34" charset="-122"/>
                <a:ea typeface="微软雅黑" pitchFamily="34" charset="-122"/>
              </a:rPr>
              <a:t>       结果跟你想的一样吗，为什么？</a:t>
            </a:r>
            <a:endParaRPr lang="en-US" altLang="zh-CN" smtClean="0">
              <a:solidFill>
                <a:srgbClr val="C00000"/>
              </a:solidFill>
              <a:latin typeface="微软雅黑" pitchFamily="34" charset="-122"/>
              <a:ea typeface="微软雅黑" pitchFamily="34" charset="-122"/>
            </a:endParaRPr>
          </a:p>
        </p:txBody>
      </p:sp>
      <p:pic>
        <p:nvPicPr>
          <p:cNvPr id="12292" name="Picture 5"/>
          <p:cNvPicPr>
            <a:picLocks noChangeAspect="1" noChangeArrowheads="1"/>
          </p:cNvPicPr>
          <p:nvPr/>
        </p:nvPicPr>
        <p:blipFill>
          <a:blip r:embed="rId2"/>
          <a:srcRect/>
          <a:stretch>
            <a:fillRect/>
          </a:stretch>
        </p:blipFill>
        <p:spPr bwMode="auto">
          <a:xfrm>
            <a:off x="115888" y="819150"/>
            <a:ext cx="5264150" cy="5199063"/>
          </a:xfrm>
          <a:prstGeom prst="rect">
            <a:avLst/>
          </a:prstGeom>
          <a:noFill/>
          <a:ln w="9525">
            <a:noFill/>
            <a:miter lim="800000"/>
            <a:headEnd/>
            <a:tailEnd/>
          </a:ln>
        </p:spPr>
      </p:pic>
      <p:pic>
        <p:nvPicPr>
          <p:cNvPr id="12293" name="Picture 6"/>
          <p:cNvPicPr>
            <a:picLocks noChangeAspect="1" noChangeArrowheads="1"/>
          </p:cNvPicPr>
          <p:nvPr/>
        </p:nvPicPr>
        <p:blipFill>
          <a:blip r:embed="rId3"/>
          <a:srcRect/>
          <a:stretch>
            <a:fillRect/>
          </a:stretch>
        </p:blipFill>
        <p:spPr bwMode="auto">
          <a:xfrm>
            <a:off x="3733800" y="955675"/>
            <a:ext cx="5410200" cy="2352675"/>
          </a:xfrm>
          <a:prstGeom prst="rect">
            <a:avLst/>
          </a:prstGeom>
          <a:noFill/>
          <a:ln w="9525">
            <a:noFill/>
            <a:miter lim="800000"/>
            <a:headEnd/>
            <a:tailEnd/>
          </a:ln>
        </p:spPr>
      </p:pic>
    </p:spTree>
    <p:extLst>
      <p:ext uri="{BB962C8B-B14F-4D97-AF65-F5344CB8AC3E}">
        <p14:creationId xmlns:p14="http://schemas.microsoft.com/office/powerpoint/2010/main" val="116115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smtClean="0">
                <a:ea typeface="黑体" pitchFamily="49" charset="-122"/>
              </a:rPr>
              <a:t>数制和编码</a:t>
            </a:r>
          </a:p>
          <a:p>
            <a:pPr>
              <a:spcBef>
                <a:spcPts val="1600"/>
              </a:spcBef>
            </a:pPr>
            <a:r>
              <a:rPr lang="zh-CN" altLang="en-US" sz="2800" dirty="0" smtClean="0">
                <a:ea typeface="黑体" pitchFamily="49" charset="-122"/>
              </a:rPr>
              <a:t>整数的表示</a:t>
            </a:r>
            <a:endParaRPr lang="en-US" altLang="zh-CN" sz="2800" dirty="0" smtClean="0">
              <a:ea typeface="黑体" pitchFamily="49" charset="-122"/>
            </a:endParaRPr>
          </a:p>
          <a:p>
            <a:pPr>
              <a:spcBef>
                <a:spcPts val="1600"/>
              </a:spcBef>
            </a:pPr>
            <a:r>
              <a:rPr lang="zh-CN" altLang="en-US" sz="2800" dirty="0">
                <a:solidFill>
                  <a:srgbClr val="C00000"/>
                </a:solidFill>
                <a:ea typeface="黑体" pitchFamily="49" charset="-122"/>
              </a:rPr>
              <a:t>实数的</a:t>
            </a:r>
            <a:r>
              <a:rPr lang="zh-CN" altLang="en-US" sz="2800" dirty="0" smtClean="0">
                <a:solidFill>
                  <a:srgbClr val="C00000"/>
                </a:solidFill>
                <a:ea typeface="黑体" pitchFamily="49" charset="-122"/>
              </a:rPr>
              <a:t>表示</a:t>
            </a:r>
            <a:endParaRPr lang="en-US" altLang="zh-CN" sz="2800" dirty="0">
              <a:solidFill>
                <a:srgbClr val="C00000"/>
              </a:solidFill>
              <a:ea typeface="黑体" pitchFamily="49" charset="-122"/>
            </a:endParaRPr>
          </a:p>
        </p:txBody>
      </p:sp>
    </p:spTree>
    <p:extLst>
      <p:ext uri="{BB962C8B-B14F-4D97-AF65-F5344CB8AC3E}">
        <p14:creationId xmlns:p14="http://schemas.microsoft.com/office/powerpoint/2010/main" val="3398422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428625" y="728663"/>
            <a:ext cx="8497888" cy="3590925"/>
          </a:xfrm>
        </p:spPr>
        <p:txBody>
          <a:bodyPr lIns="63500" tIns="25400" rIns="63500" bIns="25400">
            <a:spAutoFit/>
          </a:bodyPr>
          <a:lstStyle/>
          <a:p>
            <a:pPr>
              <a:lnSpc>
                <a:spcPct val="90000"/>
              </a:lnSpc>
              <a:buFontTx/>
              <a:buNone/>
            </a:pPr>
            <a:r>
              <a:rPr lang="en-US" altLang="zh-CN" sz="2200" smtClean="0"/>
              <a:t>Example:</a:t>
            </a:r>
          </a:p>
          <a:p>
            <a:pPr>
              <a:lnSpc>
                <a:spcPct val="90000"/>
              </a:lnSpc>
              <a:buFontTx/>
              <a:buNone/>
            </a:pPr>
            <a:r>
              <a:rPr lang="en-US" altLang="zh-CN" sz="2200" smtClean="0"/>
              <a:t>	</a:t>
            </a:r>
            <a:r>
              <a:rPr lang="en-US" altLang="zh-CN" sz="2200" i="1" smtClean="0"/>
              <a:t>mantissa (</a:t>
            </a:r>
            <a:r>
              <a:rPr lang="zh-CN" altLang="en-US" sz="2200" i="1" smtClean="0"/>
              <a:t>尾数</a:t>
            </a:r>
            <a:r>
              <a:rPr lang="en-US" altLang="zh-CN" sz="2200" i="1" smtClean="0"/>
              <a:t>)                                       exponent(</a:t>
            </a:r>
            <a:r>
              <a:rPr lang="zh-CN" altLang="en-US" sz="2200" i="1" smtClean="0"/>
              <a:t>阶码、指数</a:t>
            </a:r>
            <a:r>
              <a:rPr lang="en-US" altLang="zh-CN" sz="2200" i="1" smtClean="0"/>
              <a:t>)</a:t>
            </a:r>
            <a:r>
              <a:rPr lang="zh-CN" altLang="en-US" sz="2200" smtClean="0"/>
              <a:t> 	</a:t>
            </a:r>
          </a:p>
          <a:p>
            <a:pPr>
              <a:lnSpc>
                <a:spcPct val="90000"/>
              </a:lnSpc>
              <a:buFontTx/>
              <a:buNone/>
            </a:pPr>
            <a:r>
              <a:rPr lang="en-US" altLang="zh-CN" sz="2200" smtClean="0"/>
              <a:t>                                </a:t>
            </a:r>
            <a:r>
              <a:rPr lang="en-US" altLang="zh-CN" smtClean="0"/>
              <a:t>6.02     </a:t>
            </a:r>
            <a:r>
              <a:rPr lang="en-US" altLang="zh-CN" sz="1800" smtClean="0">
                <a:solidFill>
                  <a:srgbClr val="000000"/>
                </a:solidFill>
                <a:latin typeface="Tahoma" pitchFamily="34" charset="0"/>
              </a:rPr>
              <a:t>x</a:t>
            </a:r>
            <a:r>
              <a:rPr lang="en-US" altLang="zh-CN" smtClean="0"/>
              <a:t>    10 </a:t>
            </a:r>
            <a:r>
              <a:rPr lang="en-US" altLang="zh-CN" baseline="30000" smtClean="0"/>
              <a:t>21</a:t>
            </a:r>
          </a:p>
          <a:p>
            <a:pPr>
              <a:lnSpc>
                <a:spcPct val="60000"/>
              </a:lnSpc>
              <a:buFontTx/>
              <a:buNone/>
            </a:pPr>
            <a:r>
              <a:rPr lang="en-US" altLang="zh-CN" sz="2200" smtClean="0"/>
              <a:t>                       </a:t>
            </a:r>
          </a:p>
          <a:p>
            <a:pPr>
              <a:lnSpc>
                <a:spcPct val="100000"/>
              </a:lnSpc>
              <a:buFontTx/>
              <a:buNone/>
            </a:pPr>
            <a:r>
              <a:rPr lang="en-US" altLang="zh-CN" sz="2200" smtClean="0"/>
              <a:t>                 </a:t>
            </a:r>
            <a:r>
              <a:rPr lang="en-US" altLang="zh-CN" sz="2200" i="1" smtClean="0"/>
              <a:t>decimal point</a:t>
            </a:r>
            <a:r>
              <a:rPr lang="en-US" altLang="zh-CN" sz="2200" smtClean="0"/>
              <a:t>            </a:t>
            </a:r>
            <a:r>
              <a:rPr lang="en-US" altLang="zh-CN" sz="2200" i="1" smtClean="0"/>
              <a:t>radix (base</a:t>
            </a:r>
            <a:r>
              <a:rPr lang="zh-CN" altLang="en-US" sz="2200" i="1" smtClean="0"/>
              <a:t>，基</a:t>
            </a:r>
            <a:r>
              <a:rPr lang="en-US" altLang="zh-CN" sz="2200" i="1" smtClean="0"/>
              <a:t>) </a:t>
            </a:r>
          </a:p>
          <a:p>
            <a:pPr>
              <a:lnSpc>
                <a:spcPct val="100000"/>
              </a:lnSpc>
              <a:buFontTx/>
              <a:buNone/>
            </a:pPr>
            <a:r>
              <a:rPr lang="en-US" altLang="zh-CN" sz="2200" smtClean="0"/>
              <a:t>° </a:t>
            </a:r>
            <a:r>
              <a:rPr lang="en-US" altLang="zh-CN" sz="2000" smtClean="0">
                <a:solidFill>
                  <a:srgbClr val="990000"/>
                </a:solidFill>
                <a:ea typeface="黑体" pitchFamily="49" charset="-122"/>
              </a:rPr>
              <a:t>Normalized form</a:t>
            </a:r>
            <a:r>
              <a:rPr lang="zh-CN" altLang="en-US" sz="2000" smtClean="0">
                <a:solidFill>
                  <a:srgbClr val="990000"/>
                </a:solidFill>
                <a:ea typeface="黑体" pitchFamily="49" charset="-122"/>
              </a:rPr>
              <a:t>（规格化形式）</a:t>
            </a:r>
            <a:r>
              <a:rPr lang="en-US" altLang="zh-CN" sz="2000" smtClean="0">
                <a:solidFill>
                  <a:srgbClr val="990000"/>
                </a:solidFill>
                <a:ea typeface="黑体" pitchFamily="49" charset="-122"/>
              </a:rPr>
              <a:t>: </a:t>
            </a:r>
            <a:r>
              <a:rPr lang="zh-CN" altLang="en-US" sz="2000" smtClean="0">
                <a:solidFill>
                  <a:schemeClr val="tx2"/>
                </a:solidFill>
                <a:ea typeface="黑体" pitchFamily="49" charset="-122"/>
              </a:rPr>
              <a:t>小数点前只有一位非</a:t>
            </a:r>
            <a:r>
              <a:rPr lang="en-US" altLang="zh-CN" sz="2000" smtClean="0">
                <a:solidFill>
                  <a:schemeClr val="tx2"/>
                </a:solidFill>
                <a:ea typeface="黑体" pitchFamily="49" charset="-122"/>
              </a:rPr>
              <a:t>0</a:t>
            </a:r>
            <a:r>
              <a:rPr lang="zh-CN" altLang="en-US" sz="2000" smtClean="0">
                <a:solidFill>
                  <a:schemeClr val="tx2"/>
                </a:solidFill>
                <a:ea typeface="黑体" pitchFamily="49" charset="-122"/>
              </a:rPr>
              <a:t>数</a:t>
            </a:r>
          </a:p>
          <a:p>
            <a:pPr>
              <a:lnSpc>
                <a:spcPct val="100000"/>
              </a:lnSpc>
              <a:buFontTx/>
              <a:buNone/>
            </a:pPr>
            <a:r>
              <a:rPr lang="en-US" altLang="zh-CN" sz="2000" smtClean="0">
                <a:ea typeface="黑体" pitchFamily="49" charset="-122"/>
              </a:rPr>
              <a:t>° </a:t>
            </a:r>
            <a:r>
              <a:rPr lang="zh-CN" altLang="en-US" sz="2000" smtClean="0">
                <a:ea typeface="黑体" pitchFamily="49" charset="-122"/>
              </a:rPr>
              <a:t>同一个数有多种表示形式。例：对于数 </a:t>
            </a:r>
            <a:r>
              <a:rPr lang="en-US" altLang="zh-CN" sz="2000" smtClean="0">
                <a:ea typeface="黑体" pitchFamily="49" charset="-122"/>
              </a:rPr>
              <a:t>1/1,000,000,000</a:t>
            </a:r>
          </a:p>
          <a:p>
            <a:pPr>
              <a:lnSpc>
                <a:spcPct val="100000"/>
              </a:lnSpc>
              <a:buFontTx/>
              <a:buNone/>
            </a:pPr>
            <a:r>
              <a:rPr lang="en-US" altLang="zh-CN" sz="2000" smtClean="0">
                <a:ea typeface="黑体" pitchFamily="49" charset="-122"/>
              </a:rPr>
              <a:t>     • Normalized (</a:t>
            </a:r>
            <a:r>
              <a:rPr lang="zh-CN" altLang="en-US" sz="2000" smtClean="0">
                <a:ea typeface="黑体" pitchFamily="49" charset="-122"/>
              </a:rPr>
              <a:t>唯一的规格化形式</a:t>
            </a:r>
            <a:r>
              <a:rPr lang="en-US" altLang="zh-CN" sz="2000" smtClean="0">
                <a:ea typeface="黑体" pitchFamily="49" charset="-122"/>
              </a:rPr>
              <a:t>): 1.0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-9</a:t>
            </a:r>
          </a:p>
          <a:p>
            <a:pPr>
              <a:lnSpc>
                <a:spcPct val="100000"/>
              </a:lnSpc>
              <a:buFontTx/>
              <a:buNone/>
            </a:pPr>
            <a:r>
              <a:rPr lang="en-US" altLang="zh-CN" sz="2000" smtClean="0">
                <a:ea typeface="黑体" pitchFamily="49" charset="-122"/>
              </a:rPr>
              <a:t>     • Unnormalized</a:t>
            </a:r>
            <a:r>
              <a:rPr lang="zh-CN" altLang="en-US" sz="2000" smtClean="0">
                <a:ea typeface="黑体" pitchFamily="49" charset="-122"/>
              </a:rPr>
              <a:t>（非规格化形式不唯一）</a:t>
            </a:r>
            <a:r>
              <a:rPr lang="en-US" altLang="zh-CN" sz="2000" smtClean="0">
                <a:ea typeface="黑体" pitchFamily="49" charset="-122"/>
              </a:rPr>
              <a:t>: 0.1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-8</a:t>
            </a:r>
            <a:r>
              <a:rPr lang="en-US" altLang="zh-CN" sz="2000" smtClean="0">
                <a:ea typeface="黑体" pitchFamily="49" charset="-122"/>
              </a:rPr>
              <a:t>, 10.0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-10</a:t>
            </a:r>
          </a:p>
        </p:txBody>
      </p:sp>
      <p:sp>
        <p:nvSpPr>
          <p:cNvPr id="575491" name="Line 3"/>
          <p:cNvSpPr>
            <a:spLocks noChangeShapeType="1"/>
          </p:cNvSpPr>
          <p:nvPr/>
        </p:nvSpPr>
        <p:spPr bwMode="auto">
          <a:xfrm>
            <a:off x="2546350" y="1493838"/>
            <a:ext cx="533400" cy="184150"/>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2" name="Line 4"/>
          <p:cNvSpPr>
            <a:spLocks noChangeShapeType="1"/>
          </p:cNvSpPr>
          <p:nvPr/>
        </p:nvSpPr>
        <p:spPr bwMode="auto">
          <a:xfrm flipH="1">
            <a:off x="5202238" y="1449388"/>
            <a:ext cx="630237" cy="314325"/>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3" name="Line 5"/>
          <p:cNvSpPr>
            <a:spLocks noChangeShapeType="1"/>
          </p:cNvSpPr>
          <p:nvPr/>
        </p:nvSpPr>
        <p:spPr bwMode="auto">
          <a:xfrm flipV="1">
            <a:off x="2771775" y="2119313"/>
            <a:ext cx="360363" cy="319087"/>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4" name="Line 6"/>
          <p:cNvSpPr>
            <a:spLocks noChangeShapeType="1"/>
          </p:cNvSpPr>
          <p:nvPr/>
        </p:nvSpPr>
        <p:spPr bwMode="auto">
          <a:xfrm flipH="1" flipV="1">
            <a:off x="4841875" y="2168525"/>
            <a:ext cx="560388" cy="280988"/>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5" name="Rectangle 8"/>
          <p:cNvSpPr>
            <a:spLocks noGrp="1" noChangeArrowheads="1"/>
          </p:cNvSpPr>
          <p:nvPr>
            <p:ph type="title" idx="4294967295"/>
          </p:nvPr>
        </p:nvSpPr>
        <p:spPr>
          <a:xfrm>
            <a:off x="723900" y="114300"/>
            <a:ext cx="7896225" cy="538163"/>
          </a:xfrm>
          <a:noFill/>
        </p:spPr>
        <p:txBody>
          <a:bodyPr lIns="63500" tIns="25400" rIns="63500" bIns="25400" anchor="b">
            <a:spAutoFit/>
          </a:bodyPr>
          <a:lstStyle/>
          <a:p>
            <a:r>
              <a:rPr lang="zh-CN" altLang="en-US" sz="3200" smtClean="0"/>
              <a:t>科学计数法</a:t>
            </a:r>
            <a:r>
              <a:rPr lang="en-US" altLang="zh-CN" sz="3200" smtClean="0"/>
              <a:t>(Scientific Notation)</a:t>
            </a:r>
            <a:r>
              <a:rPr lang="zh-CN" altLang="en-US" sz="3200" smtClean="0"/>
              <a:t>与浮点数</a:t>
            </a:r>
          </a:p>
        </p:txBody>
      </p:sp>
      <p:grpSp>
        <p:nvGrpSpPr>
          <p:cNvPr id="2" name="Group 14"/>
          <p:cNvGrpSpPr>
            <a:grpSpLocks/>
          </p:cNvGrpSpPr>
          <p:nvPr/>
        </p:nvGrpSpPr>
        <p:grpSpPr bwMode="auto">
          <a:xfrm>
            <a:off x="250825" y="4689475"/>
            <a:ext cx="8497888" cy="1695450"/>
            <a:chOff x="270" y="2853"/>
            <a:chExt cx="5353" cy="1068"/>
          </a:xfrm>
        </p:grpSpPr>
        <p:sp>
          <p:nvSpPr>
            <p:cNvPr id="575497" name="Rectangle 9"/>
            <p:cNvSpPr>
              <a:spLocks noChangeArrowheads="1"/>
            </p:cNvSpPr>
            <p:nvPr/>
          </p:nvSpPr>
          <p:spPr bwMode="auto">
            <a:xfrm>
              <a:off x="270" y="2853"/>
              <a:ext cx="5353" cy="106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kumimoji="1" lang="zh-CN" altLang="en-US" sz="2800">
                  <a:latin typeface="Times New Roman" pitchFamily="18" charset="0"/>
                </a:rPr>
                <a:t>		 </a:t>
              </a:r>
              <a:r>
                <a:rPr kumimoji="1" lang="en-US" altLang="zh-CN" sz="2000" b="1" i="1">
                  <a:cs typeface="Arial" pitchFamily="34" charset="0"/>
                </a:rPr>
                <a:t>mantissa</a:t>
              </a:r>
              <a:r>
                <a:rPr kumimoji="1" lang="zh-CN" altLang="en-US" sz="2000" b="1" i="1">
                  <a:cs typeface="Arial" pitchFamily="34" charset="0"/>
                </a:rPr>
                <a:t>（尾数）                            </a:t>
              </a:r>
              <a:r>
                <a:rPr kumimoji="1" lang="en-US" altLang="zh-CN" sz="2000" b="1" i="1">
                  <a:cs typeface="Arial" pitchFamily="34" charset="0"/>
                </a:rPr>
                <a:t>exponent</a:t>
              </a:r>
              <a:r>
                <a:rPr kumimoji="1" lang="zh-CN" altLang="en-US" sz="2000" b="1" i="1">
                  <a:cs typeface="Arial" pitchFamily="34" charset="0"/>
                </a:rPr>
                <a:t>（指数）</a:t>
              </a:r>
              <a:endParaRPr kumimoji="1" lang="zh-CN" altLang="en-US" sz="2000" b="1">
                <a:cs typeface="Arial" pitchFamily="34" charset="0"/>
              </a:endParaRP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0.101</a:t>
              </a:r>
              <a:r>
                <a:rPr kumimoji="1" lang="en-US" altLang="zh-CN" sz="2000" b="1" baseline="-25000">
                  <a:solidFill>
                    <a:schemeClr val="accent2"/>
                  </a:solidFill>
                  <a:cs typeface="Arial" pitchFamily="34" charset="0"/>
                </a:rPr>
                <a:t>two</a:t>
              </a:r>
              <a:r>
                <a:rPr kumimoji="1" lang="en-US" altLang="zh-CN" sz="2000" b="1">
                  <a:cs typeface="Arial" pitchFamily="34" charset="0"/>
                </a:rPr>
                <a:t>   </a:t>
              </a:r>
              <a:r>
                <a:rPr kumimoji="1" lang="en-US" altLang="zh-CN" sz="2000" b="1">
                  <a:solidFill>
                    <a:srgbClr val="000000"/>
                  </a:solidFill>
                  <a:cs typeface="Arial" pitchFamily="34" charset="0"/>
                </a:rPr>
                <a:t>x</a:t>
              </a:r>
              <a:r>
                <a:rPr kumimoji="1" lang="en-US" altLang="zh-CN" sz="2000" b="1">
                  <a:cs typeface="Arial" pitchFamily="34" charset="0"/>
                </a:rPr>
                <a:t>   </a:t>
              </a:r>
              <a:r>
                <a:rPr kumimoji="1" lang="en-US" altLang="zh-CN" sz="2000" b="1">
                  <a:solidFill>
                    <a:schemeClr val="accent2"/>
                  </a:solidFill>
                  <a:cs typeface="Arial" pitchFamily="34" charset="0"/>
                </a:rPr>
                <a:t>2</a:t>
              </a:r>
              <a:r>
                <a:rPr kumimoji="1" lang="en-US" altLang="zh-CN" sz="2000" b="1">
                  <a:cs typeface="Arial" pitchFamily="34" charset="0"/>
                </a:rPr>
                <a:t> </a:t>
              </a:r>
              <a:r>
                <a:rPr kumimoji="1" lang="en-US" altLang="zh-CN" sz="2000" b="1" baseline="30000">
                  <a:cs typeface="Arial" pitchFamily="34" charset="0"/>
                </a:rPr>
                <a:t>-10</a:t>
              </a:r>
            </a:p>
            <a:p>
              <a:pPr marL="342900" indent="-342900">
                <a:lnSpc>
                  <a:spcPct val="60000"/>
                </a:lnSpc>
                <a:spcBef>
                  <a:spcPct val="20000"/>
                </a:spcBef>
                <a:buClr>
                  <a:schemeClr val="folHlink"/>
                </a:buClr>
                <a:buSzPct val="60000"/>
                <a:buFont typeface="Wingdings" pitchFamily="2" charset="2"/>
                <a:buNone/>
              </a:pPr>
              <a:r>
                <a:rPr kumimoji="1" lang="en-US" altLang="zh-CN" sz="2000" b="1">
                  <a:cs typeface="Arial" pitchFamily="34" charset="0"/>
                </a:rPr>
                <a:t>                       </a:t>
              </a: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a:t>
              </a:r>
              <a:r>
                <a:rPr kumimoji="1" lang="en-US" altLang="zh-CN" sz="2000" b="1" i="1">
                  <a:solidFill>
                    <a:schemeClr val="accent2"/>
                  </a:solidFill>
                  <a:cs typeface="Arial" pitchFamily="34" charset="0"/>
                </a:rPr>
                <a:t>binary </a:t>
              </a:r>
              <a:r>
                <a:rPr kumimoji="1" lang="en-US" altLang="zh-CN" sz="2000" b="1" i="1">
                  <a:cs typeface="Arial" pitchFamily="34" charset="0"/>
                </a:rPr>
                <a:t>point                      </a:t>
              </a:r>
              <a:r>
                <a:rPr kumimoji="1" lang="zh-CN" altLang="en-US" sz="2000" b="1" i="1">
                  <a:cs typeface="Arial" pitchFamily="34" charset="0"/>
                </a:rPr>
                <a:t>基为</a:t>
              </a:r>
              <a:r>
                <a:rPr kumimoji="1" lang="en-US" altLang="zh-CN" sz="2000" b="1" i="1">
                  <a:cs typeface="Arial" pitchFamily="34" charset="0"/>
                </a:rPr>
                <a:t>2</a:t>
              </a:r>
              <a:endParaRPr kumimoji="1" lang="en-US" altLang="zh-CN" sz="2000" b="1" baseline="30000">
                <a:cs typeface="Arial" pitchFamily="34" charset="0"/>
              </a:endParaRPr>
            </a:p>
          </p:txBody>
        </p:sp>
        <p:sp>
          <p:nvSpPr>
            <p:cNvPr id="575498" name="Line 10"/>
            <p:cNvSpPr>
              <a:spLocks noChangeShapeType="1"/>
            </p:cNvSpPr>
            <p:nvPr/>
          </p:nvSpPr>
          <p:spPr bwMode="auto">
            <a:xfrm>
              <a:off x="2275" y="3027"/>
              <a:ext cx="305" cy="96"/>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9" name="Line 11"/>
            <p:cNvSpPr>
              <a:spLocks noChangeShapeType="1"/>
            </p:cNvSpPr>
            <p:nvPr/>
          </p:nvSpPr>
          <p:spPr bwMode="auto">
            <a:xfrm flipH="1">
              <a:off x="3793" y="3074"/>
              <a:ext cx="225" cy="143"/>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0" name="Line 12"/>
            <p:cNvSpPr>
              <a:spLocks noChangeShapeType="1"/>
            </p:cNvSpPr>
            <p:nvPr/>
          </p:nvSpPr>
          <p:spPr bwMode="auto">
            <a:xfrm flipV="1">
              <a:off x="2451" y="3343"/>
              <a:ext cx="235" cy="209"/>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1" name="Line 13"/>
            <p:cNvSpPr>
              <a:spLocks noChangeShapeType="1"/>
            </p:cNvSpPr>
            <p:nvPr/>
          </p:nvSpPr>
          <p:spPr bwMode="auto">
            <a:xfrm flipH="1" flipV="1">
              <a:off x="3589" y="3331"/>
              <a:ext cx="243" cy="208"/>
            </a:xfrm>
            <a:prstGeom prst="line">
              <a:avLst/>
            </a:prstGeom>
            <a:noFill/>
            <a:ln w="38100">
              <a:solidFill>
                <a:srgbClr val="990000"/>
              </a:solidFill>
              <a:miter lim="800000"/>
              <a:headEnd/>
              <a:tailEnd type="triangle" w="med" len="med"/>
            </a:ln>
          </p:spPr>
          <p:txBody>
            <a:bodyPr wrap="none"/>
            <a:lstStyle/>
            <a:p>
              <a:endParaRPr lang="zh-CN" altLang="en-US"/>
            </a:p>
          </p:txBody>
        </p:sp>
      </p:grpSp>
      <p:sp>
        <p:nvSpPr>
          <p:cNvPr id="300047" name="Rectangle 15"/>
          <p:cNvSpPr>
            <a:spLocks noChangeArrowheads="1"/>
          </p:cNvSpPr>
          <p:nvPr/>
        </p:nvSpPr>
        <p:spPr bwMode="auto">
          <a:xfrm>
            <a:off x="385763" y="4419600"/>
            <a:ext cx="26384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en-US" altLang="zh-CN" sz="2000" b="1">
                <a:solidFill>
                  <a:srgbClr val="063DE9"/>
                </a:solidFill>
                <a:cs typeface="Arial" pitchFamily="34" charset="0"/>
              </a:rPr>
              <a:t>for Binary Numbers:</a:t>
            </a:r>
          </a:p>
        </p:txBody>
      </p:sp>
      <p:sp>
        <p:nvSpPr>
          <p:cNvPr id="300048" name="Text Box 16"/>
          <p:cNvSpPr txBox="1">
            <a:spLocks noChangeArrowheads="1"/>
          </p:cNvSpPr>
          <p:nvPr/>
        </p:nvSpPr>
        <p:spPr bwMode="auto">
          <a:xfrm>
            <a:off x="149225" y="6046788"/>
            <a:ext cx="88566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只要对尾数和指数分别编码，就可表示一个浮点数（即：实数）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idx="4294967295"/>
          </p:nvPr>
        </p:nvSpPr>
        <p:spPr>
          <a:xfrm>
            <a:off x="800100" y="142875"/>
            <a:ext cx="7054850" cy="600075"/>
          </a:xfrm>
        </p:spPr>
        <p:txBody>
          <a:bodyPr lIns="63500" tIns="25400" rIns="63500" bIns="25400" anchor="t">
            <a:spAutoFit/>
          </a:bodyPr>
          <a:lstStyle/>
          <a:p>
            <a:r>
              <a:rPr lang="zh-CN" altLang="en-US" sz="3600" smtClean="0">
                <a:latin typeface="Times New Roman" pitchFamily="18" charset="0"/>
                <a:ea typeface="宋体" pitchFamily="2" charset="-122"/>
              </a:rPr>
              <a:t>浮点数</a:t>
            </a:r>
            <a:r>
              <a:rPr lang="en-US" altLang="zh-CN" sz="3600" smtClean="0">
                <a:latin typeface="Times New Roman" pitchFamily="18" charset="0"/>
                <a:ea typeface="宋体" pitchFamily="2" charset="-122"/>
              </a:rPr>
              <a:t>(Floating Point)</a:t>
            </a:r>
            <a:r>
              <a:rPr lang="zh-CN" altLang="en-US" sz="3600" smtClean="0">
                <a:latin typeface="Times New Roman" pitchFamily="18" charset="0"/>
                <a:ea typeface="宋体" pitchFamily="2" charset="-122"/>
              </a:rPr>
              <a:t>的表示范围</a:t>
            </a:r>
          </a:p>
        </p:txBody>
      </p:sp>
      <p:sp>
        <p:nvSpPr>
          <p:cNvPr id="577539" name="Rectangle 3"/>
          <p:cNvSpPr>
            <a:spLocks noGrp="1" noChangeArrowheads="1"/>
          </p:cNvSpPr>
          <p:nvPr>
            <p:ph type="body" idx="4294967295"/>
          </p:nvPr>
        </p:nvSpPr>
        <p:spPr>
          <a:xfrm>
            <a:off x="444500" y="760413"/>
            <a:ext cx="8380413" cy="2698750"/>
          </a:xfrm>
        </p:spPr>
        <p:txBody>
          <a:bodyPr lIns="63500" tIns="25400" rIns="63500" bIns="25400">
            <a:spAutoFit/>
          </a:bodyPr>
          <a:lstStyle/>
          <a:p>
            <a:pPr marL="203200" indent="-203200">
              <a:buFontTx/>
              <a:buNone/>
            </a:pPr>
            <a:r>
              <a:rPr lang="zh-CN" altLang="en-US" sz="2200" dirty="0" smtClean="0">
                <a:ea typeface="黑体" pitchFamily="49" charset="-122"/>
              </a:rPr>
              <a:t>例：画出下述</a:t>
            </a:r>
            <a:r>
              <a:rPr lang="en-US" altLang="zh-CN" sz="2200" dirty="0" smtClean="0">
                <a:ea typeface="黑体" pitchFamily="49" charset="-122"/>
              </a:rPr>
              <a:t>32</a:t>
            </a:r>
            <a:r>
              <a:rPr lang="zh-CN" altLang="en-US" sz="2200" dirty="0" smtClean="0">
                <a:ea typeface="黑体" pitchFamily="49" charset="-122"/>
              </a:rPr>
              <a:t>位浮点数格式的规格化数的表示范围。</a:t>
            </a:r>
          </a:p>
          <a:p>
            <a:pPr marL="203200" indent="-203200">
              <a:buFontTx/>
              <a:buNone/>
            </a:pPr>
            <a:r>
              <a:rPr lang="en-US" altLang="zh-CN" dirty="0" smtClean="0"/>
              <a:t>             </a:t>
            </a:r>
            <a:r>
              <a:rPr lang="en-US" altLang="zh-CN" sz="1800" dirty="0" smtClean="0"/>
              <a:t>0   1          8   9                                              31</a:t>
            </a:r>
          </a:p>
          <a:p>
            <a:pPr marL="203200" indent="-203200">
              <a:buFontTx/>
              <a:buNone/>
            </a:pPr>
            <a:endParaRPr lang="en-US" altLang="zh-CN" sz="1800" dirty="0" smtClean="0"/>
          </a:p>
          <a:p>
            <a:pPr marL="203200" indent="-203200">
              <a:buFontTx/>
              <a:buNone/>
            </a:pPr>
            <a:r>
              <a:rPr lang="zh-CN" altLang="en-US" sz="2200" dirty="0" smtClean="0"/>
              <a:t>   </a:t>
            </a:r>
            <a:r>
              <a:rPr lang="zh-CN" altLang="en-US" sz="2200" dirty="0" smtClean="0">
                <a:latin typeface="黑体" pitchFamily="49" charset="-122"/>
                <a:ea typeface="黑体" pitchFamily="49" charset="-122"/>
              </a:rPr>
              <a:t>第</a:t>
            </a:r>
            <a:r>
              <a:rPr lang="en-US" altLang="zh-CN" sz="2200" dirty="0" smtClean="0">
                <a:latin typeface="黑体" pitchFamily="49" charset="-122"/>
                <a:ea typeface="黑体" pitchFamily="49" charset="-122"/>
              </a:rPr>
              <a:t>0</a:t>
            </a:r>
            <a:r>
              <a:rPr lang="zh-CN" altLang="en-US" sz="2200" dirty="0" smtClean="0">
                <a:latin typeface="黑体" pitchFamily="49" charset="-122"/>
                <a:ea typeface="黑体" pitchFamily="49" charset="-122"/>
              </a:rPr>
              <a:t>位数符</a:t>
            </a:r>
            <a:r>
              <a:rPr lang="en-US" altLang="zh-CN" sz="2200" dirty="0" smtClean="0">
                <a:latin typeface="黑体" pitchFamily="49" charset="-122"/>
                <a:ea typeface="黑体" pitchFamily="49" charset="-122"/>
              </a:rPr>
              <a:t>S</a:t>
            </a:r>
            <a:r>
              <a:rPr lang="zh-CN" altLang="en-US" sz="2200" dirty="0" smtClean="0">
                <a:latin typeface="黑体" pitchFamily="49" charset="-122"/>
                <a:ea typeface="黑体" pitchFamily="49" charset="-122"/>
              </a:rPr>
              <a:t>；第</a:t>
            </a:r>
            <a:r>
              <a:rPr lang="en-US" altLang="zh-CN" sz="2200" dirty="0" smtClean="0">
                <a:latin typeface="黑体" pitchFamily="49" charset="-122"/>
                <a:ea typeface="黑体" pitchFamily="49" charset="-122"/>
              </a:rPr>
              <a:t>1</a:t>
            </a:r>
            <a:r>
              <a:rPr lang="zh-CN" altLang="en-US" sz="2200" dirty="0" smtClean="0">
                <a:latin typeface="黑体" pitchFamily="49" charset="-122"/>
                <a:ea typeface="黑体" pitchFamily="49" charset="-122"/>
              </a:rPr>
              <a:t>～</a:t>
            </a:r>
            <a:r>
              <a:rPr lang="en-US" altLang="zh-CN" sz="2200" dirty="0" smtClean="0">
                <a:latin typeface="黑体" pitchFamily="49" charset="-122"/>
                <a:ea typeface="黑体" pitchFamily="49" charset="-122"/>
              </a:rPr>
              <a:t>8</a:t>
            </a:r>
            <a:r>
              <a:rPr lang="zh-CN" altLang="en-US" sz="2200" dirty="0" smtClean="0">
                <a:latin typeface="黑体" pitchFamily="49" charset="-122"/>
                <a:ea typeface="黑体" pitchFamily="49" charset="-122"/>
              </a:rPr>
              <a:t>位为</a:t>
            </a:r>
            <a:r>
              <a:rPr lang="en-US" altLang="zh-CN" sz="2200" dirty="0" smtClean="0">
                <a:latin typeface="黑体" pitchFamily="49" charset="-122"/>
                <a:ea typeface="黑体" pitchFamily="49" charset="-122"/>
              </a:rPr>
              <a:t>8</a:t>
            </a:r>
            <a:r>
              <a:rPr lang="zh-CN" altLang="en-US" sz="2200" dirty="0" smtClean="0">
                <a:latin typeface="黑体" pitchFamily="49" charset="-122"/>
                <a:ea typeface="黑体" pitchFamily="49" charset="-122"/>
              </a:rPr>
              <a:t>位移码表示阶码</a:t>
            </a:r>
            <a:r>
              <a:rPr lang="en-US" altLang="zh-CN" sz="2200" dirty="0" smtClean="0">
                <a:latin typeface="黑体" pitchFamily="49" charset="-122"/>
                <a:ea typeface="黑体" pitchFamily="49" charset="-122"/>
              </a:rPr>
              <a:t>E</a:t>
            </a:r>
            <a:r>
              <a:rPr lang="zh-CN" altLang="en-US" sz="2200" dirty="0" smtClean="0">
                <a:latin typeface="黑体" pitchFamily="49" charset="-122"/>
                <a:ea typeface="黑体" pitchFamily="49" charset="-122"/>
              </a:rPr>
              <a:t>（偏置常数为</a:t>
            </a:r>
            <a:r>
              <a:rPr lang="en-US" altLang="zh-CN" sz="2200" dirty="0" smtClean="0">
                <a:latin typeface="黑体" pitchFamily="49" charset="-122"/>
                <a:ea typeface="黑体" pitchFamily="49" charset="-122"/>
              </a:rPr>
              <a:t>128</a:t>
            </a:r>
            <a:r>
              <a:rPr lang="zh-CN" altLang="en-US" sz="2200" dirty="0" smtClean="0">
                <a:latin typeface="黑体" pitchFamily="49" charset="-122"/>
                <a:ea typeface="黑体" pitchFamily="49" charset="-122"/>
              </a:rPr>
              <a:t>）；第</a:t>
            </a:r>
            <a:r>
              <a:rPr lang="en-US" altLang="zh-CN" sz="2200" dirty="0" smtClean="0">
                <a:latin typeface="黑体" pitchFamily="49" charset="-122"/>
                <a:ea typeface="黑体" pitchFamily="49" charset="-122"/>
              </a:rPr>
              <a:t>9</a:t>
            </a:r>
            <a:r>
              <a:rPr lang="zh-CN" altLang="en-US" sz="2200" dirty="0" smtClean="0">
                <a:latin typeface="黑体" pitchFamily="49" charset="-122"/>
                <a:ea typeface="黑体" pitchFamily="49" charset="-122"/>
              </a:rPr>
              <a:t>～</a:t>
            </a:r>
            <a:r>
              <a:rPr lang="en-US" altLang="zh-CN" sz="2200" dirty="0" smtClean="0">
                <a:latin typeface="黑体" pitchFamily="49" charset="-122"/>
                <a:ea typeface="黑体" pitchFamily="49" charset="-122"/>
              </a:rPr>
              <a:t>31</a:t>
            </a:r>
            <a:r>
              <a:rPr lang="zh-CN" altLang="en-US" sz="2200" dirty="0" smtClean="0">
                <a:latin typeface="黑体" pitchFamily="49" charset="-122"/>
                <a:ea typeface="黑体" pitchFamily="49" charset="-122"/>
              </a:rPr>
              <a:t>位为</a:t>
            </a:r>
            <a:r>
              <a:rPr lang="en-US" altLang="zh-CN" sz="2200" dirty="0" smtClean="0">
                <a:latin typeface="黑体" pitchFamily="49" charset="-122"/>
                <a:ea typeface="黑体" pitchFamily="49" charset="-122"/>
              </a:rPr>
              <a:t>24</a:t>
            </a:r>
            <a:r>
              <a:rPr lang="zh-CN" altLang="en-US" sz="2200" dirty="0" smtClean="0">
                <a:latin typeface="黑体" pitchFamily="49" charset="-122"/>
                <a:ea typeface="黑体" pitchFamily="49" charset="-122"/>
              </a:rPr>
              <a:t>位二进制原码小数表示的尾数</a:t>
            </a:r>
            <a:r>
              <a:rPr lang="en-US" altLang="zh-CN" sz="2200" dirty="0" smtClean="0">
                <a:latin typeface="黑体" pitchFamily="49" charset="-122"/>
                <a:ea typeface="黑体" pitchFamily="49" charset="-122"/>
              </a:rPr>
              <a:t>M</a:t>
            </a:r>
            <a:r>
              <a:rPr lang="zh-CN" altLang="en-US" sz="2200" dirty="0" smtClean="0">
                <a:latin typeface="黑体" pitchFamily="49" charset="-122"/>
                <a:ea typeface="黑体" pitchFamily="49" charset="-122"/>
              </a:rPr>
              <a:t>。规格化尾数的</a:t>
            </a:r>
            <a:r>
              <a:rPr lang="zh-CN" altLang="en-US" sz="2200" dirty="0" smtClean="0">
                <a:solidFill>
                  <a:srgbClr val="006600"/>
                </a:solidFill>
                <a:latin typeface="黑体" pitchFamily="49" charset="-122"/>
                <a:ea typeface="黑体" pitchFamily="49" charset="-122"/>
              </a:rPr>
              <a:t>小数点后第一位总是</a:t>
            </a:r>
            <a:r>
              <a:rPr lang="en-US" altLang="zh-CN" sz="2200" dirty="0" smtClean="0">
                <a:solidFill>
                  <a:srgbClr val="006600"/>
                </a:solidFill>
                <a:latin typeface="黑体" pitchFamily="49" charset="-122"/>
                <a:ea typeface="黑体" pitchFamily="49" charset="-122"/>
              </a:rPr>
              <a:t>1</a:t>
            </a:r>
            <a:r>
              <a:rPr lang="zh-CN" altLang="en-US" sz="2200" dirty="0" smtClean="0">
                <a:latin typeface="黑体" pitchFamily="49" charset="-122"/>
                <a:ea typeface="黑体" pitchFamily="49" charset="-122"/>
              </a:rPr>
              <a:t>，故规定第一位默认的</a:t>
            </a:r>
            <a:r>
              <a:rPr lang="zh-CN" altLang="en-US" sz="2200" dirty="0" smtClean="0">
                <a:ea typeface="黑体" pitchFamily="49" charset="-122"/>
              </a:rPr>
              <a:t>“</a:t>
            </a:r>
            <a:r>
              <a:rPr lang="en-US" altLang="zh-CN" sz="2200" dirty="0" smtClean="0">
                <a:latin typeface="黑体" pitchFamily="49" charset="-122"/>
                <a:ea typeface="黑体" pitchFamily="49" charset="-122"/>
              </a:rPr>
              <a:t>1</a:t>
            </a:r>
            <a:r>
              <a:rPr lang="en-US" altLang="zh-CN" sz="2200" dirty="0" smtClean="0">
                <a:ea typeface="黑体" pitchFamily="49" charset="-122"/>
              </a:rPr>
              <a:t>”</a:t>
            </a:r>
            <a:r>
              <a:rPr lang="zh-CN" altLang="en-US" sz="2200" dirty="0" smtClean="0">
                <a:latin typeface="黑体" pitchFamily="49" charset="-122"/>
                <a:ea typeface="黑体" pitchFamily="49" charset="-122"/>
              </a:rPr>
              <a:t>不明显表示出来。这样可用</a:t>
            </a:r>
            <a:r>
              <a:rPr lang="en-US" altLang="zh-CN" sz="2200" dirty="0" smtClean="0">
                <a:latin typeface="黑体" pitchFamily="49" charset="-122"/>
                <a:ea typeface="黑体" pitchFamily="49" charset="-122"/>
              </a:rPr>
              <a:t>23</a:t>
            </a:r>
            <a:r>
              <a:rPr lang="zh-CN" altLang="en-US" sz="2200" dirty="0" smtClean="0">
                <a:latin typeface="黑体" pitchFamily="49" charset="-122"/>
                <a:ea typeface="黑体" pitchFamily="49" charset="-122"/>
              </a:rPr>
              <a:t>个数位表示</a:t>
            </a:r>
            <a:r>
              <a:rPr lang="en-US" altLang="zh-CN" sz="2200" dirty="0" smtClean="0">
                <a:latin typeface="黑体" pitchFamily="49" charset="-122"/>
                <a:ea typeface="黑体" pitchFamily="49" charset="-122"/>
              </a:rPr>
              <a:t>24</a:t>
            </a:r>
            <a:r>
              <a:rPr lang="zh-CN" altLang="en-US" sz="2200" dirty="0" smtClean="0">
                <a:latin typeface="黑体" pitchFamily="49" charset="-122"/>
                <a:ea typeface="黑体" pitchFamily="49" charset="-122"/>
              </a:rPr>
              <a:t>位尾数。</a:t>
            </a:r>
          </a:p>
        </p:txBody>
      </p:sp>
      <p:sp>
        <p:nvSpPr>
          <p:cNvPr id="577540" name="Rectangle 5"/>
          <p:cNvSpPr>
            <a:spLocks noChangeArrowheads="1"/>
          </p:cNvSpPr>
          <p:nvPr/>
        </p:nvSpPr>
        <p:spPr bwMode="auto">
          <a:xfrm>
            <a:off x="0" y="2770188"/>
            <a:ext cx="184150" cy="336550"/>
          </a:xfrm>
          <a:prstGeom prst="rect">
            <a:avLst/>
          </a:prstGeom>
          <a:noFill/>
          <a:ln w="12700">
            <a:noFill/>
            <a:miter lim="800000"/>
            <a:headEnd/>
            <a:tailEnd/>
          </a:ln>
        </p:spPr>
        <p:txBody>
          <a:bodyPr wrap="none" anchor="ctr">
            <a:spAutoFit/>
          </a:bodyPr>
          <a:lstStyle/>
          <a:p>
            <a:pPr eaLnBrk="0" hangingPunct="0"/>
            <a:endParaRPr lang="zh-CN" altLang="en-US" sz="1600" b="1">
              <a:latin typeface="Times New Roman" pitchFamily="18" charset="0"/>
            </a:endParaRPr>
          </a:p>
        </p:txBody>
      </p:sp>
      <p:sp>
        <p:nvSpPr>
          <p:cNvPr id="577541" name="Rectangle 6"/>
          <p:cNvSpPr>
            <a:spLocks noChangeArrowheads="1"/>
          </p:cNvSpPr>
          <p:nvPr/>
        </p:nvSpPr>
        <p:spPr bwMode="auto">
          <a:xfrm>
            <a:off x="1487488" y="1584325"/>
            <a:ext cx="4862512" cy="368300"/>
          </a:xfrm>
          <a:prstGeom prst="rect">
            <a:avLst/>
          </a:prstGeom>
          <a:noFill/>
          <a:ln w="19050">
            <a:solidFill>
              <a:srgbClr val="00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7542" name="Line 7"/>
          <p:cNvSpPr>
            <a:spLocks noChangeShapeType="1"/>
          </p:cNvSpPr>
          <p:nvPr/>
        </p:nvSpPr>
        <p:spPr bwMode="auto">
          <a:xfrm>
            <a:off x="1789113" y="1606550"/>
            <a:ext cx="0" cy="368300"/>
          </a:xfrm>
          <a:prstGeom prst="line">
            <a:avLst/>
          </a:prstGeom>
          <a:noFill/>
          <a:ln w="12700">
            <a:solidFill>
              <a:srgbClr val="000000"/>
            </a:solidFill>
            <a:round/>
            <a:headEnd/>
            <a:tailEnd/>
          </a:ln>
        </p:spPr>
        <p:txBody>
          <a:bodyPr/>
          <a:lstStyle/>
          <a:p>
            <a:endParaRPr lang="zh-CN" altLang="en-US"/>
          </a:p>
        </p:txBody>
      </p:sp>
      <p:sp>
        <p:nvSpPr>
          <p:cNvPr id="577543" name="Line 8"/>
          <p:cNvSpPr>
            <a:spLocks noChangeShapeType="1"/>
          </p:cNvSpPr>
          <p:nvPr/>
        </p:nvSpPr>
        <p:spPr bwMode="auto">
          <a:xfrm>
            <a:off x="2863850" y="1620838"/>
            <a:ext cx="0" cy="368300"/>
          </a:xfrm>
          <a:prstGeom prst="line">
            <a:avLst/>
          </a:prstGeom>
          <a:noFill/>
          <a:ln w="12700">
            <a:solidFill>
              <a:srgbClr val="000000"/>
            </a:solidFill>
            <a:round/>
            <a:headEnd/>
            <a:tailEnd/>
          </a:ln>
        </p:spPr>
        <p:txBody>
          <a:bodyPr/>
          <a:lstStyle/>
          <a:p>
            <a:endParaRPr lang="zh-CN" altLang="en-US"/>
          </a:p>
        </p:txBody>
      </p:sp>
      <p:sp>
        <p:nvSpPr>
          <p:cNvPr id="577544" name="Text Box 9"/>
          <p:cNvSpPr txBox="1">
            <a:spLocks noChangeArrowheads="1"/>
          </p:cNvSpPr>
          <p:nvPr/>
        </p:nvSpPr>
        <p:spPr bwMode="auto">
          <a:xfrm>
            <a:off x="1487488" y="1550988"/>
            <a:ext cx="323850" cy="366712"/>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FF9900"/>
                </a:solidFill>
                <a:latin typeface="Times New Roman" pitchFamily="18" charset="0"/>
              </a:rPr>
              <a:t>S</a:t>
            </a:r>
          </a:p>
        </p:txBody>
      </p:sp>
      <p:sp>
        <p:nvSpPr>
          <p:cNvPr id="577545" name="Text Box 10"/>
          <p:cNvSpPr txBox="1">
            <a:spLocks noChangeArrowheads="1"/>
          </p:cNvSpPr>
          <p:nvPr/>
        </p:nvSpPr>
        <p:spPr bwMode="auto">
          <a:xfrm>
            <a:off x="1920875" y="1593850"/>
            <a:ext cx="949325"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CC0000"/>
                </a:solidFill>
                <a:ea typeface="黑体" pitchFamily="49" charset="-122"/>
              </a:rPr>
              <a:t>阶码</a:t>
            </a:r>
            <a:r>
              <a:rPr lang="en-US" altLang="zh-CN" b="1">
                <a:solidFill>
                  <a:srgbClr val="CC0000"/>
                </a:solidFill>
                <a:ea typeface="黑体" pitchFamily="49" charset="-122"/>
              </a:rPr>
              <a:t>E</a:t>
            </a:r>
          </a:p>
        </p:txBody>
      </p:sp>
      <p:sp>
        <p:nvSpPr>
          <p:cNvPr id="577546" name="Text Box 11"/>
          <p:cNvSpPr txBox="1">
            <a:spLocks noChangeArrowheads="1"/>
          </p:cNvSpPr>
          <p:nvPr/>
        </p:nvSpPr>
        <p:spPr bwMode="auto">
          <a:xfrm>
            <a:off x="4224338" y="1560513"/>
            <a:ext cx="1039812" cy="366712"/>
          </a:xfrm>
          <a:prstGeom prst="rect">
            <a:avLst/>
          </a:prstGeom>
          <a:noFill/>
          <a:ln w="12700">
            <a:noFill/>
            <a:miter lim="800000"/>
            <a:headEnd/>
            <a:tailEnd/>
          </a:ln>
        </p:spPr>
        <p:txBody>
          <a:bodyPr>
            <a:spAutoFit/>
          </a:bodyPr>
          <a:lstStyle/>
          <a:p>
            <a:pPr eaLnBrk="0" hangingPunct="0">
              <a:spcBef>
                <a:spcPct val="50000"/>
              </a:spcBef>
            </a:pPr>
            <a:r>
              <a:rPr lang="zh-CN" altLang="en-US" b="1">
                <a:solidFill>
                  <a:schemeClr val="accent2"/>
                </a:solidFill>
                <a:ea typeface="黑体" pitchFamily="49" charset="-122"/>
              </a:rPr>
              <a:t>尾数</a:t>
            </a:r>
            <a:r>
              <a:rPr lang="en-US" altLang="zh-CN" b="1">
                <a:solidFill>
                  <a:schemeClr val="accent2"/>
                </a:solidFill>
                <a:ea typeface="黑体" pitchFamily="49" charset="-122"/>
              </a:rPr>
              <a:t>M</a:t>
            </a:r>
          </a:p>
        </p:txBody>
      </p:sp>
      <p:sp>
        <p:nvSpPr>
          <p:cNvPr id="405516" name="Text Box 12"/>
          <p:cNvSpPr txBox="1">
            <a:spLocks noChangeArrowheads="1"/>
          </p:cNvSpPr>
          <p:nvPr/>
        </p:nvSpPr>
        <p:spPr bwMode="auto">
          <a:xfrm>
            <a:off x="77788" y="3698875"/>
            <a:ext cx="4584700"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3333FF"/>
                </a:solidFill>
                <a:ea typeface="黑体" pitchFamily="49" charset="-122"/>
              </a:rPr>
              <a:t>最大正数：</a:t>
            </a:r>
            <a:r>
              <a:rPr lang="en-US" altLang="zh-CN" b="1">
                <a:solidFill>
                  <a:srgbClr val="3333FF"/>
                </a:solidFill>
                <a:ea typeface="黑体" pitchFamily="49" charset="-122"/>
              </a:rPr>
              <a:t>0.</a:t>
            </a:r>
            <a:r>
              <a:rPr lang="en-US" altLang="zh-CN" b="1">
                <a:solidFill>
                  <a:srgbClr val="CC0000"/>
                </a:solidFill>
                <a:ea typeface="黑体" pitchFamily="49" charset="-122"/>
              </a:rPr>
              <a:t>1</a:t>
            </a:r>
            <a:r>
              <a:rPr lang="en-US" altLang="zh-CN" b="1">
                <a:solidFill>
                  <a:srgbClr val="3333FF"/>
                </a:solidFill>
                <a:ea typeface="黑体" pitchFamily="49" charset="-122"/>
              </a:rPr>
              <a:t>1…1 x 2</a:t>
            </a:r>
            <a:r>
              <a:rPr lang="en-US" altLang="zh-CN" b="1" baseline="30000">
                <a:solidFill>
                  <a:srgbClr val="3333FF"/>
                </a:solidFill>
                <a:ea typeface="黑体" pitchFamily="49" charset="-122"/>
              </a:rPr>
              <a:t>11…1 </a:t>
            </a:r>
            <a:r>
              <a:rPr lang="en-US" altLang="zh-CN" b="1">
                <a:solidFill>
                  <a:srgbClr val="3333FF"/>
                </a:solidFill>
                <a:ea typeface="黑体" pitchFamily="49" charset="-122"/>
              </a:rPr>
              <a:t> =(1-2</a:t>
            </a:r>
            <a:r>
              <a:rPr lang="en-US" altLang="zh-CN" b="1" baseline="30000">
                <a:solidFill>
                  <a:srgbClr val="3333FF"/>
                </a:solidFill>
                <a:ea typeface="黑体" pitchFamily="49" charset="-122"/>
              </a:rPr>
              <a:t>-24</a:t>
            </a:r>
            <a:r>
              <a:rPr lang="en-US" altLang="zh-CN" b="1">
                <a:solidFill>
                  <a:srgbClr val="3333FF"/>
                </a:solidFill>
                <a:ea typeface="黑体" pitchFamily="49" charset="-122"/>
              </a:rPr>
              <a:t>) x 2</a:t>
            </a:r>
            <a:r>
              <a:rPr lang="en-US" altLang="zh-CN" b="1" baseline="30000">
                <a:solidFill>
                  <a:srgbClr val="3333FF"/>
                </a:solidFill>
                <a:ea typeface="黑体" pitchFamily="49" charset="-122"/>
              </a:rPr>
              <a:t>127</a:t>
            </a:r>
            <a:r>
              <a:rPr lang="en-US" altLang="zh-CN" b="1">
                <a:solidFill>
                  <a:srgbClr val="3333FF"/>
                </a:solidFill>
                <a:latin typeface="Times New Roman" pitchFamily="18" charset="0"/>
              </a:rPr>
              <a:t> </a:t>
            </a:r>
            <a:endParaRPr lang="zh-CN" altLang="en-US" b="1">
              <a:solidFill>
                <a:srgbClr val="3333FF"/>
              </a:solidFill>
              <a:latin typeface="Times New Roman" pitchFamily="18" charset="0"/>
            </a:endParaRPr>
          </a:p>
        </p:txBody>
      </p:sp>
      <p:sp>
        <p:nvSpPr>
          <p:cNvPr id="405517" name="Text Box 13"/>
          <p:cNvSpPr txBox="1">
            <a:spLocks noChangeArrowheads="1"/>
          </p:cNvSpPr>
          <p:nvPr/>
        </p:nvSpPr>
        <p:spPr bwMode="auto">
          <a:xfrm>
            <a:off x="4527550" y="3692525"/>
            <a:ext cx="4379913"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3333FF"/>
                </a:solidFill>
                <a:ea typeface="黑体" pitchFamily="49" charset="-122"/>
              </a:rPr>
              <a:t>最小正数：</a:t>
            </a:r>
            <a:r>
              <a:rPr lang="en-US" altLang="zh-CN" b="1">
                <a:solidFill>
                  <a:srgbClr val="3333FF"/>
                </a:solidFill>
                <a:ea typeface="黑体" pitchFamily="49" charset="-122"/>
              </a:rPr>
              <a:t>0.</a:t>
            </a:r>
            <a:r>
              <a:rPr lang="en-US" altLang="zh-CN" b="1">
                <a:solidFill>
                  <a:srgbClr val="CC0000"/>
                </a:solidFill>
                <a:ea typeface="黑体" pitchFamily="49" charset="-122"/>
              </a:rPr>
              <a:t>1</a:t>
            </a:r>
            <a:r>
              <a:rPr lang="en-US" altLang="zh-CN" b="1">
                <a:solidFill>
                  <a:srgbClr val="3333FF"/>
                </a:solidFill>
                <a:ea typeface="黑体" pitchFamily="49" charset="-122"/>
              </a:rPr>
              <a:t>0…0 x 2</a:t>
            </a:r>
            <a:r>
              <a:rPr lang="en-US" altLang="zh-CN" b="1" baseline="30000">
                <a:solidFill>
                  <a:srgbClr val="3333FF"/>
                </a:solidFill>
                <a:ea typeface="黑体" pitchFamily="49" charset="-122"/>
              </a:rPr>
              <a:t>00…0 </a:t>
            </a:r>
            <a:r>
              <a:rPr lang="en-US" altLang="zh-CN" b="1">
                <a:solidFill>
                  <a:srgbClr val="3333FF"/>
                </a:solidFill>
                <a:ea typeface="黑体" pitchFamily="49" charset="-122"/>
              </a:rPr>
              <a:t> =(1/2) x 2</a:t>
            </a:r>
            <a:r>
              <a:rPr lang="en-US" altLang="zh-CN" b="1" baseline="30000">
                <a:solidFill>
                  <a:srgbClr val="3333FF"/>
                </a:solidFill>
                <a:ea typeface="黑体" pitchFamily="49" charset="-122"/>
              </a:rPr>
              <a:t>-128</a:t>
            </a:r>
            <a:r>
              <a:rPr lang="en-US" altLang="zh-CN" b="1">
                <a:latin typeface="Times New Roman" pitchFamily="18" charset="0"/>
              </a:rPr>
              <a:t> </a:t>
            </a:r>
            <a:endParaRPr lang="zh-CN" altLang="en-US" b="1">
              <a:latin typeface="Times New Roman" pitchFamily="18" charset="0"/>
            </a:endParaRPr>
          </a:p>
        </p:txBody>
      </p:sp>
      <p:sp>
        <p:nvSpPr>
          <p:cNvPr id="405518" name="Text Box 14"/>
          <p:cNvSpPr txBox="1">
            <a:spLocks noChangeArrowheads="1"/>
          </p:cNvSpPr>
          <p:nvPr/>
        </p:nvSpPr>
        <p:spPr bwMode="auto">
          <a:xfrm>
            <a:off x="115888" y="4014788"/>
            <a:ext cx="7561262"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FF0066"/>
                </a:solidFill>
                <a:latin typeface="Times New Roman" pitchFamily="18" charset="0"/>
                <a:ea typeface="黑体" pitchFamily="49" charset="-122"/>
              </a:rPr>
              <a:t>因为原码是对称的，所以其表示范围关于原点对称。</a:t>
            </a:r>
          </a:p>
        </p:txBody>
      </p:sp>
      <p:sp>
        <p:nvSpPr>
          <p:cNvPr id="405519" name="Text Box 15"/>
          <p:cNvSpPr txBox="1">
            <a:spLocks noChangeArrowheads="1"/>
          </p:cNvSpPr>
          <p:nvPr/>
        </p:nvSpPr>
        <p:spPr bwMode="auto">
          <a:xfrm>
            <a:off x="182563" y="6026150"/>
            <a:ext cx="8374062" cy="777875"/>
          </a:xfrm>
          <a:prstGeom prst="rect">
            <a:avLst/>
          </a:prstGeom>
          <a:noFill/>
          <a:ln w="12700">
            <a:noFill/>
            <a:miter lim="800000"/>
            <a:headEnd/>
            <a:tailEnd/>
          </a:ln>
        </p:spPr>
        <p:txBody>
          <a:bodyPr>
            <a:spAutoFit/>
          </a:bodyPr>
          <a:lstStyle/>
          <a:p>
            <a:pPr eaLnBrk="0" hangingPunct="0">
              <a:spcBef>
                <a:spcPts val="600"/>
              </a:spcBef>
            </a:pPr>
            <a:r>
              <a:rPr lang="zh-CN" altLang="en-US" sz="2000" b="1">
                <a:solidFill>
                  <a:srgbClr val="CC0000"/>
                </a:solidFill>
                <a:latin typeface="黑体" pitchFamily="49" charset="-122"/>
                <a:ea typeface="黑体" pitchFamily="49" charset="-122"/>
              </a:rPr>
              <a:t>机器</a:t>
            </a:r>
            <a:r>
              <a:rPr lang="en-US" altLang="zh-CN" sz="2000" b="1">
                <a:solidFill>
                  <a:srgbClr val="CC0000"/>
                </a:solidFill>
                <a:latin typeface="黑体" pitchFamily="49" charset="-122"/>
                <a:ea typeface="黑体" pitchFamily="49" charset="-122"/>
              </a:rPr>
              <a:t>0</a:t>
            </a:r>
            <a:r>
              <a:rPr lang="zh-CN" altLang="en-US" sz="2000" b="1">
                <a:solidFill>
                  <a:srgbClr val="CC0000"/>
                </a:solidFill>
                <a:latin typeface="黑体" pitchFamily="49" charset="-122"/>
                <a:ea typeface="黑体" pitchFamily="49" charset="-122"/>
              </a:rPr>
              <a:t>：尾数为</a:t>
            </a:r>
            <a:r>
              <a:rPr lang="en-US" altLang="zh-CN" sz="2000" b="1">
                <a:solidFill>
                  <a:srgbClr val="CC0000"/>
                </a:solidFill>
                <a:latin typeface="黑体" pitchFamily="49" charset="-122"/>
                <a:ea typeface="黑体" pitchFamily="49" charset="-122"/>
              </a:rPr>
              <a:t>0 </a:t>
            </a:r>
            <a:r>
              <a:rPr lang="zh-CN" altLang="en-US" sz="2000" b="1">
                <a:solidFill>
                  <a:srgbClr val="CC0000"/>
                </a:solidFill>
                <a:latin typeface="黑体" pitchFamily="49" charset="-122"/>
                <a:ea typeface="黑体" pitchFamily="49" charset="-122"/>
              </a:rPr>
              <a:t>或 落在下溢区中的数</a:t>
            </a:r>
          </a:p>
          <a:p>
            <a:pPr eaLnBrk="0" hangingPunct="0">
              <a:spcBef>
                <a:spcPts val="600"/>
              </a:spcBef>
            </a:pPr>
            <a:r>
              <a:rPr lang="zh-CN" altLang="en-US" sz="2000" b="1">
                <a:solidFill>
                  <a:srgbClr val="CC0000"/>
                </a:solidFill>
                <a:latin typeface="黑体" pitchFamily="49" charset="-122"/>
                <a:ea typeface="黑体" pitchFamily="49" charset="-122"/>
              </a:rPr>
              <a:t>浮点数范围比定点数大，但数的个数没变多，故数之间更稀疏，且不均匀</a:t>
            </a:r>
          </a:p>
        </p:txBody>
      </p:sp>
      <p:grpSp>
        <p:nvGrpSpPr>
          <p:cNvPr id="577551" name="Group 17"/>
          <p:cNvGrpSpPr>
            <a:grpSpLocks noChangeAspect="1"/>
          </p:cNvGrpSpPr>
          <p:nvPr/>
        </p:nvGrpSpPr>
        <p:grpSpPr bwMode="auto">
          <a:xfrm>
            <a:off x="176213" y="4371975"/>
            <a:ext cx="8967787" cy="1757363"/>
            <a:chOff x="111" y="2538"/>
            <a:chExt cx="5482" cy="1161"/>
          </a:xfrm>
        </p:grpSpPr>
        <p:sp>
          <p:nvSpPr>
            <p:cNvPr id="577552" name="AutoShape 16"/>
            <p:cNvSpPr>
              <a:spLocks noChangeAspect="1" noChangeArrowheads="1" noTextEdit="1"/>
            </p:cNvSpPr>
            <p:nvPr/>
          </p:nvSpPr>
          <p:spPr bwMode="auto">
            <a:xfrm>
              <a:off x="112" y="2538"/>
              <a:ext cx="5474" cy="1161"/>
            </a:xfrm>
            <a:prstGeom prst="rect">
              <a:avLst/>
            </a:prstGeom>
            <a:noFill/>
            <a:ln w="9525">
              <a:noFill/>
              <a:miter lim="800000"/>
              <a:headEnd/>
              <a:tailEnd/>
            </a:ln>
          </p:spPr>
          <p:txBody>
            <a:bodyPr/>
            <a:lstStyle/>
            <a:p>
              <a:endParaRPr lang="zh-CN" altLang="en-US"/>
            </a:p>
          </p:txBody>
        </p:sp>
        <p:sp>
          <p:nvSpPr>
            <p:cNvPr id="577553" name="Rectangle 18"/>
            <p:cNvSpPr>
              <a:spLocks noChangeArrowheads="1"/>
            </p:cNvSpPr>
            <p:nvPr/>
          </p:nvSpPr>
          <p:spPr bwMode="auto">
            <a:xfrm>
              <a:off x="111" y="2542"/>
              <a:ext cx="37"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54" name="Rectangle 19"/>
            <p:cNvSpPr>
              <a:spLocks noChangeArrowheads="1"/>
            </p:cNvSpPr>
            <p:nvPr/>
          </p:nvSpPr>
          <p:spPr bwMode="auto">
            <a:xfrm>
              <a:off x="2743" y="3054"/>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正下溢</a:t>
              </a:r>
              <a:endParaRPr lang="zh-CN" altLang="en-US" sz="1600" b="1">
                <a:latin typeface="黑体" pitchFamily="49" charset="-122"/>
                <a:ea typeface="黑体" pitchFamily="49" charset="-122"/>
              </a:endParaRPr>
            </a:p>
          </p:txBody>
        </p:sp>
        <p:sp>
          <p:nvSpPr>
            <p:cNvPr id="577555" name="Rectangle 20"/>
            <p:cNvSpPr>
              <a:spLocks noChangeArrowheads="1"/>
            </p:cNvSpPr>
            <p:nvPr/>
          </p:nvSpPr>
          <p:spPr bwMode="auto">
            <a:xfrm>
              <a:off x="3111" y="3050"/>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6" name="Rectangle 21"/>
            <p:cNvSpPr>
              <a:spLocks noChangeArrowheads="1"/>
            </p:cNvSpPr>
            <p:nvPr/>
          </p:nvSpPr>
          <p:spPr bwMode="auto">
            <a:xfrm>
              <a:off x="2236" y="3044"/>
              <a:ext cx="396" cy="170"/>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负下溢</a:t>
              </a:r>
              <a:endParaRPr lang="zh-CN" altLang="en-US" sz="1600" b="1">
                <a:latin typeface="黑体" pitchFamily="49" charset="-122"/>
                <a:ea typeface="黑体" pitchFamily="49" charset="-122"/>
              </a:endParaRPr>
            </a:p>
          </p:txBody>
        </p:sp>
        <p:sp>
          <p:nvSpPr>
            <p:cNvPr id="577557" name="Rectangle 22"/>
            <p:cNvSpPr>
              <a:spLocks noChangeArrowheads="1"/>
            </p:cNvSpPr>
            <p:nvPr/>
          </p:nvSpPr>
          <p:spPr bwMode="auto">
            <a:xfrm>
              <a:off x="2604" y="3040"/>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8" name="Rectangle 23"/>
            <p:cNvSpPr>
              <a:spLocks noChangeArrowheads="1"/>
            </p:cNvSpPr>
            <p:nvPr/>
          </p:nvSpPr>
          <p:spPr bwMode="auto">
            <a:xfrm>
              <a:off x="338" y="3324"/>
              <a:ext cx="1041"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59" name="Rectangle 24"/>
            <p:cNvSpPr>
              <a:spLocks noChangeArrowheads="1"/>
            </p:cNvSpPr>
            <p:nvPr/>
          </p:nvSpPr>
          <p:spPr bwMode="auto">
            <a:xfrm>
              <a:off x="436"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0" name="Rectangle 25"/>
            <p:cNvSpPr>
              <a:spLocks noChangeArrowheads="1"/>
            </p:cNvSpPr>
            <p:nvPr/>
          </p:nvSpPr>
          <p:spPr bwMode="auto">
            <a:xfrm>
              <a:off x="484" y="3383"/>
              <a:ext cx="160"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561" name="Rectangle 26"/>
            <p:cNvSpPr>
              <a:spLocks noChangeArrowheads="1"/>
            </p:cNvSpPr>
            <p:nvPr/>
          </p:nvSpPr>
          <p:spPr bwMode="auto">
            <a:xfrm>
              <a:off x="639" y="3383"/>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2" name="Rectangle 27"/>
            <p:cNvSpPr>
              <a:spLocks noChangeArrowheads="1"/>
            </p:cNvSpPr>
            <p:nvPr/>
          </p:nvSpPr>
          <p:spPr bwMode="auto">
            <a:xfrm>
              <a:off x="687"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63" name="Rectangle 28"/>
            <p:cNvSpPr>
              <a:spLocks noChangeArrowheads="1"/>
            </p:cNvSpPr>
            <p:nvPr/>
          </p:nvSpPr>
          <p:spPr bwMode="auto">
            <a:xfrm>
              <a:off x="758" y="3355"/>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64" name="Rectangle 29"/>
            <p:cNvSpPr>
              <a:spLocks noChangeArrowheads="1"/>
            </p:cNvSpPr>
            <p:nvPr/>
          </p:nvSpPr>
          <p:spPr bwMode="auto">
            <a:xfrm>
              <a:off x="790" y="3355"/>
              <a:ext cx="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2</a:t>
              </a:r>
              <a:endParaRPr lang="en-US" altLang="zh-CN" sz="1600" b="1">
                <a:latin typeface="Times New Roman" pitchFamily="18" charset="0"/>
              </a:endParaRPr>
            </a:p>
          </p:txBody>
        </p:sp>
        <p:sp>
          <p:nvSpPr>
            <p:cNvPr id="577565" name="Rectangle 30"/>
            <p:cNvSpPr>
              <a:spLocks noChangeArrowheads="1"/>
            </p:cNvSpPr>
            <p:nvPr/>
          </p:nvSpPr>
          <p:spPr bwMode="auto">
            <a:xfrm>
              <a:off x="838"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566" name="Rectangle 31"/>
            <p:cNvSpPr>
              <a:spLocks noChangeArrowheads="1"/>
            </p:cNvSpPr>
            <p:nvPr/>
          </p:nvSpPr>
          <p:spPr bwMode="auto">
            <a:xfrm>
              <a:off x="886"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7" name="Rectangle 32"/>
            <p:cNvSpPr>
              <a:spLocks noChangeArrowheads="1"/>
            </p:cNvSpPr>
            <p:nvPr/>
          </p:nvSpPr>
          <p:spPr bwMode="auto">
            <a:xfrm>
              <a:off x="933" y="3383"/>
              <a:ext cx="37"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68" name="Rectangle 33"/>
            <p:cNvSpPr>
              <a:spLocks noChangeArrowheads="1"/>
            </p:cNvSpPr>
            <p:nvPr/>
          </p:nvSpPr>
          <p:spPr bwMode="auto">
            <a:xfrm>
              <a:off x="969" y="3383"/>
              <a:ext cx="109" cy="141"/>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569" name="Rectangle 34"/>
            <p:cNvSpPr>
              <a:spLocks noChangeArrowheads="1"/>
            </p:cNvSpPr>
            <p:nvPr/>
          </p:nvSpPr>
          <p:spPr bwMode="auto">
            <a:xfrm>
              <a:off x="1049"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b="1">
                  <a:solidFill>
                    <a:srgbClr val="000000"/>
                  </a:solidFill>
                  <a:latin typeface="Times New Roman" pitchFamily="18" charset="0"/>
                </a:rPr>
                <a:t>2</a:t>
              </a:r>
              <a:endParaRPr lang="en-US" altLang="zh-CN" sz="1600" b="1">
                <a:latin typeface="Times New Roman" pitchFamily="18" charset="0"/>
              </a:endParaRPr>
            </a:p>
          </p:txBody>
        </p:sp>
        <p:sp>
          <p:nvSpPr>
            <p:cNvPr id="577570" name="Rectangle 35"/>
            <p:cNvSpPr>
              <a:spLocks noChangeArrowheads="1"/>
            </p:cNvSpPr>
            <p:nvPr/>
          </p:nvSpPr>
          <p:spPr bwMode="auto">
            <a:xfrm>
              <a:off x="1121" y="3355"/>
              <a:ext cx="152"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571" name="Rectangle 36"/>
            <p:cNvSpPr>
              <a:spLocks noChangeArrowheads="1"/>
            </p:cNvSpPr>
            <p:nvPr/>
          </p:nvSpPr>
          <p:spPr bwMode="auto">
            <a:xfrm>
              <a:off x="1264" y="3355"/>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72" name="Rectangle 37"/>
            <p:cNvSpPr>
              <a:spLocks noChangeArrowheads="1"/>
            </p:cNvSpPr>
            <p:nvPr/>
          </p:nvSpPr>
          <p:spPr bwMode="auto">
            <a:xfrm>
              <a:off x="5089" y="3346"/>
              <a:ext cx="504" cy="353"/>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3" name="Rectangle 38"/>
            <p:cNvSpPr>
              <a:spLocks noChangeArrowheads="1"/>
            </p:cNvSpPr>
            <p:nvPr/>
          </p:nvSpPr>
          <p:spPr bwMode="auto">
            <a:xfrm>
              <a:off x="5187" y="3418"/>
              <a:ext cx="264"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数轴</a:t>
              </a:r>
              <a:endParaRPr lang="zh-CN" altLang="en-US" sz="1600" b="1">
                <a:latin typeface="黑体" pitchFamily="49" charset="-122"/>
                <a:ea typeface="黑体" pitchFamily="49" charset="-122"/>
              </a:endParaRPr>
            </a:p>
          </p:txBody>
        </p:sp>
        <p:sp>
          <p:nvSpPr>
            <p:cNvPr id="577574" name="Rectangle 39"/>
            <p:cNvSpPr>
              <a:spLocks noChangeArrowheads="1"/>
            </p:cNvSpPr>
            <p:nvPr/>
          </p:nvSpPr>
          <p:spPr bwMode="auto">
            <a:xfrm>
              <a:off x="5432" y="3414"/>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5" name="Rectangle 40"/>
            <p:cNvSpPr>
              <a:spLocks noChangeArrowheads="1"/>
            </p:cNvSpPr>
            <p:nvPr/>
          </p:nvSpPr>
          <p:spPr bwMode="auto">
            <a:xfrm>
              <a:off x="2539" y="2540"/>
              <a:ext cx="411" cy="331"/>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6" name="Rectangle 41"/>
            <p:cNvSpPr>
              <a:spLocks noChangeArrowheads="1"/>
            </p:cNvSpPr>
            <p:nvPr/>
          </p:nvSpPr>
          <p:spPr bwMode="auto">
            <a:xfrm>
              <a:off x="2638" y="2614"/>
              <a:ext cx="132" cy="170"/>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零</a:t>
              </a:r>
              <a:endParaRPr lang="zh-CN" altLang="en-US" sz="1600" b="1">
                <a:latin typeface="黑体" pitchFamily="49" charset="-122"/>
                <a:ea typeface="黑体" pitchFamily="49" charset="-122"/>
              </a:endParaRPr>
            </a:p>
          </p:txBody>
        </p:sp>
        <p:sp>
          <p:nvSpPr>
            <p:cNvPr id="577577" name="Rectangle 42"/>
            <p:cNvSpPr>
              <a:spLocks noChangeArrowheads="1"/>
            </p:cNvSpPr>
            <p:nvPr/>
          </p:nvSpPr>
          <p:spPr bwMode="auto">
            <a:xfrm>
              <a:off x="2761" y="2609"/>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8" name="Rectangle 43"/>
            <p:cNvSpPr>
              <a:spLocks noChangeArrowheads="1"/>
            </p:cNvSpPr>
            <p:nvPr/>
          </p:nvSpPr>
          <p:spPr bwMode="auto">
            <a:xfrm>
              <a:off x="3431" y="2573"/>
              <a:ext cx="989" cy="298"/>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9" name="Rectangle 44"/>
            <p:cNvSpPr>
              <a:spLocks noChangeArrowheads="1"/>
            </p:cNvSpPr>
            <p:nvPr/>
          </p:nvSpPr>
          <p:spPr bwMode="auto">
            <a:xfrm>
              <a:off x="3529" y="2646"/>
              <a:ext cx="792"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可表示的正数</a:t>
              </a:r>
              <a:endParaRPr lang="zh-CN" altLang="en-US" sz="1600" b="1">
                <a:latin typeface="黑体" pitchFamily="49" charset="-122"/>
                <a:ea typeface="黑体" pitchFamily="49" charset="-122"/>
              </a:endParaRPr>
            </a:p>
          </p:txBody>
        </p:sp>
        <p:sp>
          <p:nvSpPr>
            <p:cNvPr id="577580" name="Rectangle 45"/>
            <p:cNvSpPr>
              <a:spLocks noChangeArrowheads="1"/>
            </p:cNvSpPr>
            <p:nvPr/>
          </p:nvSpPr>
          <p:spPr bwMode="auto">
            <a:xfrm>
              <a:off x="4264" y="2642"/>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1" name="Rectangle 46"/>
            <p:cNvSpPr>
              <a:spLocks noChangeArrowheads="1"/>
            </p:cNvSpPr>
            <p:nvPr/>
          </p:nvSpPr>
          <p:spPr bwMode="auto">
            <a:xfrm>
              <a:off x="1020" y="2606"/>
              <a:ext cx="947"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2" name="Rectangle 47"/>
            <p:cNvSpPr>
              <a:spLocks noChangeArrowheads="1"/>
            </p:cNvSpPr>
            <p:nvPr/>
          </p:nvSpPr>
          <p:spPr bwMode="auto">
            <a:xfrm>
              <a:off x="1119" y="2677"/>
              <a:ext cx="792"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可表示的负数</a:t>
              </a:r>
              <a:endParaRPr lang="zh-CN" altLang="en-US" sz="1600" b="1">
                <a:latin typeface="黑体" pitchFamily="49" charset="-122"/>
                <a:ea typeface="黑体" pitchFamily="49" charset="-122"/>
              </a:endParaRPr>
            </a:p>
          </p:txBody>
        </p:sp>
        <p:sp>
          <p:nvSpPr>
            <p:cNvPr id="577583" name="Rectangle 48"/>
            <p:cNvSpPr>
              <a:spLocks noChangeArrowheads="1"/>
            </p:cNvSpPr>
            <p:nvPr/>
          </p:nvSpPr>
          <p:spPr bwMode="auto">
            <a:xfrm>
              <a:off x="1854" y="2674"/>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4" name="Freeform 49"/>
            <p:cNvSpPr>
              <a:spLocks noEditPoints="1"/>
            </p:cNvSpPr>
            <p:nvPr/>
          </p:nvSpPr>
          <p:spPr bwMode="auto">
            <a:xfrm>
              <a:off x="136" y="3235"/>
              <a:ext cx="5168" cy="89"/>
            </a:xfrm>
            <a:custGeom>
              <a:avLst/>
              <a:gdLst>
                <a:gd name="T0" fmla="*/ 68 w 10337"/>
                <a:gd name="T1" fmla="*/ 33 h 177"/>
                <a:gd name="T2" fmla="*/ 5100 w 10337"/>
                <a:gd name="T3" fmla="*/ 33 h 177"/>
                <a:gd name="T4" fmla="*/ 5100 w 10337"/>
                <a:gd name="T5" fmla="*/ 55 h 177"/>
                <a:gd name="T6" fmla="*/ 68 w 10337"/>
                <a:gd name="T7" fmla="*/ 55 h 177"/>
                <a:gd name="T8" fmla="*/ 68 w 10337"/>
                <a:gd name="T9" fmla="*/ 33 h 177"/>
                <a:gd name="T10" fmla="*/ 82 w 10337"/>
                <a:gd name="T11" fmla="*/ 89 h 177"/>
                <a:gd name="T12" fmla="*/ 0 w 10337"/>
                <a:gd name="T13" fmla="*/ 44 h 177"/>
                <a:gd name="T14" fmla="*/ 82 w 10337"/>
                <a:gd name="T15" fmla="*/ 0 h 177"/>
                <a:gd name="T16" fmla="*/ 82 w 10337"/>
                <a:gd name="T17" fmla="*/ 89 h 177"/>
                <a:gd name="T18" fmla="*/ 5087 w 10337"/>
                <a:gd name="T19" fmla="*/ 0 h 177"/>
                <a:gd name="T20" fmla="*/ 5168 w 10337"/>
                <a:gd name="T21" fmla="*/ 44 h 177"/>
                <a:gd name="T22" fmla="*/ 5087 w 10337"/>
                <a:gd name="T23" fmla="*/ 89 h 177"/>
                <a:gd name="T24" fmla="*/ 5087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577585" name="Line 50"/>
            <p:cNvSpPr>
              <a:spLocks noChangeShapeType="1"/>
            </p:cNvSpPr>
            <p:nvPr/>
          </p:nvSpPr>
          <p:spPr bwMode="auto">
            <a:xfrm>
              <a:off x="2704" y="2860"/>
              <a:ext cx="0" cy="420"/>
            </a:xfrm>
            <a:prstGeom prst="line">
              <a:avLst/>
            </a:prstGeom>
            <a:noFill/>
            <a:ln w="17463">
              <a:solidFill>
                <a:srgbClr val="000000"/>
              </a:solidFill>
              <a:round/>
              <a:headEnd/>
              <a:tailEnd/>
            </a:ln>
          </p:spPr>
          <p:txBody>
            <a:bodyPr/>
            <a:lstStyle/>
            <a:p>
              <a:endParaRPr lang="zh-CN" altLang="en-US"/>
            </a:p>
          </p:txBody>
        </p:sp>
        <p:sp>
          <p:nvSpPr>
            <p:cNvPr id="577586" name="Line 51"/>
            <p:cNvSpPr>
              <a:spLocks noChangeShapeType="1"/>
            </p:cNvSpPr>
            <p:nvPr/>
          </p:nvSpPr>
          <p:spPr bwMode="auto">
            <a:xfrm>
              <a:off x="845" y="2959"/>
              <a:ext cx="0" cy="321"/>
            </a:xfrm>
            <a:prstGeom prst="line">
              <a:avLst/>
            </a:prstGeom>
            <a:noFill/>
            <a:ln w="31750">
              <a:solidFill>
                <a:srgbClr val="000000"/>
              </a:solidFill>
              <a:round/>
              <a:headEnd/>
              <a:tailEnd/>
            </a:ln>
          </p:spPr>
          <p:txBody>
            <a:bodyPr/>
            <a:lstStyle/>
            <a:p>
              <a:endParaRPr lang="zh-CN" altLang="en-US"/>
            </a:p>
          </p:txBody>
        </p:sp>
        <p:sp>
          <p:nvSpPr>
            <p:cNvPr id="577587" name="Rectangle 52"/>
            <p:cNvSpPr>
              <a:spLocks noChangeArrowheads="1"/>
            </p:cNvSpPr>
            <p:nvPr/>
          </p:nvSpPr>
          <p:spPr bwMode="auto">
            <a:xfrm>
              <a:off x="1859" y="3346"/>
              <a:ext cx="60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8" name="Rectangle 53"/>
            <p:cNvSpPr>
              <a:spLocks noChangeArrowheads="1"/>
            </p:cNvSpPr>
            <p:nvPr/>
          </p:nvSpPr>
          <p:spPr bwMode="auto">
            <a:xfrm>
              <a:off x="1958" y="3405"/>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89" name="Rectangle 54"/>
            <p:cNvSpPr>
              <a:spLocks noChangeArrowheads="1"/>
            </p:cNvSpPr>
            <p:nvPr/>
          </p:nvSpPr>
          <p:spPr bwMode="auto">
            <a:xfrm>
              <a:off x="2006" y="3405"/>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0" name="Rectangle 55"/>
            <p:cNvSpPr>
              <a:spLocks noChangeArrowheads="1"/>
            </p:cNvSpPr>
            <p:nvPr/>
          </p:nvSpPr>
          <p:spPr bwMode="auto">
            <a:xfrm>
              <a:off x="2078" y="3377"/>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1" name="Rectangle 56"/>
            <p:cNvSpPr>
              <a:spLocks noChangeArrowheads="1"/>
            </p:cNvSpPr>
            <p:nvPr/>
          </p:nvSpPr>
          <p:spPr bwMode="auto">
            <a:xfrm>
              <a:off x="2109" y="3377"/>
              <a:ext cx="152"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黑体" pitchFamily="49" charset="-122"/>
                  <a:ea typeface="黑体" pitchFamily="49" charset="-122"/>
                </a:rPr>
                <a:t>129</a:t>
              </a:r>
              <a:endParaRPr lang="en-US" altLang="zh-CN" sz="1600" b="1">
                <a:latin typeface="黑体" pitchFamily="49" charset="-122"/>
                <a:ea typeface="黑体" pitchFamily="49" charset="-122"/>
              </a:endParaRPr>
            </a:p>
          </p:txBody>
        </p:sp>
        <p:sp>
          <p:nvSpPr>
            <p:cNvPr id="577592" name="Rectangle 57"/>
            <p:cNvSpPr>
              <a:spLocks noChangeArrowheads="1"/>
            </p:cNvSpPr>
            <p:nvPr/>
          </p:nvSpPr>
          <p:spPr bwMode="auto">
            <a:xfrm>
              <a:off x="2253" y="3377"/>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93" name="Rectangle 58"/>
            <p:cNvSpPr>
              <a:spLocks noChangeArrowheads="1"/>
            </p:cNvSpPr>
            <p:nvPr/>
          </p:nvSpPr>
          <p:spPr bwMode="auto">
            <a:xfrm>
              <a:off x="2581" y="3357"/>
              <a:ext cx="33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4" name="Rectangle 59"/>
            <p:cNvSpPr>
              <a:spLocks noChangeArrowheads="1"/>
            </p:cNvSpPr>
            <p:nvPr/>
          </p:nvSpPr>
          <p:spPr bwMode="auto">
            <a:xfrm>
              <a:off x="2680" y="3416"/>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0</a:t>
              </a:r>
              <a:endParaRPr lang="en-US" altLang="zh-CN" sz="1600" b="1">
                <a:latin typeface="Times New Roman" pitchFamily="18" charset="0"/>
              </a:endParaRPr>
            </a:p>
          </p:txBody>
        </p:sp>
        <p:sp>
          <p:nvSpPr>
            <p:cNvPr id="577595" name="Rectangle 60"/>
            <p:cNvSpPr>
              <a:spLocks noChangeArrowheads="1"/>
            </p:cNvSpPr>
            <p:nvPr/>
          </p:nvSpPr>
          <p:spPr bwMode="auto">
            <a:xfrm>
              <a:off x="2752" y="3416"/>
              <a:ext cx="36"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96" name="Rectangle 61"/>
            <p:cNvSpPr>
              <a:spLocks noChangeArrowheads="1"/>
            </p:cNvSpPr>
            <p:nvPr/>
          </p:nvSpPr>
          <p:spPr bwMode="auto">
            <a:xfrm>
              <a:off x="3003" y="3357"/>
              <a:ext cx="497" cy="27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7" name="Rectangle 62"/>
            <p:cNvSpPr>
              <a:spLocks noChangeArrowheads="1"/>
            </p:cNvSpPr>
            <p:nvPr/>
          </p:nvSpPr>
          <p:spPr bwMode="auto">
            <a:xfrm>
              <a:off x="3102" y="3416"/>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8" name="Rectangle 63"/>
            <p:cNvSpPr>
              <a:spLocks noChangeArrowheads="1"/>
            </p:cNvSpPr>
            <p:nvPr/>
          </p:nvSpPr>
          <p:spPr bwMode="auto">
            <a:xfrm>
              <a:off x="3174" y="3389"/>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9" name="Rectangle 64"/>
            <p:cNvSpPr>
              <a:spLocks noChangeArrowheads="1"/>
            </p:cNvSpPr>
            <p:nvPr/>
          </p:nvSpPr>
          <p:spPr bwMode="auto">
            <a:xfrm>
              <a:off x="3206" y="3389"/>
              <a:ext cx="1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黑体" pitchFamily="49" charset="-122"/>
                  <a:ea typeface="黑体" pitchFamily="49" charset="-122"/>
                </a:rPr>
                <a:t>129</a:t>
              </a:r>
              <a:endParaRPr lang="en-US" altLang="zh-CN" sz="1600" b="1">
                <a:latin typeface="黑体" pitchFamily="49" charset="-122"/>
                <a:ea typeface="黑体" pitchFamily="49" charset="-122"/>
              </a:endParaRPr>
            </a:p>
          </p:txBody>
        </p:sp>
        <p:sp>
          <p:nvSpPr>
            <p:cNvPr id="577600" name="Rectangle 65"/>
            <p:cNvSpPr>
              <a:spLocks noChangeArrowheads="1"/>
            </p:cNvSpPr>
            <p:nvPr/>
          </p:nvSpPr>
          <p:spPr bwMode="auto">
            <a:xfrm>
              <a:off x="3349" y="3389"/>
              <a:ext cx="26"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01" name="Rectangle 66"/>
            <p:cNvSpPr>
              <a:spLocks noChangeArrowheads="1"/>
            </p:cNvSpPr>
            <p:nvPr/>
          </p:nvSpPr>
          <p:spPr bwMode="auto">
            <a:xfrm>
              <a:off x="3944" y="3325"/>
              <a:ext cx="1225"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602" name="Rectangle 67"/>
            <p:cNvSpPr>
              <a:spLocks noChangeArrowheads="1"/>
            </p:cNvSpPr>
            <p:nvPr/>
          </p:nvSpPr>
          <p:spPr bwMode="auto">
            <a:xfrm>
              <a:off x="4043" y="3383"/>
              <a:ext cx="123"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603" name="Rectangle 68"/>
            <p:cNvSpPr>
              <a:spLocks noChangeArrowheads="1"/>
            </p:cNvSpPr>
            <p:nvPr/>
          </p:nvSpPr>
          <p:spPr bwMode="auto">
            <a:xfrm>
              <a:off x="4162" y="3383"/>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4" name="Rectangle 69"/>
            <p:cNvSpPr>
              <a:spLocks noChangeArrowheads="1"/>
            </p:cNvSpPr>
            <p:nvPr/>
          </p:nvSpPr>
          <p:spPr bwMode="auto">
            <a:xfrm>
              <a:off x="4210"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05" name="Rectangle 70"/>
            <p:cNvSpPr>
              <a:spLocks noChangeArrowheads="1"/>
            </p:cNvSpPr>
            <p:nvPr/>
          </p:nvSpPr>
          <p:spPr bwMode="auto">
            <a:xfrm>
              <a:off x="4282" y="3355"/>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606" name="Rectangle 71"/>
            <p:cNvSpPr>
              <a:spLocks noChangeArrowheads="1"/>
            </p:cNvSpPr>
            <p:nvPr/>
          </p:nvSpPr>
          <p:spPr bwMode="auto">
            <a:xfrm>
              <a:off x="4314"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ea typeface="黑体" pitchFamily="49" charset="-122"/>
                </a:rPr>
                <a:t>2</a:t>
              </a:r>
              <a:endParaRPr lang="en-US" altLang="zh-CN" sz="1600" b="1">
                <a:latin typeface="Times New Roman" pitchFamily="18" charset="0"/>
                <a:ea typeface="黑体" pitchFamily="49" charset="-122"/>
              </a:endParaRPr>
            </a:p>
          </p:txBody>
        </p:sp>
        <p:sp>
          <p:nvSpPr>
            <p:cNvPr id="577607" name="Rectangle 72"/>
            <p:cNvSpPr>
              <a:spLocks noChangeArrowheads="1"/>
            </p:cNvSpPr>
            <p:nvPr/>
          </p:nvSpPr>
          <p:spPr bwMode="auto">
            <a:xfrm>
              <a:off x="4361"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608" name="Rectangle 73"/>
            <p:cNvSpPr>
              <a:spLocks noChangeArrowheads="1"/>
            </p:cNvSpPr>
            <p:nvPr/>
          </p:nvSpPr>
          <p:spPr bwMode="auto">
            <a:xfrm>
              <a:off x="4409"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9" name="Rectangle 74"/>
            <p:cNvSpPr>
              <a:spLocks noChangeArrowheads="1"/>
            </p:cNvSpPr>
            <p:nvPr/>
          </p:nvSpPr>
          <p:spPr bwMode="auto">
            <a:xfrm>
              <a:off x="4457" y="3383"/>
              <a:ext cx="36"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610" name="Rectangle 75"/>
            <p:cNvSpPr>
              <a:spLocks noChangeArrowheads="1"/>
            </p:cNvSpPr>
            <p:nvPr/>
          </p:nvSpPr>
          <p:spPr bwMode="auto">
            <a:xfrm>
              <a:off x="4493" y="3383"/>
              <a:ext cx="108" cy="141"/>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611" name="Rectangle 76"/>
            <p:cNvSpPr>
              <a:spLocks noChangeArrowheads="1"/>
            </p:cNvSpPr>
            <p:nvPr/>
          </p:nvSpPr>
          <p:spPr bwMode="auto">
            <a:xfrm>
              <a:off x="4573"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12" name="Rectangle 77"/>
            <p:cNvSpPr>
              <a:spLocks noChangeArrowheads="1"/>
            </p:cNvSpPr>
            <p:nvPr/>
          </p:nvSpPr>
          <p:spPr bwMode="auto">
            <a:xfrm>
              <a:off x="4645" y="3355"/>
              <a:ext cx="1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613" name="Rectangle 78"/>
            <p:cNvSpPr>
              <a:spLocks noChangeArrowheads="1"/>
            </p:cNvSpPr>
            <p:nvPr/>
          </p:nvSpPr>
          <p:spPr bwMode="auto">
            <a:xfrm>
              <a:off x="4787" y="3355"/>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14" name="Line 79"/>
            <p:cNvSpPr>
              <a:spLocks noChangeShapeType="1"/>
            </p:cNvSpPr>
            <p:nvPr/>
          </p:nvSpPr>
          <p:spPr bwMode="auto">
            <a:xfrm>
              <a:off x="2184" y="2971"/>
              <a:ext cx="0" cy="297"/>
            </a:xfrm>
            <a:prstGeom prst="line">
              <a:avLst/>
            </a:prstGeom>
            <a:noFill/>
            <a:ln w="31750">
              <a:solidFill>
                <a:srgbClr val="000000"/>
              </a:solidFill>
              <a:round/>
              <a:headEnd/>
              <a:tailEnd/>
            </a:ln>
          </p:spPr>
          <p:txBody>
            <a:bodyPr/>
            <a:lstStyle/>
            <a:p>
              <a:endParaRPr lang="zh-CN" altLang="en-US"/>
            </a:p>
          </p:txBody>
        </p:sp>
        <p:sp>
          <p:nvSpPr>
            <p:cNvPr id="577615" name="Rectangle 80"/>
            <p:cNvSpPr>
              <a:spLocks noChangeArrowheads="1"/>
            </p:cNvSpPr>
            <p:nvPr/>
          </p:nvSpPr>
          <p:spPr bwMode="auto">
            <a:xfrm>
              <a:off x="857" y="2979"/>
              <a:ext cx="1318" cy="287"/>
            </a:xfrm>
            <a:prstGeom prst="rect">
              <a:avLst/>
            </a:prstGeom>
            <a:blipFill dpi="0" rotWithShape="0">
              <a:blip r:embed="rId2"/>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6" name="Line 81"/>
            <p:cNvSpPr>
              <a:spLocks noChangeShapeType="1"/>
            </p:cNvSpPr>
            <p:nvPr/>
          </p:nvSpPr>
          <p:spPr bwMode="auto">
            <a:xfrm>
              <a:off x="3236" y="2949"/>
              <a:ext cx="0" cy="319"/>
            </a:xfrm>
            <a:prstGeom prst="line">
              <a:avLst/>
            </a:prstGeom>
            <a:noFill/>
            <a:ln w="31750">
              <a:solidFill>
                <a:srgbClr val="000000"/>
              </a:solidFill>
              <a:round/>
              <a:headEnd/>
              <a:tailEnd/>
            </a:ln>
          </p:spPr>
          <p:txBody>
            <a:bodyPr/>
            <a:lstStyle/>
            <a:p>
              <a:endParaRPr lang="zh-CN" altLang="en-US"/>
            </a:p>
          </p:txBody>
        </p:sp>
        <p:sp>
          <p:nvSpPr>
            <p:cNvPr id="577617" name="Line 82"/>
            <p:cNvSpPr>
              <a:spLocks noChangeShapeType="1"/>
            </p:cNvSpPr>
            <p:nvPr/>
          </p:nvSpPr>
          <p:spPr bwMode="auto">
            <a:xfrm>
              <a:off x="4586" y="2958"/>
              <a:ext cx="0" cy="299"/>
            </a:xfrm>
            <a:prstGeom prst="line">
              <a:avLst/>
            </a:prstGeom>
            <a:noFill/>
            <a:ln w="31750">
              <a:solidFill>
                <a:srgbClr val="000000"/>
              </a:solidFill>
              <a:round/>
              <a:headEnd/>
              <a:tailEnd/>
            </a:ln>
          </p:spPr>
          <p:txBody>
            <a:bodyPr/>
            <a:lstStyle/>
            <a:p>
              <a:endParaRPr lang="zh-CN" altLang="en-US"/>
            </a:p>
          </p:txBody>
        </p:sp>
        <p:sp>
          <p:nvSpPr>
            <p:cNvPr id="577618" name="Rectangle 83"/>
            <p:cNvSpPr>
              <a:spLocks noChangeArrowheads="1"/>
            </p:cNvSpPr>
            <p:nvPr/>
          </p:nvSpPr>
          <p:spPr bwMode="auto">
            <a:xfrm>
              <a:off x="3247" y="2970"/>
              <a:ext cx="1318" cy="287"/>
            </a:xfrm>
            <a:prstGeom prst="rect">
              <a:avLst/>
            </a:prstGeom>
            <a:blipFill dpi="0" rotWithShape="0">
              <a:blip r:embed="rId3"/>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9" name="Rectangle 84"/>
            <p:cNvSpPr>
              <a:spLocks noChangeArrowheads="1"/>
            </p:cNvSpPr>
            <p:nvPr/>
          </p:nvSpPr>
          <p:spPr bwMode="auto">
            <a:xfrm>
              <a:off x="3247" y="2970"/>
              <a:ext cx="1318" cy="287"/>
            </a:xfrm>
            <a:prstGeom prst="rect">
              <a:avLst/>
            </a:prstGeom>
            <a:noFill/>
            <a:ln w="11113">
              <a:solidFill>
                <a:srgbClr val="FFFFFF"/>
              </a:solidFill>
              <a:miter lim="800000"/>
              <a:headEnd/>
              <a:tailEnd/>
            </a:ln>
          </p:spPr>
          <p:txBody>
            <a:bodyPr/>
            <a:lstStyle/>
            <a:p>
              <a:pPr eaLnBrk="0" hangingPunct="0"/>
              <a:endParaRPr lang="zh-CN" altLang="en-US" sz="1600" b="1">
                <a:latin typeface="Times New Roman" pitchFamily="18" charset="0"/>
              </a:endParaRPr>
            </a:p>
          </p:txBody>
        </p:sp>
        <p:sp>
          <p:nvSpPr>
            <p:cNvPr id="577620" name="Rectangle 85"/>
            <p:cNvSpPr>
              <a:spLocks noChangeArrowheads="1"/>
            </p:cNvSpPr>
            <p:nvPr/>
          </p:nvSpPr>
          <p:spPr bwMode="auto">
            <a:xfrm>
              <a:off x="4694" y="3033"/>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正上溢</a:t>
              </a:r>
              <a:endParaRPr lang="zh-CN" altLang="en-US" sz="1600" b="1">
                <a:latin typeface="黑体" pitchFamily="49" charset="-122"/>
                <a:ea typeface="黑体" pitchFamily="49" charset="-122"/>
              </a:endParaRPr>
            </a:p>
          </p:txBody>
        </p:sp>
        <p:sp>
          <p:nvSpPr>
            <p:cNvPr id="577621" name="Rectangle 86"/>
            <p:cNvSpPr>
              <a:spLocks noChangeArrowheads="1"/>
            </p:cNvSpPr>
            <p:nvPr/>
          </p:nvSpPr>
          <p:spPr bwMode="auto">
            <a:xfrm>
              <a:off x="5061" y="3028"/>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622" name="Rectangle 87"/>
            <p:cNvSpPr>
              <a:spLocks noChangeArrowheads="1"/>
            </p:cNvSpPr>
            <p:nvPr/>
          </p:nvSpPr>
          <p:spPr bwMode="auto">
            <a:xfrm>
              <a:off x="234" y="3033"/>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负上溢</a:t>
              </a:r>
              <a:endParaRPr lang="zh-CN" altLang="en-US" sz="1600" b="1">
                <a:latin typeface="黑体" pitchFamily="49" charset="-122"/>
                <a:ea typeface="黑体" pitchFamily="49" charset="-122"/>
              </a:endParaRPr>
            </a:p>
          </p:txBody>
        </p:sp>
        <p:sp>
          <p:nvSpPr>
            <p:cNvPr id="577623" name="Rectangle 88"/>
            <p:cNvSpPr>
              <a:spLocks noChangeArrowheads="1"/>
            </p:cNvSpPr>
            <p:nvPr/>
          </p:nvSpPr>
          <p:spPr bwMode="auto">
            <a:xfrm>
              <a:off x="602" y="3029"/>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grpSp>
      <p:sp>
        <p:nvSpPr>
          <p:cNvPr id="577624" name="Rectangle 88"/>
          <p:cNvSpPr>
            <a:spLocks noChangeArrowheads="1"/>
          </p:cNvSpPr>
          <p:nvPr/>
        </p:nvSpPr>
        <p:spPr bwMode="auto">
          <a:xfrm>
            <a:off x="6797675" y="1330325"/>
            <a:ext cx="2139950" cy="396875"/>
          </a:xfrm>
          <a:prstGeom prst="rect">
            <a:avLst/>
          </a:prstGeom>
          <a:noFill/>
          <a:ln w="12700">
            <a:noFill/>
            <a:miter lim="800000"/>
            <a:headEnd/>
            <a:tailEnd/>
          </a:ln>
          <a:effectLst/>
        </p:spPr>
        <p:txBody>
          <a:bodyPr wrap="none">
            <a:spAutoFit/>
          </a:bodyPr>
          <a:lstStyle/>
          <a:p>
            <a:pPr eaLnBrk="0" hangingPunct="0">
              <a:spcBef>
                <a:spcPct val="30000"/>
              </a:spcBef>
              <a:buClr>
                <a:schemeClr val="tx1"/>
              </a:buClr>
              <a:buSzPct val="60000"/>
              <a:buFont typeface="Wingdings" pitchFamily="2" charset="2"/>
              <a:buNone/>
            </a:pPr>
            <a:r>
              <a:rPr lang="en-US" altLang="zh-CN" sz="2000" b="1">
                <a:solidFill>
                  <a:srgbClr val="FF6600"/>
                </a:solidFill>
              </a:rPr>
              <a:t>+/-</a:t>
            </a:r>
            <a:r>
              <a:rPr lang="en-US" altLang="zh-CN" sz="2000" b="1"/>
              <a:t>0.1</a:t>
            </a:r>
            <a:r>
              <a:rPr lang="en-US" altLang="zh-CN" sz="2000" b="1">
                <a:solidFill>
                  <a:srgbClr val="063DE9"/>
                </a:solidFill>
              </a:rPr>
              <a:t>xxxxx</a:t>
            </a:r>
            <a:r>
              <a:rPr lang="en-US" altLang="zh-CN" sz="2000" b="1">
                <a:solidFill>
                  <a:srgbClr val="000000"/>
                </a:solidFill>
              </a:rPr>
              <a:t> </a:t>
            </a:r>
            <a:r>
              <a:rPr lang="en-US" altLang="zh-CN" sz="1600" b="1">
                <a:latin typeface="Times New Roman" pitchFamily="18" charset="0"/>
              </a:rPr>
              <a:t>×</a:t>
            </a:r>
            <a:r>
              <a:rPr lang="en-US" altLang="zh-CN" sz="2000" b="1">
                <a:solidFill>
                  <a:srgbClr val="000000"/>
                </a:solidFill>
              </a:rPr>
              <a:t> 2</a:t>
            </a:r>
            <a:r>
              <a:rPr lang="en-US" altLang="zh-CN" sz="2000" b="1" baseline="30000">
                <a:solidFill>
                  <a:srgbClr val="CC0000"/>
                </a:solidFill>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16"/>
                                        </p:tgtEl>
                                        <p:attrNameLst>
                                          <p:attrName>style.visibility</p:attrName>
                                        </p:attrNameLst>
                                      </p:cBhvr>
                                      <p:to>
                                        <p:strVal val="visible"/>
                                      </p:to>
                                    </p:set>
                                    <p:animEffect transition="in" filter="blinds(horizontal)">
                                      <p:cBhvr>
                                        <p:cTn id="7" dur="500"/>
                                        <p:tgtEl>
                                          <p:spTgt spid="405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17"/>
                                        </p:tgtEl>
                                        <p:attrNameLst>
                                          <p:attrName>style.visibility</p:attrName>
                                        </p:attrNameLst>
                                      </p:cBhvr>
                                      <p:to>
                                        <p:strVal val="visible"/>
                                      </p:to>
                                    </p:set>
                                    <p:animEffect transition="in" filter="blinds(horizontal)">
                                      <p:cBhvr>
                                        <p:cTn id="12" dur="500"/>
                                        <p:tgtEl>
                                          <p:spTgt spid="4055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5518"/>
                                        </p:tgtEl>
                                        <p:attrNameLst>
                                          <p:attrName>style.visibility</p:attrName>
                                        </p:attrNameLst>
                                      </p:cBhvr>
                                      <p:to>
                                        <p:strVal val="visible"/>
                                      </p:to>
                                    </p:set>
                                    <p:animEffect transition="in" filter="blinds(horizontal)">
                                      <p:cBhvr>
                                        <p:cTn id="17" dur="500"/>
                                        <p:tgtEl>
                                          <p:spTgt spid="4055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5519"/>
                                        </p:tgtEl>
                                        <p:attrNameLst>
                                          <p:attrName>style.visibility</p:attrName>
                                        </p:attrNameLst>
                                      </p:cBhvr>
                                      <p:to>
                                        <p:strVal val="visible"/>
                                      </p:to>
                                    </p:set>
                                    <p:animEffect transition="in" filter="blinds(horizontal)">
                                      <p:cBhvr>
                                        <p:cTn id="22" dur="500"/>
                                        <p:tgtEl>
                                          <p:spTgt spid="405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6" grpId="0"/>
      <p:bldP spid="405517" grpId="0"/>
      <p:bldP spid="405518" grpId="0"/>
      <p:bldP spid="4055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idx="4294967295"/>
          </p:nvPr>
        </p:nvSpPr>
        <p:spPr>
          <a:xfrm>
            <a:off x="1016000" y="146050"/>
            <a:ext cx="7577138" cy="538163"/>
          </a:xfrm>
        </p:spPr>
        <p:txBody>
          <a:bodyPr lIns="63500" tIns="25400" rIns="63500" bIns="25400" anchor="t">
            <a:spAutoFit/>
          </a:bodyPr>
          <a:lstStyle/>
          <a:p>
            <a:r>
              <a:rPr lang="zh-CN" altLang="en-US" sz="3200" smtClean="0">
                <a:latin typeface="黑体"/>
                <a:ea typeface="宋体" pitchFamily="2" charset="-122"/>
              </a:rPr>
              <a:t>“</a:t>
            </a:r>
            <a:r>
              <a:rPr lang="en-US" altLang="zh-CN" sz="3200" smtClean="0">
                <a:ea typeface="宋体" pitchFamily="2" charset="-122"/>
              </a:rPr>
              <a:t>Father</a:t>
            </a:r>
            <a:r>
              <a:rPr lang="en-US" altLang="zh-CN" sz="3200" smtClean="0">
                <a:latin typeface="黑体"/>
                <a:ea typeface="宋体" pitchFamily="2" charset="-122"/>
              </a:rPr>
              <a:t>”</a:t>
            </a:r>
            <a:r>
              <a:rPr lang="en-US" altLang="zh-CN" sz="3200" smtClean="0">
                <a:ea typeface="宋体" pitchFamily="2" charset="-122"/>
              </a:rPr>
              <a:t> of the IEEE 754 standard</a:t>
            </a:r>
          </a:p>
        </p:txBody>
      </p:sp>
      <p:sp>
        <p:nvSpPr>
          <p:cNvPr id="308227" name="Rectangle 3"/>
          <p:cNvSpPr>
            <a:spLocks noGrp="1" noChangeArrowheads="1"/>
          </p:cNvSpPr>
          <p:nvPr>
            <p:ph type="body" idx="4294967295"/>
          </p:nvPr>
        </p:nvSpPr>
        <p:spPr>
          <a:xfrm>
            <a:off x="500063" y="4164013"/>
            <a:ext cx="5268912" cy="908050"/>
          </a:xfrm>
        </p:spPr>
        <p:txBody>
          <a:bodyPr lIns="63500" tIns="25400" rIns="63500" bIns="25400">
            <a:spAutoFit/>
          </a:bodyPr>
          <a:lstStyle/>
          <a:p>
            <a:pPr>
              <a:buFontTx/>
              <a:buNone/>
            </a:pPr>
            <a:r>
              <a:rPr lang="zh-CN" altLang="en-US" sz="2200" smtClean="0">
                <a:solidFill>
                  <a:srgbClr val="000000"/>
                </a:solidFill>
                <a:latin typeface="黑体" pitchFamily="49" charset="-122"/>
                <a:ea typeface="黑体" pitchFamily="49" charset="-122"/>
              </a:rPr>
              <a:t>现在所有计算机都采用</a:t>
            </a:r>
            <a:r>
              <a:rPr lang="en-US" altLang="zh-CN" sz="2200" smtClean="0">
                <a:solidFill>
                  <a:srgbClr val="000000"/>
                </a:solidFill>
                <a:latin typeface="黑体" pitchFamily="49" charset="-122"/>
                <a:ea typeface="黑体" pitchFamily="49" charset="-122"/>
              </a:rPr>
              <a:t>IEEE 754</a:t>
            </a:r>
            <a:r>
              <a:rPr lang="zh-CN" altLang="en-US" sz="2200" smtClean="0">
                <a:solidFill>
                  <a:srgbClr val="000000"/>
                </a:solidFill>
                <a:latin typeface="黑体" pitchFamily="49" charset="-122"/>
                <a:ea typeface="黑体" pitchFamily="49" charset="-122"/>
              </a:rPr>
              <a:t>来表示浮点数</a:t>
            </a:r>
            <a:endParaRPr lang="zh-CN" altLang="en-US" smtClean="0">
              <a:latin typeface="黑体" pitchFamily="49" charset="-122"/>
              <a:ea typeface="黑体" pitchFamily="49" charset="-122"/>
            </a:endParaRPr>
          </a:p>
        </p:txBody>
      </p:sp>
      <p:sp>
        <p:nvSpPr>
          <p:cNvPr id="308232" name="Rectangle 8"/>
          <p:cNvSpPr>
            <a:spLocks noChangeArrowheads="1"/>
          </p:cNvSpPr>
          <p:nvPr/>
        </p:nvSpPr>
        <p:spPr bwMode="auto">
          <a:xfrm>
            <a:off x="485775" y="1520825"/>
            <a:ext cx="6070600" cy="396875"/>
          </a:xfrm>
          <a:prstGeom prst="rect">
            <a:avLst/>
          </a:prstGeom>
          <a:noFill/>
          <a:ln w="12700">
            <a:noFill/>
            <a:miter lim="800000"/>
            <a:headEnd/>
            <a:tailEnd/>
          </a:ln>
        </p:spPr>
        <p:txBody>
          <a:bodyPr wrap="none">
            <a:spAutoFit/>
          </a:bodyPr>
          <a:lstStyle/>
          <a:p>
            <a:pPr eaLnBrk="0" hangingPunct="0"/>
            <a:r>
              <a:rPr lang="en-US" altLang="zh-CN" sz="2000" b="1" dirty="0">
                <a:latin typeface="黑体" pitchFamily="49" charset="-122"/>
                <a:ea typeface="黑体" pitchFamily="49" charset="-122"/>
                <a:cs typeface="Arial" pitchFamily="34" charset="0"/>
              </a:rPr>
              <a:t>1970</a:t>
            </a:r>
            <a:r>
              <a:rPr lang="zh-CN" altLang="en-US" sz="2000" b="1" dirty="0">
                <a:latin typeface="黑体" pitchFamily="49" charset="-122"/>
                <a:ea typeface="黑体" pitchFamily="49" charset="-122"/>
                <a:cs typeface="Arial" pitchFamily="34" charset="0"/>
              </a:rPr>
              <a:t>年代后期</a:t>
            </a:r>
            <a:r>
              <a:rPr lang="en-US" altLang="zh-CN" sz="2000" b="1" dirty="0">
                <a:latin typeface="黑体" pitchFamily="49" charset="-122"/>
                <a:ea typeface="黑体" pitchFamily="49" charset="-122"/>
                <a:cs typeface="Arial" pitchFamily="34" charset="0"/>
              </a:rPr>
              <a:t>, IEEE</a:t>
            </a:r>
            <a:r>
              <a:rPr lang="zh-CN" altLang="en-US" sz="2000" b="1" dirty="0">
                <a:latin typeface="黑体" pitchFamily="49" charset="-122"/>
                <a:ea typeface="黑体" pitchFamily="49" charset="-122"/>
                <a:cs typeface="Arial" pitchFamily="34" charset="0"/>
              </a:rPr>
              <a:t>成立委员会着手制定浮点数标准</a:t>
            </a:r>
          </a:p>
        </p:txBody>
      </p:sp>
      <p:sp>
        <p:nvSpPr>
          <p:cNvPr id="308233" name="Rectangle 9"/>
          <p:cNvSpPr>
            <a:spLocks noChangeArrowheads="1"/>
          </p:cNvSpPr>
          <p:nvPr/>
        </p:nvSpPr>
        <p:spPr bwMode="auto">
          <a:xfrm>
            <a:off x="465138" y="1970088"/>
            <a:ext cx="4538662" cy="396875"/>
          </a:xfrm>
          <a:prstGeom prst="rect">
            <a:avLst/>
          </a:prstGeom>
          <a:noFill/>
          <a:ln w="12700">
            <a:noFill/>
            <a:miter lim="800000"/>
            <a:headEnd/>
            <a:tailEnd/>
          </a:ln>
        </p:spPr>
        <p:txBody>
          <a:bodyPr wrap="none">
            <a:spAutoFit/>
          </a:bodyPr>
          <a:lstStyle/>
          <a:p>
            <a:pPr eaLnBrk="0" hangingPunct="0"/>
            <a:r>
              <a:rPr lang="en-US" altLang="zh-CN" sz="2000" b="1">
                <a:latin typeface="黑体" pitchFamily="49" charset="-122"/>
                <a:ea typeface="黑体" pitchFamily="49" charset="-122"/>
                <a:cs typeface="Arial" pitchFamily="34" charset="0"/>
              </a:rPr>
              <a:t>1985</a:t>
            </a:r>
            <a:r>
              <a:rPr lang="zh-CN" altLang="en-US" sz="2000" b="1">
                <a:latin typeface="黑体" pitchFamily="49" charset="-122"/>
                <a:ea typeface="黑体" pitchFamily="49" charset="-122"/>
                <a:cs typeface="Arial" pitchFamily="34" charset="0"/>
              </a:rPr>
              <a:t>年完成浮点数标准</a:t>
            </a:r>
            <a:r>
              <a:rPr lang="en-US" altLang="zh-CN" sz="2000" b="1">
                <a:latin typeface="黑体" pitchFamily="49" charset="-122"/>
                <a:ea typeface="黑体" pitchFamily="49" charset="-122"/>
                <a:cs typeface="Arial" pitchFamily="34" charset="0"/>
              </a:rPr>
              <a:t>IEEE 754</a:t>
            </a:r>
            <a:r>
              <a:rPr lang="zh-CN" altLang="en-US" sz="2000" b="1">
                <a:latin typeface="黑体" pitchFamily="49" charset="-122"/>
                <a:ea typeface="黑体" pitchFamily="49" charset="-122"/>
                <a:cs typeface="Arial" pitchFamily="34" charset="0"/>
              </a:rPr>
              <a:t>的制定</a:t>
            </a:r>
          </a:p>
        </p:txBody>
      </p:sp>
      <p:grpSp>
        <p:nvGrpSpPr>
          <p:cNvPr id="2" name="Group 12"/>
          <p:cNvGrpSpPr>
            <a:grpSpLocks/>
          </p:cNvGrpSpPr>
          <p:nvPr/>
        </p:nvGrpSpPr>
        <p:grpSpPr bwMode="auto">
          <a:xfrm>
            <a:off x="165100" y="2681288"/>
            <a:ext cx="8907463" cy="3781425"/>
            <a:chOff x="104" y="1689"/>
            <a:chExt cx="5611" cy="2382"/>
          </a:xfrm>
        </p:grpSpPr>
        <p:pic>
          <p:nvPicPr>
            <p:cNvPr id="580615" name="Picture 4"/>
            <p:cNvPicPr>
              <a:picLocks noChangeAspect="1" noChangeArrowheads="1"/>
            </p:cNvPicPr>
            <p:nvPr/>
          </p:nvPicPr>
          <p:blipFill>
            <a:blip r:embed="rId3"/>
            <a:srcRect/>
            <a:stretch>
              <a:fillRect/>
            </a:stretch>
          </p:blipFill>
          <p:spPr bwMode="auto">
            <a:xfrm>
              <a:off x="3927" y="1689"/>
              <a:ext cx="1788" cy="2382"/>
            </a:xfrm>
            <a:prstGeom prst="rect">
              <a:avLst/>
            </a:prstGeom>
            <a:noFill/>
            <a:ln w="9525">
              <a:noFill/>
              <a:miter lim="800000"/>
              <a:headEnd/>
              <a:tailEnd/>
            </a:ln>
          </p:spPr>
        </p:pic>
        <p:pic>
          <p:nvPicPr>
            <p:cNvPr id="580616" name="Picture 5"/>
            <p:cNvPicPr>
              <a:picLocks noChangeAspect="1" noChangeArrowheads="1"/>
            </p:cNvPicPr>
            <p:nvPr/>
          </p:nvPicPr>
          <p:blipFill>
            <a:blip r:embed="rId4"/>
            <a:srcRect/>
            <a:stretch>
              <a:fillRect/>
            </a:stretch>
          </p:blipFill>
          <p:spPr bwMode="auto">
            <a:xfrm>
              <a:off x="387" y="2300"/>
              <a:ext cx="3139" cy="1164"/>
            </a:xfrm>
            <a:prstGeom prst="rect">
              <a:avLst/>
            </a:prstGeom>
            <a:noFill/>
            <a:ln w="9525">
              <a:noFill/>
              <a:miter lim="800000"/>
              <a:headEnd/>
              <a:tailEnd/>
            </a:ln>
          </p:spPr>
        </p:pic>
        <p:sp>
          <p:nvSpPr>
            <p:cNvPr id="580617" name="Text Box 6"/>
            <p:cNvSpPr txBox="1">
              <a:spLocks noChangeArrowheads="1"/>
            </p:cNvSpPr>
            <p:nvPr/>
          </p:nvSpPr>
          <p:spPr bwMode="auto">
            <a:xfrm>
              <a:off x="3264" y="3696"/>
              <a:ext cx="2352" cy="327"/>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a:latin typeface="Tahoma" pitchFamily="34" charset="0"/>
                </a:rPr>
                <a:t>Prof. William Kahan</a:t>
              </a:r>
              <a:r>
                <a:rPr kumimoji="1" lang="en-US" altLang="zh-CN" sz="2800">
                  <a:latin typeface="Tahoma" pitchFamily="34" charset="0"/>
                </a:rPr>
                <a:t> </a:t>
              </a:r>
            </a:p>
          </p:txBody>
        </p:sp>
        <p:sp>
          <p:nvSpPr>
            <p:cNvPr id="580618" name="Rectangle 7"/>
            <p:cNvSpPr>
              <a:spLocks noChangeArrowheads="1"/>
            </p:cNvSpPr>
            <p:nvPr/>
          </p:nvSpPr>
          <p:spPr bwMode="auto">
            <a:xfrm>
              <a:off x="284" y="3401"/>
              <a:ext cx="2925" cy="518"/>
            </a:xfrm>
            <a:prstGeom prst="rect">
              <a:avLst/>
            </a:prstGeom>
            <a:noFill/>
            <a:ln w="9525">
              <a:noFill/>
              <a:miter lim="800000"/>
              <a:headEnd/>
              <a:tailEnd/>
            </a:ln>
          </p:spPr>
          <p:txBody>
            <a:bodyPr>
              <a:spAutoFit/>
            </a:bodyPr>
            <a:lstStyle/>
            <a:p>
              <a:r>
                <a:rPr kumimoji="1" lang="en-US" altLang="zh-CN" sz="2400">
                  <a:solidFill>
                    <a:schemeClr val="tx2"/>
                  </a:solidFill>
                  <a:cs typeface="Arial" pitchFamily="34" charset="0"/>
                </a:rPr>
                <a:t>www.cs.berkeley.edu/~wkahan/</a:t>
              </a:r>
            </a:p>
            <a:p>
              <a:r>
                <a:rPr kumimoji="1" lang="en-US" altLang="zh-CN" sz="2400">
                  <a:solidFill>
                    <a:schemeClr val="tx2"/>
                  </a:solidFill>
                  <a:cs typeface="Arial" pitchFamily="34" charset="0"/>
                </a:rPr>
                <a:t>ieee754status/754story.html</a:t>
              </a:r>
            </a:p>
          </p:txBody>
        </p:sp>
        <p:sp>
          <p:nvSpPr>
            <p:cNvPr id="580619" name="Rectangle 10"/>
            <p:cNvSpPr>
              <a:spLocks noChangeArrowheads="1"/>
            </p:cNvSpPr>
            <p:nvPr/>
          </p:nvSpPr>
          <p:spPr bwMode="auto">
            <a:xfrm>
              <a:off x="104" y="1850"/>
              <a:ext cx="3857" cy="634"/>
            </a:xfrm>
            <a:prstGeom prst="rect">
              <a:avLst/>
            </a:prstGeom>
            <a:noFill/>
            <a:ln w="12700">
              <a:noFill/>
              <a:miter lim="800000"/>
              <a:headEnd/>
              <a:tailEnd/>
            </a:ln>
          </p:spPr>
          <p:txBody>
            <a:bodyPr>
              <a:spAutoFit/>
            </a:bodyPr>
            <a:lstStyle/>
            <a:p>
              <a:pPr eaLnBrk="0" hangingPunct="0"/>
              <a:r>
                <a:rPr lang="en-US" altLang="zh-CN" sz="2000" b="1">
                  <a:cs typeface="Arial" pitchFamily="34" charset="0"/>
                </a:rPr>
                <a:t>This standard was primarily the work of one person, UC Berkeley math professor William Kahan.</a:t>
              </a:r>
              <a:endParaRPr lang="zh-CN" altLang="en-US" sz="2000" b="1">
                <a:cs typeface="Arial" pitchFamily="34" charset="0"/>
              </a:endParaRPr>
            </a:p>
          </p:txBody>
        </p:sp>
      </p:grpSp>
      <p:sp>
        <p:nvSpPr>
          <p:cNvPr id="580620" name="Rectangle 11"/>
          <p:cNvSpPr>
            <a:spLocks noChangeArrowheads="1"/>
          </p:cNvSpPr>
          <p:nvPr/>
        </p:nvSpPr>
        <p:spPr bwMode="auto">
          <a:xfrm>
            <a:off x="269875" y="763588"/>
            <a:ext cx="8262938" cy="701675"/>
          </a:xfrm>
          <a:prstGeom prst="rect">
            <a:avLst/>
          </a:prstGeom>
          <a:noFill/>
          <a:ln w="12700">
            <a:noFill/>
            <a:miter lim="800000"/>
            <a:headEnd/>
            <a:tailEnd/>
          </a:ln>
        </p:spPr>
        <p:txBody>
          <a:bodyPr>
            <a:spAutoFit/>
          </a:bodyPr>
          <a:lstStyle/>
          <a:p>
            <a:pPr eaLnBrk="0" hangingPunct="0"/>
            <a:r>
              <a:rPr lang="zh-CN" altLang="en-US" sz="1600" b="1" dirty="0">
                <a:solidFill>
                  <a:srgbClr val="000000"/>
                </a:solidFill>
                <a:latin typeface="Times New Roman" pitchFamily="18" charset="0"/>
              </a:rPr>
              <a:t>     </a:t>
            </a:r>
            <a:r>
              <a:rPr lang="zh-CN" altLang="en-US" sz="2000" b="1" dirty="0">
                <a:solidFill>
                  <a:srgbClr val="000000"/>
                </a:solidFill>
                <a:latin typeface="黑体" pitchFamily="49" charset="-122"/>
                <a:ea typeface="黑体" pitchFamily="49" charset="-122"/>
              </a:rPr>
              <a:t>直到</a:t>
            </a:r>
            <a:r>
              <a:rPr lang="en-US" altLang="zh-CN" sz="2000" b="1" dirty="0">
                <a:solidFill>
                  <a:srgbClr val="000000"/>
                </a:solidFill>
                <a:latin typeface="黑体" pitchFamily="49" charset="-122"/>
                <a:ea typeface="黑体" pitchFamily="49" charset="-122"/>
              </a:rPr>
              <a:t>80</a:t>
            </a:r>
            <a:r>
              <a:rPr lang="zh-CN" altLang="en-US" sz="2000" b="1" dirty="0">
                <a:solidFill>
                  <a:srgbClr val="000000"/>
                </a:solidFill>
                <a:latin typeface="黑体" pitchFamily="49" charset="-122"/>
                <a:ea typeface="黑体" pitchFamily="49" charset="-122"/>
              </a:rPr>
              <a:t>年代初，各个机器内部的浮点数表示格式还没有统一</a:t>
            </a:r>
            <a:endParaRPr lang="zh-CN" altLang="en-US" sz="2000" dirty="0">
              <a:solidFill>
                <a:srgbClr val="000000"/>
              </a:solidFill>
              <a:latin typeface="黑体" pitchFamily="49" charset="-122"/>
              <a:ea typeface="黑体" pitchFamily="49" charset="-122"/>
            </a:endParaRPr>
          </a:p>
          <a:p>
            <a:pPr eaLnBrk="0" hangingPunct="0"/>
            <a:r>
              <a:rPr lang="zh-CN" altLang="en-US" sz="2000" dirty="0">
                <a:solidFill>
                  <a:srgbClr val="000000"/>
                </a:solidFill>
                <a:latin typeface="黑体" pitchFamily="49" charset="-122"/>
                <a:ea typeface="黑体" pitchFamily="49" charset="-122"/>
              </a:rPr>
              <a:t>  </a:t>
            </a:r>
            <a:r>
              <a:rPr lang="zh-CN" altLang="en-US" sz="2000" b="1" dirty="0">
                <a:solidFill>
                  <a:srgbClr val="000000"/>
                </a:solidFill>
                <a:latin typeface="黑体" pitchFamily="49" charset="-122"/>
                <a:ea typeface="黑体" pitchFamily="49" charset="-122"/>
              </a:rPr>
              <a:t>因而相互不兼容，机器之间传送数据时，带来麻烦</a:t>
            </a:r>
            <a:r>
              <a:rPr lang="zh-CN" altLang="en-US" sz="2000" b="1" dirty="0">
                <a:latin typeface="黑体" pitchFamily="49" charset="-122"/>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13" dur="500"/>
                                        <p:tgtEl>
                                          <p:spTgt spid="30822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2658"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smtClean="0">
                <a:ea typeface="宋体" pitchFamily="2" charset="-122"/>
              </a:rPr>
              <a:t>    IEEE 754</a:t>
            </a:r>
            <a:r>
              <a:rPr lang="zh-CN" altLang="en-US" sz="3600" smtClean="0">
                <a:ea typeface="宋体" pitchFamily="2" charset="-122"/>
              </a:rPr>
              <a:t>标准</a:t>
            </a:r>
          </a:p>
        </p:txBody>
      </p:sp>
      <p:sp>
        <p:nvSpPr>
          <p:cNvPr id="582659" name="Rectangle 3"/>
          <p:cNvSpPr>
            <a:spLocks noGrp="1" noChangeArrowheads="1"/>
          </p:cNvSpPr>
          <p:nvPr>
            <p:ph type="body" idx="4294967295"/>
          </p:nvPr>
        </p:nvSpPr>
        <p:spPr>
          <a:xfrm>
            <a:off x="519113" y="860425"/>
            <a:ext cx="8183562" cy="1993900"/>
          </a:xfrm>
        </p:spPr>
        <p:txBody>
          <a:bodyPr lIns="63500" tIns="25400" rIns="63500" bIns="25400">
            <a:spAutoFit/>
          </a:bodyPr>
          <a:lstStyle/>
          <a:p>
            <a:pPr>
              <a:lnSpc>
                <a:spcPct val="90000"/>
              </a:lnSpc>
              <a:buFontTx/>
              <a:buNone/>
            </a:pPr>
            <a:r>
              <a:rPr lang="zh-CN" altLang="en-US" sz="2200" b="0" smtClean="0"/>
              <a:t>    </a:t>
            </a:r>
          </a:p>
          <a:p>
            <a:pPr>
              <a:lnSpc>
                <a:spcPct val="90000"/>
              </a:lnSpc>
              <a:buFontTx/>
              <a:buNone/>
            </a:pPr>
            <a:r>
              <a:rPr lang="en-US" altLang="zh-CN" sz="2500" smtClean="0"/>
              <a:t>Single Precision </a:t>
            </a:r>
            <a:r>
              <a:rPr lang="en-US" altLang="zh-CN" sz="2500" smtClean="0">
                <a:solidFill>
                  <a:srgbClr val="000000"/>
                </a:solidFill>
              </a:rPr>
              <a:t>： </a:t>
            </a:r>
            <a:endParaRPr lang="en-US" altLang="zh-CN" sz="2500" smtClean="0">
              <a:solidFill>
                <a:srgbClr val="990000"/>
              </a:solidFill>
            </a:endParaRPr>
          </a:p>
          <a:p>
            <a:pPr>
              <a:lnSpc>
                <a:spcPct val="90000"/>
              </a:lnSpc>
              <a:buFontTx/>
              <a:buNone/>
            </a:pPr>
            <a:r>
              <a:rPr lang="en-US" altLang="zh-CN" sz="2500" smtClean="0">
                <a:solidFill>
                  <a:srgbClr val="FF6600"/>
                </a:solidFill>
              </a:rPr>
              <a:t>		  </a:t>
            </a:r>
            <a:r>
              <a:rPr lang="en-US" altLang="zh-CN" smtClean="0">
                <a:solidFill>
                  <a:srgbClr val="FF6600"/>
                </a:solidFill>
              </a:rPr>
              <a:t>S</a:t>
            </a:r>
            <a:r>
              <a:rPr lang="en-US" altLang="zh-CN" smtClean="0">
                <a:solidFill>
                  <a:srgbClr val="00E0CB"/>
                </a:solidFill>
              </a:rPr>
              <a:t>     </a:t>
            </a:r>
            <a:r>
              <a:rPr lang="en-US" altLang="zh-CN" smtClean="0">
                <a:solidFill>
                  <a:srgbClr val="009242"/>
                </a:solidFill>
              </a:rPr>
              <a:t>Exponent</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90000"/>
              </a:lnSpc>
              <a:buFontTx/>
              <a:buNone/>
            </a:pPr>
            <a:r>
              <a:rPr lang="en-US" altLang="zh-CN" smtClean="0">
                <a:solidFill>
                  <a:srgbClr val="000000"/>
                </a:solidFill>
                <a:latin typeface="Arial,Bold" charset="0"/>
              </a:rPr>
              <a:t>          </a:t>
            </a:r>
            <a:r>
              <a:rPr lang="en-US" altLang="zh-CN" smtClean="0">
                <a:solidFill>
                  <a:srgbClr val="000000"/>
                </a:solidFill>
              </a:rPr>
              <a:t>1 bit      8 bits                       23 bits</a:t>
            </a:r>
          </a:p>
          <a:p>
            <a:pPr>
              <a:lnSpc>
                <a:spcPct val="90000"/>
              </a:lnSpc>
              <a:buFontTx/>
              <a:buNone/>
            </a:pPr>
            <a:endParaRPr lang="zh-CN" altLang="en-US" smtClean="0">
              <a:solidFill>
                <a:srgbClr val="CCCC00"/>
              </a:solidFill>
            </a:endParaRPr>
          </a:p>
        </p:txBody>
      </p:sp>
      <p:grpSp>
        <p:nvGrpSpPr>
          <p:cNvPr id="582660" name="Group 13"/>
          <p:cNvGrpSpPr>
            <a:grpSpLocks/>
          </p:cNvGrpSpPr>
          <p:nvPr/>
        </p:nvGrpSpPr>
        <p:grpSpPr bwMode="auto">
          <a:xfrm>
            <a:off x="1300163" y="2033588"/>
            <a:ext cx="6781800" cy="368300"/>
            <a:chOff x="611" y="1221"/>
            <a:chExt cx="4272" cy="295"/>
          </a:xfrm>
        </p:grpSpPr>
        <p:sp>
          <p:nvSpPr>
            <p:cNvPr id="582661"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2662"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endParaRPr lang="zh-CN" altLang="en-US"/>
            </a:p>
          </p:txBody>
        </p:sp>
        <p:sp>
          <p:nvSpPr>
            <p:cNvPr id="582663"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endParaRPr lang="zh-CN" altLang="en-US"/>
            </a:p>
          </p:txBody>
        </p:sp>
      </p:grpSp>
      <p:sp>
        <p:nvSpPr>
          <p:cNvPr id="310279" name="Text Box 7"/>
          <p:cNvSpPr txBox="1">
            <a:spLocks noChangeArrowheads="1"/>
          </p:cNvSpPr>
          <p:nvPr/>
        </p:nvSpPr>
        <p:spPr bwMode="auto">
          <a:xfrm>
            <a:off x="201613" y="2406650"/>
            <a:ext cx="7091362"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kumimoji="1" lang="zh-CN" altLang="en-US" sz="2000" b="1">
                <a:cs typeface="Arial" pitchFamily="34" charset="0"/>
              </a:rPr>
              <a:t>° </a:t>
            </a:r>
            <a:r>
              <a:rPr kumimoji="1" lang="en-US" altLang="zh-CN" sz="2400" b="1">
                <a:solidFill>
                  <a:srgbClr val="FF6600"/>
                </a:solidFill>
                <a:cs typeface="Arial" pitchFamily="34" charset="0"/>
              </a:rPr>
              <a:t>Sign bit: 1 </a:t>
            </a:r>
            <a:r>
              <a:rPr kumimoji="1" lang="zh-CN" altLang="en-US" sz="2400" b="1">
                <a:solidFill>
                  <a:srgbClr val="FF6600"/>
                </a:solidFill>
                <a:cs typeface="Arial" pitchFamily="34" charset="0"/>
              </a:rPr>
              <a:t>表示</a:t>
            </a:r>
            <a:r>
              <a:rPr kumimoji="1" lang="en-US" altLang="zh-CN" sz="2400" b="1">
                <a:solidFill>
                  <a:srgbClr val="FF6600"/>
                </a:solidFill>
                <a:cs typeface="Arial" pitchFamily="34" charset="0"/>
              </a:rPr>
              <a:t>negative ; 0</a:t>
            </a:r>
            <a:r>
              <a:rPr kumimoji="1" lang="zh-CN" altLang="en-US" sz="2400" b="1">
                <a:solidFill>
                  <a:srgbClr val="FF6600"/>
                </a:solidFill>
                <a:cs typeface="Arial" pitchFamily="34" charset="0"/>
              </a:rPr>
              <a:t>表示 </a:t>
            </a:r>
            <a:r>
              <a:rPr kumimoji="1" lang="en-US" altLang="zh-CN" sz="2400" b="1">
                <a:solidFill>
                  <a:srgbClr val="FF6600"/>
                </a:solidFill>
                <a:cs typeface="Arial" pitchFamily="34" charset="0"/>
              </a:rPr>
              <a:t>positive</a:t>
            </a:r>
          </a:p>
        </p:txBody>
      </p:sp>
      <p:sp>
        <p:nvSpPr>
          <p:cNvPr id="310280" name="Text Box 8"/>
          <p:cNvSpPr txBox="1">
            <a:spLocks noChangeArrowheads="1"/>
          </p:cNvSpPr>
          <p:nvPr/>
        </p:nvSpPr>
        <p:spPr bwMode="auto">
          <a:xfrm>
            <a:off x="206375" y="4233863"/>
            <a:ext cx="7962900" cy="1409617"/>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zh-CN" altLang="en-US" sz="2800" dirty="0">
                <a:latin typeface="Times New Roman" pitchFamily="18" charset="0"/>
              </a:rPr>
              <a:t>°</a:t>
            </a:r>
            <a:r>
              <a:rPr kumimoji="1" lang="en-US" altLang="zh-CN" sz="2400" b="1" dirty="0" err="1">
                <a:solidFill>
                  <a:srgbClr val="3333FF"/>
                </a:solidFill>
                <a:cs typeface="Arial" pitchFamily="34" charset="0"/>
              </a:rPr>
              <a:t>Significand</a:t>
            </a:r>
            <a:r>
              <a:rPr kumimoji="1" lang="zh-CN" altLang="en-US" sz="2400" b="1" dirty="0">
                <a:solidFill>
                  <a:srgbClr val="3333FF"/>
                </a:solidFill>
                <a:cs typeface="Arial" pitchFamily="34" charset="0"/>
              </a:rPr>
              <a:t>（尾数）</a:t>
            </a:r>
            <a:r>
              <a:rPr kumimoji="1" lang="en-US" altLang="zh-CN" sz="2400" b="1" dirty="0">
                <a:solidFill>
                  <a:srgbClr val="3333FF"/>
                </a:solidFill>
                <a:cs typeface="Arial" pitchFamily="34" charset="0"/>
              </a:rPr>
              <a:t>:</a:t>
            </a:r>
          </a:p>
          <a:p>
            <a:pPr>
              <a:spcBef>
                <a:spcPct val="20000"/>
              </a:spcBef>
              <a:buClr>
                <a:schemeClr val="folHlink"/>
              </a:buClr>
              <a:buSzPct val="60000"/>
              <a:buFont typeface="Wingdings" pitchFamily="2" charset="2"/>
              <a:buNone/>
            </a:pPr>
            <a:r>
              <a:rPr kumimoji="1" lang="en-US" altLang="zh-CN" sz="2400" b="1" dirty="0">
                <a:solidFill>
                  <a:srgbClr val="3333FF"/>
                </a:solidFill>
                <a:cs typeface="Arial" pitchFamily="34" charset="0"/>
              </a:rPr>
              <a:t>   • </a:t>
            </a:r>
            <a:r>
              <a:rPr kumimoji="1" lang="zh-CN" altLang="en-US" sz="2400" b="1" dirty="0">
                <a:solidFill>
                  <a:srgbClr val="3333FF"/>
                </a:solidFill>
                <a:cs typeface="Arial" pitchFamily="34" charset="0"/>
              </a:rPr>
              <a:t>规格化尾数最高位总是</a:t>
            </a:r>
            <a:r>
              <a:rPr kumimoji="1" lang="en-US" altLang="zh-CN" sz="2400" b="1" dirty="0">
                <a:solidFill>
                  <a:srgbClr val="3333FF"/>
                </a:solidFill>
                <a:cs typeface="Arial" pitchFamily="34" charset="0"/>
              </a:rPr>
              <a:t>1</a:t>
            </a:r>
            <a:r>
              <a:rPr kumimoji="1" lang="zh-CN" altLang="en-US" sz="2400" b="1" dirty="0">
                <a:solidFill>
                  <a:srgbClr val="3333FF"/>
                </a:solidFill>
                <a:cs typeface="Arial" pitchFamily="34" charset="0"/>
              </a:rPr>
              <a:t>，所以隐含表示，省</a:t>
            </a:r>
            <a:r>
              <a:rPr kumimoji="1" lang="en-US" altLang="zh-CN" sz="2400" b="1" dirty="0">
                <a:solidFill>
                  <a:srgbClr val="3333FF"/>
                </a:solidFill>
                <a:cs typeface="Arial" pitchFamily="34" charset="0"/>
              </a:rPr>
              <a:t>1</a:t>
            </a:r>
            <a:r>
              <a:rPr kumimoji="1" lang="zh-CN" altLang="en-US" sz="2400" b="1" dirty="0">
                <a:solidFill>
                  <a:srgbClr val="3333FF"/>
                </a:solidFill>
                <a:cs typeface="Arial" pitchFamily="34" charset="0"/>
              </a:rPr>
              <a:t>位</a:t>
            </a:r>
          </a:p>
          <a:p>
            <a:pPr>
              <a:spcBef>
                <a:spcPct val="20000"/>
              </a:spcBef>
              <a:buClr>
                <a:schemeClr val="folHlink"/>
              </a:buClr>
              <a:buSzPct val="60000"/>
              <a:buFont typeface="Wingdings" pitchFamily="2" charset="2"/>
              <a:buNone/>
            </a:pPr>
            <a:r>
              <a:rPr kumimoji="1" lang="en-US" altLang="zh-CN" sz="2400" b="1" dirty="0">
                <a:solidFill>
                  <a:srgbClr val="3333FF"/>
                </a:solidFill>
                <a:cs typeface="Arial" pitchFamily="34" charset="0"/>
              </a:rPr>
              <a:t>   • 1 + 23 bits </a:t>
            </a:r>
            <a:r>
              <a:rPr kumimoji="1" lang="zh-CN" altLang="en-US" sz="2400" b="1" dirty="0">
                <a:solidFill>
                  <a:srgbClr val="3333FF"/>
                </a:solidFill>
                <a:cs typeface="Arial" pitchFamily="34" charset="0"/>
              </a:rPr>
              <a:t>（ </a:t>
            </a:r>
            <a:r>
              <a:rPr kumimoji="1" lang="en-US" altLang="zh-CN" sz="2400" b="1" dirty="0" smtClean="0">
                <a:solidFill>
                  <a:srgbClr val="3333FF"/>
                </a:solidFill>
                <a:cs typeface="Arial" pitchFamily="34" charset="0"/>
              </a:rPr>
              <a:t>single</a:t>
            </a:r>
            <a:r>
              <a:rPr kumimoji="1" lang="zh-CN" altLang="en-US" sz="2400" b="1" dirty="0" smtClean="0">
                <a:solidFill>
                  <a:srgbClr val="3333FF"/>
                </a:solidFill>
                <a:cs typeface="Arial" pitchFamily="34" charset="0"/>
              </a:rPr>
              <a:t>）</a:t>
            </a:r>
            <a:r>
              <a:rPr kumimoji="1" lang="en-US" altLang="zh-CN" sz="2400" b="1" dirty="0" smtClean="0">
                <a:solidFill>
                  <a:srgbClr val="3333FF"/>
                </a:solidFill>
                <a:cs typeface="Arial" pitchFamily="34" charset="0"/>
              </a:rPr>
              <a:t>1 + 52 bits </a:t>
            </a:r>
            <a:r>
              <a:rPr kumimoji="1" lang="zh-CN" altLang="en-US" sz="2400" b="1" dirty="0" smtClean="0">
                <a:solidFill>
                  <a:srgbClr val="3333FF"/>
                </a:solidFill>
                <a:cs typeface="Arial" pitchFamily="34" charset="0"/>
              </a:rPr>
              <a:t>（</a:t>
            </a:r>
            <a:r>
              <a:rPr kumimoji="1" lang="en-US" altLang="zh-CN" sz="2400" b="1" dirty="0" smtClean="0">
                <a:solidFill>
                  <a:srgbClr val="3333FF"/>
                </a:solidFill>
                <a:cs typeface="Arial" pitchFamily="34" charset="0"/>
              </a:rPr>
              <a:t>double</a:t>
            </a:r>
            <a:r>
              <a:rPr kumimoji="1" lang="zh-CN" altLang="en-US" sz="2400" b="1" dirty="0" smtClean="0">
                <a:solidFill>
                  <a:srgbClr val="3333FF"/>
                </a:solidFill>
                <a:cs typeface="Arial" pitchFamily="34" charset="0"/>
              </a:rPr>
              <a:t>）</a:t>
            </a:r>
            <a:endParaRPr kumimoji="1" lang="zh-CN" altLang="en-US" sz="2400" b="1" dirty="0">
              <a:solidFill>
                <a:srgbClr val="3333FF"/>
              </a:solidFill>
              <a:cs typeface="Arial" pitchFamily="34" charset="0"/>
            </a:endParaRPr>
          </a:p>
        </p:txBody>
      </p:sp>
      <p:sp>
        <p:nvSpPr>
          <p:cNvPr id="310281" name="Text Box 9"/>
          <p:cNvSpPr txBox="1">
            <a:spLocks noChangeArrowheads="1"/>
          </p:cNvSpPr>
          <p:nvPr/>
        </p:nvSpPr>
        <p:spPr bwMode="auto">
          <a:xfrm>
            <a:off x="182563" y="2767013"/>
            <a:ext cx="8961437" cy="1481137"/>
          </a:xfrm>
          <a:prstGeom prst="rect">
            <a:avLst/>
          </a:prstGeom>
          <a:noFill/>
          <a:ln w="9525">
            <a:noFill/>
            <a:miter lim="800000"/>
            <a:headEnd/>
            <a:tailEnd/>
          </a:ln>
        </p:spPr>
        <p:txBody>
          <a:bodyPr>
            <a:spAutoFit/>
          </a:bodyPr>
          <a:lstStyle/>
          <a:p>
            <a:pPr>
              <a:lnSpc>
                <a:spcPct val="120000"/>
              </a:lnSpc>
              <a:buClr>
                <a:schemeClr val="folHlink"/>
              </a:buClr>
              <a:buSzPct val="60000"/>
              <a:buFont typeface="Wingdings" pitchFamily="2" charset="2"/>
              <a:buNone/>
            </a:pPr>
            <a:r>
              <a:rPr kumimoji="1" lang="zh-CN" altLang="en-US" sz="2800" dirty="0">
                <a:latin typeface="Times New Roman" pitchFamily="18" charset="0"/>
              </a:rPr>
              <a:t>°</a:t>
            </a:r>
            <a:r>
              <a:rPr kumimoji="1" lang="en-US" altLang="zh-CN" sz="2400" b="1" dirty="0">
                <a:solidFill>
                  <a:srgbClr val="006600"/>
                </a:solidFill>
                <a:cs typeface="Arial" pitchFamily="34" charset="0"/>
              </a:rPr>
              <a:t>Exponent</a:t>
            </a:r>
            <a:r>
              <a:rPr kumimoji="1" lang="zh-CN" altLang="en-US" sz="2400" b="1" dirty="0">
                <a:solidFill>
                  <a:srgbClr val="006600"/>
                </a:solidFill>
                <a:cs typeface="Arial" pitchFamily="34" charset="0"/>
              </a:rPr>
              <a:t>（阶码 </a:t>
            </a:r>
            <a:r>
              <a:rPr kumimoji="1" lang="en-US" altLang="zh-CN" sz="2400" b="1" dirty="0">
                <a:solidFill>
                  <a:srgbClr val="006600"/>
                </a:solidFill>
                <a:cs typeface="Arial" pitchFamily="34" charset="0"/>
              </a:rPr>
              <a:t>/ </a:t>
            </a:r>
            <a:r>
              <a:rPr kumimoji="1" lang="zh-CN" altLang="en-US" sz="2400" b="1" dirty="0">
                <a:solidFill>
                  <a:srgbClr val="006600"/>
                </a:solidFill>
                <a:cs typeface="Arial" pitchFamily="34" charset="0"/>
              </a:rPr>
              <a:t>指数）</a:t>
            </a:r>
            <a:r>
              <a:rPr kumimoji="1" lang="en-US" altLang="zh-CN" sz="2400" b="1" dirty="0">
                <a:solidFill>
                  <a:srgbClr val="006600"/>
                </a:solidFill>
                <a:cs typeface="Arial" pitchFamily="34" charset="0"/>
              </a:rPr>
              <a:t>:  </a:t>
            </a:r>
          </a:p>
          <a:p>
            <a:pPr lvl="1">
              <a:lnSpc>
                <a:spcPct val="120000"/>
              </a:lnSpc>
              <a:buClr>
                <a:srgbClr val="006600"/>
              </a:buClr>
              <a:buFontTx/>
              <a:buChar char="•"/>
            </a:pPr>
            <a:r>
              <a:rPr kumimoji="1" lang="en-US" altLang="zh-CN" sz="2400" b="1" dirty="0">
                <a:solidFill>
                  <a:srgbClr val="006600"/>
                </a:solidFill>
                <a:cs typeface="Arial" pitchFamily="34" charset="0"/>
              </a:rPr>
              <a:t>SP</a:t>
            </a:r>
            <a:r>
              <a:rPr kumimoji="1" lang="zh-CN" altLang="en-US" sz="2400" b="1" dirty="0">
                <a:solidFill>
                  <a:srgbClr val="006600"/>
                </a:solidFill>
                <a:cs typeface="Arial" pitchFamily="34" charset="0"/>
              </a:rPr>
              <a:t>规格化数阶码范围为</a:t>
            </a:r>
            <a:r>
              <a:rPr kumimoji="1" lang="en-US" altLang="zh-CN" sz="2400" b="1" dirty="0">
                <a:solidFill>
                  <a:srgbClr val="006600"/>
                </a:solidFill>
                <a:cs typeface="Arial" pitchFamily="34" charset="0"/>
              </a:rPr>
              <a:t>0000 0001 (-126) ~ 1111 1110 (127)</a:t>
            </a:r>
          </a:p>
          <a:p>
            <a:pPr lvl="1">
              <a:lnSpc>
                <a:spcPct val="120000"/>
              </a:lnSpc>
              <a:buClr>
                <a:srgbClr val="006600"/>
              </a:buClr>
              <a:buFontTx/>
              <a:buChar char="•"/>
            </a:pPr>
            <a:r>
              <a:rPr kumimoji="1" lang="en-US" altLang="zh-CN" sz="2400" b="1" dirty="0">
                <a:solidFill>
                  <a:srgbClr val="006600"/>
                </a:solidFill>
                <a:cs typeface="Arial" pitchFamily="34" charset="0"/>
              </a:rPr>
              <a:t>bias</a:t>
            </a:r>
            <a:r>
              <a:rPr kumimoji="1" lang="zh-CN" altLang="en-US" sz="2400" b="1" dirty="0">
                <a:solidFill>
                  <a:srgbClr val="006600"/>
                </a:solidFill>
                <a:cs typeface="Arial" pitchFamily="34" charset="0"/>
              </a:rPr>
              <a:t>为</a:t>
            </a:r>
            <a:r>
              <a:rPr kumimoji="1" lang="en-US" altLang="zh-CN" sz="2400" b="1" dirty="0">
                <a:solidFill>
                  <a:srgbClr val="006600"/>
                </a:solidFill>
                <a:cs typeface="Arial" pitchFamily="34" charset="0"/>
              </a:rPr>
              <a:t>127 (single), </a:t>
            </a:r>
            <a:endParaRPr kumimoji="1" lang="zh-CN" altLang="en-US" sz="2400" b="1" dirty="0">
              <a:solidFill>
                <a:srgbClr val="006600"/>
              </a:solidFill>
            </a:endParaRPr>
          </a:p>
        </p:txBody>
      </p:sp>
      <p:sp>
        <p:nvSpPr>
          <p:cNvPr id="310282" name="Text Box 10"/>
          <p:cNvSpPr txBox="1">
            <a:spLocks noChangeArrowheads="1"/>
          </p:cNvSpPr>
          <p:nvPr/>
        </p:nvSpPr>
        <p:spPr bwMode="auto">
          <a:xfrm>
            <a:off x="130175" y="5627688"/>
            <a:ext cx="7239000"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SP: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-127)</a:t>
            </a:r>
          </a:p>
        </p:txBody>
      </p:sp>
      <p:sp>
        <p:nvSpPr>
          <p:cNvPr id="310283" name="Text Box 11"/>
          <p:cNvSpPr txBox="1">
            <a:spLocks noChangeArrowheads="1"/>
          </p:cNvSpPr>
          <p:nvPr/>
        </p:nvSpPr>
        <p:spPr bwMode="auto">
          <a:xfrm>
            <a:off x="130175" y="6092825"/>
            <a:ext cx="6511925"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DP: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-1023)</a:t>
            </a:r>
          </a:p>
        </p:txBody>
      </p:sp>
      <p:sp>
        <p:nvSpPr>
          <p:cNvPr id="310284" name="Text Box 12"/>
          <p:cNvSpPr txBox="1">
            <a:spLocks noChangeArrowheads="1"/>
          </p:cNvSpPr>
          <p:nvPr/>
        </p:nvSpPr>
        <p:spPr bwMode="auto">
          <a:xfrm>
            <a:off x="5118100" y="2890838"/>
            <a:ext cx="38782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cs typeface="Arial" pitchFamily="34" charset="0"/>
              </a:rPr>
              <a:t>全</a:t>
            </a:r>
            <a:r>
              <a:rPr lang="en-US" altLang="zh-CN" sz="2400" b="1">
                <a:solidFill>
                  <a:srgbClr val="CC0000"/>
                </a:solidFill>
                <a:latin typeface="黑体" pitchFamily="49" charset="-122"/>
                <a:ea typeface="黑体" pitchFamily="49" charset="-122"/>
                <a:cs typeface="Arial" pitchFamily="34" charset="0"/>
              </a:rPr>
              <a:t>0</a:t>
            </a:r>
            <a:r>
              <a:rPr lang="zh-CN" altLang="en-US" sz="2400" b="1">
                <a:solidFill>
                  <a:srgbClr val="CC0000"/>
                </a:solidFill>
                <a:latin typeface="黑体" pitchFamily="49" charset="-122"/>
                <a:ea typeface="黑体" pitchFamily="49" charset="-122"/>
                <a:cs typeface="Arial" pitchFamily="34" charset="0"/>
              </a:rPr>
              <a:t>和全</a:t>
            </a:r>
            <a:r>
              <a:rPr lang="en-US" altLang="zh-CN" sz="2400" b="1">
                <a:solidFill>
                  <a:srgbClr val="CC0000"/>
                </a:solidFill>
                <a:latin typeface="黑体" pitchFamily="49" charset="-122"/>
                <a:ea typeface="黑体" pitchFamily="49" charset="-122"/>
                <a:cs typeface="Arial" pitchFamily="34" charset="0"/>
              </a:rPr>
              <a:t>1</a:t>
            </a:r>
            <a:r>
              <a:rPr lang="zh-CN" altLang="en-US" sz="2400" b="1">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5434013" y="3851275"/>
            <a:ext cx="3367087" cy="822325"/>
          </a:xfrm>
          <a:prstGeom prst="rect">
            <a:avLst/>
          </a:prstGeom>
          <a:noFill/>
          <a:ln w="12700">
            <a:noFill/>
            <a:miter lim="800000"/>
            <a:headEnd/>
            <a:tailEnd/>
          </a:ln>
        </p:spPr>
        <p:txBody>
          <a:bodyPr>
            <a:spAutoFit/>
          </a:bodyPr>
          <a:lstStyle/>
          <a:p>
            <a:pPr lvl="1">
              <a:lnSpc>
                <a:spcPct val="120000"/>
              </a:lnSpc>
              <a:buClr>
                <a:srgbClr val="006600"/>
              </a:buClr>
            </a:pPr>
            <a:r>
              <a:rPr kumimoji="1" lang="zh-CN" altLang="en-US" sz="2000" b="1" dirty="0">
                <a:solidFill>
                  <a:srgbClr val="CC0000"/>
                </a:solidFill>
                <a:latin typeface="黑体" pitchFamily="49" charset="-122"/>
                <a:ea typeface="黑体" pitchFamily="49" charset="-122"/>
              </a:rPr>
              <a:t>为什么用</a:t>
            </a:r>
            <a:r>
              <a:rPr kumimoji="1" lang="en-US" altLang="zh-CN" sz="2000" b="1" dirty="0">
                <a:solidFill>
                  <a:srgbClr val="CC0000"/>
                </a:solidFill>
                <a:latin typeface="黑体" pitchFamily="49" charset="-122"/>
                <a:ea typeface="黑体" pitchFamily="49" charset="-122"/>
              </a:rPr>
              <a:t>127</a:t>
            </a:r>
            <a:r>
              <a:rPr kumimoji="1" lang="zh-CN" altLang="en-US" sz="2000" b="1" dirty="0">
                <a:solidFill>
                  <a:srgbClr val="CC0000"/>
                </a:solidFill>
                <a:latin typeface="黑体" pitchFamily="49" charset="-122"/>
                <a:ea typeface="黑体" pitchFamily="49" charset="-122"/>
              </a:rPr>
              <a:t>？若用</a:t>
            </a:r>
            <a:r>
              <a:rPr kumimoji="1" lang="en-US" altLang="zh-CN" sz="2000" b="1" dirty="0">
                <a:solidFill>
                  <a:srgbClr val="CC0000"/>
                </a:solidFill>
                <a:latin typeface="黑体" pitchFamily="49" charset="-122"/>
                <a:ea typeface="黑体" pitchFamily="49" charset="-122"/>
              </a:rPr>
              <a:t>128,</a:t>
            </a:r>
            <a:r>
              <a:rPr kumimoji="1" lang="zh-CN" altLang="en-US" sz="2000" b="1" dirty="0">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6007100" y="4678363"/>
            <a:ext cx="2963863" cy="1681162"/>
            <a:chOff x="3912" y="2947"/>
            <a:chExt cx="1721" cy="1097"/>
          </a:xfrm>
        </p:grpSpPr>
        <p:sp>
          <p:nvSpPr>
            <p:cNvPr id="310287" name="Rectangle 15"/>
            <p:cNvSpPr>
              <a:spLocks noChangeArrowheads="1"/>
            </p:cNvSpPr>
            <p:nvPr/>
          </p:nvSpPr>
          <p:spPr bwMode="auto">
            <a:xfrm>
              <a:off x="3912" y="3507"/>
              <a:ext cx="1721" cy="537"/>
            </a:xfrm>
            <a:prstGeom prst="rect">
              <a:avLst/>
            </a:prstGeom>
            <a:noFill/>
            <a:ln w="12700">
              <a:noFill/>
              <a:miter lim="800000"/>
              <a:headEnd/>
              <a:tailEnd/>
            </a:ln>
            <a:effectLst/>
          </p:spPr>
          <p:txBody>
            <a:bodyPr>
              <a:spAutoFit/>
            </a:bodyPr>
            <a:lstStyle/>
            <a:p>
              <a:pPr lvl="1">
                <a:lnSpc>
                  <a:spcPct val="120000"/>
                </a:lnSpc>
                <a:buClr>
                  <a:srgbClr val="006600"/>
                </a:buClr>
              </a:pPr>
              <a:r>
                <a:rPr kumimoji="1" lang="en-US" altLang="zh-CN" sz="2000" b="1" dirty="0">
                  <a:solidFill>
                    <a:srgbClr val="FF0066"/>
                  </a:solidFill>
                </a:rPr>
                <a:t>0000 0001 (-127) </a:t>
              </a:r>
              <a:r>
                <a:rPr kumimoji="1" lang="zh-CN" altLang="en-US" sz="2000" b="1" dirty="0">
                  <a:solidFill>
                    <a:srgbClr val="FF0066"/>
                  </a:solidFill>
                </a:rPr>
                <a:t>～ </a:t>
              </a:r>
              <a:r>
                <a:rPr kumimoji="1" lang="en-US" altLang="zh-CN" sz="2000" b="1" dirty="0">
                  <a:solidFill>
                    <a:srgbClr val="FF0066"/>
                  </a:solidFill>
                </a:rPr>
                <a:t>1111 1110 (126)</a:t>
              </a:r>
            </a:p>
          </p:txBody>
        </p:sp>
        <p:sp>
          <p:nvSpPr>
            <p:cNvPr id="582673"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endParaRPr lang="zh-CN" altLang="en-US"/>
            </a:p>
          </p:txBody>
        </p:sp>
      </p:grpSp>
      <p:sp>
        <p:nvSpPr>
          <p:cNvPr id="582674" name="Rectangle 18"/>
          <p:cNvSpPr>
            <a:spLocks noChangeArrowheads="1"/>
          </p:cNvSpPr>
          <p:nvPr/>
        </p:nvSpPr>
        <p:spPr bwMode="auto">
          <a:xfrm>
            <a:off x="174625" y="703263"/>
            <a:ext cx="5164138" cy="396875"/>
          </a:xfrm>
          <a:prstGeom prst="rect">
            <a:avLst/>
          </a:prstGeom>
          <a:noFill/>
          <a:ln w="12700">
            <a:noFill/>
            <a:miter lim="800000"/>
            <a:headEnd/>
            <a:tailEnd/>
          </a:ln>
          <a:effectLst/>
        </p:spPr>
        <p:txBody>
          <a:bodyPr wrap="none">
            <a:spAutoFit/>
          </a:bodyPr>
          <a:lstStyle/>
          <a:p>
            <a:pPr eaLnBrk="0" hangingPunct="0"/>
            <a:r>
              <a:rPr lang="zh-CN" altLang="en-US" sz="2000" b="1">
                <a:solidFill>
                  <a:srgbClr val="FF6600"/>
                </a:solidFill>
                <a:latin typeface="微软雅黑" pitchFamily="34" charset="-122"/>
                <a:ea typeface="微软雅黑" pitchFamily="34" charset="-122"/>
              </a:rPr>
              <a:t>规格化数：</a:t>
            </a:r>
            <a:r>
              <a:rPr lang="en-US" altLang="zh-CN" sz="2000" b="1">
                <a:solidFill>
                  <a:srgbClr val="FF6600"/>
                </a:solidFill>
                <a:latin typeface="微软雅黑" pitchFamily="34" charset="-122"/>
                <a:ea typeface="微软雅黑" pitchFamily="34" charset="-122"/>
              </a:rPr>
              <a:t>+/-</a:t>
            </a:r>
            <a:r>
              <a:rPr lang="en-US" altLang="zh-CN" sz="2000" b="1">
                <a:latin typeface="微软雅黑" pitchFamily="34" charset="-122"/>
                <a:ea typeface="微软雅黑" pitchFamily="34" charset="-122"/>
              </a:rPr>
              <a:t>1.</a:t>
            </a:r>
            <a:r>
              <a:rPr lang="en-US" altLang="zh-CN" sz="2000" b="1">
                <a:solidFill>
                  <a:srgbClr val="063DE9"/>
                </a:solidFill>
                <a:latin typeface="微软雅黑" pitchFamily="34" charset="-122"/>
                <a:ea typeface="微软雅黑" pitchFamily="34" charset="-122"/>
              </a:rPr>
              <a:t>xxxxxxxxxx</a:t>
            </a:r>
            <a:r>
              <a:rPr lang="en-US" altLang="zh-CN" sz="2000" b="1" baseline="-25000">
                <a:solidFill>
                  <a:srgbClr val="000000"/>
                </a:solidFill>
                <a:latin typeface="微软雅黑" pitchFamily="34" charset="-122"/>
                <a:ea typeface="微软雅黑" pitchFamily="34" charset="-122"/>
              </a:rPr>
              <a:t>two</a:t>
            </a:r>
            <a:r>
              <a:rPr lang="en-US" altLang="zh-CN" sz="2000" b="1">
                <a:solidFill>
                  <a:srgbClr val="000000"/>
                </a:solidFill>
                <a:latin typeface="微软雅黑" pitchFamily="34" charset="-122"/>
                <a:ea typeface="微软雅黑" pitchFamily="34" charset="-122"/>
              </a:rPr>
              <a:t> x 2</a:t>
            </a:r>
            <a:r>
              <a:rPr lang="en-US" altLang="zh-CN" sz="2000" b="1" baseline="30000">
                <a:solidFill>
                  <a:srgbClr val="009242"/>
                </a:solidFill>
                <a:latin typeface="微软雅黑" pitchFamily="34" charset="-122"/>
                <a:ea typeface="微软雅黑" pitchFamily="34" charset="-122"/>
              </a:rPr>
              <a:t>Exponent</a:t>
            </a:r>
            <a:endParaRPr lang="zh-CN" altLang="en-US" sz="2000" b="1" baseline="3000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5967413" y="174625"/>
            <a:ext cx="2768600" cy="1311275"/>
          </a:xfrm>
          <a:prstGeom prst="rect">
            <a:avLst/>
          </a:prstGeom>
          <a:solidFill>
            <a:srgbClr val="FFFFFF"/>
          </a:solidFill>
          <a:ln w="12700">
            <a:noFill/>
            <a:miter lim="800000"/>
            <a:headEnd/>
            <a:tailEnd/>
          </a:ln>
        </p:spPr>
        <p:txBody>
          <a:bodyPr>
            <a:spAutoFit/>
          </a:bodyPr>
          <a:lstStyle/>
          <a:p>
            <a:pPr eaLnBrk="0" hangingPunct="0">
              <a:spcBef>
                <a:spcPct val="50000"/>
              </a:spcBef>
            </a:pPr>
            <a:r>
              <a:rPr lang="zh-CN" altLang="en-US" sz="2000" b="1">
                <a:solidFill>
                  <a:srgbClr val="FF0066"/>
                </a:solidFill>
                <a:latin typeface="黑体" pitchFamily="49" charset="-122"/>
                <a:ea typeface="黑体" pitchFamily="49" charset="-122"/>
              </a:rPr>
              <a:t>规定：</a:t>
            </a:r>
            <a:r>
              <a:rPr lang="zh-CN" altLang="en-US" sz="2000" b="1">
                <a:solidFill>
                  <a:srgbClr val="3333FF"/>
                </a:solidFill>
                <a:latin typeface="黑体" pitchFamily="49" charset="-122"/>
                <a:ea typeface="黑体" pitchFamily="49" charset="-122"/>
              </a:rPr>
              <a:t>小数点前总是</a:t>
            </a:r>
            <a:r>
              <a:rPr lang="zh-CN" altLang="en-US" sz="2000" b="1">
                <a:solidFill>
                  <a:srgbClr val="3333FF"/>
                </a:solidFill>
                <a:latin typeface="Times New Roman" pitchFamily="18" charset="0"/>
                <a:ea typeface="黑体" pitchFamily="49" charset="-122"/>
              </a:rPr>
              <a:t>“</a:t>
            </a:r>
            <a:r>
              <a:rPr lang="en-US" altLang="zh-CN" sz="2000" b="1">
                <a:solidFill>
                  <a:srgbClr val="3333FF"/>
                </a:solidFill>
                <a:latin typeface="黑体" pitchFamily="49" charset="-122"/>
                <a:ea typeface="黑体" pitchFamily="49" charset="-122"/>
              </a:rPr>
              <a:t>1</a:t>
            </a:r>
            <a:r>
              <a:rPr lang="en-US" altLang="zh-CN" sz="2000" b="1">
                <a:solidFill>
                  <a:srgbClr val="3333FF"/>
                </a:solidFill>
                <a:latin typeface="Times New Roman" pitchFamily="18" charset="0"/>
                <a:ea typeface="黑体" pitchFamily="49" charset="-122"/>
              </a:rPr>
              <a:t>”</a:t>
            </a:r>
            <a:r>
              <a:rPr lang="zh-CN" altLang="en-US" sz="2000" b="1">
                <a:solidFill>
                  <a:srgbClr val="3333FF"/>
                </a:solidFill>
                <a:latin typeface="黑体" pitchFamily="49" charset="-122"/>
                <a:ea typeface="黑体" pitchFamily="49" charset="-122"/>
              </a:rPr>
              <a:t>，故可隐含表示。</a:t>
            </a:r>
            <a:r>
              <a:rPr lang="zh-CN" altLang="en-US" sz="2000" b="1">
                <a:solidFill>
                  <a:srgbClr val="009242"/>
                </a:solidFill>
                <a:latin typeface="黑体" pitchFamily="49" charset="-122"/>
                <a:ea typeface="黑体" pitchFamily="49" charset="-122"/>
              </a:rPr>
              <a:t>注意：和前面例子规定不一样</a:t>
            </a:r>
            <a:r>
              <a:rPr lang="en-US" altLang="zh-CN" sz="2000" b="1">
                <a:solidFill>
                  <a:srgbClr val="009242"/>
                </a:solidFill>
                <a:latin typeface="黑体" pitchFamily="49" charset="-122"/>
                <a:ea typeface="黑体" pitchFamily="49" charset="-122"/>
              </a:rPr>
              <a:t>,</a:t>
            </a:r>
            <a:r>
              <a:rPr lang="zh-CN" altLang="en-US" sz="2000" b="1">
                <a:solidFill>
                  <a:srgbClr val="009242"/>
                </a:solidFill>
                <a:latin typeface="黑体" pitchFamily="49" charset="-122"/>
                <a:ea typeface="黑体" pitchFamily="49" charset="-122"/>
              </a:rPr>
              <a:t>这里更合理</a:t>
            </a:r>
            <a:r>
              <a:rPr lang="en-US" altLang="zh-CN" sz="2000" b="1">
                <a:solidFill>
                  <a:srgbClr val="009242"/>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470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63112"/>
          </a:xfrm>
        </p:spPr>
        <p:txBody>
          <a:bodyPr lIns="63500" tIns="25400" rIns="63500" bIns="25400">
            <a:spAutoFit/>
          </a:bodyPr>
          <a:lstStyle/>
          <a:p>
            <a:pPr>
              <a:buFontTx/>
              <a:buNone/>
            </a:pPr>
            <a:r>
              <a:rPr lang="zh-CN" altLang="en-US" sz="2900" b="0" dirty="0" smtClean="0"/>
              <a:t>1</a:t>
            </a:r>
            <a:r>
              <a:rPr lang="en-US" altLang="zh-CN" sz="2900" b="0" dirty="0" smtClean="0"/>
              <a:t>1000000</a:t>
            </a:r>
            <a:r>
              <a:rPr lang="zh-CN" altLang="en-US" sz="2900" b="0" dirty="0" smtClean="0"/>
              <a:t>1  010 0000 0000 0000 0000 0000</a:t>
            </a:r>
            <a:endParaRPr lang="zh-CN" altLang="en-US" sz="2900" dirty="0" smtClean="0"/>
          </a:p>
          <a:p>
            <a:pPr>
              <a:buFontTx/>
              <a:buNone/>
            </a:pPr>
            <a:endParaRPr lang="zh-CN" altLang="en-US" dirty="0" smtClean="0"/>
          </a:p>
        </p:txBody>
      </p:sp>
      <p:grpSp>
        <p:nvGrpSpPr>
          <p:cNvPr id="584708" name="Group 13"/>
          <p:cNvGrpSpPr>
            <a:grpSpLocks/>
          </p:cNvGrpSpPr>
          <p:nvPr/>
        </p:nvGrpSpPr>
        <p:grpSpPr bwMode="auto">
          <a:xfrm>
            <a:off x="522288" y="1584325"/>
            <a:ext cx="7605712" cy="457200"/>
            <a:chOff x="336" y="1063"/>
            <a:chExt cx="4608" cy="288"/>
          </a:xfrm>
        </p:grpSpPr>
        <p:sp>
          <p:nvSpPr>
            <p:cNvPr id="584709"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4710"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584711"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74195"/>
          </a:xfrm>
          <a:prstGeom prst="rect">
            <a:avLst/>
          </a:prstGeom>
          <a:noFill/>
          <a:ln w="9525">
            <a:noFill/>
            <a:miter lim="800000"/>
            <a:headEnd/>
            <a:tailEnd/>
          </a:ln>
        </p:spPr>
        <p:txBody>
          <a:bodyPr>
            <a:spAutoFit/>
          </a:bodyPr>
          <a:lstStyle/>
          <a:p>
            <a:pPr>
              <a:spcBef>
                <a:spcPct val="10000"/>
              </a:spcBef>
            </a:pPr>
            <a:r>
              <a:rPr kumimoji="1" lang="zh-CN" altLang="en-US" sz="2400" dirty="0"/>
              <a:t>°</a:t>
            </a:r>
            <a:r>
              <a:rPr kumimoji="1" lang="en-US" altLang="zh-CN" sz="2400" b="1" dirty="0">
                <a:solidFill>
                  <a:srgbClr val="CC0000"/>
                </a:solidFill>
              </a:rPr>
              <a:t>Exponent</a:t>
            </a:r>
            <a:r>
              <a:rPr kumimoji="1" lang="en-US" altLang="zh-CN" sz="2400" b="1" dirty="0"/>
              <a:t>:</a:t>
            </a:r>
          </a:p>
          <a:p>
            <a:pPr>
              <a:spcBef>
                <a:spcPct val="10000"/>
              </a:spcBef>
            </a:pPr>
            <a:r>
              <a:rPr kumimoji="1" lang="en-US" altLang="zh-CN" sz="2400" dirty="0"/>
              <a:t>               • </a:t>
            </a:r>
            <a:r>
              <a:rPr kumimoji="1" lang="en-US" altLang="zh-CN" sz="2400" b="1" dirty="0" smtClean="0"/>
              <a:t>10000001</a:t>
            </a:r>
            <a:r>
              <a:rPr kumimoji="1" lang="en-US" altLang="zh-CN" sz="2400" b="1" baseline="-25000" dirty="0" smtClean="0"/>
              <a:t>two</a:t>
            </a:r>
            <a:r>
              <a:rPr kumimoji="1" lang="en-US" altLang="zh-CN" sz="2400" b="1" dirty="0" smtClean="0"/>
              <a:t> </a:t>
            </a:r>
            <a:r>
              <a:rPr kumimoji="1" lang="en-US" altLang="zh-CN" sz="2400" b="1" dirty="0"/>
              <a:t>= </a:t>
            </a:r>
            <a:r>
              <a:rPr kumimoji="1" lang="en-US" altLang="zh-CN" sz="2400" b="1" dirty="0" smtClean="0"/>
              <a:t>129</a:t>
            </a:r>
            <a:r>
              <a:rPr kumimoji="1" lang="en-US" altLang="zh-CN" sz="2400" b="1" baseline="-25000" dirty="0" smtClean="0"/>
              <a:t>ten</a:t>
            </a:r>
            <a:endParaRPr kumimoji="1" lang="en-US" altLang="zh-CN" sz="2400" b="1" baseline="-25000" dirty="0"/>
          </a:p>
          <a:p>
            <a:pPr>
              <a:spcBef>
                <a:spcPct val="10000"/>
              </a:spcBef>
            </a:pPr>
            <a:r>
              <a:rPr kumimoji="1" lang="en-US" altLang="zh-CN" sz="2400" dirty="0"/>
              <a:t>               • </a:t>
            </a:r>
            <a:r>
              <a:rPr kumimoji="1" lang="en-US" altLang="zh-CN" sz="2400" b="1" dirty="0"/>
              <a:t>Bias adjustment: </a:t>
            </a:r>
            <a:r>
              <a:rPr kumimoji="1" lang="en-US" altLang="zh-CN" sz="2400" b="1" dirty="0" smtClean="0"/>
              <a:t>129 </a:t>
            </a:r>
            <a:r>
              <a:rPr kumimoji="1" lang="en-US" altLang="zh-CN" sz="2400" b="1" dirty="0"/>
              <a:t>- 127 = </a:t>
            </a:r>
            <a:r>
              <a:rPr kumimoji="1" lang="en-US" altLang="zh-CN" sz="2400" b="1" dirty="0" smtClean="0"/>
              <a:t>2</a:t>
            </a:r>
            <a:endParaRPr kumimoji="1" lang="en-US" altLang="zh-CN" sz="2400" dirty="0"/>
          </a:p>
        </p:txBody>
      </p:sp>
      <p:sp>
        <p:nvSpPr>
          <p:cNvPr id="312329" name="Text Box 9"/>
          <p:cNvSpPr txBox="1">
            <a:spLocks noChangeArrowheads="1"/>
          </p:cNvSpPr>
          <p:nvPr/>
        </p:nvSpPr>
        <p:spPr bwMode="auto">
          <a:xfrm>
            <a:off x="336550" y="4559300"/>
            <a:ext cx="8229600" cy="1274195"/>
          </a:xfrm>
          <a:prstGeom prst="rect">
            <a:avLst/>
          </a:prstGeom>
          <a:noFill/>
          <a:ln w="9525">
            <a:noFill/>
            <a:miter lim="800000"/>
            <a:headEnd/>
            <a:tailEnd/>
          </a:ln>
        </p:spPr>
        <p:txBody>
          <a:bodyPr>
            <a:spAutoFit/>
          </a:bodyPr>
          <a:lstStyle/>
          <a:p>
            <a:pPr>
              <a:spcBef>
                <a:spcPct val="10000"/>
              </a:spcBef>
            </a:pPr>
            <a:r>
              <a:rPr kumimoji="1" lang="zh-CN" altLang="en-US" sz="2400" dirty="0"/>
              <a:t>°</a:t>
            </a:r>
            <a:r>
              <a:rPr kumimoji="1" lang="en-US" altLang="zh-CN" sz="2400" b="1" dirty="0" err="1">
                <a:solidFill>
                  <a:srgbClr val="CC0000"/>
                </a:solidFill>
              </a:rPr>
              <a:t>Significand</a:t>
            </a:r>
            <a:r>
              <a:rPr kumimoji="1" lang="en-US" altLang="zh-CN" sz="2400" b="1" dirty="0"/>
              <a:t>:</a:t>
            </a:r>
          </a:p>
          <a:p>
            <a:pPr>
              <a:spcBef>
                <a:spcPct val="10000"/>
              </a:spcBef>
            </a:pPr>
            <a:r>
              <a:rPr kumimoji="1" lang="en-US" altLang="zh-CN" sz="2400" b="1" dirty="0"/>
              <a:t>           </a:t>
            </a:r>
            <a:r>
              <a:rPr kumimoji="1" lang="en-US" altLang="zh-CN" sz="2400" b="1" dirty="0">
                <a:solidFill>
                  <a:srgbClr val="FF0066"/>
                </a:solidFill>
              </a:rPr>
              <a:t>1 +</a:t>
            </a:r>
            <a:r>
              <a:rPr kumimoji="1" lang="en-US" altLang="zh-CN" sz="2400" b="1" dirty="0"/>
              <a:t> </a:t>
            </a:r>
            <a:r>
              <a:rPr kumimoji="1" lang="en-US" altLang="zh-CN" sz="2400" b="1" dirty="0" smtClean="0"/>
              <a:t>0</a:t>
            </a:r>
            <a:r>
              <a:rPr kumimoji="1" lang="en-US" altLang="zh-CN" sz="2400" dirty="0" smtClean="0"/>
              <a:t>x</a:t>
            </a:r>
            <a:r>
              <a:rPr kumimoji="1" lang="en-US" altLang="zh-CN" sz="2400" b="1" dirty="0" smtClean="0"/>
              <a:t>2</a:t>
            </a:r>
            <a:r>
              <a:rPr kumimoji="1" lang="en-US" altLang="zh-CN" sz="2400" b="1" baseline="30000" dirty="0" smtClean="0"/>
              <a:t>-1</a:t>
            </a:r>
            <a:r>
              <a:rPr kumimoji="1" lang="en-US" altLang="zh-CN" sz="2400" b="1" dirty="0"/>
              <a:t>+ 1</a:t>
            </a:r>
            <a:r>
              <a:rPr kumimoji="1" lang="en-US" altLang="zh-CN" sz="2400" dirty="0"/>
              <a:t>x</a:t>
            </a:r>
            <a:r>
              <a:rPr kumimoji="1" lang="en-US" altLang="zh-CN" sz="2400" b="1" dirty="0"/>
              <a:t>2</a:t>
            </a:r>
            <a:r>
              <a:rPr kumimoji="1" lang="en-US" altLang="zh-CN" sz="2400" b="1" baseline="30000" dirty="0"/>
              <a:t>-2</a:t>
            </a:r>
            <a:r>
              <a:rPr kumimoji="1" lang="en-US" altLang="zh-CN" sz="2400" b="1" dirty="0"/>
              <a:t> + 0</a:t>
            </a:r>
            <a:r>
              <a:rPr kumimoji="1" lang="en-US" altLang="zh-CN" sz="2400" dirty="0"/>
              <a:t>x</a:t>
            </a:r>
            <a:r>
              <a:rPr kumimoji="1" lang="en-US" altLang="zh-CN" sz="2400" b="1" dirty="0"/>
              <a:t>2</a:t>
            </a:r>
            <a:r>
              <a:rPr kumimoji="1" lang="en-US" altLang="zh-CN" sz="2400" b="1" baseline="30000" dirty="0"/>
              <a:t>-3</a:t>
            </a:r>
            <a:r>
              <a:rPr kumimoji="1" lang="en-US" altLang="zh-CN" sz="2400" b="1" dirty="0"/>
              <a:t> + 0</a:t>
            </a:r>
            <a:r>
              <a:rPr kumimoji="1" lang="en-US" altLang="zh-CN" sz="2400" dirty="0"/>
              <a:t>x</a:t>
            </a:r>
            <a:r>
              <a:rPr kumimoji="1" lang="en-US" altLang="zh-CN" sz="2400" b="1" dirty="0"/>
              <a:t>2</a:t>
            </a:r>
            <a:r>
              <a:rPr kumimoji="1" lang="en-US" altLang="zh-CN" sz="2400" b="1" baseline="30000" dirty="0"/>
              <a:t>-4</a:t>
            </a:r>
            <a:r>
              <a:rPr kumimoji="1" lang="en-US" altLang="zh-CN" sz="2400" b="1" dirty="0"/>
              <a:t> + 0</a:t>
            </a:r>
            <a:r>
              <a:rPr kumimoji="1" lang="en-US" altLang="zh-CN" sz="2400" dirty="0"/>
              <a:t>x</a:t>
            </a:r>
            <a:r>
              <a:rPr kumimoji="1" lang="en-US" altLang="zh-CN" sz="2400" b="1" dirty="0"/>
              <a:t>2</a:t>
            </a:r>
            <a:r>
              <a:rPr kumimoji="1" lang="en-US" altLang="zh-CN" sz="2400" b="1" baseline="30000" dirty="0"/>
              <a:t>-5</a:t>
            </a:r>
            <a:r>
              <a:rPr kumimoji="1" lang="en-US" altLang="zh-CN" sz="2400" b="1" dirty="0"/>
              <a:t> +...</a:t>
            </a:r>
          </a:p>
          <a:p>
            <a:pPr>
              <a:spcBef>
                <a:spcPct val="10000"/>
              </a:spcBef>
            </a:pPr>
            <a:r>
              <a:rPr kumimoji="1" lang="en-US" altLang="zh-CN" sz="2400" b="1" dirty="0"/>
              <a:t>         =</a:t>
            </a:r>
            <a:r>
              <a:rPr kumimoji="1" lang="en-US" altLang="zh-CN" sz="2400" b="1" dirty="0" smtClean="0"/>
              <a:t>1 </a:t>
            </a:r>
            <a:r>
              <a:rPr kumimoji="1" lang="en-US" altLang="zh-CN" sz="2400" b="1" dirty="0"/>
              <a:t>+2</a:t>
            </a:r>
            <a:r>
              <a:rPr kumimoji="1" lang="en-US" altLang="zh-CN" sz="2400" b="1" baseline="30000" dirty="0"/>
              <a:t>-2</a:t>
            </a:r>
            <a:r>
              <a:rPr kumimoji="1" lang="en-US" altLang="zh-CN" sz="2400" b="1" dirty="0"/>
              <a:t> = </a:t>
            </a:r>
            <a:r>
              <a:rPr kumimoji="1" lang="en-US" altLang="zh-CN" sz="2400" b="1" dirty="0" smtClean="0"/>
              <a:t>1 </a:t>
            </a:r>
            <a:r>
              <a:rPr kumimoji="1" lang="en-US" altLang="zh-CN" sz="2400" b="1" dirty="0"/>
              <a:t>+0.25 = </a:t>
            </a:r>
            <a:r>
              <a:rPr kumimoji="1" lang="en-US" altLang="zh-CN" sz="2400" b="1" dirty="0" smtClean="0"/>
              <a:t>1.25</a:t>
            </a:r>
            <a:endParaRPr kumimoji="1" lang="en-US" altLang="zh-CN" sz="2400" b="1" dirty="0"/>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a:spcBef>
                <a:spcPct val="50000"/>
              </a:spcBef>
            </a:pPr>
            <a:r>
              <a:rPr kumimoji="1" lang="zh-CN" altLang="en-US" sz="2400" dirty="0"/>
              <a:t>°</a:t>
            </a:r>
            <a:r>
              <a:rPr kumimoji="1" lang="en-US" altLang="zh-CN" sz="2400" b="1" dirty="0">
                <a:solidFill>
                  <a:srgbClr val="CC0000"/>
                </a:solidFill>
              </a:rPr>
              <a:t>Represents</a:t>
            </a:r>
            <a:r>
              <a:rPr kumimoji="1" lang="en-US" altLang="zh-CN" sz="2400" b="1" dirty="0"/>
              <a:t>: -</a:t>
            </a:r>
            <a:r>
              <a:rPr kumimoji="1" lang="en-US" altLang="zh-CN" sz="2400" b="1" dirty="0" smtClean="0"/>
              <a:t>1.25</a:t>
            </a:r>
            <a:r>
              <a:rPr kumimoji="1" lang="en-US" altLang="zh-CN" sz="2400" b="1" baseline="-25000" dirty="0" smtClean="0"/>
              <a:t>ten</a:t>
            </a:r>
            <a:r>
              <a:rPr kumimoji="1" lang="en-US" altLang="zh-CN" sz="2400" dirty="0" smtClean="0"/>
              <a:t>x</a:t>
            </a:r>
            <a:r>
              <a:rPr kumimoji="1" lang="en-US" altLang="zh-CN" sz="2400" b="1" dirty="0" smtClean="0"/>
              <a:t>2</a:t>
            </a:r>
            <a:r>
              <a:rPr kumimoji="1" lang="en-US" altLang="zh-CN" sz="2400" b="1" baseline="30000" dirty="0" smtClean="0"/>
              <a:t>2</a:t>
            </a:r>
            <a:r>
              <a:rPr kumimoji="1" lang="en-US" altLang="zh-CN" sz="2400" b="1" dirty="0" smtClean="0"/>
              <a:t> </a:t>
            </a:r>
            <a:r>
              <a:rPr kumimoji="1" lang="en-US" altLang="zh-CN" sz="2400" b="1" dirty="0"/>
              <a:t>= - </a:t>
            </a:r>
            <a:r>
              <a:rPr kumimoji="1" lang="en-US" altLang="zh-CN" sz="2400" b="1" dirty="0" smtClean="0"/>
              <a:t>5</a:t>
            </a:r>
            <a:endParaRPr kumimoji="1" lang="en-US" altLang="zh-CN" sz="2400" b="1" dirty="0"/>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584717"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a:spcBef>
                <a:spcPct val="50000"/>
              </a:spcBef>
            </a:pPr>
            <a:r>
              <a:rPr kumimoji="1" lang="en-GB" altLang="zh-CN" sz="2400" b="1" dirty="0" smtClean="0"/>
              <a:t>C0A00000H</a:t>
            </a:r>
            <a:r>
              <a:rPr kumimoji="1" lang="en-GB" altLang="zh-CN" sz="2400" b="1" baseline="-30000" dirty="0" smtClean="0"/>
              <a:t> </a:t>
            </a:r>
            <a:r>
              <a:rPr kumimoji="1" lang="en-GB" altLang="zh-CN" sz="2400" b="1" dirty="0"/>
              <a:t>is the hex. Rep. Of an IEEE 754 SP FP number</a:t>
            </a:r>
            <a:endParaRPr kumimoji="1"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470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smtClean="0"/>
              <a:t>1011 11101 110 0000 0000 0000 0000 0000</a:t>
            </a:r>
            <a:endParaRPr lang="zh-CN" altLang="en-US" sz="2900" smtClean="0"/>
          </a:p>
          <a:p>
            <a:pPr>
              <a:buFontTx/>
              <a:buNone/>
            </a:pPr>
            <a:endParaRPr lang="zh-CN" altLang="en-US" smtClean="0"/>
          </a:p>
        </p:txBody>
      </p:sp>
      <p:grpSp>
        <p:nvGrpSpPr>
          <p:cNvPr id="584708" name="Group 13"/>
          <p:cNvGrpSpPr>
            <a:grpSpLocks/>
          </p:cNvGrpSpPr>
          <p:nvPr/>
        </p:nvGrpSpPr>
        <p:grpSpPr bwMode="auto">
          <a:xfrm>
            <a:off x="522288" y="1584325"/>
            <a:ext cx="7605712" cy="457200"/>
            <a:chOff x="336" y="1063"/>
            <a:chExt cx="4608" cy="288"/>
          </a:xfrm>
        </p:grpSpPr>
        <p:sp>
          <p:nvSpPr>
            <p:cNvPr id="584709"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4710"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584711"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Exponent</a:t>
            </a:r>
            <a:r>
              <a:rPr kumimoji="1" lang="en-US" altLang="zh-CN" sz="2400" b="1"/>
              <a:t>:</a:t>
            </a:r>
          </a:p>
          <a:p>
            <a:pPr>
              <a:spcBef>
                <a:spcPct val="10000"/>
              </a:spcBef>
            </a:pPr>
            <a:r>
              <a:rPr kumimoji="1" lang="en-US" altLang="zh-CN" sz="2400"/>
              <a:t>               • </a:t>
            </a:r>
            <a:r>
              <a:rPr kumimoji="1" lang="en-US" altLang="zh-CN" sz="2400" b="1"/>
              <a:t>0111 1101</a:t>
            </a:r>
            <a:r>
              <a:rPr kumimoji="1" lang="en-US" altLang="zh-CN" sz="2400" b="1" baseline="-25000"/>
              <a:t>two</a:t>
            </a:r>
            <a:r>
              <a:rPr kumimoji="1" lang="en-US" altLang="zh-CN" sz="2400" b="1"/>
              <a:t> = 125</a:t>
            </a:r>
            <a:r>
              <a:rPr kumimoji="1" lang="en-US" altLang="zh-CN" sz="2400" b="1" baseline="-25000"/>
              <a:t>ten</a:t>
            </a:r>
          </a:p>
          <a:p>
            <a:pPr>
              <a:spcBef>
                <a:spcPct val="10000"/>
              </a:spcBef>
            </a:pPr>
            <a:r>
              <a:rPr kumimoji="1" lang="en-US" altLang="zh-CN" sz="2400"/>
              <a:t>               • </a:t>
            </a:r>
            <a:r>
              <a:rPr kumimoji="1" lang="en-US" altLang="zh-CN" sz="2400" b="1"/>
              <a:t>Bias adjustment: 125 - 127 = -2</a:t>
            </a:r>
            <a:endParaRPr kumimoji="1" lang="en-US" altLang="zh-CN" sz="2400"/>
          </a:p>
        </p:txBody>
      </p:sp>
      <p:sp>
        <p:nvSpPr>
          <p:cNvPr id="312329" name="Text Box 9"/>
          <p:cNvSpPr txBox="1">
            <a:spLocks noChangeArrowheads="1"/>
          </p:cNvSpPr>
          <p:nvPr/>
        </p:nvSpPr>
        <p:spPr bwMode="auto">
          <a:xfrm>
            <a:off x="336550" y="4559300"/>
            <a:ext cx="82296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Significand</a:t>
            </a:r>
            <a:r>
              <a:rPr kumimoji="1" lang="en-US" altLang="zh-CN" sz="2400" b="1"/>
              <a:t>:</a:t>
            </a:r>
          </a:p>
          <a:p>
            <a:pPr>
              <a:spcBef>
                <a:spcPct val="10000"/>
              </a:spcBef>
            </a:pPr>
            <a:r>
              <a:rPr kumimoji="1" lang="en-US" altLang="zh-CN" sz="2400" b="1"/>
              <a:t>           </a:t>
            </a:r>
            <a:r>
              <a:rPr kumimoji="1" lang="en-US" altLang="zh-CN" sz="2400" b="1">
                <a:solidFill>
                  <a:srgbClr val="FF0066"/>
                </a:solidFill>
              </a:rPr>
              <a:t>1 +</a:t>
            </a:r>
            <a:r>
              <a:rPr kumimoji="1" lang="en-US" altLang="zh-CN" sz="2400" b="1"/>
              <a:t> 1</a:t>
            </a:r>
            <a:r>
              <a:rPr kumimoji="1" lang="en-US" altLang="zh-CN" sz="2400"/>
              <a:t>x</a:t>
            </a:r>
            <a:r>
              <a:rPr kumimoji="1" lang="en-US" altLang="zh-CN" sz="2400" b="1"/>
              <a:t>2</a:t>
            </a:r>
            <a:r>
              <a:rPr kumimoji="1" lang="en-US" altLang="zh-CN" sz="2400" b="1" baseline="30000"/>
              <a:t>-1</a:t>
            </a:r>
            <a:r>
              <a:rPr kumimoji="1" lang="en-US" altLang="zh-CN" sz="2400" b="1"/>
              <a:t>+ 1</a:t>
            </a:r>
            <a:r>
              <a:rPr kumimoji="1" lang="en-US" altLang="zh-CN" sz="2400"/>
              <a:t>x</a:t>
            </a:r>
            <a:r>
              <a:rPr kumimoji="1" lang="en-US" altLang="zh-CN" sz="2400" b="1"/>
              <a:t>2</a:t>
            </a:r>
            <a:r>
              <a:rPr kumimoji="1" lang="en-US" altLang="zh-CN" sz="2400" b="1" baseline="30000"/>
              <a:t>-2</a:t>
            </a:r>
            <a:r>
              <a:rPr kumimoji="1" lang="en-US" altLang="zh-CN" sz="2400" b="1"/>
              <a:t> + 0</a:t>
            </a:r>
            <a:r>
              <a:rPr kumimoji="1" lang="en-US" altLang="zh-CN" sz="2400"/>
              <a:t>x</a:t>
            </a:r>
            <a:r>
              <a:rPr kumimoji="1" lang="en-US" altLang="zh-CN" sz="2400" b="1"/>
              <a:t>2</a:t>
            </a:r>
            <a:r>
              <a:rPr kumimoji="1" lang="en-US" altLang="zh-CN" sz="2400" b="1" baseline="30000"/>
              <a:t>-3</a:t>
            </a:r>
            <a:r>
              <a:rPr kumimoji="1" lang="en-US" altLang="zh-CN" sz="2400" b="1"/>
              <a:t> + 0</a:t>
            </a:r>
            <a:r>
              <a:rPr kumimoji="1" lang="en-US" altLang="zh-CN" sz="2400"/>
              <a:t>x</a:t>
            </a:r>
            <a:r>
              <a:rPr kumimoji="1" lang="en-US" altLang="zh-CN" sz="2400" b="1"/>
              <a:t>2</a:t>
            </a:r>
            <a:r>
              <a:rPr kumimoji="1" lang="en-US" altLang="zh-CN" sz="2400" b="1" baseline="30000"/>
              <a:t>-4</a:t>
            </a:r>
            <a:r>
              <a:rPr kumimoji="1" lang="en-US" altLang="zh-CN" sz="2400" b="1"/>
              <a:t> + 0</a:t>
            </a:r>
            <a:r>
              <a:rPr kumimoji="1" lang="en-US" altLang="zh-CN" sz="2400"/>
              <a:t>x</a:t>
            </a:r>
            <a:r>
              <a:rPr kumimoji="1" lang="en-US" altLang="zh-CN" sz="2400" b="1"/>
              <a:t>2</a:t>
            </a:r>
            <a:r>
              <a:rPr kumimoji="1" lang="en-US" altLang="zh-CN" sz="2400" b="1" baseline="30000"/>
              <a:t>-5</a:t>
            </a:r>
            <a:r>
              <a:rPr kumimoji="1" lang="en-US" altLang="zh-CN" sz="2400" b="1"/>
              <a:t> +...</a:t>
            </a:r>
          </a:p>
          <a:p>
            <a:pPr>
              <a:spcBef>
                <a:spcPct val="10000"/>
              </a:spcBef>
            </a:pPr>
            <a:r>
              <a:rPr kumimoji="1" lang="en-US" altLang="zh-CN" sz="2400" b="1"/>
              <a:t>         =1+2</a:t>
            </a:r>
            <a:r>
              <a:rPr kumimoji="1" lang="en-US" altLang="zh-CN" sz="2400" b="1" baseline="30000"/>
              <a:t>-1</a:t>
            </a:r>
            <a:r>
              <a:rPr kumimoji="1" lang="en-US" altLang="zh-CN" sz="2400" b="1"/>
              <a:t> +2</a:t>
            </a:r>
            <a:r>
              <a:rPr kumimoji="1" lang="en-US" altLang="zh-CN" sz="2400" b="1" baseline="30000"/>
              <a:t>-2</a:t>
            </a:r>
            <a:r>
              <a:rPr kumimoji="1" lang="en-US" altLang="zh-CN" sz="2400" b="1"/>
              <a:t> = 1+0.5 +0.25 = 1.75</a:t>
            </a:r>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a:spcBef>
                <a:spcPct val="50000"/>
              </a:spcBef>
            </a:pPr>
            <a:r>
              <a:rPr kumimoji="1" lang="zh-CN" altLang="en-US" sz="2400"/>
              <a:t>°</a:t>
            </a:r>
            <a:r>
              <a:rPr kumimoji="1" lang="en-US" altLang="zh-CN" sz="2400" b="1">
                <a:solidFill>
                  <a:srgbClr val="CC0000"/>
                </a:solidFill>
              </a:rPr>
              <a:t>Represents</a:t>
            </a:r>
            <a:r>
              <a:rPr kumimoji="1" lang="en-US" altLang="zh-CN" sz="2400" b="1"/>
              <a:t>: -1.75</a:t>
            </a:r>
            <a:r>
              <a:rPr kumimoji="1" lang="en-US" altLang="zh-CN" sz="2400" b="1" baseline="-25000"/>
              <a:t>ten</a:t>
            </a:r>
            <a:r>
              <a:rPr kumimoji="1" lang="en-US" altLang="zh-CN" sz="2400"/>
              <a:t>x</a:t>
            </a:r>
            <a:r>
              <a:rPr kumimoji="1" lang="en-US" altLang="zh-CN" sz="2400" b="1"/>
              <a:t>2</a:t>
            </a:r>
            <a:r>
              <a:rPr kumimoji="1" lang="en-US" altLang="zh-CN" sz="2400" b="1" baseline="30000"/>
              <a:t>-2</a:t>
            </a:r>
            <a:r>
              <a:rPr kumimoji="1" lang="en-US" altLang="zh-CN" sz="2400" b="1"/>
              <a:t> = - 0.4375</a:t>
            </a:r>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584717"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a:spcBef>
                <a:spcPct val="50000"/>
              </a:spcBef>
            </a:pPr>
            <a:r>
              <a:rPr kumimoji="1" lang="en-GB" altLang="zh-CN" sz="2400" b="1"/>
              <a:t>BEE00000H</a:t>
            </a:r>
            <a:r>
              <a:rPr kumimoji="1" lang="en-GB" altLang="zh-CN" sz="2400" b="1" baseline="-30000"/>
              <a:t> </a:t>
            </a:r>
            <a:r>
              <a:rPr kumimoji="1" lang="en-GB" altLang="zh-CN" sz="2400" b="1"/>
              <a:t>is the hex. Rep. Of an IEEE 754 SP FP number</a:t>
            </a:r>
            <a:endParaRPr kumimoji="1" lang="en-US" altLang="zh-CN" sz="2400" b="1"/>
          </a:p>
        </p:txBody>
      </p:sp>
    </p:spTree>
    <p:extLst>
      <p:ext uri="{BB962C8B-B14F-4D97-AF65-F5344CB8AC3E}">
        <p14:creationId xmlns:p14="http://schemas.microsoft.com/office/powerpoint/2010/main" val="22511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itchFamily="2" charset="-122"/>
              </a:rPr>
              <a:t>Ex: Converting Decimal to FP</a:t>
            </a:r>
          </a:p>
        </p:txBody>
      </p:sp>
      <p:sp>
        <p:nvSpPr>
          <p:cNvPr id="586755" name="Rectangle 3"/>
          <p:cNvSpPr>
            <a:spLocks noGrp="1" noChangeArrowheads="1"/>
          </p:cNvSpPr>
          <p:nvPr>
            <p:ph type="body" idx="4294967295"/>
          </p:nvPr>
        </p:nvSpPr>
        <p:spPr>
          <a:xfrm>
            <a:off x="2909888" y="768350"/>
            <a:ext cx="4883150" cy="564514"/>
          </a:xfrm>
        </p:spPr>
        <p:txBody>
          <a:bodyPr lIns="63500" tIns="25400" rIns="63500" bIns="25400">
            <a:spAutoFit/>
          </a:bodyPr>
          <a:lstStyle/>
          <a:p>
            <a:pPr>
              <a:buFontTx/>
              <a:buNone/>
            </a:pPr>
            <a:r>
              <a:rPr lang="zh-CN" altLang="en-US" sz="2900" dirty="0" smtClean="0"/>
              <a:t>-</a:t>
            </a:r>
            <a:r>
              <a:rPr lang="en-US" altLang="zh-CN" sz="2900" dirty="0"/>
              <a:t>0</a:t>
            </a:r>
            <a:r>
              <a:rPr lang="zh-CN" altLang="en-US" sz="2900" dirty="0" smtClean="0"/>
              <a:t>.75 </a:t>
            </a:r>
            <a:endParaRPr lang="en-US" altLang="zh-CN" sz="2900" baseline="30000" dirty="0" smtClean="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a:spcBef>
                <a:spcPct val="50000"/>
              </a:spcBef>
            </a:pPr>
            <a:r>
              <a:rPr kumimoji="1" lang="zh-CN" altLang="en-US" sz="2400" b="1" dirty="0"/>
              <a:t>1. </a:t>
            </a:r>
            <a:r>
              <a:rPr kumimoji="1" lang="en-US" altLang="zh-CN" sz="2400" b="1" dirty="0" err="1"/>
              <a:t>Denormalize</a:t>
            </a:r>
            <a:r>
              <a:rPr kumimoji="1" lang="en-US" altLang="zh-CN" sz="2400" b="1" dirty="0"/>
              <a:t>: </a:t>
            </a:r>
            <a:r>
              <a:rPr kumimoji="1" lang="en-US" altLang="zh-CN" sz="2400" b="1" dirty="0" smtClean="0"/>
              <a:t>-</a:t>
            </a:r>
            <a:r>
              <a:rPr kumimoji="1" lang="en-US" altLang="zh-CN" sz="2400" b="1" dirty="0"/>
              <a:t>0</a:t>
            </a:r>
            <a:r>
              <a:rPr kumimoji="1" lang="en-US" altLang="zh-CN" sz="2400" b="1" dirty="0" smtClean="0"/>
              <a:t>.75</a:t>
            </a:r>
            <a:endParaRPr kumimoji="1" lang="en-US" altLang="zh-CN" sz="2400" dirty="0"/>
          </a:p>
        </p:txBody>
      </p:sp>
      <p:sp>
        <p:nvSpPr>
          <p:cNvPr id="314373" name="Text Box 5"/>
          <p:cNvSpPr txBox="1">
            <a:spLocks noChangeArrowheads="1"/>
          </p:cNvSpPr>
          <p:nvPr/>
        </p:nvSpPr>
        <p:spPr bwMode="auto">
          <a:xfrm>
            <a:off x="457200" y="1833563"/>
            <a:ext cx="8077200" cy="867930"/>
          </a:xfrm>
          <a:prstGeom prst="rect">
            <a:avLst/>
          </a:prstGeom>
          <a:noFill/>
          <a:ln w="9525">
            <a:noFill/>
            <a:miter lim="800000"/>
            <a:headEnd/>
            <a:tailEnd/>
          </a:ln>
        </p:spPr>
        <p:txBody>
          <a:bodyPr>
            <a:spAutoFit/>
          </a:bodyPr>
          <a:lstStyle/>
          <a:p>
            <a:pPr>
              <a:spcBef>
                <a:spcPct val="10000"/>
              </a:spcBef>
            </a:pPr>
            <a:r>
              <a:rPr kumimoji="1" lang="zh-CN" altLang="en-US" sz="2400" b="1" dirty="0">
                <a:solidFill>
                  <a:srgbClr val="000000"/>
                </a:solidFill>
              </a:rPr>
              <a:t>2. </a:t>
            </a:r>
            <a:r>
              <a:rPr kumimoji="1" lang="en-US" altLang="zh-CN" sz="2400" b="1" dirty="0">
                <a:solidFill>
                  <a:srgbClr val="000000"/>
                </a:solidFill>
              </a:rPr>
              <a:t>Convert integer part:</a:t>
            </a:r>
          </a:p>
          <a:p>
            <a:pPr>
              <a:spcBef>
                <a:spcPct val="10000"/>
              </a:spcBef>
            </a:pPr>
            <a:r>
              <a:rPr kumimoji="1" lang="en-US" altLang="zh-CN" sz="2400" b="1" dirty="0">
                <a:solidFill>
                  <a:srgbClr val="000000"/>
                </a:solidFill>
              </a:rPr>
              <a:t>           </a:t>
            </a:r>
            <a:r>
              <a:rPr kumimoji="1" lang="en-US" altLang="zh-CN" sz="2400" b="1" dirty="0" smtClean="0">
                <a:solidFill>
                  <a:srgbClr val="000000"/>
                </a:solidFill>
              </a:rPr>
              <a:t>0 </a:t>
            </a:r>
            <a:r>
              <a:rPr kumimoji="1" lang="en-US" altLang="zh-CN" sz="2400" b="1" dirty="0">
                <a:solidFill>
                  <a:srgbClr val="000000"/>
                </a:solidFill>
              </a:rPr>
              <a:t>= </a:t>
            </a:r>
            <a:r>
              <a:rPr kumimoji="1" lang="en-US" altLang="zh-CN" sz="2400" b="1" dirty="0" smtClean="0">
                <a:solidFill>
                  <a:srgbClr val="063DE9"/>
                </a:solidFill>
              </a:rPr>
              <a:t>0</a:t>
            </a:r>
            <a:r>
              <a:rPr kumimoji="1" lang="en-US" altLang="zh-CN" sz="2400" b="1" baseline="-25000" dirty="0" smtClean="0">
                <a:solidFill>
                  <a:srgbClr val="000000"/>
                </a:solidFill>
              </a:rPr>
              <a:t>2</a:t>
            </a:r>
            <a:endParaRPr kumimoji="1" lang="en-US" altLang="zh-CN" sz="2400" baseline="-25000" dirty="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67930"/>
          </a:xfrm>
          <a:prstGeom prst="rect">
            <a:avLst/>
          </a:prstGeom>
          <a:noFill/>
          <a:ln w="9525">
            <a:noFill/>
            <a:miter lim="800000"/>
            <a:headEnd/>
            <a:tailEnd/>
          </a:ln>
        </p:spPr>
        <p:txBody>
          <a:bodyPr>
            <a:spAutoFit/>
          </a:bodyPr>
          <a:lstStyle/>
          <a:p>
            <a:pPr>
              <a:spcBef>
                <a:spcPct val="10000"/>
              </a:spcBef>
            </a:pPr>
            <a:r>
              <a:rPr kumimoji="1" lang="zh-CN" altLang="en-US" sz="2400" b="1" dirty="0"/>
              <a:t>4. </a:t>
            </a:r>
            <a:r>
              <a:rPr kumimoji="1" lang="en-US" altLang="zh-CN" sz="2400" b="1" dirty="0"/>
              <a:t>Put parts together and normalize:</a:t>
            </a:r>
          </a:p>
          <a:p>
            <a:pPr>
              <a:spcBef>
                <a:spcPct val="10000"/>
              </a:spcBef>
            </a:pPr>
            <a:r>
              <a:rPr kumimoji="1" lang="en-US" altLang="zh-CN" sz="2400" b="1" dirty="0"/>
              <a:t>           </a:t>
            </a:r>
            <a:r>
              <a:rPr kumimoji="1" lang="en-US" altLang="zh-CN" sz="2400" b="1" dirty="0" smtClean="0"/>
              <a:t>0.11 </a:t>
            </a:r>
            <a:r>
              <a:rPr kumimoji="1" lang="en-US" altLang="zh-CN" sz="2400" b="1" dirty="0"/>
              <a:t>= </a:t>
            </a:r>
            <a:r>
              <a:rPr kumimoji="1" lang="en-US" altLang="zh-CN" sz="2400" b="1" dirty="0" smtClean="0">
                <a:solidFill>
                  <a:srgbClr val="FF0066"/>
                </a:solidFill>
              </a:rPr>
              <a:t>1.</a:t>
            </a:r>
            <a:r>
              <a:rPr kumimoji="1" lang="en-US" altLang="zh-CN" sz="2400" b="1" dirty="0" smtClean="0"/>
              <a:t>1</a:t>
            </a:r>
            <a:r>
              <a:rPr kumimoji="1" lang="en-US" altLang="zh-CN" sz="2400" dirty="0" smtClean="0"/>
              <a:t> </a:t>
            </a:r>
            <a:r>
              <a:rPr kumimoji="1" lang="en-US" altLang="zh-CN" sz="2400" dirty="0"/>
              <a:t>x</a:t>
            </a:r>
            <a:r>
              <a:rPr kumimoji="1" lang="en-US" altLang="zh-CN" sz="2400" b="1" dirty="0"/>
              <a:t> </a:t>
            </a:r>
            <a:r>
              <a:rPr kumimoji="1" lang="en-US" altLang="zh-CN" sz="2400" b="1" dirty="0" smtClean="0"/>
              <a:t>2</a:t>
            </a:r>
            <a:r>
              <a:rPr kumimoji="1" lang="en-US" altLang="zh-CN" sz="2400" b="1" baseline="30000" dirty="0" smtClean="0"/>
              <a:t>-1</a:t>
            </a:r>
            <a:endParaRPr kumimoji="1" lang="en-US" altLang="zh-CN" sz="2400" baseline="30000" dirty="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a:spcBef>
                <a:spcPct val="50000"/>
              </a:spcBef>
            </a:pPr>
            <a:r>
              <a:rPr kumimoji="1" lang="zh-CN" altLang="en-US" sz="2400" b="1" dirty="0"/>
              <a:t>5. </a:t>
            </a:r>
            <a:r>
              <a:rPr kumimoji="1" lang="en-US" altLang="zh-CN" sz="2400" b="1" dirty="0"/>
              <a:t>Convert exponent: 127 </a:t>
            </a:r>
            <a:r>
              <a:rPr kumimoji="1" lang="en-US" altLang="zh-CN" sz="2400" b="1" dirty="0" smtClean="0"/>
              <a:t>- 1 </a:t>
            </a:r>
            <a:r>
              <a:rPr kumimoji="1" lang="en-US" altLang="zh-CN" sz="2400" b="1" dirty="0"/>
              <a:t>= </a:t>
            </a:r>
            <a:r>
              <a:rPr kumimoji="1" lang="en-US" altLang="zh-CN" sz="2400" b="1" dirty="0" smtClean="0">
                <a:solidFill>
                  <a:srgbClr val="3333FF"/>
                </a:solidFill>
              </a:rPr>
              <a:t>126 </a:t>
            </a:r>
            <a:r>
              <a:rPr kumimoji="1" lang="en-US" altLang="zh-CN" sz="2400" b="1" dirty="0"/>
              <a:t>= </a:t>
            </a:r>
            <a:r>
              <a:rPr kumimoji="1" lang="en-US" altLang="zh-CN" sz="2400" b="1" dirty="0" smtClean="0">
                <a:solidFill>
                  <a:srgbClr val="3333FF"/>
                </a:solidFill>
              </a:rPr>
              <a:t>0111 1110</a:t>
            </a:r>
            <a:r>
              <a:rPr kumimoji="1" lang="en-US" altLang="zh-CN" sz="2400" b="1" baseline="-25000" dirty="0" smtClean="0"/>
              <a:t>2</a:t>
            </a:r>
            <a:endParaRPr kumimoji="1" lang="en-US" altLang="zh-CN" sz="2400" dirty="0"/>
          </a:p>
        </p:txBody>
      </p:sp>
      <p:sp>
        <p:nvSpPr>
          <p:cNvPr id="314377" name="Text Box 9"/>
          <p:cNvSpPr txBox="1">
            <a:spLocks noChangeArrowheads="1"/>
          </p:cNvSpPr>
          <p:nvPr/>
        </p:nvSpPr>
        <p:spPr bwMode="auto">
          <a:xfrm>
            <a:off x="674688" y="5256213"/>
            <a:ext cx="6764337" cy="523220"/>
          </a:xfrm>
          <a:prstGeom prst="rect">
            <a:avLst/>
          </a:prstGeom>
          <a:noFill/>
          <a:ln w="9525">
            <a:noFill/>
            <a:miter lim="800000"/>
            <a:headEnd/>
            <a:tailEnd/>
          </a:ln>
        </p:spPr>
        <p:txBody>
          <a:bodyPr>
            <a:spAutoFit/>
          </a:bodyPr>
          <a:lstStyle/>
          <a:p>
            <a:pPr>
              <a:spcBef>
                <a:spcPct val="50000"/>
              </a:spcBef>
            </a:pPr>
            <a:r>
              <a:rPr kumimoji="1" lang="zh-CN" altLang="en-US" sz="2800" b="1" dirty="0" smtClean="0">
                <a:latin typeface="Times New Roman" pitchFamily="18" charset="0"/>
              </a:rPr>
              <a:t>1</a:t>
            </a:r>
            <a:r>
              <a:rPr kumimoji="1" lang="en-US" altLang="zh-CN" sz="2800" b="1" dirty="0" smtClean="0">
                <a:latin typeface="Times New Roman" pitchFamily="18" charset="0"/>
              </a:rPr>
              <a:t>0111 111</a:t>
            </a:r>
            <a:r>
              <a:rPr kumimoji="1" lang="zh-CN" altLang="en-US" sz="2800" b="1" dirty="0" smtClean="0">
                <a:latin typeface="Times New Roman" pitchFamily="18" charset="0"/>
              </a:rPr>
              <a:t>0 </a:t>
            </a:r>
            <a:r>
              <a:rPr kumimoji="1" lang="zh-CN" altLang="en-US" sz="2800" b="1" dirty="0">
                <a:latin typeface="Times New Roman" pitchFamily="18" charset="0"/>
              </a:rPr>
              <a:t>100 </a:t>
            </a:r>
            <a:r>
              <a:rPr kumimoji="1" lang="en-US" altLang="zh-CN" sz="2800" b="1" dirty="0" smtClean="0">
                <a:latin typeface="Times New Roman" pitchFamily="18" charset="0"/>
              </a:rPr>
              <a:t>00</a:t>
            </a:r>
            <a:r>
              <a:rPr kumimoji="1" lang="zh-CN" altLang="en-US" sz="2800" b="1" dirty="0" smtClean="0">
                <a:latin typeface="Times New Roman" pitchFamily="18" charset="0"/>
              </a:rPr>
              <a:t>00 </a:t>
            </a:r>
            <a:r>
              <a:rPr kumimoji="1" lang="zh-CN" altLang="en-US" sz="2800" b="1" dirty="0">
                <a:latin typeface="Times New Roman" pitchFamily="18" charset="0"/>
              </a:rPr>
              <a:t>0000 0000 0000 0000</a:t>
            </a:r>
            <a:endParaRPr kumimoji="1" lang="zh-CN" altLang="en-US" sz="2800" dirty="0">
              <a:latin typeface="Times New Roman" pitchFamily="18" charset="0"/>
            </a:endParaRPr>
          </a:p>
        </p:txBody>
      </p:sp>
      <p:sp>
        <p:nvSpPr>
          <p:cNvPr id="586762"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6763"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586764"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a:spcBef>
                <a:spcPct val="50000"/>
              </a:spcBef>
            </a:pPr>
            <a:r>
              <a:rPr kumimoji="1" lang="en-US" altLang="zh-CN" sz="2400" b="1" dirty="0"/>
              <a:t>The Hex rep.  is  </a:t>
            </a:r>
            <a:r>
              <a:rPr kumimoji="1" lang="en-US" altLang="zh-CN" sz="2400" b="1" dirty="0" smtClean="0"/>
              <a:t>BF40 0000H</a:t>
            </a:r>
            <a:endParaRPr kumimoji="1"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7908" name="Object 4"/>
          <p:cNvGraphicFramePr>
            <a:graphicFrameLocks noChangeAspect="1"/>
          </p:cNvGraphicFramePr>
          <p:nvPr/>
        </p:nvGraphicFramePr>
        <p:xfrm>
          <a:off x="44450" y="0"/>
          <a:ext cx="8937625" cy="6669088"/>
        </p:xfrm>
        <a:graphic>
          <a:graphicData uri="http://schemas.openxmlformats.org/presentationml/2006/ole">
            <mc:AlternateContent xmlns:mc="http://schemas.openxmlformats.org/markup-compatibility/2006">
              <mc:Choice xmlns:v="urn:schemas-microsoft-com:vml" Requires="v">
                <p:oleObj spid="_x0000_s507936" name="图片" r:id="rId3" imgW="5600700" imgH="6299200" progId="Word.Picture.8">
                  <p:embed/>
                </p:oleObj>
              </mc:Choice>
              <mc:Fallback>
                <p:oleObj name="图片" r:id="rId3" imgW="5600700" imgH="6299200"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 y="0"/>
                        <a:ext cx="8937625" cy="666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7910" name="Text Box 6"/>
          <p:cNvSpPr txBox="1">
            <a:spLocks noChangeArrowheads="1"/>
          </p:cNvSpPr>
          <p:nvPr/>
        </p:nvSpPr>
        <p:spPr bwMode="auto">
          <a:xfrm>
            <a:off x="4841875" y="6084888"/>
            <a:ext cx="36004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各类数据之间的转换关系</a:t>
            </a:r>
          </a:p>
        </p:txBody>
      </p:sp>
      <p:sp>
        <p:nvSpPr>
          <p:cNvPr id="507911" name="Text Box 7"/>
          <p:cNvSpPr txBox="1">
            <a:spLocks noChangeArrowheads="1"/>
          </p:cNvSpPr>
          <p:nvPr/>
        </p:nvSpPr>
        <p:spPr bwMode="auto">
          <a:xfrm>
            <a:off x="341313" y="458788"/>
            <a:ext cx="1844675" cy="1282700"/>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000" b="1">
                <a:solidFill>
                  <a:srgbClr val="FF0000"/>
                </a:solidFill>
                <a:ea typeface="微软雅黑" pitchFamily="34" charset="-122"/>
              </a:rPr>
              <a:t>你知道数码相机拍摄一张照片的过程吗？</a:t>
            </a:r>
          </a:p>
        </p:txBody>
      </p:sp>
      <p:sp>
        <p:nvSpPr>
          <p:cNvPr id="507912" name="Rectangle 8"/>
          <p:cNvSpPr>
            <a:spLocks noChangeArrowheads="1"/>
          </p:cNvSpPr>
          <p:nvPr/>
        </p:nvSpPr>
        <p:spPr bwMode="auto">
          <a:xfrm>
            <a:off x="44450" y="2663825"/>
            <a:ext cx="8893175" cy="3960813"/>
          </a:xfrm>
          <a:prstGeom prst="rect">
            <a:avLst/>
          </a:prstGeom>
          <a:solidFill>
            <a:schemeClr val="accent1">
              <a:alpha val="25999"/>
            </a:schemeClr>
          </a:solidFill>
          <a:ln w="9525">
            <a:solidFill>
              <a:schemeClr val="tx1"/>
            </a:solidFill>
            <a:miter lim="800000"/>
            <a:headEnd/>
            <a:tailEnd/>
          </a:ln>
          <a:effectLst/>
        </p:spPr>
        <p:txBody>
          <a:bodyPr wrap="none" anchor="ctr"/>
          <a:lstStyle/>
          <a:p>
            <a:endParaRPr lang="zh-CN" altLang="en-US"/>
          </a:p>
        </p:txBody>
      </p:sp>
      <p:sp>
        <p:nvSpPr>
          <p:cNvPr id="507913" name="Text Box 9"/>
          <p:cNvSpPr txBox="1">
            <a:spLocks noChangeArrowheads="1"/>
          </p:cNvSpPr>
          <p:nvPr/>
        </p:nvSpPr>
        <p:spPr bwMode="auto">
          <a:xfrm>
            <a:off x="250825" y="1898650"/>
            <a:ext cx="220503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33CC"/>
                </a:solidFill>
                <a:ea typeface="微软雅黑" pitchFamily="34" charset="-122"/>
              </a:rPr>
              <a:t>离散化、编码</a:t>
            </a:r>
          </a:p>
        </p:txBody>
      </p:sp>
      <p:sp>
        <p:nvSpPr>
          <p:cNvPr id="507914" name="Line 10"/>
          <p:cNvSpPr>
            <a:spLocks noChangeShapeType="1"/>
          </p:cNvSpPr>
          <p:nvPr/>
        </p:nvSpPr>
        <p:spPr bwMode="auto">
          <a:xfrm flipV="1">
            <a:off x="1916113" y="1358900"/>
            <a:ext cx="765175" cy="720725"/>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itchFamily="2" charset="-122"/>
              </a:rPr>
              <a:t>Ex: Converting Decimal to FP</a:t>
            </a:r>
          </a:p>
        </p:txBody>
      </p:sp>
      <p:sp>
        <p:nvSpPr>
          <p:cNvPr id="586755"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a:spcBef>
                <a:spcPct val="50000"/>
              </a:spcBef>
            </a:pPr>
            <a:r>
              <a:rPr kumimoji="1" lang="zh-CN" altLang="en-US" sz="2400" b="1"/>
              <a:t>1. </a:t>
            </a:r>
            <a:r>
              <a:rPr kumimoji="1" lang="en-US" altLang="zh-CN" sz="2400" b="1"/>
              <a:t>Denormalize: -12.75</a:t>
            </a:r>
            <a:endParaRPr kumimoji="1" lang="en-US" altLang="zh-CN" sz="2400"/>
          </a:p>
        </p:txBody>
      </p:sp>
      <p:sp>
        <p:nvSpPr>
          <p:cNvPr id="314373" name="Text Box 5"/>
          <p:cNvSpPr txBox="1">
            <a:spLocks noChangeArrowheads="1"/>
          </p:cNvSpPr>
          <p:nvPr/>
        </p:nvSpPr>
        <p:spPr bwMode="auto">
          <a:xfrm>
            <a:off x="457200" y="1833563"/>
            <a:ext cx="8077200" cy="858837"/>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2. </a:t>
            </a:r>
            <a:r>
              <a:rPr kumimoji="1" lang="en-US" altLang="zh-CN" sz="2400" b="1">
                <a:solidFill>
                  <a:srgbClr val="000000"/>
                </a:solidFill>
              </a:rPr>
              <a:t>Convert integer part:</a:t>
            </a:r>
          </a:p>
          <a:p>
            <a:pPr>
              <a:spcBef>
                <a:spcPct val="10000"/>
              </a:spcBef>
            </a:pPr>
            <a:r>
              <a:rPr kumimoji="1" lang="en-US" altLang="zh-CN" sz="2400" b="1">
                <a:solidFill>
                  <a:srgbClr val="000000"/>
                </a:solidFill>
              </a:rPr>
              <a:t>           12 = </a:t>
            </a:r>
            <a:r>
              <a:rPr kumimoji="1" lang="en-US" altLang="zh-CN" sz="2400" b="1">
                <a:solidFill>
                  <a:srgbClr val="063DE9"/>
                </a:solidFill>
              </a:rPr>
              <a:t>8 </a:t>
            </a:r>
            <a:r>
              <a:rPr kumimoji="1" lang="en-US" altLang="zh-CN" sz="2400" b="1">
                <a:solidFill>
                  <a:srgbClr val="000000"/>
                </a:solidFill>
              </a:rPr>
              <a:t>+ </a:t>
            </a:r>
            <a:r>
              <a:rPr kumimoji="1" lang="en-US" altLang="zh-CN" sz="2400" b="1">
                <a:solidFill>
                  <a:srgbClr val="063DE9"/>
                </a:solidFill>
              </a:rPr>
              <a:t>4 </a:t>
            </a:r>
            <a:r>
              <a:rPr kumimoji="1" lang="en-US" altLang="zh-CN" sz="2400" b="1">
                <a:solidFill>
                  <a:srgbClr val="000000"/>
                </a:solidFill>
              </a:rPr>
              <a:t>= </a:t>
            </a:r>
            <a:r>
              <a:rPr kumimoji="1" lang="en-US" altLang="zh-CN" sz="2400" b="1">
                <a:solidFill>
                  <a:srgbClr val="063DE9"/>
                </a:solidFill>
              </a:rPr>
              <a:t>1100</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58838"/>
          </a:xfrm>
          <a:prstGeom prst="rect">
            <a:avLst/>
          </a:prstGeom>
          <a:noFill/>
          <a:ln w="9525">
            <a:noFill/>
            <a:miter lim="800000"/>
            <a:headEnd/>
            <a:tailEnd/>
          </a:ln>
        </p:spPr>
        <p:txBody>
          <a:bodyPr>
            <a:spAutoFit/>
          </a:bodyPr>
          <a:lstStyle/>
          <a:p>
            <a:pPr>
              <a:spcBef>
                <a:spcPct val="10000"/>
              </a:spcBef>
            </a:pPr>
            <a:r>
              <a:rPr kumimoji="1" lang="zh-CN" altLang="en-US" sz="2400" b="1"/>
              <a:t>4. </a:t>
            </a:r>
            <a:r>
              <a:rPr kumimoji="1" lang="en-US" altLang="zh-CN" sz="2400" b="1"/>
              <a:t>Put parts together and normalize:</a:t>
            </a:r>
          </a:p>
          <a:p>
            <a:pPr>
              <a:spcBef>
                <a:spcPct val="10000"/>
              </a:spcBef>
            </a:pPr>
            <a:r>
              <a:rPr kumimoji="1" lang="en-US" altLang="zh-CN" sz="2400" b="1"/>
              <a:t>           1100.11 = </a:t>
            </a:r>
            <a:r>
              <a:rPr kumimoji="1" lang="en-US" altLang="zh-CN" sz="2400" b="1">
                <a:solidFill>
                  <a:srgbClr val="FF0066"/>
                </a:solidFill>
              </a:rPr>
              <a:t>1.</a:t>
            </a:r>
            <a:r>
              <a:rPr kumimoji="1" lang="en-US" altLang="zh-CN" sz="2400" b="1"/>
              <a:t>10011</a:t>
            </a:r>
            <a:r>
              <a:rPr kumimoji="1" lang="en-US" altLang="zh-CN" sz="2400"/>
              <a:t> x</a:t>
            </a:r>
            <a:r>
              <a:rPr kumimoji="1" lang="en-US" altLang="zh-CN" sz="2400" b="1"/>
              <a:t> 2</a:t>
            </a:r>
            <a:r>
              <a:rPr kumimoji="1" lang="en-US" altLang="zh-CN" sz="2400" b="1" baseline="30000"/>
              <a:t>3</a:t>
            </a:r>
            <a:endParaRPr kumimoji="1" lang="en-US" altLang="zh-CN" sz="2400" baseline="3000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a:spcBef>
                <a:spcPct val="50000"/>
              </a:spcBef>
            </a:pPr>
            <a:r>
              <a:rPr kumimoji="1" lang="zh-CN" altLang="en-US" sz="2400" b="1"/>
              <a:t>5. </a:t>
            </a:r>
            <a:r>
              <a:rPr kumimoji="1" lang="en-US" altLang="zh-CN" sz="2400" b="1"/>
              <a:t>Convert exponent: 127 + 3 = </a:t>
            </a:r>
            <a:r>
              <a:rPr kumimoji="1" lang="en-US" altLang="zh-CN" sz="2400" b="1">
                <a:solidFill>
                  <a:srgbClr val="3333FF"/>
                </a:solidFill>
              </a:rPr>
              <a:t>128 </a:t>
            </a:r>
            <a:r>
              <a:rPr kumimoji="1" lang="en-US" altLang="zh-CN" sz="2400" b="1"/>
              <a:t>+ </a:t>
            </a:r>
            <a:r>
              <a:rPr kumimoji="1" lang="en-US" altLang="zh-CN" sz="2400" b="1">
                <a:solidFill>
                  <a:srgbClr val="3333FF"/>
                </a:solidFill>
              </a:rPr>
              <a:t>2 </a:t>
            </a:r>
            <a:r>
              <a:rPr kumimoji="1" lang="en-US" altLang="zh-CN" sz="2400" b="1"/>
              <a:t>= </a:t>
            </a:r>
            <a:r>
              <a:rPr kumimoji="1" lang="en-US" altLang="zh-CN" sz="2400" b="1">
                <a:solidFill>
                  <a:srgbClr val="3333FF"/>
                </a:solidFill>
              </a:rPr>
              <a:t>1000 0010</a:t>
            </a:r>
            <a:r>
              <a:rPr kumimoji="1" lang="en-US" altLang="zh-CN" sz="2400" b="1" baseline="-25000"/>
              <a:t>2</a:t>
            </a:r>
            <a:endParaRPr kumimoji="1" lang="en-US" altLang="zh-CN" sz="2400"/>
          </a:p>
        </p:txBody>
      </p:sp>
      <p:sp>
        <p:nvSpPr>
          <p:cNvPr id="314377" name="Text Box 9"/>
          <p:cNvSpPr txBox="1">
            <a:spLocks noChangeArrowheads="1"/>
          </p:cNvSpPr>
          <p:nvPr/>
        </p:nvSpPr>
        <p:spPr bwMode="auto">
          <a:xfrm>
            <a:off x="674688" y="5256213"/>
            <a:ext cx="6764337" cy="51911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11000 0010 100 1100 0000 0000 0000 0000</a:t>
            </a:r>
            <a:endParaRPr kumimoji="1" lang="zh-CN" altLang="en-US" sz="2800">
              <a:latin typeface="Times New Roman" pitchFamily="18" charset="0"/>
            </a:endParaRPr>
          </a:p>
        </p:txBody>
      </p:sp>
      <p:sp>
        <p:nvSpPr>
          <p:cNvPr id="586762"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6763"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586764"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a:spcBef>
                <a:spcPct val="50000"/>
              </a:spcBef>
            </a:pPr>
            <a:r>
              <a:rPr kumimoji="1" lang="en-US" altLang="zh-CN" sz="2400" b="1"/>
              <a:t>The Hex rep.  is  C14C0000H</a:t>
            </a:r>
          </a:p>
        </p:txBody>
      </p:sp>
    </p:spTree>
    <p:extLst>
      <p:ext uri="{BB962C8B-B14F-4D97-AF65-F5344CB8AC3E}">
        <p14:creationId xmlns:p14="http://schemas.microsoft.com/office/powerpoint/2010/main" val="31079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itchFamily="2" charset="-122"/>
              </a:rPr>
              <a:t>Normalized numbers</a:t>
            </a:r>
            <a:r>
              <a:rPr lang="zh-CN" altLang="en-US" sz="3600" smtClean="0">
                <a:ea typeface="宋体"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w="9525">
            <a:noFill/>
            <a:miter lim="800000"/>
            <a:headEnd/>
            <a:tailEnd/>
          </a:ln>
        </p:spPr>
        <p:txBody>
          <a:bodyPr>
            <a:spAutoFit/>
          </a:bodyPr>
          <a:lstStyle/>
          <a:p>
            <a:pPr>
              <a:spcBef>
                <a:spcPct val="50000"/>
              </a:spcBef>
            </a:pPr>
            <a:r>
              <a:rPr kumimoji="1" lang="en-US" altLang="zh-CN" sz="2800" b="1" dirty="0">
                <a:solidFill>
                  <a:schemeClr val="tx2"/>
                </a:solidFill>
              </a:rPr>
              <a:t>Exponent    </a:t>
            </a:r>
            <a:r>
              <a:rPr kumimoji="1" lang="en-US" altLang="zh-CN" sz="2800" b="1" dirty="0" err="1">
                <a:solidFill>
                  <a:schemeClr val="tx2"/>
                </a:solidFill>
              </a:rPr>
              <a:t>Significand</a:t>
            </a:r>
            <a:r>
              <a:rPr kumimoji="1" lang="en-US" altLang="zh-CN" sz="2800" b="1" dirty="0">
                <a:solidFill>
                  <a:schemeClr val="tx2"/>
                </a:solidFill>
              </a:rPr>
              <a:t>            Object</a:t>
            </a:r>
          </a:p>
          <a:p>
            <a:pPr>
              <a:spcBef>
                <a:spcPct val="50000"/>
              </a:spcBef>
            </a:pPr>
            <a:r>
              <a:rPr kumimoji="1" lang="en-US" altLang="zh-CN" sz="2800" b="1" dirty="0">
                <a:solidFill>
                  <a:srgbClr val="CC0000"/>
                </a:solidFill>
              </a:rPr>
              <a:t>1-254            anything               Norms</a:t>
            </a:r>
          </a:p>
          <a:p>
            <a:r>
              <a:rPr kumimoji="1" lang="en-US" altLang="zh-CN" sz="2800" b="1" dirty="0">
                <a:solidFill>
                  <a:srgbClr val="CC0000"/>
                </a:solidFill>
              </a:rPr>
              <a:t>               implicit leading 1</a:t>
            </a:r>
          </a:p>
          <a:p>
            <a:pPr eaLnBrk="0" hangingPunct="0"/>
            <a:r>
              <a:rPr kumimoji="1" lang="en-US" altLang="zh-CN" sz="2800" b="1" dirty="0">
                <a:cs typeface="Tahoma" pitchFamily="34" charset="0"/>
              </a:rPr>
              <a:t>0                    0                               ?</a:t>
            </a:r>
          </a:p>
          <a:p>
            <a:pPr eaLnBrk="0" hangingPunct="0"/>
            <a:r>
              <a:rPr kumimoji="1" lang="en-US" altLang="zh-CN" sz="2800" b="1" dirty="0">
                <a:cs typeface="Tahoma" pitchFamily="34" charset="0"/>
              </a:rPr>
              <a:t>0                    nonzero                   ? </a:t>
            </a:r>
            <a:endParaRPr kumimoji="1" lang="en-US" altLang="zh-CN" sz="2800" b="1" dirty="0">
              <a:solidFill>
                <a:srgbClr val="CC0000"/>
              </a:solidFill>
              <a:cs typeface="Tahoma" pitchFamily="34" charset="0"/>
            </a:endParaRPr>
          </a:p>
          <a:p>
            <a:pPr>
              <a:spcBef>
                <a:spcPct val="50000"/>
              </a:spcBef>
            </a:pPr>
            <a:r>
              <a:rPr kumimoji="1" lang="en-US" altLang="zh-CN" sz="2800" b="1" dirty="0"/>
              <a:t>255                0                               ?</a:t>
            </a:r>
          </a:p>
          <a:p>
            <a:pPr>
              <a:spcBef>
                <a:spcPct val="50000"/>
              </a:spcBef>
            </a:pPr>
            <a:r>
              <a:rPr kumimoji="1" lang="en-US" altLang="zh-CN" sz="2800" b="1" dirty="0"/>
              <a:t>255                nonzero                   ?</a:t>
            </a:r>
          </a:p>
        </p:txBody>
      </p:sp>
      <p:sp>
        <p:nvSpPr>
          <p:cNvPr id="588804" name="Text Box 4"/>
          <p:cNvSpPr txBox="1">
            <a:spLocks noChangeArrowheads="1"/>
          </p:cNvSpPr>
          <p:nvPr/>
        </p:nvSpPr>
        <p:spPr bwMode="auto">
          <a:xfrm>
            <a:off x="381000" y="963613"/>
            <a:ext cx="8763000" cy="1160462"/>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ea typeface="黑体" pitchFamily="49" charset="-122"/>
              </a:rPr>
              <a:t>前面的定义都是针对规格化数（</a:t>
            </a:r>
            <a:r>
              <a:rPr kumimoji="1" lang="en-US" altLang="zh-CN" sz="2800" b="1">
                <a:solidFill>
                  <a:schemeClr val="accent2"/>
                </a:solidFill>
                <a:ea typeface="黑体" pitchFamily="49" charset="-122"/>
              </a:rPr>
              <a:t>normalized form</a:t>
            </a:r>
            <a:r>
              <a:rPr kumimoji="1" lang="zh-CN" altLang="en-US" sz="2800" b="1">
                <a:solidFill>
                  <a:schemeClr val="accent2"/>
                </a:solidFill>
                <a:ea typeface="黑体" pitchFamily="49" charset="-122"/>
              </a:rPr>
              <a:t>）</a:t>
            </a:r>
          </a:p>
          <a:p>
            <a:pPr>
              <a:spcBef>
                <a:spcPct val="50000"/>
              </a:spcBef>
            </a:pPr>
            <a:r>
              <a:rPr kumimoji="1" lang="en-US" altLang="zh-CN" sz="2800" b="1">
                <a:ea typeface="黑体" pitchFamily="49" charset="-122"/>
              </a:rPr>
              <a:t>How about other patterns?</a:t>
            </a:r>
          </a:p>
        </p:txBody>
      </p:sp>
      <p:sp>
        <p:nvSpPr>
          <p:cNvPr id="588805" name="Line 5"/>
          <p:cNvSpPr>
            <a:spLocks noChangeShapeType="1"/>
          </p:cNvSpPr>
          <p:nvPr/>
        </p:nvSpPr>
        <p:spPr bwMode="auto">
          <a:xfrm>
            <a:off x="1500188" y="2960688"/>
            <a:ext cx="6478587" cy="0"/>
          </a:xfrm>
          <a:prstGeom prst="line">
            <a:avLst/>
          </a:prstGeom>
          <a:noFill/>
          <a:ln w="9525">
            <a:solidFill>
              <a:schemeClr val="tx1"/>
            </a:solidFill>
            <a:miter lim="800000"/>
            <a:headEnd/>
            <a:tailEn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Representation for 0</a:t>
            </a:r>
          </a:p>
        </p:txBody>
      </p:sp>
      <p:sp>
        <p:nvSpPr>
          <p:cNvPr id="318467" name="Rectangle 3"/>
          <p:cNvSpPr>
            <a:spLocks noGrp="1" noChangeArrowheads="1"/>
          </p:cNvSpPr>
          <p:nvPr>
            <p:ph type="body" idx="4294967295"/>
          </p:nvPr>
        </p:nvSpPr>
        <p:spPr>
          <a:xfrm>
            <a:off x="268288" y="1081088"/>
            <a:ext cx="7902575" cy="3897312"/>
          </a:xfrm>
        </p:spPr>
        <p:txBody>
          <a:bodyPr lIns="63500" tIns="25400" rIns="63500" bIns="25400">
            <a:spAutoFit/>
          </a:bodyPr>
          <a:lstStyle/>
          <a:p>
            <a:pPr>
              <a:buFontTx/>
              <a:buNone/>
            </a:pPr>
            <a:r>
              <a:rPr lang="en-US" altLang="zh-CN" sz="2900" smtClean="0"/>
              <a:t>How to represent 0?</a:t>
            </a:r>
          </a:p>
          <a:p>
            <a:pPr>
              <a:buFontTx/>
              <a:buNone/>
            </a:pPr>
            <a:r>
              <a:rPr lang="en-US" altLang="zh-CN" sz="2900" smtClean="0"/>
              <a:t>     </a:t>
            </a:r>
            <a:r>
              <a:rPr lang="en-US" altLang="zh-CN" sz="2900" smtClean="0">
                <a:solidFill>
                  <a:srgbClr val="CC0000"/>
                </a:solidFill>
              </a:rPr>
              <a:t>exponent</a:t>
            </a:r>
            <a:r>
              <a:rPr lang="en-US" altLang="zh-CN" sz="2900" smtClean="0"/>
              <a:t>: all zeros</a:t>
            </a:r>
          </a:p>
          <a:p>
            <a:pPr>
              <a:buFontTx/>
              <a:buNone/>
            </a:pPr>
            <a:r>
              <a:rPr lang="en-US" altLang="zh-CN" sz="2900" smtClean="0"/>
              <a:t>     </a:t>
            </a:r>
            <a:r>
              <a:rPr lang="en-US" altLang="zh-CN" sz="2900" smtClean="0">
                <a:solidFill>
                  <a:srgbClr val="3333FF"/>
                </a:solidFill>
              </a:rPr>
              <a:t>significand</a:t>
            </a:r>
            <a:r>
              <a:rPr lang="en-US" altLang="zh-CN" sz="2900" smtClean="0"/>
              <a:t>: all zeros</a:t>
            </a:r>
          </a:p>
          <a:p>
            <a:pPr>
              <a:buFontTx/>
              <a:buNone/>
            </a:pPr>
            <a:r>
              <a:rPr lang="en-US" altLang="zh-CN" sz="2900" smtClean="0"/>
              <a:t>     </a:t>
            </a:r>
            <a:r>
              <a:rPr lang="en-US" altLang="zh-CN" sz="2900" smtClean="0">
                <a:solidFill>
                  <a:srgbClr val="FF6600"/>
                </a:solidFill>
              </a:rPr>
              <a:t>What about sign?</a:t>
            </a:r>
            <a:r>
              <a:rPr lang="en-US" altLang="zh-CN" sz="2900" smtClean="0"/>
              <a:t> Both cases valid.</a:t>
            </a:r>
          </a:p>
          <a:p>
            <a:pPr>
              <a:buFontTx/>
              <a:buNone/>
            </a:pPr>
            <a:r>
              <a:rPr lang="en-US" altLang="zh-CN" sz="2900" smtClean="0"/>
              <a:t>  +0: 0 00000000 00000000000000000000000</a:t>
            </a:r>
          </a:p>
          <a:p>
            <a:pPr>
              <a:buFontTx/>
              <a:buNone/>
            </a:pPr>
            <a:r>
              <a:rPr lang="en-US" altLang="zh-CN" sz="2900" smtClean="0"/>
              <a:t>   -0: 1 00000000 00000000000000000000000</a:t>
            </a:r>
          </a:p>
          <a:p>
            <a:endParaRPr lang="zh-CN" altLang="en-US" sz="29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792163" y="-7938"/>
            <a:ext cx="6705600" cy="660401"/>
          </a:xfrm>
          <a:noFill/>
        </p:spPr>
        <p:txBody>
          <a:bodyPr lIns="63500" tIns="25400" rIns="63500" bIns="25400" anchor="b">
            <a:spAutoFit/>
          </a:bodyPr>
          <a:lstStyle/>
          <a:p>
            <a:r>
              <a:rPr lang="en-US" altLang="zh-CN" dirty="0" smtClean="0">
                <a:ea typeface="宋体" pitchFamily="2" charset="-122"/>
              </a:rPr>
              <a:t>Representation for +</a:t>
            </a:r>
            <a:r>
              <a:rPr lang="en-US" altLang="zh-CN" dirty="0" smtClean="0">
                <a:latin typeface="宋体" pitchFamily="2" charset="-122"/>
                <a:ea typeface="宋体" pitchFamily="2" charset="-122"/>
              </a:rPr>
              <a:t>∞</a:t>
            </a:r>
            <a:r>
              <a:rPr lang="en-US" altLang="zh-CN" dirty="0" smtClean="0">
                <a:ea typeface="宋体" pitchFamily="2" charset="-122"/>
              </a:rPr>
              <a:t>/-</a:t>
            </a:r>
            <a:r>
              <a:rPr lang="en-US" altLang="zh-CN" dirty="0" smtClean="0">
                <a:latin typeface="宋体" pitchFamily="2" charset="-122"/>
                <a:ea typeface="宋体" pitchFamily="2" charset="-122"/>
              </a:rPr>
              <a:t>∞</a:t>
            </a:r>
            <a:r>
              <a:rPr lang="en-US" altLang="zh-CN" b="0" dirty="0" smtClean="0">
                <a:solidFill>
                  <a:srgbClr val="063DE9"/>
                </a:solidFill>
                <a:ea typeface="宋体" pitchFamily="2" charset="-122"/>
              </a:rPr>
              <a:t> </a:t>
            </a:r>
          </a:p>
        </p:txBody>
      </p:sp>
      <p:sp>
        <p:nvSpPr>
          <p:cNvPr id="320515" name="Rectangle 3"/>
          <p:cNvSpPr>
            <a:spLocks noChangeArrowheads="1"/>
          </p:cNvSpPr>
          <p:nvPr/>
        </p:nvSpPr>
        <p:spPr bwMode="auto">
          <a:xfrm>
            <a:off x="365125" y="2570163"/>
            <a:ext cx="8153400" cy="191770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dirty="0"/>
              <a:t>How to represent +∞/-∞?</a:t>
            </a:r>
          </a:p>
          <a:p>
            <a:pPr>
              <a:buClr>
                <a:schemeClr val="folHlink"/>
              </a:buClr>
              <a:buSzPct val="60000"/>
              <a:buFont typeface="Wingdings" pitchFamily="2" charset="2"/>
              <a:buNone/>
            </a:pPr>
            <a:r>
              <a:rPr kumimoji="1" lang="en-US" altLang="zh-CN" sz="2400" dirty="0"/>
              <a:t>     • </a:t>
            </a:r>
            <a:r>
              <a:rPr kumimoji="1" lang="en-US" altLang="zh-CN" sz="2400" b="1" dirty="0">
                <a:solidFill>
                  <a:srgbClr val="CC0000"/>
                </a:solidFill>
              </a:rPr>
              <a:t>Exponent</a:t>
            </a:r>
            <a:r>
              <a:rPr kumimoji="1" lang="en-US" altLang="zh-CN" sz="2400" b="1" dirty="0"/>
              <a:t> :</a:t>
            </a:r>
            <a:r>
              <a:rPr kumimoji="1" lang="en-US" altLang="zh-CN" sz="2400" dirty="0"/>
              <a:t> </a:t>
            </a:r>
            <a:r>
              <a:rPr kumimoji="1" lang="en-US" altLang="zh-CN" sz="2400" b="1" dirty="0"/>
              <a:t>all ones (11111111B = 255)</a:t>
            </a:r>
          </a:p>
          <a:p>
            <a:pPr>
              <a:buClr>
                <a:schemeClr val="folHlink"/>
              </a:buClr>
              <a:buSzPct val="60000"/>
              <a:buFont typeface="Wingdings" pitchFamily="2" charset="2"/>
              <a:buNone/>
            </a:pPr>
            <a:r>
              <a:rPr kumimoji="1" lang="en-US" altLang="zh-CN" sz="2400" dirty="0"/>
              <a:t>     • </a:t>
            </a:r>
            <a:r>
              <a:rPr kumimoji="1" lang="en-US" altLang="zh-CN" sz="2400" b="1" dirty="0" err="1">
                <a:solidFill>
                  <a:srgbClr val="CC0000"/>
                </a:solidFill>
              </a:rPr>
              <a:t>Significand</a:t>
            </a:r>
            <a:r>
              <a:rPr kumimoji="1" lang="en-US" altLang="zh-CN" sz="2400" b="1" dirty="0"/>
              <a:t>: all </a:t>
            </a:r>
            <a:r>
              <a:rPr kumimoji="1" lang="en-US" altLang="zh-CN" sz="2400" b="1" dirty="0" err="1"/>
              <a:t>zeros</a:t>
            </a:r>
            <a:endParaRPr kumimoji="1" lang="en-US" altLang="zh-CN" sz="2400" b="1" dirty="0"/>
          </a:p>
          <a:p>
            <a:pPr>
              <a:buClr>
                <a:schemeClr val="folHlink"/>
              </a:buClr>
              <a:buSzPct val="60000"/>
              <a:buFont typeface="Wingdings" pitchFamily="2" charset="2"/>
              <a:buNone/>
            </a:pPr>
            <a:r>
              <a:rPr kumimoji="1" lang="en-US" altLang="zh-CN" sz="2400" dirty="0"/>
              <a:t>        </a:t>
            </a:r>
            <a:r>
              <a:rPr kumimoji="1" lang="en-US" altLang="zh-CN" sz="2400" b="1" dirty="0"/>
              <a:t>+</a:t>
            </a:r>
            <a:r>
              <a:rPr kumimoji="1" lang="en-US" altLang="zh-CN" sz="2400" b="1" dirty="0">
                <a:solidFill>
                  <a:srgbClr val="063DE9"/>
                </a:solidFill>
              </a:rPr>
              <a:t>∞</a:t>
            </a:r>
            <a:r>
              <a:rPr kumimoji="1" lang="en-US" altLang="zh-CN" sz="2400" b="1" dirty="0"/>
              <a:t> : 0 11111111 00000000000000000000000</a:t>
            </a:r>
          </a:p>
          <a:p>
            <a:pPr>
              <a:buClr>
                <a:schemeClr val="folHlink"/>
              </a:buClr>
              <a:buSzPct val="60000"/>
              <a:buFont typeface="Wingdings" pitchFamily="2" charset="2"/>
              <a:buNone/>
            </a:pPr>
            <a:r>
              <a:rPr kumimoji="1" lang="en-US" altLang="zh-CN" sz="2400" b="1" dirty="0"/>
              <a:t>         -</a:t>
            </a:r>
            <a:r>
              <a:rPr kumimoji="1" lang="en-US" altLang="zh-CN" sz="2400" b="1" dirty="0">
                <a:solidFill>
                  <a:srgbClr val="063DE9"/>
                </a:solidFill>
              </a:rPr>
              <a:t>∞</a:t>
            </a:r>
            <a:r>
              <a:rPr kumimoji="1" lang="en-US" altLang="zh-CN" sz="2400" b="1" dirty="0"/>
              <a:t> : 1 11111111 00000000000000000000000</a:t>
            </a:r>
          </a:p>
        </p:txBody>
      </p:sp>
      <p:sp>
        <p:nvSpPr>
          <p:cNvPr id="320516" name="Rectangle 4"/>
          <p:cNvSpPr>
            <a:spLocks noChangeArrowheads="1"/>
          </p:cNvSpPr>
          <p:nvPr/>
        </p:nvSpPr>
        <p:spPr bwMode="auto">
          <a:xfrm>
            <a:off x="412750" y="4573588"/>
            <a:ext cx="7391400" cy="155257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dirty="0"/>
              <a:t>Operations </a:t>
            </a:r>
          </a:p>
          <a:p>
            <a:pPr>
              <a:buClr>
                <a:schemeClr val="folHlink"/>
              </a:buClr>
              <a:buSzPct val="60000"/>
              <a:buFont typeface="Wingdings" pitchFamily="2" charset="2"/>
              <a:buNone/>
            </a:pPr>
            <a:r>
              <a:rPr kumimoji="1" lang="en-US" altLang="zh-CN" sz="2400" b="1" dirty="0"/>
              <a:t>          5.0 / 0 = +∞,            -5.0 / 0 =  -∞ </a:t>
            </a:r>
          </a:p>
          <a:p>
            <a:pPr>
              <a:buClr>
                <a:schemeClr val="folHlink"/>
              </a:buClr>
              <a:buSzPct val="60000"/>
              <a:buFont typeface="Wingdings" pitchFamily="2" charset="2"/>
              <a:buNone/>
            </a:pPr>
            <a:r>
              <a:rPr kumimoji="1" lang="en-US" altLang="zh-CN" sz="2400" b="1" dirty="0"/>
              <a:t>          5+(+∞) = +∞,      (+∞)+(+∞) = +∞</a:t>
            </a:r>
          </a:p>
          <a:p>
            <a:pPr>
              <a:buClr>
                <a:schemeClr val="folHlink"/>
              </a:buClr>
              <a:buSzPct val="60000"/>
              <a:buFont typeface="Monotype Sorts" pitchFamily="2" charset="2"/>
              <a:buChar char=" "/>
            </a:pPr>
            <a:r>
              <a:rPr kumimoji="1" lang="en-US" altLang="zh-CN" sz="2400" b="1" dirty="0"/>
              <a:t>        5 - (+∞) = -∞,       (-∞) - (+∞) = -∞     </a:t>
            </a:r>
            <a:r>
              <a:rPr kumimoji="1" lang="en-US" altLang="zh-CN" sz="2400" b="1" dirty="0" err="1"/>
              <a:t>etc</a:t>
            </a:r>
            <a:endParaRPr kumimoji="1" lang="en-US" altLang="zh-CN" sz="2400" b="1" dirty="0"/>
          </a:p>
        </p:txBody>
      </p:sp>
      <p:sp>
        <p:nvSpPr>
          <p:cNvPr id="320517" name="Rectangle 5"/>
          <p:cNvSpPr>
            <a:spLocks noChangeArrowheads="1"/>
          </p:cNvSpPr>
          <p:nvPr/>
        </p:nvSpPr>
        <p:spPr bwMode="auto">
          <a:xfrm>
            <a:off x="290513" y="1624013"/>
            <a:ext cx="8670925" cy="822325"/>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zh-CN" altLang="en-US" sz="2400" b="1" dirty="0">
                <a:ea typeface="黑体" pitchFamily="49" charset="-122"/>
              </a:rPr>
              <a:t>为什么要这样处理</a:t>
            </a:r>
            <a:r>
              <a:rPr kumimoji="1" lang="en-US" altLang="zh-CN" sz="2400" b="1" dirty="0">
                <a:ea typeface="黑体" pitchFamily="49" charset="-122"/>
              </a:rPr>
              <a:t>?</a:t>
            </a:r>
          </a:p>
          <a:p>
            <a:pPr lvl="1">
              <a:buClr>
                <a:schemeClr val="folHlink"/>
              </a:buClr>
              <a:buSzPct val="65000"/>
            </a:pPr>
            <a:r>
              <a:rPr kumimoji="1" lang="en-US" altLang="zh-CN" sz="2400" b="1" dirty="0">
                <a:ea typeface="黑体" pitchFamily="49" charset="-122"/>
              </a:rPr>
              <a:t>• </a:t>
            </a:r>
            <a:r>
              <a:rPr kumimoji="1" lang="zh-CN" altLang="en-US" sz="2400" b="1" dirty="0">
                <a:solidFill>
                  <a:schemeClr val="accent2"/>
                </a:solidFill>
                <a:ea typeface="黑体" pitchFamily="49" charset="-122"/>
                <a:cs typeface="Arial" pitchFamily="34" charset="0"/>
              </a:rPr>
              <a:t>可以利用</a:t>
            </a:r>
            <a:r>
              <a:rPr kumimoji="1" lang="en-US" altLang="zh-CN" sz="2400" b="1" dirty="0">
                <a:solidFill>
                  <a:schemeClr val="accent2"/>
                </a:solidFill>
                <a:ea typeface="黑体" pitchFamily="49" charset="-122"/>
                <a:cs typeface="Arial" pitchFamily="34" charset="0"/>
              </a:rPr>
              <a:t>+∞</a:t>
            </a:r>
            <a:r>
              <a:rPr kumimoji="1" lang="en-US" altLang="zh-CN" sz="2400" b="1" dirty="0">
                <a:solidFill>
                  <a:schemeClr val="accent2"/>
                </a:solidFill>
                <a:ea typeface="黑体" pitchFamily="49" charset="-122"/>
                <a:cs typeface="Times New Roman" pitchFamily="18" charset="0"/>
              </a:rPr>
              <a:t>/-</a:t>
            </a:r>
            <a:r>
              <a:rPr kumimoji="1" lang="en-US" altLang="zh-CN" sz="2400" b="1" dirty="0">
                <a:solidFill>
                  <a:schemeClr val="accent2"/>
                </a:solidFill>
                <a:ea typeface="黑体" pitchFamily="49" charset="-122"/>
                <a:cs typeface="Arial" pitchFamily="34" charset="0"/>
              </a:rPr>
              <a:t>∞</a:t>
            </a:r>
            <a:r>
              <a:rPr kumimoji="1" lang="zh-CN" altLang="en-US" sz="2400" b="1" dirty="0">
                <a:solidFill>
                  <a:schemeClr val="accent2"/>
                </a:solidFill>
                <a:ea typeface="黑体" pitchFamily="49" charset="-122"/>
              </a:rPr>
              <a:t>作比较。 例如：</a:t>
            </a:r>
            <a:r>
              <a:rPr kumimoji="1" lang="en-US" altLang="zh-CN" sz="2400" b="1" dirty="0">
                <a:solidFill>
                  <a:schemeClr val="accent2"/>
                </a:solidFill>
                <a:ea typeface="黑体" pitchFamily="49" charset="-122"/>
              </a:rPr>
              <a:t>X/0&gt;Y</a:t>
            </a:r>
            <a:r>
              <a:rPr kumimoji="1" lang="zh-CN" altLang="en-US" sz="2400" b="1" dirty="0">
                <a:solidFill>
                  <a:schemeClr val="accent2"/>
                </a:solidFill>
                <a:ea typeface="黑体" pitchFamily="49" charset="-122"/>
              </a:rPr>
              <a:t>可作为有效比较</a:t>
            </a:r>
          </a:p>
        </p:txBody>
      </p:sp>
      <p:sp>
        <p:nvSpPr>
          <p:cNvPr id="320518" name="Rectangle 6"/>
          <p:cNvSpPr>
            <a:spLocks noChangeArrowheads="1"/>
          </p:cNvSpPr>
          <p:nvPr/>
        </p:nvSpPr>
        <p:spPr bwMode="auto">
          <a:xfrm>
            <a:off x="201613" y="952500"/>
            <a:ext cx="8794750" cy="457200"/>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en-US" altLang="zh-CN" sz="2400" b="1" dirty="0">
                <a:ea typeface="黑体" pitchFamily="49" charset="-122"/>
              </a:rPr>
              <a:t>In FP, </a:t>
            </a:r>
            <a:r>
              <a:rPr kumimoji="1" lang="zh-CN" altLang="en-US" sz="2400" b="1" dirty="0">
                <a:ea typeface="黑体" pitchFamily="49" charset="-122"/>
              </a:rPr>
              <a:t>除数为</a:t>
            </a:r>
            <a:r>
              <a:rPr kumimoji="1" lang="en-US" altLang="zh-CN" sz="2400" b="1" dirty="0">
                <a:ea typeface="黑体" pitchFamily="49" charset="-122"/>
              </a:rPr>
              <a:t>0</a:t>
            </a:r>
            <a:r>
              <a:rPr kumimoji="1" lang="zh-CN" altLang="en-US" sz="2400" b="1" dirty="0">
                <a:ea typeface="黑体" pitchFamily="49" charset="-122"/>
              </a:rPr>
              <a:t>的结果是 </a:t>
            </a:r>
            <a:r>
              <a:rPr kumimoji="1" lang="en-US" altLang="zh-CN" sz="2400" b="1" dirty="0">
                <a:ea typeface="黑体" pitchFamily="49" charset="-122"/>
              </a:rPr>
              <a:t>+/- ∞, </a:t>
            </a:r>
            <a:r>
              <a:rPr kumimoji="1" lang="zh-CN" altLang="en-US" sz="2400" b="1" dirty="0">
                <a:ea typeface="黑体" pitchFamily="49" charset="-122"/>
              </a:rPr>
              <a:t>不是溢出异常</a:t>
            </a:r>
            <a:r>
              <a:rPr kumimoji="1" lang="en-US" altLang="zh-CN" sz="2400" b="1" dirty="0">
                <a:ea typeface="黑体" pitchFamily="49" charset="-122"/>
              </a:rPr>
              <a:t>.</a:t>
            </a:r>
            <a:r>
              <a:rPr kumimoji="1" lang="zh-CN" altLang="en-US" sz="2400" b="1" dirty="0">
                <a:ea typeface="黑体" pitchFamily="49" charset="-122"/>
              </a:rPr>
              <a:t>（整数除</a:t>
            </a:r>
            <a:r>
              <a:rPr kumimoji="1" lang="en-US" altLang="zh-CN" sz="2400" b="1" dirty="0">
                <a:ea typeface="黑体" pitchFamily="49" charset="-122"/>
              </a:rPr>
              <a:t>0</a:t>
            </a:r>
            <a:r>
              <a:rPr kumimoji="1" lang="zh-CN" altLang="en-US" sz="2400" b="1" dirty="0">
                <a:ea typeface="黑体" pitchFamily="49" charset="-122"/>
              </a:rPr>
              <a:t>为异常）</a:t>
            </a:r>
          </a:p>
        </p:txBody>
      </p:sp>
      <p:sp>
        <p:nvSpPr>
          <p:cNvPr id="592903" name="Rectangle 7"/>
          <p:cNvSpPr>
            <a:spLocks noChangeArrowheads="1"/>
          </p:cNvSpPr>
          <p:nvPr/>
        </p:nvSpPr>
        <p:spPr bwMode="auto">
          <a:xfrm>
            <a:off x="6281738" y="1493838"/>
            <a:ext cx="1822450" cy="457200"/>
          </a:xfrm>
          <a:prstGeom prst="rect">
            <a:avLst/>
          </a:prstGeom>
          <a:noFill/>
          <a:ln w="12700">
            <a:noFill/>
            <a:miter lim="800000"/>
            <a:headEnd/>
            <a:tailEnd/>
          </a:ln>
        </p:spPr>
        <p:txBody>
          <a:bodyPr>
            <a:spAutoFit/>
          </a:bodyPr>
          <a:lstStyle/>
          <a:p>
            <a:pPr eaLnBrk="0" hangingPunct="0"/>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title" idx="4294967295"/>
          </p:nvPr>
        </p:nvSpPr>
        <p:spPr>
          <a:xfrm>
            <a:off x="206375" y="142875"/>
            <a:ext cx="8551863" cy="600075"/>
          </a:xfrm>
        </p:spPr>
        <p:txBody>
          <a:bodyPr lIns="63500" tIns="25400" rIns="63500" bIns="25400" anchor="t">
            <a:spAutoFit/>
          </a:bodyPr>
          <a:lstStyle/>
          <a:p>
            <a:r>
              <a:rPr lang="en-US" altLang="zh-CN" sz="3600" smtClean="0">
                <a:ea typeface="宋体" pitchFamily="2" charset="-122"/>
              </a:rPr>
              <a:t>Representation for</a:t>
            </a:r>
            <a:r>
              <a:rPr lang="en-US" altLang="zh-CN" sz="3600" smtClean="0">
                <a:latin typeface="黑体"/>
                <a:ea typeface="宋体" pitchFamily="2" charset="-122"/>
              </a:rPr>
              <a:t>“</a:t>
            </a:r>
            <a:r>
              <a:rPr lang="en-US" altLang="zh-CN" sz="3600" smtClean="0">
                <a:ea typeface="宋体" pitchFamily="2" charset="-122"/>
              </a:rPr>
              <a:t>Not a Number</a:t>
            </a:r>
            <a:r>
              <a:rPr lang="en-US" altLang="zh-CN" sz="3600" smtClean="0">
                <a:latin typeface="黑体"/>
                <a:ea typeface="宋体" pitchFamily="2" charset="-122"/>
              </a:rPr>
              <a:t>”</a:t>
            </a:r>
            <a:endParaRPr lang="en-US" altLang="zh-CN" sz="3600" smtClean="0">
              <a:ea typeface="宋体" pitchFamily="2" charset="-122"/>
            </a:endParaRPr>
          </a:p>
        </p:txBody>
      </p:sp>
      <p:sp>
        <p:nvSpPr>
          <p:cNvPr id="322563" name="Rectangle 3"/>
          <p:cNvSpPr>
            <a:spLocks noGrp="1" noChangeArrowheads="1"/>
          </p:cNvSpPr>
          <p:nvPr>
            <p:ph type="body" idx="4294967295"/>
          </p:nvPr>
        </p:nvSpPr>
        <p:spPr>
          <a:xfrm>
            <a:off x="817563" y="795338"/>
            <a:ext cx="7464425" cy="1119187"/>
          </a:xfrm>
        </p:spPr>
        <p:txBody>
          <a:bodyPr lIns="63500" tIns="25400" rIns="63500" bIns="25400">
            <a:spAutoFit/>
          </a:bodyPr>
          <a:lstStyle/>
          <a:p>
            <a:pPr>
              <a:buFontTx/>
              <a:buNone/>
            </a:pPr>
            <a:r>
              <a:rPr lang="en-US" altLang="zh-CN" sz="2900" smtClean="0">
                <a:ea typeface="Dotum" pitchFamily="34" charset="-127"/>
              </a:rPr>
              <a:t>Sqrt (- 4.0) = ?         0/0 = ?</a:t>
            </a:r>
          </a:p>
          <a:p>
            <a:pPr lvl="1"/>
            <a:r>
              <a:rPr lang="en-US" altLang="zh-CN" sz="2800" smtClean="0">
                <a:solidFill>
                  <a:srgbClr val="000000"/>
                </a:solidFill>
              </a:rPr>
              <a:t> Called </a:t>
            </a:r>
            <a:r>
              <a:rPr lang="en-US" altLang="zh-CN" sz="2800" smtClean="0">
                <a:solidFill>
                  <a:srgbClr val="FD0128"/>
                </a:solidFill>
              </a:rPr>
              <a:t>N</a:t>
            </a:r>
            <a:r>
              <a:rPr lang="en-US" altLang="zh-CN" sz="2800" smtClean="0">
                <a:solidFill>
                  <a:srgbClr val="000000"/>
                </a:solidFill>
              </a:rPr>
              <a:t>ot </a:t>
            </a:r>
            <a:r>
              <a:rPr lang="en-US" altLang="zh-CN" sz="2800" smtClean="0">
                <a:solidFill>
                  <a:srgbClr val="FD0128"/>
                </a:solidFill>
              </a:rPr>
              <a:t>a N</a:t>
            </a:r>
            <a:r>
              <a:rPr lang="en-US" altLang="zh-CN" sz="2800" smtClean="0">
                <a:solidFill>
                  <a:srgbClr val="000000"/>
                </a:solidFill>
              </a:rPr>
              <a:t>umber (</a:t>
            </a:r>
            <a:r>
              <a:rPr lang="en-US" altLang="zh-CN" sz="2800" smtClean="0">
                <a:solidFill>
                  <a:srgbClr val="FD0128"/>
                </a:solidFill>
              </a:rPr>
              <a:t>NaN</a:t>
            </a:r>
            <a:r>
              <a:rPr lang="en-US" altLang="zh-CN" sz="2800" smtClean="0">
                <a:solidFill>
                  <a:srgbClr val="000000"/>
                </a:solidFill>
              </a:rPr>
              <a:t>)  -  “</a:t>
            </a:r>
            <a:r>
              <a:rPr lang="zh-CN" altLang="en-US" sz="2800" smtClean="0">
                <a:solidFill>
                  <a:srgbClr val="000000"/>
                </a:solidFill>
              </a:rPr>
              <a:t>非数”</a:t>
            </a:r>
          </a:p>
        </p:txBody>
      </p:sp>
      <p:sp>
        <p:nvSpPr>
          <p:cNvPr id="322564" name="Rectangle 4"/>
          <p:cNvSpPr>
            <a:spLocks noChangeArrowheads="1"/>
          </p:cNvSpPr>
          <p:nvPr/>
        </p:nvSpPr>
        <p:spPr bwMode="auto">
          <a:xfrm>
            <a:off x="803275" y="4160838"/>
            <a:ext cx="7512050" cy="2355850"/>
          </a:xfrm>
          <a:prstGeom prst="rect">
            <a:avLst/>
          </a:prstGeom>
          <a:noFill/>
          <a:ln w="9525">
            <a:noFill/>
            <a:miter lim="800000"/>
            <a:headEnd/>
            <a:tailEnd/>
          </a:ln>
        </p:spPr>
        <p:txBody>
          <a:bodyPr>
            <a:spAutoFit/>
          </a:bodyPr>
          <a:lstStyle/>
          <a:p>
            <a:pPr>
              <a:lnSpc>
                <a:spcPct val="90000"/>
              </a:lnSpc>
              <a:spcBef>
                <a:spcPct val="40000"/>
              </a:spcBef>
              <a:buClr>
                <a:schemeClr val="tx1"/>
              </a:buClr>
              <a:buSzPct val="60000"/>
              <a:buFont typeface="Wingdings" pitchFamily="2" charset="2"/>
              <a:buNone/>
            </a:pPr>
            <a:r>
              <a:rPr kumimoji="1" lang="en-US" altLang="zh-CN" sz="2800" b="1">
                <a:solidFill>
                  <a:srgbClr val="000000"/>
                </a:solidFill>
              </a:rPr>
              <a:t>Operations</a:t>
            </a:r>
          </a:p>
          <a:p>
            <a:pPr>
              <a:lnSpc>
                <a:spcPct val="90000"/>
              </a:lnSpc>
              <a:spcBef>
                <a:spcPct val="20000"/>
              </a:spcBef>
              <a:buClr>
                <a:schemeClr val="folHlink"/>
              </a:buClr>
              <a:buSzPct val="60000"/>
              <a:buFont typeface="Wingdings" pitchFamily="2" charset="2"/>
              <a:buNone/>
            </a:pPr>
            <a:r>
              <a:rPr kumimoji="1" lang="en-US" altLang="zh-CN" sz="2800">
                <a:ea typeface="Dotum" pitchFamily="34" charset="-127"/>
                <a:cs typeface="Arial" pitchFamily="34" charset="0"/>
              </a:rPr>
              <a:t>    </a:t>
            </a:r>
            <a:r>
              <a:rPr kumimoji="1" lang="en-US" altLang="zh-CN" sz="2800" b="1">
                <a:solidFill>
                  <a:schemeClr val="accent2"/>
                </a:solidFill>
                <a:ea typeface="Dotum" pitchFamily="34" charset="-127"/>
                <a:cs typeface="Arial" pitchFamily="34" charset="0"/>
              </a:rPr>
              <a:t>sqrt (-4.0) = NaN               0/0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op (NaN,x) = NaN             +∞+(-∞)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 (+∞) = NaN               ∞/∞ = NaN  </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etc.  </a:t>
            </a:r>
          </a:p>
        </p:txBody>
      </p:sp>
      <p:sp>
        <p:nvSpPr>
          <p:cNvPr id="322565" name="Rectangle 5"/>
          <p:cNvSpPr>
            <a:spLocks noChangeArrowheads="1"/>
          </p:cNvSpPr>
          <p:nvPr/>
        </p:nvSpPr>
        <p:spPr bwMode="auto">
          <a:xfrm>
            <a:off x="769938" y="1541463"/>
            <a:ext cx="6786562" cy="2471737"/>
          </a:xfrm>
          <a:prstGeom prst="rect">
            <a:avLst/>
          </a:prstGeom>
          <a:noFill/>
          <a:ln w="9525">
            <a:noFill/>
            <a:miter lim="800000"/>
            <a:headEnd/>
            <a:tailEnd/>
          </a:ln>
        </p:spPr>
        <p:txBody>
          <a:bodyPr>
            <a:spAutoFit/>
          </a:bodyPr>
          <a:lstStyle/>
          <a:p>
            <a:pPr lvl="1">
              <a:lnSpc>
                <a:spcPct val="90000"/>
              </a:lnSpc>
              <a:spcBef>
                <a:spcPct val="50000"/>
              </a:spcBef>
              <a:buClr>
                <a:schemeClr val="hlink"/>
              </a:buClr>
              <a:buSzPct val="55000"/>
              <a:buFont typeface="Wingdings" pitchFamily="2" charset="2"/>
              <a:buNone/>
            </a:pPr>
            <a:endParaRPr kumimoji="1" lang="zh-CN" altLang="en-US" sz="2400" b="1">
              <a:solidFill>
                <a:srgbClr val="000000"/>
              </a:solidFill>
              <a:latin typeface="Times New Roman" pitchFamily="18" charset="0"/>
            </a:endParaRPr>
          </a:p>
          <a:p>
            <a:pPr>
              <a:lnSpc>
                <a:spcPct val="110000"/>
              </a:lnSpc>
              <a:spcBef>
                <a:spcPct val="10000"/>
              </a:spcBef>
              <a:buClr>
                <a:schemeClr val="tx1"/>
              </a:buClr>
              <a:buSzPct val="60000"/>
              <a:buFont typeface="Wingdings" pitchFamily="2" charset="2"/>
              <a:buNone/>
            </a:pPr>
            <a:r>
              <a:rPr kumimoji="1" lang="en-US" altLang="zh-CN" sz="2800" b="1">
                <a:solidFill>
                  <a:srgbClr val="000000"/>
                </a:solidFill>
              </a:rPr>
              <a:t>How to represent </a:t>
            </a:r>
            <a:r>
              <a:rPr kumimoji="1" lang="en-US" altLang="zh-CN" sz="2800" b="1"/>
              <a:t>NaN</a:t>
            </a:r>
            <a:r>
              <a:rPr kumimoji="1" lang="en-US" altLang="zh-CN" sz="2800">
                <a:solidFill>
                  <a:srgbClr val="000000"/>
                </a:solidFill>
              </a:rPr>
              <a:t> </a:t>
            </a:r>
          </a:p>
          <a:p>
            <a:pPr>
              <a:lnSpc>
                <a:spcPct val="110000"/>
              </a:lnSpc>
              <a:spcBef>
                <a:spcPct val="10000"/>
              </a:spcBef>
              <a:buClr>
                <a:schemeClr val="folHlink"/>
              </a:buClr>
              <a:buSzPct val="60000"/>
              <a:buFont typeface="Wingdings" pitchFamily="2" charset="2"/>
              <a:buNone/>
            </a:pPr>
            <a:r>
              <a:rPr kumimoji="1" lang="en-US" altLang="zh-CN" sz="2800">
                <a:solidFill>
                  <a:srgbClr val="000000"/>
                </a:solidFill>
              </a:rPr>
              <a:t>    </a:t>
            </a:r>
            <a:r>
              <a:rPr kumimoji="1" lang="en-US" altLang="zh-CN" sz="2800" b="1">
                <a:solidFill>
                  <a:schemeClr val="accent2"/>
                </a:solidFill>
              </a:rPr>
              <a:t>Exponent</a:t>
            </a:r>
            <a:r>
              <a:rPr kumimoji="1" lang="en-US" altLang="zh-CN" sz="2800" b="1">
                <a:solidFill>
                  <a:srgbClr val="000000"/>
                </a:solidFill>
              </a:rPr>
              <a:t> = 255</a:t>
            </a:r>
          </a:p>
          <a:p>
            <a:pPr>
              <a:lnSpc>
                <a:spcPct val="110000"/>
              </a:lnSpc>
              <a:spcBef>
                <a:spcPct val="10000"/>
              </a:spcBef>
              <a:buClr>
                <a:schemeClr val="folHlink"/>
              </a:buClr>
              <a:buSzPct val="60000"/>
              <a:buFont typeface="Wingdings" pitchFamily="2" charset="2"/>
              <a:buNone/>
            </a:pPr>
            <a:r>
              <a:rPr kumimoji="1" lang="en-US" altLang="zh-CN" sz="2800" b="1">
                <a:solidFill>
                  <a:srgbClr val="000000"/>
                </a:solidFill>
              </a:rPr>
              <a:t>    </a:t>
            </a:r>
            <a:r>
              <a:rPr kumimoji="1" lang="en-US" altLang="zh-CN" sz="2800" b="1">
                <a:solidFill>
                  <a:srgbClr val="3333FF"/>
                </a:solidFill>
              </a:rPr>
              <a:t>Significand</a:t>
            </a:r>
            <a:r>
              <a:rPr kumimoji="1" lang="en-US" altLang="zh-CN" sz="2800" b="1">
                <a:solidFill>
                  <a:srgbClr val="000000"/>
                </a:solidFill>
              </a:rPr>
              <a:t>: nonzero</a:t>
            </a:r>
          </a:p>
          <a:p>
            <a:pPr>
              <a:lnSpc>
                <a:spcPct val="110000"/>
              </a:lnSpc>
              <a:spcBef>
                <a:spcPct val="10000"/>
              </a:spcBef>
              <a:buClr>
                <a:schemeClr val="folHlink"/>
              </a:buClr>
              <a:buSzPct val="60000"/>
              <a:buFont typeface="Wingdings" pitchFamily="2" charset="2"/>
              <a:buNone/>
            </a:pPr>
            <a:r>
              <a:rPr kumimoji="1" lang="en-US" altLang="zh-CN" sz="2800" b="1">
                <a:solidFill>
                  <a:srgbClr val="DE2916"/>
                </a:solidFill>
              </a:rPr>
              <a:t>    NaNs can help with debugging</a:t>
            </a:r>
            <a:endParaRPr kumimoji="1" lang="en-US" altLang="zh-CN"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527050" y="908050"/>
            <a:ext cx="8616950" cy="609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en-US" altLang="zh-CN" sz="2800" b="1">
                <a:solidFill>
                  <a:srgbClr val="990000"/>
                </a:solidFill>
                <a:ea typeface="黑体" pitchFamily="49" charset="-122"/>
              </a:rPr>
              <a:t>What have we defined so far? (for SP)</a:t>
            </a:r>
          </a:p>
        </p:txBody>
      </p:sp>
      <p:sp>
        <p:nvSpPr>
          <p:cNvPr id="596995" name="Rectangle 4"/>
          <p:cNvSpPr>
            <a:spLocks noGrp="1" noChangeArrowheads="1"/>
          </p:cNvSpPr>
          <p:nvPr>
            <p:ph type="title" idx="4294967295"/>
          </p:nvPr>
        </p:nvSpPr>
        <p:spPr>
          <a:xfrm>
            <a:off x="566738" y="127000"/>
            <a:ext cx="8078787" cy="538163"/>
          </a:xfrm>
          <a:noFill/>
        </p:spPr>
        <p:txBody>
          <a:bodyPr lIns="63500" tIns="25400" rIns="63500" bIns="25400" anchor="b">
            <a:spAutoFit/>
          </a:bodyPr>
          <a:lstStyle/>
          <a:p>
            <a:r>
              <a:rPr lang="en-US" altLang="zh-CN" sz="3200" smtClean="0">
                <a:ea typeface="宋体" pitchFamily="2" charset="-122"/>
              </a:rPr>
              <a:t>Representation for Denorms(</a:t>
            </a:r>
            <a:r>
              <a:rPr lang="zh-CN" altLang="en-US" sz="3200" smtClean="0">
                <a:ea typeface="宋体" pitchFamily="2" charset="-122"/>
              </a:rPr>
              <a:t>非规格化数</a:t>
            </a:r>
            <a:r>
              <a:rPr lang="en-US" altLang="zh-CN" sz="3200" smtClean="0">
                <a:ea typeface="宋体" pitchFamily="2" charset="-122"/>
              </a:rPr>
              <a:t>)</a:t>
            </a:r>
            <a:endParaRPr lang="zh-CN" altLang="en-US" sz="3200" smtClean="0">
              <a:ea typeface="宋体" pitchFamily="2" charset="-122"/>
            </a:endParaRPr>
          </a:p>
        </p:txBody>
      </p:sp>
      <p:sp>
        <p:nvSpPr>
          <p:cNvPr id="324614" name="AutoShape 6"/>
          <p:cNvSpPr>
            <a:spLocks noChangeArrowheads="1"/>
          </p:cNvSpPr>
          <p:nvPr/>
        </p:nvSpPr>
        <p:spPr bwMode="auto">
          <a:xfrm>
            <a:off x="6630988" y="1497013"/>
            <a:ext cx="2362200" cy="1533525"/>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eaLnBrk="0" hangingPunct="0"/>
            <a:r>
              <a:rPr lang="zh-CN" altLang="en-US" sz="2200" b="1">
                <a:solidFill>
                  <a:srgbClr val="CC0000"/>
                </a:solidFill>
                <a:latin typeface="Times New Roman" pitchFamily="18" charset="0"/>
                <a:ea typeface="Dotum" pitchFamily="34" charset="-127"/>
              </a:rPr>
              <a:t> </a:t>
            </a:r>
            <a:r>
              <a:rPr lang="en-US" altLang="zh-CN" sz="2000" b="1">
                <a:solidFill>
                  <a:srgbClr val="CC0000"/>
                </a:solidFill>
                <a:ea typeface="Dotum" pitchFamily="34" charset="-127"/>
                <a:cs typeface="Arial" pitchFamily="34" charset="0"/>
              </a:rPr>
              <a:t>Used to represent </a:t>
            </a:r>
          </a:p>
          <a:p>
            <a:pPr algn="ctr" eaLnBrk="0" hangingPunct="0"/>
            <a:r>
              <a:rPr lang="en-US" altLang="zh-CN" sz="2000" b="1">
                <a:solidFill>
                  <a:srgbClr val="CC0000"/>
                </a:solidFill>
                <a:ea typeface="Dotum" pitchFamily="34" charset="-127"/>
                <a:cs typeface="Arial" pitchFamily="34" charset="0"/>
              </a:rPr>
              <a:t>Denormalized </a:t>
            </a:r>
          </a:p>
          <a:p>
            <a:pPr algn="ctr" eaLnBrk="0" hangingPunct="0"/>
            <a:r>
              <a:rPr lang="en-US" altLang="zh-CN" sz="2000" b="1">
                <a:solidFill>
                  <a:srgbClr val="CC0000"/>
                </a:solidFill>
                <a:ea typeface="Dotum" pitchFamily="34" charset="-127"/>
                <a:cs typeface="Arial" pitchFamily="34" charset="0"/>
              </a:rPr>
              <a:t>numbers </a:t>
            </a:r>
          </a:p>
        </p:txBody>
      </p:sp>
      <p:sp>
        <p:nvSpPr>
          <p:cNvPr id="324615" name="Text Box 7"/>
          <p:cNvSpPr txBox="1">
            <a:spLocks noChangeArrowheads="1"/>
          </p:cNvSpPr>
          <p:nvPr/>
        </p:nvSpPr>
        <p:spPr bwMode="auto">
          <a:xfrm>
            <a:off x="427038" y="1616075"/>
            <a:ext cx="7348537" cy="4152900"/>
          </a:xfrm>
          <a:prstGeom prst="rect">
            <a:avLst/>
          </a:prstGeom>
          <a:noFill/>
          <a:ln w="9525">
            <a:noFill/>
            <a:miter lim="800000"/>
            <a:headEnd/>
            <a:tailEnd/>
          </a:ln>
        </p:spPr>
        <p:txBody>
          <a:bodyPr>
            <a:spAutoFit/>
          </a:bodyPr>
          <a:lstStyle/>
          <a:p>
            <a:pPr>
              <a:spcBef>
                <a:spcPct val="50000"/>
              </a:spcBef>
            </a:pPr>
            <a:r>
              <a:rPr kumimoji="1" lang="en-US" altLang="zh-CN" sz="2800" b="1" dirty="0">
                <a:solidFill>
                  <a:schemeClr val="tx2"/>
                </a:solidFill>
              </a:rPr>
              <a:t>Exponent    </a:t>
            </a:r>
            <a:r>
              <a:rPr kumimoji="1" lang="en-US" altLang="zh-CN" sz="2800" b="1" dirty="0" err="1">
                <a:solidFill>
                  <a:schemeClr val="tx2"/>
                </a:solidFill>
              </a:rPr>
              <a:t>Significand</a:t>
            </a:r>
            <a:r>
              <a:rPr kumimoji="1" lang="en-US" altLang="zh-CN" sz="2800" b="1" dirty="0">
                <a:solidFill>
                  <a:schemeClr val="tx2"/>
                </a:solidFill>
              </a:rPr>
              <a:t>          Object</a:t>
            </a:r>
          </a:p>
          <a:p>
            <a:pPr>
              <a:spcBef>
                <a:spcPct val="50000"/>
              </a:spcBef>
            </a:pPr>
            <a:r>
              <a:rPr kumimoji="1" lang="en-US" altLang="zh-CN" sz="2800" b="1" dirty="0">
                <a:solidFill>
                  <a:schemeClr val="accent2"/>
                </a:solidFill>
              </a:rPr>
              <a:t>0                    0                            +/-0</a:t>
            </a:r>
          </a:p>
          <a:p>
            <a:pPr>
              <a:spcBef>
                <a:spcPct val="50000"/>
              </a:spcBef>
            </a:pPr>
            <a:r>
              <a:rPr kumimoji="1" lang="en-US" altLang="zh-CN" sz="2800" b="1" dirty="0">
                <a:solidFill>
                  <a:srgbClr val="CC0000"/>
                </a:solidFill>
              </a:rPr>
              <a:t>0                    nonzero                </a:t>
            </a:r>
            <a:r>
              <a:rPr kumimoji="1" lang="en-US" altLang="zh-CN" sz="2800" b="1" dirty="0" err="1">
                <a:solidFill>
                  <a:srgbClr val="CC0000"/>
                </a:solidFill>
              </a:rPr>
              <a:t>Denorms</a:t>
            </a:r>
            <a:r>
              <a:rPr kumimoji="1" lang="en-US" altLang="zh-CN" sz="2800" b="1" dirty="0"/>
              <a:t> </a:t>
            </a:r>
          </a:p>
          <a:p>
            <a:pPr>
              <a:spcBef>
                <a:spcPct val="50000"/>
              </a:spcBef>
            </a:pPr>
            <a:r>
              <a:rPr kumimoji="1" lang="en-US" altLang="zh-CN" sz="2800" b="1" dirty="0">
                <a:solidFill>
                  <a:schemeClr val="accent2"/>
                </a:solidFill>
              </a:rPr>
              <a:t>1-254            anything               Norms</a:t>
            </a:r>
          </a:p>
          <a:p>
            <a:r>
              <a:rPr kumimoji="1" lang="en-US" altLang="zh-CN" sz="2800" b="1" dirty="0">
                <a:solidFill>
                  <a:schemeClr val="accent2"/>
                </a:solidFill>
              </a:rPr>
              <a:t>               implicit leading 1</a:t>
            </a:r>
          </a:p>
          <a:p>
            <a:pPr>
              <a:spcBef>
                <a:spcPct val="50000"/>
              </a:spcBef>
            </a:pPr>
            <a:r>
              <a:rPr kumimoji="1" lang="en-US" altLang="zh-CN" sz="2800" b="1" dirty="0">
                <a:solidFill>
                  <a:schemeClr val="accent2"/>
                </a:solidFill>
              </a:rPr>
              <a:t>255                0                            +/- infinity</a:t>
            </a:r>
          </a:p>
          <a:p>
            <a:pPr>
              <a:spcBef>
                <a:spcPct val="50000"/>
              </a:spcBef>
            </a:pPr>
            <a:r>
              <a:rPr kumimoji="1" lang="en-US" altLang="zh-CN" sz="2800" b="1" dirty="0">
                <a:solidFill>
                  <a:schemeClr val="accent2"/>
                </a:solidFill>
              </a:rPr>
              <a:t>255                nonzero                </a:t>
            </a:r>
            <a:r>
              <a:rPr kumimoji="1" lang="en-US" altLang="zh-CN" sz="2800" b="1" dirty="0" err="1">
                <a:solidFill>
                  <a:schemeClr val="accent2"/>
                </a:solidFill>
              </a:rPr>
              <a:t>NaN</a:t>
            </a:r>
            <a:endParaRPr kumimoji="1" lang="en-US" altLang="zh-CN" sz="28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3316288" y="3084513"/>
            <a:ext cx="2479675" cy="449262"/>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pic>
        <p:nvPicPr>
          <p:cNvPr id="599043" name="Picture 3" descr="非规格化数的密度"/>
          <p:cNvPicPr>
            <a:picLocks noChangeAspect="1" noChangeArrowheads="1"/>
          </p:cNvPicPr>
          <p:nvPr/>
        </p:nvPicPr>
        <p:blipFill>
          <a:blip r:embed="rId3"/>
          <a:srcRect/>
          <a:stretch>
            <a:fillRect/>
          </a:stretch>
        </p:blipFill>
        <p:spPr bwMode="auto">
          <a:xfrm>
            <a:off x="212725" y="1120775"/>
            <a:ext cx="8915400" cy="5232400"/>
          </a:xfrm>
          <a:prstGeom prst="rect">
            <a:avLst/>
          </a:prstGeom>
          <a:noFill/>
          <a:ln w="9525">
            <a:noFill/>
            <a:miter lim="800000"/>
            <a:headEnd/>
            <a:tailEnd/>
          </a:ln>
        </p:spPr>
      </p:pic>
      <p:sp>
        <p:nvSpPr>
          <p:cNvPr id="599044"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326661" name="Text Box 5"/>
          <p:cNvSpPr txBox="1">
            <a:spLocks noChangeArrowheads="1"/>
          </p:cNvSpPr>
          <p:nvPr/>
        </p:nvSpPr>
        <p:spPr bwMode="auto">
          <a:xfrm>
            <a:off x="1550988" y="2324100"/>
            <a:ext cx="8524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2</a:t>
            </a:r>
            <a:r>
              <a:rPr kumimoji="1" lang="zh-CN" altLang="en-US" sz="2400" b="1" baseline="30000">
                <a:solidFill>
                  <a:srgbClr val="3333FF"/>
                </a:solidFill>
                <a:latin typeface="Tahoma" pitchFamily="34" charset="0"/>
              </a:rPr>
              <a:t>-126</a:t>
            </a:r>
          </a:p>
        </p:txBody>
      </p:sp>
      <p:sp>
        <p:nvSpPr>
          <p:cNvPr id="599046" name="Text Box 6"/>
          <p:cNvSpPr txBox="1">
            <a:spLocks noChangeArrowheads="1"/>
          </p:cNvSpPr>
          <p:nvPr/>
        </p:nvSpPr>
        <p:spPr bwMode="auto">
          <a:xfrm>
            <a:off x="2576513" y="2241550"/>
            <a:ext cx="1352550"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47" name="Text Box 7"/>
          <p:cNvSpPr txBox="1">
            <a:spLocks noChangeArrowheads="1"/>
          </p:cNvSpPr>
          <p:nvPr/>
        </p:nvSpPr>
        <p:spPr bwMode="auto">
          <a:xfrm>
            <a:off x="4375150" y="2271713"/>
            <a:ext cx="13096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48" name="Text Box 8"/>
          <p:cNvSpPr txBox="1">
            <a:spLocks noChangeArrowheads="1"/>
          </p:cNvSpPr>
          <p:nvPr/>
        </p:nvSpPr>
        <p:spPr bwMode="auto">
          <a:xfrm>
            <a:off x="7891463" y="2268538"/>
            <a:ext cx="1096962"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1.0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1.1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0" name="Rectangle 10"/>
          <p:cNvSpPr>
            <a:spLocks noChangeArrowheads="1"/>
          </p:cNvSpPr>
          <p:nvPr/>
        </p:nvSpPr>
        <p:spPr bwMode="auto">
          <a:xfrm>
            <a:off x="2665413" y="1458913"/>
            <a:ext cx="774700" cy="387350"/>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1"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0.0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0.1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3" name="Rectangle 13"/>
          <p:cNvSpPr>
            <a:spLocks noChangeArrowheads="1"/>
          </p:cNvSpPr>
          <p:nvPr/>
        </p:nvSpPr>
        <p:spPr bwMode="auto">
          <a:xfrm>
            <a:off x="1736725" y="3892550"/>
            <a:ext cx="944563" cy="479425"/>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4"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599055" name="Text Box 15"/>
          <p:cNvSpPr txBox="1">
            <a:spLocks noChangeArrowheads="1"/>
          </p:cNvSpPr>
          <p:nvPr/>
        </p:nvSpPr>
        <p:spPr bwMode="auto">
          <a:xfrm>
            <a:off x="1546225" y="4848225"/>
            <a:ext cx="8524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599056" name="Text Box 16"/>
          <p:cNvSpPr txBox="1">
            <a:spLocks noChangeArrowheads="1"/>
          </p:cNvSpPr>
          <p:nvPr/>
        </p:nvSpPr>
        <p:spPr bwMode="auto">
          <a:xfrm>
            <a:off x="2492375" y="4813300"/>
            <a:ext cx="1087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57" name="Text Box 17"/>
          <p:cNvSpPr txBox="1">
            <a:spLocks noChangeArrowheads="1"/>
          </p:cNvSpPr>
          <p:nvPr/>
        </p:nvSpPr>
        <p:spPr bwMode="auto">
          <a:xfrm>
            <a:off x="4227513" y="4795838"/>
            <a:ext cx="11826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58" name="Text Box 18"/>
          <p:cNvSpPr txBox="1">
            <a:spLocks noChangeArrowheads="1"/>
          </p:cNvSpPr>
          <p:nvPr/>
        </p:nvSpPr>
        <p:spPr bwMode="auto">
          <a:xfrm>
            <a:off x="7870825" y="4840288"/>
            <a:ext cx="1108075"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599059" name="Text Box 19"/>
          <p:cNvSpPr txBox="1">
            <a:spLocks noChangeArrowheads="1"/>
          </p:cNvSpPr>
          <p:nvPr/>
        </p:nvSpPr>
        <p:spPr bwMode="auto">
          <a:xfrm>
            <a:off x="760413" y="49276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836613" y="23368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599061" name="Text Box 21"/>
          <p:cNvSpPr txBox="1">
            <a:spLocks noChangeArrowheads="1"/>
          </p:cNvSpPr>
          <p:nvPr/>
        </p:nvSpPr>
        <p:spPr bwMode="auto">
          <a:xfrm>
            <a:off x="3162300" y="5672138"/>
            <a:ext cx="3021013" cy="457200"/>
          </a:xfrm>
          <a:prstGeom prst="rect">
            <a:avLst/>
          </a:prstGeom>
          <a:noFill/>
          <a:ln w="9525">
            <a:noFill/>
            <a:miter lim="800000"/>
            <a:headEnd/>
            <a:tailEnd/>
          </a:ln>
        </p:spPr>
        <p:txBody>
          <a:bodyPr>
            <a:spAutoFit/>
          </a:bodyPr>
          <a:lstStyle/>
          <a:p>
            <a:pPr>
              <a:spcBef>
                <a:spcPct val="50000"/>
              </a:spcBef>
            </a:pPr>
            <a:endParaRPr kumimoji="1" lang="zh-CN" altLang="en-US" sz="2400">
              <a:latin typeface="Tahoma" pitchFamily="34" charset="0"/>
            </a:endParaRPr>
          </a:p>
        </p:txBody>
      </p:sp>
      <p:sp>
        <p:nvSpPr>
          <p:cNvPr id="599062"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3"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4" name="Rectangle 25"/>
          <p:cNvSpPr>
            <a:spLocks noChangeArrowheads="1"/>
          </p:cNvSpPr>
          <p:nvPr/>
        </p:nvSpPr>
        <p:spPr bwMode="auto">
          <a:xfrm>
            <a:off x="3394075" y="3068638"/>
            <a:ext cx="2511425" cy="465137"/>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99066" name="Text Box 27"/>
          <p:cNvSpPr txBox="1">
            <a:spLocks noChangeArrowheads="1"/>
          </p:cNvSpPr>
          <p:nvPr/>
        </p:nvSpPr>
        <p:spPr bwMode="auto">
          <a:xfrm>
            <a:off x="1069975" y="2003425"/>
            <a:ext cx="836613" cy="396875"/>
          </a:xfrm>
          <a:prstGeom prst="rect">
            <a:avLst/>
          </a:prstGeom>
          <a:noFill/>
          <a:ln w="9525">
            <a:noFill/>
            <a:miter lim="800000"/>
            <a:headEnd/>
            <a:tailEnd/>
          </a:ln>
        </p:spPr>
        <p:txBody>
          <a:bodyPr>
            <a:spAutoFit/>
          </a:bodyPr>
          <a:lstStyle/>
          <a:p>
            <a:pPr>
              <a:spcBef>
                <a:spcPct val="50000"/>
              </a:spcBef>
            </a:pPr>
            <a:r>
              <a:rPr kumimoji="1" lang="en-US" altLang="zh-CN" sz="2000" b="1">
                <a:latin typeface="Tahoma" pitchFamily="34" charset="0"/>
              </a:rPr>
              <a:t>GAP</a:t>
            </a:r>
          </a:p>
        </p:txBody>
      </p:sp>
      <p:grpSp>
        <p:nvGrpSpPr>
          <p:cNvPr id="2" name="Group 28"/>
          <p:cNvGrpSpPr>
            <a:grpSpLocks/>
          </p:cNvGrpSpPr>
          <p:nvPr/>
        </p:nvGrpSpPr>
        <p:grpSpPr bwMode="auto">
          <a:xfrm>
            <a:off x="1903413" y="2797175"/>
            <a:ext cx="4595812" cy="688975"/>
            <a:chOff x="1199" y="2017"/>
            <a:chExt cx="2895" cy="434"/>
          </a:xfrm>
        </p:grpSpPr>
        <p:sp>
          <p:nvSpPr>
            <p:cNvPr id="599068"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a:spcBef>
                  <a:spcPct val="50000"/>
                </a:spcBef>
              </a:pPr>
              <a:r>
                <a:rPr kumimoji="1" lang="zh-CN" altLang="en-US" sz="2400" b="1">
                  <a:latin typeface="Tahoma" pitchFamily="34" charset="0"/>
                </a:rPr>
                <a:t> </a:t>
              </a:r>
              <a:r>
                <a:rPr kumimoji="1" lang="en-US" altLang="zh-CN" sz="2800" b="1">
                  <a:solidFill>
                    <a:srgbClr val="CC0000"/>
                  </a:solidFill>
                </a:rPr>
                <a:t>Normalized numbers</a:t>
              </a:r>
            </a:p>
          </p:txBody>
        </p:sp>
        <p:sp>
          <p:nvSpPr>
            <p:cNvPr id="599069"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endParaRPr lang="zh-CN" altLang="en-US"/>
            </a:p>
          </p:txBody>
        </p:sp>
      </p:grpSp>
      <p:sp>
        <p:nvSpPr>
          <p:cNvPr id="599070" name="Rectangle 31"/>
          <p:cNvSpPr>
            <a:spLocks noChangeArrowheads="1"/>
          </p:cNvSpPr>
          <p:nvPr/>
        </p:nvSpPr>
        <p:spPr bwMode="auto">
          <a:xfrm>
            <a:off x="3409950" y="5749925"/>
            <a:ext cx="2355850" cy="481013"/>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599072"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endParaRPr lang="zh-CN" altLang="en-US"/>
            </a:p>
          </p:txBody>
        </p:sp>
        <p:sp>
          <p:nvSpPr>
            <p:cNvPr id="599073"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eaLnBrk="0" hangingPunct="0"/>
              <a:r>
                <a:rPr kumimoji="1" lang="en-US" altLang="zh-CN" sz="2400" b="1"/>
                <a:t>Denorms</a:t>
              </a:r>
            </a:p>
          </p:txBody>
        </p:sp>
      </p:grpSp>
      <p:sp>
        <p:nvSpPr>
          <p:cNvPr id="326689" name="Rectangle 33"/>
          <p:cNvSpPr>
            <a:spLocks noChangeArrowheads="1"/>
          </p:cNvSpPr>
          <p:nvPr/>
        </p:nvSpPr>
        <p:spPr bwMode="auto">
          <a:xfrm>
            <a:off x="4252913" y="5603875"/>
            <a:ext cx="4192587" cy="519113"/>
          </a:xfrm>
          <a:prstGeom prst="rect">
            <a:avLst/>
          </a:prstGeom>
          <a:noFill/>
          <a:ln w="9525">
            <a:noFill/>
            <a:miter lim="800000"/>
            <a:headEnd/>
            <a:tailEnd/>
          </a:ln>
        </p:spPr>
        <p:txBody>
          <a:bodyPr>
            <a:spAutoFit/>
          </a:bodyPr>
          <a:lstStyle/>
          <a:p>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
          <p:cNvPicPr>
            <a:picLocks noChangeAspect="1" noChangeArrowheads="1"/>
          </p:cNvPicPr>
          <p:nvPr/>
        </p:nvPicPr>
        <p:blipFill>
          <a:blip r:embed="rId2"/>
          <a:srcRect/>
          <a:stretch>
            <a:fillRect/>
          </a:stretch>
        </p:blipFill>
        <p:spPr bwMode="auto">
          <a:xfrm>
            <a:off x="166688" y="781050"/>
            <a:ext cx="5657850" cy="6076950"/>
          </a:xfrm>
          <a:prstGeom prst="rect">
            <a:avLst/>
          </a:prstGeom>
          <a:noFill/>
          <a:ln w="9525">
            <a:noFill/>
            <a:miter lim="800000"/>
            <a:headEnd/>
            <a:tailEnd/>
          </a:ln>
        </p:spPr>
      </p:pic>
      <p:sp>
        <p:nvSpPr>
          <p:cNvPr id="24579"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24580" name="Rectangle 3"/>
          <p:cNvSpPr>
            <a:spLocks noChangeArrowheads="1"/>
          </p:cNvSpPr>
          <p:nvPr/>
        </p:nvSpPr>
        <p:spPr bwMode="auto">
          <a:xfrm>
            <a:off x="0" y="1873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4581" name="Rectangle 5"/>
          <p:cNvSpPr>
            <a:spLocks noChangeArrowheads="1"/>
          </p:cNvSpPr>
          <p:nvPr/>
        </p:nvSpPr>
        <p:spPr bwMode="auto">
          <a:xfrm>
            <a:off x="0" y="4740275"/>
            <a:ext cx="374650" cy="244475"/>
          </a:xfrm>
          <a:prstGeom prst="rect">
            <a:avLst/>
          </a:prstGeom>
          <a:noFill/>
          <a:ln w="9525">
            <a:noFill/>
            <a:miter lim="800000"/>
            <a:headEnd/>
            <a:tailEnd/>
          </a:ln>
          <a:effectLst/>
        </p:spPr>
        <p:txBody>
          <a:bodyPr wrap="none" anchor="ctr">
            <a:spAutoFit/>
          </a:bodyPr>
          <a:lstStyle/>
          <a:p>
            <a:r>
              <a:rPr lang="zh-CN" altLang="en-US" sz="1000">
                <a:latin typeface="Times New Roman" pitchFamily="18" charset="0"/>
                <a:cs typeface="Times New Roman" pitchFamily="18" charset="0"/>
              </a:rPr>
              <a:t>      </a:t>
            </a:r>
            <a:endParaRPr lang="zh-CN" altLang="en-US"/>
          </a:p>
        </p:txBody>
      </p:sp>
      <p:sp>
        <p:nvSpPr>
          <p:cNvPr id="21511" name="Rectangle 7"/>
          <p:cNvSpPr>
            <a:spLocks noChangeArrowheads="1"/>
          </p:cNvSpPr>
          <p:nvPr/>
        </p:nvSpPr>
        <p:spPr bwMode="auto">
          <a:xfrm>
            <a:off x="1062038" y="4438650"/>
            <a:ext cx="3286125" cy="18161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en-US" altLang="zh-CN" b="1">
                <a:solidFill>
                  <a:srgbClr val="FF0000"/>
                </a:solidFill>
                <a:latin typeface="微软雅黑" pitchFamily="34" charset="-122"/>
                <a:ea typeface="微软雅黑" pitchFamily="34" charset="-122"/>
              </a:rPr>
              <a:t>61.419998</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61.420002</a:t>
            </a:r>
            <a:r>
              <a:rPr lang="zh-CN" altLang="en-US" b="1">
                <a:solidFill>
                  <a:srgbClr val="FF0000"/>
                </a:solidFill>
                <a:latin typeface="微软雅黑" pitchFamily="34" charset="-122"/>
                <a:ea typeface="微软雅黑" pitchFamily="34" charset="-122"/>
              </a:rPr>
              <a:t>是两个可表示数，两者之间相差</a:t>
            </a:r>
            <a:r>
              <a:rPr lang="en-US" altLang="zh-CN" b="1">
                <a:solidFill>
                  <a:srgbClr val="FF0000"/>
                </a:solidFill>
                <a:latin typeface="微软雅黑" pitchFamily="34" charset="-122"/>
                <a:ea typeface="微软雅黑" pitchFamily="34" charset="-122"/>
              </a:rPr>
              <a:t>0.000004</a:t>
            </a:r>
            <a:r>
              <a:rPr lang="zh-CN" altLang="en-US" b="1">
                <a:solidFill>
                  <a:srgbClr val="FF0000"/>
                </a:solidFill>
                <a:latin typeface="微软雅黑" pitchFamily="34" charset="-122"/>
                <a:ea typeface="微软雅黑" pitchFamily="34" charset="-122"/>
              </a:rPr>
              <a:t>。当输入数据是一个不可表示数时，机器将其转换为最邻近的可表示数。</a:t>
            </a:r>
          </a:p>
        </p:txBody>
      </p:sp>
      <p:sp>
        <p:nvSpPr>
          <p:cNvPr id="9" name="Rectangle 7"/>
          <p:cNvSpPr>
            <a:spLocks noChangeArrowheads="1"/>
          </p:cNvSpPr>
          <p:nvPr/>
        </p:nvSpPr>
        <p:spPr bwMode="auto">
          <a:xfrm>
            <a:off x="5381625" y="4578350"/>
            <a:ext cx="3286125" cy="4064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zh-CN" altLang="en-US" b="1">
                <a:solidFill>
                  <a:srgbClr val="FF0000"/>
                </a:solidFill>
                <a:latin typeface="微软雅黑" pitchFamily="34" charset="-122"/>
                <a:ea typeface="微软雅黑" pitchFamily="34" charset="-122"/>
              </a:rPr>
              <a:t>单精度浮点数的有效位数为</a:t>
            </a:r>
            <a:r>
              <a:rPr lang="en-US" altLang="zh-CN" b="1">
                <a:solidFill>
                  <a:srgbClr val="FF0000"/>
                </a:solidFill>
                <a:latin typeface="微软雅黑" pitchFamily="34" charset="-122"/>
                <a:ea typeface="微软雅黑" pitchFamily="34" charset="-122"/>
              </a:rPr>
              <a:t>7</a:t>
            </a:r>
            <a:endParaRPr lang="zh-CN" altLang="en-US" b="1">
              <a:solidFill>
                <a:srgbClr val="FF0000"/>
              </a:solidFill>
              <a:latin typeface="微软雅黑" pitchFamily="34" charset="-122"/>
              <a:ea typeface="微软雅黑" pitchFamily="34" charset="-122"/>
            </a:endParaRPr>
          </a:p>
        </p:txBody>
      </p:sp>
      <p:pic>
        <p:nvPicPr>
          <p:cNvPr id="21513" name="Picture 9"/>
          <p:cNvPicPr>
            <a:picLocks noChangeAspect="1" noChangeArrowheads="1"/>
          </p:cNvPicPr>
          <p:nvPr/>
        </p:nvPicPr>
        <p:blipFill>
          <a:blip r:embed="rId3"/>
          <a:srcRect/>
          <a:stretch>
            <a:fillRect/>
          </a:stretch>
        </p:blipFill>
        <p:spPr bwMode="auto">
          <a:xfrm>
            <a:off x="3671888" y="1042988"/>
            <a:ext cx="5410200" cy="3009900"/>
          </a:xfrm>
          <a:prstGeom prst="rect">
            <a:avLst/>
          </a:prstGeom>
          <a:noFill/>
          <a:ln w="9525">
            <a:noFill/>
            <a:miter lim="800000"/>
            <a:headEnd/>
            <a:tailEnd/>
          </a:ln>
        </p:spPr>
      </p:pic>
    </p:spTree>
    <p:extLst>
      <p:ext uri="{BB962C8B-B14F-4D97-AF65-F5344CB8AC3E}">
        <p14:creationId xmlns:p14="http://schemas.microsoft.com/office/powerpoint/2010/main" val="1617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dirty="0">
                <a:ea typeface="宋体" pitchFamily="2" charset="-122"/>
              </a:rPr>
              <a:t>例</a:t>
            </a:r>
            <a:endParaRPr lang="zh-CN" altLang="en-US" sz="3600" dirty="0" smtClean="0">
              <a:ea typeface="宋体" pitchFamily="2" charset="-122"/>
            </a:endParaRPr>
          </a:p>
        </p:txBody>
      </p:sp>
      <p:sp>
        <p:nvSpPr>
          <p:cNvPr id="517123" name="Rectangle 4"/>
          <p:cNvSpPr>
            <a:spLocks noGrp="1" noChangeArrowheads="1"/>
          </p:cNvSpPr>
          <p:nvPr>
            <p:ph type="body" idx="4294967295"/>
          </p:nvPr>
        </p:nvSpPr>
        <p:spPr>
          <a:xfrm>
            <a:off x="257175" y="735013"/>
            <a:ext cx="8383588" cy="5855962"/>
          </a:xfrm>
          <a:noFill/>
        </p:spPr>
        <p:txBody>
          <a:bodyPr lIns="63500" tIns="25400" rIns="63500" bIns="25400">
            <a:spAutoFit/>
          </a:bodyPr>
          <a:lstStyle/>
          <a:p>
            <a:r>
              <a:rPr lang="zh-CN" altLang="zh-CN" sz="2800" dirty="0" smtClean="0"/>
              <a:t>假定</a:t>
            </a:r>
            <a:r>
              <a:rPr lang="zh-CN" altLang="zh-CN" sz="2800" dirty="0"/>
              <a:t>变量</a:t>
            </a:r>
            <a:r>
              <a:rPr lang="pt-BR" altLang="zh-CN" sz="2800" i="1" dirty="0"/>
              <a:t>i</a:t>
            </a:r>
            <a:r>
              <a:rPr lang="zh-CN" altLang="zh-CN" sz="2800" dirty="0"/>
              <a:t>、</a:t>
            </a:r>
            <a:r>
              <a:rPr lang="pt-BR" altLang="zh-CN" sz="2800" i="1" dirty="0"/>
              <a:t>f</a:t>
            </a:r>
            <a:r>
              <a:rPr lang="zh-CN" altLang="zh-CN" sz="2800" dirty="0"/>
              <a:t>、</a:t>
            </a:r>
            <a:r>
              <a:rPr lang="pt-BR" altLang="zh-CN" sz="2800" i="1" dirty="0"/>
              <a:t>d</a:t>
            </a:r>
            <a:r>
              <a:rPr lang="zh-CN" altLang="zh-CN" sz="2800" dirty="0"/>
              <a:t>的类型分别是</a:t>
            </a:r>
            <a:r>
              <a:rPr lang="en-US" altLang="zh-CN" sz="2800" dirty="0" err="1"/>
              <a:t>int</a:t>
            </a:r>
            <a:r>
              <a:rPr lang="zh-CN" altLang="zh-CN" sz="2800" dirty="0"/>
              <a:t>、</a:t>
            </a:r>
            <a:r>
              <a:rPr lang="en-US" altLang="zh-CN" sz="2800" dirty="0"/>
              <a:t>float</a:t>
            </a:r>
            <a:r>
              <a:rPr lang="zh-CN" altLang="zh-CN" sz="2800" dirty="0"/>
              <a:t>和</a:t>
            </a:r>
            <a:r>
              <a:rPr lang="en-US" altLang="zh-CN" sz="2800" dirty="0"/>
              <a:t>double</a:t>
            </a:r>
            <a:r>
              <a:rPr lang="zh-CN" altLang="zh-CN" sz="2800" dirty="0"/>
              <a:t>，它们可以取除</a:t>
            </a:r>
            <a:r>
              <a:rPr lang="en-US" altLang="zh-CN" sz="2800" dirty="0"/>
              <a:t>+∞</a:t>
            </a:r>
            <a:r>
              <a:rPr lang="zh-CN" altLang="zh-CN" sz="2800" dirty="0"/>
              <a:t>、</a:t>
            </a:r>
            <a:r>
              <a:rPr lang="en-US" altLang="zh-CN" sz="2800" dirty="0"/>
              <a:t>–∞</a:t>
            </a:r>
            <a:r>
              <a:rPr lang="zh-CN" altLang="zh-CN" sz="2800" dirty="0"/>
              <a:t>和</a:t>
            </a:r>
            <a:r>
              <a:rPr lang="en-US" altLang="zh-CN" sz="2800" dirty="0" err="1"/>
              <a:t>NaN</a:t>
            </a:r>
            <a:r>
              <a:rPr lang="zh-CN" altLang="zh-CN" sz="2800" dirty="0"/>
              <a:t>以外的任意值。请判断下列每个</a:t>
            </a:r>
            <a:r>
              <a:rPr lang="en-US" altLang="zh-CN" sz="2800" dirty="0"/>
              <a:t>C</a:t>
            </a:r>
            <a:r>
              <a:rPr lang="zh-CN" altLang="zh-CN" sz="2800" dirty="0"/>
              <a:t>语言关系表达式在</a:t>
            </a:r>
            <a:r>
              <a:rPr lang="en-US" altLang="zh-CN" sz="2800" dirty="0"/>
              <a:t>32</a:t>
            </a:r>
            <a:r>
              <a:rPr lang="zh-CN" altLang="zh-CN" sz="2800" dirty="0"/>
              <a:t>位机器上运行时是否永真。</a:t>
            </a:r>
          </a:p>
          <a:p>
            <a:r>
              <a:rPr lang="en-US" altLang="zh-CN" sz="2800" dirty="0"/>
              <a:t>A.  </a:t>
            </a:r>
            <a:r>
              <a:rPr lang="en-US" altLang="zh-CN" sz="2800" dirty="0" err="1"/>
              <a:t>i</a:t>
            </a:r>
            <a:r>
              <a:rPr lang="en-US" altLang="zh-CN" sz="2800" dirty="0"/>
              <a:t> = = (</a:t>
            </a:r>
            <a:r>
              <a:rPr lang="en-US" altLang="zh-CN" sz="2800" dirty="0" err="1"/>
              <a:t>int</a:t>
            </a:r>
            <a:r>
              <a:rPr lang="en-US" altLang="zh-CN" sz="2800" dirty="0"/>
              <a:t>) (float) </a:t>
            </a:r>
            <a:r>
              <a:rPr lang="en-US" altLang="zh-CN" sz="2800" dirty="0" err="1"/>
              <a:t>i</a:t>
            </a:r>
            <a:endParaRPr lang="zh-CN" altLang="zh-CN" sz="2800" dirty="0"/>
          </a:p>
          <a:p>
            <a:r>
              <a:rPr lang="en-US" altLang="zh-CN" sz="2800" dirty="0"/>
              <a:t>B.  f = = (float) (</a:t>
            </a:r>
            <a:r>
              <a:rPr lang="en-US" altLang="zh-CN" sz="2800" dirty="0" err="1"/>
              <a:t>int</a:t>
            </a:r>
            <a:r>
              <a:rPr lang="en-US" altLang="zh-CN" sz="2800" dirty="0"/>
              <a:t>) f</a:t>
            </a:r>
            <a:endParaRPr lang="zh-CN" altLang="zh-CN" sz="2800" dirty="0"/>
          </a:p>
          <a:p>
            <a:r>
              <a:rPr lang="en-US" altLang="zh-CN" sz="2800" dirty="0"/>
              <a:t>C.  </a:t>
            </a:r>
            <a:r>
              <a:rPr lang="en-US" altLang="zh-CN" sz="2800" dirty="0" err="1"/>
              <a:t>i</a:t>
            </a:r>
            <a:r>
              <a:rPr lang="en-US" altLang="zh-CN" sz="2800" dirty="0"/>
              <a:t> = = (</a:t>
            </a:r>
            <a:r>
              <a:rPr lang="en-US" altLang="zh-CN" sz="2800" dirty="0" err="1"/>
              <a:t>int</a:t>
            </a:r>
            <a:r>
              <a:rPr lang="en-US" altLang="zh-CN" sz="2800" dirty="0"/>
              <a:t>) (double) </a:t>
            </a:r>
            <a:r>
              <a:rPr lang="en-US" altLang="zh-CN" sz="2800" dirty="0" err="1"/>
              <a:t>i</a:t>
            </a:r>
            <a:endParaRPr lang="zh-CN" altLang="zh-CN" sz="2800" dirty="0"/>
          </a:p>
          <a:p>
            <a:r>
              <a:rPr lang="en-US" altLang="zh-CN" sz="2800" dirty="0"/>
              <a:t>D.  f = = (float) (double) f</a:t>
            </a:r>
            <a:endParaRPr lang="zh-CN" altLang="zh-CN" sz="2800" dirty="0"/>
          </a:p>
          <a:p>
            <a:r>
              <a:rPr lang="en-US" altLang="zh-CN" sz="2800" dirty="0"/>
              <a:t>E.  d = = (float) d</a:t>
            </a:r>
            <a:endParaRPr lang="zh-CN" altLang="zh-CN" sz="2800" dirty="0"/>
          </a:p>
          <a:p>
            <a:r>
              <a:rPr lang="en-US" altLang="zh-CN" sz="2800" dirty="0"/>
              <a:t>F.  f = = –(–f)</a:t>
            </a:r>
            <a:endParaRPr lang="zh-CN" altLang="zh-CN" sz="2800" dirty="0"/>
          </a:p>
          <a:p>
            <a:pPr marL="0" indent="0">
              <a:lnSpc>
                <a:spcPct val="100000"/>
              </a:lnSpc>
              <a:buNone/>
            </a:pPr>
            <a:endParaRPr lang="zh-CN" altLang="en-US" sz="1800" dirty="0" smtClean="0">
              <a:solidFill>
                <a:schemeClr val="accent2"/>
              </a:solidFill>
              <a:ea typeface="黑体" pitchFamily="49" charset="-122"/>
              <a:cs typeface="Arial" pitchFamily="34" charset="0"/>
            </a:endParaRPr>
          </a:p>
        </p:txBody>
      </p:sp>
      <p:sp>
        <p:nvSpPr>
          <p:cNvPr id="2" name="TextBox 1"/>
          <p:cNvSpPr txBox="1"/>
          <p:nvPr/>
        </p:nvSpPr>
        <p:spPr>
          <a:xfrm>
            <a:off x="6192180" y="2798930"/>
            <a:ext cx="404278" cy="523220"/>
          </a:xfrm>
          <a:prstGeom prst="rect">
            <a:avLst/>
          </a:prstGeom>
          <a:noFill/>
        </p:spPr>
        <p:txBody>
          <a:bodyPr wrap="none" rtlCol="0">
            <a:spAutoFit/>
          </a:bodyPr>
          <a:lstStyle/>
          <a:p>
            <a:r>
              <a:rPr lang="en-US" altLang="zh-CN" sz="2800" b="1" dirty="0" smtClean="0">
                <a:solidFill>
                  <a:srgbClr val="C00000"/>
                </a:solidFill>
              </a:rPr>
              <a:t>F</a:t>
            </a:r>
            <a:endParaRPr lang="zh-CN" altLang="en-US" sz="2800" b="1" dirty="0">
              <a:solidFill>
                <a:srgbClr val="C00000"/>
              </a:solidFill>
            </a:endParaRPr>
          </a:p>
        </p:txBody>
      </p:sp>
      <p:sp>
        <p:nvSpPr>
          <p:cNvPr id="5" name="TextBox 4"/>
          <p:cNvSpPr txBox="1"/>
          <p:nvPr/>
        </p:nvSpPr>
        <p:spPr>
          <a:xfrm>
            <a:off x="6192180" y="3320075"/>
            <a:ext cx="404278" cy="523220"/>
          </a:xfrm>
          <a:prstGeom prst="rect">
            <a:avLst/>
          </a:prstGeom>
          <a:noFill/>
        </p:spPr>
        <p:txBody>
          <a:bodyPr wrap="none" rtlCol="0">
            <a:spAutoFit/>
          </a:bodyPr>
          <a:lstStyle/>
          <a:p>
            <a:r>
              <a:rPr lang="en-US" altLang="zh-CN" sz="2800" b="1" dirty="0" smtClean="0">
                <a:solidFill>
                  <a:srgbClr val="C00000"/>
                </a:solidFill>
              </a:rPr>
              <a:t>F</a:t>
            </a:r>
            <a:endParaRPr lang="zh-CN" altLang="en-US" sz="2800" b="1" dirty="0">
              <a:solidFill>
                <a:srgbClr val="C00000"/>
              </a:solidFill>
            </a:endParaRPr>
          </a:p>
        </p:txBody>
      </p:sp>
      <p:sp>
        <p:nvSpPr>
          <p:cNvPr id="6" name="TextBox 5"/>
          <p:cNvSpPr txBox="1"/>
          <p:nvPr/>
        </p:nvSpPr>
        <p:spPr>
          <a:xfrm>
            <a:off x="6192180" y="3843295"/>
            <a:ext cx="404278" cy="523220"/>
          </a:xfrm>
          <a:prstGeom prst="rect">
            <a:avLst/>
          </a:prstGeom>
          <a:noFill/>
        </p:spPr>
        <p:txBody>
          <a:bodyPr wrap="none" rtlCol="0">
            <a:spAutoFit/>
          </a:bodyPr>
          <a:lstStyle/>
          <a:p>
            <a:r>
              <a:rPr lang="en-US" altLang="zh-CN" sz="2800" b="1" dirty="0" smtClean="0">
                <a:solidFill>
                  <a:srgbClr val="C00000"/>
                </a:solidFill>
              </a:rPr>
              <a:t>T</a:t>
            </a:r>
            <a:endParaRPr lang="zh-CN" altLang="en-US" sz="2800" b="1" dirty="0">
              <a:solidFill>
                <a:srgbClr val="C00000"/>
              </a:solidFill>
            </a:endParaRPr>
          </a:p>
        </p:txBody>
      </p:sp>
      <p:sp>
        <p:nvSpPr>
          <p:cNvPr id="7" name="TextBox 6"/>
          <p:cNvSpPr txBox="1"/>
          <p:nvPr/>
        </p:nvSpPr>
        <p:spPr>
          <a:xfrm>
            <a:off x="6192180" y="4509120"/>
            <a:ext cx="404278" cy="523220"/>
          </a:xfrm>
          <a:prstGeom prst="rect">
            <a:avLst/>
          </a:prstGeom>
          <a:noFill/>
        </p:spPr>
        <p:txBody>
          <a:bodyPr wrap="none" rtlCol="0">
            <a:spAutoFit/>
          </a:bodyPr>
          <a:lstStyle/>
          <a:p>
            <a:r>
              <a:rPr lang="en-US" altLang="zh-CN" sz="2800" b="1" dirty="0" smtClean="0">
                <a:solidFill>
                  <a:srgbClr val="C00000"/>
                </a:solidFill>
              </a:rPr>
              <a:t>T</a:t>
            </a:r>
            <a:endParaRPr lang="zh-CN" altLang="en-US" sz="2800" b="1" dirty="0">
              <a:solidFill>
                <a:srgbClr val="C00000"/>
              </a:solidFill>
            </a:endParaRPr>
          </a:p>
        </p:txBody>
      </p:sp>
      <p:sp>
        <p:nvSpPr>
          <p:cNvPr id="8" name="TextBox 7"/>
          <p:cNvSpPr txBox="1"/>
          <p:nvPr/>
        </p:nvSpPr>
        <p:spPr>
          <a:xfrm>
            <a:off x="6192180" y="5111025"/>
            <a:ext cx="404278" cy="523220"/>
          </a:xfrm>
          <a:prstGeom prst="rect">
            <a:avLst/>
          </a:prstGeom>
          <a:noFill/>
        </p:spPr>
        <p:txBody>
          <a:bodyPr wrap="none" rtlCol="0">
            <a:spAutoFit/>
          </a:bodyPr>
          <a:lstStyle/>
          <a:p>
            <a:r>
              <a:rPr lang="en-US" altLang="zh-CN" sz="2800" b="1" dirty="0" smtClean="0">
                <a:solidFill>
                  <a:srgbClr val="C00000"/>
                </a:solidFill>
              </a:rPr>
              <a:t>F</a:t>
            </a:r>
            <a:endParaRPr lang="zh-CN" altLang="en-US" sz="2800" b="1" dirty="0">
              <a:solidFill>
                <a:srgbClr val="C00000"/>
              </a:solidFill>
            </a:endParaRPr>
          </a:p>
        </p:txBody>
      </p:sp>
      <p:sp>
        <p:nvSpPr>
          <p:cNvPr id="9" name="TextBox 8"/>
          <p:cNvSpPr txBox="1"/>
          <p:nvPr/>
        </p:nvSpPr>
        <p:spPr>
          <a:xfrm>
            <a:off x="6192180" y="5651220"/>
            <a:ext cx="404278" cy="523220"/>
          </a:xfrm>
          <a:prstGeom prst="rect">
            <a:avLst/>
          </a:prstGeom>
          <a:noFill/>
        </p:spPr>
        <p:txBody>
          <a:bodyPr wrap="none" rtlCol="0">
            <a:spAutoFit/>
          </a:bodyPr>
          <a:lstStyle/>
          <a:p>
            <a:r>
              <a:rPr lang="en-US" altLang="zh-CN" sz="2800" b="1" dirty="0" smtClean="0">
                <a:solidFill>
                  <a:srgbClr val="C00000"/>
                </a:solidFill>
              </a:rPr>
              <a:t>T</a:t>
            </a:r>
            <a:endParaRPr lang="zh-CN" alt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blinds(horizontal)">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blinds(horizontal)">
                                      <p:cBhvr>
                                        <p:cTn id="12" dur="500"/>
                                        <p:tgtEl>
                                          <p:spTgt spid="51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blinds(horizontal)">
                                      <p:cBhvr>
                                        <p:cTn id="17" dur="500"/>
                                        <p:tgtEl>
                                          <p:spTgt spid="517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7123">
                                            <p:txEl>
                                              <p:pRg st="3" end="3"/>
                                            </p:txEl>
                                          </p:spTgt>
                                        </p:tgtEl>
                                        <p:attrNameLst>
                                          <p:attrName>style.visibility</p:attrName>
                                        </p:attrNameLst>
                                      </p:cBhvr>
                                      <p:to>
                                        <p:strVal val="visible"/>
                                      </p:to>
                                    </p:set>
                                    <p:animEffect transition="in" filter="blinds(horizontal)">
                                      <p:cBhvr>
                                        <p:cTn id="22" dur="500"/>
                                        <p:tgtEl>
                                          <p:spTgt spid="517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7123">
                                            <p:txEl>
                                              <p:pRg st="4" end="4"/>
                                            </p:txEl>
                                          </p:spTgt>
                                        </p:tgtEl>
                                        <p:attrNameLst>
                                          <p:attrName>style.visibility</p:attrName>
                                        </p:attrNameLst>
                                      </p:cBhvr>
                                      <p:to>
                                        <p:strVal val="visible"/>
                                      </p:to>
                                    </p:set>
                                    <p:animEffect transition="in" filter="blinds(horizontal)">
                                      <p:cBhvr>
                                        <p:cTn id="27" dur="500"/>
                                        <p:tgtEl>
                                          <p:spTgt spid="517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7123">
                                            <p:txEl>
                                              <p:pRg st="5" end="5"/>
                                            </p:txEl>
                                          </p:spTgt>
                                        </p:tgtEl>
                                        <p:attrNameLst>
                                          <p:attrName>style.visibility</p:attrName>
                                        </p:attrNameLst>
                                      </p:cBhvr>
                                      <p:to>
                                        <p:strVal val="visible"/>
                                      </p:to>
                                    </p:set>
                                    <p:animEffect transition="in" filter="blinds(horizontal)">
                                      <p:cBhvr>
                                        <p:cTn id="32" dur="500"/>
                                        <p:tgtEl>
                                          <p:spTgt spid="517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7123">
                                            <p:txEl>
                                              <p:pRg st="6" end="6"/>
                                            </p:txEl>
                                          </p:spTgt>
                                        </p:tgtEl>
                                        <p:attrNameLst>
                                          <p:attrName>style.visibility</p:attrName>
                                        </p:attrNameLst>
                                      </p:cBhvr>
                                      <p:to>
                                        <p:strVal val="visible"/>
                                      </p:to>
                                    </p:set>
                                    <p:animEffect transition="in" filter="blinds(horizontal)">
                                      <p:cBhvr>
                                        <p:cTn id="37" dur="500"/>
                                        <p:tgtEl>
                                          <p:spTgt spid="517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idx="4294967295"/>
          </p:nvPr>
        </p:nvSpPr>
        <p:spPr>
          <a:xfrm>
            <a:off x="457200" y="142875"/>
            <a:ext cx="8229600" cy="538163"/>
          </a:xfrm>
        </p:spPr>
        <p:txBody>
          <a:bodyPr lIns="63500" tIns="25400" rIns="63500" bIns="25400" anchor="t">
            <a:spAutoFit/>
          </a:bodyPr>
          <a:lstStyle/>
          <a:p>
            <a:r>
              <a:rPr lang="zh-CN" altLang="en-US" sz="3200" smtClean="0"/>
              <a:t>数值数据的表示</a:t>
            </a:r>
          </a:p>
        </p:txBody>
      </p:sp>
      <p:sp>
        <p:nvSpPr>
          <p:cNvPr id="399363" name="Rectangle 3"/>
          <p:cNvSpPr>
            <a:spLocks noGrp="1" noChangeArrowheads="1"/>
          </p:cNvSpPr>
          <p:nvPr>
            <p:ph type="body" idx="4294967295"/>
          </p:nvPr>
        </p:nvSpPr>
        <p:spPr>
          <a:xfrm>
            <a:off x="622300" y="771525"/>
            <a:ext cx="7607300" cy="5595938"/>
          </a:xfrm>
        </p:spPr>
        <p:txBody>
          <a:bodyPr lIns="63500" tIns="25400" rIns="63500" bIns="25400">
            <a:spAutoFit/>
          </a:bodyPr>
          <a:lstStyle/>
          <a:p>
            <a:pPr marL="203200" indent="-203200">
              <a:lnSpc>
                <a:spcPct val="110000"/>
              </a:lnSpc>
              <a:spcBef>
                <a:spcPct val="15000"/>
              </a:spcBef>
            </a:pPr>
            <a:r>
              <a:rPr lang="zh-CN" altLang="en-US" dirty="0" smtClean="0">
                <a:latin typeface="微软雅黑" pitchFamily="34" charset="-122"/>
                <a:ea typeface="微软雅黑" pitchFamily="34" charset="-122"/>
              </a:rPr>
              <a:t>数值数据表示的三要素</a:t>
            </a:r>
          </a:p>
          <a:p>
            <a:pPr marL="685800" lvl="1" indent="-190500">
              <a:lnSpc>
                <a:spcPct val="110000"/>
              </a:lnSpc>
              <a:spcBef>
                <a:spcPct val="15000"/>
              </a:spcBef>
            </a:pPr>
            <a:r>
              <a:rPr lang="zh-CN" altLang="en-US" sz="2200" dirty="0" smtClean="0">
                <a:latin typeface="微软雅黑" pitchFamily="34" charset="-122"/>
                <a:ea typeface="微软雅黑" pitchFamily="34" charset="-122"/>
              </a:rPr>
              <a:t>进位计数制</a:t>
            </a:r>
          </a:p>
          <a:p>
            <a:pPr marL="685800" lvl="1" indent="-190500">
              <a:lnSpc>
                <a:spcPct val="110000"/>
              </a:lnSpc>
              <a:spcBef>
                <a:spcPct val="15000"/>
              </a:spcBef>
            </a:pPr>
            <a:r>
              <a:rPr lang="zh-CN" altLang="en-US" sz="2200" dirty="0" smtClean="0">
                <a:latin typeface="微软雅黑" pitchFamily="34" charset="-122"/>
                <a:ea typeface="微软雅黑" pitchFamily="34" charset="-122"/>
              </a:rPr>
              <a:t>定、浮点表示</a:t>
            </a:r>
          </a:p>
          <a:p>
            <a:pPr marL="685800" lvl="1" indent="-190500">
              <a:lnSpc>
                <a:spcPct val="110000"/>
              </a:lnSpc>
              <a:spcBef>
                <a:spcPct val="15000"/>
              </a:spcBef>
            </a:pPr>
            <a:r>
              <a:rPr lang="zh-CN" altLang="en-US" sz="2200" dirty="0" smtClean="0">
                <a:latin typeface="微软雅黑" pitchFamily="34" charset="-122"/>
                <a:ea typeface="微软雅黑" pitchFamily="34" charset="-122"/>
              </a:rPr>
              <a:t>如何用二进制编码</a:t>
            </a:r>
          </a:p>
          <a:p>
            <a:pPr marL="685800" lvl="1" indent="-190500">
              <a:lnSpc>
                <a:spcPct val="110000"/>
              </a:lnSpc>
              <a:spcBef>
                <a:spcPct val="15000"/>
              </a:spcBef>
              <a:buFontTx/>
              <a:buNone/>
            </a:pPr>
            <a:r>
              <a:rPr lang="zh-CN" altLang="en-US" sz="2200" dirty="0" smtClean="0">
                <a:solidFill>
                  <a:srgbClr val="009900"/>
                </a:solidFill>
                <a:latin typeface="微软雅黑" pitchFamily="34" charset="-122"/>
                <a:ea typeface="微软雅黑" pitchFamily="34" charset="-122"/>
              </a:rPr>
              <a:t>即：要确定一个数值数据的值必须先确定这三个要素。</a:t>
            </a:r>
          </a:p>
          <a:p>
            <a:pPr marL="685800" lvl="1" indent="-190500">
              <a:lnSpc>
                <a:spcPct val="110000"/>
              </a:lnSpc>
              <a:spcBef>
                <a:spcPct val="15000"/>
              </a:spcBef>
              <a:buFontTx/>
              <a:buNone/>
            </a:pPr>
            <a:r>
              <a:rPr lang="zh-CN" altLang="en-US" sz="2200" dirty="0" smtClean="0">
                <a:latin typeface="微软雅黑" pitchFamily="34" charset="-122"/>
                <a:ea typeface="微软雅黑" pitchFamily="34" charset="-122"/>
              </a:rPr>
              <a:t>例如，机器数</a:t>
            </a:r>
            <a:r>
              <a:rPr lang="en-US" altLang="zh-CN" sz="2200" dirty="0" smtClean="0">
                <a:latin typeface="微软雅黑" pitchFamily="34" charset="-122"/>
                <a:ea typeface="微软雅黑" pitchFamily="34" charset="-122"/>
              </a:rPr>
              <a:t> 01011001</a:t>
            </a:r>
            <a:r>
              <a:rPr lang="zh-CN" altLang="en-US" sz="2200" dirty="0" smtClean="0">
                <a:latin typeface="微软雅黑" pitchFamily="34" charset="-122"/>
                <a:ea typeface="微软雅黑" pitchFamily="34" charset="-122"/>
              </a:rPr>
              <a:t>的值是多少？</a:t>
            </a:r>
          </a:p>
          <a:p>
            <a:pPr marL="203200" indent="-203200">
              <a:lnSpc>
                <a:spcPct val="110000"/>
              </a:lnSpc>
              <a:spcBef>
                <a:spcPct val="15000"/>
              </a:spcBef>
            </a:pPr>
            <a:r>
              <a:rPr lang="zh-CN" altLang="en-US" dirty="0" smtClean="0">
                <a:latin typeface="微软雅黑" pitchFamily="34" charset="-122"/>
                <a:ea typeface="微软雅黑" pitchFamily="34" charset="-122"/>
              </a:rPr>
              <a:t>进位计数制</a:t>
            </a:r>
          </a:p>
          <a:p>
            <a:pPr marL="685800" lvl="1" indent="-190500">
              <a:lnSpc>
                <a:spcPct val="110000"/>
              </a:lnSpc>
              <a:spcBef>
                <a:spcPct val="15000"/>
              </a:spcBef>
            </a:pPr>
            <a:r>
              <a:rPr lang="zh-CN" altLang="en-US" sz="2200" dirty="0" smtClean="0">
                <a:latin typeface="微软雅黑" pitchFamily="34" charset="-122"/>
                <a:ea typeface="微软雅黑" pitchFamily="34" charset="-122"/>
              </a:rPr>
              <a:t>十进制、二进制、十六进制、八进制数及其相互转换</a:t>
            </a:r>
          </a:p>
          <a:p>
            <a:pPr marL="203200" indent="-203200">
              <a:lnSpc>
                <a:spcPct val="110000"/>
              </a:lnSpc>
              <a:spcBef>
                <a:spcPct val="15000"/>
              </a:spcBef>
            </a:pPr>
            <a:r>
              <a:rPr lang="zh-CN" altLang="en-US" dirty="0" smtClean="0">
                <a:latin typeface="微软雅黑" pitchFamily="34" charset="-122"/>
                <a:ea typeface="微软雅黑" pitchFamily="34" charset="-122"/>
              </a:rPr>
              <a:t>定</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浮点表示</a:t>
            </a:r>
            <a:r>
              <a:rPr lang="zh-CN" altLang="en-US" dirty="0" smtClean="0">
                <a:solidFill>
                  <a:srgbClr val="009900"/>
                </a:solidFill>
                <a:latin typeface="微软雅黑" pitchFamily="34" charset="-122"/>
                <a:ea typeface="微软雅黑" pitchFamily="34" charset="-122"/>
              </a:rPr>
              <a:t>（解决小数点问题）</a:t>
            </a:r>
          </a:p>
          <a:p>
            <a:pPr marL="685800" lvl="1" indent="-190500">
              <a:lnSpc>
                <a:spcPct val="110000"/>
              </a:lnSpc>
              <a:spcBef>
                <a:spcPct val="15000"/>
              </a:spcBef>
            </a:pPr>
            <a:r>
              <a:rPr lang="zh-CN" altLang="en-US" sz="2200" dirty="0" smtClean="0">
                <a:latin typeface="微软雅黑" pitchFamily="34" charset="-122"/>
                <a:ea typeface="微软雅黑" pitchFamily="34" charset="-122"/>
              </a:rPr>
              <a:t>定点整数、定点小数</a:t>
            </a:r>
          </a:p>
          <a:p>
            <a:pPr marL="685800" lvl="1" indent="-190500">
              <a:lnSpc>
                <a:spcPct val="110000"/>
              </a:lnSpc>
              <a:spcBef>
                <a:spcPct val="15000"/>
              </a:spcBef>
            </a:pPr>
            <a:r>
              <a:rPr lang="zh-CN" altLang="en-US" sz="2200" dirty="0" smtClean="0">
                <a:latin typeface="微软雅黑" pitchFamily="34" charset="-122"/>
                <a:ea typeface="微软雅黑" pitchFamily="34" charset="-122"/>
              </a:rPr>
              <a:t>浮点数（可用一个定点小数和一个定点整数来表示）</a:t>
            </a:r>
          </a:p>
          <a:p>
            <a:pPr marL="203200" indent="-203200">
              <a:lnSpc>
                <a:spcPct val="110000"/>
              </a:lnSpc>
              <a:spcBef>
                <a:spcPct val="15000"/>
              </a:spcBef>
            </a:pPr>
            <a:r>
              <a:rPr lang="zh-CN" altLang="en-US" dirty="0" smtClean="0">
                <a:latin typeface="微软雅黑" pitchFamily="34" charset="-122"/>
                <a:ea typeface="微软雅黑" pitchFamily="34" charset="-122"/>
              </a:rPr>
              <a:t>定点数的编码</a:t>
            </a:r>
            <a:r>
              <a:rPr lang="zh-CN" altLang="en-US" dirty="0" smtClean="0">
                <a:solidFill>
                  <a:srgbClr val="009900"/>
                </a:solidFill>
                <a:latin typeface="微软雅黑" pitchFamily="34" charset="-122"/>
                <a:ea typeface="微软雅黑" pitchFamily="34" charset="-122"/>
              </a:rPr>
              <a:t>（解决正负号问题）</a:t>
            </a:r>
            <a:endParaRPr lang="zh-CN" altLang="en-US" dirty="0" smtClean="0">
              <a:latin typeface="微软雅黑" pitchFamily="34" charset="-122"/>
              <a:ea typeface="微软雅黑" pitchFamily="34" charset="-122"/>
            </a:endParaRPr>
          </a:p>
          <a:p>
            <a:pPr marL="685800" lvl="1" indent="-190500">
              <a:lnSpc>
                <a:spcPct val="110000"/>
              </a:lnSpc>
              <a:spcBef>
                <a:spcPct val="15000"/>
              </a:spcBef>
            </a:pPr>
            <a:r>
              <a:rPr lang="zh-CN" altLang="en-US" sz="2200" dirty="0" smtClean="0">
                <a:latin typeface="微软雅黑" pitchFamily="34" charset="-122"/>
                <a:ea typeface="微软雅黑" pitchFamily="34" charset="-122"/>
              </a:rPr>
              <a:t>原码、补码、反码、移码 （反码很少用）</a:t>
            </a:r>
          </a:p>
        </p:txBody>
      </p:sp>
      <p:sp>
        <p:nvSpPr>
          <p:cNvPr id="399364" name="Text Box 4"/>
          <p:cNvSpPr txBox="1">
            <a:spLocks noChangeArrowheads="1"/>
          </p:cNvSpPr>
          <p:nvPr/>
        </p:nvSpPr>
        <p:spPr bwMode="auto">
          <a:xfrm>
            <a:off x="5967413" y="2933700"/>
            <a:ext cx="2860675" cy="457200"/>
          </a:xfrm>
          <a:prstGeom prst="rect">
            <a:avLst/>
          </a:prstGeom>
          <a:noFill/>
          <a:ln w="12700">
            <a:noFill/>
            <a:miter lim="800000"/>
            <a:headEnd/>
            <a:tailEnd/>
          </a:ln>
        </p:spPr>
        <p:txBody>
          <a:bodyPr>
            <a:spAutoFit/>
          </a:bodyPr>
          <a:lstStyle/>
          <a:p>
            <a:pPr eaLnBrk="0" hangingPunct="0">
              <a:spcBef>
                <a:spcPct val="50000"/>
              </a:spcBef>
            </a:pPr>
            <a:r>
              <a:rPr lang="zh-CN" altLang="en-US" sz="2400" b="1">
                <a:latin typeface="黑体" pitchFamily="49" charset="-122"/>
                <a:ea typeface="黑体" pitchFamily="49" charset="-122"/>
              </a:rPr>
              <a:t>答案是：不知道！</a:t>
            </a:r>
          </a:p>
        </p:txBody>
      </p:sp>
    </p:spTree>
    <p:extLst>
      <p:ext uri="{BB962C8B-B14F-4D97-AF65-F5344CB8AC3E}">
        <p14:creationId xmlns:p14="http://schemas.microsoft.com/office/powerpoint/2010/main" val="15987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7" dur="500"/>
                                        <p:tgtEl>
                                          <p:spTgt spid="399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0" dur="500"/>
                                        <p:tgtEl>
                                          <p:spTgt spid="3993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3" dur="500"/>
                                        <p:tgtEl>
                                          <p:spTgt spid="39936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8" dur="500"/>
                                        <p:tgtEl>
                                          <p:spTgt spid="399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9363">
                                            <p:txEl>
                                              <p:pRg st="5" end="5"/>
                                            </p:txEl>
                                          </p:spTgt>
                                        </p:tgtEl>
                                        <p:attrNameLst>
                                          <p:attrName>style.visibility</p:attrName>
                                        </p:attrNameLst>
                                      </p:cBhvr>
                                      <p:to>
                                        <p:strVal val="visible"/>
                                      </p:to>
                                    </p:set>
                                    <p:animEffect transition="in" filter="blinds(horizontal)">
                                      <p:cBhvr>
                                        <p:cTn id="23" dur="500"/>
                                        <p:tgtEl>
                                          <p:spTgt spid="39936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99364"/>
                                        </p:tgtEl>
                                        <p:attrNameLst>
                                          <p:attrName>style.visibility</p:attrName>
                                        </p:attrNameLst>
                                      </p:cBhvr>
                                      <p:to>
                                        <p:strVal val="visible"/>
                                      </p:to>
                                    </p:set>
                                    <p:animEffect transition="in" filter="blinds(horizontal)">
                                      <p:cBhvr>
                                        <p:cTn id="28" dur="500"/>
                                        <p:tgtEl>
                                          <p:spTgt spid="39936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33" dur="500"/>
                                        <p:tgtEl>
                                          <p:spTgt spid="39936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38" dur="500"/>
                                        <p:tgtEl>
                                          <p:spTgt spid="39936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41" dur="500"/>
                                        <p:tgtEl>
                                          <p:spTgt spid="39936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46"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idx="4294967295"/>
          </p:nvPr>
        </p:nvSpPr>
        <p:spPr>
          <a:xfrm>
            <a:off x="200025" y="7938"/>
            <a:ext cx="8361363" cy="660400"/>
          </a:xfrm>
          <a:noFill/>
        </p:spPr>
        <p:txBody>
          <a:bodyPr lIns="63500" tIns="25400" rIns="63500" bIns="25400" anchor="t">
            <a:spAutoFit/>
          </a:bodyPr>
          <a:lstStyle/>
          <a:p>
            <a:r>
              <a:rPr lang="en-US" altLang="zh-CN" smtClean="0">
                <a:ea typeface="宋体" pitchFamily="2" charset="-122"/>
              </a:rPr>
              <a:t> </a:t>
            </a:r>
            <a:r>
              <a:rPr lang="en-US" altLang="zh-CN" sz="3200" smtClean="0"/>
              <a:t>Sign and Magnitude </a:t>
            </a:r>
            <a:r>
              <a:rPr lang="zh-CN" altLang="en-US" sz="3200" smtClean="0"/>
              <a:t>（原码的表示）</a:t>
            </a:r>
          </a:p>
        </p:txBody>
      </p:sp>
      <p:grpSp>
        <p:nvGrpSpPr>
          <p:cNvPr id="770051" name="Group 45"/>
          <p:cNvGrpSpPr>
            <a:grpSpLocks/>
          </p:cNvGrpSpPr>
          <p:nvPr/>
        </p:nvGrpSpPr>
        <p:grpSpPr bwMode="auto">
          <a:xfrm>
            <a:off x="1323975" y="838200"/>
            <a:ext cx="2184400" cy="2835275"/>
            <a:chOff x="834" y="528"/>
            <a:chExt cx="1376" cy="1786"/>
          </a:xfrm>
        </p:grpSpPr>
        <p:sp>
          <p:nvSpPr>
            <p:cNvPr id="770052" name="Rectangle 5"/>
            <p:cNvSpPr>
              <a:spLocks noChangeArrowheads="1"/>
            </p:cNvSpPr>
            <p:nvPr/>
          </p:nvSpPr>
          <p:spPr bwMode="auto">
            <a:xfrm>
              <a:off x="1598" y="528"/>
              <a:ext cx="6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Binary</a:t>
              </a:r>
            </a:p>
          </p:txBody>
        </p:sp>
        <p:sp>
          <p:nvSpPr>
            <p:cNvPr id="770053" name="Rectangle 6"/>
            <p:cNvSpPr>
              <a:spLocks noChangeArrowheads="1"/>
            </p:cNvSpPr>
            <p:nvPr/>
          </p:nvSpPr>
          <p:spPr bwMode="auto">
            <a:xfrm>
              <a:off x="834" y="528"/>
              <a:ext cx="76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Decimal</a:t>
              </a:r>
            </a:p>
          </p:txBody>
        </p:sp>
        <p:sp>
          <p:nvSpPr>
            <p:cNvPr id="770054" name="Rectangle 22"/>
            <p:cNvSpPr>
              <a:spLocks noChangeArrowheads="1"/>
            </p:cNvSpPr>
            <p:nvPr/>
          </p:nvSpPr>
          <p:spPr bwMode="auto">
            <a:xfrm>
              <a:off x="1134" y="716"/>
              <a:ext cx="240" cy="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01</a:t>
              </a:r>
            </a:p>
            <a:p>
              <a:r>
                <a:rPr lang="en-US" altLang="zh-CN" sz="2000" b="1">
                  <a:cs typeface="Arial" pitchFamily="34" charset="0"/>
                </a:rPr>
                <a:t>2</a:t>
              </a:r>
            </a:p>
            <a:p>
              <a:r>
                <a:rPr lang="en-US" altLang="zh-CN" sz="2000" b="1">
                  <a:cs typeface="Arial" pitchFamily="34" charset="0"/>
                </a:rPr>
                <a:t>3</a:t>
              </a:r>
            </a:p>
            <a:p>
              <a:r>
                <a:rPr lang="en-US" altLang="zh-CN" sz="2000" b="1">
                  <a:cs typeface="Arial" pitchFamily="34" charset="0"/>
                </a:rPr>
                <a:t>4</a:t>
              </a:r>
            </a:p>
            <a:p>
              <a:r>
                <a:rPr lang="en-US" altLang="zh-CN" sz="2000" b="1">
                  <a:cs typeface="Arial" pitchFamily="34" charset="0"/>
                </a:rPr>
                <a:t>5</a:t>
              </a:r>
            </a:p>
            <a:p>
              <a:r>
                <a:rPr lang="en-US" altLang="zh-CN" sz="2000" b="1">
                  <a:cs typeface="Arial" pitchFamily="34" charset="0"/>
                </a:rPr>
                <a:t>6</a:t>
              </a:r>
            </a:p>
            <a:p>
              <a:r>
                <a:rPr lang="en-US" altLang="zh-CN" sz="2000" b="1">
                  <a:cs typeface="Arial" pitchFamily="34" charset="0"/>
                </a:rPr>
                <a:t>7</a:t>
              </a:r>
            </a:p>
          </p:txBody>
        </p:sp>
        <p:sp>
          <p:nvSpPr>
            <p:cNvPr id="770055" name="Rectangle 23"/>
            <p:cNvSpPr>
              <a:spLocks noChangeArrowheads="1"/>
            </p:cNvSpPr>
            <p:nvPr/>
          </p:nvSpPr>
          <p:spPr bwMode="auto">
            <a:xfrm>
              <a:off x="1603" y="722"/>
              <a:ext cx="470" cy="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rgbClr val="CC0000"/>
                  </a:solidFill>
                  <a:cs typeface="Arial" pitchFamily="34" charset="0"/>
                </a:rPr>
                <a:t>0</a:t>
              </a:r>
              <a:r>
                <a:rPr lang="en-US" altLang="zh-CN" sz="2000" b="1">
                  <a:cs typeface="Arial" pitchFamily="34" charset="0"/>
                </a:rPr>
                <a:t>000</a:t>
              </a:r>
            </a:p>
            <a:p>
              <a:r>
                <a:rPr lang="en-US" altLang="zh-CN" sz="2000" b="1">
                  <a:solidFill>
                    <a:srgbClr val="CC0000"/>
                  </a:solidFill>
                  <a:cs typeface="Arial" pitchFamily="34" charset="0"/>
                </a:rPr>
                <a:t>0</a:t>
              </a:r>
              <a:r>
                <a:rPr lang="en-US" altLang="zh-CN" sz="2000" b="1">
                  <a:cs typeface="Arial" pitchFamily="34" charset="0"/>
                </a:rPr>
                <a:t>001</a:t>
              </a:r>
            </a:p>
            <a:p>
              <a:r>
                <a:rPr lang="en-US" altLang="zh-CN" sz="2000" b="1">
                  <a:solidFill>
                    <a:srgbClr val="CC0000"/>
                  </a:solidFill>
                  <a:cs typeface="Arial" pitchFamily="34" charset="0"/>
                </a:rPr>
                <a:t>0</a:t>
              </a:r>
              <a:r>
                <a:rPr lang="en-US" altLang="zh-CN" sz="2000" b="1">
                  <a:cs typeface="Arial" pitchFamily="34" charset="0"/>
                </a:rPr>
                <a:t>010</a:t>
              </a:r>
            </a:p>
            <a:p>
              <a:r>
                <a:rPr lang="en-US" altLang="zh-CN" sz="2000" b="1">
                  <a:solidFill>
                    <a:srgbClr val="CC0000"/>
                  </a:solidFill>
                  <a:cs typeface="Arial" pitchFamily="34" charset="0"/>
                </a:rPr>
                <a:t>0</a:t>
              </a:r>
              <a:r>
                <a:rPr lang="en-US" altLang="zh-CN" sz="2000" b="1">
                  <a:cs typeface="Arial" pitchFamily="34" charset="0"/>
                </a:rPr>
                <a:t>011</a:t>
              </a:r>
            </a:p>
            <a:p>
              <a:r>
                <a:rPr lang="en-US" altLang="zh-CN" sz="2000" b="1">
                  <a:solidFill>
                    <a:srgbClr val="CC0000"/>
                  </a:solidFill>
                  <a:cs typeface="Arial" pitchFamily="34" charset="0"/>
                </a:rPr>
                <a:t>0</a:t>
              </a:r>
              <a:r>
                <a:rPr lang="en-US" altLang="zh-CN" sz="2000" b="1">
                  <a:cs typeface="Arial" pitchFamily="34" charset="0"/>
                </a:rPr>
                <a:t>100</a:t>
              </a:r>
            </a:p>
            <a:p>
              <a:r>
                <a:rPr lang="en-US" altLang="zh-CN" sz="2000" b="1">
                  <a:solidFill>
                    <a:srgbClr val="CC0000"/>
                  </a:solidFill>
                  <a:cs typeface="Arial" pitchFamily="34" charset="0"/>
                </a:rPr>
                <a:t>0</a:t>
              </a:r>
              <a:r>
                <a:rPr lang="en-US" altLang="zh-CN" sz="2000" b="1">
                  <a:cs typeface="Arial" pitchFamily="34" charset="0"/>
                </a:rPr>
                <a:t>101</a:t>
              </a:r>
            </a:p>
            <a:p>
              <a:r>
                <a:rPr lang="en-US" altLang="zh-CN" sz="2000" b="1">
                  <a:solidFill>
                    <a:srgbClr val="CC0000"/>
                  </a:solidFill>
                  <a:cs typeface="Arial" pitchFamily="34" charset="0"/>
                </a:rPr>
                <a:t>0</a:t>
              </a:r>
              <a:r>
                <a:rPr lang="en-US" altLang="zh-CN" sz="2000" b="1">
                  <a:cs typeface="Arial" pitchFamily="34" charset="0"/>
                </a:rPr>
                <a:t>110</a:t>
              </a:r>
            </a:p>
            <a:p>
              <a:r>
                <a:rPr lang="en-US" altLang="zh-CN" sz="2000" b="1">
                  <a:solidFill>
                    <a:srgbClr val="CC0000"/>
                  </a:solidFill>
                  <a:cs typeface="Arial" pitchFamily="34" charset="0"/>
                </a:rPr>
                <a:t>0</a:t>
              </a:r>
              <a:r>
                <a:rPr lang="en-US" altLang="zh-CN" sz="2000" b="1">
                  <a:cs typeface="Arial" pitchFamily="34" charset="0"/>
                </a:rPr>
                <a:t>111</a:t>
              </a:r>
            </a:p>
          </p:txBody>
        </p:sp>
      </p:grpSp>
      <p:sp>
        <p:nvSpPr>
          <p:cNvPr id="770056" name="Text Box 40"/>
          <p:cNvSpPr txBox="1">
            <a:spLocks noChangeArrowheads="1"/>
          </p:cNvSpPr>
          <p:nvPr/>
        </p:nvSpPr>
        <p:spPr bwMode="auto">
          <a:xfrm>
            <a:off x="898525" y="3948113"/>
            <a:ext cx="6340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278569" name="Text Box 41"/>
          <p:cNvSpPr txBox="1">
            <a:spLocks noChangeArrowheads="1"/>
          </p:cNvSpPr>
          <p:nvPr/>
        </p:nvSpPr>
        <p:spPr bwMode="auto">
          <a:xfrm>
            <a:off x="744538" y="3714750"/>
            <a:ext cx="7620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buSzPct val="60000"/>
              <a:buFont typeface="Wingdings" pitchFamily="2" charset="2"/>
              <a:buChar char="u"/>
            </a:pPr>
            <a:r>
              <a:rPr lang="en-US" altLang="zh-CN" sz="1600" b="1">
                <a:latin typeface="Times New Roman" pitchFamily="18" charset="0"/>
              </a:rPr>
              <a:t>  </a:t>
            </a:r>
            <a:r>
              <a:rPr lang="zh-CN" altLang="en-US" sz="2000" b="1">
                <a:latin typeface="黑体" pitchFamily="49" charset="-122"/>
                <a:ea typeface="黑体" pitchFamily="49" charset="-122"/>
              </a:rPr>
              <a:t>容易理解</a:t>
            </a:r>
            <a:r>
              <a:rPr lang="en-US" altLang="zh-CN" sz="2000" b="1">
                <a:latin typeface="黑体" pitchFamily="49" charset="-122"/>
                <a:ea typeface="黑体" pitchFamily="49" charset="-122"/>
              </a:rPr>
              <a:t>,  </a:t>
            </a:r>
            <a:r>
              <a:rPr lang="zh-CN" altLang="en-US" sz="2000" b="1">
                <a:latin typeface="黑体" pitchFamily="49" charset="-122"/>
                <a:ea typeface="黑体" pitchFamily="49" charset="-122"/>
              </a:rPr>
              <a:t>但是：</a:t>
            </a:r>
          </a:p>
          <a:p>
            <a:pPr lvl="1">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0 </a:t>
            </a:r>
            <a:r>
              <a:rPr lang="zh-CN" altLang="en-US" sz="2000" b="1">
                <a:solidFill>
                  <a:schemeClr val="accent2"/>
                </a:solidFill>
                <a:latin typeface="黑体" pitchFamily="49" charset="-122"/>
                <a:ea typeface="黑体" pitchFamily="49" charset="-122"/>
              </a:rPr>
              <a:t>的表示不唯一，故不利于程序员编程</a:t>
            </a:r>
            <a:endParaRPr lang="en-US" altLang="zh-CN" sz="2000" b="1">
              <a:solidFill>
                <a:schemeClr val="accent2"/>
              </a:solidFill>
              <a:latin typeface="黑体" pitchFamily="49" charset="-122"/>
              <a:ea typeface="黑体" pitchFamily="49" charset="-122"/>
            </a:endParaRPr>
          </a:p>
          <a:p>
            <a:pPr lvl="1">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加、减运算方式不统一</a:t>
            </a:r>
            <a:endParaRPr lang="en-US" altLang="zh-CN" sz="2000" b="1">
              <a:solidFill>
                <a:schemeClr val="accent2"/>
              </a:solidFill>
              <a:latin typeface="黑体" pitchFamily="49" charset="-122"/>
              <a:ea typeface="黑体" pitchFamily="49" charset="-122"/>
            </a:endParaRPr>
          </a:p>
          <a:p>
            <a:pPr lvl="1">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需额外对符号位进行处理，故不利于硬件设计</a:t>
            </a:r>
            <a:endParaRPr lang="en-US" altLang="zh-CN" sz="2000" b="1">
              <a:solidFill>
                <a:schemeClr val="accent2"/>
              </a:solidFill>
              <a:latin typeface="黑体" pitchFamily="49" charset="-122"/>
              <a:ea typeface="黑体" pitchFamily="49" charset="-122"/>
            </a:endParaRPr>
          </a:p>
          <a:p>
            <a:pPr lvl="1">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特别当</a:t>
            </a:r>
            <a:r>
              <a:rPr lang="en-US" altLang="zh-CN" sz="2000" b="1">
                <a:solidFill>
                  <a:schemeClr val="accent2"/>
                </a:solidFill>
                <a:latin typeface="黑体" pitchFamily="49" charset="-122"/>
                <a:ea typeface="黑体" pitchFamily="49" charset="-122"/>
              </a:rPr>
              <a:t> a&lt;b</a:t>
            </a:r>
            <a:r>
              <a:rPr lang="zh-CN" altLang="en-US" sz="2000" b="1">
                <a:solidFill>
                  <a:schemeClr val="accent2"/>
                </a:solidFill>
                <a:latin typeface="黑体" pitchFamily="49" charset="-122"/>
                <a:ea typeface="黑体" pitchFamily="49" charset="-122"/>
              </a:rPr>
              <a:t>时，实现</a:t>
            </a:r>
            <a:r>
              <a:rPr lang="en-US" altLang="zh-CN" sz="2000" b="1">
                <a:solidFill>
                  <a:schemeClr val="accent2"/>
                </a:solidFill>
                <a:latin typeface="黑体" pitchFamily="49" charset="-122"/>
                <a:ea typeface="黑体" pitchFamily="49" charset="-122"/>
              </a:rPr>
              <a:t> a-b</a:t>
            </a:r>
            <a:r>
              <a:rPr lang="zh-CN" altLang="en-US" sz="2000" b="1">
                <a:solidFill>
                  <a:schemeClr val="accent2"/>
                </a:solidFill>
                <a:latin typeface="黑体" pitchFamily="49" charset="-122"/>
                <a:ea typeface="黑体" pitchFamily="49" charset="-122"/>
              </a:rPr>
              <a:t>比较困难</a:t>
            </a:r>
          </a:p>
        </p:txBody>
      </p:sp>
      <p:sp>
        <p:nvSpPr>
          <p:cNvPr id="278570" name="Rectangle 42"/>
          <p:cNvSpPr>
            <a:spLocks noChangeArrowheads="1"/>
          </p:cNvSpPr>
          <p:nvPr/>
        </p:nvSpPr>
        <p:spPr bwMode="auto">
          <a:xfrm>
            <a:off x="1139825" y="5803900"/>
            <a:ext cx="6521450" cy="769938"/>
          </a:xfrm>
          <a:prstGeom prst="rect">
            <a:avLst/>
          </a:prstGeom>
          <a:noFill/>
          <a:ln w="9525">
            <a:noFill/>
            <a:miter lim="800000"/>
            <a:headEnd/>
            <a:tailEnd/>
          </a:ln>
          <a:effectLst/>
        </p:spPr>
        <p:txBody>
          <a:bodyPr>
            <a:spAutoFit/>
          </a:bodyPr>
          <a:lstStyle/>
          <a:p>
            <a:pPr>
              <a:defRPr/>
            </a:pPr>
            <a:r>
              <a:rPr kumimoji="1" lang="zh-CN" altLang="en-US" sz="2200" b="1" dirty="0">
                <a:solidFill>
                  <a:srgbClr val="CC3300"/>
                </a:solidFill>
                <a:latin typeface="+mj-ea"/>
                <a:ea typeface="+mj-ea"/>
              </a:rPr>
              <a:t>从 </a:t>
            </a:r>
            <a:r>
              <a:rPr kumimoji="1" lang="en-US" altLang="zh-CN" sz="2200" b="1" dirty="0">
                <a:solidFill>
                  <a:srgbClr val="CC3300"/>
                </a:solidFill>
                <a:latin typeface="+mj-ea"/>
                <a:ea typeface="+mj-ea"/>
              </a:rPr>
              <a:t>50</a:t>
            </a:r>
            <a:r>
              <a:rPr kumimoji="1" lang="zh-CN" altLang="en-US" sz="2200" b="1" dirty="0">
                <a:solidFill>
                  <a:srgbClr val="CC3300"/>
                </a:solidFill>
                <a:latin typeface="+mj-ea"/>
                <a:ea typeface="+mj-ea"/>
              </a:rPr>
              <a:t>年代开始，整数都采用补码来表示</a:t>
            </a:r>
          </a:p>
          <a:p>
            <a:pPr>
              <a:defRPr/>
            </a:pPr>
            <a:r>
              <a:rPr kumimoji="1" lang="zh-CN" altLang="en-US" sz="2200" b="1" dirty="0">
                <a:solidFill>
                  <a:srgbClr val="CC3300"/>
                </a:solidFill>
                <a:latin typeface="+mj-ea"/>
                <a:ea typeface="+mj-ea"/>
              </a:rPr>
              <a:t>但浮点数的尾数用原码定点小数表示</a:t>
            </a:r>
          </a:p>
        </p:txBody>
      </p:sp>
      <p:sp>
        <p:nvSpPr>
          <p:cNvPr id="770059" name="Rectangle 46"/>
          <p:cNvSpPr>
            <a:spLocks noChangeArrowheads="1"/>
          </p:cNvSpPr>
          <p:nvPr/>
        </p:nvSpPr>
        <p:spPr bwMode="auto">
          <a:xfrm>
            <a:off x="5937250" y="804863"/>
            <a:ext cx="971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Binary</a:t>
            </a:r>
          </a:p>
        </p:txBody>
      </p:sp>
      <p:sp>
        <p:nvSpPr>
          <p:cNvPr id="770060" name="Rectangle 47"/>
          <p:cNvSpPr>
            <a:spLocks noChangeArrowheads="1"/>
          </p:cNvSpPr>
          <p:nvPr/>
        </p:nvSpPr>
        <p:spPr bwMode="auto">
          <a:xfrm>
            <a:off x="4724400" y="804863"/>
            <a:ext cx="12160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Decimal</a:t>
            </a:r>
          </a:p>
        </p:txBody>
      </p:sp>
      <p:sp>
        <p:nvSpPr>
          <p:cNvPr id="770061" name="Rectangle 48"/>
          <p:cNvSpPr>
            <a:spLocks noChangeArrowheads="1"/>
          </p:cNvSpPr>
          <p:nvPr/>
        </p:nvSpPr>
        <p:spPr bwMode="auto">
          <a:xfrm>
            <a:off x="5040313" y="1103313"/>
            <a:ext cx="6572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-0</a:t>
            </a:r>
          </a:p>
          <a:p>
            <a:r>
              <a:rPr lang="en-US" altLang="zh-CN" sz="2000" b="1">
                <a:cs typeface="Arial" pitchFamily="34" charset="0"/>
              </a:rPr>
              <a:t>-1</a:t>
            </a:r>
          </a:p>
          <a:p>
            <a:r>
              <a:rPr lang="en-US" altLang="zh-CN" sz="2000" b="1">
                <a:cs typeface="Arial" pitchFamily="34" charset="0"/>
              </a:rPr>
              <a:t>-2</a:t>
            </a:r>
          </a:p>
          <a:p>
            <a:r>
              <a:rPr lang="en-US" altLang="zh-CN" sz="2000" b="1">
                <a:cs typeface="Arial" pitchFamily="34" charset="0"/>
              </a:rPr>
              <a:t>-3</a:t>
            </a:r>
          </a:p>
          <a:p>
            <a:r>
              <a:rPr lang="en-US" altLang="zh-CN" sz="2000" b="1">
                <a:cs typeface="Arial" pitchFamily="34" charset="0"/>
              </a:rPr>
              <a:t>-4</a:t>
            </a:r>
          </a:p>
          <a:p>
            <a:r>
              <a:rPr lang="en-US" altLang="zh-CN" sz="2000" b="1">
                <a:cs typeface="Arial" pitchFamily="34" charset="0"/>
              </a:rPr>
              <a:t>-5</a:t>
            </a:r>
          </a:p>
          <a:p>
            <a:r>
              <a:rPr lang="en-US" altLang="zh-CN" sz="2000" b="1">
                <a:cs typeface="Arial" pitchFamily="34" charset="0"/>
              </a:rPr>
              <a:t>-6</a:t>
            </a:r>
          </a:p>
          <a:p>
            <a:r>
              <a:rPr lang="en-US" altLang="zh-CN" sz="2000" b="1">
                <a:cs typeface="Arial" pitchFamily="34" charset="0"/>
              </a:rPr>
              <a:t>-7</a:t>
            </a:r>
          </a:p>
        </p:txBody>
      </p:sp>
      <p:sp>
        <p:nvSpPr>
          <p:cNvPr id="770062" name="Rectangle 49"/>
          <p:cNvSpPr>
            <a:spLocks noChangeArrowheads="1"/>
          </p:cNvSpPr>
          <p:nvPr/>
        </p:nvSpPr>
        <p:spPr bwMode="auto">
          <a:xfrm>
            <a:off x="5945188" y="1112838"/>
            <a:ext cx="7461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rgbClr val="CC0000"/>
                </a:solidFill>
                <a:cs typeface="Arial" pitchFamily="34" charset="0"/>
              </a:rPr>
              <a:t>1</a:t>
            </a:r>
            <a:r>
              <a:rPr lang="en-US" altLang="zh-CN" sz="2000" b="1">
                <a:cs typeface="Arial" pitchFamily="34" charset="0"/>
              </a:rPr>
              <a:t>000</a:t>
            </a:r>
          </a:p>
          <a:p>
            <a:r>
              <a:rPr lang="en-US" altLang="zh-CN" sz="2000" b="1">
                <a:solidFill>
                  <a:srgbClr val="CC0000"/>
                </a:solidFill>
                <a:cs typeface="Arial" pitchFamily="34" charset="0"/>
              </a:rPr>
              <a:t>1</a:t>
            </a:r>
            <a:r>
              <a:rPr lang="en-US" altLang="zh-CN" sz="2000" b="1">
                <a:cs typeface="Arial" pitchFamily="34" charset="0"/>
              </a:rPr>
              <a:t>001</a:t>
            </a:r>
          </a:p>
          <a:p>
            <a:r>
              <a:rPr lang="en-US" altLang="zh-CN" sz="2000" b="1">
                <a:solidFill>
                  <a:srgbClr val="CC0000"/>
                </a:solidFill>
                <a:cs typeface="Arial" pitchFamily="34" charset="0"/>
              </a:rPr>
              <a:t>1</a:t>
            </a:r>
            <a:r>
              <a:rPr lang="en-US" altLang="zh-CN" sz="2000" b="1">
                <a:cs typeface="Arial" pitchFamily="34" charset="0"/>
              </a:rPr>
              <a:t>010</a:t>
            </a:r>
          </a:p>
          <a:p>
            <a:r>
              <a:rPr lang="en-US" altLang="zh-CN" sz="2000" b="1">
                <a:solidFill>
                  <a:srgbClr val="CC0000"/>
                </a:solidFill>
                <a:cs typeface="Arial" pitchFamily="34" charset="0"/>
              </a:rPr>
              <a:t>1</a:t>
            </a:r>
            <a:r>
              <a:rPr lang="en-US" altLang="zh-CN" sz="2000" b="1">
                <a:cs typeface="Arial" pitchFamily="34" charset="0"/>
              </a:rPr>
              <a:t>011</a:t>
            </a:r>
          </a:p>
          <a:p>
            <a:r>
              <a:rPr lang="en-US" altLang="zh-CN" sz="2000" b="1">
                <a:solidFill>
                  <a:srgbClr val="CC0000"/>
                </a:solidFill>
                <a:cs typeface="Arial" pitchFamily="34" charset="0"/>
              </a:rPr>
              <a:t>1</a:t>
            </a:r>
            <a:r>
              <a:rPr lang="en-US" altLang="zh-CN" sz="2000" b="1">
                <a:cs typeface="Arial" pitchFamily="34" charset="0"/>
              </a:rPr>
              <a:t>100</a:t>
            </a:r>
          </a:p>
          <a:p>
            <a:r>
              <a:rPr lang="en-US" altLang="zh-CN" sz="2000" b="1">
                <a:solidFill>
                  <a:srgbClr val="CC0000"/>
                </a:solidFill>
                <a:cs typeface="Arial" pitchFamily="34" charset="0"/>
              </a:rPr>
              <a:t>1</a:t>
            </a:r>
            <a:r>
              <a:rPr lang="en-US" altLang="zh-CN" sz="2000" b="1">
                <a:cs typeface="Arial" pitchFamily="34" charset="0"/>
              </a:rPr>
              <a:t>101</a:t>
            </a:r>
          </a:p>
          <a:p>
            <a:r>
              <a:rPr lang="en-US" altLang="zh-CN" sz="2000" b="1">
                <a:solidFill>
                  <a:srgbClr val="CC0000"/>
                </a:solidFill>
                <a:cs typeface="Arial" pitchFamily="34" charset="0"/>
              </a:rPr>
              <a:t>1</a:t>
            </a:r>
            <a:r>
              <a:rPr lang="en-US" altLang="zh-CN" sz="2000" b="1">
                <a:cs typeface="Arial" pitchFamily="34" charset="0"/>
              </a:rPr>
              <a:t>110</a:t>
            </a:r>
          </a:p>
          <a:p>
            <a:r>
              <a:rPr lang="en-US" altLang="zh-CN" sz="2000" b="1">
                <a:solidFill>
                  <a:srgbClr val="CC0000"/>
                </a:solidFill>
                <a:cs typeface="Arial" pitchFamily="34" charset="0"/>
              </a:rPr>
              <a:t>1</a:t>
            </a:r>
            <a:r>
              <a:rPr lang="en-US" altLang="zh-CN" sz="2000" b="1">
                <a:cs typeface="Arial" pitchFamily="34" charset="0"/>
              </a:rPr>
              <a:t>111</a:t>
            </a:r>
          </a:p>
        </p:txBody>
      </p:sp>
    </p:spTree>
    <p:extLst>
      <p:ext uri="{BB962C8B-B14F-4D97-AF65-F5344CB8AC3E}">
        <p14:creationId xmlns:p14="http://schemas.microsoft.com/office/powerpoint/2010/main" val="9231055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69"/>
                                        </p:tgtEl>
                                        <p:attrNameLst>
                                          <p:attrName>style.visibility</p:attrName>
                                        </p:attrNameLst>
                                      </p:cBhvr>
                                      <p:to>
                                        <p:strVal val="visible"/>
                                      </p:to>
                                    </p:set>
                                    <p:animEffect transition="in" filter="blinds(horizontal)">
                                      <p:cBhvr>
                                        <p:cTn id="7" dur="500"/>
                                        <p:tgtEl>
                                          <p:spTgt spid="278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70"/>
                                        </p:tgtEl>
                                        <p:attrNameLst>
                                          <p:attrName>style.visibility</p:attrName>
                                        </p:attrNameLst>
                                      </p:cBhvr>
                                      <p:to>
                                        <p:strVal val="visible"/>
                                      </p:to>
                                    </p:set>
                                    <p:animEffect transition="in" filter="blinds(horizontal)">
                                      <p:cBhvr>
                                        <p:cTn id="12" dur="500"/>
                                        <p:tgtEl>
                                          <p:spTgt spid="27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9" grpId="0"/>
      <p:bldP spid="2785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idx="4294967295"/>
          </p:nvPr>
        </p:nvSpPr>
        <p:spPr>
          <a:xfrm>
            <a:off x="611188" y="146050"/>
            <a:ext cx="7000875" cy="543739"/>
          </a:xfrm>
          <a:noFill/>
        </p:spPr>
        <p:txBody>
          <a:bodyPr lIns="63500" tIns="25400" rIns="63500" bIns="25400" anchor="t">
            <a:spAutoFit/>
          </a:bodyPr>
          <a:lstStyle/>
          <a:p>
            <a:r>
              <a:rPr lang="zh-CN" altLang="en-US" sz="3200" smtClean="0">
                <a:latin typeface="微软雅黑" panose="020B0503020204020204" pitchFamily="34" charset="-122"/>
                <a:ea typeface="微软雅黑" panose="020B0503020204020204" pitchFamily="34" charset="-122"/>
              </a:rPr>
              <a:t>补码 </a:t>
            </a:r>
            <a:r>
              <a:rPr lang="en-US" altLang="zh-CN" sz="3200" smtClean="0">
                <a:latin typeface="微软雅黑" panose="020B0503020204020204" pitchFamily="34" charset="-122"/>
                <a:ea typeface="微软雅黑" panose="020B0503020204020204" pitchFamily="34" charset="-122"/>
              </a:rPr>
              <a:t>- </a:t>
            </a:r>
            <a:r>
              <a:rPr lang="zh-CN" altLang="en-US" sz="3200" smtClean="0">
                <a:latin typeface="微软雅黑" panose="020B0503020204020204" pitchFamily="34" charset="-122"/>
                <a:ea typeface="微软雅黑" panose="020B0503020204020204" pitchFamily="34" charset="-122"/>
              </a:rPr>
              <a:t>模运算（</a:t>
            </a:r>
            <a:r>
              <a:rPr lang="en-US" altLang="zh-CN" sz="3200" smtClean="0">
                <a:latin typeface="微软雅黑" panose="020B0503020204020204" pitchFamily="34" charset="-122"/>
                <a:ea typeface="微软雅黑" panose="020B0503020204020204" pitchFamily="34" charset="-122"/>
              </a:rPr>
              <a:t>modular</a:t>
            </a:r>
            <a:r>
              <a:rPr lang="zh-CN" altLang="en-US" sz="3200" smtClean="0">
                <a:latin typeface="微软雅黑" panose="020B0503020204020204" pitchFamily="34" charset="-122"/>
                <a:ea typeface="微软雅黑" panose="020B0503020204020204" pitchFamily="34" charset="-122"/>
              </a:rPr>
              <a:t>运算）</a:t>
            </a:r>
          </a:p>
        </p:txBody>
      </p:sp>
      <p:sp>
        <p:nvSpPr>
          <p:cNvPr id="289881" name="Text Box 89"/>
          <p:cNvSpPr txBox="1">
            <a:spLocks noChangeArrowheads="1"/>
          </p:cNvSpPr>
          <p:nvPr/>
        </p:nvSpPr>
        <p:spPr bwMode="auto">
          <a:xfrm>
            <a:off x="249237" y="1303338"/>
            <a:ext cx="8497887" cy="3681008"/>
          </a:xfrm>
          <a:prstGeom prst="rect">
            <a:avLst/>
          </a:prstGeom>
          <a:noFill/>
          <a:ln w="12700">
            <a:noFill/>
            <a:miter lim="800000"/>
            <a:headEnd/>
            <a:tailEnd/>
          </a:ln>
          <a:effectLst/>
        </p:spPr>
        <p:txBody>
          <a:bodyPr wrap="square">
            <a:spAutoFit/>
          </a:bodyPr>
          <a:lstStyle>
            <a:lvl1pPr marL="457200"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accent1"/>
              </a:buClr>
              <a:buSzPct val="60000"/>
              <a:buFont typeface="Wingdings" pitchFamily="2" charset="2"/>
              <a:buNone/>
            </a:pPr>
            <a:r>
              <a:rPr lang="zh-CN" altLang="en-US" sz="2200" b="1" dirty="0">
                <a:latin typeface="微软雅黑" panose="020B0503020204020204" pitchFamily="34" charset="-122"/>
                <a:ea typeface="微软雅黑" panose="020B0503020204020204" pitchFamily="34" charset="-122"/>
                <a:cs typeface="Arial" pitchFamily="34" charset="0"/>
              </a:rPr>
              <a:t>时钟是一种模</a:t>
            </a:r>
            <a:r>
              <a:rPr lang="en-US" altLang="zh-CN" sz="2200" b="1" dirty="0">
                <a:latin typeface="微软雅黑" panose="020B0503020204020204" pitchFamily="34" charset="-122"/>
                <a:ea typeface="微软雅黑" panose="020B0503020204020204" pitchFamily="34" charset="-122"/>
                <a:cs typeface="Arial" pitchFamily="34" charset="0"/>
              </a:rPr>
              <a:t>12</a:t>
            </a:r>
            <a:r>
              <a:rPr lang="zh-CN" altLang="en-US" sz="2200" b="1" dirty="0">
                <a:latin typeface="微软雅黑" panose="020B0503020204020204" pitchFamily="34" charset="-122"/>
                <a:ea typeface="微软雅黑" panose="020B0503020204020204" pitchFamily="34" charset="-122"/>
                <a:cs typeface="Arial" pitchFamily="34" charset="0"/>
              </a:rPr>
              <a:t>系统</a:t>
            </a:r>
          </a:p>
          <a:p>
            <a:pPr>
              <a:spcBef>
                <a:spcPct val="20000"/>
              </a:spcBef>
              <a:buClr>
                <a:schemeClr val="accent1"/>
              </a:buClr>
              <a:buSzPct val="65000"/>
              <a:buFont typeface="Wingdings" pitchFamily="2" charset="2"/>
              <a:buNone/>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假定钟表时针指向10点，要将它拨向</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6</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点，  则有两种拨法：</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① 倒拨4格：10- 4 = 6</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② 顺拨8格：10+8 = 18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 </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6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mod 12)</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模12系统中：      10- 4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10+8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mod 12) </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- 4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8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mod 12) </a:t>
            </a:r>
          </a:p>
          <a:p>
            <a:pPr>
              <a:spcBef>
                <a:spcPct val="20000"/>
              </a:spcBef>
            </a:pP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          </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则，称8是- 4对模12的补码 </a:t>
            </a:r>
            <a:r>
              <a:rPr lang="zh-CN" altLang="en-US" sz="2200" b="1" dirty="0">
                <a:solidFill>
                  <a:srgbClr val="CC0000"/>
                </a:solidFill>
                <a:latin typeface="微软雅黑" panose="020B0503020204020204" pitchFamily="34" charset="-122"/>
                <a:ea typeface="微软雅黑" panose="020B0503020204020204" pitchFamily="34" charset="-122"/>
                <a:cs typeface="Arial" pitchFamily="34" charset="0"/>
              </a:rPr>
              <a:t>（即：</a:t>
            </a:r>
            <a:r>
              <a:rPr lang="en-US" altLang="zh-CN" sz="2200" b="1" dirty="0">
                <a:solidFill>
                  <a:srgbClr val="CC0000"/>
                </a:solidFill>
                <a:latin typeface="微软雅黑" panose="020B0503020204020204" pitchFamily="34" charset="-122"/>
                <a:ea typeface="微软雅黑" panose="020B0503020204020204" pitchFamily="34" charset="-122"/>
                <a:cs typeface="Arial" pitchFamily="34" charset="0"/>
              </a:rPr>
              <a:t>- 4</a:t>
            </a:r>
            <a:r>
              <a:rPr lang="zh-CN" altLang="en-US" sz="2200" b="1" dirty="0">
                <a:solidFill>
                  <a:srgbClr val="CC0000"/>
                </a:solidFill>
                <a:latin typeface="微软雅黑" panose="020B0503020204020204" pitchFamily="34" charset="-122"/>
                <a:ea typeface="微软雅黑" panose="020B0503020204020204" pitchFamily="34" charset="-122"/>
                <a:cs typeface="Arial" pitchFamily="34" charset="0"/>
              </a:rPr>
              <a:t>的模</a:t>
            </a:r>
            <a:r>
              <a:rPr lang="en-US" altLang="zh-CN" sz="2200" b="1" dirty="0">
                <a:solidFill>
                  <a:srgbClr val="CC0000"/>
                </a:solidFill>
                <a:latin typeface="微软雅黑" panose="020B0503020204020204" pitchFamily="34" charset="-122"/>
                <a:ea typeface="微软雅黑" panose="020B0503020204020204" pitchFamily="34" charset="-122"/>
                <a:cs typeface="Arial" pitchFamily="34" charset="0"/>
              </a:rPr>
              <a:t>12</a:t>
            </a:r>
            <a:r>
              <a:rPr lang="zh-CN" altLang="en-US" sz="2200" b="1" dirty="0">
                <a:solidFill>
                  <a:srgbClr val="CC0000"/>
                </a:solidFill>
                <a:latin typeface="微软雅黑" panose="020B0503020204020204" pitchFamily="34" charset="-122"/>
                <a:ea typeface="微软雅黑" panose="020B0503020204020204" pitchFamily="34" charset="-122"/>
                <a:cs typeface="Arial" pitchFamily="34" charset="0"/>
              </a:rPr>
              <a:t>补码等于</a:t>
            </a:r>
            <a:r>
              <a:rPr lang="en-US" altLang="zh-CN" sz="2200" b="1" dirty="0">
                <a:solidFill>
                  <a:srgbClr val="CC0000"/>
                </a:solidFill>
                <a:latin typeface="微软雅黑" panose="020B0503020204020204" pitchFamily="34" charset="-122"/>
                <a:ea typeface="微软雅黑" panose="020B0503020204020204" pitchFamily="34" charset="-122"/>
                <a:cs typeface="Arial" pitchFamily="34" charset="0"/>
              </a:rPr>
              <a:t>8</a:t>
            </a:r>
            <a:r>
              <a:rPr lang="zh-CN" altLang="en-US" sz="2200" b="1" dirty="0">
                <a:solidFill>
                  <a:srgbClr val="CC0000"/>
                </a:solidFill>
                <a:latin typeface="微软雅黑" panose="020B0503020204020204" pitchFamily="34" charset="-122"/>
                <a:ea typeface="微软雅黑" panose="020B0503020204020204" pitchFamily="34" charset="-122"/>
                <a:cs typeface="Arial" pitchFamily="34" charset="0"/>
              </a:rPr>
              <a:t>）。</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同样有 -3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9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mod 12）</a:t>
            </a:r>
          </a:p>
          <a:p>
            <a:pPr>
              <a:spcBef>
                <a:spcPct val="20000"/>
              </a:spcBef>
            </a:pP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                                       -5 ≡ 7        （mod 12）</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等</a:t>
            </a:r>
            <a:endParaRPr lang="en-US" altLang="zh-CN" sz="2200" b="1" dirty="0">
              <a:latin typeface="微软雅黑" panose="020B0503020204020204" pitchFamily="34" charset="-122"/>
              <a:ea typeface="微软雅黑" panose="020B0503020204020204" pitchFamily="34" charset="-122"/>
              <a:cs typeface="Arial" pitchFamily="34" charset="0"/>
            </a:endParaRPr>
          </a:p>
        </p:txBody>
      </p:sp>
      <p:sp>
        <p:nvSpPr>
          <p:cNvPr id="289883" name="Rectangle 91"/>
          <p:cNvSpPr>
            <a:spLocks noChangeArrowheads="1"/>
          </p:cNvSpPr>
          <p:nvPr/>
        </p:nvSpPr>
        <p:spPr bwMode="auto">
          <a:xfrm>
            <a:off x="325438" y="5410200"/>
            <a:ext cx="7823200" cy="768350"/>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微软雅黑" panose="020B0503020204020204" pitchFamily="34" charset="-122"/>
                <a:ea typeface="微软雅黑" panose="020B0503020204020204" pitchFamily="34" charset="-122"/>
              </a:rPr>
              <a:t>结论</a:t>
            </a:r>
            <a:r>
              <a:rPr kumimoji="1" lang="en-US" altLang="zh-CN" sz="2200" b="1" dirty="0">
                <a:latin typeface="微软雅黑" panose="020B0503020204020204" pitchFamily="34" charset="-122"/>
                <a:ea typeface="微软雅黑" panose="020B0503020204020204" pitchFamily="34" charset="-122"/>
              </a:rPr>
              <a:t>2</a:t>
            </a:r>
            <a:r>
              <a:rPr kumimoji="1" lang="zh-CN" altLang="en-US" sz="2200" b="1" dirty="0">
                <a:latin typeface="微软雅黑" panose="020B0503020204020204" pitchFamily="34" charset="-122"/>
                <a:ea typeface="微软雅黑" panose="020B0503020204020204" pitchFamily="34" charset="-122"/>
              </a:rPr>
              <a:t>： </a:t>
            </a:r>
            <a:r>
              <a:rPr kumimoji="1" lang="zh-CN" altLang="en-US" sz="2200" b="1" dirty="0">
                <a:solidFill>
                  <a:srgbClr val="009900"/>
                </a:solidFill>
                <a:latin typeface="微软雅黑" panose="020B0503020204020204" pitchFamily="34" charset="-122"/>
                <a:ea typeface="微软雅黑" panose="020B0503020204020204" pitchFamily="34" charset="-122"/>
              </a:rPr>
              <a:t>对于某一确定的模，某数减去小于模的另一数，总可以用该数加上另一数负数的补码来代替。</a:t>
            </a:r>
          </a:p>
        </p:txBody>
      </p:sp>
      <p:sp>
        <p:nvSpPr>
          <p:cNvPr id="289884" name="Rectangle 92"/>
          <p:cNvSpPr>
            <a:spLocks noChangeArrowheads="1"/>
          </p:cNvSpPr>
          <p:nvPr/>
        </p:nvSpPr>
        <p:spPr bwMode="auto">
          <a:xfrm>
            <a:off x="527050" y="6270625"/>
            <a:ext cx="5022529" cy="430887"/>
          </a:xfrm>
          <a:prstGeom prst="rect">
            <a:avLst/>
          </a:prstGeom>
          <a:noFill/>
          <a:ln w="12700">
            <a:noFill/>
            <a:miter lim="800000"/>
            <a:headEnd/>
            <a:tailEnd/>
          </a:ln>
          <a:effec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30000"/>
              </a:spcBef>
              <a:buClr>
                <a:schemeClr val="accent1"/>
              </a:buClr>
              <a:buSzPct val="60000"/>
              <a:buFont typeface="Wingdings" pitchFamily="2" charset="2"/>
              <a:buNone/>
            </a:pPr>
            <a:r>
              <a:rPr lang="zh-CN" altLang="en-US" sz="2200" b="1">
                <a:solidFill>
                  <a:srgbClr val="CC0000"/>
                </a:solidFill>
                <a:latin typeface="微软雅黑" panose="020B0503020204020204" pitchFamily="34" charset="-122"/>
                <a:ea typeface="微软雅黑" panose="020B0503020204020204" pitchFamily="34" charset="-122"/>
              </a:rPr>
              <a:t>补码（</a:t>
            </a:r>
            <a:r>
              <a:rPr lang="en-US" altLang="zh-CN" sz="2200" b="1">
                <a:solidFill>
                  <a:srgbClr val="CC0000"/>
                </a:solidFill>
                <a:latin typeface="微软雅黑" panose="020B0503020204020204" pitchFamily="34" charset="-122"/>
                <a:ea typeface="微软雅黑" panose="020B0503020204020204" pitchFamily="34" charset="-122"/>
              </a:rPr>
              <a:t>modular</a:t>
            </a:r>
            <a:r>
              <a:rPr lang="zh-CN" altLang="en-US" sz="2200" b="1">
                <a:solidFill>
                  <a:srgbClr val="CC0000"/>
                </a:solidFill>
                <a:latin typeface="微软雅黑" panose="020B0503020204020204" pitchFamily="34" charset="-122"/>
                <a:ea typeface="微软雅黑" panose="020B0503020204020204" pitchFamily="34" charset="-122"/>
              </a:rPr>
              <a:t>运算）：</a:t>
            </a:r>
            <a:r>
              <a:rPr lang="en-US" altLang="zh-CN" sz="2200" b="1">
                <a:solidFill>
                  <a:srgbClr val="CC0000"/>
                </a:solidFill>
                <a:latin typeface="微软雅黑" panose="020B0503020204020204" pitchFamily="34" charset="-122"/>
                <a:ea typeface="微软雅黑" panose="020B0503020204020204" pitchFamily="34" charset="-122"/>
              </a:rPr>
              <a:t>+ </a:t>
            </a:r>
            <a:r>
              <a:rPr lang="zh-CN" altLang="en-US" sz="2200" b="1">
                <a:solidFill>
                  <a:srgbClr val="CC0000"/>
                </a:solidFill>
                <a:latin typeface="微软雅黑" panose="020B0503020204020204" pitchFamily="34" charset="-122"/>
                <a:ea typeface="微软雅黑" panose="020B0503020204020204" pitchFamily="34" charset="-122"/>
              </a:rPr>
              <a:t>和</a:t>
            </a:r>
            <a:r>
              <a:rPr lang="en-US" altLang="zh-CN" sz="2200" b="1">
                <a:solidFill>
                  <a:srgbClr val="CC0000"/>
                </a:solidFill>
                <a:latin typeface="微软雅黑" panose="020B0503020204020204" pitchFamily="34" charset="-122"/>
                <a:ea typeface="微软雅黑" panose="020B0503020204020204" pitchFamily="34" charset="-122"/>
              </a:rPr>
              <a:t>– </a:t>
            </a:r>
            <a:r>
              <a:rPr lang="zh-CN" altLang="en-US" sz="2200" b="1">
                <a:solidFill>
                  <a:srgbClr val="CC0000"/>
                </a:solidFill>
                <a:latin typeface="微软雅黑" panose="020B0503020204020204" pitchFamily="34" charset="-122"/>
                <a:ea typeface="微软雅黑" panose="020B0503020204020204" pitchFamily="34" charset="-122"/>
              </a:rPr>
              <a:t>的统一</a:t>
            </a:r>
          </a:p>
        </p:txBody>
      </p:sp>
      <p:sp>
        <p:nvSpPr>
          <p:cNvPr id="772102" name="Rectangle 126"/>
          <p:cNvSpPr>
            <a:spLocks noChangeArrowheads="1"/>
          </p:cNvSpPr>
          <p:nvPr/>
        </p:nvSpPr>
        <p:spPr bwMode="auto">
          <a:xfrm>
            <a:off x="207963" y="838200"/>
            <a:ext cx="85391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en-US" sz="1600">
                <a:latin typeface="微软雅黑" panose="020B0503020204020204" pitchFamily="34" charset="-122"/>
                <a:ea typeface="微软雅黑" panose="020B0503020204020204" pitchFamily="34" charset="-122"/>
              </a:rPr>
              <a:t> </a:t>
            </a:r>
            <a:r>
              <a:rPr kumimoji="1" lang="zh-CN" altLang="en-US" sz="2000" b="1">
                <a:latin typeface="微软雅黑" panose="020B0503020204020204" pitchFamily="34" charset="-122"/>
                <a:ea typeface="微软雅黑" panose="020B0503020204020204" pitchFamily="34" charset="-122"/>
              </a:rPr>
              <a:t>重要概念：</a:t>
            </a:r>
            <a:r>
              <a:rPr kumimoji="1" lang="zh-CN" altLang="en-US" sz="2000" b="1">
                <a:solidFill>
                  <a:srgbClr val="FF0000"/>
                </a:solidFill>
                <a:latin typeface="微软雅黑" panose="020B0503020204020204" pitchFamily="34" charset="-122"/>
                <a:ea typeface="微软雅黑" panose="020B0503020204020204" pitchFamily="34" charset="-122"/>
              </a:rPr>
              <a:t>在一个模运算系统中，一个数与它除以“模”后的余数等价。</a:t>
            </a:r>
          </a:p>
        </p:txBody>
      </p:sp>
      <p:sp>
        <p:nvSpPr>
          <p:cNvPr id="289919" name="Rectangle 127"/>
          <p:cNvSpPr>
            <a:spLocks noChangeArrowheads="1"/>
          </p:cNvSpPr>
          <p:nvPr/>
        </p:nvSpPr>
        <p:spPr bwMode="auto">
          <a:xfrm>
            <a:off x="341313" y="4959350"/>
            <a:ext cx="7823200" cy="427038"/>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微软雅黑" panose="020B0503020204020204" pitchFamily="34" charset="-122"/>
                <a:ea typeface="微软雅黑" panose="020B0503020204020204" pitchFamily="34" charset="-122"/>
              </a:rPr>
              <a:t>结论</a:t>
            </a:r>
            <a:r>
              <a:rPr kumimoji="1" lang="en-US" altLang="zh-CN" sz="2200" b="1" dirty="0">
                <a:latin typeface="微软雅黑" panose="020B0503020204020204" pitchFamily="34" charset="-122"/>
                <a:ea typeface="微软雅黑" panose="020B0503020204020204" pitchFamily="34" charset="-122"/>
              </a:rPr>
              <a:t>1</a:t>
            </a:r>
            <a:r>
              <a:rPr kumimoji="1" lang="zh-CN" altLang="en-US" sz="2200" b="1" dirty="0">
                <a:latin typeface="微软雅黑" panose="020B0503020204020204" pitchFamily="34" charset="-122"/>
                <a:ea typeface="微软雅黑" panose="020B0503020204020204" pitchFamily="34" charset="-122"/>
              </a:rPr>
              <a:t>： </a:t>
            </a:r>
            <a:r>
              <a:rPr kumimoji="1" lang="zh-CN" altLang="en-US" sz="2200" b="1" dirty="0">
                <a:solidFill>
                  <a:srgbClr val="009900"/>
                </a:solidFill>
                <a:latin typeface="微软雅黑" panose="020B0503020204020204" pitchFamily="34" charset="-122"/>
                <a:ea typeface="微软雅黑" panose="020B0503020204020204" pitchFamily="34" charset="-122"/>
              </a:rPr>
              <a:t>一个负数的补码等于模减该负数的绝对值。</a:t>
            </a:r>
          </a:p>
        </p:txBody>
      </p:sp>
      <p:sp>
        <p:nvSpPr>
          <p:cNvPr id="772104" name="Rectangle 8"/>
          <p:cNvSpPr>
            <a:spLocks noChangeArrowheads="1"/>
          </p:cNvSpPr>
          <p:nvPr/>
        </p:nvSpPr>
        <p:spPr bwMode="auto">
          <a:xfrm>
            <a:off x="3041650" y="1268413"/>
            <a:ext cx="297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0000"/>
                </a:solidFill>
                <a:ea typeface="微软雅黑" pitchFamily="34" charset="-122"/>
              </a:rPr>
              <a:t>现实世界中的模运算系统</a:t>
            </a:r>
          </a:p>
        </p:txBody>
      </p:sp>
    </p:spTree>
    <p:extLst>
      <p:ext uri="{BB962C8B-B14F-4D97-AF65-F5344CB8AC3E}">
        <p14:creationId xmlns:p14="http://schemas.microsoft.com/office/powerpoint/2010/main" val="5952467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881">
                                            <p:txEl>
                                              <p:pRg st="1" end="1"/>
                                            </p:txEl>
                                          </p:spTgt>
                                        </p:tgtEl>
                                        <p:attrNameLst>
                                          <p:attrName>style.visibility</p:attrName>
                                        </p:attrNameLst>
                                      </p:cBhvr>
                                      <p:to>
                                        <p:strVal val="visible"/>
                                      </p:to>
                                    </p:set>
                                    <p:animEffect transition="in" filter="blinds(horizontal)">
                                      <p:cBhvr>
                                        <p:cTn id="7" dur="500"/>
                                        <p:tgtEl>
                                          <p:spTgt spid="2898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9881">
                                            <p:txEl>
                                              <p:pRg st="2" end="2"/>
                                            </p:txEl>
                                          </p:spTgt>
                                        </p:tgtEl>
                                        <p:attrNameLst>
                                          <p:attrName>style.visibility</p:attrName>
                                        </p:attrNameLst>
                                      </p:cBhvr>
                                      <p:to>
                                        <p:strVal val="visible"/>
                                      </p:to>
                                    </p:set>
                                    <p:animEffect transition="in" filter="blinds(horizontal)">
                                      <p:cBhvr>
                                        <p:cTn id="12" dur="500"/>
                                        <p:tgtEl>
                                          <p:spTgt spid="28988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9881">
                                            <p:txEl>
                                              <p:pRg st="3" end="3"/>
                                            </p:txEl>
                                          </p:spTgt>
                                        </p:tgtEl>
                                        <p:attrNameLst>
                                          <p:attrName>style.visibility</p:attrName>
                                        </p:attrNameLst>
                                      </p:cBhvr>
                                      <p:to>
                                        <p:strVal val="visible"/>
                                      </p:to>
                                    </p:set>
                                    <p:animEffect transition="in" filter="blinds(horizontal)">
                                      <p:cBhvr>
                                        <p:cTn id="17" dur="500"/>
                                        <p:tgtEl>
                                          <p:spTgt spid="28988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9881">
                                            <p:txEl>
                                              <p:pRg st="4" end="4"/>
                                            </p:txEl>
                                          </p:spTgt>
                                        </p:tgtEl>
                                        <p:attrNameLst>
                                          <p:attrName>style.visibility</p:attrName>
                                        </p:attrNameLst>
                                      </p:cBhvr>
                                      <p:to>
                                        <p:strVal val="visible"/>
                                      </p:to>
                                    </p:set>
                                    <p:animEffect transition="in" filter="blinds(horizontal)">
                                      <p:cBhvr>
                                        <p:cTn id="22" dur="500"/>
                                        <p:tgtEl>
                                          <p:spTgt spid="28988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89881">
                                            <p:txEl>
                                              <p:pRg st="5" end="5"/>
                                            </p:txEl>
                                          </p:spTgt>
                                        </p:tgtEl>
                                        <p:attrNameLst>
                                          <p:attrName>style.visibility</p:attrName>
                                        </p:attrNameLst>
                                      </p:cBhvr>
                                      <p:to>
                                        <p:strVal val="visible"/>
                                      </p:to>
                                    </p:set>
                                    <p:animEffect transition="in" filter="blinds(horizontal)">
                                      <p:cBhvr>
                                        <p:cTn id="25" dur="500"/>
                                        <p:tgtEl>
                                          <p:spTgt spid="28988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89881">
                                            <p:txEl>
                                              <p:pRg st="6" end="6"/>
                                            </p:txEl>
                                          </p:spTgt>
                                        </p:tgtEl>
                                        <p:attrNameLst>
                                          <p:attrName>style.visibility</p:attrName>
                                        </p:attrNameLst>
                                      </p:cBhvr>
                                      <p:to>
                                        <p:strVal val="visible"/>
                                      </p:to>
                                    </p:set>
                                    <p:animEffect transition="in" filter="blinds(horizontal)">
                                      <p:cBhvr>
                                        <p:cTn id="28" dur="500"/>
                                        <p:tgtEl>
                                          <p:spTgt spid="28988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89881">
                                            <p:txEl>
                                              <p:pRg st="7" end="7"/>
                                            </p:txEl>
                                          </p:spTgt>
                                        </p:tgtEl>
                                        <p:attrNameLst>
                                          <p:attrName>style.visibility</p:attrName>
                                        </p:attrNameLst>
                                      </p:cBhvr>
                                      <p:to>
                                        <p:strVal val="visible"/>
                                      </p:to>
                                    </p:set>
                                    <p:animEffect transition="in" filter="blinds(horizontal)">
                                      <p:cBhvr>
                                        <p:cTn id="31" dur="500"/>
                                        <p:tgtEl>
                                          <p:spTgt spid="28988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9881">
                                            <p:txEl>
                                              <p:pRg st="8" end="8"/>
                                            </p:txEl>
                                          </p:spTgt>
                                        </p:tgtEl>
                                        <p:attrNameLst>
                                          <p:attrName>style.visibility</p:attrName>
                                        </p:attrNameLst>
                                      </p:cBhvr>
                                      <p:to>
                                        <p:strVal val="visible"/>
                                      </p:to>
                                    </p:set>
                                    <p:animEffect transition="in" filter="blinds(horizontal)">
                                      <p:cBhvr>
                                        <p:cTn id="34" dur="500"/>
                                        <p:tgtEl>
                                          <p:spTgt spid="289881">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9919"/>
                                        </p:tgtEl>
                                        <p:attrNameLst>
                                          <p:attrName>style.visibility</p:attrName>
                                        </p:attrNameLst>
                                      </p:cBhvr>
                                      <p:to>
                                        <p:strVal val="visible"/>
                                      </p:to>
                                    </p:set>
                                    <p:animEffect transition="in" filter="blinds(horizontal)">
                                      <p:cBhvr>
                                        <p:cTn id="39" dur="500"/>
                                        <p:tgtEl>
                                          <p:spTgt spid="2899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9883"/>
                                        </p:tgtEl>
                                        <p:attrNameLst>
                                          <p:attrName>style.visibility</p:attrName>
                                        </p:attrNameLst>
                                      </p:cBhvr>
                                      <p:to>
                                        <p:strVal val="visible"/>
                                      </p:to>
                                    </p:set>
                                    <p:animEffect transition="in" filter="blinds(horizontal)">
                                      <p:cBhvr>
                                        <p:cTn id="44" dur="500"/>
                                        <p:tgtEl>
                                          <p:spTgt spid="2898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9884"/>
                                        </p:tgtEl>
                                        <p:attrNameLst>
                                          <p:attrName>style.visibility</p:attrName>
                                        </p:attrNameLst>
                                      </p:cBhvr>
                                      <p:to>
                                        <p:strVal val="visible"/>
                                      </p:to>
                                    </p:set>
                                    <p:animEffect transition="in" filter="blinds(horizontal)">
                                      <p:cBhvr>
                                        <p:cTn id="49" dur="500"/>
                                        <p:tgtEl>
                                          <p:spTgt spid="28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83" grpId="0"/>
      <p:bldP spid="289884" grpId="0"/>
      <p:bldP spid="2899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idx="4294967295"/>
          </p:nvPr>
        </p:nvSpPr>
        <p:spPr>
          <a:xfrm>
            <a:off x="296863" y="55563"/>
            <a:ext cx="8255000" cy="543739"/>
          </a:xfrm>
        </p:spPr>
        <p:txBody>
          <a:bodyPr lIns="63500" tIns="25400" rIns="63500" bIns="25400" anchor="t">
            <a:spAutoFit/>
          </a:bodyPr>
          <a:lstStyle/>
          <a:p>
            <a:r>
              <a:rPr lang="zh-CN" altLang="en-US" sz="3200" dirty="0" smtClean="0">
                <a:latin typeface="微软雅黑" panose="020B0503020204020204" pitchFamily="34" charset="-122"/>
                <a:ea typeface="微软雅黑" panose="020B0503020204020204" pitchFamily="34" charset="-122"/>
              </a:rPr>
              <a:t>计算机中的运算器是模运算系统</a:t>
            </a:r>
            <a:endParaRPr lang="en-US" altLang="zh-CN" sz="3200" dirty="0" smtClean="0">
              <a:latin typeface="微软雅黑" panose="020B0503020204020204" pitchFamily="34" charset="-122"/>
              <a:ea typeface="微软雅黑" panose="020B0503020204020204" pitchFamily="34" charset="-122"/>
            </a:endParaRPr>
          </a:p>
        </p:txBody>
      </p:sp>
      <p:sp>
        <p:nvSpPr>
          <p:cNvPr id="293891" name="Rectangle 3"/>
          <p:cNvSpPr>
            <a:spLocks noGrp="1" noChangeArrowheads="1"/>
          </p:cNvSpPr>
          <p:nvPr>
            <p:ph type="body" idx="4294967295"/>
          </p:nvPr>
        </p:nvSpPr>
        <p:spPr>
          <a:xfrm>
            <a:off x="49669" y="1988840"/>
            <a:ext cx="8696325" cy="3302955"/>
          </a:xfrm>
        </p:spPr>
        <p:txBody>
          <a:bodyPr lIns="63500" tIns="25400" rIns="63500" bIns="25400">
            <a:spAutoFit/>
          </a:bodyPr>
          <a:lstStyle/>
          <a:p>
            <a:pPr algn="just">
              <a:buFontTx/>
              <a:buNone/>
            </a:pPr>
            <a:endParaRPr lang="en-US" altLang="zh-CN" sz="1000" dirty="0" smtClean="0">
              <a:latin typeface="微软雅黑" panose="020B0503020204020204" pitchFamily="34" charset="-122"/>
              <a:ea typeface="微软雅黑" panose="020B0503020204020204" pitchFamily="34" charset="-122"/>
            </a:endParaRPr>
          </a:p>
          <a:p>
            <a:pPr algn="just">
              <a:buFontTx/>
              <a:buNone/>
            </a:pPr>
            <a:r>
              <a:rPr lang="en-US" altLang="zh-CN" sz="2800" dirty="0" smtClean="0">
                <a:solidFill>
                  <a:srgbClr val="CC0000"/>
                </a:solidFill>
                <a:latin typeface="微软雅黑" panose="020B0503020204020204" pitchFamily="34" charset="-122"/>
                <a:ea typeface="微软雅黑" panose="020B0503020204020204" pitchFamily="34" charset="-122"/>
              </a:rPr>
              <a:t>     </a:t>
            </a:r>
            <a:r>
              <a:rPr lang="en-US" altLang="zh-CN" dirty="0" smtClean="0">
                <a:solidFill>
                  <a:srgbClr val="CC0000"/>
                </a:solidFill>
                <a:latin typeface="微软雅黑" panose="020B0503020204020204" pitchFamily="34" charset="-122"/>
                <a:ea typeface="微软雅黑" panose="020B0503020204020204" pitchFamily="34" charset="-122"/>
              </a:rPr>
              <a:t>8</a:t>
            </a:r>
            <a:r>
              <a:rPr lang="zh-CN" altLang="en-US" dirty="0" smtClean="0">
                <a:solidFill>
                  <a:srgbClr val="CC0000"/>
                </a:solidFill>
                <a:latin typeface="微软雅黑" panose="020B0503020204020204" pitchFamily="34" charset="-122"/>
                <a:ea typeface="微软雅黑" panose="020B0503020204020204" pitchFamily="34" charset="-122"/>
              </a:rPr>
              <a:t>位二进制加法器模运算</a:t>
            </a:r>
            <a:r>
              <a:rPr lang="zh-CN" altLang="en-US" dirty="0" smtClean="0">
                <a:solidFill>
                  <a:srgbClr val="CC0000"/>
                </a:solidFill>
                <a:latin typeface="微软雅黑" panose="020B0503020204020204" pitchFamily="34" charset="-122"/>
                <a:ea typeface="微软雅黑" panose="020B0503020204020204" pitchFamily="34" charset="-122"/>
              </a:rPr>
              <a:t>系统</a:t>
            </a:r>
            <a:endParaRPr lang="en-US" altLang="zh-CN" dirty="0" smtClean="0">
              <a:solidFill>
                <a:srgbClr val="CC0000"/>
              </a:solidFill>
              <a:latin typeface="微软雅黑" panose="020B0503020204020204" pitchFamily="34" charset="-122"/>
              <a:ea typeface="微软雅黑" panose="020B0503020204020204" pitchFamily="34" charset="-122"/>
            </a:endParaRPr>
          </a:p>
          <a:p>
            <a:pPr algn="just">
              <a:buFontTx/>
              <a:buNone/>
            </a:pPr>
            <a:r>
              <a:rPr lang="zh-CN" altLang="en-US" dirty="0" smtClean="0">
                <a:solidFill>
                  <a:srgbClr val="CC0000"/>
                </a:solidFill>
                <a:latin typeface="微软雅黑" panose="020B0503020204020204" pitchFamily="34" charset="-122"/>
                <a:ea typeface="微软雅黑" panose="020B0503020204020204" pitchFamily="34" charset="-122"/>
              </a:rPr>
              <a:t> </a:t>
            </a:r>
            <a:endParaRPr lang="zh-CN" altLang="en-US" dirty="0" smtClean="0">
              <a:solidFill>
                <a:srgbClr val="CC0000"/>
              </a:solidFill>
              <a:latin typeface="微软雅黑" panose="020B0503020204020204" pitchFamily="34" charset="-122"/>
              <a:ea typeface="微软雅黑" panose="020B0503020204020204" pitchFamily="34" charset="-122"/>
            </a:endParaRPr>
          </a:p>
          <a:p>
            <a:pPr algn="just">
              <a:buFontTx/>
              <a:buNone/>
            </a:pPr>
            <a:r>
              <a:rPr lang="en-US" altLang="zh-CN" dirty="0" smtClean="0">
                <a:solidFill>
                  <a:schemeClr val="accent2"/>
                </a:solidFill>
                <a:latin typeface="微软雅黑" panose="020B0503020204020204" pitchFamily="34" charset="-122"/>
                <a:ea typeface="微软雅黑" panose="020B0503020204020204" pitchFamily="34" charset="-122"/>
              </a:rPr>
              <a:t>    </a:t>
            </a:r>
            <a:r>
              <a:rPr lang="zh-CN" altLang="en-US" dirty="0" smtClean="0">
                <a:solidFill>
                  <a:schemeClr val="accent2"/>
                </a:solidFill>
                <a:latin typeface="微软雅黑" panose="020B0503020204020204" pitchFamily="34" charset="-122"/>
                <a:ea typeface="微软雅黑" panose="020B0503020204020204" pitchFamily="34" charset="-122"/>
              </a:rPr>
              <a:t>计算</a:t>
            </a:r>
            <a:r>
              <a:rPr lang="en-US" altLang="zh-CN" dirty="0" smtClean="0">
                <a:solidFill>
                  <a:schemeClr val="accent2"/>
                </a:solidFill>
                <a:latin typeface="微软雅黑" panose="020B0503020204020204" pitchFamily="34" charset="-122"/>
                <a:ea typeface="微软雅黑" panose="020B0503020204020204" pitchFamily="34" charset="-122"/>
              </a:rPr>
              <a:t>0111 1111 - 0100 0000 = ?</a:t>
            </a:r>
          </a:p>
          <a:p>
            <a:pPr algn="just">
              <a:buFontTx/>
              <a:buNone/>
            </a:pPr>
            <a:r>
              <a:rPr lang="zh-CN" altLang="en-US" dirty="0" smtClean="0">
                <a:solidFill>
                  <a:srgbClr val="3333FF"/>
                </a:solidFill>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0111 1111 - </a:t>
            </a:r>
            <a:r>
              <a:rPr lang="en-US" altLang="zh-CN" dirty="0" smtClean="0">
                <a:solidFill>
                  <a:srgbClr val="FF3300"/>
                </a:solidFill>
                <a:latin typeface="微软雅黑" panose="020B0503020204020204" pitchFamily="34" charset="-122"/>
                <a:ea typeface="微软雅黑" panose="020B0503020204020204" pitchFamily="34" charset="-122"/>
              </a:rPr>
              <a:t>0100 0000</a:t>
            </a:r>
            <a:r>
              <a:rPr lang="en-US" altLang="zh-CN" dirty="0" smtClean="0">
                <a:latin typeface="微软雅黑" panose="020B0503020204020204" pitchFamily="34" charset="-122"/>
                <a:ea typeface="微软雅黑" panose="020B0503020204020204" pitchFamily="34" charset="-122"/>
              </a:rPr>
              <a:t> = 0111 1111 + (2</a:t>
            </a:r>
            <a:r>
              <a:rPr lang="en-US" altLang="zh-CN" baseline="30000" dirty="0" smtClean="0">
                <a:latin typeface="微软雅黑" panose="020B0503020204020204" pitchFamily="34" charset="-122"/>
                <a:ea typeface="微软雅黑" panose="020B0503020204020204" pitchFamily="34" charset="-122"/>
              </a:rPr>
              <a:t>8</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0100 0000)</a:t>
            </a:r>
          </a:p>
          <a:p>
            <a:pPr algn="just">
              <a:buFontTx/>
              <a:buNone/>
            </a:pPr>
            <a:r>
              <a:rPr lang="en-US" altLang="zh-CN" dirty="0" smtClean="0">
                <a:latin typeface="微软雅黑" panose="020B0503020204020204" pitchFamily="34" charset="-122"/>
                <a:ea typeface="微软雅黑" panose="020B0503020204020204" pitchFamily="34" charset="-122"/>
              </a:rPr>
              <a:t>   =0111 1111 + </a:t>
            </a:r>
            <a:r>
              <a:rPr lang="en-US" altLang="zh-CN" dirty="0" smtClean="0">
                <a:solidFill>
                  <a:srgbClr val="FF3300"/>
                </a:solidFill>
                <a:latin typeface="微软雅黑" panose="020B0503020204020204" pitchFamily="34" charset="-122"/>
                <a:ea typeface="微软雅黑" panose="020B0503020204020204" pitchFamily="34" charset="-122"/>
              </a:rPr>
              <a:t>1100 0000</a:t>
            </a:r>
            <a:r>
              <a:rPr lang="en-US" altLang="zh-CN" dirty="0" smtClean="0">
                <a:latin typeface="微软雅黑" panose="020B0503020204020204" pitchFamily="34" charset="-122"/>
                <a:ea typeface="微软雅黑" panose="020B0503020204020204" pitchFamily="34" charset="-122"/>
              </a:rPr>
              <a:t> = 1 0011 1111 (mod 2</a:t>
            </a:r>
            <a:r>
              <a:rPr lang="en-US" altLang="zh-CN" baseline="30000" dirty="0" smtClean="0">
                <a:latin typeface="微软雅黑" panose="020B0503020204020204" pitchFamily="34" charset="-122"/>
                <a:ea typeface="微软雅黑" panose="020B0503020204020204" pitchFamily="34" charset="-122"/>
              </a:rPr>
              <a:t>8</a:t>
            </a:r>
            <a:r>
              <a:rPr lang="en-US" altLang="zh-CN" dirty="0" smtClean="0">
                <a:latin typeface="微软雅黑" panose="020B0503020204020204" pitchFamily="34" charset="-122"/>
                <a:ea typeface="微软雅黑" panose="020B0503020204020204" pitchFamily="34" charset="-122"/>
              </a:rPr>
              <a:t>)</a:t>
            </a:r>
          </a:p>
          <a:p>
            <a:pPr algn="just">
              <a:buFontTx/>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0011 1111</a:t>
            </a:r>
          </a:p>
        </p:txBody>
      </p:sp>
      <p:grpSp>
        <p:nvGrpSpPr>
          <p:cNvPr id="776196" name="Group 4"/>
          <p:cNvGrpSpPr>
            <a:grpSpLocks/>
          </p:cNvGrpSpPr>
          <p:nvPr/>
        </p:nvGrpSpPr>
        <p:grpSpPr bwMode="auto">
          <a:xfrm>
            <a:off x="140578" y="4320828"/>
            <a:ext cx="4116387" cy="1268412"/>
            <a:chOff x="463" y="1669"/>
            <a:chExt cx="2593" cy="799"/>
          </a:xfrm>
        </p:grpSpPr>
        <p:sp>
          <p:nvSpPr>
            <p:cNvPr id="776197" name="Rectangle 4"/>
            <p:cNvSpPr>
              <a:spLocks noChangeArrowheads="1"/>
            </p:cNvSpPr>
            <p:nvPr/>
          </p:nvSpPr>
          <p:spPr bwMode="auto">
            <a:xfrm>
              <a:off x="2907" y="1669"/>
              <a:ext cx="149" cy="23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微软雅黑" panose="020B0503020204020204" pitchFamily="34" charset="-122"/>
                <a:ea typeface="微软雅黑" panose="020B0503020204020204" pitchFamily="34" charset="-122"/>
              </a:endParaRPr>
            </a:p>
          </p:txBody>
        </p:sp>
        <p:sp>
          <p:nvSpPr>
            <p:cNvPr id="293895" name="Text Box 7"/>
            <p:cNvSpPr txBox="1">
              <a:spLocks noChangeArrowheads="1"/>
            </p:cNvSpPr>
            <p:nvPr/>
          </p:nvSpPr>
          <p:spPr bwMode="auto">
            <a:xfrm>
              <a:off x="463" y="2180"/>
              <a:ext cx="21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solidFill>
                    <a:srgbClr val="CC0000"/>
                  </a:solidFill>
                  <a:latin typeface="微软雅黑" panose="020B0503020204020204" pitchFamily="34" charset="-122"/>
                  <a:ea typeface="微软雅黑" panose="020B0503020204020204" pitchFamily="34" charset="-122"/>
                </a:rPr>
                <a:t>只留余数，“</a:t>
              </a:r>
              <a:r>
                <a:rPr lang="en-US" altLang="zh-CN" sz="2400" b="1">
                  <a:solidFill>
                    <a:srgbClr val="CC0000"/>
                  </a:solidFill>
                  <a:latin typeface="微软雅黑" panose="020B0503020204020204" pitchFamily="34" charset="-122"/>
                  <a:ea typeface="微软雅黑" panose="020B0503020204020204" pitchFamily="34" charset="-122"/>
                </a:rPr>
                <a:t>1”</a:t>
              </a:r>
              <a:r>
                <a:rPr lang="zh-CN" altLang="en-US" sz="2400" b="1">
                  <a:solidFill>
                    <a:srgbClr val="CC0000"/>
                  </a:solidFill>
                  <a:latin typeface="微软雅黑" panose="020B0503020204020204" pitchFamily="34" charset="-122"/>
                  <a:ea typeface="微软雅黑" panose="020B0503020204020204" pitchFamily="34" charset="-122"/>
                </a:rPr>
                <a:t>被丢弃</a:t>
              </a:r>
            </a:p>
          </p:txBody>
        </p:sp>
        <p:sp>
          <p:nvSpPr>
            <p:cNvPr id="776199" name="Line 8"/>
            <p:cNvSpPr>
              <a:spLocks noChangeShapeType="1"/>
            </p:cNvSpPr>
            <p:nvPr/>
          </p:nvSpPr>
          <p:spPr bwMode="auto">
            <a:xfrm flipV="1">
              <a:off x="1935" y="1888"/>
              <a:ext cx="951" cy="277"/>
            </a:xfrm>
            <a:prstGeom prst="line">
              <a:avLst/>
            </a:prstGeom>
            <a:noFill/>
            <a:ln w="28575">
              <a:solidFill>
                <a:srgbClr val="CC0000"/>
              </a:solidFill>
              <a:round/>
              <a:headEnd/>
              <a:tailEnd type="arrow" w="med" len="med"/>
            </a:ln>
            <a:extLst>
              <a:ext uri="{909E8E84-426E-40DD-AFC4-6F175D3DCCD1}">
                <a14:hiddenFill xmlns:a14="http://schemas.microsoft.com/office/drawing/2010/main">
                  <a:noFill/>
                </a14:hiddenFill>
              </a:ext>
            </a:extLst>
          </p:spPr>
          <p:txBody>
            <a:bodyPr lIns="0" rIns="0"/>
            <a:lstStyle/>
            <a:p>
              <a:endParaRPr lang="zh-CN" altLang="en-US">
                <a:latin typeface="微软雅黑" panose="020B0503020204020204" pitchFamily="34" charset="-122"/>
                <a:ea typeface="微软雅黑" panose="020B0503020204020204" pitchFamily="34" charset="-122"/>
              </a:endParaRPr>
            </a:p>
          </p:txBody>
        </p:sp>
      </p:grpSp>
      <p:sp>
        <p:nvSpPr>
          <p:cNvPr id="289919" name="Rectangle 127"/>
          <p:cNvSpPr>
            <a:spLocks noChangeArrowheads="1"/>
          </p:cNvSpPr>
          <p:nvPr/>
        </p:nvSpPr>
        <p:spPr bwMode="auto">
          <a:xfrm>
            <a:off x="276225" y="5545138"/>
            <a:ext cx="8404225" cy="885825"/>
          </a:xfrm>
          <a:prstGeom prst="rect">
            <a:avLst/>
          </a:prstGeom>
          <a:noFill/>
          <a:ln w="12700">
            <a:noFill/>
            <a:miter lim="800000"/>
            <a:headEnd/>
            <a:tailEnd/>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35000"/>
              </a:spcBef>
            </a:pPr>
            <a:r>
              <a:rPr kumimoji="1" lang="zh-CN" altLang="en-US" sz="2600" b="1">
                <a:latin typeface="微软雅黑" panose="020B0503020204020204" pitchFamily="34" charset="-122"/>
                <a:ea typeface="微软雅黑" panose="020B0503020204020204" pitchFamily="34" charset="-122"/>
              </a:rPr>
              <a:t>结论</a:t>
            </a:r>
            <a:r>
              <a:rPr kumimoji="1" lang="en-US" altLang="zh-CN" sz="2600" b="1">
                <a:latin typeface="微软雅黑" panose="020B0503020204020204" pitchFamily="34" charset="-122"/>
                <a:ea typeface="微软雅黑" panose="020B0503020204020204" pitchFamily="34" charset="-122"/>
              </a:rPr>
              <a:t>1</a:t>
            </a:r>
            <a:r>
              <a:rPr kumimoji="1" lang="zh-CN" altLang="en-US" sz="2600" b="1">
                <a:latin typeface="微软雅黑" panose="020B0503020204020204" pitchFamily="34" charset="-122"/>
                <a:ea typeface="微软雅黑" panose="020B0503020204020204" pitchFamily="34" charset="-122"/>
              </a:rPr>
              <a:t>： </a:t>
            </a:r>
            <a:r>
              <a:rPr kumimoji="1" lang="zh-CN" altLang="en-US" sz="2600" b="1">
                <a:solidFill>
                  <a:srgbClr val="009900"/>
                </a:solidFill>
                <a:latin typeface="微软雅黑" panose="020B0503020204020204" pitchFamily="34" charset="-122"/>
                <a:ea typeface="微软雅黑" panose="020B0503020204020204" pitchFamily="34" charset="-122"/>
              </a:rPr>
              <a:t>一个负数的补码等于对应正数补码的“</a:t>
            </a:r>
            <a:r>
              <a:rPr kumimoji="1" lang="zh-CN" altLang="en-US" sz="2600" b="1">
                <a:solidFill>
                  <a:srgbClr val="FF3300"/>
                </a:solidFill>
                <a:latin typeface="微软雅黑" panose="020B0503020204020204" pitchFamily="34" charset="-122"/>
                <a:ea typeface="微软雅黑" panose="020B0503020204020204" pitchFamily="34" charset="-122"/>
              </a:rPr>
              <a:t>各位取反、末位加</a:t>
            </a:r>
            <a:r>
              <a:rPr kumimoji="1" lang="en-US" altLang="zh-CN" sz="2600" b="1">
                <a:solidFill>
                  <a:srgbClr val="FF3300"/>
                </a:solidFill>
                <a:latin typeface="微软雅黑" panose="020B0503020204020204" pitchFamily="34" charset="-122"/>
                <a:ea typeface="微软雅黑" panose="020B0503020204020204" pitchFamily="34" charset="-122"/>
              </a:rPr>
              <a:t>1</a:t>
            </a:r>
            <a:r>
              <a:rPr kumimoji="1" lang="en-US" altLang="zh-CN" sz="2600" b="1">
                <a:solidFill>
                  <a:srgbClr val="008000"/>
                </a:solidFill>
                <a:latin typeface="微软雅黑" panose="020B0503020204020204" pitchFamily="34" charset="-122"/>
                <a:ea typeface="微软雅黑" panose="020B0503020204020204" pitchFamily="34" charset="-122"/>
              </a:rPr>
              <a:t>”</a:t>
            </a:r>
          </a:p>
        </p:txBody>
      </p:sp>
      <p:pic>
        <p:nvPicPr>
          <p:cNvPr id="776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773705"/>
            <a:ext cx="6059488" cy="15049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21550" y="2758860"/>
            <a:ext cx="5152373" cy="400110"/>
          </a:xfrm>
          <a:prstGeom prst="rect">
            <a:avLst/>
          </a:prstGeom>
        </p:spPr>
        <p:txBody>
          <a:bodyPr wrap="none">
            <a:spAutoFit/>
          </a:bodyPr>
          <a:lstStyle/>
          <a:p>
            <a:pPr>
              <a:spcBef>
                <a:spcPct val="25000"/>
              </a:spcBef>
            </a:pPr>
            <a:r>
              <a:rPr lang="en-US" altLang="zh-CN" sz="2000" b="1" dirty="0">
                <a:solidFill>
                  <a:srgbClr val="CC0000"/>
                </a:solidFill>
                <a:latin typeface="微软雅黑" panose="020B0503020204020204" pitchFamily="34" charset="-122"/>
                <a:ea typeface="微软雅黑" panose="020B0503020204020204" pitchFamily="34" charset="-122"/>
              </a:rPr>
              <a:t>[X]</a:t>
            </a:r>
            <a:r>
              <a:rPr lang="zh-CN" altLang="en-US" sz="2000" b="1" baseline="-25000" dirty="0">
                <a:solidFill>
                  <a:srgbClr val="CC0000"/>
                </a:solidFill>
                <a:latin typeface="微软雅黑" panose="020B0503020204020204" pitchFamily="34" charset="-122"/>
                <a:ea typeface="微软雅黑" panose="020B0503020204020204" pitchFamily="34" charset="-122"/>
              </a:rPr>
              <a:t>补</a:t>
            </a:r>
            <a:r>
              <a:rPr lang="en-US" altLang="zh-CN" sz="2000" b="1" dirty="0">
                <a:solidFill>
                  <a:srgbClr val="CC0000"/>
                </a:solidFill>
                <a:latin typeface="微软雅黑" panose="020B0503020204020204" pitchFamily="34" charset="-122"/>
                <a:ea typeface="微软雅黑" panose="020B0503020204020204" pitchFamily="34" charset="-122"/>
              </a:rPr>
              <a:t>= 2</a:t>
            </a:r>
            <a:r>
              <a:rPr lang="en-US" altLang="zh-CN" sz="2000" b="1" baseline="30000" dirty="0">
                <a:solidFill>
                  <a:srgbClr val="CC0000"/>
                </a:solidFill>
                <a:latin typeface="微软雅黑" panose="020B0503020204020204" pitchFamily="34" charset="-122"/>
                <a:ea typeface="微软雅黑" panose="020B0503020204020204" pitchFamily="34" charset="-122"/>
              </a:rPr>
              <a:t>n </a:t>
            </a:r>
            <a:r>
              <a:rPr lang="en-US" altLang="zh-CN" sz="2000" b="1" dirty="0">
                <a:solidFill>
                  <a:srgbClr val="CC0000"/>
                </a:solidFill>
                <a:latin typeface="微软雅黑" panose="020B0503020204020204" pitchFamily="34" charset="-122"/>
                <a:ea typeface="微软雅黑" panose="020B0503020204020204" pitchFamily="34" charset="-122"/>
              </a:rPr>
              <a:t>+ X   </a:t>
            </a:r>
            <a:r>
              <a:rPr lang="zh-CN" altLang="en-US" sz="2000" b="1" dirty="0">
                <a:solidFill>
                  <a:srgbClr val="CC0000"/>
                </a:solidFill>
                <a:latin typeface="微软雅黑" panose="020B0503020204020204" pitchFamily="34" charset="-122"/>
                <a:ea typeface="微软雅黑" panose="020B0503020204020204" pitchFamily="34" charset="-122"/>
              </a:rPr>
              <a:t>（</a:t>
            </a:r>
            <a:r>
              <a:rPr lang="en-US" altLang="zh-CN" sz="2000" b="1" dirty="0">
                <a:solidFill>
                  <a:srgbClr val="CC0000"/>
                </a:solidFill>
                <a:latin typeface="微软雅黑" panose="020B0503020204020204" pitchFamily="34" charset="-122"/>
                <a:ea typeface="微软雅黑" panose="020B0503020204020204" pitchFamily="34" charset="-122"/>
              </a:rPr>
              <a:t>-2</a:t>
            </a:r>
            <a:r>
              <a:rPr lang="en-US" altLang="zh-CN" sz="2000" b="1" baseline="30000" dirty="0">
                <a:solidFill>
                  <a:srgbClr val="CC0000"/>
                </a:solidFill>
                <a:latin typeface="微软雅黑" panose="020B0503020204020204" pitchFamily="34" charset="-122"/>
                <a:ea typeface="微软雅黑" panose="020B0503020204020204" pitchFamily="34" charset="-122"/>
              </a:rPr>
              <a:t>n</a:t>
            </a:r>
            <a:r>
              <a:rPr lang="en-US" altLang="zh-CN" sz="2000" b="1" dirty="0">
                <a:solidFill>
                  <a:srgbClr val="CC0000"/>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CC0000"/>
                </a:solidFill>
                <a:latin typeface="微软雅黑" panose="020B0503020204020204" pitchFamily="34" charset="-122"/>
                <a:ea typeface="微软雅黑" panose="020B0503020204020204" pitchFamily="34" charset="-122"/>
              </a:rPr>
              <a:t>X</a:t>
            </a:r>
            <a:r>
              <a:rPr lang="zh-CN" altLang="en-US" sz="2000" b="1" dirty="0">
                <a:solidFill>
                  <a:srgbClr val="CC0000"/>
                </a:solidFill>
                <a:latin typeface="微软雅黑" panose="020B0503020204020204" pitchFamily="34" charset="-122"/>
                <a:ea typeface="微软雅黑" panose="020B0503020204020204" pitchFamily="34" charset="-122"/>
              </a:rPr>
              <a:t>＜ </a:t>
            </a:r>
            <a:r>
              <a:rPr lang="en-US" altLang="zh-CN" sz="2000" b="1" dirty="0">
                <a:solidFill>
                  <a:srgbClr val="CC0000"/>
                </a:solidFill>
                <a:latin typeface="微软雅黑" panose="020B0503020204020204" pitchFamily="34" charset="-122"/>
                <a:ea typeface="微软雅黑" panose="020B0503020204020204" pitchFamily="34" charset="-122"/>
              </a:rPr>
              <a:t>2</a:t>
            </a:r>
            <a:r>
              <a:rPr lang="en-US" altLang="zh-CN" sz="2000" b="1" baseline="30000" dirty="0">
                <a:solidFill>
                  <a:srgbClr val="CC0000"/>
                </a:solidFill>
                <a:latin typeface="微软雅黑" panose="020B0503020204020204" pitchFamily="34" charset="-122"/>
                <a:ea typeface="微软雅黑" panose="020B0503020204020204" pitchFamily="34" charset="-122"/>
              </a:rPr>
              <a:t>n</a:t>
            </a:r>
            <a:r>
              <a:rPr lang="en-US" altLang="zh-CN" sz="2000" b="1" dirty="0">
                <a:solidFill>
                  <a:srgbClr val="CC0000"/>
                </a:solidFill>
                <a:latin typeface="微软雅黑" panose="020B0503020204020204" pitchFamily="34" charset="-122"/>
                <a:ea typeface="微软雅黑" panose="020B0503020204020204" pitchFamily="34" charset="-122"/>
              </a:rPr>
              <a:t> </a:t>
            </a:r>
            <a:r>
              <a:rPr lang="zh-CN" altLang="en-US" sz="2000" b="1" dirty="0">
                <a:solidFill>
                  <a:srgbClr val="CC0000"/>
                </a:solidFill>
                <a:latin typeface="微软雅黑" panose="020B0503020204020204" pitchFamily="34" charset="-122"/>
                <a:ea typeface="微软雅黑" panose="020B0503020204020204" pitchFamily="34" charset="-122"/>
              </a:rPr>
              <a:t>，</a:t>
            </a:r>
            <a:r>
              <a:rPr lang="en-US" altLang="zh-CN" sz="2000" b="1" dirty="0">
                <a:solidFill>
                  <a:srgbClr val="CC0000"/>
                </a:solidFill>
                <a:latin typeface="微软雅黑" panose="020B0503020204020204" pitchFamily="34" charset="-122"/>
                <a:ea typeface="微软雅黑" panose="020B0503020204020204" pitchFamily="34" charset="-122"/>
              </a:rPr>
              <a:t>mod 2</a:t>
            </a:r>
            <a:r>
              <a:rPr lang="en-US" altLang="zh-CN" sz="2000" b="1" baseline="30000" dirty="0">
                <a:solidFill>
                  <a:srgbClr val="CC0000"/>
                </a:solidFill>
                <a:latin typeface="微软雅黑" panose="020B0503020204020204" pitchFamily="34" charset="-122"/>
                <a:ea typeface="微软雅黑" panose="020B0503020204020204" pitchFamily="34" charset="-122"/>
              </a:rPr>
              <a:t>n</a:t>
            </a:r>
            <a:r>
              <a:rPr lang="zh-CN" altLang="en-US" sz="2000" b="1" dirty="0">
                <a:solidFill>
                  <a:srgbClr val="CC0000"/>
                </a:solidFill>
                <a:latin typeface="微软雅黑" panose="020B0503020204020204" pitchFamily="34" charset="-122"/>
                <a:ea typeface="微软雅黑" panose="020B0503020204020204" pitchFamily="34" charset="-122"/>
              </a:rPr>
              <a:t>）</a:t>
            </a:r>
            <a:endParaRPr lang="zh-CN" altLang="en-US" sz="2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98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7" dur="500"/>
                                        <p:tgtEl>
                                          <p:spTgt spid="29389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10" dur="500"/>
                                        <p:tgtEl>
                                          <p:spTgt spid="293891">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13" dur="500"/>
                                        <p:tgtEl>
                                          <p:spTgt spid="293891">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76196"/>
                                        </p:tgtEl>
                                        <p:attrNameLst>
                                          <p:attrName>style.visibility</p:attrName>
                                        </p:attrNameLst>
                                      </p:cBhvr>
                                      <p:to>
                                        <p:strVal val="visible"/>
                                      </p:to>
                                    </p:set>
                                    <p:animEffect transition="in" filter="blinds(horizontal)">
                                      <p:cBhvr>
                                        <p:cTn id="18" dur="500"/>
                                        <p:tgtEl>
                                          <p:spTgt spid="7761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9919"/>
                                        </p:tgtEl>
                                        <p:attrNameLst>
                                          <p:attrName>style.visibility</p:attrName>
                                        </p:attrNameLst>
                                      </p:cBhvr>
                                      <p:to>
                                        <p:strVal val="visible"/>
                                      </p:to>
                                    </p:set>
                                    <p:animEffect transition="in" filter="blinds(horizontal)">
                                      <p:cBhvr>
                                        <p:cTn id="23" dur="500"/>
                                        <p:tgtEl>
                                          <p:spTgt spid="28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idx="4294967295"/>
          </p:nvPr>
        </p:nvSpPr>
        <p:spPr>
          <a:xfrm>
            <a:off x="457200" y="7938"/>
            <a:ext cx="8229600" cy="660400"/>
          </a:xfrm>
        </p:spPr>
        <p:txBody>
          <a:bodyPr lIns="63500" tIns="25400" rIns="63500" bIns="25400" anchor="t">
            <a:spAutoFit/>
          </a:bodyPr>
          <a:lstStyle/>
          <a:p>
            <a:r>
              <a:rPr lang="zh-CN" altLang="en-US" smtClean="0"/>
              <a:t>求特殊数的补码</a:t>
            </a:r>
          </a:p>
        </p:txBody>
      </p:sp>
      <p:sp>
        <p:nvSpPr>
          <p:cNvPr id="468997" name="Text Box 5"/>
          <p:cNvSpPr txBox="1">
            <a:spLocks noChangeArrowheads="1"/>
          </p:cNvSpPr>
          <p:nvPr/>
        </p:nvSpPr>
        <p:spPr bwMode="auto">
          <a:xfrm>
            <a:off x="452438" y="2497138"/>
            <a:ext cx="8188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5000"/>
              </a:spcBef>
            </a:pPr>
            <a:r>
              <a:rPr lang="zh-CN" altLang="en-US" sz="2800" b="1">
                <a:solidFill>
                  <a:srgbClr val="009900"/>
                </a:solidFill>
                <a:latin typeface="Times New Roman" pitchFamily="18" charset="0"/>
              </a:rPr>
              <a:t>② </a:t>
            </a:r>
            <a:r>
              <a:rPr lang="en-US" altLang="zh-CN" sz="2800" b="1">
                <a:solidFill>
                  <a:srgbClr val="009900"/>
                </a:solidFill>
                <a:latin typeface="Times New Roman" pitchFamily="18" charset="0"/>
              </a:rPr>
              <a:t>[-1]</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 </a:t>
            </a:r>
            <a:r>
              <a:rPr lang="en-US" altLang="zh-CN" sz="2800" b="1">
                <a:solidFill>
                  <a:srgbClr val="009900"/>
                </a:solidFill>
                <a:latin typeface="Times New Roman" pitchFamily="18" charset="0"/>
              </a:rPr>
              <a:t>- 0…01 = </a:t>
            </a:r>
            <a:r>
              <a:rPr lang="en-US" altLang="zh-CN" sz="2800" b="1">
                <a:solidFill>
                  <a:srgbClr val="3333FF"/>
                </a:solidFill>
                <a:latin typeface="Times New Roman" pitchFamily="18" charset="0"/>
              </a:rPr>
              <a:t>11…1</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1</a:t>
            </a:r>
            <a:r>
              <a:rPr lang="zh-CN" altLang="en-US" sz="2800" b="1">
                <a:solidFill>
                  <a:srgbClr val="009900"/>
                </a:solidFill>
                <a:latin typeface="Times New Roman" pitchFamily="18" charset="0"/>
              </a:rPr>
              <a:t>）    （</a:t>
            </a:r>
            <a:r>
              <a:rPr lang="en-US" altLang="zh-CN" sz="2800" b="1">
                <a:solidFill>
                  <a:srgbClr val="009900"/>
                </a:solidFill>
                <a:latin typeface="Times New Roman" pitchFamily="18" charset="0"/>
              </a:rPr>
              <a:t>mod 2</a:t>
            </a:r>
            <a:r>
              <a:rPr lang="en-US" altLang="zh-CN" sz="2800" b="1" baseline="30000">
                <a:solidFill>
                  <a:srgbClr val="009900"/>
                </a:solidFill>
                <a:latin typeface="Times New Roman" pitchFamily="18" charset="0"/>
              </a:rPr>
              <a:t>n</a:t>
            </a:r>
            <a:r>
              <a:rPr lang="zh-CN" altLang="en-US" sz="2800" b="1">
                <a:solidFill>
                  <a:srgbClr val="009900"/>
                </a:solidFill>
                <a:latin typeface="Times New Roman" pitchFamily="18" charset="0"/>
              </a:rPr>
              <a:t>）</a:t>
            </a:r>
          </a:p>
        </p:txBody>
      </p:sp>
      <p:sp>
        <p:nvSpPr>
          <p:cNvPr id="468999" name="Text Box 7"/>
          <p:cNvSpPr txBox="1">
            <a:spLocks noChangeArrowheads="1"/>
          </p:cNvSpPr>
          <p:nvPr/>
        </p:nvSpPr>
        <p:spPr bwMode="auto">
          <a:xfrm>
            <a:off x="468313" y="949325"/>
            <a:ext cx="83470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dirty="0">
                <a:latin typeface="Times New Roman" pitchFamily="18" charset="0"/>
              </a:rPr>
              <a:t>假定机器数有</a:t>
            </a:r>
            <a:r>
              <a:rPr lang="en-US" altLang="zh-CN" sz="2800" b="1" dirty="0">
                <a:latin typeface="Times New Roman" pitchFamily="18" charset="0"/>
              </a:rPr>
              <a:t>n</a:t>
            </a:r>
            <a:r>
              <a:rPr lang="zh-CN" altLang="en-US" sz="2800" b="1" dirty="0">
                <a:latin typeface="Times New Roman" pitchFamily="18" charset="0"/>
              </a:rPr>
              <a:t>位</a:t>
            </a:r>
          </a:p>
          <a:p>
            <a:pPr>
              <a:spcBef>
                <a:spcPct val="50000"/>
              </a:spcBef>
            </a:pPr>
            <a:endParaRPr lang="en-US" altLang="zh-CN" sz="1000" b="1" dirty="0">
              <a:solidFill>
                <a:srgbClr val="009900"/>
              </a:solidFill>
              <a:latin typeface="Times New Roman" pitchFamily="18" charset="0"/>
            </a:endParaRPr>
          </a:p>
          <a:p>
            <a:pPr>
              <a:spcBef>
                <a:spcPct val="25000"/>
              </a:spcBef>
            </a:pPr>
            <a:r>
              <a:rPr lang="zh-CN" altLang="en-US" sz="2800" b="1" dirty="0">
                <a:solidFill>
                  <a:srgbClr val="009900"/>
                </a:solidFill>
                <a:latin typeface="Times New Roman" pitchFamily="18" charset="0"/>
              </a:rPr>
              <a:t>① </a:t>
            </a:r>
            <a:r>
              <a:rPr lang="en-US" altLang="zh-CN" sz="2800" b="1" dirty="0">
                <a:solidFill>
                  <a:srgbClr val="009900"/>
                </a:solidFill>
                <a:latin typeface="Times New Roman" pitchFamily="18" charset="0"/>
              </a:rPr>
              <a:t>[-2</a:t>
            </a:r>
            <a:r>
              <a:rPr lang="en-US" altLang="zh-CN" sz="2800" b="1" baseline="30000" dirty="0">
                <a:solidFill>
                  <a:srgbClr val="009900"/>
                </a:solidFill>
                <a:latin typeface="Times New Roman" pitchFamily="18" charset="0"/>
              </a:rPr>
              <a:t>n-1</a:t>
            </a:r>
            <a:r>
              <a:rPr lang="en-US" altLang="zh-CN" sz="2800" b="1" dirty="0">
                <a:solidFill>
                  <a:srgbClr val="009900"/>
                </a:solidFill>
                <a:latin typeface="Times New Roman" pitchFamily="18" charset="0"/>
              </a:rPr>
              <a:t>]</a:t>
            </a:r>
            <a:r>
              <a:rPr lang="zh-CN" altLang="en-US" sz="2800" b="1" baseline="-25000" dirty="0">
                <a:solidFill>
                  <a:srgbClr val="009900"/>
                </a:solidFill>
                <a:latin typeface="Times New Roman" pitchFamily="18" charset="0"/>
              </a:rPr>
              <a:t>补</a:t>
            </a:r>
            <a:r>
              <a:rPr lang="en-US" altLang="zh-CN" sz="2800" b="1" dirty="0">
                <a:solidFill>
                  <a:srgbClr val="009900"/>
                </a:solidFill>
                <a:latin typeface="Times New Roman" pitchFamily="18" charset="0"/>
              </a:rPr>
              <a:t>= 2</a:t>
            </a:r>
            <a:r>
              <a:rPr lang="en-US" altLang="zh-CN" sz="2800" b="1" baseline="30000" dirty="0">
                <a:solidFill>
                  <a:srgbClr val="009900"/>
                </a:solidFill>
                <a:latin typeface="Times New Roman" pitchFamily="18" charset="0"/>
              </a:rPr>
              <a:t>n </a:t>
            </a:r>
            <a:r>
              <a:rPr lang="en-US" altLang="zh-CN" sz="2800" b="1" dirty="0">
                <a:solidFill>
                  <a:srgbClr val="009900"/>
                </a:solidFill>
                <a:latin typeface="Times New Roman" pitchFamily="18" charset="0"/>
              </a:rPr>
              <a:t>- 2</a:t>
            </a:r>
            <a:r>
              <a:rPr lang="en-US" altLang="zh-CN" sz="2800" b="1" baseline="30000" dirty="0">
                <a:solidFill>
                  <a:srgbClr val="009900"/>
                </a:solidFill>
                <a:latin typeface="Times New Roman" pitchFamily="18" charset="0"/>
              </a:rPr>
              <a:t>n-1 </a:t>
            </a:r>
            <a:r>
              <a:rPr lang="en-US" altLang="zh-CN" sz="2800" b="1" dirty="0">
                <a:solidFill>
                  <a:srgbClr val="009900"/>
                </a:solidFill>
                <a:latin typeface="Times New Roman" pitchFamily="18" charset="0"/>
              </a:rPr>
              <a:t>= 10…0</a:t>
            </a:r>
            <a:r>
              <a:rPr lang="zh-CN" altLang="en-US" sz="2800" b="1" dirty="0">
                <a:solidFill>
                  <a:srgbClr val="009900"/>
                </a:solidFill>
                <a:latin typeface="Times New Roman" pitchFamily="18" charset="0"/>
              </a:rPr>
              <a:t>（</a:t>
            </a:r>
            <a:r>
              <a:rPr lang="en-US" altLang="zh-CN" sz="2800" b="1" dirty="0">
                <a:solidFill>
                  <a:srgbClr val="009900"/>
                </a:solidFill>
                <a:latin typeface="Times New Roman" pitchFamily="18" charset="0"/>
              </a:rPr>
              <a:t>n-1</a:t>
            </a:r>
            <a:r>
              <a:rPr lang="zh-CN" altLang="en-US" sz="2800" b="1" dirty="0">
                <a:solidFill>
                  <a:srgbClr val="009900"/>
                </a:solidFill>
                <a:latin typeface="Times New Roman" pitchFamily="18" charset="0"/>
              </a:rPr>
              <a:t>个</a:t>
            </a:r>
            <a:r>
              <a:rPr lang="en-US" altLang="zh-CN" sz="2800" b="1" dirty="0">
                <a:solidFill>
                  <a:srgbClr val="009900"/>
                </a:solidFill>
                <a:latin typeface="Times New Roman" pitchFamily="18" charset="0"/>
              </a:rPr>
              <a:t>0</a:t>
            </a:r>
            <a:r>
              <a:rPr lang="zh-CN" altLang="en-US" sz="2800" b="1" dirty="0">
                <a:solidFill>
                  <a:srgbClr val="009900"/>
                </a:solidFill>
                <a:latin typeface="Times New Roman" pitchFamily="18" charset="0"/>
              </a:rPr>
              <a:t>） （</a:t>
            </a:r>
            <a:r>
              <a:rPr lang="en-US" altLang="zh-CN" sz="2800" b="1" dirty="0">
                <a:solidFill>
                  <a:srgbClr val="009900"/>
                </a:solidFill>
                <a:latin typeface="Times New Roman" pitchFamily="18" charset="0"/>
              </a:rPr>
              <a:t>mod 2</a:t>
            </a:r>
            <a:r>
              <a:rPr lang="en-US" altLang="zh-CN" sz="2800" b="1" baseline="30000" dirty="0">
                <a:solidFill>
                  <a:srgbClr val="009900"/>
                </a:solidFill>
                <a:latin typeface="Times New Roman" pitchFamily="18" charset="0"/>
              </a:rPr>
              <a:t>n</a:t>
            </a:r>
            <a:r>
              <a:rPr lang="zh-CN" altLang="en-US" sz="2800" b="1" dirty="0">
                <a:solidFill>
                  <a:srgbClr val="009900"/>
                </a:solidFill>
                <a:latin typeface="Times New Roman" pitchFamily="18" charset="0"/>
              </a:rPr>
              <a:t>）</a:t>
            </a:r>
          </a:p>
        </p:txBody>
      </p:sp>
      <p:sp>
        <p:nvSpPr>
          <p:cNvPr id="469001" name="Text Box 9"/>
          <p:cNvSpPr txBox="1">
            <a:spLocks noChangeArrowheads="1"/>
          </p:cNvSpPr>
          <p:nvPr/>
        </p:nvSpPr>
        <p:spPr bwMode="auto">
          <a:xfrm>
            <a:off x="522288" y="3429000"/>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5000"/>
              </a:spcBef>
            </a:pPr>
            <a:r>
              <a:rPr lang="zh-CN" altLang="en-US" sz="2800" b="1">
                <a:solidFill>
                  <a:srgbClr val="009900"/>
                </a:solidFill>
                <a:latin typeface="Times New Roman" pitchFamily="18" charset="0"/>
              </a:rPr>
              <a:t>③ </a:t>
            </a:r>
            <a:r>
              <a:rPr lang="en-US" altLang="zh-CN" sz="2800" b="1">
                <a:solidFill>
                  <a:srgbClr val="009900"/>
                </a:solidFill>
                <a:latin typeface="Times New Roman" pitchFamily="18" charset="0"/>
              </a:rPr>
              <a:t>[+0]</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[-0]</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00…0</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0</a:t>
            </a:r>
            <a:r>
              <a:rPr lang="zh-CN" altLang="en-US" sz="2800" b="1">
                <a:solidFill>
                  <a:srgbClr val="009900"/>
                </a:solidFill>
                <a:latin typeface="Times New Roman" pitchFamily="18" charset="0"/>
              </a:rPr>
              <a:t>）</a:t>
            </a:r>
            <a:r>
              <a:rPr lang="zh-CN" altLang="en-US" sz="1600" b="1">
                <a:solidFill>
                  <a:srgbClr val="009900"/>
                </a:solidFill>
                <a:latin typeface="Times New Roman" pitchFamily="18" charset="0"/>
              </a:rPr>
              <a:t> </a:t>
            </a:r>
          </a:p>
        </p:txBody>
      </p:sp>
      <p:sp>
        <p:nvSpPr>
          <p:cNvPr id="779270" name="Text Box 6"/>
          <p:cNvSpPr txBox="1">
            <a:spLocks noChangeArrowheads="1"/>
          </p:cNvSpPr>
          <p:nvPr/>
        </p:nvSpPr>
        <p:spPr bwMode="auto">
          <a:xfrm>
            <a:off x="431800" y="4419600"/>
            <a:ext cx="79660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latin typeface="微软雅黑" pitchFamily="34" charset="-122"/>
                <a:ea typeface="微软雅黑" pitchFamily="34" charset="-122"/>
              </a:rPr>
              <a:t>32</a:t>
            </a:r>
            <a:r>
              <a:rPr lang="zh-CN" altLang="en-US" sz="2200" b="1">
                <a:latin typeface="微软雅黑" pitchFamily="34" charset="-122"/>
                <a:ea typeface="微软雅黑" pitchFamily="34" charset="-122"/>
              </a:rPr>
              <a:t>位机器中，</a:t>
            </a:r>
            <a:r>
              <a:rPr lang="en-US" altLang="zh-CN" sz="2200" b="1">
                <a:latin typeface="微软雅黑" pitchFamily="34" charset="-122"/>
                <a:ea typeface="微软雅黑" pitchFamily="34" charset="-122"/>
              </a:rPr>
              <a:t>int</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short</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char</a:t>
            </a:r>
            <a:r>
              <a:rPr lang="zh-CN" altLang="en-US" sz="2200" b="1">
                <a:latin typeface="微软雅黑" pitchFamily="34" charset="-122"/>
                <a:ea typeface="微软雅黑" pitchFamily="34" charset="-122"/>
              </a:rPr>
              <a:t>型数据的机器数各占几位？</a:t>
            </a:r>
          </a:p>
        </p:txBody>
      </p:sp>
    </p:spTree>
    <p:extLst>
      <p:ext uri="{BB962C8B-B14F-4D97-AF65-F5344CB8AC3E}">
        <p14:creationId xmlns:p14="http://schemas.microsoft.com/office/powerpoint/2010/main" val="4043770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8999">
                                            <p:txEl>
                                              <p:pRg st="2" end="2"/>
                                            </p:txEl>
                                          </p:spTgt>
                                        </p:tgtEl>
                                        <p:attrNameLst>
                                          <p:attrName>style.visibility</p:attrName>
                                        </p:attrNameLst>
                                      </p:cBhvr>
                                      <p:to>
                                        <p:strVal val="visible"/>
                                      </p:to>
                                    </p:set>
                                    <p:animEffect transition="in" filter="blinds(horizontal)">
                                      <p:cBhvr>
                                        <p:cTn id="7" dur="500"/>
                                        <p:tgtEl>
                                          <p:spTgt spid="4689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7"/>
                                        </p:tgtEl>
                                        <p:attrNameLst>
                                          <p:attrName>style.visibility</p:attrName>
                                        </p:attrNameLst>
                                      </p:cBhvr>
                                      <p:to>
                                        <p:strVal val="visible"/>
                                      </p:to>
                                    </p:set>
                                    <p:animEffect transition="in" filter="blinds(horizontal)">
                                      <p:cBhvr>
                                        <p:cTn id="12" dur="500"/>
                                        <p:tgtEl>
                                          <p:spTgt spid="468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9001"/>
                                        </p:tgtEl>
                                        <p:attrNameLst>
                                          <p:attrName>style.visibility</p:attrName>
                                        </p:attrNameLst>
                                      </p:cBhvr>
                                      <p:to>
                                        <p:strVal val="visible"/>
                                      </p:to>
                                    </p:set>
                                    <p:animEffect transition="in" filter="blinds(horizontal)">
                                      <p:cBhvr>
                                        <p:cTn id="17"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0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smtClean="0"/>
              <a:t>补码与真值之间的简便转换</a:t>
            </a:r>
          </a:p>
        </p:txBody>
      </p:sp>
      <p:sp>
        <p:nvSpPr>
          <p:cNvPr id="467971" name="Rectangle 3"/>
          <p:cNvSpPr>
            <a:spLocks noGrp="1" noChangeArrowheads="1"/>
          </p:cNvSpPr>
          <p:nvPr>
            <p:ph type="body" idx="4294967295"/>
          </p:nvPr>
        </p:nvSpPr>
        <p:spPr>
          <a:xfrm>
            <a:off x="468313" y="836613"/>
            <a:ext cx="8229600" cy="1066800"/>
          </a:xfrm>
        </p:spPr>
        <p:txBody>
          <a:bodyPr lIns="63500" tIns="25400" rIns="63500" bIns="25400">
            <a:spAutoFit/>
          </a:bodyPr>
          <a:lstStyle/>
          <a:p>
            <a:pPr marL="203200" indent="-203200">
              <a:buFontTx/>
              <a:buNone/>
            </a:pPr>
            <a:r>
              <a:rPr lang="zh-CN" altLang="en-US" sz="2500" dirty="0" smtClean="0">
                <a:ea typeface="黑体" pitchFamily="49" charset="-122"/>
              </a:rPr>
              <a:t>例</a:t>
            </a:r>
            <a:r>
              <a:rPr lang="en-US" altLang="zh-CN" sz="2500" dirty="0" smtClean="0">
                <a:ea typeface="黑体" pitchFamily="49" charset="-122"/>
              </a:rPr>
              <a:t>: </a:t>
            </a:r>
            <a:r>
              <a:rPr lang="zh-CN" altLang="en-US" sz="2500" dirty="0" smtClean="0">
                <a:ea typeface="黑体" pitchFamily="49" charset="-122"/>
              </a:rPr>
              <a:t>设机器数有</a:t>
            </a:r>
            <a:r>
              <a:rPr lang="en-US" altLang="zh-CN" sz="2500" dirty="0" smtClean="0">
                <a:ea typeface="黑体" pitchFamily="49" charset="-122"/>
              </a:rPr>
              <a:t>8</a:t>
            </a:r>
            <a:r>
              <a:rPr lang="zh-CN" altLang="en-US" sz="2500" dirty="0" smtClean="0">
                <a:ea typeface="黑体" pitchFamily="49" charset="-122"/>
              </a:rPr>
              <a:t>位，求</a:t>
            </a:r>
            <a:r>
              <a:rPr lang="en-US" altLang="zh-CN" sz="2500" dirty="0" smtClean="0">
                <a:ea typeface="黑体" pitchFamily="49" charset="-122"/>
              </a:rPr>
              <a:t>123</a:t>
            </a:r>
            <a:r>
              <a:rPr lang="zh-CN" altLang="en-US" sz="2500" dirty="0" smtClean="0">
                <a:ea typeface="黑体" pitchFamily="49" charset="-122"/>
              </a:rPr>
              <a:t>和</a:t>
            </a:r>
            <a:r>
              <a:rPr lang="en-US" altLang="zh-CN" sz="2500" dirty="0" smtClean="0">
                <a:latin typeface="微软雅黑" pitchFamily="34" charset="-122"/>
                <a:ea typeface="微软雅黑" pitchFamily="34" charset="-122"/>
              </a:rPr>
              <a:t>-</a:t>
            </a:r>
            <a:r>
              <a:rPr lang="en-US" altLang="zh-CN" sz="2500" dirty="0" smtClean="0">
                <a:ea typeface="黑体" pitchFamily="49" charset="-122"/>
              </a:rPr>
              <a:t>123</a:t>
            </a:r>
            <a:r>
              <a:rPr lang="zh-CN" altLang="en-US" sz="2500" dirty="0" smtClean="0">
                <a:ea typeface="黑体" pitchFamily="49" charset="-122"/>
              </a:rPr>
              <a:t>的补码表示。</a:t>
            </a:r>
          </a:p>
        </p:txBody>
      </p:sp>
      <p:sp>
        <p:nvSpPr>
          <p:cNvPr id="467972" name="Rectangle 4"/>
          <p:cNvSpPr>
            <a:spLocks noChangeArrowheads="1"/>
          </p:cNvSpPr>
          <p:nvPr/>
        </p:nvSpPr>
        <p:spPr bwMode="auto">
          <a:xfrm>
            <a:off x="373063" y="2039938"/>
            <a:ext cx="84359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10000"/>
              </a:spcBef>
              <a:buClr>
                <a:schemeClr val="tx1"/>
              </a:buClr>
              <a:buSzPct val="60000"/>
              <a:buFont typeface="Wingdings" pitchFamily="2" charset="2"/>
              <a:buNone/>
            </a:pPr>
            <a:r>
              <a:rPr lang="zh-CN" altLang="en-US" sz="2400" b="1" dirty="0"/>
              <a:t>解</a:t>
            </a:r>
            <a:r>
              <a:rPr lang="en-US" altLang="zh-CN" sz="2400" b="1" dirty="0"/>
              <a:t>: 123 = 127 – 4 = 01111111B </a:t>
            </a:r>
            <a:r>
              <a:rPr lang="en-US" altLang="zh-CN" sz="2400" dirty="0"/>
              <a:t>–</a:t>
            </a:r>
            <a:r>
              <a:rPr lang="en-US" altLang="zh-CN" sz="2400" b="1" dirty="0"/>
              <a:t> 100B = 01111011B</a:t>
            </a:r>
          </a:p>
          <a:p>
            <a:pPr>
              <a:lnSpc>
                <a:spcPct val="120000"/>
              </a:lnSpc>
              <a:spcBef>
                <a:spcPct val="10000"/>
              </a:spcBef>
              <a:buClr>
                <a:schemeClr val="tx1"/>
              </a:buClr>
              <a:buSzPct val="60000"/>
              <a:buFont typeface="Wingdings" pitchFamily="2" charset="2"/>
              <a:buNone/>
            </a:pPr>
            <a:r>
              <a:rPr lang="en-US" altLang="zh-CN" sz="2400" b="1" dirty="0"/>
              <a:t>     </a:t>
            </a:r>
            <a:r>
              <a:rPr lang="en-US" altLang="zh-CN" sz="2400" dirty="0" smtClean="0"/>
              <a:t> –</a:t>
            </a:r>
            <a:r>
              <a:rPr lang="en-US" altLang="zh-CN" sz="1600" b="1" dirty="0" smtClean="0">
                <a:latin typeface="Times New Roman" pitchFamily="18" charset="0"/>
              </a:rPr>
              <a:t> </a:t>
            </a:r>
            <a:r>
              <a:rPr lang="en-US" altLang="zh-CN" sz="2400" b="1" dirty="0" smtClean="0"/>
              <a:t>123= – 01111011B</a:t>
            </a:r>
          </a:p>
          <a:p>
            <a:pPr>
              <a:lnSpc>
                <a:spcPct val="120000"/>
              </a:lnSpc>
              <a:spcBef>
                <a:spcPct val="10000"/>
              </a:spcBef>
              <a:buClr>
                <a:schemeClr val="tx1"/>
              </a:buClr>
              <a:buSzPct val="60000"/>
              <a:buFont typeface="Wingdings" pitchFamily="2" charset="2"/>
              <a:buNone/>
            </a:pPr>
            <a:r>
              <a:rPr lang="en-US" altLang="zh-CN" sz="2400" b="1" dirty="0" smtClean="0"/>
              <a:t>    [01111011]</a:t>
            </a:r>
            <a:r>
              <a:rPr lang="zh-CN" altLang="en-US" sz="2400" b="1" baseline="-25000" dirty="0" smtClean="0"/>
              <a:t>补</a:t>
            </a:r>
            <a:r>
              <a:rPr lang="en-US" altLang="zh-CN" sz="2400" b="1" dirty="0" smtClean="0"/>
              <a:t>= 2</a:t>
            </a:r>
            <a:r>
              <a:rPr lang="en-US" altLang="zh-CN" sz="2400" b="1" baseline="30000" dirty="0" smtClean="0"/>
              <a:t>8</a:t>
            </a:r>
            <a:r>
              <a:rPr lang="en-US" altLang="zh-CN" sz="2400" b="1" dirty="0" smtClean="0"/>
              <a:t> + 01111011 = 100000000 + 01111011                    </a:t>
            </a:r>
          </a:p>
          <a:p>
            <a:pPr>
              <a:lnSpc>
                <a:spcPct val="120000"/>
              </a:lnSpc>
              <a:spcBef>
                <a:spcPct val="10000"/>
              </a:spcBef>
              <a:buClr>
                <a:schemeClr val="tx1"/>
              </a:buClr>
              <a:buSzPct val="60000"/>
              <a:buFont typeface="Wingdings" pitchFamily="2" charset="2"/>
              <a:buNone/>
            </a:pPr>
            <a:r>
              <a:rPr lang="zh-CN" altLang="en-US" sz="2400" b="1" dirty="0" smtClean="0"/>
              <a:t>                         </a:t>
            </a:r>
            <a:r>
              <a:rPr lang="en-US" altLang="zh-CN" sz="2400" b="1" dirty="0"/>
              <a:t>= 01111011 (mod 2</a:t>
            </a:r>
            <a:r>
              <a:rPr lang="en-US" altLang="zh-CN" sz="2400" b="1" baseline="30000" dirty="0"/>
              <a:t>8</a:t>
            </a:r>
            <a:r>
              <a:rPr lang="en-US" altLang="zh-CN" sz="2400" b="1" dirty="0"/>
              <a:t>)</a:t>
            </a:r>
            <a:r>
              <a:rPr lang="zh-CN" altLang="en-US" sz="2400" b="1" dirty="0"/>
              <a:t>，即 </a:t>
            </a:r>
            <a:r>
              <a:rPr lang="en-US" altLang="zh-CN" sz="2400" b="1" dirty="0"/>
              <a:t>7BH</a:t>
            </a:r>
            <a:r>
              <a:rPr lang="zh-CN" altLang="en-US" sz="2400" b="1" dirty="0"/>
              <a:t>。</a:t>
            </a:r>
          </a:p>
          <a:p>
            <a:pPr>
              <a:lnSpc>
                <a:spcPct val="120000"/>
              </a:lnSpc>
              <a:spcBef>
                <a:spcPct val="10000"/>
              </a:spcBef>
              <a:buClr>
                <a:schemeClr val="tx1"/>
              </a:buClr>
              <a:buSzPct val="60000"/>
              <a:buFont typeface="Wingdings" pitchFamily="2" charset="2"/>
              <a:buNone/>
            </a:pPr>
            <a:endParaRPr lang="zh-CN" altLang="en-US" sz="1200" b="1" baseline="-25000" dirty="0"/>
          </a:p>
          <a:p>
            <a:pPr>
              <a:lnSpc>
                <a:spcPct val="120000"/>
              </a:lnSpc>
              <a:spcBef>
                <a:spcPct val="10000"/>
              </a:spcBef>
              <a:buClr>
                <a:schemeClr val="tx1"/>
              </a:buClr>
              <a:buSzPct val="60000"/>
              <a:buFont typeface="Wingdings" pitchFamily="2" charset="2"/>
              <a:buNone/>
            </a:pPr>
            <a:r>
              <a:rPr lang="zh-CN" altLang="en-US" sz="2400" b="1" dirty="0"/>
              <a:t> </a:t>
            </a:r>
            <a:r>
              <a:rPr lang="zh-CN" altLang="en-US" sz="1000" b="1" dirty="0"/>
              <a:t>  </a:t>
            </a:r>
            <a:r>
              <a:rPr lang="en-US" altLang="zh-CN" sz="2400" b="1" dirty="0"/>
              <a:t>  [</a:t>
            </a:r>
            <a:r>
              <a:rPr lang="en-US" altLang="zh-CN" sz="2400" b="1" dirty="0">
                <a:latin typeface="微软雅黑"/>
                <a:ea typeface="微软雅黑" pitchFamily="34" charset="-122"/>
              </a:rPr>
              <a:t>–</a:t>
            </a:r>
            <a:r>
              <a:rPr lang="en-US" altLang="zh-CN" sz="1600" b="1" dirty="0">
                <a:latin typeface="Times New Roman" pitchFamily="18" charset="0"/>
              </a:rPr>
              <a:t> </a:t>
            </a:r>
            <a:r>
              <a:rPr lang="en-US" altLang="zh-CN" sz="2400" b="1" dirty="0"/>
              <a:t>01111011]</a:t>
            </a:r>
            <a:r>
              <a:rPr lang="zh-CN" altLang="en-US" sz="2400" b="1" baseline="-25000" dirty="0"/>
              <a:t>补</a:t>
            </a:r>
            <a:r>
              <a:rPr lang="en-US" altLang="zh-CN" sz="2400" b="1" dirty="0"/>
              <a:t>= 2</a:t>
            </a:r>
            <a:r>
              <a:rPr lang="en-US" altLang="zh-CN" sz="2400" b="1" baseline="30000" dirty="0"/>
              <a:t>8</a:t>
            </a:r>
            <a:r>
              <a:rPr lang="en-US" altLang="zh-CN" sz="2400" b="1" dirty="0"/>
              <a:t> – 01111011 = 10000 0000 – 01111011 </a:t>
            </a:r>
          </a:p>
          <a:p>
            <a:pPr>
              <a:lnSpc>
                <a:spcPct val="120000"/>
              </a:lnSpc>
              <a:spcBef>
                <a:spcPct val="10000"/>
              </a:spcBef>
              <a:buClr>
                <a:schemeClr val="tx1"/>
              </a:buClr>
              <a:buSzPct val="60000"/>
              <a:buFont typeface="Wingdings" pitchFamily="2" charset="2"/>
              <a:buNone/>
            </a:pPr>
            <a:r>
              <a:rPr lang="en-US" altLang="zh-CN" sz="2400" b="1" dirty="0"/>
              <a:t>                           = 1111 1111 – 0111 1011 +1</a:t>
            </a:r>
          </a:p>
          <a:p>
            <a:pPr>
              <a:lnSpc>
                <a:spcPct val="120000"/>
              </a:lnSpc>
              <a:spcBef>
                <a:spcPct val="10000"/>
              </a:spcBef>
              <a:buClr>
                <a:schemeClr val="tx1"/>
              </a:buClr>
              <a:buSzPct val="60000"/>
              <a:buFont typeface="Wingdings" pitchFamily="2" charset="2"/>
              <a:buNone/>
            </a:pPr>
            <a:r>
              <a:rPr lang="en-US" altLang="zh-CN" sz="2400" b="1" dirty="0"/>
              <a:t>                           = 1000 0100 +1 </a:t>
            </a:r>
          </a:p>
          <a:p>
            <a:pPr>
              <a:lnSpc>
                <a:spcPct val="120000"/>
              </a:lnSpc>
              <a:spcBef>
                <a:spcPct val="10000"/>
              </a:spcBef>
              <a:buClr>
                <a:schemeClr val="tx1"/>
              </a:buClr>
              <a:buSzPct val="60000"/>
              <a:buFont typeface="Wingdings" pitchFamily="2" charset="2"/>
              <a:buNone/>
            </a:pPr>
            <a:r>
              <a:rPr lang="zh-CN" altLang="en-US" sz="2400" b="1" dirty="0"/>
              <a:t>			     </a:t>
            </a:r>
            <a:r>
              <a:rPr lang="en-US" altLang="zh-CN" sz="2400" b="1" dirty="0"/>
              <a:t>= 1000 0101</a:t>
            </a:r>
            <a:r>
              <a:rPr lang="zh-CN" altLang="en-US" sz="2400" b="1" dirty="0"/>
              <a:t>，即 </a:t>
            </a:r>
            <a:r>
              <a:rPr lang="en-US" altLang="zh-CN" sz="2400" b="1" dirty="0"/>
              <a:t>85H</a:t>
            </a:r>
            <a:r>
              <a:rPr lang="zh-CN" altLang="en-US" sz="2400" b="1" dirty="0"/>
              <a:t>。</a:t>
            </a:r>
          </a:p>
        </p:txBody>
      </p:sp>
      <p:sp>
        <p:nvSpPr>
          <p:cNvPr id="467973" name="Text Box 5"/>
          <p:cNvSpPr txBox="1">
            <a:spLocks noChangeArrowheads="1"/>
          </p:cNvSpPr>
          <p:nvPr/>
        </p:nvSpPr>
        <p:spPr bwMode="auto">
          <a:xfrm>
            <a:off x="606425" y="1446213"/>
            <a:ext cx="6230938" cy="457200"/>
          </a:xfrm>
          <a:prstGeom prst="rect">
            <a:avLst/>
          </a:prstGeom>
          <a:noFill/>
          <a:ln w="12700">
            <a:noFill/>
            <a:miter lim="800000"/>
            <a:headEnd/>
            <a:tailEnd/>
          </a:ln>
          <a:effectLst/>
        </p:spPr>
        <p:txBody>
          <a:bodyPr>
            <a:spAutoFit/>
          </a:bodyPr>
          <a:lstStyle/>
          <a:p>
            <a:pPr eaLnBrk="0" hangingPunct="0">
              <a:spcBef>
                <a:spcPct val="50000"/>
              </a:spcBef>
              <a:defRPr/>
            </a:pPr>
            <a:r>
              <a:rPr lang="zh-CN" altLang="en-US" sz="2400" b="1" dirty="0">
                <a:latin typeface="+mn-lt"/>
                <a:ea typeface="+mj-ea"/>
              </a:rPr>
              <a:t>如何快速得到</a:t>
            </a:r>
            <a:r>
              <a:rPr lang="en-US" altLang="zh-CN" sz="2400" b="1" dirty="0">
                <a:latin typeface="+mn-lt"/>
                <a:ea typeface="+mj-ea"/>
              </a:rPr>
              <a:t>123</a:t>
            </a:r>
            <a:r>
              <a:rPr lang="zh-CN" altLang="en-US" sz="2400" b="1" dirty="0">
                <a:latin typeface="+mn-lt"/>
                <a:ea typeface="+mj-ea"/>
              </a:rPr>
              <a:t>的二进制表示？</a:t>
            </a:r>
          </a:p>
        </p:txBody>
      </p:sp>
      <p:grpSp>
        <p:nvGrpSpPr>
          <p:cNvPr id="2" name="Group 8"/>
          <p:cNvGrpSpPr>
            <a:grpSpLocks/>
          </p:cNvGrpSpPr>
          <p:nvPr/>
        </p:nvGrpSpPr>
        <p:grpSpPr bwMode="auto">
          <a:xfrm>
            <a:off x="4954588" y="5099050"/>
            <a:ext cx="3998912" cy="457200"/>
            <a:chOff x="3121" y="3221"/>
            <a:chExt cx="2519" cy="288"/>
          </a:xfrm>
        </p:grpSpPr>
        <p:sp>
          <p:nvSpPr>
            <p:cNvPr id="780295" name="Text Box 6"/>
            <p:cNvSpPr txBox="1">
              <a:spLocks noChangeArrowheads="1"/>
            </p:cNvSpPr>
            <p:nvPr/>
          </p:nvSpPr>
          <p:spPr bwMode="auto">
            <a:xfrm>
              <a:off x="3684" y="3221"/>
              <a:ext cx="1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solidFill>
                    <a:srgbClr val="CC0000"/>
                  </a:solidFill>
                  <a:latin typeface="Times New Roman" pitchFamily="18" charset="0"/>
                </a:rPr>
                <a:t>各位取反，末位加</a:t>
              </a:r>
              <a:r>
                <a:rPr lang="en-US" altLang="zh-CN" sz="2400" b="1">
                  <a:solidFill>
                    <a:srgbClr val="CC0000"/>
                  </a:solidFill>
                  <a:latin typeface="Times New Roman" pitchFamily="18" charset="0"/>
                </a:rPr>
                <a:t>1</a:t>
              </a:r>
            </a:p>
          </p:txBody>
        </p:sp>
        <p:sp>
          <p:nvSpPr>
            <p:cNvPr id="780296" name="Line 7"/>
            <p:cNvSpPr>
              <a:spLocks noChangeShapeType="1"/>
            </p:cNvSpPr>
            <p:nvPr/>
          </p:nvSpPr>
          <p:spPr bwMode="auto">
            <a:xfrm>
              <a:off x="3121" y="3369"/>
              <a:ext cx="590"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780297" name="Text Box 9"/>
          <p:cNvSpPr txBox="1">
            <a:spLocks noChangeArrowheads="1"/>
          </p:cNvSpPr>
          <p:nvPr/>
        </p:nvSpPr>
        <p:spPr bwMode="auto">
          <a:xfrm>
            <a:off x="769938" y="6154738"/>
            <a:ext cx="5021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solidFill>
                  <a:srgbClr val="006600"/>
                </a:solidFill>
                <a:latin typeface="微软雅黑" pitchFamily="34" charset="-122"/>
                <a:ea typeface="微软雅黑" pitchFamily="34" charset="-122"/>
              </a:rPr>
              <a:t>当机器数为</a:t>
            </a:r>
            <a:r>
              <a:rPr lang="en-US" altLang="zh-CN" sz="2400" b="1">
                <a:solidFill>
                  <a:srgbClr val="006600"/>
                </a:solidFill>
                <a:latin typeface="微软雅黑" pitchFamily="34" charset="-122"/>
                <a:ea typeface="微软雅黑" pitchFamily="34" charset="-122"/>
              </a:rPr>
              <a:t>16</a:t>
            </a:r>
            <a:r>
              <a:rPr lang="zh-CN" altLang="en-US" sz="2400" b="1">
                <a:solidFill>
                  <a:srgbClr val="006600"/>
                </a:solidFill>
                <a:latin typeface="微软雅黑" pitchFamily="34" charset="-122"/>
                <a:ea typeface="微软雅黑" pitchFamily="34" charset="-122"/>
              </a:rPr>
              <a:t>位时，结果怎样？</a:t>
            </a:r>
          </a:p>
        </p:txBody>
      </p:sp>
    </p:spTree>
    <p:extLst>
      <p:ext uri="{BB962C8B-B14F-4D97-AF65-F5344CB8AC3E}">
        <p14:creationId xmlns:p14="http://schemas.microsoft.com/office/powerpoint/2010/main" val="91584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blinds(horizontal)">
                                      <p:cBhvr>
                                        <p:cTn id="7" dur="500"/>
                                        <p:tgtEl>
                                          <p:spTgt spid="467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2">
                                            <p:txEl>
                                              <p:pRg st="0" end="0"/>
                                            </p:txEl>
                                          </p:spTgt>
                                        </p:tgtEl>
                                        <p:attrNameLst>
                                          <p:attrName>style.visibility</p:attrName>
                                        </p:attrNameLst>
                                      </p:cBhvr>
                                      <p:to>
                                        <p:strVal val="visible"/>
                                      </p:to>
                                    </p:set>
                                    <p:animEffect transition="in" filter="blinds(horizontal)">
                                      <p:cBhvr>
                                        <p:cTn id="12" dur="500"/>
                                        <p:tgtEl>
                                          <p:spTgt spid="4679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2">
                                            <p:txEl>
                                              <p:pRg st="1" end="1"/>
                                            </p:txEl>
                                          </p:spTgt>
                                        </p:tgtEl>
                                        <p:attrNameLst>
                                          <p:attrName>style.visibility</p:attrName>
                                        </p:attrNameLst>
                                      </p:cBhvr>
                                      <p:to>
                                        <p:strVal val="visible"/>
                                      </p:to>
                                    </p:set>
                                    <p:animEffect transition="in" filter="blinds(horizontal)">
                                      <p:cBhvr>
                                        <p:cTn id="17" dur="500"/>
                                        <p:tgtEl>
                                          <p:spTgt spid="46797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7972">
                                            <p:txEl>
                                              <p:pRg st="2" end="2"/>
                                            </p:txEl>
                                          </p:spTgt>
                                        </p:tgtEl>
                                        <p:attrNameLst>
                                          <p:attrName>style.visibility</p:attrName>
                                        </p:attrNameLst>
                                      </p:cBhvr>
                                      <p:to>
                                        <p:strVal val="visible"/>
                                      </p:to>
                                    </p:set>
                                    <p:animEffect transition="in" filter="blinds(horizontal)">
                                      <p:cBhvr>
                                        <p:cTn id="22" dur="500"/>
                                        <p:tgtEl>
                                          <p:spTgt spid="467972">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67972">
                                            <p:txEl>
                                              <p:pRg st="3" end="3"/>
                                            </p:txEl>
                                          </p:spTgt>
                                        </p:tgtEl>
                                        <p:attrNameLst>
                                          <p:attrName>style.visibility</p:attrName>
                                        </p:attrNameLst>
                                      </p:cBhvr>
                                      <p:to>
                                        <p:strVal val="visible"/>
                                      </p:to>
                                    </p:set>
                                    <p:animEffect transition="in" filter="blinds(horizontal)">
                                      <p:cBhvr>
                                        <p:cTn id="25" dur="500"/>
                                        <p:tgtEl>
                                          <p:spTgt spid="467972">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67972">
                                            <p:txEl>
                                              <p:pRg st="5" end="5"/>
                                            </p:txEl>
                                          </p:spTgt>
                                        </p:tgtEl>
                                        <p:attrNameLst>
                                          <p:attrName>style.visibility</p:attrName>
                                        </p:attrNameLst>
                                      </p:cBhvr>
                                      <p:to>
                                        <p:strVal val="visible"/>
                                      </p:to>
                                    </p:set>
                                    <p:animEffect transition="in" filter="blinds(horizontal)">
                                      <p:cBhvr>
                                        <p:cTn id="30" dur="500"/>
                                        <p:tgtEl>
                                          <p:spTgt spid="467972">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7972">
                                            <p:txEl>
                                              <p:pRg st="6" end="6"/>
                                            </p:txEl>
                                          </p:spTgt>
                                        </p:tgtEl>
                                        <p:attrNameLst>
                                          <p:attrName>style.visibility</p:attrName>
                                        </p:attrNameLst>
                                      </p:cBhvr>
                                      <p:to>
                                        <p:strVal val="visible"/>
                                      </p:to>
                                    </p:set>
                                    <p:animEffect transition="in" filter="blinds(horizontal)">
                                      <p:cBhvr>
                                        <p:cTn id="33" dur="500"/>
                                        <p:tgtEl>
                                          <p:spTgt spid="467972">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67972">
                                            <p:txEl>
                                              <p:pRg st="7" end="7"/>
                                            </p:txEl>
                                          </p:spTgt>
                                        </p:tgtEl>
                                        <p:attrNameLst>
                                          <p:attrName>style.visibility</p:attrName>
                                        </p:attrNameLst>
                                      </p:cBhvr>
                                      <p:to>
                                        <p:strVal val="visible"/>
                                      </p:to>
                                    </p:set>
                                    <p:animEffect transition="in" filter="blinds(horizontal)">
                                      <p:cBhvr>
                                        <p:cTn id="36" dur="500"/>
                                        <p:tgtEl>
                                          <p:spTgt spid="467972">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67972">
                                            <p:txEl>
                                              <p:pRg st="8" end="8"/>
                                            </p:txEl>
                                          </p:spTgt>
                                        </p:tgtEl>
                                        <p:attrNameLst>
                                          <p:attrName>style.visibility</p:attrName>
                                        </p:attrNameLst>
                                      </p:cBhvr>
                                      <p:to>
                                        <p:strVal val="visible"/>
                                      </p:to>
                                    </p:set>
                                    <p:animEffect transition="in" filter="blinds(horizontal)">
                                      <p:cBhvr>
                                        <p:cTn id="39" dur="500"/>
                                        <p:tgtEl>
                                          <p:spTgt spid="467972">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80297"/>
                                        </p:tgtEl>
                                        <p:attrNameLst>
                                          <p:attrName>style.visibility</p:attrName>
                                        </p:attrNameLst>
                                      </p:cBhvr>
                                      <p:to>
                                        <p:strVal val="visible"/>
                                      </p:to>
                                    </p:set>
                                    <p:animEffect transition="in" filter="blinds(horizontal)">
                                      <p:cBhvr>
                                        <p:cTn id="49" dur="500"/>
                                        <p:tgtEl>
                                          <p:spTgt spid="780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p:bldP spid="78029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24977</TotalTime>
  <Words>5027</Words>
  <Application>Microsoft Office PowerPoint</Application>
  <PresentationFormat>全屏显示(4:3)</PresentationFormat>
  <Paragraphs>608</Paragraphs>
  <Slides>38</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默认设计模板</vt:lpstr>
      <vt:lpstr>图片</vt:lpstr>
      <vt:lpstr>  第二章 数据的机器级表示                        ——数制和编码、整数的表示   </vt:lpstr>
      <vt:lpstr>主要内容</vt:lpstr>
      <vt:lpstr>PowerPoint 演示文稿</vt:lpstr>
      <vt:lpstr>数值数据的表示</vt:lpstr>
      <vt:lpstr> Sign and Magnitude （原码的表示）</vt:lpstr>
      <vt:lpstr>补码 - 模运算（modular运算）</vt:lpstr>
      <vt:lpstr>计算机中的运算器是模运算系统</vt:lpstr>
      <vt:lpstr>求特殊数的补码</vt:lpstr>
      <vt:lpstr>补码与真值之间的简便转换</vt:lpstr>
      <vt:lpstr>主要内容</vt:lpstr>
      <vt:lpstr> Unsigned integer(无符号整数)</vt:lpstr>
      <vt:lpstr>Signed integer（带符号整数，定点整数）</vt:lpstr>
      <vt:lpstr>C语言整数的表示</vt:lpstr>
      <vt:lpstr>C语言程序中的整数</vt:lpstr>
      <vt:lpstr>PowerPoint 演示文稿</vt:lpstr>
      <vt:lpstr>常量的默认类型</vt:lpstr>
      <vt:lpstr>C语言默认类型转换顺序（32位）</vt:lpstr>
      <vt:lpstr>C语言默认类型转换顺序（64位）</vt:lpstr>
      <vt:lpstr>PowerPoint 演示文稿</vt:lpstr>
      <vt:lpstr>C语言程序中的整数</vt:lpstr>
      <vt:lpstr>类型转换实例</vt:lpstr>
      <vt:lpstr>主要内容</vt:lpstr>
      <vt:lpstr>科学计数法(Scientific Notation)与浮点数</vt:lpstr>
      <vt:lpstr>浮点数(Floating Point)的表示范围</vt:lpstr>
      <vt:lpstr>“Father” of the IEEE 754 standard</vt:lpstr>
      <vt:lpstr>    IEEE 754标准</vt:lpstr>
      <vt:lpstr>Ex: Converting Binary FP to Decimal</vt:lpstr>
      <vt:lpstr>Ex: Converting Binary FP to Decimal</vt:lpstr>
      <vt:lpstr>Ex: Converting Decimal to FP</vt:lpstr>
      <vt:lpstr>Ex: Converting Decimal to FP</vt:lpstr>
      <vt:lpstr>Normalized numbers（规格化数）</vt:lpstr>
      <vt:lpstr>Representation for 0</vt:lpstr>
      <vt:lpstr>Representation for +∞/-∞ </vt:lpstr>
      <vt:lpstr>Representation for“Not a Number”</vt:lpstr>
      <vt:lpstr>Representation for Denorms(非规格化数)</vt:lpstr>
      <vt:lpstr>Representation for Denorms</vt:lpstr>
      <vt:lpstr>关于浮点数精度的一个例子</vt:lpstr>
      <vt:lpstr>例</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1907</cp:revision>
  <dcterms:created xsi:type="dcterms:W3CDTF">2008-04-26T09:05:28Z</dcterms:created>
  <dcterms:modified xsi:type="dcterms:W3CDTF">2017-03-03T01:50:12Z</dcterms:modified>
</cp:coreProperties>
</file>