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1017" r:id="rId3"/>
    <p:sldId id="1018" r:id="rId4"/>
    <p:sldId id="1019" r:id="rId5"/>
    <p:sldId id="1020" r:id="rId6"/>
    <p:sldId id="1038" r:id="rId7"/>
    <p:sldId id="1021" r:id="rId8"/>
    <p:sldId id="1041" r:id="rId9"/>
    <p:sldId id="1036" r:id="rId10"/>
    <p:sldId id="1022" r:id="rId11"/>
    <p:sldId id="1023" r:id="rId12"/>
    <p:sldId id="1024" r:id="rId13"/>
    <p:sldId id="1042" r:id="rId14"/>
    <p:sldId id="1025" r:id="rId15"/>
    <p:sldId id="1027" r:id="rId16"/>
    <p:sldId id="1039" r:id="rId17"/>
    <p:sldId id="1040" r:id="rId18"/>
    <p:sldId id="1029" r:id="rId19"/>
    <p:sldId id="1043" r:id="rId20"/>
    <p:sldId id="1037" r:id="rId21"/>
    <p:sldId id="1032" r:id="rId22"/>
    <p:sldId id="1033" r:id="rId23"/>
    <p:sldId id="1034" r:id="rId24"/>
    <p:sldId id="1044" r:id="rId25"/>
    <p:sldId id="1035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CC"/>
    <a:srgbClr val="CC3300"/>
    <a:srgbClr val="0066FF"/>
    <a:srgbClr val="009242"/>
    <a:srgbClr val="FF0000"/>
    <a:srgbClr val="33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7822" autoAdjust="0"/>
    <p:restoredTop sz="88576" autoAdjust="0"/>
  </p:normalViewPr>
  <p:slideViewPr>
    <p:cSldViewPr>
      <p:cViewPr>
        <p:scale>
          <a:sx n="100" d="100"/>
          <a:sy n="100" d="100"/>
        </p:scale>
        <p:origin x="-122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C4823F-1BC3-4BE6-B69E-164C7198A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043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spcBef>
                <a:spcPct val="75000"/>
              </a:spcBef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C00000"/>
                </a:solidFill>
              </a:rPr>
              <a:t>第二章 数据的机器级表示与处理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altLang="zh-CN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数据校验码</a:t>
            </a:r>
            <a:br>
              <a:rPr lang="zh-CN" altLang="en-US" sz="2800" dirty="0" smtClean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海明校验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Hamming Code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555" y="863715"/>
            <a:ext cx="8100900" cy="58506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奇偶校验码检错能力差、没有纠错能力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数据按某种规律分成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，对每组进行相应的奇偶检测，以提供多位校验信息，从而可对错误位置进行定位，并将其纠正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明校验码实质上就是一种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多重奇偶校验码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457720"/>
            <a:ext cx="3555395" cy="32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6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40" y="98630"/>
            <a:ext cx="8229600" cy="561975"/>
          </a:xfrm>
        </p:spPr>
        <p:txBody>
          <a:bodyPr/>
          <a:lstStyle/>
          <a:p>
            <a:r>
              <a:rPr lang="zh-CN" altLang="en-US" dirty="0" smtClean="0"/>
              <a:t>校验位位数</a:t>
            </a:r>
            <a:r>
              <a:rPr lang="zh-CN" altLang="en-US" dirty="0"/>
              <a:t>的确定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6545" y="818710"/>
                <a:ext cx="8100900" cy="4602480"/>
              </a:xfrm>
            </p:spPr>
            <p:txBody>
              <a:bodyPr/>
              <a:lstStyle/>
              <a:p>
                <a:r>
                  <a:rPr lang="zh-CN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假定被校验数据的位数为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，校验位为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位，则故障字的位数也为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</a:t>
                </a:r>
                <a:r>
                  <a:rPr lang="zh-CN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最多只有一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位错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错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位数据中某一位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出错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位校验码中某一位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出错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45" y="818710"/>
                <a:ext cx="8100900" cy="4602480"/>
              </a:xfrm>
              <a:blipFill rotWithShape="1">
                <a:blip r:embed="rId2"/>
                <a:stretch>
                  <a:fillRect l="-1354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59" y="3564015"/>
            <a:ext cx="5679341" cy="32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98630"/>
            <a:ext cx="8229600" cy="5619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分组方式的确定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将数据位和校验位按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某种方式排列为一个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位的码字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码字中每一位的出错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与故障字的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故障字的值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故障字各位全部是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，则表示没有发生错误。</a:t>
            </a:r>
          </a:p>
          <a:p>
            <a:pPr lvl="1"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故障字中有且仅有一位为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，则表示校验位中有一位出错，不需要纠正。</a:t>
            </a:r>
          </a:p>
          <a:p>
            <a:pPr lvl="1"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故障字中多位为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，则表示有一个数据位出错，其在码字中的出错位置由故障字的数值来确定。纠正时只要将出错位取反即可。</a:t>
            </a:r>
          </a:p>
          <a:p>
            <a:pPr algn="just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0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630"/>
            <a:ext cx="8229600" cy="5619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分组方式的确定</a:t>
            </a:r>
            <a:r>
              <a:rPr lang="en-US" altLang="zh-CN" dirty="0" smtClean="0"/>
              <a:t>(</a:t>
            </a:r>
            <a:r>
              <a:rPr lang="en-US" altLang="zh-CN" dirty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454" y="953725"/>
            <a:ext cx="7886700" cy="5045609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 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，其相应的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位校验位为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故障字为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时，表示无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字中只有一位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位发生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的故障字依次表示数据位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发生错误的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92147"/>
              </p:ext>
            </p:extLst>
          </p:nvPr>
        </p:nvGraphicFramePr>
        <p:xfrm>
          <a:off x="17955" y="4059070"/>
          <a:ext cx="909955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5039868" imgH="1117092" progId="Visio.Drawing.5">
                  <p:embed/>
                </p:oleObj>
              </mc:Choice>
              <mc:Fallback>
                <p:oleObj r:id="rId3" imgW="5039868" imgH="1117092" progId="Visio.Drawing.5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5" y="4059070"/>
                        <a:ext cx="9099550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353150" y="4734145"/>
            <a:ext cx="0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630"/>
            <a:ext cx="8229600" cy="5619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校验位的生成和检错、纠错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55" y="818710"/>
            <a:ext cx="8165200" cy="5625625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（偶）校验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相应的校验位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的校验位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，读出和数据一起传输的校验位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P”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计算故障字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S=P</a:t>
            </a:r>
            <a:r>
              <a:rPr lang="en-US" altLang="zh-CN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 P”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69375" y="347952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1 </a:t>
            </a:r>
            <a:r>
              <a:rPr lang="en-US" altLang="zh-CN" sz="2400" b="1" dirty="0">
                <a:solidFill>
                  <a:srgbClr val="0033CC"/>
                </a:solidFill>
              </a:rPr>
              <a:t>= 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1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2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4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5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7</a:t>
            </a:r>
            <a:r>
              <a:rPr lang="en-US" altLang="zh-CN" sz="2400" b="1" dirty="0">
                <a:solidFill>
                  <a:srgbClr val="0033CC"/>
                </a:solidFill>
              </a:rPr>
              <a:t> </a:t>
            </a:r>
            <a:endParaRPr lang="zh-CN" altLang="zh-CN" sz="2400" b="1" dirty="0">
              <a:solidFill>
                <a:srgbClr val="0033CC"/>
              </a:solidFill>
            </a:endParaRPr>
          </a:p>
          <a:p>
            <a:r>
              <a:rPr lang="en-US" altLang="zh-CN" sz="2400" b="1" dirty="0">
                <a:solidFill>
                  <a:srgbClr val="0033CC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2 </a:t>
            </a:r>
            <a:r>
              <a:rPr lang="en-US" altLang="zh-CN" sz="2400" b="1" dirty="0">
                <a:solidFill>
                  <a:srgbClr val="0033CC"/>
                </a:solidFill>
              </a:rPr>
              <a:t>= 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1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3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4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6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7</a:t>
            </a:r>
            <a:r>
              <a:rPr lang="en-US" altLang="zh-CN" sz="2400" b="1" dirty="0">
                <a:solidFill>
                  <a:srgbClr val="0033CC"/>
                </a:solidFill>
              </a:rPr>
              <a:t> </a:t>
            </a:r>
            <a:endParaRPr lang="zh-CN" altLang="zh-CN" sz="2400" b="1" dirty="0">
              <a:solidFill>
                <a:srgbClr val="0033CC"/>
              </a:solidFill>
            </a:endParaRPr>
          </a:p>
          <a:p>
            <a:r>
              <a:rPr lang="en-US" altLang="zh-CN" sz="2400" b="1" dirty="0">
                <a:solidFill>
                  <a:srgbClr val="0033CC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3 </a:t>
            </a:r>
            <a:r>
              <a:rPr lang="en-US" altLang="zh-CN" sz="2400" b="1" dirty="0">
                <a:solidFill>
                  <a:srgbClr val="0033CC"/>
                </a:solidFill>
              </a:rPr>
              <a:t>= 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2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3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4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8</a:t>
            </a:r>
            <a:endParaRPr lang="zh-CN" altLang="zh-CN" sz="2400" b="1" dirty="0">
              <a:solidFill>
                <a:srgbClr val="0033CC"/>
              </a:solidFill>
            </a:endParaRPr>
          </a:p>
          <a:p>
            <a:r>
              <a:rPr lang="en-US" altLang="zh-CN" sz="2400" b="1" dirty="0">
                <a:solidFill>
                  <a:srgbClr val="0033CC"/>
                </a:solidFill>
              </a:rPr>
              <a:t>P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4 </a:t>
            </a:r>
            <a:r>
              <a:rPr lang="en-US" altLang="zh-CN" sz="2400" b="1" dirty="0">
                <a:solidFill>
                  <a:srgbClr val="0033CC"/>
                </a:solidFill>
              </a:rPr>
              <a:t>= 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5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6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7</a:t>
            </a:r>
            <a:r>
              <a:rPr lang="en-US" altLang="zh-CN" sz="2400" b="1" dirty="0">
                <a:solidFill>
                  <a:srgbClr val="0033CC"/>
                </a:solidFill>
              </a:rPr>
              <a:t>⊕M</a:t>
            </a:r>
            <a:r>
              <a:rPr lang="en-US" altLang="zh-CN" sz="2400" b="1" baseline="-25000" dirty="0">
                <a:solidFill>
                  <a:srgbClr val="0033CC"/>
                </a:solidFill>
              </a:rPr>
              <a:t>8</a:t>
            </a:r>
            <a:endParaRPr lang="zh-CN" altLang="zh-CN" sz="2400" b="1" dirty="0">
              <a:solidFill>
                <a:srgbClr val="0033CC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319679"/>
              </p:ext>
            </p:extLst>
          </p:nvPr>
        </p:nvGraphicFramePr>
        <p:xfrm>
          <a:off x="26495" y="1403775"/>
          <a:ext cx="909955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5039868" imgH="1117092" progId="Visio.Drawing.5">
                  <p:embed/>
                </p:oleObj>
              </mc:Choice>
              <mc:Fallback>
                <p:oleObj r:id="rId3" imgW="5039868" imgH="1117092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" y="1403775"/>
                        <a:ext cx="9099550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6361690" y="2078850"/>
            <a:ext cx="0" cy="1260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2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836613"/>
            <a:ext cx="8266373" cy="5218112"/>
          </a:xfrm>
        </p:spPr>
        <p:txBody>
          <a:bodyPr/>
          <a:lstStyle/>
          <a:p>
            <a:r>
              <a:rPr lang="zh-CN" altLang="zh-CN" sz="2200" dirty="0"/>
              <a:t>假定一个</a:t>
            </a:r>
            <a:r>
              <a:rPr lang="en-US" altLang="zh-CN" sz="2200" dirty="0"/>
              <a:t>8</a:t>
            </a:r>
            <a:r>
              <a:rPr lang="zh-CN" altLang="zh-CN" sz="2200" dirty="0"/>
              <a:t>位数据</a:t>
            </a:r>
            <a:r>
              <a:rPr lang="en-US" altLang="zh-CN" sz="2200" dirty="0"/>
              <a:t>M</a:t>
            </a:r>
            <a:r>
              <a:rPr lang="zh-CN" altLang="zh-CN" sz="2200" dirty="0"/>
              <a:t>为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8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7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6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5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4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M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= 01101010</a:t>
            </a:r>
            <a:r>
              <a:rPr lang="zh-CN" altLang="zh-CN" sz="2200" dirty="0"/>
              <a:t>，其对应的校验位为</a:t>
            </a:r>
            <a:r>
              <a:rPr lang="en-US" altLang="zh-CN" sz="2200" dirty="0"/>
              <a:t>P</a:t>
            </a:r>
            <a:r>
              <a:rPr lang="zh-CN" altLang="zh-CN" sz="2200" dirty="0"/>
              <a:t>，</a:t>
            </a:r>
            <a:r>
              <a:rPr lang="en-US" altLang="zh-CN" sz="2200" dirty="0"/>
              <a:t>M</a:t>
            </a:r>
            <a:r>
              <a:rPr lang="zh-CN" altLang="zh-CN" sz="2200" dirty="0"/>
              <a:t>和</a:t>
            </a:r>
            <a:r>
              <a:rPr lang="en-US" altLang="zh-CN" sz="2200" dirty="0"/>
              <a:t>P</a:t>
            </a:r>
            <a:r>
              <a:rPr lang="zh-CN" altLang="zh-CN" sz="2200" dirty="0"/>
              <a:t>被存储或经传送后得到的新数据和新校验码分别为</a:t>
            </a:r>
            <a:r>
              <a:rPr lang="en-US" altLang="zh-CN" sz="2200" dirty="0"/>
              <a:t>M’</a:t>
            </a:r>
            <a:r>
              <a:rPr lang="zh-CN" altLang="zh-CN" sz="2200" dirty="0"/>
              <a:t>和</a:t>
            </a:r>
            <a:r>
              <a:rPr lang="en-US" altLang="zh-CN" sz="2200" dirty="0"/>
              <a:t>P’’</a:t>
            </a:r>
            <a:r>
              <a:rPr lang="zh-CN" altLang="zh-CN" sz="2200" dirty="0"/>
              <a:t>。要求分别求出以下情况下的故障字并验证其正确性。</a:t>
            </a:r>
          </a:p>
          <a:p>
            <a:pPr marL="800100" lvl="2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(1) M’= 01101010</a:t>
            </a:r>
            <a:r>
              <a:rPr lang="zh-CN" altLang="zh-CN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P’’=0011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(2) M’= 01111010</a:t>
            </a:r>
            <a:r>
              <a:rPr lang="zh-CN" altLang="zh-CN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P’’=0011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(3) M’= 01101010</a:t>
            </a:r>
            <a:r>
              <a:rPr lang="zh-CN" altLang="zh-CN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P’’=</a:t>
            </a:r>
            <a:r>
              <a:rPr lang="en-US" altLang="zh-CN" sz="2000" dirty="0" smtClean="0">
                <a:solidFill>
                  <a:schemeClr val="tx1"/>
                </a:solidFill>
              </a:rPr>
              <a:t>1011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解：</a:t>
            </a:r>
            <a:r>
              <a:rPr lang="en-US" altLang="zh-CN" dirty="0" smtClean="0"/>
              <a:t>	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 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 =0⊕1⊕1⊕0⊕1=1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</a:t>
            </a:r>
            <a:r>
              <a:rPr lang="en-US" altLang="zh-CN" sz="2000" baseline="-25000" dirty="0" smtClean="0"/>
              <a:t>2 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 =0⊕0⊕1⊕1⊕1=1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=1⊕0⊕1⊕0=0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</a:t>
            </a:r>
            <a:r>
              <a:rPr lang="en-US" altLang="zh-CN" sz="2000" baseline="-25000" dirty="0" smtClean="0"/>
              <a:t>4 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⊕M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=0⊕1⊕1⊕0=0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）</a:t>
            </a:r>
            <a:r>
              <a:rPr lang="zh-CN" altLang="zh-CN" sz="2000" dirty="0"/>
              <a:t>故障字</a:t>
            </a:r>
            <a:r>
              <a:rPr lang="en-US" altLang="zh-CN" sz="2000" dirty="0"/>
              <a:t>S = P’’⊕P’=P⊕</a:t>
            </a:r>
            <a:r>
              <a:rPr lang="en-US" altLang="zh-CN" sz="2000" dirty="0" smtClean="0"/>
              <a:t>P=0000</a:t>
            </a:r>
            <a:r>
              <a:rPr lang="zh-CN" altLang="en-US" sz="2000" dirty="0" smtClean="0"/>
              <a:t>，无错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/>
              <a:t>’ = 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’=0⊕1⊕1⊕1⊕1=0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/>
              <a:t>’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’ =0⊕0⊕1⊕1⊕1=1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/>
              <a:t>’ = M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’=1⊕0⊕1⊕0=0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P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/>
              <a:t>’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= M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7</a:t>
            </a:r>
            <a:r>
              <a:rPr lang="en-US" altLang="zh-CN" sz="2000" dirty="0"/>
              <a:t>’⊕M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’=1⊕1⊕1⊕0=1</a:t>
            </a:r>
            <a:endParaRPr lang="zh-CN" altLang="zh-CN" sz="2000" dirty="0"/>
          </a:p>
          <a:p>
            <a:pPr marL="1257300" lvl="3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=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’⊕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’’=</a:t>
            </a:r>
            <a:r>
              <a:rPr lang="en-US" altLang="zh-CN" sz="2000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0⊕1=1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1257300" lvl="3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=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’⊕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’’=1⊕1=0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1257300" lvl="3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=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 </a:t>
            </a:r>
            <a:r>
              <a:rPr lang="en-US" altLang="zh-CN" sz="2000" dirty="0">
                <a:solidFill>
                  <a:schemeClr val="tx1"/>
                </a:solidFill>
              </a:rPr>
              <a:t>’⊕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’’=0⊕0=0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marL="1257300" lvl="3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=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 </a:t>
            </a:r>
            <a:r>
              <a:rPr lang="en-US" altLang="zh-CN" sz="2000" dirty="0">
                <a:solidFill>
                  <a:schemeClr val="tx1"/>
                </a:solidFill>
              </a:rPr>
              <a:t>’⊕ P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’’=1⊕</a:t>
            </a:r>
            <a:r>
              <a:rPr lang="en-US" altLang="zh-CN" sz="2000" dirty="0" smtClean="0">
                <a:solidFill>
                  <a:schemeClr val="tx1"/>
                </a:solidFill>
              </a:rPr>
              <a:t>0=1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故障</a:t>
            </a:r>
            <a:r>
              <a:rPr lang="zh-CN" altLang="zh-CN" sz="2000" dirty="0"/>
              <a:t>字的值</a:t>
            </a:r>
            <a:r>
              <a:rPr lang="en-US" altLang="zh-CN" sz="2000" dirty="0"/>
              <a:t>1001</a:t>
            </a:r>
            <a:r>
              <a:rPr lang="zh-CN" altLang="zh-CN" sz="2000" dirty="0"/>
              <a:t>，可以判断出发生错误的位是在</a:t>
            </a:r>
            <a:r>
              <a:rPr lang="en-US" altLang="zh-CN" sz="2000" dirty="0"/>
              <a:t>12</a:t>
            </a:r>
            <a:r>
              <a:rPr lang="zh-CN" altLang="zh-CN" sz="2000" dirty="0"/>
              <a:t>位码字的第</a:t>
            </a:r>
            <a:r>
              <a:rPr lang="en-US" altLang="zh-CN" sz="2000" dirty="0"/>
              <a:t>1001</a:t>
            </a:r>
            <a:r>
              <a:rPr lang="zh-CN" altLang="zh-CN" sz="2000" dirty="0"/>
              <a:t>位</a:t>
            </a:r>
            <a:r>
              <a:rPr lang="en-US" altLang="zh-CN" sz="2000" dirty="0"/>
              <a:t>(</a:t>
            </a:r>
            <a:r>
              <a:rPr lang="zh-CN" altLang="zh-CN" sz="2000" dirty="0"/>
              <a:t>即第</a:t>
            </a:r>
            <a:r>
              <a:rPr lang="en-US" altLang="zh-CN" sz="2000" dirty="0"/>
              <a:t>9</a:t>
            </a:r>
            <a:r>
              <a:rPr lang="zh-CN" altLang="zh-CN" sz="2000" dirty="0"/>
              <a:t>位</a:t>
            </a:r>
            <a:r>
              <a:rPr lang="en-US" altLang="zh-CN" sz="2000" dirty="0" smtClean="0"/>
              <a:t>).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87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  </a:t>
            </a:r>
            <a:r>
              <a:rPr lang="zh-CN" altLang="zh-CN" sz="2000" dirty="0" smtClean="0"/>
              <a:t>因为</a:t>
            </a:r>
            <a:r>
              <a:rPr lang="en-US" altLang="zh-CN" sz="2000" dirty="0"/>
              <a:t>M’=M</a:t>
            </a:r>
            <a:r>
              <a:rPr lang="zh-CN" altLang="zh-CN" sz="2000" dirty="0"/>
              <a:t>，所以</a:t>
            </a:r>
            <a:r>
              <a:rPr lang="en-US" altLang="zh-CN" sz="2000" dirty="0"/>
              <a:t>P’= P</a:t>
            </a:r>
            <a:r>
              <a:rPr lang="zh-CN" altLang="zh-CN" sz="2000" dirty="0"/>
              <a:t>，故障位</a:t>
            </a:r>
            <a:r>
              <a:rPr lang="en-US" altLang="zh-CN" sz="2000" dirty="0"/>
              <a:t>S</a:t>
            </a:r>
            <a:r>
              <a:rPr lang="zh-CN" altLang="zh-CN" sz="2000" dirty="0"/>
              <a:t>为：</a:t>
            </a:r>
          </a:p>
          <a:p>
            <a:pPr marL="0" indent="0">
              <a:buNone/>
            </a:pPr>
            <a:r>
              <a:rPr lang="en-US" altLang="zh-CN" sz="2000" dirty="0" smtClean="0"/>
              <a:t>		S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/>
              <a:t>= P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’⊕ P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’’=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1⊕1=0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S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/>
              <a:t>= P</a:t>
            </a:r>
            <a:r>
              <a:rPr lang="en-US" altLang="zh-CN" sz="2000" baseline="-25000" dirty="0"/>
              <a:t>2 </a:t>
            </a:r>
            <a:r>
              <a:rPr lang="en-US" altLang="zh-CN" sz="2000" dirty="0"/>
              <a:t>’⊕ P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’’=1⊕1=0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S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/>
              <a:t>= P</a:t>
            </a:r>
            <a:r>
              <a:rPr lang="en-US" altLang="zh-CN" sz="2000" baseline="-25000" dirty="0"/>
              <a:t>3 </a:t>
            </a:r>
            <a:r>
              <a:rPr lang="en-US" altLang="zh-CN" sz="2000" dirty="0"/>
              <a:t>’⊕ P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’’=0⊕0=0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S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/>
              <a:t>= P</a:t>
            </a:r>
            <a:r>
              <a:rPr lang="en-US" altLang="zh-CN" sz="2000" baseline="-25000" dirty="0"/>
              <a:t>4 </a:t>
            </a:r>
            <a:r>
              <a:rPr lang="en-US" altLang="zh-CN" sz="2000" dirty="0"/>
              <a:t>’⊕ P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’’=0⊕</a:t>
            </a:r>
            <a:r>
              <a:rPr lang="en-US" altLang="zh-CN" sz="2000" dirty="0" smtClean="0"/>
              <a:t>1=1</a:t>
            </a:r>
          </a:p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故障</a:t>
            </a:r>
            <a:r>
              <a:rPr lang="zh-CN" altLang="zh-CN" sz="2000" dirty="0"/>
              <a:t>字的值</a:t>
            </a:r>
            <a:r>
              <a:rPr lang="en-US" altLang="zh-CN" sz="2000" dirty="0"/>
              <a:t>1000</a:t>
            </a:r>
            <a:r>
              <a:rPr lang="zh-CN" altLang="zh-CN" sz="2000" dirty="0"/>
              <a:t>，可以判断出发生错误的位是在</a:t>
            </a:r>
            <a:r>
              <a:rPr lang="en-US" altLang="zh-CN" sz="2000" dirty="0"/>
              <a:t>12</a:t>
            </a:r>
            <a:r>
              <a:rPr lang="zh-CN" altLang="zh-CN" sz="2000" dirty="0"/>
              <a:t>位码字的第</a:t>
            </a:r>
            <a:r>
              <a:rPr lang="en-US" altLang="zh-CN" sz="2000" dirty="0"/>
              <a:t>1000</a:t>
            </a:r>
            <a:r>
              <a:rPr lang="zh-CN" altLang="zh-CN" sz="2000" dirty="0"/>
              <a:t>位</a:t>
            </a:r>
            <a:r>
              <a:rPr lang="en-US" altLang="zh-CN" sz="2000" dirty="0"/>
              <a:t>(</a:t>
            </a:r>
            <a:r>
              <a:rPr lang="zh-CN" altLang="zh-CN" sz="2000" dirty="0"/>
              <a:t>即第</a:t>
            </a:r>
            <a:r>
              <a:rPr lang="en-US" altLang="zh-CN" sz="2000" dirty="0"/>
              <a:t>8</a:t>
            </a:r>
            <a:r>
              <a:rPr lang="zh-CN" altLang="zh-CN" sz="2000" dirty="0"/>
              <a:t>位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43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纠一检</a:t>
            </a:r>
            <a:r>
              <a:rPr lang="zh-CN" altLang="en-US" dirty="0" smtClean="0"/>
              <a:t>二</a:t>
            </a:r>
            <a:r>
              <a:rPr lang="zh-CN" altLang="en-US" dirty="0"/>
              <a:t>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515" y="818710"/>
            <a:ext cx="8505944" cy="5218112"/>
          </a:xfrm>
        </p:spPr>
        <p:txBody>
          <a:bodyPr/>
          <a:lstStyle/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n=8, k=4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如果两个数据有一位不同，那么由于该位至少要参与两组校验位的生成，因而至少会引起两个校验位的不同，再加上数据位本身一位的不同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d=3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根据码距与检错、纠错能力的关系，可知这种码制若用来判别有无错误，则能发现两位错；若用来纠错，则只能对单个位出错进行定位和纠错，因此被称为单纠错码（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若校验码同时具有发现两位错和纠正一位错的能力，则称为单纠错和双检错码（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SEC-DED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），简称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纠一检二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码距需扩大到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d=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增加一位校验位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lvl="1"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algn="just"/>
            <a:r>
              <a:rPr lang="en-US" altLang="zh-CN" dirty="0"/>
              <a:t>P</a:t>
            </a:r>
            <a:r>
              <a:rPr lang="en-US" altLang="zh-CN" baseline="-25000" dirty="0"/>
              <a:t>5</a:t>
            </a:r>
            <a:r>
              <a:rPr lang="en-US" altLang="zh-CN" dirty="0"/>
              <a:t>= M</a:t>
            </a:r>
            <a:r>
              <a:rPr lang="en-US" altLang="zh-CN" baseline="-25000" dirty="0"/>
              <a:t>1</a:t>
            </a:r>
            <a:r>
              <a:rPr lang="en-US" altLang="zh-CN" dirty="0"/>
              <a:t>⊕M</a:t>
            </a:r>
            <a:r>
              <a:rPr lang="en-US" altLang="zh-CN" baseline="-25000" dirty="0"/>
              <a:t>2</a:t>
            </a:r>
            <a:r>
              <a:rPr lang="en-US" altLang="zh-CN" dirty="0"/>
              <a:t>⊕M</a:t>
            </a:r>
            <a:r>
              <a:rPr lang="en-US" altLang="zh-CN" baseline="-25000" dirty="0"/>
              <a:t>3</a:t>
            </a:r>
            <a:r>
              <a:rPr lang="en-US" altLang="zh-CN" dirty="0"/>
              <a:t>⊕M</a:t>
            </a:r>
            <a:r>
              <a:rPr lang="en-US" altLang="zh-CN" baseline="-25000" dirty="0"/>
              <a:t>5</a:t>
            </a:r>
            <a:r>
              <a:rPr lang="en-US" altLang="zh-CN" dirty="0"/>
              <a:t>⊕M</a:t>
            </a:r>
            <a:r>
              <a:rPr lang="en-US" altLang="zh-CN" baseline="-25000" dirty="0"/>
              <a:t>6</a:t>
            </a:r>
            <a:r>
              <a:rPr lang="en-US" altLang="zh-CN" dirty="0"/>
              <a:t>⊕M</a:t>
            </a:r>
            <a:r>
              <a:rPr lang="en-US" altLang="zh-CN" baseline="-25000" dirty="0"/>
              <a:t>8</a:t>
            </a:r>
            <a:endParaRPr lang="zh-CN" altLang="zh-CN" dirty="0"/>
          </a:p>
          <a:p>
            <a:pPr lvl="1" algn="just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9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纠一检</a:t>
            </a:r>
            <a:r>
              <a:rPr lang="zh-CN" altLang="en-US" dirty="0" smtClean="0"/>
              <a:t>二码</a:t>
            </a:r>
            <a:r>
              <a:rPr lang="en-US" altLang="zh-CN" dirty="0" smtClean="0"/>
              <a:t>(</a:t>
            </a:r>
            <a:r>
              <a:rPr lang="en-US" altLang="zh-CN" dirty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515" y="818710"/>
            <a:ext cx="8505944" cy="5218112"/>
          </a:xfrm>
        </p:spPr>
        <p:txBody>
          <a:bodyPr/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后，故障字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也增加了一位，即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的取值情况，即可按照如下规则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发现两位错并纠正一位错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时，表明无错。</a:t>
            </a:r>
          </a:p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中仅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一位不为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时，表明由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指定位置上的那个校验位发生了错误，或是在数据和校验位中有三位同时出错，但后一种可能性很小，所以一般认为就是发生了前一种情况。</a:t>
            </a:r>
          </a:p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两位不为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时，表明数据和校验位中有两位同时出错，此时只能发现这种错误，但无法确定是哪两位错。</a:t>
            </a:r>
          </a:p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三位不为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时，表明有一个数据位发生了错误，或是三个校验位同时出错，但后面这种可能性非常小，所以一般认为就是发生了前一种情况。此时，出错的位置由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的数值指定。</a:t>
            </a:r>
          </a:p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四位或五位都不为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时，表明出错情况严重，系统可能出现故障，应检查系统硬件的正确性。</a:t>
            </a:r>
          </a:p>
          <a:p>
            <a:pPr lvl="1" algn="just"/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56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主要内容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循环冗余校验码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6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循环冗余校验码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0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143635"/>
            <a:ext cx="8229600" cy="5619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循环冗余校验码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Problem of parity checking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Additional cost is large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Require to divide data into bytes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Cyclic Redundancy Check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具有较强检错、纠错能力的校验码，常用于外存储器的数据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通过某种数学运算来建立数据和校验位之间的约定关系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98630"/>
            <a:ext cx="8229600" cy="5619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码的检错方法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525" y="836613"/>
            <a:ext cx="8640960" cy="5218112"/>
          </a:xfrm>
        </p:spPr>
        <p:txBody>
          <a:bodyPr/>
          <a:lstStyle/>
          <a:p>
            <a:pPr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假设要进行校验的数据信息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位的二进制数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位后，用一个约定的生成多项式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相除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，相除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位余数就是校验位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校验位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位数据后面，形成一个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n+k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位的代码，称这个代码为循环冗余校验码（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数据和校验位一起送到接收端后，只要将接收到的数据和校验位用同样的生成多项式相除，如果正好除尽，表明没有发生错误；若除不尽，则表明某些数据位发生了错误。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99130"/>
            <a:ext cx="5940660" cy="16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98630"/>
            <a:ext cx="8229600" cy="5619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校验位的生成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0179"/>
            <a:ext cx="5248043" cy="460248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  <a:p>
            <a:pPr lvl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假设要传送的数据信息为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，数据信息位数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n=6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，报文多项式为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M(x)= x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+x+1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若约定的生成多项式为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G(x)= x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，即生成多项式位数为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位，则校验位位数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生成校验位时，用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，相除时采用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模２运算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的多项式除法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校验码为生成校验位时，用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x3M(x)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，相除时采用“模２运算”的多项式除法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111 </a:t>
            </a:r>
          </a:p>
          <a:p>
            <a:pPr lvl="1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23</a:t>
            </a:fld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194530" y="953725"/>
            <a:ext cx="2247900" cy="5002212"/>
            <a:chOff x="152" y="855"/>
            <a:chExt cx="1416" cy="3151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H="1">
              <a:off x="487" y="1074"/>
              <a:ext cx="72" cy="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59" y="1074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77" y="1112"/>
              <a:ext cx="87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100011000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13" y="855"/>
              <a:ext cx="52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100111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76" y="1302"/>
              <a:ext cx="49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47" y="1543"/>
              <a:ext cx="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51" y="1556"/>
              <a:ext cx="51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0011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51" y="1746"/>
              <a:ext cx="51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47" y="1961"/>
              <a:ext cx="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33" y="1987"/>
              <a:ext cx="46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0111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27" y="2189"/>
              <a:ext cx="38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807" y="2430"/>
              <a:ext cx="43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59" y="2417"/>
              <a:ext cx="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01" y="2620"/>
              <a:ext cx="52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65" y="2861"/>
              <a:ext cx="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875" y="2874"/>
              <a:ext cx="45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869" y="3064"/>
              <a:ext cx="69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71" y="3292"/>
              <a:ext cx="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943" y="3304"/>
              <a:ext cx="44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1110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943" y="3494"/>
              <a:ext cx="51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571" y="3710"/>
              <a:ext cx="7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023" y="3735"/>
              <a:ext cx="27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111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52" y="1121"/>
              <a:ext cx="35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644" y="4006"/>
              <a:ext cx="719" cy="0"/>
            </a:xfrm>
            <a:prstGeom prst="line">
              <a:avLst/>
            </a:prstGeom>
            <a:noFill/>
            <a:ln w="9525">
              <a:noFill/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3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98630"/>
            <a:ext cx="8229600" cy="561975"/>
          </a:xfrm>
        </p:spPr>
        <p:txBody>
          <a:bodyPr/>
          <a:lstStyle/>
          <a:p>
            <a:pPr lv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码的纠错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863715"/>
            <a:ext cx="8190910" cy="4602480"/>
          </a:xfrm>
        </p:spPr>
        <p:txBody>
          <a:bodyPr/>
          <a:lstStyle/>
          <a:p>
            <a:pPr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当接收方将收到的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码用约定的生成多项式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去除，发现余数不为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不同的出错位置其余数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在确定的码制与生成多项式下，只要出错位置相同，则余数一定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通常用于检测错误，而不用于纠正错误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5" y="1403775"/>
            <a:ext cx="8154840" cy="423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4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43735"/>
            <a:ext cx="8241030" cy="46024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Error correction</a:t>
            </a:r>
          </a:p>
          <a:p>
            <a:r>
              <a:rPr lang="en-US" altLang="zh-CN" dirty="0" smtClean="0"/>
              <a:t>Parity checking</a:t>
            </a:r>
          </a:p>
          <a:p>
            <a:r>
              <a:rPr lang="en-US" altLang="zh-CN" dirty="0" smtClean="0"/>
              <a:t>Hamming code</a:t>
            </a:r>
          </a:p>
          <a:p>
            <a:r>
              <a:rPr lang="en-US" altLang="zh-CN" dirty="0" smtClean="0"/>
              <a:t>Cyclic redundancy check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E2E4-3A6E-4F12-93E5-90F94E9B2EA0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循环冗余校验码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6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冗余校验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即</a:t>
            </a:r>
            <a:r>
              <a:rPr lang="zh-CN" altLang="zh-CN" dirty="0"/>
              <a:t>除原数据信息外，还增加若干位编码，这些新增的代码被称为校验位。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764132"/>
              </p:ext>
            </p:extLst>
          </p:nvPr>
        </p:nvGraphicFramePr>
        <p:xfrm>
          <a:off x="976008" y="1898830"/>
          <a:ext cx="7196392" cy="301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icture" r:id="rId3" imgW="4686300" imgH="2146300" progId="Word.Picture.8">
                  <p:embed/>
                </p:oleObj>
              </mc:Choice>
              <mc:Fallback>
                <p:oleObj name="Picture" r:id="rId3" imgW="4686300" imgH="21463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008" y="1898830"/>
                        <a:ext cx="7196392" cy="3015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11560" y="5184195"/>
            <a:ext cx="6885765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没有检测到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检测到差错，并可以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纠错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到错误，但无法确认哪位出错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4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码距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379162" cy="521811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由若干位代码组成的一个字叫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，将两个码字逐位比较，具有不同代码的位的个数叫做这两个码字间的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海明距离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位二进制编码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0000~1111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种状态，则码距为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个状态：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0101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1111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则码距为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码距与检错、纠错能力之间存在一定的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d≤4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时，关系如下：</a:t>
            </a:r>
          </a:p>
          <a:p>
            <a:pPr lvl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为奇数，则能发现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d–1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位错，或者能纠正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(d–1)/2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位错。</a:t>
            </a:r>
          </a:p>
          <a:p>
            <a:pPr lvl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为偶数，则能发现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d/2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位错，并能纠正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(d/2–1)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位错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7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循环冗余校验码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3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630"/>
            <a:ext cx="8229600" cy="5619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19" y="728700"/>
            <a:ext cx="8685965" cy="569773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假设将数据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B=b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从源部件传送至目标部件。在目标部件接收到的数据为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’=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’...b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。为了判断数据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在传送中是否发生了错误，可以按照如下步骤来判断：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第一步：在源部件求出奇（偶）校验位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n-2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⊕...⊕b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（奇）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P=b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n-2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⊕...⊕b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（偶）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第二步：在目标部件求出奇（偶）校验位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P’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P’= 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n-2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’⊕...⊕b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’⊕1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P’=b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n-2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’⊕...⊕b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’⊕b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第三步：计算最终的校验位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P*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，判断有无奇偶错。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在目标部件接受到的值为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P*= P’⊕ 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P*=1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，则表示有奇数位错；若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P*=0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，则表示正确或有偶数个错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74425" y="3119772"/>
            <a:ext cx="1544012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100 0001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62310" y="2832320"/>
            <a:ext cx="1725152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1100 0001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7348" y="3372380"/>
            <a:ext cx="1725152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853452" y="3203975"/>
            <a:ext cx="418848" cy="342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630"/>
            <a:ext cx="8229600" cy="56197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奇偶校验码（续）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4" y="728700"/>
            <a:ext cx="8370931" cy="5697732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在奇偶校验码中，若两个数据中有奇数位不同，则它们相应的校验位就不同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有偶数位不同，则虽校验位相同，但至少有两位数据位不同，因而任意两个码字之间至少有两位不同，所以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码距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d=2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码距和检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纠错能力的关系可知，它只能发现奇数位出错，不能发现偶数位出错，而且也不能确定发生错误的位置，不具有纠错能力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奇偶校验法所用的开销小，它常被用于存储器读写检查或按字节传输过程中的数据校验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4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明校验码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循环冗余校验码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0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24620</TotalTime>
  <Words>1904</Words>
  <Application>Microsoft Office PowerPoint</Application>
  <PresentationFormat>全屏显示(4:3)</PresentationFormat>
  <Paragraphs>200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默认设计模板</vt:lpstr>
      <vt:lpstr>Picture</vt:lpstr>
      <vt:lpstr>Visio.Drawing.5</vt:lpstr>
      <vt:lpstr>  第二章 数据的机器级表示与处理                                  ——数据校验码   </vt:lpstr>
      <vt:lpstr>主要内容</vt:lpstr>
      <vt:lpstr>主要内容</vt:lpstr>
      <vt:lpstr>概述</vt:lpstr>
      <vt:lpstr>码距</vt:lpstr>
      <vt:lpstr>主要内容</vt:lpstr>
      <vt:lpstr>奇偶校验码</vt:lpstr>
      <vt:lpstr>奇偶校验码（续）</vt:lpstr>
      <vt:lpstr>主要内容</vt:lpstr>
      <vt:lpstr>海明校验码（Hamming Code）</vt:lpstr>
      <vt:lpstr>校验位位数的确定</vt:lpstr>
      <vt:lpstr>分组方式的确定</vt:lpstr>
      <vt:lpstr>分组方式的确定(cont.)</vt:lpstr>
      <vt:lpstr>校验位的生成和检错、纠错</vt:lpstr>
      <vt:lpstr>例</vt:lpstr>
      <vt:lpstr>例（续）</vt:lpstr>
      <vt:lpstr>例（续）</vt:lpstr>
      <vt:lpstr>纠一检二码</vt:lpstr>
      <vt:lpstr>纠一检二码(cont.)</vt:lpstr>
      <vt:lpstr>主要内容</vt:lpstr>
      <vt:lpstr>循环冗余校验码</vt:lpstr>
      <vt:lpstr>CRC码的检错方法</vt:lpstr>
      <vt:lpstr>校验位的生成</vt:lpstr>
      <vt:lpstr>CRC码的纠错</vt:lpstr>
      <vt:lpstr>小结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JieTang</cp:lastModifiedBy>
  <cp:revision>1917</cp:revision>
  <dcterms:created xsi:type="dcterms:W3CDTF">2008-04-26T09:05:28Z</dcterms:created>
  <dcterms:modified xsi:type="dcterms:W3CDTF">2017-03-09T15:54:47Z</dcterms:modified>
</cp:coreProperties>
</file>