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1073" r:id="rId3"/>
    <p:sldId id="985" r:id="rId4"/>
    <p:sldId id="1054" r:id="rId5"/>
    <p:sldId id="989" r:id="rId6"/>
    <p:sldId id="990" r:id="rId7"/>
    <p:sldId id="1053" r:id="rId8"/>
    <p:sldId id="998" r:id="rId9"/>
    <p:sldId id="999" r:id="rId10"/>
    <p:sldId id="1076" r:id="rId11"/>
    <p:sldId id="1077" r:id="rId12"/>
    <p:sldId id="1074" r:id="rId13"/>
    <p:sldId id="1075" r:id="rId14"/>
    <p:sldId id="1056" r:id="rId15"/>
    <p:sldId id="1003" r:id="rId16"/>
    <p:sldId id="1058" r:id="rId17"/>
    <p:sldId id="1002" r:id="rId18"/>
    <p:sldId id="1005" r:id="rId19"/>
    <p:sldId id="1006" r:id="rId20"/>
    <p:sldId id="1007" r:id="rId21"/>
    <p:sldId id="1001"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CC"/>
    <a:srgbClr val="CC3300"/>
    <a:srgbClr val="0066FF"/>
    <a:srgbClr val="009242"/>
    <a:srgbClr val="FF0000"/>
    <a:srgbClr val="3366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7822" autoAdjust="0"/>
    <p:restoredTop sz="85995" autoAdjust="0"/>
  </p:normalViewPr>
  <p:slideViewPr>
    <p:cSldViewPr>
      <p:cViewPr>
        <p:scale>
          <a:sx n="100" d="100"/>
          <a:sy n="100" d="100"/>
        </p:scale>
        <p:origin x="-72" y="40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AB031EA-10E5-4739-BF41-853FF9521EE9}" type="slidenum">
              <a:rPr lang="en-US" altLang="zh-CN"/>
              <a:pPr>
                <a:defRPr/>
              </a:pPr>
              <a:t>‹#›</a:t>
            </a:fld>
            <a:endParaRPr lang="en-US" altLang="zh-CN"/>
          </a:p>
        </p:txBody>
      </p:sp>
    </p:spTree>
    <p:extLst>
      <p:ext uri="{BB962C8B-B14F-4D97-AF65-F5344CB8AC3E}">
        <p14:creationId xmlns:p14="http://schemas.microsoft.com/office/powerpoint/2010/main" val="27042679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Rot="1" noChangeAspect="1" noChangeArrowheads="1" noTextEdit="1"/>
          </p:cNvSpPr>
          <p:nvPr>
            <p:ph type="sldImg"/>
          </p:nvPr>
        </p:nvSpPr>
        <p:spPr>
          <a:xfrm>
            <a:off x="1143000" y="574675"/>
            <a:ext cx="4589463" cy="3441700"/>
          </a:xfrm>
          <a:solidFill>
            <a:srgbClr val="FFFFFF"/>
          </a:solidFill>
          <a:ln/>
        </p:spPr>
      </p:sp>
      <p:sp>
        <p:nvSpPr>
          <p:cNvPr id="667651" name="Rectangle 3"/>
          <p:cNvSpPr>
            <a:spLocks noGrp="1" noChangeArrowheads="1"/>
          </p:cNvSpPr>
          <p:nvPr>
            <p:ph type="body" idx="1"/>
          </p:nvPr>
        </p:nvSpPr>
        <p:spPr>
          <a:xfrm>
            <a:off x="515938" y="4343400"/>
            <a:ext cx="5910262" cy="4114800"/>
          </a:xfrm>
          <a:solidFill>
            <a:srgbClr val="FFFFFF"/>
          </a:solidFill>
          <a:ln>
            <a:solidFill>
              <a:srgbClr val="000000"/>
            </a:solidFill>
          </a:ln>
        </p:spPr>
        <p:txBody>
          <a:bodyPr lIns="90048" tIns="44234" rIns="90048" bIns="44234"/>
          <a:lstStyle/>
          <a:p>
            <a:r>
              <a:rPr lang="en-US" altLang="zh-CN" b="1" smtClean="0">
                <a:latin typeface="Arial" pitchFamily="34" charset="0"/>
              </a:rPr>
              <a:t>Supplement: ULP=units in the last place.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D11D9DE-2EE9-4200-9D45-50A64A8B70E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5FE13D3-6897-4B99-A065-69D3325351B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E510DF-B672-4C64-B257-52FDDEFF8BC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37E3ADD-323F-4366-BEA5-5C15855C9E0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FE1C91E-3160-41F9-BE98-69881DB50697}"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D3C1F2D-6FA7-408B-8BDA-4D30CFFB13F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F11B5E0-2BDC-49EA-9371-D7F9E74BA4E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901916D-CD67-4D7C-BFCF-E6E03A0CD1CD}"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9BEA436-2573-4070-87D2-F92FDE5C7E2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3CA841F-9F28-49B8-8DC1-6879574F07E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9DA2C80-E59C-4345-9291-79736856E88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2888975D-37FE-4587-B34C-A4FE788D8C33}"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hyperlink" Target="http://en.wikipedia.org/wiki/File:William_Kahan.jpg"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lvl="1" eaLnBrk="1" hangingPunct="1">
              <a:lnSpc>
                <a:spcPct val="145000"/>
              </a:lnSpc>
              <a:spcBef>
                <a:spcPct val="75000"/>
              </a:spcBef>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zh-CN" altLang="en-US" dirty="0" smtClean="0">
                <a:solidFill>
                  <a:srgbClr val="C00000"/>
                </a:solidFill>
                <a:latin typeface="微软雅黑" panose="020B0503020204020204" pitchFamily="34" charset="-122"/>
                <a:ea typeface="微软雅黑" panose="020B0503020204020204" pitchFamily="34" charset="-122"/>
              </a:rPr>
              <a:t>第</a:t>
            </a:r>
            <a:r>
              <a:rPr lang="zh-CN" altLang="en-US" dirty="0">
                <a:solidFill>
                  <a:srgbClr val="C00000"/>
                </a:solidFill>
                <a:latin typeface="微软雅黑" panose="020B0503020204020204" pitchFamily="34" charset="-122"/>
                <a:ea typeface="微软雅黑" panose="020B0503020204020204" pitchFamily="34" charset="-122"/>
              </a:rPr>
              <a:t>三</a:t>
            </a:r>
            <a:r>
              <a:rPr lang="zh-CN" altLang="en-US" dirty="0" smtClean="0">
                <a:solidFill>
                  <a:srgbClr val="C00000"/>
                </a:solidFill>
                <a:latin typeface="微软雅黑" panose="020B0503020204020204" pitchFamily="34" charset="-122"/>
                <a:ea typeface="微软雅黑" panose="020B0503020204020204" pitchFamily="34" charset="-122"/>
              </a:rPr>
              <a:t>章 运算</a:t>
            </a:r>
            <a:r>
              <a:rPr lang="zh-CN" altLang="en-US" dirty="0">
                <a:solidFill>
                  <a:srgbClr val="C00000"/>
                </a:solidFill>
                <a:latin typeface="微软雅黑" panose="020B0503020204020204" pitchFamily="34" charset="-122"/>
                <a:ea typeface="微软雅黑" panose="020B0503020204020204" pitchFamily="34" charset="-122"/>
              </a:rPr>
              <a:t>方法和运算</a:t>
            </a:r>
            <a:r>
              <a:rPr lang="zh-CN" altLang="en-US" dirty="0" smtClean="0">
                <a:solidFill>
                  <a:srgbClr val="C00000"/>
                </a:solidFill>
                <a:latin typeface="微软雅黑" panose="020B0503020204020204" pitchFamily="34" charset="-122"/>
                <a:ea typeface="微软雅黑" panose="020B0503020204020204" pitchFamily="34" charset="-122"/>
              </a:rPr>
              <a:t>部件</a:t>
            </a:r>
            <a:r>
              <a:rPr lang="zh-CN" altLang="en-US" dirty="0" smtClean="0">
                <a:solidFill>
                  <a:srgbClr val="C00000"/>
                </a:solidFill>
              </a:rPr>
              <a:t/>
            </a:r>
            <a:br>
              <a:rPr lang="zh-CN" altLang="en-US" dirty="0" smtClean="0">
                <a:solidFill>
                  <a:srgbClr val="C00000"/>
                </a:solidFill>
              </a:rPr>
            </a:br>
            <a:r>
              <a:rPr lang="zh-CN" altLang="en-US" dirty="0" smtClean="0">
                <a:solidFill>
                  <a:srgbClr val="C00000"/>
                </a:solidFill>
              </a:rPr>
              <a:t>（</a:t>
            </a:r>
            <a:r>
              <a:rPr lang="zh-CN" altLang="en-US" dirty="0">
                <a:solidFill>
                  <a:srgbClr val="C00000"/>
                </a:solidFill>
              </a:rPr>
              <a:t>二</a:t>
            </a:r>
            <a:r>
              <a:rPr lang="zh-CN" altLang="en-US" dirty="0" smtClean="0">
                <a:solidFill>
                  <a:srgbClr val="C00000"/>
                </a:solidFill>
              </a:rPr>
              <a:t>）</a:t>
            </a:r>
            <a:r>
              <a:rPr lang="zh-CN" altLang="en-US" dirty="0" smtClean="0">
                <a:solidFill>
                  <a:srgbClr val="FF0000"/>
                </a:solidFill>
              </a:rPr>
              <a:t> </a:t>
            </a:r>
            <a:r>
              <a:rPr lang="zh-CN" altLang="en-US" sz="2800" dirty="0">
                <a:solidFill>
                  <a:srgbClr val="0066CC"/>
                </a:solidFill>
                <a:latin typeface="微软雅黑" pitchFamily="34" charset="-122"/>
                <a:ea typeface="微软雅黑" pitchFamily="34" charset="-122"/>
              </a:rPr>
              <a:t/>
            </a:r>
            <a:br>
              <a:rPr lang="zh-CN" altLang="en-US" sz="2800" dirty="0">
                <a:solidFill>
                  <a:srgbClr val="0066CC"/>
                </a:solidFill>
                <a:latin typeface="微软雅黑" pitchFamily="34" charset="-122"/>
                <a:ea typeface="微软雅黑" pitchFamily="34" charset="-122"/>
              </a:rPr>
            </a:br>
            <a:r>
              <a:rPr lang="zh-CN" altLang="en-US" dirty="0" smtClean="0"/>
              <a:t/>
            </a:r>
            <a:br>
              <a:rPr lang="zh-CN" altLang="en-US" dirty="0" smtClean="0"/>
            </a:br>
            <a:r>
              <a:rPr lang="en-US" altLang="zh-CN" dirty="0" smtClean="0"/>
              <a:t/>
            </a:r>
            <a:br>
              <a:rPr lang="en-US" altLang="zh-CN" dirty="0" smtClean="0"/>
            </a:br>
            <a:endParaRPr lang="en-US" altLang="zh-CN" sz="2800" dirty="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4"/>
          <p:cNvSpPr>
            <a:spLocks noChangeArrowheads="1"/>
          </p:cNvSpPr>
          <p:nvPr/>
        </p:nvSpPr>
        <p:spPr bwMode="auto">
          <a:xfrm>
            <a:off x="836613" y="5775325"/>
            <a:ext cx="7994650" cy="461963"/>
          </a:xfrm>
          <a:prstGeom prst="rect">
            <a:avLst/>
          </a:prstGeom>
          <a:noFill/>
          <a:ln w="9525">
            <a:noFill/>
            <a:miter lim="800000"/>
            <a:headEnd/>
            <a:tailEnd/>
          </a:ln>
        </p:spPr>
        <p:txBody>
          <a:bodyPr>
            <a:spAutoFit/>
          </a:bodyPr>
          <a:lstStyle/>
          <a:p>
            <a:r>
              <a:rPr lang="en-US" altLang="zh-CN" sz="2400"/>
              <a:t>http://en.wikipedia.org/wiki/Kahan_summation_algorithm</a:t>
            </a:r>
            <a:endParaRPr lang="zh-CN" altLang="en-US" sz="2400"/>
          </a:p>
        </p:txBody>
      </p:sp>
      <p:sp>
        <p:nvSpPr>
          <p:cNvPr id="38915" name="标题 1"/>
          <p:cNvSpPr>
            <a:spLocks noGrp="1"/>
          </p:cNvSpPr>
          <p:nvPr>
            <p:ph type="title"/>
          </p:nvPr>
        </p:nvSpPr>
        <p:spPr/>
        <p:txBody>
          <a:bodyPr/>
          <a:lstStyle/>
          <a:p>
            <a:r>
              <a:rPr lang="en-US" altLang="zh-CN" smtClean="0"/>
              <a:t>Kahan</a:t>
            </a:r>
            <a:r>
              <a:rPr lang="zh-CN" altLang="en-US" smtClean="0"/>
              <a:t>累加算法</a:t>
            </a:r>
          </a:p>
        </p:txBody>
      </p:sp>
      <p:sp>
        <p:nvSpPr>
          <p:cNvPr id="38916" name="内容占位符 2"/>
          <p:cNvSpPr>
            <a:spLocks noGrp="1"/>
          </p:cNvSpPr>
          <p:nvPr>
            <p:ph idx="1"/>
          </p:nvPr>
        </p:nvSpPr>
        <p:spPr/>
        <p:txBody>
          <a:bodyPr/>
          <a:lstStyle/>
          <a:p>
            <a:r>
              <a:rPr lang="en-US" altLang="zh-CN" smtClean="0"/>
              <a:t>The Father of Floating Point</a:t>
            </a:r>
            <a:endParaRPr lang="zh-CN" altLang="en-US" smtClean="0"/>
          </a:p>
        </p:txBody>
      </p:sp>
      <p:pic>
        <p:nvPicPr>
          <p:cNvPr id="38917" name="Picture 2" descr="William Kahan.jpg">
            <a:hlinkClick r:id="rId2"/>
          </p:cNvPr>
          <p:cNvPicPr>
            <a:picLocks noChangeAspect="1" noChangeArrowheads="1"/>
          </p:cNvPicPr>
          <p:nvPr/>
        </p:nvPicPr>
        <p:blipFill>
          <a:blip r:embed="rId3"/>
          <a:srcRect/>
          <a:stretch>
            <a:fillRect/>
          </a:stretch>
        </p:blipFill>
        <p:spPr bwMode="auto">
          <a:xfrm>
            <a:off x="6507163" y="768350"/>
            <a:ext cx="2095500" cy="1476375"/>
          </a:xfrm>
          <a:prstGeom prst="rect">
            <a:avLst/>
          </a:prstGeom>
          <a:noFill/>
          <a:ln w="9525">
            <a:noFill/>
            <a:miter lim="800000"/>
            <a:headEnd/>
            <a:tailEnd/>
          </a:ln>
        </p:spPr>
      </p:pic>
      <p:pic>
        <p:nvPicPr>
          <p:cNvPr id="70659" name="Picture 3"/>
          <p:cNvPicPr>
            <a:picLocks noChangeAspect="1" noChangeArrowheads="1"/>
          </p:cNvPicPr>
          <p:nvPr/>
        </p:nvPicPr>
        <p:blipFill>
          <a:blip r:embed="rId4"/>
          <a:srcRect/>
          <a:stretch>
            <a:fillRect/>
          </a:stretch>
        </p:blipFill>
        <p:spPr bwMode="auto">
          <a:xfrm>
            <a:off x="701675" y="1358900"/>
            <a:ext cx="5534025" cy="3886200"/>
          </a:xfrm>
          <a:prstGeom prst="rect">
            <a:avLst/>
          </a:prstGeom>
          <a:noFill/>
          <a:ln w="9525">
            <a:noFill/>
            <a:miter lim="800000"/>
            <a:headEnd/>
            <a:tailEnd/>
          </a:ln>
        </p:spPr>
      </p:pic>
      <p:pic>
        <p:nvPicPr>
          <p:cNvPr id="70661" name="Picture 5"/>
          <p:cNvPicPr>
            <a:picLocks noChangeAspect="1" noChangeArrowheads="1"/>
          </p:cNvPicPr>
          <p:nvPr/>
        </p:nvPicPr>
        <p:blipFill>
          <a:blip r:embed="rId5"/>
          <a:srcRect/>
          <a:stretch>
            <a:fillRect/>
          </a:stretch>
        </p:blipFill>
        <p:spPr bwMode="auto">
          <a:xfrm>
            <a:off x="2681288" y="2549525"/>
            <a:ext cx="6149975" cy="1998663"/>
          </a:xfrm>
          <a:prstGeom prst="rect">
            <a:avLst/>
          </a:prstGeom>
          <a:noFill/>
          <a:ln w="9525">
            <a:noFill/>
            <a:miter lim="800000"/>
            <a:headEnd/>
            <a:tailEnd/>
          </a:ln>
        </p:spPr>
      </p:pic>
      <p:pic>
        <p:nvPicPr>
          <p:cNvPr id="70662" name="Picture 6"/>
          <p:cNvPicPr>
            <a:picLocks noChangeAspect="1" noChangeArrowheads="1"/>
          </p:cNvPicPr>
          <p:nvPr/>
        </p:nvPicPr>
        <p:blipFill>
          <a:blip r:embed="rId6"/>
          <a:srcRect/>
          <a:stretch>
            <a:fillRect/>
          </a:stretch>
        </p:blipFill>
        <p:spPr bwMode="auto">
          <a:xfrm>
            <a:off x="333375" y="1641475"/>
            <a:ext cx="5905500" cy="5200650"/>
          </a:xfrm>
          <a:prstGeom prst="rect">
            <a:avLst/>
          </a:prstGeom>
          <a:noFill/>
          <a:ln w="9525">
            <a:noFill/>
            <a:miter lim="800000"/>
            <a:headEnd/>
            <a:tailEnd/>
          </a:ln>
        </p:spPr>
      </p:pic>
      <p:pic>
        <p:nvPicPr>
          <p:cNvPr id="70663" name="Picture 7"/>
          <p:cNvPicPr>
            <a:picLocks noChangeAspect="1" noChangeArrowheads="1"/>
          </p:cNvPicPr>
          <p:nvPr/>
        </p:nvPicPr>
        <p:blipFill>
          <a:blip r:embed="rId7"/>
          <a:srcRect/>
          <a:stretch>
            <a:fillRect/>
          </a:stretch>
        </p:blipFill>
        <p:spPr bwMode="auto">
          <a:xfrm>
            <a:off x="2684463" y="3203575"/>
            <a:ext cx="6170612" cy="1890713"/>
          </a:xfrm>
          <a:prstGeom prst="rect">
            <a:avLst/>
          </a:prstGeom>
          <a:noFill/>
          <a:ln w="9525">
            <a:noFill/>
            <a:miter lim="800000"/>
            <a:headEnd/>
            <a:tailEnd/>
          </a:ln>
        </p:spPr>
      </p:pic>
    </p:spTree>
    <p:extLst>
      <p:ext uri="{BB962C8B-B14F-4D97-AF65-F5344CB8AC3E}">
        <p14:creationId xmlns:p14="http://schemas.microsoft.com/office/powerpoint/2010/main" val="4227668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0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mtClean="0"/>
              <a:t>Kahan</a:t>
            </a:r>
            <a:r>
              <a:rPr lang="zh-CN" altLang="en-US" smtClean="0"/>
              <a:t>累加算法（续）</a:t>
            </a:r>
          </a:p>
        </p:txBody>
      </p:sp>
      <p:sp>
        <p:nvSpPr>
          <p:cNvPr id="3" name="内容占位符 2"/>
          <p:cNvSpPr>
            <a:spLocks noGrp="1"/>
          </p:cNvSpPr>
          <p:nvPr>
            <p:ph idx="1"/>
          </p:nvPr>
        </p:nvSpPr>
        <p:spPr>
          <a:xfrm>
            <a:off x="4797025" y="863715"/>
            <a:ext cx="4238625" cy="2727325"/>
          </a:xfrm>
        </p:spPr>
        <p:txBody>
          <a:bodyPr/>
          <a:lstStyle/>
          <a:p>
            <a:pPr marL="0" indent="0">
              <a:lnSpc>
                <a:spcPct val="100000"/>
              </a:lnSpc>
              <a:buFontTx/>
              <a:buNone/>
            </a:pPr>
            <a:r>
              <a:rPr lang="en-US" altLang="zh-CN" sz="2000" dirty="0" smtClean="0"/>
              <a:t>y = 3.14159 - 0</a:t>
            </a:r>
          </a:p>
          <a:p>
            <a:pPr marL="0" indent="0">
              <a:lnSpc>
                <a:spcPct val="100000"/>
              </a:lnSpc>
              <a:buFontTx/>
              <a:buNone/>
            </a:pPr>
            <a:r>
              <a:rPr lang="en-US" altLang="zh-CN" sz="2000" dirty="0" smtClean="0"/>
              <a:t>t  = 10000.0 + 3.14159 </a:t>
            </a:r>
          </a:p>
          <a:p>
            <a:pPr marL="0" indent="0">
              <a:lnSpc>
                <a:spcPct val="100000"/>
              </a:lnSpc>
              <a:buFontTx/>
              <a:buNone/>
            </a:pPr>
            <a:r>
              <a:rPr lang="en-US" altLang="zh-CN" sz="2000" dirty="0" smtClean="0"/>
              <a:t>   = 10003.1 </a:t>
            </a:r>
          </a:p>
          <a:p>
            <a:pPr marL="0" indent="0">
              <a:lnSpc>
                <a:spcPct val="100000"/>
              </a:lnSpc>
              <a:buFontTx/>
              <a:buNone/>
            </a:pPr>
            <a:r>
              <a:rPr lang="en-US" altLang="zh-CN" sz="2000" dirty="0" smtClean="0"/>
              <a:t>c = (10003.1 - 10000.0) - 3.14159 </a:t>
            </a:r>
          </a:p>
          <a:p>
            <a:pPr marL="0" indent="0">
              <a:lnSpc>
                <a:spcPct val="100000"/>
              </a:lnSpc>
              <a:buFontTx/>
              <a:buNone/>
            </a:pPr>
            <a:r>
              <a:rPr lang="en-US" altLang="zh-CN" sz="2000" dirty="0" smtClean="0"/>
              <a:t>   = 3.10000 - 3.14159 </a:t>
            </a:r>
          </a:p>
          <a:p>
            <a:pPr marL="0" indent="0">
              <a:lnSpc>
                <a:spcPct val="100000"/>
              </a:lnSpc>
              <a:buFontTx/>
              <a:buNone/>
            </a:pPr>
            <a:r>
              <a:rPr lang="en-US" altLang="zh-CN" sz="2000" dirty="0" smtClean="0"/>
              <a:t>   = -.0415900 </a:t>
            </a:r>
          </a:p>
          <a:p>
            <a:pPr marL="0" indent="0">
              <a:lnSpc>
                <a:spcPct val="100000"/>
              </a:lnSpc>
              <a:buFontTx/>
              <a:buNone/>
            </a:pPr>
            <a:r>
              <a:rPr lang="en-US" altLang="zh-CN" sz="2000" dirty="0" smtClean="0"/>
              <a:t>sum = 10003.1</a:t>
            </a:r>
            <a:endParaRPr lang="zh-CN" altLang="en-US" sz="2000" dirty="0" smtClean="0"/>
          </a:p>
        </p:txBody>
      </p:sp>
      <p:sp>
        <p:nvSpPr>
          <p:cNvPr id="4" name="矩形 3"/>
          <p:cNvSpPr>
            <a:spLocks noChangeArrowheads="1"/>
          </p:cNvSpPr>
          <p:nvPr/>
        </p:nvSpPr>
        <p:spPr bwMode="auto">
          <a:xfrm>
            <a:off x="4797025" y="3789040"/>
            <a:ext cx="4181475" cy="2555875"/>
          </a:xfrm>
          <a:prstGeom prst="rect">
            <a:avLst/>
          </a:prstGeom>
          <a:noFill/>
          <a:ln w="9525">
            <a:noFill/>
            <a:miter lim="800000"/>
            <a:headEnd/>
            <a:tailEnd/>
          </a:ln>
        </p:spPr>
        <p:txBody>
          <a:bodyPr>
            <a:spAutoFit/>
          </a:bodyPr>
          <a:lstStyle/>
          <a:p>
            <a:r>
              <a:rPr lang="en-US" altLang="zh-CN" sz="2000" b="1" dirty="0"/>
              <a:t> y = 2.71828 - -.0415900</a:t>
            </a:r>
          </a:p>
          <a:p>
            <a:r>
              <a:rPr lang="en-US" altLang="zh-CN" sz="2000" b="1" dirty="0"/>
              <a:t>    = 2.75987</a:t>
            </a:r>
          </a:p>
          <a:p>
            <a:r>
              <a:rPr lang="en-US" altLang="zh-CN" sz="2000" b="1" dirty="0"/>
              <a:t>  t = 10003.1 + 2.75987 </a:t>
            </a:r>
          </a:p>
          <a:p>
            <a:r>
              <a:rPr lang="en-US" altLang="zh-CN" sz="2000" b="1" dirty="0"/>
              <a:t>    = 10005.9  </a:t>
            </a:r>
          </a:p>
          <a:p>
            <a:r>
              <a:rPr lang="en-US" altLang="zh-CN" sz="2000" b="1" dirty="0"/>
              <a:t>c  = (10005.9 - 10003.1) - 2.75987</a:t>
            </a:r>
          </a:p>
          <a:p>
            <a:r>
              <a:rPr lang="en-US" altLang="zh-CN" sz="2000" b="1" dirty="0"/>
              <a:t>     = 2.80000 - 2.75987 </a:t>
            </a:r>
          </a:p>
          <a:p>
            <a:r>
              <a:rPr lang="en-US" altLang="zh-CN" sz="2000" b="1" dirty="0"/>
              <a:t>     = .040130</a:t>
            </a:r>
          </a:p>
          <a:p>
            <a:r>
              <a:rPr lang="en-US" altLang="zh-CN" sz="2000" b="1" dirty="0"/>
              <a:t>sum = 10005.9</a:t>
            </a:r>
          </a:p>
        </p:txBody>
      </p:sp>
      <p:sp>
        <p:nvSpPr>
          <p:cNvPr id="7" name="矩形 6"/>
          <p:cNvSpPr/>
          <p:nvPr/>
        </p:nvSpPr>
        <p:spPr>
          <a:xfrm>
            <a:off x="172246" y="4032123"/>
            <a:ext cx="4140200" cy="2862262"/>
          </a:xfrm>
          <a:prstGeom prst="rect">
            <a:avLst/>
          </a:prstGeom>
        </p:spPr>
        <p:txBody>
          <a:bodyPr>
            <a:spAutoFit/>
          </a:bodyPr>
          <a:lstStyle/>
          <a:p>
            <a:pPr>
              <a:defRPr/>
            </a:pPr>
            <a:r>
              <a:rPr lang="en-US" altLang="zh-CN" sz="2000" b="1" dirty="0">
                <a:solidFill>
                  <a:srgbClr val="FF0000"/>
                </a:solidFill>
                <a:latin typeface="+mn-lt"/>
                <a:ea typeface="微软雅黑" panose="020B0503020204020204" pitchFamily="34" charset="-122"/>
              </a:rPr>
              <a:t>function </a:t>
            </a:r>
            <a:r>
              <a:rPr lang="en-US" altLang="zh-CN" sz="2000" b="1" dirty="0" err="1">
                <a:solidFill>
                  <a:srgbClr val="FF0000"/>
                </a:solidFill>
                <a:latin typeface="+mn-lt"/>
                <a:ea typeface="微软雅黑" panose="020B0503020204020204" pitchFamily="34" charset="-122"/>
              </a:rPr>
              <a:t>KahanSum</a:t>
            </a:r>
            <a:r>
              <a:rPr lang="en-US" altLang="zh-CN" sz="2000" b="1" dirty="0">
                <a:solidFill>
                  <a:srgbClr val="FF0000"/>
                </a:solidFill>
                <a:latin typeface="+mn-lt"/>
                <a:ea typeface="微软雅黑" panose="020B0503020204020204" pitchFamily="34" charset="-122"/>
              </a:rPr>
              <a:t>(input)</a:t>
            </a:r>
          </a:p>
          <a:p>
            <a:pPr>
              <a:defRPr/>
            </a:pPr>
            <a:r>
              <a:rPr lang="en-US" altLang="zh-CN" sz="2000" b="1" dirty="0">
                <a:solidFill>
                  <a:srgbClr val="FF0000"/>
                </a:solidFill>
                <a:latin typeface="+mn-lt"/>
                <a:ea typeface="微软雅黑" panose="020B0503020204020204" pitchFamily="34" charset="-122"/>
              </a:rPr>
              <a:t>    </a:t>
            </a:r>
            <a:r>
              <a:rPr lang="en-US" altLang="zh-CN" sz="2000" b="1" dirty="0" err="1">
                <a:solidFill>
                  <a:srgbClr val="FF0000"/>
                </a:solidFill>
                <a:latin typeface="+mn-lt"/>
                <a:ea typeface="微软雅黑" panose="020B0503020204020204" pitchFamily="34" charset="-122"/>
              </a:rPr>
              <a:t>var</a:t>
            </a:r>
            <a:r>
              <a:rPr lang="en-US" altLang="zh-CN" sz="2000" b="1" dirty="0">
                <a:solidFill>
                  <a:srgbClr val="FF0000"/>
                </a:solidFill>
                <a:latin typeface="+mn-lt"/>
                <a:ea typeface="微软雅黑" panose="020B0503020204020204" pitchFamily="34" charset="-122"/>
              </a:rPr>
              <a:t> sum = </a:t>
            </a:r>
            <a:r>
              <a:rPr lang="en-US" altLang="zh-CN" sz="2000" b="1" dirty="0" smtClean="0">
                <a:solidFill>
                  <a:srgbClr val="FF0000"/>
                </a:solidFill>
                <a:latin typeface="+mn-lt"/>
                <a:ea typeface="微软雅黑" panose="020B0503020204020204" pitchFamily="34" charset="-122"/>
              </a:rPr>
              <a:t>0.0</a:t>
            </a:r>
            <a:r>
              <a:rPr lang="zh-CN" altLang="en-US" sz="2000" b="1" dirty="0" smtClean="0">
                <a:solidFill>
                  <a:srgbClr val="FF0000"/>
                </a:solidFill>
                <a:latin typeface="+mn-lt"/>
                <a:ea typeface="微软雅黑" panose="020B0503020204020204" pitchFamily="34" charset="-122"/>
              </a:rPr>
              <a:t>，</a:t>
            </a:r>
            <a:r>
              <a:rPr lang="en-US" altLang="zh-CN" sz="2000" b="1" dirty="0" smtClean="0">
                <a:solidFill>
                  <a:srgbClr val="FF0000"/>
                </a:solidFill>
                <a:latin typeface="+mn-lt"/>
                <a:ea typeface="微软雅黑" panose="020B0503020204020204" pitchFamily="34" charset="-122"/>
              </a:rPr>
              <a:t>t</a:t>
            </a:r>
            <a:endParaRPr lang="en-US" altLang="zh-CN" sz="2000" b="1" dirty="0">
              <a:solidFill>
                <a:srgbClr val="FF0000"/>
              </a:solidFill>
              <a:latin typeface="+mn-lt"/>
              <a:ea typeface="微软雅黑" panose="020B0503020204020204" pitchFamily="34" charset="-122"/>
            </a:endParaRPr>
          </a:p>
          <a:p>
            <a:pPr>
              <a:defRPr/>
            </a:pPr>
            <a:r>
              <a:rPr lang="en-US" altLang="zh-CN" sz="2000" b="1" dirty="0">
                <a:solidFill>
                  <a:srgbClr val="FF0000"/>
                </a:solidFill>
                <a:latin typeface="+mn-lt"/>
                <a:ea typeface="微软雅黑" panose="020B0503020204020204" pitchFamily="34" charset="-122"/>
              </a:rPr>
              <a:t>    </a:t>
            </a:r>
            <a:r>
              <a:rPr lang="en-US" altLang="zh-CN" sz="2000" b="1" dirty="0" err="1">
                <a:solidFill>
                  <a:srgbClr val="FF0000"/>
                </a:solidFill>
                <a:latin typeface="+mn-lt"/>
                <a:ea typeface="微软雅黑" panose="020B0503020204020204" pitchFamily="34" charset="-122"/>
              </a:rPr>
              <a:t>var</a:t>
            </a:r>
            <a:r>
              <a:rPr lang="en-US" altLang="zh-CN" sz="2000" b="1" dirty="0">
                <a:solidFill>
                  <a:srgbClr val="FF0000"/>
                </a:solidFill>
                <a:latin typeface="+mn-lt"/>
                <a:ea typeface="微软雅黑" panose="020B0503020204020204" pitchFamily="34" charset="-122"/>
              </a:rPr>
              <a:t> c = </a:t>
            </a:r>
            <a:r>
              <a:rPr lang="en-US" altLang="zh-CN" sz="2000" b="1" dirty="0" smtClean="0">
                <a:solidFill>
                  <a:srgbClr val="FF0000"/>
                </a:solidFill>
                <a:latin typeface="+mn-lt"/>
                <a:ea typeface="微软雅黑" panose="020B0503020204020204" pitchFamily="34" charset="-122"/>
              </a:rPr>
              <a:t>0.0</a:t>
            </a:r>
            <a:r>
              <a:rPr lang="zh-CN" altLang="en-US" sz="2000" b="1" dirty="0" smtClean="0">
                <a:solidFill>
                  <a:srgbClr val="FF0000"/>
                </a:solidFill>
                <a:latin typeface="+mn-lt"/>
                <a:ea typeface="微软雅黑" panose="020B0503020204020204" pitchFamily="34" charset="-122"/>
              </a:rPr>
              <a:t>， </a:t>
            </a:r>
            <a:r>
              <a:rPr lang="en-US" altLang="zh-CN" sz="2000" b="1" dirty="0" smtClean="0">
                <a:solidFill>
                  <a:srgbClr val="FF0000"/>
                </a:solidFill>
                <a:latin typeface="+mn-lt"/>
                <a:ea typeface="微软雅黑" panose="020B0503020204020204" pitchFamily="34" charset="-122"/>
              </a:rPr>
              <a:t>y</a:t>
            </a:r>
            <a:endParaRPr lang="en-US" altLang="zh-CN" sz="2000" b="1" dirty="0">
              <a:solidFill>
                <a:srgbClr val="FF0000"/>
              </a:solidFill>
              <a:latin typeface="+mn-lt"/>
              <a:ea typeface="微软雅黑" panose="020B0503020204020204" pitchFamily="34" charset="-122"/>
            </a:endParaRPr>
          </a:p>
          <a:p>
            <a:pPr>
              <a:defRPr/>
            </a:pPr>
            <a:r>
              <a:rPr lang="en-US" altLang="zh-CN" sz="2000" b="1" dirty="0">
                <a:solidFill>
                  <a:srgbClr val="FF0000"/>
                </a:solidFill>
                <a:latin typeface="+mn-lt"/>
                <a:ea typeface="微软雅黑" panose="020B0503020204020204" pitchFamily="34" charset="-122"/>
              </a:rPr>
              <a:t>    for </a:t>
            </a:r>
            <a:r>
              <a:rPr lang="en-US" altLang="zh-CN" sz="2000" b="1" dirty="0" err="1">
                <a:solidFill>
                  <a:srgbClr val="FF0000"/>
                </a:solidFill>
                <a:latin typeface="+mn-lt"/>
                <a:ea typeface="微软雅黑" panose="020B0503020204020204" pitchFamily="34" charset="-122"/>
              </a:rPr>
              <a:t>i</a:t>
            </a:r>
            <a:r>
              <a:rPr lang="en-US" altLang="zh-CN" sz="2000" b="1" dirty="0">
                <a:solidFill>
                  <a:srgbClr val="FF0000"/>
                </a:solidFill>
                <a:latin typeface="+mn-lt"/>
                <a:ea typeface="微软雅黑" panose="020B0503020204020204" pitchFamily="34" charset="-122"/>
              </a:rPr>
              <a:t> = 1 to </a:t>
            </a:r>
            <a:r>
              <a:rPr lang="en-US" altLang="zh-CN" sz="2000" b="1" dirty="0" err="1">
                <a:solidFill>
                  <a:srgbClr val="FF0000"/>
                </a:solidFill>
                <a:latin typeface="+mn-lt"/>
                <a:ea typeface="微软雅黑" panose="020B0503020204020204" pitchFamily="34" charset="-122"/>
              </a:rPr>
              <a:t>input.length</a:t>
            </a:r>
            <a:r>
              <a:rPr lang="en-US" altLang="zh-CN" sz="2000" b="1" dirty="0">
                <a:solidFill>
                  <a:srgbClr val="FF0000"/>
                </a:solidFill>
                <a:latin typeface="+mn-lt"/>
                <a:ea typeface="微软雅黑" panose="020B0503020204020204" pitchFamily="34" charset="-122"/>
              </a:rPr>
              <a:t> do</a:t>
            </a:r>
          </a:p>
          <a:p>
            <a:pPr>
              <a:defRPr/>
            </a:pPr>
            <a:r>
              <a:rPr lang="en-US" altLang="zh-CN" sz="2000" b="1" dirty="0">
                <a:solidFill>
                  <a:srgbClr val="FF0000"/>
                </a:solidFill>
                <a:latin typeface="+mn-lt"/>
                <a:ea typeface="微软雅黑" panose="020B0503020204020204" pitchFamily="34" charset="-122"/>
              </a:rPr>
              <a:t> </a:t>
            </a:r>
            <a:r>
              <a:rPr lang="en-US" altLang="zh-CN" sz="2000" b="1" dirty="0" smtClean="0">
                <a:solidFill>
                  <a:srgbClr val="FF0000"/>
                </a:solidFill>
                <a:latin typeface="+mn-lt"/>
                <a:ea typeface="微软雅黑" panose="020B0503020204020204" pitchFamily="34" charset="-122"/>
              </a:rPr>
              <a:t>       y </a:t>
            </a:r>
            <a:r>
              <a:rPr lang="en-US" altLang="zh-CN" sz="2000" b="1" dirty="0">
                <a:solidFill>
                  <a:srgbClr val="FF0000"/>
                </a:solidFill>
                <a:latin typeface="+mn-lt"/>
                <a:ea typeface="微软雅黑" panose="020B0503020204020204" pitchFamily="34" charset="-122"/>
              </a:rPr>
              <a:t>= input[</a:t>
            </a:r>
            <a:r>
              <a:rPr lang="en-US" altLang="zh-CN" sz="2000" b="1" dirty="0" err="1">
                <a:solidFill>
                  <a:srgbClr val="FF0000"/>
                </a:solidFill>
                <a:latin typeface="+mn-lt"/>
                <a:ea typeface="微软雅黑" panose="020B0503020204020204" pitchFamily="34" charset="-122"/>
              </a:rPr>
              <a:t>i</a:t>
            </a:r>
            <a:r>
              <a:rPr lang="en-US" altLang="zh-CN" sz="2000" b="1" dirty="0">
                <a:solidFill>
                  <a:srgbClr val="FF0000"/>
                </a:solidFill>
                <a:latin typeface="+mn-lt"/>
                <a:ea typeface="微软雅黑" panose="020B0503020204020204" pitchFamily="34" charset="-122"/>
              </a:rPr>
              <a:t>] - c </a:t>
            </a:r>
          </a:p>
          <a:p>
            <a:pPr>
              <a:defRPr/>
            </a:pPr>
            <a:r>
              <a:rPr lang="en-US" altLang="zh-CN" sz="2000" b="1" dirty="0">
                <a:solidFill>
                  <a:srgbClr val="FF0000"/>
                </a:solidFill>
                <a:latin typeface="+mn-lt"/>
                <a:ea typeface="微软雅黑" panose="020B0503020204020204" pitchFamily="34" charset="-122"/>
              </a:rPr>
              <a:t>        </a:t>
            </a:r>
            <a:r>
              <a:rPr lang="en-US" altLang="zh-CN" sz="2000" b="1" dirty="0" smtClean="0">
                <a:solidFill>
                  <a:srgbClr val="FF0000"/>
                </a:solidFill>
                <a:latin typeface="+mn-lt"/>
                <a:ea typeface="微软雅黑" panose="020B0503020204020204" pitchFamily="34" charset="-122"/>
              </a:rPr>
              <a:t>t </a:t>
            </a:r>
            <a:r>
              <a:rPr lang="en-US" altLang="zh-CN" sz="2000" b="1" dirty="0">
                <a:solidFill>
                  <a:srgbClr val="FF0000"/>
                </a:solidFill>
                <a:latin typeface="+mn-lt"/>
                <a:ea typeface="微软雅黑" panose="020B0503020204020204" pitchFamily="34" charset="-122"/>
              </a:rPr>
              <a:t>= sum + y</a:t>
            </a:r>
          </a:p>
          <a:p>
            <a:pPr>
              <a:defRPr/>
            </a:pPr>
            <a:r>
              <a:rPr lang="en-US" altLang="zh-CN" sz="2000" b="1" dirty="0">
                <a:solidFill>
                  <a:srgbClr val="FF0000"/>
                </a:solidFill>
                <a:latin typeface="+mn-lt"/>
                <a:ea typeface="微软雅黑" panose="020B0503020204020204" pitchFamily="34" charset="-122"/>
              </a:rPr>
              <a:t>        c = (t - sum) – y</a:t>
            </a:r>
          </a:p>
          <a:p>
            <a:pPr>
              <a:defRPr/>
            </a:pPr>
            <a:r>
              <a:rPr lang="en-US" altLang="zh-CN" sz="2000" b="1" dirty="0">
                <a:solidFill>
                  <a:srgbClr val="FF0000"/>
                </a:solidFill>
                <a:latin typeface="+mn-lt"/>
                <a:ea typeface="微软雅黑" panose="020B0503020204020204" pitchFamily="34" charset="-122"/>
              </a:rPr>
              <a:t>        sum = t</a:t>
            </a:r>
          </a:p>
          <a:p>
            <a:pPr>
              <a:defRPr/>
            </a:pPr>
            <a:r>
              <a:rPr lang="en-US" altLang="zh-CN" sz="2000" b="1" dirty="0">
                <a:solidFill>
                  <a:srgbClr val="FF0000"/>
                </a:solidFill>
                <a:latin typeface="+mn-lt"/>
                <a:ea typeface="微软雅黑" panose="020B0503020204020204" pitchFamily="34" charset="-122"/>
              </a:rPr>
              <a:t>return sum</a:t>
            </a:r>
          </a:p>
        </p:txBody>
      </p:sp>
      <p:sp>
        <p:nvSpPr>
          <p:cNvPr id="8" name="内容占位符 2"/>
          <p:cNvSpPr txBox="1">
            <a:spLocks/>
          </p:cNvSpPr>
          <p:nvPr/>
        </p:nvSpPr>
        <p:spPr bwMode="auto">
          <a:xfrm>
            <a:off x="172246" y="1808820"/>
            <a:ext cx="4238625" cy="21422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0" indent="0">
              <a:lnSpc>
                <a:spcPct val="100000"/>
              </a:lnSpc>
              <a:buFontTx/>
              <a:buNone/>
            </a:pPr>
            <a:r>
              <a:rPr lang="en-US" altLang="zh-CN" sz="2000" kern="0" dirty="0" smtClean="0"/>
              <a:t>sum  = 10000.0 + 3.14159 </a:t>
            </a:r>
          </a:p>
          <a:p>
            <a:pPr marL="0" indent="0">
              <a:lnSpc>
                <a:spcPct val="100000"/>
              </a:lnSpc>
              <a:buFontTx/>
              <a:buNone/>
            </a:pPr>
            <a:r>
              <a:rPr lang="en-US" altLang="zh-CN" sz="2000" kern="0" dirty="0"/>
              <a:t> </a:t>
            </a:r>
            <a:r>
              <a:rPr lang="en-US" altLang="zh-CN" sz="2000" kern="0" dirty="0" smtClean="0"/>
              <a:t>         = 10003.14159</a:t>
            </a:r>
          </a:p>
          <a:p>
            <a:pPr marL="0" indent="0">
              <a:lnSpc>
                <a:spcPct val="100000"/>
              </a:lnSpc>
              <a:buFontTx/>
              <a:buNone/>
            </a:pPr>
            <a:r>
              <a:rPr lang="en-US" altLang="zh-CN" sz="2000" kern="0" dirty="0" smtClean="0"/>
              <a:t>          = 10003.1 </a:t>
            </a:r>
          </a:p>
          <a:p>
            <a:pPr marL="0" indent="0">
              <a:lnSpc>
                <a:spcPct val="100000"/>
              </a:lnSpc>
              <a:buFontTx/>
              <a:buNone/>
            </a:pPr>
            <a:r>
              <a:rPr lang="en-US" altLang="zh-CN" sz="2000" kern="0" dirty="0"/>
              <a:t>s</a:t>
            </a:r>
            <a:r>
              <a:rPr lang="en-US" altLang="zh-CN" sz="2000" kern="0" dirty="0" smtClean="0"/>
              <a:t>um  = 10003.1+2.71828</a:t>
            </a:r>
          </a:p>
          <a:p>
            <a:pPr marL="0" indent="0">
              <a:lnSpc>
                <a:spcPct val="100000"/>
              </a:lnSpc>
              <a:buFontTx/>
              <a:buNone/>
            </a:pPr>
            <a:r>
              <a:rPr lang="en-US" altLang="zh-CN" sz="2000" kern="0" dirty="0"/>
              <a:t> </a:t>
            </a:r>
            <a:r>
              <a:rPr lang="en-US" altLang="zh-CN" sz="2000" kern="0" dirty="0" smtClean="0"/>
              <a:t>         = 10005.81828</a:t>
            </a:r>
          </a:p>
          <a:p>
            <a:pPr marL="0" indent="0">
              <a:lnSpc>
                <a:spcPct val="100000"/>
              </a:lnSpc>
              <a:buFontTx/>
              <a:buNone/>
            </a:pPr>
            <a:r>
              <a:rPr lang="en-US" altLang="zh-CN" sz="2000" kern="0" dirty="0"/>
              <a:t> </a:t>
            </a:r>
            <a:r>
              <a:rPr lang="en-US" altLang="zh-CN" sz="2000" kern="0" dirty="0" smtClean="0"/>
              <a:t>         = 10005.8</a:t>
            </a:r>
          </a:p>
        </p:txBody>
      </p:sp>
      <p:sp>
        <p:nvSpPr>
          <p:cNvPr id="9" name="内容占位符 2"/>
          <p:cNvSpPr txBox="1">
            <a:spLocks/>
          </p:cNvSpPr>
          <p:nvPr/>
        </p:nvSpPr>
        <p:spPr bwMode="auto">
          <a:xfrm>
            <a:off x="172246" y="728700"/>
            <a:ext cx="4527778" cy="10711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0" indent="0">
              <a:lnSpc>
                <a:spcPct val="100000"/>
              </a:lnSpc>
              <a:buFontTx/>
              <a:buNone/>
            </a:pPr>
            <a:r>
              <a:rPr lang="en-US" altLang="zh-CN" sz="2000" kern="0" dirty="0" smtClean="0"/>
              <a:t>sum  = 10000.0 + 3.14159 + 2.71828 </a:t>
            </a:r>
          </a:p>
          <a:p>
            <a:pPr marL="0" indent="0">
              <a:lnSpc>
                <a:spcPct val="100000"/>
              </a:lnSpc>
              <a:buFontTx/>
              <a:buNone/>
            </a:pPr>
            <a:r>
              <a:rPr lang="en-US" altLang="zh-CN" sz="2000" kern="0" dirty="0"/>
              <a:t> </a:t>
            </a:r>
            <a:r>
              <a:rPr lang="en-US" altLang="zh-CN" sz="2000" kern="0" dirty="0" smtClean="0"/>
              <a:t>         </a:t>
            </a:r>
            <a:r>
              <a:rPr lang="en-US" altLang="zh-CN" sz="2000" kern="0" dirty="0"/>
              <a:t>= </a:t>
            </a:r>
            <a:r>
              <a:rPr lang="en-US" altLang="zh-CN" sz="2000" kern="0" dirty="0" smtClean="0"/>
              <a:t>10005.85987</a:t>
            </a:r>
          </a:p>
          <a:p>
            <a:pPr marL="0" indent="0">
              <a:lnSpc>
                <a:spcPct val="100000"/>
              </a:lnSpc>
              <a:buFontTx/>
              <a:buNone/>
            </a:pPr>
            <a:r>
              <a:rPr lang="en-US" altLang="zh-CN" sz="2000" kern="0" dirty="0" smtClean="0"/>
              <a:t>          = 10005.9</a:t>
            </a:r>
          </a:p>
        </p:txBody>
      </p:sp>
    </p:spTree>
    <p:extLst>
      <p:ext uri="{BB962C8B-B14F-4D97-AF65-F5344CB8AC3E}">
        <p14:creationId xmlns:p14="http://schemas.microsoft.com/office/powerpoint/2010/main" val="962807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31540" y="278650"/>
            <a:ext cx="1485165" cy="3693315"/>
          </a:xfrm>
        </p:spPr>
        <p:txBody>
          <a:bodyPr/>
          <a:lstStyle/>
          <a:p>
            <a:pPr algn="l"/>
            <a:r>
              <a:rPr lang="zh-CN" altLang="zh-CN" dirty="0"/>
              <a:t>浮点数加减法运算流程图</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032" y="88060"/>
            <a:ext cx="5973393" cy="6716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5033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浮点数运算举例</a:t>
            </a:r>
            <a:endParaRPr lang="zh-CN" altLang="en-US" dirty="0"/>
          </a:p>
        </p:txBody>
      </p:sp>
      <p:sp>
        <p:nvSpPr>
          <p:cNvPr id="3" name="内容占位符 2"/>
          <p:cNvSpPr>
            <a:spLocks noGrp="1"/>
          </p:cNvSpPr>
          <p:nvPr>
            <p:ph idx="1"/>
          </p:nvPr>
        </p:nvSpPr>
        <p:spPr>
          <a:xfrm>
            <a:off x="468313" y="836613"/>
            <a:ext cx="8229600" cy="5697732"/>
          </a:xfrm>
        </p:spPr>
        <p:txBody>
          <a:bodyPr/>
          <a:lstStyle/>
          <a:p>
            <a:pPr marL="0" indent="0">
              <a:buNone/>
            </a:pPr>
            <a:r>
              <a:rPr lang="zh-CN" altLang="en-US" sz="1800" dirty="0"/>
              <a:t>假设有两个实数</a:t>
            </a:r>
            <a:r>
              <a:rPr lang="en-US" altLang="zh-CN" sz="1800" dirty="0"/>
              <a:t>x</a:t>
            </a:r>
            <a:r>
              <a:rPr lang="zh-CN" altLang="en-US" sz="1800" dirty="0"/>
              <a:t>和</a:t>
            </a:r>
            <a:r>
              <a:rPr lang="en-US" altLang="zh-CN" sz="1800" dirty="0"/>
              <a:t>y</a:t>
            </a:r>
            <a:r>
              <a:rPr lang="zh-CN" altLang="en-US" sz="1800" dirty="0"/>
              <a:t>，</a:t>
            </a:r>
            <a:r>
              <a:rPr lang="en-US" altLang="zh-CN" sz="1800" dirty="0"/>
              <a:t>x=–68</a:t>
            </a:r>
            <a:r>
              <a:rPr lang="zh-CN" altLang="en-US" sz="1800" dirty="0"/>
              <a:t>，</a:t>
            </a:r>
            <a:r>
              <a:rPr lang="en-US" altLang="zh-CN" sz="1800" dirty="0"/>
              <a:t>y=–8.25</a:t>
            </a:r>
            <a:r>
              <a:rPr lang="zh-CN" altLang="en-US" sz="1800" dirty="0"/>
              <a:t>，它们在</a:t>
            </a:r>
            <a:r>
              <a:rPr lang="en-US" altLang="zh-CN" sz="1800" dirty="0"/>
              <a:t>C</a:t>
            </a:r>
            <a:r>
              <a:rPr lang="zh-CN" altLang="en-US" sz="1800" dirty="0"/>
              <a:t>语言程序中定义为</a:t>
            </a:r>
            <a:r>
              <a:rPr lang="en-US" altLang="zh-CN" sz="1800" dirty="0"/>
              <a:t>float</a:t>
            </a:r>
            <a:r>
              <a:rPr lang="zh-CN" altLang="en-US" sz="1800" dirty="0"/>
              <a:t>型变量（用</a:t>
            </a:r>
            <a:r>
              <a:rPr lang="en-US" altLang="zh-CN" sz="1800" dirty="0"/>
              <a:t>IEEE 754</a:t>
            </a:r>
            <a:r>
              <a:rPr lang="zh-CN" altLang="en-US" sz="1800" dirty="0"/>
              <a:t>单精度浮点数格式表示），</a:t>
            </a:r>
            <a:r>
              <a:rPr lang="en-US" altLang="zh-CN" sz="1800" dirty="0"/>
              <a:t>x</a:t>
            </a:r>
            <a:r>
              <a:rPr lang="zh-CN" altLang="en-US" sz="1800" dirty="0"/>
              <a:t>和</a:t>
            </a:r>
            <a:r>
              <a:rPr lang="en-US" altLang="zh-CN" sz="1800" dirty="0"/>
              <a:t>y</a:t>
            </a:r>
            <a:r>
              <a:rPr lang="zh-CN" altLang="en-US" sz="1800" dirty="0"/>
              <a:t>分别存放在寄存器</a:t>
            </a:r>
            <a:r>
              <a:rPr lang="en-US" altLang="zh-CN" sz="1800" dirty="0"/>
              <a:t>A</a:t>
            </a:r>
            <a:r>
              <a:rPr lang="zh-CN" altLang="en-US" sz="1800" dirty="0"/>
              <a:t>和</a:t>
            </a:r>
            <a:r>
              <a:rPr lang="en-US" altLang="zh-CN" sz="1800" dirty="0"/>
              <a:t>B</a:t>
            </a:r>
            <a:r>
              <a:rPr lang="zh-CN" altLang="en-US" sz="1800" dirty="0"/>
              <a:t>中。另外，还有两个寄存器</a:t>
            </a:r>
            <a:r>
              <a:rPr lang="en-US" altLang="zh-CN" sz="1800" dirty="0"/>
              <a:t>C</a:t>
            </a:r>
            <a:r>
              <a:rPr lang="zh-CN" altLang="en-US" sz="1800" dirty="0"/>
              <a:t>和</a:t>
            </a:r>
            <a:r>
              <a:rPr lang="en-US" altLang="zh-CN" sz="1800" dirty="0"/>
              <a:t>D</a:t>
            </a:r>
            <a:r>
              <a:rPr lang="zh-CN" altLang="en-US" sz="1800" dirty="0"/>
              <a:t>。</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a:t>
            </a:r>
            <a:r>
              <a:rPr lang="en-US" altLang="zh-CN" sz="1800" dirty="0"/>
              <a:t>D</a:t>
            </a:r>
            <a:r>
              <a:rPr lang="zh-CN" altLang="en-US" sz="1800" dirty="0"/>
              <a:t>都是</a:t>
            </a:r>
            <a:r>
              <a:rPr lang="en-US" altLang="zh-CN" sz="1800" dirty="0"/>
              <a:t>32</a:t>
            </a:r>
            <a:r>
              <a:rPr lang="zh-CN" altLang="en-US" sz="1800" dirty="0"/>
              <a:t>位寄存器。请回答下列问题（要求最终用十六进制表示二进制序列）。</a:t>
            </a:r>
          </a:p>
          <a:p>
            <a:pPr marL="0" indent="0">
              <a:buNone/>
            </a:pPr>
            <a:r>
              <a:rPr lang="zh-CN" altLang="en-US" sz="1800" dirty="0" smtClean="0"/>
              <a:t>（</a:t>
            </a:r>
            <a:r>
              <a:rPr lang="en-US" altLang="zh-CN" sz="1800" dirty="0"/>
              <a:t>1</a:t>
            </a:r>
            <a:r>
              <a:rPr lang="zh-CN" altLang="en-US" sz="1800" dirty="0"/>
              <a:t>）寄存器</a:t>
            </a:r>
            <a:r>
              <a:rPr lang="en-US" altLang="zh-CN" sz="1800" dirty="0"/>
              <a:t>A</a:t>
            </a:r>
            <a:r>
              <a:rPr lang="zh-CN" altLang="en-US" sz="1800" dirty="0"/>
              <a:t>和</a:t>
            </a:r>
            <a:r>
              <a:rPr lang="en-US" altLang="zh-CN" sz="1800" dirty="0"/>
              <a:t>B</a:t>
            </a:r>
            <a:r>
              <a:rPr lang="zh-CN" altLang="en-US" sz="1800" dirty="0"/>
              <a:t>中的内容分别是什么？ </a:t>
            </a:r>
          </a:p>
          <a:p>
            <a:pPr marL="0" indent="0">
              <a:buNone/>
            </a:pPr>
            <a:r>
              <a:rPr lang="zh-CN" altLang="en-US" sz="1800" dirty="0"/>
              <a:t>（</a:t>
            </a:r>
            <a:r>
              <a:rPr lang="en-US" altLang="zh-CN" sz="1800" dirty="0"/>
              <a:t>2</a:t>
            </a:r>
            <a:r>
              <a:rPr lang="zh-CN" altLang="en-US" sz="1800" dirty="0"/>
              <a:t>）若</a:t>
            </a:r>
            <a:r>
              <a:rPr lang="en-US" altLang="zh-CN" sz="1800" dirty="0"/>
              <a:t>x</a:t>
            </a:r>
            <a:r>
              <a:rPr lang="zh-CN" altLang="en-US" sz="1800" dirty="0"/>
              <a:t>和</a:t>
            </a:r>
            <a:r>
              <a:rPr lang="en-US" altLang="zh-CN" sz="1800" dirty="0"/>
              <a:t>y</a:t>
            </a:r>
            <a:r>
              <a:rPr lang="zh-CN" altLang="en-US" sz="1800" dirty="0"/>
              <a:t>相加后的结果存放在寄存器</a:t>
            </a:r>
            <a:r>
              <a:rPr lang="en-US" altLang="zh-CN" sz="1800" dirty="0"/>
              <a:t>C</a:t>
            </a:r>
            <a:r>
              <a:rPr lang="zh-CN" altLang="en-US" sz="1800" dirty="0"/>
              <a:t>中，则寄存器</a:t>
            </a:r>
            <a:r>
              <a:rPr lang="en-US" altLang="zh-CN" sz="1800" dirty="0"/>
              <a:t>C</a:t>
            </a:r>
            <a:r>
              <a:rPr lang="zh-CN" altLang="en-US" sz="1800" dirty="0"/>
              <a:t>中的内容是什么？ </a:t>
            </a:r>
          </a:p>
          <a:p>
            <a:pPr marL="0" indent="0">
              <a:buNone/>
            </a:pPr>
            <a:r>
              <a:rPr lang="zh-CN" altLang="en-US" sz="1800" dirty="0"/>
              <a:t>（</a:t>
            </a:r>
            <a:r>
              <a:rPr lang="en-US" altLang="zh-CN" sz="1800" dirty="0"/>
              <a:t>3</a:t>
            </a:r>
            <a:r>
              <a:rPr lang="zh-CN" altLang="en-US" sz="1800" dirty="0"/>
              <a:t>）若</a:t>
            </a:r>
            <a:r>
              <a:rPr lang="en-US" altLang="zh-CN" sz="1800" dirty="0"/>
              <a:t>x</a:t>
            </a:r>
            <a:r>
              <a:rPr lang="zh-CN" altLang="en-US" sz="1800" dirty="0"/>
              <a:t>和</a:t>
            </a:r>
            <a:r>
              <a:rPr lang="en-US" altLang="zh-CN" sz="1800" dirty="0"/>
              <a:t>y</a:t>
            </a:r>
            <a:r>
              <a:rPr lang="zh-CN" altLang="en-US" sz="1800" dirty="0"/>
              <a:t>相减后的结果存放在寄存器</a:t>
            </a:r>
            <a:r>
              <a:rPr lang="en-US" altLang="zh-CN" sz="1800" dirty="0"/>
              <a:t>D</a:t>
            </a:r>
            <a:r>
              <a:rPr lang="zh-CN" altLang="en-US" sz="1800" dirty="0"/>
              <a:t>中，则寄存器</a:t>
            </a:r>
            <a:r>
              <a:rPr lang="en-US" altLang="zh-CN" sz="1800" dirty="0"/>
              <a:t>D</a:t>
            </a:r>
            <a:r>
              <a:rPr lang="zh-CN" altLang="en-US" sz="1800" dirty="0"/>
              <a:t>中的内容是什么</a:t>
            </a:r>
            <a:r>
              <a:rPr lang="zh-CN" altLang="en-US" sz="1800" dirty="0" smtClean="0"/>
              <a:t>？</a:t>
            </a:r>
            <a:endParaRPr lang="en-US" altLang="zh-CN" sz="1800" dirty="0" smtClean="0"/>
          </a:p>
          <a:p>
            <a:pPr marL="0" indent="0">
              <a:buNone/>
            </a:pPr>
            <a:r>
              <a:rPr lang="zh-CN" altLang="en-US" sz="1800" dirty="0" smtClean="0"/>
              <a:t>（</a:t>
            </a:r>
            <a:r>
              <a:rPr lang="en-US" altLang="zh-CN" sz="1800" dirty="0" smtClean="0"/>
              <a:t>4</a:t>
            </a:r>
            <a:r>
              <a:rPr lang="zh-CN" altLang="en-US" sz="1800" dirty="0" smtClean="0"/>
              <a:t>）如果相加结果 被</a:t>
            </a:r>
            <a:r>
              <a:rPr lang="zh-CN" altLang="en-US" sz="1800" dirty="0"/>
              <a:t>写到了主存（按字节编址</a:t>
            </a:r>
            <a:r>
              <a:rPr lang="zh-CN" altLang="en-US" sz="1800" dirty="0" smtClean="0"/>
              <a:t>），地址</a:t>
            </a:r>
            <a:r>
              <a:rPr lang="zh-CN" altLang="en-US" sz="1800" dirty="0" smtClean="0"/>
              <a:t>为</a:t>
            </a:r>
            <a:r>
              <a:rPr lang="en-US" altLang="zh-CN" sz="1800" dirty="0" smtClean="0"/>
              <a:t>0x8049000</a:t>
            </a:r>
            <a:r>
              <a:rPr lang="zh-CN" altLang="en-US" sz="1800" dirty="0" smtClean="0"/>
              <a:t>，</a:t>
            </a:r>
            <a:r>
              <a:rPr lang="zh-CN" altLang="en-US" sz="1800" dirty="0" smtClean="0"/>
              <a:t>请</a:t>
            </a:r>
            <a:r>
              <a:rPr lang="zh-CN" altLang="en-US" sz="1800" dirty="0"/>
              <a:t>分别给出在大端机器和小端机器</a:t>
            </a:r>
            <a:r>
              <a:rPr lang="zh-CN" altLang="en-US" sz="1800" dirty="0" smtClean="0"/>
              <a:t>上在内存是如何存放的。</a:t>
            </a:r>
            <a:endParaRPr lang="zh-CN" altLang="en-US" sz="1800" dirty="0"/>
          </a:p>
          <a:p>
            <a:pPr marL="0" indent="0">
              <a:buNone/>
            </a:pPr>
            <a:r>
              <a:rPr lang="zh-CN" altLang="en-US" sz="1800" dirty="0" smtClean="0"/>
              <a:t>参考答案</a:t>
            </a:r>
            <a:r>
              <a:rPr lang="zh-CN" altLang="en-US" sz="1800" dirty="0" smtClean="0">
                <a:sym typeface="Wingdings" panose="05000000000000000000" pitchFamily="2" charset="2"/>
              </a:rPr>
              <a:t>： </a:t>
            </a:r>
            <a:r>
              <a:rPr lang="zh-CN" altLang="en-US" sz="1800" dirty="0" smtClean="0">
                <a:solidFill>
                  <a:srgbClr val="FF0000"/>
                </a:solidFill>
                <a:sym typeface="Wingdings" panose="05000000000000000000" pitchFamily="2" charset="2"/>
              </a:rPr>
              <a:t>（</a:t>
            </a:r>
            <a:r>
              <a:rPr lang="en-US" altLang="zh-CN" sz="1800" dirty="0" smtClean="0">
                <a:solidFill>
                  <a:srgbClr val="FF0000"/>
                </a:solidFill>
                <a:sym typeface="Wingdings" panose="05000000000000000000" pitchFamily="2" charset="2"/>
              </a:rPr>
              <a:t>1</a:t>
            </a:r>
            <a:r>
              <a:rPr lang="zh-CN" altLang="en-US" sz="1800" dirty="0" smtClean="0">
                <a:solidFill>
                  <a:srgbClr val="FF0000"/>
                </a:solidFill>
                <a:sym typeface="Wingdings" panose="05000000000000000000" pitchFamily="2" charset="2"/>
              </a:rPr>
              <a:t>）</a:t>
            </a:r>
            <a:r>
              <a:rPr lang="en-US" altLang="zh-CN" sz="1800" dirty="0" smtClean="0">
                <a:solidFill>
                  <a:srgbClr val="FF0000"/>
                </a:solidFill>
              </a:rPr>
              <a:t>[68] = </a:t>
            </a:r>
            <a:r>
              <a:rPr lang="en-US" altLang="zh-CN" sz="1800" dirty="0">
                <a:solidFill>
                  <a:srgbClr val="FF0000"/>
                </a:solidFill>
              </a:rPr>
              <a:t>C288 </a:t>
            </a:r>
            <a:r>
              <a:rPr lang="en-US" altLang="zh-CN" sz="1800" dirty="0" smtClean="0">
                <a:solidFill>
                  <a:srgbClr val="FF0000"/>
                </a:solidFill>
              </a:rPr>
              <a:t>0000H</a:t>
            </a:r>
            <a:r>
              <a:rPr lang="zh-CN" altLang="en-US" sz="1800" dirty="0" smtClean="0">
                <a:solidFill>
                  <a:srgbClr val="FF0000"/>
                </a:solidFill>
              </a:rPr>
              <a:t>，</a:t>
            </a:r>
            <a:r>
              <a:rPr lang="en-US" altLang="zh-CN" sz="1800" dirty="0" smtClean="0">
                <a:solidFill>
                  <a:srgbClr val="FF0000"/>
                </a:solidFill>
              </a:rPr>
              <a:t>[-8.25]= C104 0000H</a:t>
            </a:r>
          </a:p>
          <a:p>
            <a:pPr marL="0" indent="0">
              <a:buNone/>
            </a:pPr>
            <a:r>
              <a:rPr lang="zh-CN" altLang="en-US" sz="1800" dirty="0" smtClean="0">
                <a:solidFill>
                  <a:srgbClr val="FF0000"/>
                </a:solidFill>
              </a:rPr>
              <a:t>（</a:t>
            </a:r>
            <a:r>
              <a:rPr lang="en-US" altLang="zh-CN" sz="1800" dirty="0" smtClean="0">
                <a:solidFill>
                  <a:srgbClr val="FF0000"/>
                </a:solidFill>
              </a:rPr>
              <a:t>2</a:t>
            </a:r>
            <a:r>
              <a:rPr lang="zh-CN" altLang="en-US" sz="1800" dirty="0" smtClean="0">
                <a:solidFill>
                  <a:srgbClr val="FF0000"/>
                </a:solidFill>
              </a:rPr>
              <a:t>）</a:t>
            </a:r>
            <a:r>
              <a:rPr lang="en-US" altLang="zh-CN" sz="1800" dirty="0" smtClean="0">
                <a:solidFill>
                  <a:srgbClr val="FF0000"/>
                </a:solidFill>
              </a:rPr>
              <a:t>[</a:t>
            </a:r>
            <a:r>
              <a:rPr lang="en-US" altLang="zh-CN" sz="1800" dirty="0" err="1" smtClean="0">
                <a:solidFill>
                  <a:srgbClr val="FF0000"/>
                </a:solidFill>
              </a:rPr>
              <a:t>x+y</a:t>
            </a:r>
            <a:r>
              <a:rPr lang="en-US" altLang="zh-CN" sz="1800" dirty="0" smtClean="0">
                <a:solidFill>
                  <a:srgbClr val="FF0000"/>
                </a:solidFill>
              </a:rPr>
              <a:t>] = C298 8000H</a:t>
            </a:r>
          </a:p>
          <a:p>
            <a:pPr marL="0" indent="0">
              <a:buNone/>
            </a:pPr>
            <a:r>
              <a:rPr lang="zh-CN" altLang="en-US" sz="1800" dirty="0" smtClean="0">
                <a:solidFill>
                  <a:srgbClr val="FF0000"/>
                </a:solidFill>
              </a:rPr>
              <a:t>（</a:t>
            </a:r>
            <a:r>
              <a:rPr lang="en-US" altLang="zh-CN" sz="1800" dirty="0" smtClean="0">
                <a:solidFill>
                  <a:srgbClr val="FF0000"/>
                </a:solidFill>
              </a:rPr>
              <a:t>3</a:t>
            </a:r>
            <a:r>
              <a:rPr lang="zh-CN" altLang="en-US" sz="1800" dirty="0" smtClean="0">
                <a:solidFill>
                  <a:srgbClr val="FF0000"/>
                </a:solidFill>
              </a:rPr>
              <a:t>）</a:t>
            </a:r>
            <a:r>
              <a:rPr lang="en-US" altLang="zh-CN" sz="1800" dirty="0" smtClean="0">
                <a:solidFill>
                  <a:srgbClr val="FF0000"/>
                </a:solidFill>
              </a:rPr>
              <a:t>[x-y] = </a:t>
            </a:r>
            <a:r>
              <a:rPr lang="en-US" altLang="zh-CN" sz="1800" dirty="0">
                <a:solidFill>
                  <a:srgbClr val="FF0000"/>
                </a:solidFill>
              </a:rPr>
              <a:t>C26F </a:t>
            </a:r>
            <a:r>
              <a:rPr lang="en-US" altLang="zh-CN" sz="1800" dirty="0" smtClean="0">
                <a:solidFill>
                  <a:srgbClr val="FF0000"/>
                </a:solidFill>
              </a:rPr>
              <a:t>0000H</a:t>
            </a:r>
          </a:p>
          <a:p>
            <a:pPr marL="0" indent="0">
              <a:buNone/>
            </a:pPr>
            <a:r>
              <a:rPr lang="zh-CN" altLang="en-US" sz="1800" dirty="0" smtClean="0">
                <a:solidFill>
                  <a:srgbClr val="FF0000"/>
                </a:solidFill>
              </a:rPr>
              <a:t>（</a:t>
            </a:r>
            <a:r>
              <a:rPr lang="en-US" altLang="zh-CN" sz="1800" dirty="0" smtClean="0">
                <a:solidFill>
                  <a:srgbClr val="FF0000"/>
                </a:solidFill>
              </a:rPr>
              <a:t>4</a:t>
            </a:r>
            <a:r>
              <a:rPr lang="zh-CN" altLang="en-US" sz="1800" dirty="0" smtClean="0">
                <a:solidFill>
                  <a:srgbClr val="FF0000"/>
                </a:solidFill>
              </a:rPr>
              <a:t>）</a:t>
            </a:r>
            <a:endParaRPr lang="zh-CN" altLang="en-US" sz="1800" dirty="0">
              <a:solidFill>
                <a:srgbClr val="FF0000"/>
              </a:solidFill>
            </a:endParaRPr>
          </a:p>
          <a:p>
            <a:pPr marL="0" indent="0">
              <a:buNone/>
            </a:pPr>
            <a:endParaRPr lang="zh-CN" altLang="en-US" sz="1800" dirty="0"/>
          </a:p>
        </p:txBody>
      </p:sp>
      <p:sp>
        <p:nvSpPr>
          <p:cNvPr id="4" name="矩形 3"/>
          <p:cNvSpPr/>
          <p:nvPr/>
        </p:nvSpPr>
        <p:spPr>
          <a:xfrm>
            <a:off x="1329535" y="5274205"/>
            <a:ext cx="630070" cy="1485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6" name="直接连接符 5"/>
          <p:cNvCxnSpPr/>
          <p:nvPr/>
        </p:nvCxnSpPr>
        <p:spPr>
          <a:xfrm>
            <a:off x="1329535" y="6399330"/>
            <a:ext cx="6300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329535" y="5994285"/>
            <a:ext cx="6300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324977" y="5634245"/>
            <a:ext cx="6300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31640" y="6399330"/>
            <a:ext cx="625512" cy="369332"/>
          </a:xfrm>
          <a:prstGeom prst="rect">
            <a:avLst/>
          </a:prstGeom>
          <a:noFill/>
        </p:spPr>
        <p:txBody>
          <a:bodyPr wrap="square" rtlCol="0">
            <a:spAutoFit/>
          </a:bodyPr>
          <a:lstStyle/>
          <a:p>
            <a:pPr algn="ctr"/>
            <a:r>
              <a:rPr lang="en-US" altLang="zh-CN" dirty="0" smtClean="0">
                <a:solidFill>
                  <a:srgbClr val="FF0000"/>
                </a:solidFill>
              </a:rPr>
              <a:t>C2</a:t>
            </a:r>
            <a:endParaRPr lang="zh-CN" altLang="en-US" dirty="0">
              <a:solidFill>
                <a:srgbClr val="FF0000"/>
              </a:solidFill>
            </a:endParaRPr>
          </a:p>
        </p:txBody>
      </p:sp>
      <p:sp>
        <p:nvSpPr>
          <p:cNvPr id="10" name="TextBox 9"/>
          <p:cNvSpPr txBox="1"/>
          <p:nvPr/>
        </p:nvSpPr>
        <p:spPr>
          <a:xfrm>
            <a:off x="1334093" y="6010461"/>
            <a:ext cx="625512" cy="369332"/>
          </a:xfrm>
          <a:prstGeom prst="rect">
            <a:avLst/>
          </a:prstGeom>
          <a:noFill/>
        </p:spPr>
        <p:txBody>
          <a:bodyPr wrap="square" rtlCol="0">
            <a:spAutoFit/>
          </a:bodyPr>
          <a:lstStyle/>
          <a:p>
            <a:pPr algn="ctr"/>
            <a:r>
              <a:rPr lang="en-US" altLang="zh-CN" dirty="0" smtClean="0">
                <a:solidFill>
                  <a:srgbClr val="FF0000"/>
                </a:solidFill>
              </a:rPr>
              <a:t>98</a:t>
            </a:r>
            <a:endParaRPr lang="zh-CN" altLang="en-US" dirty="0">
              <a:solidFill>
                <a:srgbClr val="FF0000"/>
              </a:solidFill>
            </a:endParaRPr>
          </a:p>
        </p:txBody>
      </p:sp>
      <p:sp>
        <p:nvSpPr>
          <p:cNvPr id="11" name="TextBox 10"/>
          <p:cNvSpPr txBox="1"/>
          <p:nvPr/>
        </p:nvSpPr>
        <p:spPr>
          <a:xfrm>
            <a:off x="1336198" y="5624953"/>
            <a:ext cx="625512" cy="369332"/>
          </a:xfrm>
          <a:prstGeom prst="rect">
            <a:avLst/>
          </a:prstGeom>
          <a:noFill/>
        </p:spPr>
        <p:txBody>
          <a:bodyPr wrap="square" rtlCol="0">
            <a:spAutoFit/>
          </a:bodyPr>
          <a:lstStyle/>
          <a:p>
            <a:pPr algn="ctr"/>
            <a:r>
              <a:rPr lang="en-US" altLang="zh-CN" dirty="0" smtClean="0">
                <a:solidFill>
                  <a:srgbClr val="FF0000"/>
                </a:solidFill>
              </a:rPr>
              <a:t>80</a:t>
            </a:r>
            <a:endParaRPr lang="zh-CN" altLang="en-US" dirty="0">
              <a:solidFill>
                <a:srgbClr val="FF0000"/>
              </a:solidFill>
            </a:endParaRPr>
          </a:p>
        </p:txBody>
      </p:sp>
      <p:sp>
        <p:nvSpPr>
          <p:cNvPr id="12" name="TextBox 11"/>
          <p:cNvSpPr txBox="1"/>
          <p:nvPr/>
        </p:nvSpPr>
        <p:spPr>
          <a:xfrm>
            <a:off x="1334093" y="5274205"/>
            <a:ext cx="625512" cy="369332"/>
          </a:xfrm>
          <a:prstGeom prst="rect">
            <a:avLst/>
          </a:prstGeom>
          <a:noFill/>
        </p:spPr>
        <p:txBody>
          <a:bodyPr wrap="square" rtlCol="0">
            <a:spAutoFit/>
          </a:bodyPr>
          <a:lstStyle/>
          <a:p>
            <a:pPr algn="ctr"/>
            <a:r>
              <a:rPr lang="en-US" altLang="zh-CN" dirty="0" smtClean="0">
                <a:solidFill>
                  <a:srgbClr val="FF0000"/>
                </a:solidFill>
              </a:rPr>
              <a:t>00</a:t>
            </a:r>
            <a:endParaRPr lang="zh-CN" altLang="en-US" dirty="0">
              <a:solidFill>
                <a:srgbClr val="FF0000"/>
              </a:solidFill>
            </a:endParaRPr>
          </a:p>
        </p:txBody>
      </p:sp>
      <p:sp>
        <p:nvSpPr>
          <p:cNvPr id="13" name="TextBox 12"/>
          <p:cNvSpPr txBox="1"/>
          <p:nvPr/>
        </p:nvSpPr>
        <p:spPr>
          <a:xfrm>
            <a:off x="2129920" y="6396256"/>
            <a:ext cx="1361959" cy="369332"/>
          </a:xfrm>
          <a:prstGeom prst="rect">
            <a:avLst/>
          </a:prstGeom>
          <a:noFill/>
        </p:spPr>
        <p:txBody>
          <a:bodyPr wrap="square" rtlCol="0">
            <a:spAutoFit/>
          </a:bodyPr>
          <a:lstStyle/>
          <a:p>
            <a:pPr algn="ctr"/>
            <a:r>
              <a:rPr lang="en-US" altLang="zh-CN" dirty="0" smtClean="0">
                <a:solidFill>
                  <a:srgbClr val="FF0000"/>
                </a:solidFill>
              </a:rPr>
              <a:t>8049000</a:t>
            </a:r>
            <a:endParaRPr lang="zh-CN" altLang="en-US" dirty="0">
              <a:solidFill>
                <a:srgbClr val="FF0000"/>
              </a:solidFill>
            </a:endParaRPr>
          </a:p>
        </p:txBody>
      </p:sp>
      <p:sp>
        <p:nvSpPr>
          <p:cNvPr id="14" name="TextBox 13"/>
          <p:cNvSpPr txBox="1"/>
          <p:nvPr/>
        </p:nvSpPr>
        <p:spPr>
          <a:xfrm>
            <a:off x="2141729" y="6020776"/>
            <a:ext cx="1215135" cy="369332"/>
          </a:xfrm>
          <a:prstGeom prst="rect">
            <a:avLst/>
          </a:prstGeom>
          <a:noFill/>
        </p:spPr>
        <p:txBody>
          <a:bodyPr wrap="square" rtlCol="0">
            <a:spAutoFit/>
          </a:bodyPr>
          <a:lstStyle/>
          <a:p>
            <a:pPr algn="ctr"/>
            <a:r>
              <a:rPr lang="en-US" altLang="zh-CN" dirty="0" smtClean="0">
                <a:solidFill>
                  <a:srgbClr val="FF0000"/>
                </a:solidFill>
              </a:rPr>
              <a:t>8049001</a:t>
            </a:r>
            <a:endParaRPr lang="zh-CN" altLang="en-US" dirty="0">
              <a:solidFill>
                <a:srgbClr val="FF0000"/>
              </a:solidFill>
            </a:endParaRPr>
          </a:p>
        </p:txBody>
      </p:sp>
      <p:sp>
        <p:nvSpPr>
          <p:cNvPr id="15" name="TextBox 14"/>
          <p:cNvSpPr txBox="1"/>
          <p:nvPr/>
        </p:nvSpPr>
        <p:spPr>
          <a:xfrm>
            <a:off x="2141730" y="5634245"/>
            <a:ext cx="1115920" cy="369332"/>
          </a:xfrm>
          <a:prstGeom prst="rect">
            <a:avLst/>
          </a:prstGeom>
          <a:noFill/>
        </p:spPr>
        <p:txBody>
          <a:bodyPr wrap="square" rtlCol="0">
            <a:spAutoFit/>
          </a:bodyPr>
          <a:lstStyle/>
          <a:p>
            <a:pPr algn="ctr"/>
            <a:r>
              <a:rPr lang="en-US" altLang="zh-CN" dirty="0" smtClean="0">
                <a:solidFill>
                  <a:srgbClr val="FF0000"/>
                </a:solidFill>
              </a:rPr>
              <a:t>8049002</a:t>
            </a:r>
            <a:endParaRPr lang="zh-CN" altLang="en-US" dirty="0">
              <a:solidFill>
                <a:srgbClr val="FF0000"/>
              </a:solidFill>
            </a:endParaRPr>
          </a:p>
        </p:txBody>
      </p:sp>
      <p:sp>
        <p:nvSpPr>
          <p:cNvPr id="16" name="TextBox 15"/>
          <p:cNvSpPr txBox="1"/>
          <p:nvPr/>
        </p:nvSpPr>
        <p:spPr>
          <a:xfrm>
            <a:off x="2141730" y="5255621"/>
            <a:ext cx="1115920" cy="369332"/>
          </a:xfrm>
          <a:prstGeom prst="rect">
            <a:avLst/>
          </a:prstGeom>
          <a:noFill/>
        </p:spPr>
        <p:txBody>
          <a:bodyPr wrap="square" rtlCol="0">
            <a:spAutoFit/>
          </a:bodyPr>
          <a:lstStyle/>
          <a:p>
            <a:pPr algn="ctr"/>
            <a:r>
              <a:rPr lang="en-US" altLang="zh-CN" dirty="0" smtClean="0">
                <a:solidFill>
                  <a:srgbClr val="FF0000"/>
                </a:solidFill>
              </a:rPr>
              <a:t>8049003</a:t>
            </a:r>
            <a:endParaRPr lang="zh-CN" altLang="en-US" dirty="0">
              <a:solidFill>
                <a:srgbClr val="FF0000"/>
              </a:solidFill>
            </a:endParaRPr>
          </a:p>
        </p:txBody>
      </p:sp>
      <p:sp>
        <p:nvSpPr>
          <p:cNvPr id="17" name="矩形 16"/>
          <p:cNvSpPr/>
          <p:nvPr/>
        </p:nvSpPr>
        <p:spPr>
          <a:xfrm>
            <a:off x="4714115" y="5292789"/>
            <a:ext cx="630070" cy="1485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18" name="直接连接符 17"/>
          <p:cNvCxnSpPr/>
          <p:nvPr/>
        </p:nvCxnSpPr>
        <p:spPr>
          <a:xfrm>
            <a:off x="4714115" y="6417914"/>
            <a:ext cx="6300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714115" y="6012869"/>
            <a:ext cx="6300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709557" y="5652829"/>
            <a:ext cx="6300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16220" y="6417914"/>
            <a:ext cx="625512" cy="369332"/>
          </a:xfrm>
          <a:prstGeom prst="rect">
            <a:avLst/>
          </a:prstGeom>
          <a:noFill/>
        </p:spPr>
        <p:txBody>
          <a:bodyPr wrap="square" rtlCol="0">
            <a:spAutoFit/>
          </a:bodyPr>
          <a:lstStyle/>
          <a:p>
            <a:pPr algn="ctr"/>
            <a:r>
              <a:rPr lang="en-US" altLang="zh-CN" dirty="0" smtClean="0">
                <a:solidFill>
                  <a:srgbClr val="FF0000"/>
                </a:solidFill>
              </a:rPr>
              <a:t>00</a:t>
            </a:r>
            <a:endParaRPr lang="zh-CN" altLang="en-US" dirty="0">
              <a:solidFill>
                <a:srgbClr val="FF0000"/>
              </a:solidFill>
            </a:endParaRPr>
          </a:p>
        </p:txBody>
      </p:sp>
      <p:sp>
        <p:nvSpPr>
          <p:cNvPr id="22" name="TextBox 21"/>
          <p:cNvSpPr txBox="1"/>
          <p:nvPr/>
        </p:nvSpPr>
        <p:spPr>
          <a:xfrm>
            <a:off x="4718673" y="6029045"/>
            <a:ext cx="625512" cy="369332"/>
          </a:xfrm>
          <a:prstGeom prst="rect">
            <a:avLst/>
          </a:prstGeom>
          <a:noFill/>
        </p:spPr>
        <p:txBody>
          <a:bodyPr wrap="square" rtlCol="0">
            <a:spAutoFit/>
          </a:bodyPr>
          <a:lstStyle/>
          <a:p>
            <a:pPr algn="ctr"/>
            <a:r>
              <a:rPr lang="en-US" altLang="zh-CN" dirty="0" smtClean="0">
                <a:solidFill>
                  <a:srgbClr val="FF0000"/>
                </a:solidFill>
              </a:rPr>
              <a:t>80</a:t>
            </a:r>
            <a:endParaRPr lang="zh-CN" altLang="en-US" dirty="0">
              <a:solidFill>
                <a:srgbClr val="FF0000"/>
              </a:solidFill>
            </a:endParaRPr>
          </a:p>
        </p:txBody>
      </p:sp>
      <p:sp>
        <p:nvSpPr>
          <p:cNvPr id="23" name="TextBox 22"/>
          <p:cNvSpPr txBox="1"/>
          <p:nvPr/>
        </p:nvSpPr>
        <p:spPr>
          <a:xfrm>
            <a:off x="4720778" y="5643537"/>
            <a:ext cx="625512" cy="369332"/>
          </a:xfrm>
          <a:prstGeom prst="rect">
            <a:avLst/>
          </a:prstGeom>
          <a:noFill/>
        </p:spPr>
        <p:txBody>
          <a:bodyPr wrap="square" rtlCol="0">
            <a:spAutoFit/>
          </a:bodyPr>
          <a:lstStyle/>
          <a:p>
            <a:pPr algn="ctr"/>
            <a:r>
              <a:rPr lang="en-US" altLang="zh-CN" dirty="0" smtClean="0">
                <a:solidFill>
                  <a:srgbClr val="FF0000"/>
                </a:solidFill>
              </a:rPr>
              <a:t>98</a:t>
            </a:r>
            <a:endParaRPr lang="zh-CN" altLang="en-US" dirty="0">
              <a:solidFill>
                <a:srgbClr val="FF0000"/>
              </a:solidFill>
            </a:endParaRPr>
          </a:p>
        </p:txBody>
      </p:sp>
      <p:sp>
        <p:nvSpPr>
          <p:cNvPr id="24" name="TextBox 23"/>
          <p:cNvSpPr txBox="1"/>
          <p:nvPr/>
        </p:nvSpPr>
        <p:spPr>
          <a:xfrm>
            <a:off x="4718673" y="5292789"/>
            <a:ext cx="625512" cy="369332"/>
          </a:xfrm>
          <a:prstGeom prst="rect">
            <a:avLst/>
          </a:prstGeom>
          <a:noFill/>
        </p:spPr>
        <p:txBody>
          <a:bodyPr wrap="square" rtlCol="0">
            <a:spAutoFit/>
          </a:bodyPr>
          <a:lstStyle/>
          <a:p>
            <a:pPr algn="ctr"/>
            <a:r>
              <a:rPr lang="en-US" altLang="zh-CN" dirty="0" smtClean="0">
                <a:solidFill>
                  <a:srgbClr val="FF0000"/>
                </a:solidFill>
              </a:rPr>
              <a:t>C2</a:t>
            </a:r>
            <a:endParaRPr lang="zh-CN" altLang="en-US" dirty="0">
              <a:solidFill>
                <a:srgbClr val="FF0000"/>
              </a:solidFill>
            </a:endParaRPr>
          </a:p>
        </p:txBody>
      </p:sp>
      <p:sp>
        <p:nvSpPr>
          <p:cNvPr id="25" name="TextBox 24"/>
          <p:cNvSpPr txBox="1"/>
          <p:nvPr/>
        </p:nvSpPr>
        <p:spPr>
          <a:xfrm>
            <a:off x="5514500" y="6414840"/>
            <a:ext cx="1217739" cy="369332"/>
          </a:xfrm>
          <a:prstGeom prst="rect">
            <a:avLst/>
          </a:prstGeom>
          <a:noFill/>
        </p:spPr>
        <p:txBody>
          <a:bodyPr wrap="square" rtlCol="0">
            <a:spAutoFit/>
          </a:bodyPr>
          <a:lstStyle/>
          <a:p>
            <a:pPr algn="ctr"/>
            <a:r>
              <a:rPr lang="en-US" altLang="zh-CN" dirty="0">
                <a:solidFill>
                  <a:srgbClr val="FF0000"/>
                </a:solidFill>
              </a:rPr>
              <a:t>8049000</a:t>
            </a:r>
            <a:endParaRPr lang="zh-CN" altLang="en-US" dirty="0">
              <a:solidFill>
                <a:srgbClr val="FF0000"/>
              </a:solidFill>
            </a:endParaRPr>
          </a:p>
        </p:txBody>
      </p:sp>
      <p:sp>
        <p:nvSpPr>
          <p:cNvPr id="26" name="TextBox 25"/>
          <p:cNvSpPr txBox="1"/>
          <p:nvPr/>
        </p:nvSpPr>
        <p:spPr>
          <a:xfrm>
            <a:off x="5526310" y="6003577"/>
            <a:ext cx="1115920" cy="369332"/>
          </a:xfrm>
          <a:prstGeom prst="rect">
            <a:avLst/>
          </a:prstGeom>
          <a:noFill/>
        </p:spPr>
        <p:txBody>
          <a:bodyPr wrap="square" rtlCol="0">
            <a:spAutoFit/>
          </a:bodyPr>
          <a:lstStyle/>
          <a:p>
            <a:pPr algn="ctr"/>
            <a:r>
              <a:rPr lang="en-US" altLang="zh-CN" dirty="0" smtClean="0">
                <a:solidFill>
                  <a:srgbClr val="FF0000"/>
                </a:solidFill>
              </a:rPr>
              <a:t>8049001</a:t>
            </a:r>
            <a:endParaRPr lang="zh-CN" altLang="en-US" dirty="0">
              <a:solidFill>
                <a:srgbClr val="FF0000"/>
              </a:solidFill>
            </a:endParaRPr>
          </a:p>
        </p:txBody>
      </p:sp>
      <p:sp>
        <p:nvSpPr>
          <p:cNvPr id="27" name="TextBox 26"/>
          <p:cNvSpPr txBox="1"/>
          <p:nvPr/>
        </p:nvSpPr>
        <p:spPr>
          <a:xfrm>
            <a:off x="5526310" y="5652829"/>
            <a:ext cx="1115920" cy="369332"/>
          </a:xfrm>
          <a:prstGeom prst="rect">
            <a:avLst/>
          </a:prstGeom>
          <a:noFill/>
        </p:spPr>
        <p:txBody>
          <a:bodyPr wrap="square" rtlCol="0">
            <a:spAutoFit/>
          </a:bodyPr>
          <a:lstStyle/>
          <a:p>
            <a:pPr algn="ctr"/>
            <a:r>
              <a:rPr lang="en-US" altLang="zh-CN" dirty="0" smtClean="0">
                <a:solidFill>
                  <a:srgbClr val="FF0000"/>
                </a:solidFill>
              </a:rPr>
              <a:t>8049002</a:t>
            </a:r>
            <a:endParaRPr lang="zh-CN" altLang="en-US" dirty="0">
              <a:solidFill>
                <a:srgbClr val="FF0000"/>
              </a:solidFill>
            </a:endParaRPr>
          </a:p>
        </p:txBody>
      </p:sp>
      <p:sp>
        <p:nvSpPr>
          <p:cNvPr id="28" name="TextBox 27"/>
          <p:cNvSpPr txBox="1"/>
          <p:nvPr/>
        </p:nvSpPr>
        <p:spPr>
          <a:xfrm>
            <a:off x="5526310" y="5274205"/>
            <a:ext cx="1115920" cy="369332"/>
          </a:xfrm>
          <a:prstGeom prst="rect">
            <a:avLst/>
          </a:prstGeom>
          <a:noFill/>
        </p:spPr>
        <p:txBody>
          <a:bodyPr wrap="square" rtlCol="0">
            <a:spAutoFit/>
          </a:bodyPr>
          <a:lstStyle/>
          <a:p>
            <a:pPr algn="ctr"/>
            <a:r>
              <a:rPr lang="en-US" altLang="zh-CN" dirty="0" smtClean="0">
                <a:solidFill>
                  <a:srgbClr val="FF0000"/>
                </a:solidFill>
              </a:rPr>
              <a:t>8049003</a:t>
            </a:r>
            <a:endParaRPr lang="zh-CN" altLang="en-US" dirty="0">
              <a:solidFill>
                <a:srgbClr val="FF0000"/>
              </a:solidFill>
            </a:endParaRPr>
          </a:p>
        </p:txBody>
      </p:sp>
      <p:sp>
        <p:nvSpPr>
          <p:cNvPr id="41" name="TextBox 40"/>
          <p:cNvSpPr txBox="1"/>
          <p:nvPr/>
        </p:nvSpPr>
        <p:spPr>
          <a:xfrm>
            <a:off x="206515" y="6379793"/>
            <a:ext cx="956914" cy="369332"/>
          </a:xfrm>
          <a:prstGeom prst="rect">
            <a:avLst/>
          </a:prstGeom>
          <a:noFill/>
        </p:spPr>
        <p:txBody>
          <a:bodyPr wrap="square" rtlCol="0">
            <a:spAutoFit/>
          </a:bodyPr>
          <a:lstStyle/>
          <a:p>
            <a:pPr algn="ctr"/>
            <a:r>
              <a:rPr lang="zh-CN" altLang="en-US" dirty="0" smtClean="0">
                <a:solidFill>
                  <a:srgbClr val="FF0000"/>
                </a:solidFill>
              </a:rPr>
              <a:t>大端</a:t>
            </a:r>
            <a:endParaRPr lang="zh-CN" altLang="en-US" dirty="0">
              <a:solidFill>
                <a:srgbClr val="FF0000"/>
              </a:solidFill>
            </a:endParaRPr>
          </a:p>
        </p:txBody>
      </p:sp>
      <p:sp>
        <p:nvSpPr>
          <p:cNvPr id="42" name="TextBox 41"/>
          <p:cNvSpPr txBox="1"/>
          <p:nvPr/>
        </p:nvSpPr>
        <p:spPr>
          <a:xfrm>
            <a:off x="3671900" y="6377122"/>
            <a:ext cx="956914" cy="369332"/>
          </a:xfrm>
          <a:prstGeom prst="rect">
            <a:avLst/>
          </a:prstGeom>
          <a:noFill/>
        </p:spPr>
        <p:txBody>
          <a:bodyPr wrap="square" rtlCol="0">
            <a:spAutoFit/>
          </a:bodyPr>
          <a:lstStyle/>
          <a:p>
            <a:pPr algn="ctr"/>
            <a:r>
              <a:rPr lang="zh-CN" altLang="en-US" dirty="0" smtClean="0">
                <a:solidFill>
                  <a:srgbClr val="FF0000"/>
                </a:solidFill>
              </a:rPr>
              <a:t>小端</a:t>
            </a:r>
            <a:endParaRPr lang="zh-CN" altLang="en-US" dirty="0">
              <a:solidFill>
                <a:srgbClr val="FF0000"/>
              </a:solidFill>
            </a:endParaRPr>
          </a:p>
        </p:txBody>
      </p:sp>
    </p:spTree>
    <p:extLst>
      <p:ext uri="{BB962C8B-B14F-4D97-AF65-F5344CB8AC3E}">
        <p14:creationId xmlns:p14="http://schemas.microsoft.com/office/powerpoint/2010/main" val="231430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P spid="11" grpId="0"/>
      <p:bldP spid="12" grpId="0"/>
      <p:bldP spid="13" grpId="0"/>
      <p:bldP spid="14" grpId="0"/>
      <p:bldP spid="15" grpId="0"/>
      <p:bldP spid="16" grpId="0"/>
      <p:bldP spid="17" grpId="0" animBg="1"/>
      <p:bldP spid="21" grpId="0"/>
      <p:bldP spid="22" grpId="0"/>
      <p:bldP spid="23" grpId="0"/>
      <p:bldP spid="24" grpId="0"/>
      <p:bldP spid="25" grpId="0"/>
      <p:bldP spid="26" grpId="0"/>
      <p:bldP spid="27" grpId="0"/>
      <p:bldP spid="28"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457200" y="53975"/>
            <a:ext cx="8229600" cy="561975"/>
          </a:xfrm>
        </p:spPr>
        <p:txBody>
          <a:bodyPr/>
          <a:lstStyle/>
          <a:p>
            <a:r>
              <a:rPr lang="zh-CN" altLang="en-US" sz="3600" smtClean="0"/>
              <a:t>非规格化浮点数举例</a:t>
            </a:r>
          </a:p>
        </p:txBody>
      </p:sp>
      <p:sp>
        <p:nvSpPr>
          <p:cNvPr id="791555" name="Rectangle 3"/>
          <p:cNvSpPr>
            <a:spLocks noGrp="1" noChangeArrowheads="1"/>
          </p:cNvSpPr>
          <p:nvPr>
            <p:ph type="body" idx="1"/>
          </p:nvPr>
        </p:nvSpPr>
        <p:spPr>
          <a:xfrm>
            <a:off x="4886325" y="1943100"/>
            <a:ext cx="990600" cy="946150"/>
          </a:xfrm>
        </p:spPr>
        <p:txBody>
          <a:bodyPr/>
          <a:lstStyle/>
          <a:p>
            <a:pPr algn="ctr">
              <a:buFontTx/>
              <a:buNone/>
            </a:pPr>
            <a:r>
              <a:rPr lang="zh-CN" altLang="en-US" sz="2000" smtClean="0">
                <a:latin typeface="微软雅黑" pitchFamily="34" charset="-122"/>
                <a:ea typeface="微软雅黑" pitchFamily="34" charset="-122"/>
              </a:rPr>
              <a:t>计算器</a:t>
            </a:r>
          </a:p>
          <a:p>
            <a:pPr algn="ctr">
              <a:buFontTx/>
              <a:buNone/>
            </a:pPr>
            <a:r>
              <a:rPr lang="en-US" altLang="zh-CN" sz="2200" smtClean="0">
                <a:latin typeface="微软雅黑" pitchFamily="34" charset="-122"/>
                <a:ea typeface="微软雅黑" pitchFamily="34" charset="-122"/>
              </a:rPr>
              <a:t>2</a:t>
            </a:r>
            <a:r>
              <a:rPr lang="en-US" altLang="zh-CN" sz="2200" baseline="30000" smtClean="0">
                <a:latin typeface="微软雅黑" pitchFamily="34" charset="-122"/>
                <a:ea typeface="微软雅黑" pitchFamily="34" charset="-122"/>
              </a:rPr>
              <a:t>-63</a:t>
            </a:r>
          </a:p>
        </p:txBody>
      </p:sp>
      <p:pic>
        <p:nvPicPr>
          <p:cNvPr id="791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4508500"/>
            <a:ext cx="4700588" cy="1800225"/>
          </a:xfrm>
          <a:prstGeom prst="rect">
            <a:avLst/>
          </a:prstGeom>
          <a:noFill/>
          <a:extLst>
            <a:ext uri="{909E8E84-426E-40DD-AFC4-6F175D3DCCD1}">
              <a14:hiddenFill xmlns:a14="http://schemas.microsoft.com/office/drawing/2010/main">
                <a:solidFill>
                  <a:srgbClr val="FFFFFF"/>
                </a:solidFill>
              </a14:hiddenFill>
            </a:ext>
          </a:extLst>
        </p:spPr>
      </p:pic>
      <p:pic>
        <p:nvPicPr>
          <p:cNvPr id="791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763713"/>
            <a:ext cx="4724400" cy="2655887"/>
          </a:xfrm>
          <a:prstGeom prst="rect">
            <a:avLst/>
          </a:prstGeom>
          <a:noFill/>
          <a:extLst>
            <a:ext uri="{909E8E84-426E-40DD-AFC4-6F175D3DCCD1}">
              <a14:hiddenFill xmlns:a14="http://schemas.microsoft.com/office/drawing/2010/main">
                <a:solidFill>
                  <a:srgbClr val="FFFFFF"/>
                </a:solidFill>
              </a14:hiddenFill>
            </a:ext>
          </a:extLst>
        </p:spPr>
      </p:pic>
      <p:sp>
        <p:nvSpPr>
          <p:cNvPr id="791563" name="Rectangle 11"/>
          <p:cNvSpPr>
            <a:spLocks noChangeArrowheads="1"/>
          </p:cNvSpPr>
          <p:nvPr/>
        </p:nvSpPr>
        <p:spPr bwMode="auto">
          <a:xfrm>
            <a:off x="5059363" y="2687638"/>
            <a:ext cx="59213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latin typeface="微软雅黑" pitchFamily="34" charset="-122"/>
                <a:ea typeface="微软雅黑" pitchFamily="34" charset="-122"/>
              </a:rPr>
              <a:t>2</a:t>
            </a:r>
            <a:r>
              <a:rPr lang="en-US" altLang="zh-CN" sz="2200" b="1" baseline="30000">
                <a:latin typeface="微软雅黑" pitchFamily="34" charset="-122"/>
                <a:ea typeface="微软雅黑" pitchFamily="34" charset="-122"/>
              </a:rPr>
              <a:t>64</a:t>
            </a:r>
            <a:endParaRPr lang="zh-CN" altLang="en-US" sz="2200" b="1" baseline="30000">
              <a:latin typeface="微软雅黑" pitchFamily="34" charset="-122"/>
              <a:ea typeface="微软雅黑" pitchFamily="34" charset="-122"/>
            </a:endParaRPr>
          </a:p>
        </p:txBody>
      </p:sp>
      <p:sp>
        <p:nvSpPr>
          <p:cNvPr id="791564" name="Text Box 12"/>
          <p:cNvSpPr txBox="1">
            <a:spLocks noChangeArrowheads="1"/>
          </p:cNvSpPr>
          <p:nvPr/>
        </p:nvSpPr>
        <p:spPr bwMode="auto">
          <a:xfrm>
            <a:off x="4886325" y="3024188"/>
            <a:ext cx="40513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000" b="1" dirty="0">
                <a:ea typeface="微软雅黑" pitchFamily="34" charset="-122"/>
              </a:rPr>
              <a:t>讨论问题：</a:t>
            </a:r>
          </a:p>
          <a:p>
            <a:pPr eaLnBrk="1" hangingPunct="1">
              <a:spcBef>
                <a:spcPct val="30000"/>
              </a:spcBef>
              <a:buFontTx/>
              <a:buAutoNum type="arabicPeriod"/>
            </a:pPr>
            <a:r>
              <a:rPr lang="zh-CN" altLang="en-US" sz="2000" b="1" dirty="0">
                <a:ea typeface="微软雅黑" pitchFamily="34" charset="-122"/>
              </a:rPr>
              <a:t>计算器上算的准确吗？</a:t>
            </a:r>
          </a:p>
          <a:p>
            <a:pPr eaLnBrk="1" hangingPunct="1">
              <a:spcBef>
                <a:spcPct val="30000"/>
              </a:spcBef>
              <a:buFontTx/>
              <a:buAutoNum type="arabicPeriod"/>
            </a:pPr>
            <a:r>
              <a:rPr lang="zh-CN" altLang="en-US" sz="2000" b="1" dirty="0">
                <a:ea typeface="微软雅黑" pitchFamily="34" charset="-122"/>
              </a:rPr>
              <a:t>为什么 </a:t>
            </a:r>
            <a:r>
              <a:rPr lang="en-US" altLang="zh-CN" sz="2000" b="1" dirty="0">
                <a:ea typeface="微软雅黑" pitchFamily="34" charset="-122"/>
              </a:rPr>
              <a:t>x </a:t>
            </a:r>
            <a:r>
              <a:rPr lang="zh-CN" altLang="en-US" sz="2000" b="1" dirty="0">
                <a:ea typeface="微软雅黑" pitchFamily="34" charset="-122"/>
              </a:rPr>
              <a:t>输出为 </a:t>
            </a:r>
            <a:r>
              <a:rPr lang="en-US" altLang="zh-CN" sz="2000" b="1" dirty="0">
                <a:ea typeface="微软雅黑" pitchFamily="34" charset="-122"/>
              </a:rPr>
              <a:t>0</a:t>
            </a:r>
            <a:r>
              <a:rPr lang="zh-CN" altLang="en-US" sz="2000" b="1" dirty="0">
                <a:ea typeface="微软雅黑" pitchFamily="34" charset="-122"/>
              </a:rPr>
              <a:t>？</a:t>
            </a:r>
          </a:p>
          <a:p>
            <a:pPr eaLnBrk="1" hangingPunct="1">
              <a:spcBef>
                <a:spcPct val="30000"/>
              </a:spcBef>
              <a:buFontTx/>
              <a:buAutoNum type="arabicPeriod"/>
            </a:pPr>
            <a:r>
              <a:rPr lang="zh-CN" altLang="en-US" sz="2000" b="1" dirty="0">
                <a:ea typeface="微软雅黑" pitchFamily="34" charset="-122"/>
              </a:rPr>
              <a:t>为什么 </a:t>
            </a:r>
            <a:r>
              <a:rPr lang="en-US" altLang="zh-CN" sz="2000" b="1" dirty="0">
                <a:ea typeface="微软雅黑" pitchFamily="34" charset="-122"/>
              </a:rPr>
              <a:t>y </a:t>
            </a:r>
            <a:r>
              <a:rPr lang="zh-CN" altLang="en-US" sz="2000" b="1" dirty="0">
                <a:ea typeface="微软雅黑" pitchFamily="34" charset="-122"/>
              </a:rPr>
              <a:t>的输出发生变化？</a:t>
            </a:r>
          </a:p>
          <a:p>
            <a:pPr eaLnBrk="1" hangingPunct="1">
              <a:spcBef>
                <a:spcPct val="30000"/>
              </a:spcBef>
              <a:buFontTx/>
              <a:buAutoNum type="arabicPeriod"/>
            </a:pPr>
            <a:r>
              <a:rPr lang="zh-CN" altLang="en-US" sz="2000" b="1" dirty="0">
                <a:ea typeface="微软雅黑" pitchFamily="34" charset="-122"/>
              </a:rPr>
              <a:t>为什么</a:t>
            </a:r>
            <a:r>
              <a:rPr lang="en-US" altLang="zh-CN" sz="2000" b="1" dirty="0">
                <a:ea typeface="微软雅黑" pitchFamily="34" charset="-122"/>
              </a:rPr>
              <a:t>x</a:t>
            </a:r>
            <a:r>
              <a:rPr lang="zh-CN" altLang="en-US" sz="2000" b="1" dirty="0">
                <a:ea typeface="微软雅黑" pitchFamily="34" charset="-122"/>
              </a:rPr>
              <a:t>、</a:t>
            </a:r>
            <a:r>
              <a:rPr lang="en-US" altLang="zh-CN" sz="2000" b="1" dirty="0">
                <a:ea typeface="微软雅黑" pitchFamily="34" charset="-122"/>
              </a:rPr>
              <a:t>y</a:t>
            </a:r>
            <a:r>
              <a:rPr lang="zh-CN" altLang="en-US" sz="2000" b="1" dirty="0">
                <a:ea typeface="微软雅黑" pitchFamily="34" charset="-122"/>
              </a:rPr>
              <a:t>、</a:t>
            </a:r>
            <a:r>
              <a:rPr lang="en-US" altLang="zh-CN" sz="2000" b="1" dirty="0">
                <a:ea typeface="微软雅黑" pitchFamily="34" charset="-122"/>
              </a:rPr>
              <a:t>z</a:t>
            </a:r>
            <a:r>
              <a:rPr lang="zh-CN" altLang="en-US" sz="2000" b="1" dirty="0">
                <a:ea typeface="微软雅黑" pitchFamily="34" charset="-122"/>
              </a:rPr>
              <a:t>用</a:t>
            </a:r>
            <a:r>
              <a:rPr lang="en-US" altLang="zh-CN" sz="2000" b="1" dirty="0">
                <a:ea typeface="微软雅黑" pitchFamily="34" charset="-122"/>
              </a:rPr>
              <a:t>%x</a:t>
            </a:r>
            <a:r>
              <a:rPr lang="zh-CN" altLang="en-US" sz="2000" b="1" dirty="0">
                <a:ea typeface="微软雅黑" pitchFamily="34" charset="-122"/>
              </a:rPr>
              <a:t>输出为</a:t>
            </a:r>
            <a:r>
              <a:rPr lang="en-US" altLang="zh-CN" sz="2000" b="1" dirty="0">
                <a:ea typeface="微软雅黑" pitchFamily="34" charset="-122"/>
              </a:rPr>
              <a:t>0</a:t>
            </a:r>
            <a:r>
              <a:rPr lang="zh-CN" altLang="en-US" sz="2000" b="1" dirty="0">
                <a:ea typeface="微软雅黑" pitchFamily="34" charset="-122"/>
              </a:rPr>
              <a:t>？</a:t>
            </a:r>
          </a:p>
          <a:p>
            <a:pPr eaLnBrk="1" hangingPunct="1">
              <a:spcBef>
                <a:spcPct val="30000"/>
              </a:spcBef>
              <a:buFontTx/>
              <a:buAutoNum type="arabicPeriod"/>
            </a:pPr>
            <a:r>
              <a:rPr lang="en-US" altLang="zh-CN" sz="2000" b="1" dirty="0">
                <a:ea typeface="微软雅黑" pitchFamily="34" charset="-122"/>
              </a:rPr>
              <a:t>Z </a:t>
            </a:r>
            <a:r>
              <a:rPr lang="zh-CN" altLang="en-US" sz="2000" b="1" dirty="0">
                <a:ea typeface="微软雅黑" pitchFamily="34" charset="-122"/>
              </a:rPr>
              <a:t>输出为 </a:t>
            </a:r>
            <a:r>
              <a:rPr lang="en-US" altLang="zh-CN" sz="2000" b="1" dirty="0">
                <a:ea typeface="微软雅黑" pitchFamily="34" charset="-122"/>
              </a:rPr>
              <a:t>0 </a:t>
            </a:r>
            <a:r>
              <a:rPr lang="zh-CN" altLang="en-US" sz="2000" b="1" dirty="0">
                <a:ea typeface="微软雅黑" pitchFamily="34" charset="-122"/>
              </a:rPr>
              <a:t>说明了什么？</a:t>
            </a:r>
          </a:p>
          <a:p>
            <a:pPr eaLnBrk="1" hangingPunct="1">
              <a:spcBef>
                <a:spcPct val="30000"/>
              </a:spcBef>
              <a:buFontTx/>
              <a:buAutoNum type="arabicPeriod"/>
            </a:pPr>
            <a:r>
              <a:rPr lang="zh-CN" altLang="en-US" sz="2000" b="1" dirty="0">
                <a:ea typeface="微软雅黑" pitchFamily="34" charset="-122"/>
              </a:rPr>
              <a:t>如下赋初值对否？</a:t>
            </a:r>
          </a:p>
          <a:p>
            <a:pPr eaLnBrk="1" hangingPunct="1">
              <a:spcBef>
                <a:spcPct val="30000"/>
              </a:spcBef>
            </a:pPr>
            <a:r>
              <a:rPr lang="zh-CN" altLang="en-US" sz="2000" b="1" dirty="0">
                <a:ea typeface="微软雅黑" pitchFamily="34" charset="-122"/>
              </a:rPr>
              <a:t>    </a:t>
            </a:r>
            <a:r>
              <a:rPr lang="en-US" altLang="zh-CN" sz="2000" b="1" dirty="0">
                <a:ea typeface="微软雅黑" pitchFamily="34" charset="-122"/>
              </a:rPr>
              <a:t>float x=0x40000000;</a:t>
            </a:r>
          </a:p>
          <a:p>
            <a:pPr eaLnBrk="1" hangingPunct="1">
              <a:spcBef>
                <a:spcPct val="30000"/>
              </a:spcBef>
            </a:pPr>
            <a:r>
              <a:rPr lang="zh-CN" altLang="en-US" sz="2000" b="1" dirty="0">
                <a:ea typeface="微软雅黑" pitchFamily="34" charset="-122"/>
              </a:rPr>
              <a:t>    </a:t>
            </a:r>
            <a:r>
              <a:rPr lang="en-US" altLang="zh-CN" sz="2000" b="1" dirty="0">
                <a:ea typeface="微软雅黑" pitchFamily="34" charset="-122"/>
              </a:rPr>
              <a:t>float y=0x5f800000;</a:t>
            </a:r>
            <a:endParaRPr lang="zh-CN" altLang="en-US" sz="2000" b="1" dirty="0">
              <a:ea typeface="微软雅黑" pitchFamily="34" charset="-122"/>
            </a:endParaRPr>
          </a:p>
        </p:txBody>
      </p:sp>
      <p:sp>
        <p:nvSpPr>
          <p:cNvPr id="791566" name="Text Box 14"/>
          <p:cNvSpPr txBox="1">
            <a:spLocks noChangeArrowheads="1"/>
          </p:cNvSpPr>
          <p:nvPr/>
        </p:nvSpPr>
        <p:spPr bwMode="auto">
          <a:xfrm>
            <a:off x="225425" y="819150"/>
            <a:ext cx="781208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itchFamily="34" charset="-122"/>
                <a:ea typeface="微软雅黑" pitchFamily="34" charset="-122"/>
              </a:rPr>
              <a:t>当结果为</a:t>
            </a:r>
            <a:r>
              <a:rPr lang="zh-CN" altLang="en-US" sz="2000" b="1">
                <a:solidFill>
                  <a:srgbClr val="0033CC"/>
                </a:solidFill>
                <a:latin typeface="微软雅黑" pitchFamily="34" charset="-122"/>
                <a:ea typeface="微软雅黑" pitchFamily="34" charset="-122"/>
              </a:rPr>
              <a:t> </a:t>
            </a:r>
            <a:r>
              <a:rPr lang="en-US" altLang="zh-CN" sz="2000" b="1">
                <a:solidFill>
                  <a:srgbClr val="0033CC"/>
                </a:solidFill>
                <a:latin typeface="微软雅黑" pitchFamily="34" charset="-122"/>
                <a:ea typeface="微软雅黑" pitchFamily="34" charset="-122"/>
              </a:rPr>
              <a:t>0.1x2</a:t>
            </a:r>
            <a:r>
              <a:rPr lang="en-US" altLang="zh-CN" sz="2000" b="1" baseline="30000">
                <a:solidFill>
                  <a:srgbClr val="0033CC"/>
                </a:solidFill>
                <a:latin typeface="微软雅黑" pitchFamily="34" charset="-122"/>
                <a:ea typeface="微软雅黑" pitchFamily="34" charset="-122"/>
              </a:rPr>
              <a:t>-126 </a:t>
            </a:r>
            <a:r>
              <a:rPr lang="zh-CN" altLang="en-US" sz="2000" b="1">
                <a:latin typeface="微软雅黑" pitchFamily="34" charset="-122"/>
                <a:ea typeface="微软雅黑" pitchFamily="34" charset="-122"/>
              </a:rPr>
              <a:t>时，是用非规格化数表示还是近似为</a:t>
            </a:r>
            <a:r>
              <a:rPr lang="en-US" altLang="zh-CN" sz="2000" b="1">
                <a:latin typeface="微软雅黑" pitchFamily="34" charset="-122"/>
                <a:ea typeface="微软雅黑" pitchFamily="34" charset="-122"/>
              </a:rPr>
              <a:t>0</a:t>
            </a:r>
            <a:r>
              <a:rPr lang="zh-CN" altLang="en-US" sz="2000" b="1">
                <a:latin typeface="微软雅黑" pitchFamily="34" charset="-122"/>
                <a:ea typeface="微软雅黑" pitchFamily="34" charset="-122"/>
              </a:rPr>
              <a:t>？</a:t>
            </a:r>
          </a:p>
          <a:p>
            <a:pPr>
              <a:spcBef>
                <a:spcPct val="50000"/>
              </a:spcBef>
            </a:pPr>
            <a:r>
              <a:rPr lang="zh-CN" altLang="en-US" sz="2000" b="1">
                <a:latin typeface="微软雅黑" pitchFamily="34" charset="-122"/>
                <a:ea typeface="微软雅黑" pitchFamily="34" charset="-122"/>
              </a:rPr>
              <a:t>以下程序试图计算 </a:t>
            </a:r>
            <a:r>
              <a:rPr lang="en-US" altLang="zh-CN" sz="2000" b="1">
                <a:solidFill>
                  <a:srgbClr val="0033CC"/>
                </a:solidFill>
                <a:latin typeface="微软雅黑" pitchFamily="34" charset="-122"/>
                <a:ea typeface="微软雅黑" pitchFamily="34" charset="-122"/>
              </a:rPr>
              <a:t>2</a:t>
            </a:r>
            <a:r>
              <a:rPr lang="en-US" altLang="zh-CN" sz="2000" b="1" baseline="30000">
                <a:solidFill>
                  <a:srgbClr val="0033CC"/>
                </a:solidFill>
                <a:latin typeface="微软雅黑" pitchFamily="34" charset="-122"/>
                <a:ea typeface="微软雅黑" pitchFamily="34" charset="-122"/>
              </a:rPr>
              <a:t>-63</a:t>
            </a:r>
            <a:r>
              <a:rPr lang="en-US" altLang="zh-CN" sz="2000" b="1">
                <a:solidFill>
                  <a:srgbClr val="0033CC"/>
                </a:solidFill>
                <a:latin typeface="微软雅黑" pitchFamily="34" charset="-122"/>
                <a:ea typeface="微软雅黑" pitchFamily="34" charset="-122"/>
              </a:rPr>
              <a:t>/2</a:t>
            </a:r>
            <a:r>
              <a:rPr lang="en-US" altLang="zh-CN" sz="2000" b="1" baseline="30000">
                <a:solidFill>
                  <a:srgbClr val="0033CC"/>
                </a:solidFill>
                <a:latin typeface="微软雅黑" pitchFamily="34" charset="-122"/>
                <a:ea typeface="微软雅黑" pitchFamily="34" charset="-122"/>
              </a:rPr>
              <a:t>64</a:t>
            </a:r>
            <a:r>
              <a:rPr lang="en-US" altLang="zh-CN" sz="2000" b="1">
                <a:solidFill>
                  <a:srgbClr val="0033CC"/>
                </a:solidFill>
                <a:latin typeface="微软雅黑" pitchFamily="34" charset="-122"/>
                <a:ea typeface="微软雅黑" pitchFamily="34" charset="-122"/>
              </a:rPr>
              <a:t>=2</a:t>
            </a:r>
            <a:r>
              <a:rPr lang="en-US" altLang="zh-CN" sz="2000" b="1" baseline="30000">
                <a:solidFill>
                  <a:srgbClr val="0033CC"/>
                </a:solidFill>
                <a:latin typeface="微软雅黑" pitchFamily="34" charset="-122"/>
                <a:ea typeface="微软雅黑" pitchFamily="34" charset="-122"/>
              </a:rPr>
              <a:t>-127</a:t>
            </a:r>
            <a:endParaRPr lang="zh-CN" altLang="en-US" sz="2000" b="1" baseline="30000">
              <a:solidFill>
                <a:srgbClr val="0033CC"/>
              </a:solidFill>
              <a:latin typeface="微软雅黑" pitchFamily="34" charset="-122"/>
              <a:ea typeface="微软雅黑" pitchFamily="34" charset="-122"/>
            </a:endParaRPr>
          </a:p>
        </p:txBody>
      </p:sp>
    </p:spTree>
    <p:extLst>
      <p:ext uri="{BB962C8B-B14F-4D97-AF65-F5344CB8AC3E}">
        <p14:creationId xmlns:p14="http://schemas.microsoft.com/office/powerpoint/2010/main" val="852304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1566"/>
                                        </p:tgtEl>
                                        <p:attrNameLst>
                                          <p:attrName>style.visibility</p:attrName>
                                        </p:attrNameLst>
                                      </p:cBhvr>
                                      <p:to>
                                        <p:strVal val="visible"/>
                                      </p:to>
                                    </p:set>
                                    <p:animEffect transition="in" filter="blinds(horizontal)">
                                      <p:cBhvr>
                                        <p:cTn id="7" dur="500"/>
                                        <p:tgtEl>
                                          <p:spTgt spid="7915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1557"/>
                                        </p:tgtEl>
                                        <p:attrNameLst>
                                          <p:attrName>style.visibility</p:attrName>
                                        </p:attrNameLst>
                                      </p:cBhvr>
                                      <p:to>
                                        <p:strVal val="visible"/>
                                      </p:to>
                                    </p:set>
                                    <p:animEffect transition="in" filter="blinds(horizontal)">
                                      <p:cBhvr>
                                        <p:cTn id="12" dur="500"/>
                                        <p:tgtEl>
                                          <p:spTgt spid="791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1555">
                                            <p:txEl>
                                              <p:pRg st="0" end="0"/>
                                            </p:txEl>
                                          </p:spTgt>
                                        </p:tgtEl>
                                        <p:attrNameLst>
                                          <p:attrName>style.visibility</p:attrName>
                                        </p:attrNameLst>
                                      </p:cBhvr>
                                      <p:to>
                                        <p:strVal val="visible"/>
                                      </p:to>
                                    </p:set>
                                    <p:animEffect transition="in" filter="blinds(horizontal)">
                                      <p:cBhvr>
                                        <p:cTn id="17" dur="500"/>
                                        <p:tgtEl>
                                          <p:spTgt spid="79155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1555">
                                            <p:txEl>
                                              <p:pRg st="1" end="1"/>
                                            </p:txEl>
                                          </p:spTgt>
                                        </p:tgtEl>
                                        <p:attrNameLst>
                                          <p:attrName>style.visibility</p:attrName>
                                        </p:attrNameLst>
                                      </p:cBhvr>
                                      <p:to>
                                        <p:strVal val="visible"/>
                                      </p:to>
                                    </p:set>
                                    <p:animEffect transition="in" filter="blinds(horizontal)">
                                      <p:cBhvr>
                                        <p:cTn id="22" dur="500"/>
                                        <p:tgtEl>
                                          <p:spTgt spid="791555">
                                            <p:txEl>
                                              <p:pRg st="1" end="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91563"/>
                                        </p:tgtEl>
                                        <p:attrNameLst>
                                          <p:attrName>style.visibility</p:attrName>
                                        </p:attrNameLst>
                                      </p:cBhvr>
                                      <p:to>
                                        <p:strVal val="visible"/>
                                      </p:to>
                                    </p:set>
                                    <p:animEffect transition="in" filter="blinds(horizontal)">
                                      <p:cBhvr>
                                        <p:cTn id="25" dur="500"/>
                                        <p:tgtEl>
                                          <p:spTgt spid="79156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91556"/>
                                        </p:tgtEl>
                                        <p:attrNameLst>
                                          <p:attrName>style.visibility</p:attrName>
                                        </p:attrNameLst>
                                      </p:cBhvr>
                                      <p:to>
                                        <p:strVal val="visible"/>
                                      </p:to>
                                    </p:set>
                                    <p:animEffect transition="in" filter="blinds(horizontal)">
                                      <p:cBhvr>
                                        <p:cTn id="30" dur="500"/>
                                        <p:tgtEl>
                                          <p:spTgt spid="79155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91564"/>
                                        </p:tgtEl>
                                        <p:attrNameLst>
                                          <p:attrName>style.visibility</p:attrName>
                                        </p:attrNameLst>
                                      </p:cBhvr>
                                      <p:to>
                                        <p:strVal val="visible"/>
                                      </p:to>
                                    </p:set>
                                    <p:animEffect transition="in" filter="blinds(horizontal)">
                                      <p:cBhvr>
                                        <p:cTn id="35" dur="500"/>
                                        <p:tgtEl>
                                          <p:spTgt spid="791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5" grpId="0" build="p"/>
      <p:bldP spid="791563" grpId="0"/>
      <p:bldP spid="791564" grpId="0"/>
      <p:bldP spid="7915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457200" y="142875"/>
            <a:ext cx="8229600" cy="561975"/>
          </a:xfrm>
        </p:spPr>
        <p:txBody>
          <a:bodyPr/>
          <a:lstStyle/>
          <a:p>
            <a:r>
              <a:rPr lang="en-US" altLang="zh-CN" sz="3600" smtClean="0"/>
              <a:t>C</a:t>
            </a:r>
            <a:r>
              <a:rPr lang="zh-CN" altLang="en-US" sz="3600" smtClean="0"/>
              <a:t>语言中的浮点数类型</a:t>
            </a:r>
          </a:p>
        </p:txBody>
      </p:sp>
      <p:sp>
        <p:nvSpPr>
          <p:cNvPr id="677891" name="Rectangle 3"/>
          <p:cNvSpPr>
            <a:spLocks noGrp="1" noChangeArrowheads="1"/>
          </p:cNvSpPr>
          <p:nvPr>
            <p:ph type="body" idx="1"/>
          </p:nvPr>
        </p:nvSpPr>
        <p:spPr>
          <a:xfrm>
            <a:off x="250825" y="866775"/>
            <a:ext cx="8455025" cy="5218113"/>
          </a:xfrm>
        </p:spPr>
        <p:txBody>
          <a:bodyPr/>
          <a:lstStyle/>
          <a:p>
            <a:pPr>
              <a:lnSpc>
                <a:spcPct val="120000"/>
              </a:lnSpc>
              <a:spcBef>
                <a:spcPct val="30000"/>
              </a:spcBef>
            </a:pPr>
            <a:r>
              <a:rPr lang="en-US" altLang="zh-CN" sz="2200" dirty="0" smtClean="0">
                <a:latin typeface="微软雅黑" pitchFamily="34" charset="-122"/>
                <a:ea typeface="微软雅黑" pitchFamily="34" charset="-122"/>
              </a:rPr>
              <a:t>C</a:t>
            </a:r>
            <a:r>
              <a:rPr lang="zh-CN" altLang="en-US" sz="2200" dirty="0" smtClean="0">
                <a:latin typeface="微软雅黑" pitchFamily="34" charset="-122"/>
                <a:ea typeface="微软雅黑" pitchFamily="34" charset="-122"/>
              </a:rPr>
              <a:t>语言中有</a:t>
            </a:r>
            <a:r>
              <a:rPr lang="en-US" altLang="zh-CN" sz="2200" dirty="0" smtClean="0">
                <a:solidFill>
                  <a:srgbClr val="FF0000"/>
                </a:solidFill>
                <a:latin typeface="微软雅黑" pitchFamily="34" charset="-122"/>
                <a:ea typeface="微软雅黑" pitchFamily="34" charset="-122"/>
              </a:rPr>
              <a:t>float</a:t>
            </a:r>
            <a:r>
              <a:rPr lang="zh-CN" altLang="en-US" sz="2200" dirty="0" smtClean="0">
                <a:latin typeface="微软雅黑" pitchFamily="34" charset="-122"/>
                <a:ea typeface="微软雅黑" pitchFamily="34" charset="-122"/>
              </a:rPr>
              <a:t>和</a:t>
            </a:r>
            <a:r>
              <a:rPr lang="en-US" altLang="zh-CN" sz="2200" dirty="0" smtClean="0">
                <a:solidFill>
                  <a:srgbClr val="FF0000"/>
                </a:solidFill>
                <a:latin typeface="微软雅黑" pitchFamily="34" charset="-122"/>
                <a:ea typeface="微软雅黑" pitchFamily="34" charset="-122"/>
              </a:rPr>
              <a:t>double</a:t>
            </a:r>
            <a:r>
              <a:rPr lang="zh-CN" altLang="en-US" sz="2200" dirty="0" smtClean="0">
                <a:latin typeface="微软雅黑" pitchFamily="34" charset="-122"/>
                <a:ea typeface="微软雅黑" pitchFamily="34" charset="-122"/>
              </a:rPr>
              <a:t>类型，分别对应</a:t>
            </a:r>
            <a:r>
              <a:rPr lang="en-US" altLang="zh-CN" sz="2200" dirty="0" smtClean="0">
                <a:latin typeface="微软雅黑" pitchFamily="34" charset="-122"/>
                <a:ea typeface="微软雅黑" pitchFamily="34" charset="-122"/>
              </a:rPr>
              <a:t>IEEE 754</a:t>
            </a:r>
            <a:r>
              <a:rPr lang="zh-CN" altLang="en-US" sz="2200" dirty="0" smtClean="0">
                <a:latin typeface="微软雅黑" pitchFamily="34" charset="-122"/>
                <a:ea typeface="微软雅黑" pitchFamily="34" charset="-122"/>
              </a:rPr>
              <a:t>单精度浮点数格式和双精度浮点数格式</a:t>
            </a:r>
          </a:p>
          <a:p>
            <a:pPr>
              <a:lnSpc>
                <a:spcPct val="120000"/>
              </a:lnSpc>
              <a:spcBef>
                <a:spcPct val="30000"/>
              </a:spcBef>
            </a:pPr>
            <a:r>
              <a:rPr lang="en-US" altLang="zh-CN" sz="2200" dirty="0" smtClean="0">
                <a:solidFill>
                  <a:srgbClr val="FF0000"/>
                </a:solidFill>
                <a:latin typeface="微软雅黑" pitchFamily="34" charset="-122"/>
                <a:ea typeface="微软雅黑" pitchFamily="34" charset="-122"/>
              </a:rPr>
              <a:t>long double</a:t>
            </a:r>
            <a:r>
              <a:rPr lang="zh-CN" altLang="en-US" sz="2200" dirty="0" smtClean="0">
                <a:latin typeface="微软雅黑" pitchFamily="34" charset="-122"/>
                <a:ea typeface="微软雅黑" pitchFamily="34" charset="-122"/>
              </a:rPr>
              <a:t>类型的长度和格式随编译器和处理器类型的不同而有所不同，</a:t>
            </a:r>
            <a:r>
              <a:rPr lang="en-US" altLang="zh-CN" sz="2200" dirty="0" smtClean="0">
                <a:latin typeface="微软雅黑" pitchFamily="34" charset="-122"/>
                <a:ea typeface="微软雅黑" pitchFamily="34" charset="-122"/>
              </a:rPr>
              <a:t>IA-32</a:t>
            </a:r>
            <a:r>
              <a:rPr lang="zh-CN" altLang="en-US" sz="2200" dirty="0" smtClean="0">
                <a:latin typeface="微软雅黑" pitchFamily="34" charset="-122"/>
                <a:ea typeface="微软雅黑" pitchFamily="34" charset="-122"/>
              </a:rPr>
              <a:t>中是</a:t>
            </a:r>
            <a:r>
              <a:rPr lang="en-US" altLang="zh-CN" sz="2200" dirty="0" smtClean="0">
                <a:solidFill>
                  <a:srgbClr val="FF0000"/>
                </a:solidFill>
                <a:latin typeface="微软雅黑" pitchFamily="34" charset="-122"/>
                <a:ea typeface="微软雅黑" pitchFamily="34" charset="-122"/>
              </a:rPr>
              <a:t>80</a:t>
            </a:r>
            <a:r>
              <a:rPr lang="zh-CN" altLang="en-US" sz="2200" dirty="0" smtClean="0">
                <a:solidFill>
                  <a:srgbClr val="FF0000"/>
                </a:solidFill>
                <a:latin typeface="微软雅黑" pitchFamily="34" charset="-122"/>
                <a:ea typeface="微软雅黑" pitchFamily="34" charset="-122"/>
              </a:rPr>
              <a:t>位扩展精度</a:t>
            </a:r>
            <a:r>
              <a:rPr lang="zh-CN" altLang="en-US" sz="2200" dirty="0" smtClean="0">
                <a:latin typeface="微软雅黑" pitchFamily="34" charset="-122"/>
                <a:ea typeface="微软雅黑" pitchFamily="34" charset="-122"/>
              </a:rPr>
              <a:t>格式</a:t>
            </a:r>
          </a:p>
          <a:p>
            <a:pPr>
              <a:lnSpc>
                <a:spcPct val="120000"/>
              </a:lnSpc>
              <a:spcBef>
                <a:spcPct val="30000"/>
              </a:spcBef>
            </a:pPr>
            <a:r>
              <a:rPr lang="zh-CN" altLang="en-US" sz="2200" dirty="0" smtClean="0">
                <a:latin typeface="微软雅黑" pitchFamily="34" charset="-122"/>
                <a:ea typeface="微软雅黑" pitchFamily="34" charset="-122"/>
              </a:rPr>
              <a:t>从</a:t>
            </a:r>
            <a:r>
              <a:rPr lang="en-US" altLang="zh-CN" sz="2200" dirty="0" err="1" smtClean="0">
                <a:latin typeface="微软雅黑" pitchFamily="34" charset="-122"/>
                <a:ea typeface="微软雅黑" pitchFamily="34" charset="-122"/>
              </a:rPr>
              <a:t>int</a:t>
            </a:r>
            <a:r>
              <a:rPr lang="zh-CN" altLang="en-US" sz="2200" dirty="0" smtClean="0">
                <a:latin typeface="微软雅黑" pitchFamily="34" charset="-122"/>
                <a:ea typeface="微软雅黑" pitchFamily="34" charset="-122"/>
              </a:rPr>
              <a:t>转换为</a:t>
            </a:r>
            <a:r>
              <a:rPr lang="en-US" altLang="zh-CN" sz="2200" dirty="0" smtClean="0">
                <a:latin typeface="微软雅黑" pitchFamily="34" charset="-122"/>
                <a:ea typeface="微软雅黑" pitchFamily="34" charset="-122"/>
              </a:rPr>
              <a:t>float</a:t>
            </a:r>
            <a:r>
              <a:rPr lang="zh-CN" altLang="en-US" sz="2200" dirty="0" smtClean="0">
                <a:latin typeface="微软雅黑" pitchFamily="34" charset="-122"/>
                <a:ea typeface="微软雅黑" pitchFamily="34" charset="-122"/>
              </a:rPr>
              <a:t>时，不会发生溢出，但可能有数据被舍入 </a:t>
            </a:r>
          </a:p>
          <a:p>
            <a:pPr>
              <a:lnSpc>
                <a:spcPct val="120000"/>
              </a:lnSpc>
              <a:spcBef>
                <a:spcPct val="30000"/>
              </a:spcBef>
            </a:pPr>
            <a:r>
              <a:rPr lang="zh-CN" altLang="en-US" sz="2200" dirty="0" smtClean="0">
                <a:latin typeface="微软雅黑" pitchFamily="34" charset="-122"/>
                <a:ea typeface="微软雅黑" pitchFamily="34" charset="-122"/>
              </a:rPr>
              <a:t>从</a:t>
            </a:r>
            <a:r>
              <a:rPr lang="en-US" altLang="zh-CN" sz="2200" dirty="0" err="1" smtClean="0">
                <a:latin typeface="微软雅黑" pitchFamily="34" charset="-122"/>
                <a:ea typeface="微软雅黑" pitchFamily="34" charset="-122"/>
              </a:rPr>
              <a:t>int</a:t>
            </a:r>
            <a:r>
              <a:rPr lang="zh-CN" altLang="en-US" sz="2200" dirty="0" smtClean="0">
                <a:latin typeface="微软雅黑" pitchFamily="34" charset="-122"/>
                <a:ea typeface="微软雅黑" pitchFamily="34" charset="-122"/>
              </a:rPr>
              <a:t>或 </a:t>
            </a:r>
            <a:r>
              <a:rPr lang="en-US" altLang="zh-CN" sz="2200" dirty="0" smtClean="0">
                <a:latin typeface="微软雅黑" pitchFamily="34" charset="-122"/>
                <a:ea typeface="微软雅黑" pitchFamily="34" charset="-122"/>
              </a:rPr>
              <a:t>float</a:t>
            </a:r>
            <a:r>
              <a:rPr lang="zh-CN" altLang="en-US" sz="2200" dirty="0" smtClean="0">
                <a:latin typeface="微软雅黑" pitchFamily="34" charset="-122"/>
                <a:ea typeface="微软雅黑" pitchFamily="34" charset="-122"/>
              </a:rPr>
              <a:t>转换为</a:t>
            </a:r>
            <a:r>
              <a:rPr lang="en-US" altLang="zh-CN" sz="2200" dirty="0" smtClean="0">
                <a:latin typeface="微软雅黑" pitchFamily="34" charset="-122"/>
                <a:ea typeface="微软雅黑" pitchFamily="34" charset="-122"/>
              </a:rPr>
              <a:t>double</a:t>
            </a:r>
            <a:r>
              <a:rPr lang="zh-CN" altLang="en-US" sz="2200" dirty="0" smtClean="0">
                <a:latin typeface="微软雅黑" pitchFamily="34" charset="-122"/>
                <a:ea typeface="微软雅黑" pitchFamily="34" charset="-122"/>
              </a:rPr>
              <a:t>时，因为</a:t>
            </a:r>
            <a:r>
              <a:rPr lang="en-US" altLang="zh-CN" sz="2200" dirty="0" smtClean="0">
                <a:latin typeface="微软雅黑" pitchFamily="34" charset="-122"/>
                <a:ea typeface="微软雅黑" pitchFamily="34" charset="-122"/>
              </a:rPr>
              <a:t>double</a:t>
            </a:r>
            <a:r>
              <a:rPr lang="zh-CN" altLang="en-US" sz="2200" dirty="0" smtClean="0">
                <a:latin typeface="微软雅黑" pitchFamily="34" charset="-122"/>
                <a:ea typeface="微软雅黑" pitchFamily="34" charset="-122"/>
              </a:rPr>
              <a:t>的有效位数更多，故能保留精确值 </a:t>
            </a:r>
          </a:p>
          <a:p>
            <a:pPr>
              <a:lnSpc>
                <a:spcPct val="120000"/>
              </a:lnSpc>
              <a:spcBef>
                <a:spcPct val="30000"/>
              </a:spcBef>
            </a:pPr>
            <a:r>
              <a:rPr lang="zh-CN" altLang="en-US" sz="2200" dirty="0" smtClean="0">
                <a:latin typeface="微软雅黑" pitchFamily="34" charset="-122"/>
                <a:ea typeface="微软雅黑" pitchFamily="34" charset="-122"/>
              </a:rPr>
              <a:t>从</a:t>
            </a:r>
            <a:r>
              <a:rPr lang="en-US" altLang="zh-CN" sz="2200" dirty="0" smtClean="0">
                <a:latin typeface="微软雅黑" pitchFamily="34" charset="-122"/>
                <a:ea typeface="微软雅黑" pitchFamily="34" charset="-122"/>
              </a:rPr>
              <a:t>double</a:t>
            </a:r>
            <a:r>
              <a:rPr lang="zh-CN" altLang="en-US" sz="2200" dirty="0" smtClean="0">
                <a:latin typeface="微软雅黑" pitchFamily="34" charset="-122"/>
                <a:ea typeface="微软雅黑" pitchFamily="34" charset="-122"/>
              </a:rPr>
              <a:t>转换为</a:t>
            </a:r>
            <a:r>
              <a:rPr lang="en-US" altLang="zh-CN" sz="2200" dirty="0" smtClean="0">
                <a:latin typeface="微软雅黑" pitchFamily="34" charset="-122"/>
                <a:ea typeface="微软雅黑" pitchFamily="34" charset="-122"/>
              </a:rPr>
              <a:t>float</a:t>
            </a:r>
            <a:r>
              <a:rPr lang="zh-CN" altLang="en-US" sz="2200" dirty="0" smtClean="0">
                <a:latin typeface="微软雅黑" pitchFamily="34" charset="-122"/>
                <a:ea typeface="微软雅黑" pitchFamily="34" charset="-122"/>
              </a:rPr>
              <a:t>和</a:t>
            </a:r>
            <a:r>
              <a:rPr lang="en-US" altLang="zh-CN" sz="2200" dirty="0" err="1" smtClean="0">
                <a:latin typeface="微软雅黑" pitchFamily="34" charset="-122"/>
                <a:ea typeface="微软雅黑" pitchFamily="34" charset="-122"/>
              </a:rPr>
              <a:t>int</a:t>
            </a:r>
            <a:r>
              <a:rPr lang="zh-CN" altLang="en-US" sz="2200" dirty="0" smtClean="0">
                <a:latin typeface="微软雅黑" pitchFamily="34" charset="-122"/>
                <a:ea typeface="微软雅黑" pitchFamily="34" charset="-122"/>
              </a:rPr>
              <a:t>时，可能发生溢出，此外，由于有效位数变少，故可能被舍入</a:t>
            </a:r>
          </a:p>
          <a:p>
            <a:pPr>
              <a:lnSpc>
                <a:spcPct val="120000"/>
              </a:lnSpc>
              <a:spcBef>
                <a:spcPct val="30000"/>
              </a:spcBef>
            </a:pPr>
            <a:r>
              <a:rPr lang="zh-CN" altLang="en-US" sz="2200" dirty="0" smtClean="0">
                <a:latin typeface="微软雅黑" pitchFamily="34" charset="-122"/>
                <a:ea typeface="微软雅黑" pitchFamily="34" charset="-122"/>
              </a:rPr>
              <a:t>从</a:t>
            </a:r>
            <a:r>
              <a:rPr lang="en-US" altLang="zh-CN" sz="2200" dirty="0" smtClean="0">
                <a:latin typeface="微软雅黑" pitchFamily="34" charset="-122"/>
                <a:ea typeface="微软雅黑" pitchFamily="34" charset="-122"/>
              </a:rPr>
              <a:t>float </a:t>
            </a:r>
            <a:r>
              <a:rPr lang="zh-CN" altLang="en-US" sz="2200" dirty="0" smtClean="0">
                <a:latin typeface="微软雅黑" pitchFamily="34" charset="-122"/>
                <a:ea typeface="微软雅黑" pitchFamily="34" charset="-122"/>
              </a:rPr>
              <a:t>或</a:t>
            </a:r>
            <a:r>
              <a:rPr lang="en-US" altLang="zh-CN" sz="2200" dirty="0" smtClean="0">
                <a:latin typeface="微软雅黑" pitchFamily="34" charset="-122"/>
                <a:ea typeface="微软雅黑" pitchFamily="34" charset="-122"/>
              </a:rPr>
              <a:t>double</a:t>
            </a:r>
            <a:r>
              <a:rPr lang="zh-CN" altLang="en-US" sz="2200" dirty="0" smtClean="0">
                <a:latin typeface="微软雅黑" pitchFamily="34" charset="-122"/>
                <a:ea typeface="微软雅黑" pitchFamily="34" charset="-122"/>
              </a:rPr>
              <a:t>转换为</a:t>
            </a:r>
            <a:r>
              <a:rPr lang="en-US" altLang="zh-CN" sz="2200" dirty="0" err="1" smtClean="0">
                <a:latin typeface="微软雅黑" pitchFamily="34" charset="-122"/>
                <a:ea typeface="微软雅黑" pitchFamily="34" charset="-122"/>
              </a:rPr>
              <a:t>int</a:t>
            </a:r>
            <a:r>
              <a:rPr lang="zh-CN" altLang="en-US" sz="2200" dirty="0" smtClean="0">
                <a:latin typeface="微软雅黑" pitchFamily="34" charset="-122"/>
                <a:ea typeface="微软雅黑" pitchFamily="34" charset="-122"/>
              </a:rPr>
              <a:t>时，因为</a:t>
            </a:r>
            <a:r>
              <a:rPr lang="en-US" altLang="zh-CN" sz="2200" dirty="0" err="1" smtClean="0">
                <a:latin typeface="微软雅黑" pitchFamily="34" charset="-122"/>
                <a:ea typeface="微软雅黑" pitchFamily="34" charset="-122"/>
              </a:rPr>
              <a:t>int</a:t>
            </a:r>
            <a:r>
              <a:rPr lang="zh-CN" altLang="en-US" sz="2200" dirty="0" smtClean="0">
                <a:latin typeface="微软雅黑" pitchFamily="34" charset="-122"/>
                <a:ea typeface="微软雅黑" pitchFamily="34" charset="-122"/>
              </a:rPr>
              <a:t>没有小数部分，所以数据可能会向</a:t>
            </a:r>
            <a:r>
              <a:rPr lang="en-US" altLang="zh-CN" sz="2200" dirty="0" smtClean="0">
                <a:latin typeface="微软雅黑" pitchFamily="34" charset="-122"/>
                <a:ea typeface="微软雅黑" pitchFamily="34" charset="-122"/>
              </a:rPr>
              <a:t>0</a:t>
            </a:r>
            <a:r>
              <a:rPr lang="zh-CN" altLang="en-US" sz="2200" dirty="0" smtClean="0">
                <a:latin typeface="微软雅黑" pitchFamily="34" charset="-122"/>
                <a:ea typeface="微软雅黑" pitchFamily="34" charset="-122"/>
              </a:rPr>
              <a:t>方向被截断</a:t>
            </a:r>
            <a:endParaRPr lang="zh-CN" altLang="en-US" sz="21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p:cNvSpPr>
          <p:nvPr/>
        </p:nvSpPr>
        <p:spPr bwMode="auto">
          <a:xfrm>
            <a:off x="8062913" y="22225"/>
            <a:ext cx="13208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solidFill>
                  <a:srgbClr val="FFFFFF"/>
                </a:solidFill>
                <a:latin typeface="Gill Sans"/>
                <a:ea typeface="Gill Sans"/>
                <a:cs typeface="Gill Sans"/>
                <a:sym typeface="Gill Sans"/>
              </a:rPr>
              <a:t>Carnegie Mellon</a:t>
            </a:r>
          </a:p>
        </p:txBody>
      </p:sp>
      <p:sp>
        <p:nvSpPr>
          <p:cNvPr id="753667" name="Rectangle 3"/>
          <p:cNvSpPr>
            <a:spLocks noGrp="1" noChangeArrowheads="1"/>
          </p:cNvSpPr>
          <p:nvPr>
            <p:ph type="title" idx="4294967295"/>
          </p:nvPr>
        </p:nvSpPr>
        <p:spPr>
          <a:xfrm>
            <a:off x="457200" y="98425"/>
            <a:ext cx="8229600" cy="561975"/>
          </a:xfrm>
        </p:spPr>
        <p:txBody>
          <a:bodyPr lIns="38100" tIns="38100" rIns="38100" bIns="38100"/>
          <a:lstStyle/>
          <a:p>
            <a:pPr marL="119063" indent="-119063" eaLnBrk="1" hangingPunct="1"/>
            <a:r>
              <a:rPr lang="zh-CN" altLang="en-US" smtClean="0"/>
              <a:t>浮点数比较运算举例</a:t>
            </a:r>
          </a:p>
        </p:txBody>
      </p:sp>
      <p:sp>
        <p:nvSpPr>
          <p:cNvPr id="753668" name="Rectangle 4"/>
          <p:cNvSpPr>
            <a:spLocks noGrp="1" noChangeArrowheads="1"/>
          </p:cNvSpPr>
          <p:nvPr>
            <p:ph type="body" idx="4294967295"/>
          </p:nvPr>
        </p:nvSpPr>
        <p:spPr>
          <a:xfrm>
            <a:off x="468313" y="836613"/>
            <a:ext cx="8229600" cy="1219200"/>
          </a:xfrm>
        </p:spPr>
        <p:txBody>
          <a:bodyPr lIns="38100" tIns="38100" rIns="38100" bIns="38100"/>
          <a:lstStyle/>
          <a:p>
            <a:pPr marL="254000" indent="-254000" eaLnBrk="1" hangingPunct="1"/>
            <a:r>
              <a:rPr lang="zh-CN" altLang="en-US" smtClean="0">
                <a:ea typeface="微软雅黑" pitchFamily="34" charset="-122"/>
              </a:rPr>
              <a:t>对于以下给定的关系表达式，判断是否永真。</a:t>
            </a:r>
          </a:p>
        </p:txBody>
      </p:sp>
      <p:sp>
        <p:nvSpPr>
          <p:cNvPr id="753669" name="Rectangle 5"/>
          <p:cNvSpPr>
            <a:spLocks/>
          </p:cNvSpPr>
          <p:nvPr/>
        </p:nvSpPr>
        <p:spPr bwMode="auto">
          <a:xfrm>
            <a:off x="3732213" y="1538288"/>
            <a:ext cx="4889500"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8100" tIns="38100" rIns="38100" bIns="38100"/>
          <a:lstStyle>
            <a:lvl1pPr marL="254000" indent="-254000" eaLnBrk="0" hangingPunct="0">
              <a:tabLst>
                <a:tab pos="1828800" algn="l"/>
                <a:tab pos="2463800" algn="l"/>
                <a:tab pos="3086100" algn="l"/>
              </a:tabLst>
              <a:defRPr>
                <a:solidFill>
                  <a:schemeClr val="tx1"/>
                </a:solidFill>
                <a:latin typeface="Arial" pitchFamily="34" charset="0"/>
                <a:ea typeface="宋体" pitchFamily="2" charset="-122"/>
              </a:defRPr>
            </a:lvl1pPr>
            <a:lvl2pPr marL="742950" indent="-285750" eaLnBrk="0" hangingPunct="0">
              <a:tabLst>
                <a:tab pos="1828800" algn="l"/>
                <a:tab pos="2463800" algn="l"/>
                <a:tab pos="3086100" algn="l"/>
              </a:tabLst>
              <a:defRPr>
                <a:solidFill>
                  <a:schemeClr val="tx1"/>
                </a:solidFill>
                <a:latin typeface="Arial" pitchFamily="34" charset="0"/>
                <a:ea typeface="宋体" pitchFamily="2" charset="-122"/>
              </a:defRPr>
            </a:lvl2pPr>
            <a:lvl3pPr marL="1143000" indent="-228600" eaLnBrk="0" hangingPunct="0">
              <a:tabLst>
                <a:tab pos="1828800" algn="l"/>
                <a:tab pos="2463800" algn="l"/>
                <a:tab pos="3086100" algn="l"/>
              </a:tabLst>
              <a:defRPr>
                <a:solidFill>
                  <a:schemeClr val="tx1"/>
                </a:solidFill>
                <a:latin typeface="Arial" pitchFamily="34" charset="0"/>
                <a:ea typeface="宋体" pitchFamily="2" charset="-122"/>
              </a:defRPr>
            </a:lvl3pPr>
            <a:lvl4pPr marL="1600200" indent="-228600" eaLnBrk="0" hangingPunct="0">
              <a:tabLst>
                <a:tab pos="1828800" algn="l"/>
                <a:tab pos="2463800" algn="l"/>
                <a:tab pos="3086100" algn="l"/>
              </a:tabLst>
              <a:defRPr>
                <a:solidFill>
                  <a:schemeClr val="tx1"/>
                </a:solidFill>
                <a:latin typeface="Arial" pitchFamily="34" charset="0"/>
                <a:ea typeface="宋体" pitchFamily="2" charset="-122"/>
              </a:defRPr>
            </a:lvl4pPr>
            <a:lvl5pPr marL="2057400" indent="-228600" eaLnBrk="0" hangingPunct="0">
              <a:tabLst>
                <a:tab pos="1828800" algn="l"/>
                <a:tab pos="2463800" algn="l"/>
                <a:tab pos="3086100" algn="l"/>
              </a:tabLst>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1828800" algn="l"/>
                <a:tab pos="2463800" algn="l"/>
                <a:tab pos="3086100" algn="l"/>
              </a:tabLs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1828800" algn="l"/>
                <a:tab pos="2463800" algn="l"/>
                <a:tab pos="3086100" algn="l"/>
              </a:tabLs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1828800" algn="l"/>
                <a:tab pos="2463800" algn="l"/>
                <a:tab pos="3086100" algn="l"/>
              </a:tabLs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1828800" algn="l"/>
                <a:tab pos="2463800" algn="l"/>
                <a:tab pos="3086100" algn="l"/>
              </a:tabLst>
              <a:defRPr>
                <a:solidFill>
                  <a:schemeClr val="tx1"/>
                </a:solidFill>
                <a:latin typeface="Arial" pitchFamily="34" charset="0"/>
                <a:ea typeface="宋体" pitchFamily="2" charset="-122"/>
              </a:defRPr>
            </a:lvl9pPr>
          </a:lstStyle>
          <a:p>
            <a:pPr eaLnBrk="1" hangingPunct="1">
              <a:spcBef>
                <a:spcPts val="575"/>
              </a:spcBef>
              <a:buClr>
                <a:srgbClr val="000000"/>
              </a:buClr>
              <a:buSzPct val="100000"/>
              <a:buFont typeface="Helvetica" pitchFamily="34" charset="0"/>
              <a:buNone/>
            </a:pPr>
            <a:r>
              <a:rPr lang="en-US" altLang="zh-CN" sz="2400" b="1" dirty="0" smtClean="0">
                <a:solidFill>
                  <a:srgbClr val="0033CC"/>
                </a:solidFill>
                <a:latin typeface="Monaco"/>
                <a:ea typeface="Monaco"/>
                <a:cs typeface="Monaco"/>
                <a:sym typeface="Monaco"/>
              </a:rPr>
              <a:t>2/3 </a:t>
            </a:r>
            <a:r>
              <a:rPr lang="en-US" altLang="zh-CN" sz="2400" b="1" dirty="0">
                <a:solidFill>
                  <a:srgbClr val="0033CC"/>
                </a:solidFill>
                <a:latin typeface="Monaco"/>
                <a:ea typeface="Monaco"/>
                <a:cs typeface="Monaco"/>
                <a:sym typeface="Monaco"/>
              </a:rPr>
              <a:t>== 2/3.0</a:t>
            </a:r>
          </a:p>
          <a:p>
            <a:pPr eaLnBrk="1" hangingPunct="1">
              <a:spcBef>
                <a:spcPts val="575"/>
              </a:spcBef>
              <a:buClr>
                <a:srgbClr val="000000"/>
              </a:buClr>
              <a:buSzPct val="100000"/>
              <a:buFont typeface="Helvetica" pitchFamily="34" charset="0"/>
              <a:buNone/>
            </a:pPr>
            <a:r>
              <a:rPr lang="en-US" altLang="zh-CN" sz="2400" b="1" dirty="0">
                <a:solidFill>
                  <a:srgbClr val="0033CC"/>
                </a:solidFill>
                <a:latin typeface="Monaco"/>
                <a:ea typeface="Monaco"/>
                <a:cs typeface="Monaco"/>
                <a:sym typeface="Monaco"/>
              </a:rPr>
              <a:t>d &lt; 0.0 </a:t>
            </a:r>
            <a:r>
              <a:rPr lang="en-US" altLang="zh-CN" sz="2400" b="1" dirty="0" smtClean="0">
                <a:solidFill>
                  <a:srgbClr val="0033CC"/>
                </a:solidFill>
                <a:latin typeface="Monaco"/>
                <a:ea typeface="Monaco"/>
                <a:cs typeface="Monaco"/>
                <a:sym typeface="Monaco"/>
              </a:rPr>
              <a:t>⇒ ((</a:t>
            </a:r>
            <a:r>
              <a:rPr lang="en-US" altLang="zh-CN" sz="2400" b="1" dirty="0">
                <a:solidFill>
                  <a:srgbClr val="0033CC"/>
                </a:solidFill>
                <a:latin typeface="Monaco"/>
                <a:ea typeface="Monaco"/>
                <a:cs typeface="Monaco"/>
                <a:sym typeface="Monaco"/>
              </a:rPr>
              <a:t>d*2) &lt; 0.0)</a:t>
            </a:r>
          </a:p>
          <a:p>
            <a:pPr eaLnBrk="1" hangingPunct="1">
              <a:spcBef>
                <a:spcPts val="575"/>
              </a:spcBef>
              <a:buClr>
                <a:srgbClr val="000000"/>
              </a:buClr>
              <a:buSzPct val="100000"/>
              <a:buFont typeface="Helvetica" pitchFamily="34" charset="0"/>
              <a:buNone/>
            </a:pPr>
            <a:r>
              <a:rPr lang="en-US" altLang="zh-CN" sz="2400" b="1" dirty="0">
                <a:solidFill>
                  <a:srgbClr val="0033CC"/>
                </a:solidFill>
                <a:latin typeface="Monaco"/>
                <a:ea typeface="Monaco"/>
                <a:cs typeface="Monaco"/>
                <a:sym typeface="Monaco"/>
              </a:rPr>
              <a:t>d &gt; f </a:t>
            </a:r>
            <a:r>
              <a:rPr lang="en-US" altLang="zh-CN" sz="2400" b="1" dirty="0" smtClean="0">
                <a:solidFill>
                  <a:srgbClr val="0033CC"/>
                </a:solidFill>
                <a:latin typeface="Monaco"/>
                <a:ea typeface="Monaco"/>
                <a:cs typeface="Monaco"/>
                <a:sym typeface="Monaco"/>
              </a:rPr>
              <a:t>⇒ -</a:t>
            </a:r>
            <a:r>
              <a:rPr lang="en-US" altLang="zh-CN" sz="2400" b="1" dirty="0">
                <a:solidFill>
                  <a:srgbClr val="0033CC"/>
                </a:solidFill>
                <a:latin typeface="Monaco"/>
                <a:ea typeface="Monaco"/>
                <a:cs typeface="Monaco"/>
                <a:sym typeface="Monaco"/>
              </a:rPr>
              <a:t>f &gt; -d</a:t>
            </a:r>
          </a:p>
          <a:p>
            <a:pPr eaLnBrk="1" hangingPunct="1">
              <a:spcBef>
                <a:spcPts val="575"/>
              </a:spcBef>
              <a:buClr>
                <a:srgbClr val="000000"/>
              </a:buClr>
              <a:buSzPct val="100000"/>
              <a:buFont typeface="Helvetica" pitchFamily="34" charset="0"/>
              <a:buNone/>
            </a:pPr>
            <a:r>
              <a:rPr lang="en-US" altLang="zh-CN" sz="2400" b="1" dirty="0">
                <a:solidFill>
                  <a:srgbClr val="0033CC"/>
                </a:solidFill>
                <a:latin typeface="Monaco"/>
                <a:ea typeface="Monaco"/>
                <a:cs typeface="Monaco"/>
                <a:sym typeface="Monaco"/>
              </a:rPr>
              <a:t>d * d &gt;= 0.0</a:t>
            </a:r>
          </a:p>
          <a:p>
            <a:pPr eaLnBrk="1" hangingPunct="1">
              <a:spcBef>
                <a:spcPts val="575"/>
              </a:spcBef>
              <a:buClr>
                <a:srgbClr val="000000"/>
              </a:buClr>
              <a:buSzPct val="100000"/>
              <a:buFont typeface="Helvetica" pitchFamily="34" charset="0"/>
              <a:buNone/>
            </a:pPr>
            <a:r>
              <a:rPr lang="en-US" altLang="zh-CN" sz="2400" b="1" dirty="0" smtClean="0">
                <a:solidFill>
                  <a:srgbClr val="0033CC"/>
                </a:solidFill>
                <a:latin typeface="Monaco"/>
                <a:ea typeface="Monaco"/>
                <a:cs typeface="Monaco"/>
                <a:sym typeface="Monaco"/>
              </a:rPr>
              <a:t>x*x &gt;= 0</a:t>
            </a:r>
            <a:endParaRPr lang="en-US" altLang="zh-CN" sz="2400" b="1" dirty="0">
              <a:solidFill>
                <a:srgbClr val="0033CC"/>
              </a:solidFill>
              <a:latin typeface="Monaco"/>
              <a:ea typeface="Monaco"/>
              <a:cs typeface="Monaco"/>
              <a:sym typeface="Monaco"/>
            </a:endParaRPr>
          </a:p>
          <a:p>
            <a:pPr eaLnBrk="1" hangingPunct="1">
              <a:spcBef>
                <a:spcPts val="575"/>
              </a:spcBef>
              <a:buClr>
                <a:srgbClr val="000000"/>
              </a:buClr>
              <a:buSzPct val="100000"/>
              <a:buFont typeface="Helvetica" pitchFamily="34" charset="0"/>
              <a:buNone/>
            </a:pPr>
            <a:r>
              <a:rPr lang="en-US" altLang="zh-CN" sz="2400" b="1" dirty="0">
                <a:solidFill>
                  <a:srgbClr val="0033CC"/>
                </a:solidFill>
                <a:latin typeface="Monaco"/>
                <a:ea typeface="Monaco"/>
                <a:cs typeface="Monaco"/>
                <a:sym typeface="Monaco"/>
              </a:rPr>
              <a:t>(</a:t>
            </a:r>
            <a:r>
              <a:rPr lang="en-US" altLang="zh-CN" sz="2400" b="1" dirty="0" err="1">
                <a:solidFill>
                  <a:srgbClr val="0033CC"/>
                </a:solidFill>
                <a:latin typeface="Monaco"/>
                <a:ea typeface="Monaco"/>
                <a:cs typeface="Monaco"/>
                <a:sym typeface="Monaco"/>
              </a:rPr>
              <a:t>d+f</a:t>
            </a:r>
            <a:r>
              <a:rPr lang="en-US" altLang="zh-CN" sz="2400" b="1" dirty="0">
                <a:solidFill>
                  <a:srgbClr val="0033CC"/>
                </a:solidFill>
                <a:latin typeface="Monaco"/>
                <a:ea typeface="Monaco"/>
                <a:cs typeface="Monaco"/>
                <a:sym typeface="Monaco"/>
              </a:rPr>
              <a:t>)-d == f</a:t>
            </a:r>
          </a:p>
        </p:txBody>
      </p:sp>
      <p:sp>
        <p:nvSpPr>
          <p:cNvPr id="753670" name="Rectangle 6"/>
          <p:cNvSpPr>
            <a:spLocks/>
          </p:cNvSpPr>
          <p:nvPr/>
        </p:nvSpPr>
        <p:spPr bwMode="auto">
          <a:xfrm>
            <a:off x="476250" y="1628775"/>
            <a:ext cx="2160588" cy="1304925"/>
          </a:xfrm>
          <a:prstGeom prst="rect">
            <a:avLst/>
          </a:prstGeom>
          <a:solidFill>
            <a:srgbClr val="D6D6F4">
              <a:alpha val="28999"/>
            </a:srgbClr>
          </a:solidFill>
          <a:ln w="25400">
            <a:solidFill>
              <a:srgbClr val="ADADEA"/>
            </a:solidFill>
            <a:miter lim="800000"/>
            <a:headEnd/>
            <a:tailEnd/>
          </a:ln>
        </p:spPr>
        <p:txBody>
          <a:bodyPr lIns="38100" tIns="38100" rIns="38100" bIns="38100"/>
          <a:lstStyle>
            <a:lvl1pPr eaLnBrk="0" hangingPunct="0">
              <a:tabLst>
                <a:tab pos="1371600" algn="l"/>
                <a:tab pos="2286000" algn="l"/>
              </a:tabLst>
              <a:defRPr>
                <a:solidFill>
                  <a:schemeClr val="tx1"/>
                </a:solidFill>
                <a:latin typeface="Arial" pitchFamily="34" charset="0"/>
                <a:ea typeface="宋体" pitchFamily="2" charset="-122"/>
              </a:defRPr>
            </a:lvl1pPr>
            <a:lvl2pPr marL="742950" indent="-285750" eaLnBrk="0" hangingPunct="0">
              <a:tabLst>
                <a:tab pos="1371600" algn="l"/>
                <a:tab pos="2286000" algn="l"/>
              </a:tabLst>
              <a:defRPr>
                <a:solidFill>
                  <a:schemeClr val="tx1"/>
                </a:solidFill>
                <a:latin typeface="Arial" pitchFamily="34" charset="0"/>
                <a:ea typeface="宋体" pitchFamily="2" charset="-122"/>
              </a:defRPr>
            </a:lvl2pPr>
            <a:lvl3pPr marL="1143000" indent="-228600" eaLnBrk="0" hangingPunct="0">
              <a:tabLst>
                <a:tab pos="1371600" algn="l"/>
                <a:tab pos="2286000" algn="l"/>
              </a:tabLst>
              <a:defRPr>
                <a:solidFill>
                  <a:schemeClr val="tx1"/>
                </a:solidFill>
                <a:latin typeface="Arial" pitchFamily="34" charset="0"/>
                <a:ea typeface="宋体" pitchFamily="2" charset="-122"/>
              </a:defRPr>
            </a:lvl3pPr>
            <a:lvl4pPr marL="1600200" indent="-228600" eaLnBrk="0" hangingPunct="0">
              <a:tabLst>
                <a:tab pos="1371600" algn="l"/>
                <a:tab pos="2286000" algn="l"/>
              </a:tabLst>
              <a:defRPr>
                <a:solidFill>
                  <a:schemeClr val="tx1"/>
                </a:solidFill>
                <a:latin typeface="Arial" pitchFamily="34" charset="0"/>
                <a:ea typeface="宋体" pitchFamily="2" charset="-122"/>
              </a:defRPr>
            </a:lvl4pPr>
            <a:lvl5pPr marL="2057400" indent="-228600" eaLnBrk="0" hangingPunct="0">
              <a:tabLst>
                <a:tab pos="1371600" algn="l"/>
                <a:tab pos="2286000" algn="l"/>
              </a:tabLst>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1371600" algn="l"/>
                <a:tab pos="2286000" algn="l"/>
              </a:tabLs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1371600" algn="l"/>
                <a:tab pos="2286000" algn="l"/>
              </a:tabLs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1371600" algn="l"/>
                <a:tab pos="2286000" algn="l"/>
              </a:tabLs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1371600" algn="l"/>
                <a:tab pos="2286000" algn="l"/>
              </a:tabLst>
              <a:defRPr>
                <a:solidFill>
                  <a:schemeClr val="tx1"/>
                </a:solidFill>
                <a:latin typeface="Arial" pitchFamily="34" charset="0"/>
                <a:ea typeface="宋体" pitchFamily="2" charset="-122"/>
              </a:defRPr>
            </a:lvl9pPr>
          </a:lstStyle>
          <a:p>
            <a:pPr eaLnBrk="1" hangingPunct="1">
              <a:spcBef>
                <a:spcPts val="475"/>
              </a:spcBef>
            </a:pPr>
            <a:r>
              <a:rPr lang="en-US" altLang="zh-CN" sz="2300" b="1">
                <a:latin typeface="微软雅黑" pitchFamily="34" charset="-122"/>
                <a:ea typeface="微软雅黑" pitchFamily="34" charset="-122"/>
                <a:cs typeface="Monaco"/>
                <a:sym typeface="Monaco"/>
              </a:rPr>
              <a:t>int x ;</a:t>
            </a:r>
          </a:p>
          <a:p>
            <a:pPr eaLnBrk="1" hangingPunct="1">
              <a:spcBef>
                <a:spcPts val="475"/>
              </a:spcBef>
            </a:pPr>
            <a:r>
              <a:rPr lang="en-US" altLang="zh-CN" sz="2300" b="1">
                <a:latin typeface="微软雅黑" pitchFamily="34" charset="-122"/>
                <a:ea typeface="微软雅黑" pitchFamily="34" charset="-122"/>
                <a:cs typeface="Monaco"/>
                <a:sym typeface="Monaco"/>
              </a:rPr>
              <a:t>float f ;</a:t>
            </a:r>
          </a:p>
          <a:p>
            <a:pPr eaLnBrk="1" hangingPunct="1">
              <a:spcBef>
                <a:spcPts val="475"/>
              </a:spcBef>
            </a:pPr>
            <a:r>
              <a:rPr lang="en-US" altLang="zh-CN" sz="2300" b="1">
                <a:latin typeface="微软雅黑" pitchFamily="34" charset="-122"/>
                <a:ea typeface="微软雅黑" pitchFamily="34" charset="-122"/>
                <a:cs typeface="Monaco"/>
                <a:sym typeface="Monaco"/>
              </a:rPr>
              <a:t>double d ;</a:t>
            </a:r>
          </a:p>
        </p:txBody>
      </p:sp>
      <p:sp>
        <p:nvSpPr>
          <p:cNvPr id="753671" name="Rectangle 7"/>
          <p:cNvSpPr>
            <a:spLocks/>
          </p:cNvSpPr>
          <p:nvPr/>
        </p:nvSpPr>
        <p:spPr bwMode="auto">
          <a:xfrm>
            <a:off x="341313" y="3114675"/>
            <a:ext cx="246697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latin typeface="微软雅黑" pitchFamily="34" charset="-122"/>
                <a:ea typeface="微软雅黑" pitchFamily="34" charset="-122"/>
                <a:cs typeface="ヒラギノ角ゴ ProN W3"/>
                <a:sym typeface="Calibri" pitchFamily="34" charset="0"/>
              </a:rPr>
              <a:t>Assume neither</a:t>
            </a:r>
            <a:endParaRPr lang="en-US" altLang="zh-CN" sz="2400" b="1">
              <a:latin typeface="微软雅黑" pitchFamily="34" charset="-122"/>
              <a:ea typeface="微软雅黑" pitchFamily="34" charset="-122"/>
              <a:cs typeface="Lucida Grande"/>
              <a:sym typeface="Arial Narrow" pitchFamily="34" charset="0"/>
            </a:endParaRPr>
          </a:p>
          <a:p>
            <a:pPr eaLnBrk="1" hangingPunct="1"/>
            <a:r>
              <a:rPr lang="en-US" altLang="zh-CN" sz="2400" b="1">
                <a:latin typeface="微软雅黑" pitchFamily="34" charset="-122"/>
                <a:ea typeface="微软雅黑" pitchFamily="34" charset="-122"/>
                <a:cs typeface="Courier New Bold" pitchFamily="49" charset="0"/>
                <a:sym typeface="Courier New Bold" pitchFamily="49" charset="0"/>
              </a:rPr>
              <a:t>d</a:t>
            </a:r>
            <a:r>
              <a:rPr lang="en-US" altLang="zh-CN" sz="2400" b="1">
                <a:latin typeface="微软雅黑" pitchFamily="34" charset="-122"/>
                <a:ea typeface="微软雅黑" pitchFamily="34" charset="-122"/>
                <a:cs typeface="ヒラギノ角ゴ ProN W3"/>
                <a:sym typeface="Calibri" pitchFamily="34" charset="0"/>
              </a:rPr>
              <a:t> nor </a:t>
            </a:r>
            <a:r>
              <a:rPr lang="en-US" altLang="zh-CN" sz="2400" b="1">
                <a:latin typeface="微软雅黑" pitchFamily="34" charset="-122"/>
                <a:ea typeface="微软雅黑" pitchFamily="34" charset="-122"/>
                <a:cs typeface="ヒラギノ角ゴ ProN W3"/>
                <a:sym typeface="Courier New Bold" pitchFamily="49" charset="0"/>
              </a:rPr>
              <a:t>f</a:t>
            </a:r>
            <a:r>
              <a:rPr lang="en-US" altLang="zh-CN" sz="2400" b="1">
                <a:latin typeface="微软雅黑" pitchFamily="34" charset="-122"/>
                <a:ea typeface="微软雅黑" pitchFamily="34" charset="-122"/>
                <a:cs typeface="ヒラギノ角ゴ ProN W3"/>
                <a:sym typeface="Calibri" pitchFamily="34" charset="0"/>
              </a:rPr>
              <a:t> is NaN</a:t>
            </a:r>
          </a:p>
        </p:txBody>
      </p:sp>
      <p:sp>
        <p:nvSpPr>
          <p:cNvPr id="753677" name="Text Box 13"/>
          <p:cNvSpPr txBox="1">
            <a:spLocks noChangeArrowheads="1"/>
          </p:cNvSpPr>
          <p:nvPr/>
        </p:nvSpPr>
        <p:spPr bwMode="auto">
          <a:xfrm>
            <a:off x="7632340" y="1628775"/>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
        <p:nvSpPr>
          <p:cNvPr id="753678" name="Text Box 14"/>
          <p:cNvSpPr txBox="1">
            <a:spLocks noChangeArrowheads="1"/>
          </p:cNvSpPr>
          <p:nvPr/>
        </p:nvSpPr>
        <p:spPr bwMode="auto">
          <a:xfrm>
            <a:off x="7632340" y="2029392"/>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是</a:t>
            </a:r>
          </a:p>
        </p:txBody>
      </p:sp>
      <p:sp>
        <p:nvSpPr>
          <p:cNvPr id="753679" name="Text Box 15"/>
          <p:cNvSpPr txBox="1">
            <a:spLocks noChangeArrowheads="1"/>
          </p:cNvSpPr>
          <p:nvPr/>
        </p:nvSpPr>
        <p:spPr bwMode="auto">
          <a:xfrm>
            <a:off x="7632340" y="2426267"/>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是</a:t>
            </a:r>
          </a:p>
        </p:txBody>
      </p:sp>
      <p:sp>
        <p:nvSpPr>
          <p:cNvPr id="753680" name="Text Box 16"/>
          <p:cNvSpPr txBox="1">
            <a:spLocks noChangeArrowheads="1"/>
          </p:cNvSpPr>
          <p:nvPr/>
        </p:nvSpPr>
        <p:spPr bwMode="auto">
          <a:xfrm>
            <a:off x="7632340" y="2882149"/>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是</a:t>
            </a:r>
          </a:p>
        </p:txBody>
      </p:sp>
      <p:sp>
        <p:nvSpPr>
          <p:cNvPr id="753681" name="Text Box 17"/>
          <p:cNvSpPr txBox="1">
            <a:spLocks noChangeArrowheads="1"/>
          </p:cNvSpPr>
          <p:nvPr/>
        </p:nvSpPr>
        <p:spPr bwMode="auto">
          <a:xfrm>
            <a:off x="792163" y="4824413"/>
            <a:ext cx="17097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FF0000"/>
                </a:solidFill>
                <a:ea typeface="微软雅黑" pitchFamily="34" charset="-122"/>
              </a:rPr>
              <a:t>自己写程序测试一下！</a:t>
            </a:r>
          </a:p>
        </p:txBody>
      </p:sp>
      <p:sp>
        <p:nvSpPr>
          <p:cNvPr id="753682" name="Text Box 18"/>
          <p:cNvSpPr txBox="1">
            <a:spLocks noChangeArrowheads="1"/>
          </p:cNvSpPr>
          <p:nvPr/>
        </p:nvSpPr>
        <p:spPr bwMode="auto">
          <a:xfrm>
            <a:off x="7614657" y="3320600"/>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否</a:t>
            </a:r>
          </a:p>
        </p:txBody>
      </p:sp>
      <p:sp>
        <p:nvSpPr>
          <p:cNvPr id="753683" name="Text Box 19"/>
          <p:cNvSpPr txBox="1">
            <a:spLocks noChangeArrowheads="1"/>
          </p:cNvSpPr>
          <p:nvPr/>
        </p:nvSpPr>
        <p:spPr bwMode="auto">
          <a:xfrm>
            <a:off x="7614149" y="3789040"/>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Tree>
    <p:extLst>
      <p:ext uri="{BB962C8B-B14F-4D97-AF65-F5344CB8AC3E}">
        <p14:creationId xmlns:p14="http://schemas.microsoft.com/office/powerpoint/2010/main" val="29372989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3677"/>
                                        </p:tgtEl>
                                        <p:attrNameLst>
                                          <p:attrName>style.visibility</p:attrName>
                                        </p:attrNameLst>
                                      </p:cBhvr>
                                      <p:to>
                                        <p:strVal val="visible"/>
                                      </p:to>
                                    </p:set>
                                    <p:animEffect transition="in" filter="blinds(horizontal)">
                                      <p:cBhvr>
                                        <p:cTn id="7" dur="500"/>
                                        <p:tgtEl>
                                          <p:spTgt spid="753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3678">
                                            <p:txEl>
                                              <p:pRg st="0" end="0"/>
                                            </p:txEl>
                                          </p:spTgt>
                                        </p:tgtEl>
                                        <p:attrNameLst>
                                          <p:attrName>style.visibility</p:attrName>
                                        </p:attrNameLst>
                                      </p:cBhvr>
                                      <p:to>
                                        <p:strVal val="visible"/>
                                      </p:to>
                                    </p:set>
                                    <p:animEffect transition="in" filter="blinds(horizontal)">
                                      <p:cBhvr>
                                        <p:cTn id="12" dur="500"/>
                                        <p:tgtEl>
                                          <p:spTgt spid="75367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3679">
                                            <p:txEl>
                                              <p:pRg st="0" end="0"/>
                                            </p:txEl>
                                          </p:spTgt>
                                        </p:tgtEl>
                                        <p:attrNameLst>
                                          <p:attrName>style.visibility</p:attrName>
                                        </p:attrNameLst>
                                      </p:cBhvr>
                                      <p:to>
                                        <p:strVal val="visible"/>
                                      </p:to>
                                    </p:set>
                                    <p:animEffect transition="in" filter="blinds(horizontal)">
                                      <p:cBhvr>
                                        <p:cTn id="17" dur="500"/>
                                        <p:tgtEl>
                                          <p:spTgt spid="75367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3680">
                                            <p:txEl>
                                              <p:pRg st="0" end="0"/>
                                            </p:txEl>
                                          </p:spTgt>
                                        </p:tgtEl>
                                        <p:attrNameLst>
                                          <p:attrName>style.visibility</p:attrName>
                                        </p:attrNameLst>
                                      </p:cBhvr>
                                      <p:to>
                                        <p:strVal val="visible"/>
                                      </p:to>
                                    </p:set>
                                    <p:animEffect transition="in" filter="blinds(horizontal)">
                                      <p:cBhvr>
                                        <p:cTn id="22" dur="500"/>
                                        <p:tgtEl>
                                          <p:spTgt spid="75368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3682"/>
                                        </p:tgtEl>
                                        <p:attrNameLst>
                                          <p:attrName>style.visibility</p:attrName>
                                        </p:attrNameLst>
                                      </p:cBhvr>
                                      <p:to>
                                        <p:strVal val="visible"/>
                                      </p:to>
                                    </p:set>
                                    <p:animEffect transition="in" filter="blinds(horizontal)">
                                      <p:cBhvr>
                                        <p:cTn id="27" dur="500"/>
                                        <p:tgtEl>
                                          <p:spTgt spid="7536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3683"/>
                                        </p:tgtEl>
                                        <p:attrNameLst>
                                          <p:attrName>style.visibility</p:attrName>
                                        </p:attrNameLst>
                                      </p:cBhvr>
                                      <p:to>
                                        <p:strVal val="visible"/>
                                      </p:to>
                                    </p:set>
                                    <p:animEffect transition="in" filter="blinds(horizontal)">
                                      <p:cBhvr>
                                        <p:cTn id="32" dur="500"/>
                                        <p:tgtEl>
                                          <p:spTgt spid="753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77" grpId="0"/>
      <p:bldP spid="753682" grpId="0"/>
      <p:bldP spid="75368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75843" name="Rectangle 3"/>
          <p:cNvSpPr>
            <a:spLocks noGrp="1" noChangeArrowheads="1"/>
          </p:cNvSpPr>
          <p:nvPr>
            <p:ph type="body" idx="1"/>
          </p:nvPr>
        </p:nvSpPr>
        <p:spPr>
          <a:xfrm>
            <a:off x="134938" y="836613"/>
            <a:ext cx="8937625" cy="6021387"/>
          </a:xfrm>
        </p:spPr>
        <p:txBody>
          <a:bodyPr/>
          <a:lstStyle/>
          <a:p>
            <a:pPr>
              <a:lnSpc>
                <a:spcPct val="120000"/>
              </a:lnSpc>
              <a:spcBef>
                <a:spcPct val="35000"/>
              </a:spcBef>
            </a:pPr>
            <a:r>
              <a:rPr lang="en-US" altLang="zh-CN" sz="2000" dirty="0" smtClean="0">
                <a:latin typeface="微软雅黑" pitchFamily="34" charset="-122"/>
                <a:ea typeface="微软雅黑" pitchFamily="34" charset="-122"/>
              </a:rPr>
              <a:t>1991</a:t>
            </a:r>
            <a:r>
              <a:rPr lang="zh-CN" altLang="en-US" sz="2000" dirty="0" smtClean="0">
                <a:latin typeface="微软雅黑" pitchFamily="34" charset="-122"/>
                <a:ea typeface="微软雅黑" pitchFamily="34" charset="-122"/>
              </a:rPr>
              <a:t>年</a:t>
            </a:r>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月</a:t>
            </a:r>
            <a:r>
              <a:rPr lang="en-US" altLang="zh-CN" sz="2000" dirty="0" smtClean="0">
                <a:latin typeface="微软雅黑" pitchFamily="34" charset="-122"/>
                <a:ea typeface="微软雅黑" pitchFamily="34" charset="-122"/>
              </a:rPr>
              <a:t>25</a:t>
            </a:r>
            <a:r>
              <a:rPr lang="zh-CN" altLang="en-US" sz="2000" dirty="0" smtClean="0">
                <a:latin typeface="微软雅黑" pitchFamily="34" charset="-122"/>
                <a:ea typeface="微软雅黑" pitchFamily="34" charset="-122"/>
              </a:rPr>
              <a:t>日，海湾战争中，美国在沙特阿拉伯达摩地区设置的爱国者导弹拦截伊拉克的飞毛腿导弹失败，致使飞毛腿导弹击中了沙特阿拉伯载赫蓝的一个美军军营，杀死了美国陆军第十四军需分队的</a:t>
            </a:r>
            <a:r>
              <a:rPr lang="en-US" altLang="zh-CN" sz="2000" dirty="0" smtClean="0">
                <a:latin typeface="微软雅黑" pitchFamily="34" charset="-122"/>
                <a:ea typeface="微软雅黑" pitchFamily="34" charset="-122"/>
              </a:rPr>
              <a:t>28</a:t>
            </a:r>
            <a:r>
              <a:rPr lang="zh-CN" altLang="en-US" sz="2000" dirty="0" smtClean="0">
                <a:latin typeface="微软雅黑" pitchFamily="34" charset="-122"/>
                <a:ea typeface="微软雅黑" pitchFamily="34" charset="-122"/>
              </a:rPr>
              <a:t>名士兵。其原因是由于爱国者导弹系统时钟内的一个软件错误造成的，引起这个软件错误的原因是</a:t>
            </a:r>
            <a:r>
              <a:rPr lang="zh-CN" altLang="en-US" sz="2000" dirty="0" smtClean="0">
                <a:solidFill>
                  <a:srgbClr val="FF0000"/>
                </a:solidFill>
                <a:latin typeface="微软雅黑" pitchFamily="34" charset="-122"/>
                <a:ea typeface="微软雅黑" pitchFamily="34" charset="-122"/>
              </a:rPr>
              <a:t>浮点数的精度问题</a:t>
            </a:r>
            <a:r>
              <a:rPr lang="zh-CN" altLang="en-US" sz="2000" dirty="0" smtClean="0">
                <a:latin typeface="微软雅黑" pitchFamily="34" charset="-122"/>
                <a:ea typeface="微软雅黑" pitchFamily="34" charset="-122"/>
              </a:rPr>
              <a:t>。</a:t>
            </a:r>
            <a:r>
              <a:rPr lang="zh-CN" altLang="en-US" sz="2000" dirty="0" smtClean="0"/>
              <a:t> </a:t>
            </a:r>
          </a:p>
          <a:p>
            <a:pPr>
              <a:lnSpc>
                <a:spcPct val="120000"/>
              </a:lnSpc>
              <a:spcBef>
                <a:spcPct val="35000"/>
              </a:spcBef>
            </a:pPr>
            <a:r>
              <a:rPr lang="zh-CN" altLang="en-US" sz="2000" dirty="0" smtClean="0">
                <a:latin typeface="微软雅黑" pitchFamily="34" charset="-122"/>
                <a:ea typeface="微软雅黑" pitchFamily="34" charset="-122"/>
              </a:rPr>
              <a:t>爱国者导弹系统中有一个内置时钟，用计数器实现，每隔</a:t>
            </a:r>
            <a:r>
              <a:rPr lang="en-US" altLang="zh-CN" sz="2000" dirty="0" smtClean="0">
                <a:latin typeface="微软雅黑" pitchFamily="34" charset="-122"/>
                <a:ea typeface="微软雅黑" pitchFamily="34" charset="-122"/>
              </a:rPr>
              <a:t>0.1</a:t>
            </a:r>
            <a:r>
              <a:rPr lang="zh-CN" altLang="en-US" sz="2000" dirty="0" smtClean="0">
                <a:latin typeface="微软雅黑" pitchFamily="34" charset="-122"/>
                <a:ea typeface="微软雅黑" pitchFamily="34" charset="-122"/>
              </a:rPr>
              <a:t>秒计数一次。程序用</a:t>
            </a:r>
            <a:r>
              <a:rPr lang="en-US" altLang="zh-CN" sz="2000" dirty="0" smtClean="0">
                <a:latin typeface="微软雅黑" pitchFamily="34" charset="-122"/>
                <a:ea typeface="微软雅黑" pitchFamily="34" charset="-122"/>
              </a:rPr>
              <a:t>0.1</a:t>
            </a:r>
            <a:r>
              <a:rPr lang="zh-CN" altLang="en-US" sz="2000" dirty="0" smtClean="0">
                <a:latin typeface="微软雅黑" pitchFamily="34" charset="-122"/>
                <a:ea typeface="微软雅黑" pitchFamily="34" charset="-122"/>
              </a:rPr>
              <a:t>的一个</a:t>
            </a:r>
            <a:r>
              <a:rPr lang="en-US" altLang="zh-CN" sz="2000" dirty="0" smtClean="0">
                <a:solidFill>
                  <a:srgbClr val="FF0000"/>
                </a:solidFill>
                <a:latin typeface="微软雅黑" pitchFamily="34" charset="-122"/>
                <a:ea typeface="微软雅黑" pitchFamily="34" charset="-122"/>
              </a:rPr>
              <a:t>24</a:t>
            </a:r>
            <a:r>
              <a:rPr lang="zh-CN" altLang="en-US" sz="2000" dirty="0" smtClean="0">
                <a:solidFill>
                  <a:srgbClr val="FF0000"/>
                </a:solidFill>
                <a:latin typeface="微软雅黑" pitchFamily="34" charset="-122"/>
                <a:ea typeface="微软雅黑" pitchFamily="34" charset="-122"/>
              </a:rPr>
              <a:t>位定点二进制小数</a:t>
            </a:r>
            <a:r>
              <a:rPr lang="en-US" altLang="zh-CN" sz="2000" dirty="0" smtClean="0">
                <a:solidFill>
                  <a:srgbClr val="FF0000"/>
                </a:solidFill>
                <a:latin typeface="微软雅黑" pitchFamily="34" charset="-122"/>
                <a:ea typeface="微软雅黑" pitchFamily="34" charset="-122"/>
              </a:rPr>
              <a:t>x</a:t>
            </a:r>
            <a:r>
              <a:rPr lang="zh-CN" altLang="en-US" sz="2000" dirty="0" smtClean="0">
                <a:latin typeface="微软雅黑" pitchFamily="34" charset="-122"/>
                <a:ea typeface="微软雅黑" pitchFamily="34" charset="-122"/>
              </a:rPr>
              <a:t>来乘以计数值作为以秒为单位的时间。</a:t>
            </a:r>
          </a:p>
          <a:p>
            <a:pPr>
              <a:lnSpc>
                <a:spcPct val="120000"/>
              </a:lnSpc>
              <a:spcBef>
                <a:spcPct val="35000"/>
              </a:spcBef>
            </a:pPr>
            <a:r>
              <a:rPr lang="en-US" altLang="zh-CN" sz="2000" dirty="0" smtClean="0">
                <a:latin typeface="微软雅黑" pitchFamily="34" charset="-122"/>
                <a:ea typeface="微软雅黑" pitchFamily="34" charset="-122"/>
              </a:rPr>
              <a:t>0.1</a:t>
            </a:r>
            <a:r>
              <a:rPr lang="zh-CN" altLang="en-US" sz="2000" dirty="0" smtClean="0">
                <a:latin typeface="微软雅黑" pitchFamily="34" charset="-122"/>
                <a:ea typeface="微软雅黑" pitchFamily="34" charset="-122"/>
              </a:rPr>
              <a:t>的二进制表示是一个无限循环序列：</a:t>
            </a:r>
            <a:r>
              <a:rPr lang="en-US" altLang="zh-CN" sz="2000" dirty="0" smtClean="0">
                <a:latin typeface="微软雅黑" pitchFamily="34" charset="-122"/>
                <a:ea typeface="微软雅黑" pitchFamily="34" charset="-122"/>
              </a:rPr>
              <a:t>0.00011[0011]…</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x=0.000 1100 1100 1100 1100 1100B</a:t>
            </a:r>
            <a:r>
              <a:rPr lang="zh-CN" altLang="en-US" sz="2000" dirty="0" smtClean="0">
                <a:latin typeface="微软雅黑" pitchFamily="34" charset="-122"/>
                <a:ea typeface="微软雅黑" pitchFamily="34" charset="-122"/>
              </a:rPr>
              <a:t>。显然，</a:t>
            </a:r>
            <a:r>
              <a:rPr lang="en-US" altLang="zh-CN" sz="2000" dirty="0" smtClean="0">
                <a:latin typeface="微软雅黑" pitchFamily="34" charset="-122"/>
                <a:ea typeface="微软雅黑" pitchFamily="34" charset="-122"/>
              </a:rPr>
              <a:t>x</a:t>
            </a:r>
            <a:r>
              <a:rPr lang="zh-CN" altLang="en-US" sz="2000" dirty="0" smtClean="0">
                <a:latin typeface="微软雅黑" pitchFamily="34" charset="-122"/>
                <a:ea typeface="微软雅黑" pitchFamily="34" charset="-122"/>
              </a:rPr>
              <a:t>是</a:t>
            </a:r>
            <a:r>
              <a:rPr lang="en-US" altLang="zh-CN" sz="2000" dirty="0" smtClean="0">
                <a:latin typeface="微软雅黑" pitchFamily="34" charset="-122"/>
                <a:ea typeface="微软雅黑" pitchFamily="34" charset="-122"/>
              </a:rPr>
              <a:t>0.1</a:t>
            </a:r>
            <a:r>
              <a:rPr lang="zh-CN" altLang="en-US" sz="2000" dirty="0" smtClean="0">
                <a:latin typeface="微软雅黑" pitchFamily="34" charset="-122"/>
                <a:ea typeface="微软雅黑" pitchFamily="34" charset="-122"/>
              </a:rPr>
              <a:t>的近似表示，</a:t>
            </a:r>
            <a:r>
              <a:rPr lang="en-US" altLang="zh-CN" sz="2000" dirty="0" smtClean="0">
                <a:solidFill>
                  <a:srgbClr val="FF0000"/>
                </a:solidFill>
                <a:latin typeface="微软雅黑" pitchFamily="34" charset="-122"/>
                <a:ea typeface="微软雅黑" pitchFamily="34" charset="-122"/>
              </a:rPr>
              <a:t>0.1-x</a:t>
            </a:r>
          </a:p>
          <a:p>
            <a:pPr>
              <a:lnSpc>
                <a:spcPct val="120000"/>
              </a:lnSpc>
              <a:spcBef>
                <a:spcPct val="35000"/>
              </a:spcBef>
              <a:buFontTx/>
              <a:buNone/>
            </a:pPr>
            <a:r>
              <a:rPr lang="en-US" altLang="zh-CN" sz="2000" dirty="0" smtClean="0">
                <a:latin typeface="微软雅黑" pitchFamily="34" charset="-122"/>
                <a:ea typeface="微软雅黑" pitchFamily="34" charset="-122"/>
              </a:rPr>
              <a:t>     = 0.000 1100 1100 1100 1100 1100 [1100]… - </a:t>
            </a:r>
          </a:p>
          <a:p>
            <a:pPr>
              <a:lnSpc>
                <a:spcPct val="120000"/>
              </a:lnSpc>
              <a:spcBef>
                <a:spcPct val="35000"/>
              </a:spcBef>
              <a:buFontTx/>
              <a:buNone/>
            </a:pPr>
            <a:r>
              <a:rPr lang="en-US" altLang="zh-CN" sz="2000" dirty="0" smtClean="0">
                <a:latin typeface="微软雅黑" pitchFamily="34" charset="-122"/>
                <a:ea typeface="微软雅黑" pitchFamily="34" charset="-122"/>
              </a:rPr>
              <a:t>        0.000 1100 1100 1100 1100 1100B</a:t>
            </a:r>
            <a:r>
              <a:rPr lang="zh-CN" altLang="en-US" sz="2000" dirty="0" smtClean="0">
                <a:latin typeface="微软雅黑" pitchFamily="34" charset="-122"/>
                <a:ea typeface="微软雅黑" pitchFamily="34" charset="-122"/>
              </a:rPr>
              <a:t>，即为：</a:t>
            </a:r>
          </a:p>
          <a:p>
            <a:pPr>
              <a:lnSpc>
                <a:spcPct val="120000"/>
              </a:lnSpc>
              <a:spcBef>
                <a:spcPct val="35000"/>
              </a:spcBef>
              <a:buFontTx/>
              <a:buNone/>
            </a:pPr>
            <a:r>
              <a:rPr lang="en-US" altLang="zh-CN" sz="2000" dirty="0" smtClean="0">
                <a:latin typeface="微软雅黑" pitchFamily="34" charset="-122"/>
                <a:ea typeface="微软雅黑" pitchFamily="34" charset="-122"/>
              </a:rPr>
              <a:t>     =0.000 0000 0000 0000 0000 0</a:t>
            </a:r>
            <a:r>
              <a:rPr lang="en-US" altLang="zh-CN" sz="2000" dirty="0" smtClean="0">
                <a:solidFill>
                  <a:srgbClr val="0033CC"/>
                </a:solidFill>
                <a:latin typeface="微软雅黑" pitchFamily="34" charset="-122"/>
                <a:ea typeface="微软雅黑" pitchFamily="34" charset="-122"/>
              </a:rPr>
              <a:t>000 1100 [1100]…</a:t>
            </a:r>
            <a:r>
              <a:rPr lang="en-US" altLang="zh-CN" sz="2000" dirty="0" smtClean="0">
                <a:latin typeface="微软雅黑" pitchFamily="34" charset="-122"/>
                <a:ea typeface="微软雅黑" pitchFamily="34" charset="-122"/>
              </a:rPr>
              <a:t>B</a:t>
            </a:r>
          </a:p>
          <a:p>
            <a:pPr>
              <a:lnSpc>
                <a:spcPct val="120000"/>
              </a:lnSpc>
              <a:spcBef>
                <a:spcPct val="35000"/>
              </a:spcBef>
              <a:buFontTx/>
              <a:buNone/>
            </a:pPr>
            <a:r>
              <a:rPr lang="en-US" altLang="zh-CN" sz="2000" dirty="0" smtClean="0">
                <a:latin typeface="微软雅黑" pitchFamily="34" charset="-122"/>
                <a:ea typeface="微软雅黑" pitchFamily="34" charset="-122"/>
              </a:rPr>
              <a:t>     =2</a:t>
            </a:r>
            <a:r>
              <a:rPr lang="en-US" altLang="zh-CN" sz="2000" baseline="30000" dirty="0" smtClean="0">
                <a:latin typeface="微软雅黑" pitchFamily="34" charset="-122"/>
                <a:ea typeface="微软雅黑" pitchFamily="34" charset="-122"/>
              </a:rPr>
              <a:t>-20</a:t>
            </a:r>
            <a:r>
              <a:rPr lang="en-US" altLang="zh-CN" sz="2000" dirty="0" smtClean="0">
                <a:latin typeface="微软雅黑" pitchFamily="34" charset="-122"/>
                <a:ea typeface="微软雅黑" pitchFamily="34" charset="-122"/>
              </a:rPr>
              <a:t>×0.1 </a:t>
            </a:r>
            <a:r>
              <a:rPr lang="en-US" altLang="zh-CN" sz="2200" dirty="0" smtClean="0">
                <a:latin typeface="微软雅黑" pitchFamily="34" charset="-122"/>
                <a:ea typeface="微软雅黑" pitchFamily="34" charset="-122"/>
                <a:sym typeface="Symbol" pitchFamily="18" charset="2"/>
              </a:rPr>
              <a:t></a:t>
            </a:r>
            <a:r>
              <a:rPr lang="en-US" altLang="zh-CN" sz="2000" dirty="0" smtClean="0">
                <a:latin typeface="微软雅黑" pitchFamily="34" charset="-122"/>
                <a:ea typeface="微软雅黑" pitchFamily="34" charset="-122"/>
                <a:sym typeface="Symbol" pitchFamily="18" charset="2"/>
              </a:rPr>
              <a:t> </a:t>
            </a:r>
            <a:r>
              <a:rPr lang="en-US" altLang="zh-CN" sz="2000" dirty="0" smtClean="0">
                <a:latin typeface="微软雅黑" pitchFamily="34" charset="-122"/>
                <a:ea typeface="微软雅黑" pitchFamily="34" charset="-122"/>
              </a:rPr>
              <a:t>9.54×10</a:t>
            </a:r>
            <a:r>
              <a:rPr lang="en-US" altLang="zh-CN" sz="2000" baseline="30000" dirty="0" smtClean="0">
                <a:latin typeface="微软雅黑" pitchFamily="34" charset="-122"/>
                <a:ea typeface="微软雅黑" pitchFamily="34" charset="-122"/>
              </a:rPr>
              <a:t>-8</a:t>
            </a:r>
            <a:endParaRPr lang="zh-CN" altLang="en-US" sz="2000" baseline="300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79940" name="Rectangle 4"/>
          <p:cNvSpPr>
            <a:spLocks noGrp="1" noChangeArrowheads="1"/>
          </p:cNvSpPr>
          <p:nvPr>
            <p:ph type="body" idx="1"/>
          </p:nvPr>
        </p:nvSpPr>
        <p:spPr>
          <a:xfrm>
            <a:off x="0" y="863600"/>
            <a:ext cx="8686800" cy="5218113"/>
          </a:xfrm>
          <a:noFill/>
          <a:ln/>
        </p:spPr>
        <p:txBody>
          <a:bodyPr/>
          <a:lstStyle/>
          <a:p>
            <a:pPr>
              <a:lnSpc>
                <a:spcPct val="125000"/>
              </a:lnSpc>
              <a:spcBef>
                <a:spcPct val="45000"/>
              </a:spcBef>
              <a:buFontTx/>
              <a:buNone/>
            </a:pPr>
            <a:r>
              <a:rPr lang="zh-CN" altLang="en-US"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已知在爱国者导弹准备拦截飞毛腿导弹之前，已经连续工作了</a:t>
            </a:r>
            <a:r>
              <a:rPr lang="en-US" altLang="zh-CN" sz="2200" smtClean="0">
                <a:latin typeface="微软雅黑" pitchFamily="34" charset="-122"/>
                <a:ea typeface="微软雅黑" pitchFamily="34" charset="-122"/>
              </a:rPr>
              <a:t>100</a:t>
            </a:r>
            <a:r>
              <a:rPr lang="zh-CN" altLang="en-US" sz="2200" smtClean="0">
                <a:latin typeface="微软雅黑" pitchFamily="34" charset="-122"/>
                <a:ea typeface="微软雅黑" pitchFamily="34" charset="-122"/>
              </a:rPr>
              <a:t>小时，飞毛腿的速度大约为</a:t>
            </a:r>
            <a:r>
              <a:rPr lang="en-US" altLang="zh-CN" sz="2200" smtClean="0">
                <a:latin typeface="微软雅黑" pitchFamily="34" charset="-122"/>
                <a:ea typeface="微软雅黑" pitchFamily="34" charset="-122"/>
              </a:rPr>
              <a:t>2000</a:t>
            </a:r>
            <a:r>
              <a:rPr lang="zh-CN" altLang="en-US" sz="2200" smtClean="0">
                <a:latin typeface="微软雅黑" pitchFamily="34" charset="-122"/>
                <a:ea typeface="微软雅黑" pitchFamily="34" charset="-122"/>
              </a:rPr>
              <a:t>米</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秒，则由于时钟计算误差而导致的距离误差是多少？</a:t>
            </a:r>
            <a:r>
              <a:rPr lang="zh-CN" altLang="en-US" sz="2200" smtClean="0"/>
              <a:t> </a:t>
            </a:r>
            <a:endParaRPr lang="zh-CN" altLang="en-US" sz="2200" smtClean="0">
              <a:latin typeface="微软雅黑" pitchFamily="34" charset="-122"/>
              <a:ea typeface="微软雅黑" pitchFamily="34" charset="-122"/>
            </a:endParaRPr>
          </a:p>
          <a:p>
            <a:pPr>
              <a:lnSpc>
                <a:spcPct val="125000"/>
              </a:lnSpc>
              <a:spcBef>
                <a:spcPct val="45000"/>
              </a:spcBef>
              <a:buFontTx/>
              <a:buNone/>
            </a:pP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100</a:t>
            </a:r>
            <a:r>
              <a:rPr lang="zh-CN" altLang="en-US" sz="2200" smtClean="0">
                <a:latin typeface="微软雅黑" pitchFamily="34" charset="-122"/>
                <a:ea typeface="微软雅黑" pitchFamily="34" charset="-122"/>
              </a:rPr>
              <a:t>小时相当于计数了</a:t>
            </a:r>
            <a:r>
              <a:rPr lang="en-US" altLang="zh-CN" sz="2200" smtClean="0">
                <a:latin typeface="微软雅黑" pitchFamily="34" charset="-122"/>
                <a:ea typeface="微软雅黑" pitchFamily="34" charset="-122"/>
              </a:rPr>
              <a:t>100×60×60×10=36×10</a:t>
            </a:r>
            <a:r>
              <a:rPr lang="en-US" altLang="zh-CN" sz="2200" baseline="30000" smtClean="0">
                <a:latin typeface="微软雅黑" pitchFamily="34" charset="-122"/>
                <a:ea typeface="微软雅黑" pitchFamily="34" charset="-122"/>
              </a:rPr>
              <a:t>5</a:t>
            </a:r>
            <a:r>
              <a:rPr lang="zh-CN" altLang="en-US" sz="2200" smtClean="0">
                <a:latin typeface="微软雅黑" pitchFamily="34" charset="-122"/>
                <a:ea typeface="微软雅黑" pitchFamily="34" charset="-122"/>
              </a:rPr>
              <a:t>次，因而导弹的时钟已经偏差了</a:t>
            </a:r>
            <a:r>
              <a:rPr lang="en-US" altLang="zh-CN" sz="2200" smtClean="0">
                <a:latin typeface="微软雅黑" pitchFamily="34" charset="-122"/>
                <a:ea typeface="微软雅黑" pitchFamily="34" charset="-122"/>
              </a:rPr>
              <a:t>9.54×10</a:t>
            </a:r>
            <a:r>
              <a:rPr lang="en-US" altLang="zh-CN" sz="2200" baseline="30000" smtClean="0">
                <a:latin typeface="微软雅黑" pitchFamily="34" charset="-122"/>
                <a:ea typeface="微软雅黑" pitchFamily="34" charset="-122"/>
              </a:rPr>
              <a:t>-8</a:t>
            </a:r>
            <a:r>
              <a:rPr lang="en-US" altLang="zh-CN" sz="2200" smtClean="0">
                <a:latin typeface="微软雅黑" pitchFamily="34" charset="-122"/>
                <a:ea typeface="微软雅黑" pitchFamily="34" charset="-122"/>
              </a:rPr>
              <a:t>×36×10</a:t>
            </a:r>
            <a:r>
              <a:rPr lang="en-US" altLang="zh-CN" sz="2200" baseline="30000" smtClean="0">
                <a:latin typeface="微软雅黑" pitchFamily="34" charset="-122"/>
                <a:ea typeface="微软雅黑" pitchFamily="34" charset="-122"/>
              </a:rPr>
              <a:t>5</a:t>
            </a:r>
            <a:r>
              <a:rPr lang="en-US" altLang="zh-CN" sz="2200" smtClean="0">
                <a:latin typeface="微软雅黑" pitchFamily="34" charset="-122"/>
                <a:ea typeface="微软雅黑" pitchFamily="34" charset="-122"/>
                <a:sym typeface="Symbol" pitchFamily="18" charset="2"/>
              </a:rPr>
              <a:t></a:t>
            </a:r>
            <a:r>
              <a:rPr lang="en-US" altLang="zh-CN" sz="2200" smtClean="0">
                <a:latin typeface="微软雅黑" pitchFamily="34" charset="-122"/>
                <a:ea typeface="微软雅黑" pitchFamily="34" charset="-122"/>
              </a:rPr>
              <a:t>0.343</a:t>
            </a:r>
            <a:r>
              <a:rPr lang="zh-CN" altLang="en-US" sz="2200" smtClean="0">
                <a:latin typeface="微软雅黑" pitchFamily="34" charset="-122"/>
                <a:ea typeface="微软雅黑" pitchFamily="34" charset="-122"/>
                <a:sym typeface="Symbol" pitchFamily="18" charset="2"/>
              </a:rPr>
              <a:t>秒</a:t>
            </a:r>
            <a:r>
              <a:rPr lang="zh-CN" altLang="en-US" sz="2200" smtClean="0">
                <a:sym typeface="Symbol" pitchFamily="18" charset="2"/>
              </a:rPr>
              <a:t> </a:t>
            </a:r>
          </a:p>
          <a:p>
            <a:pPr>
              <a:lnSpc>
                <a:spcPct val="125000"/>
              </a:lnSpc>
              <a:spcBef>
                <a:spcPct val="45000"/>
              </a:spcBef>
              <a:buFontTx/>
              <a:buNone/>
            </a:pPr>
            <a:r>
              <a:rPr lang="zh-CN" altLang="en-US" sz="2200" smtClean="0">
                <a:latin typeface="微软雅黑" pitchFamily="34" charset="-122"/>
                <a:ea typeface="微软雅黑" pitchFamily="34" charset="-122"/>
              </a:rPr>
              <a:t>    因此，距离误差是</a:t>
            </a:r>
            <a:r>
              <a:rPr lang="en-US" altLang="zh-CN" sz="2200" smtClean="0">
                <a:latin typeface="微软雅黑" pitchFamily="34" charset="-122"/>
                <a:ea typeface="微软雅黑" pitchFamily="34" charset="-122"/>
              </a:rPr>
              <a:t>2000×0.343</a:t>
            </a:r>
            <a:r>
              <a:rPr lang="zh-CN" altLang="en-US" sz="2200" smtClean="0">
                <a:latin typeface="微软雅黑" pitchFamily="34" charset="-122"/>
                <a:ea typeface="微软雅黑" pitchFamily="34" charset="-122"/>
                <a:sym typeface="Symbol" pitchFamily="18" charset="2"/>
              </a:rPr>
              <a:t>秒</a:t>
            </a:r>
            <a:r>
              <a:rPr lang="zh-CN" altLang="en-US" sz="2200" smtClean="0">
                <a:sym typeface="Symbol" pitchFamily="18" charset="2"/>
              </a:rPr>
              <a:t> </a:t>
            </a:r>
            <a:r>
              <a:rPr lang="en-US" altLang="zh-CN" sz="2200" smtClean="0">
                <a:latin typeface="微软雅黑" pitchFamily="34" charset="-122"/>
                <a:ea typeface="微软雅黑" pitchFamily="34" charset="-122"/>
                <a:sym typeface="Symbol" pitchFamily="18" charset="2"/>
              </a:rPr>
              <a:t></a:t>
            </a:r>
            <a:r>
              <a:rPr lang="zh-CN" altLang="en-US" sz="2200" smtClean="0">
                <a:sym typeface="Symbol" pitchFamily="18" charset="2"/>
              </a:rPr>
              <a:t> </a:t>
            </a:r>
            <a:r>
              <a:rPr lang="en-US" altLang="zh-CN" sz="2200" smtClean="0">
                <a:latin typeface="微软雅黑" pitchFamily="34" charset="-122"/>
                <a:ea typeface="微软雅黑" pitchFamily="34" charset="-122"/>
              </a:rPr>
              <a:t>687</a:t>
            </a:r>
            <a:r>
              <a:rPr lang="zh-CN" altLang="en-US" sz="2200" smtClean="0">
                <a:latin typeface="微软雅黑" pitchFamily="34" charset="-122"/>
                <a:ea typeface="微软雅黑" pitchFamily="34" charset="-122"/>
              </a:rPr>
              <a:t>米</a:t>
            </a:r>
          </a:p>
          <a:p>
            <a:pPr>
              <a:spcBef>
                <a:spcPct val="25000"/>
              </a:spcBef>
            </a:pPr>
            <a:endParaRPr lang="zh-CN" altLang="en-US" smtClean="0">
              <a:latin typeface="微软雅黑" pitchFamily="34" charset="-122"/>
              <a:ea typeface="微软雅黑" pitchFamily="34" charset="-122"/>
            </a:endParaRPr>
          </a:p>
        </p:txBody>
      </p:sp>
      <p:sp>
        <p:nvSpPr>
          <p:cNvPr id="679941" name="Rectangle 5"/>
          <p:cNvSpPr>
            <a:spLocks noChangeArrowheads="1"/>
          </p:cNvSpPr>
          <p:nvPr/>
        </p:nvSpPr>
        <p:spPr bwMode="auto">
          <a:xfrm>
            <a:off x="296863" y="4473575"/>
            <a:ext cx="8596312" cy="1806575"/>
          </a:xfrm>
          <a:prstGeom prst="rect">
            <a:avLst/>
          </a:prstGeom>
          <a:noFill/>
          <a:ln w="9525">
            <a:noFill/>
            <a:miter lim="800000"/>
            <a:headEnd/>
            <a:tailEnd/>
          </a:ln>
          <a:effectLst/>
        </p:spPr>
        <p:txBody>
          <a:bodyPr anchor="ctr">
            <a:spAutoFit/>
          </a:bodyPr>
          <a:lstStyle/>
          <a:p>
            <a:pPr eaLnBrk="0" hangingPunct="0">
              <a:lnSpc>
                <a:spcPct val="125000"/>
              </a:lnSpc>
            </a:pPr>
            <a:r>
              <a:rPr lang="zh-CN" altLang="en-US" b="1">
                <a:solidFill>
                  <a:srgbClr val="FF0000"/>
                </a:solidFill>
                <a:latin typeface="微软雅黑" pitchFamily="34" charset="-122"/>
                <a:ea typeface="微软雅黑" pitchFamily="34" charset="-122"/>
              </a:rPr>
              <a:t>小故事：</a:t>
            </a:r>
            <a:r>
              <a:rPr lang="zh-CN" altLang="en-US" b="1">
                <a:latin typeface="微软雅黑" pitchFamily="34" charset="-122"/>
                <a:ea typeface="微软雅黑" pitchFamily="34" charset="-122"/>
              </a:rPr>
              <a:t>实际上，以色列方面已经发现了这个问题并于</a:t>
            </a:r>
            <a:r>
              <a:rPr lang="en-US" altLang="zh-CN" b="1">
                <a:latin typeface="微软雅黑" pitchFamily="34" charset="-122"/>
                <a:ea typeface="微软雅黑" pitchFamily="34" charset="-122"/>
              </a:rPr>
              <a:t>1991</a:t>
            </a:r>
            <a:r>
              <a:rPr lang="zh-CN" altLang="en-US" b="1">
                <a:latin typeface="微软雅黑" pitchFamily="34" charset="-122"/>
                <a:ea typeface="微软雅黑" pitchFamily="34" charset="-122"/>
              </a:rPr>
              <a:t>年</a:t>
            </a:r>
            <a:r>
              <a:rPr lang="en-US" altLang="zh-CN" b="1">
                <a:latin typeface="微软雅黑" pitchFamily="34" charset="-122"/>
                <a:ea typeface="微软雅黑" pitchFamily="34" charset="-122"/>
              </a:rPr>
              <a:t>2</a:t>
            </a:r>
            <a:r>
              <a:rPr lang="zh-CN" altLang="en-US" b="1">
                <a:latin typeface="微软雅黑" pitchFamily="34" charset="-122"/>
                <a:ea typeface="微软雅黑" pitchFamily="34" charset="-122"/>
              </a:rPr>
              <a:t>月</a:t>
            </a:r>
            <a:r>
              <a:rPr lang="en-US" altLang="zh-CN" b="1">
                <a:latin typeface="微软雅黑" pitchFamily="34" charset="-122"/>
                <a:ea typeface="微软雅黑" pitchFamily="34" charset="-122"/>
              </a:rPr>
              <a:t>11</a:t>
            </a:r>
            <a:r>
              <a:rPr lang="zh-CN" altLang="en-US" b="1">
                <a:latin typeface="微软雅黑" pitchFamily="34" charset="-122"/>
                <a:ea typeface="微软雅黑" pitchFamily="34" charset="-122"/>
              </a:rPr>
              <a:t>日知会了美国陆军及爱国者计划办公室（软件制造商）。</a:t>
            </a:r>
            <a:r>
              <a:rPr lang="zh-CN" altLang="en-US" b="1">
                <a:solidFill>
                  <a:srgbClr val="0033CC"/>
                </a:solidFill>
                <a:latin typeface="微软雅黑" pitchFamily="34" charset="-122"/>
                <a:ea typeface="微软雅黑" pitchFamily="34" charset="-122"/>
              </a:rPr>
              <a:t>以色列方面建议重新启动爱国者系统的电脑作为暂时解决方案，可是美国陆军方面却不知道每次需要间隔多少时间重新启动系统一次。</a:t>
            </a:r>
            <a:r>
              <a:rPr lang="en-US" altLang="zh-CN" b="1">
                <a:latin typeface="微软雅黑" pitchFamily="34" charset="-122"/>
                <a:ea typeface="微软雅黑" pitchFamily="34" charset="-122"/>
              </a:rPr>
              <a:t>1991</a:t>
            </a:r>
            <a:r>
              <a:rPr lang="zh-CN" altLang="en-US" b="1">
                <a:latin typeface="微软雅黑" pitchFamily="34" charset="-122"/>
                <a:ea typeface="微软雅黑" pitchFamily="34" charset="-122"/>
              </a:rPr>
              <a:t>年</a:t>
            </a:r>
            <a:r>
              <a:rPr lang="en-US" altLang="zh-CN" b="1">
                <a:latin typeface="微软雅黑" pitchFamily="34" charset="-122"/>
                <a:ea typeface="微软雅黑" pitchFamily="34" charset="-122"/>
              </a:rPr>
              <a:t>2</a:t>
            </a:r>
            <a:r>
              <a:rPr lang="zh-CN" altLang="en-US" b="1">
                <a:latin typeface="微软雅黑" pitchFamily="34" charset="-122"/>
                <a:ea typeface="微软雅黑" pitchFamily="34" charset="-122"/>
              </a:rPr>
              <a:t>月</a:t>
            </a:r>
            <a:r>
              <a:rPr lang="en-US" altLang="zh-CN" b="1">
                <a:latin typeface="微软雅黑" pitchFamily="34" charset="-122"/>
                <a:ea typeface="微软雅黑" pitchFamily="34" charset="-122"/>
              </a:rPr>
              <a:t>16</a:t>
            </a:r>
            <a:r>
              <a:rPr lang="zh-CN" altLang="en-US" b="1">
                <a:latin typeface="微软雅黑" pitchFamily="34" charset="-122"/>
                <a:ea typeface="微软雅黑" pitchFamily="34" charset="-122"/>
              </a:rPr>
              <a:t>日，制造商向美国陆军提供了更新软件，但这个软件最终却在飞毛腿导弹击中军营后的一天才运抵部队。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9940">
                                            <p:txEl>
                                              <p:pRg st="0" end="0"/>
                                            </p:txEl>
                                          </p:spTgt>
                                        </p:tgtEl>
                                        <p:attrNameLst>
                                          <p:attrName>style.visibility</p:attrName>
                                        </p:attrNameLst>
                                      </p:cBhvr>
                                      <p:to>
                                        <p:strVal val="visible"/>
                                      </p:to>
                                    </p:set>
                                    <p:animEffect transition="in" filter="blinds(horizontal)">
                                      <p:cBhvr>
                                        <p:cTn id="7" dur="500"/>
                                        <p:tgtEl>
                                          <p:spTgt spid="6799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9940">
                                            <p:txEl>
                                              <p:pRg st="1" end="1"/>
                                            </p:txEl>
                                          </p:spTgt>
                                        </p:tgtEl>
                                        <p:attrNameLst>
                                          <p:attrName>style.visibility</p:attrName>
                                        </p:attrNameLst>
                                      </p:cBhvr>
                                      <p:to>
                                        <p:strVal val="visible"/>
                                      </p:to>
                                    </p:set>
                                    <p:animEffect transition="in" filter="blinds(horizontal)">
                                      <p:cBhvr>
                                        <p:cTn id="12" dur="500"/>
                                        <p:tgtEl>
                                          <p:spTgt spid="6799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9940">
                                            <p:txEl>
                                              <p:pRg st="2" end="2"/>
                                            </p:txEl>
                                          </p:spTgt>
                                        </p:tgtEl>
                                        <p:attrNameLst>
                                          <p:attrName>style.visibility</p:attrName>
                                        </p:attrNameLst>
                                      </p:cBhvr>
                                      <p:to>
                                        <p:strVal val="visible"/>
                                      </p:to>
                                    </p:set>
                                    <p:animEffect transition="in" filter="blinds(horizontal)">
                                      <p:cBhvr>
                                        <p:cTn id="17" dur="500"/>
                                        <p:tgtEl>
                                          <p:spTgt spid="6799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9941"/>
                                        </p:tgtEl>
                                        <p:attrNameLst>
                                          <p:attrName>style.visibility</p:attrName>
                                        </p:attrNameLst>
                                      </p:cBhvr>
                                      <p:to>
                                        <p:strVal val="visible"/>
                                      </p:to>
                                    </p:set>
                                    <p:animEffect transition="in" filter="blinds(horizontal)">
                                      <p:cBhvr>
                                        <p:cTn id="22" dur="500"/>
                                        <p:tgtEl>
                                          <p:spTgt spid="67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80963" name="Rectangle 3"/>
          <p:cNvSpPr>
            <a:spLocks noGrp="1" noChangeArrowheads="1"/>
          </p:cNvSpPr>
          <p:nvPr>
            <p:ph type="body" idx="1"/>
          </p:nvPr>
        </p:nvSpPr>
        <p:spPr>
          <a:xfrm>
            <a:off x="161925" y="819150"/>
            <a:ext cx="8731250" cy="5805488"/>
          </a:xfrm>
        </p:spPr>
        <p:txBody>
          <a:bodyPr/>
          <a:lstStyle/>
          <a:p>
            <a:pPr>
              <a:spcBef>
                <a:spcPct val="25000"/>
              </a:spcBef>
            </a:pPr>
            <a:r>
              <a:rPr lang="zh-CN" altLang="en-US" sz="2000" dirty="0" smtClean="0">
                <a:latin typeface="微软雅黑" pitchFamily="34" charset="-122"/>
                <a:ea typeface="微软雅黑" pitchFamily="34" charset="-122"/>
              </a:rPr>
              <a:t>若</a:t>
            </a:r>
            <a:r>
              <a:rPr lang="en-US" altLang="zh-CN" sz="2000" dirty="0" smtClean="0">
                <a:latin typeface="微软雅黑" pitchFamily="34" charset="-122"/>
                <a:ea typeface="微软雅黑" pitchFamily="34" charset="-122"/>
              </a:rPr>
              <a:t>x</a:t>
            </a:r>
            <a:r>
              <a:rPr lang="zh-CN" altLang="en-US" sz="2000" dirty="0" smtClean="0">
                <a:latin typeface="微软雅黑" pitchFamily="34" charset="-122"/>
                <a:ea typeface="微软雅黑" pitchFamily="34" charset="-122"/>
              </a:rPr>
              <a:t>用</a:t>
            </a:r>
            <a:r>
              <a:rPr lang="en-US" altLang="zh-CN" sz="2000" dirty="0" smtClean="0">
                <a:latin typeface="微软雅黑" pitchFamily="34" charset="-122"/>
                <a:ea typeface="微软雅黑" pitchFamily="34" charset="-122"/>
              </a:rPr>
              <a:t>float</a:t>
            </a:r>
            <a:r>
              <a:rPr lang="zh-CN" altLang="en-US" sz="2000" dirty="0" smtClean="0">
                <a:latin typeface="微软雅黑" pitchFamily="34" charset="-122"/>
                <a:ea typeface="微软雅黑" pitchFamily="34" charset="-122"/>
              </a:rPr>
              <a:t>型表示，则</a:t>
            </a:r>
            <a:r>
              <a:rPr lang="en-US" altLang="zh-CN" sz="2000" dirty="0" smtClean="0">
                <a:latin typeface="微软雅黑" pitchFamily="34" charset="-122"/>
                <a:ea typeface="微软雅黑" pitchFamily="34" charset="-122"/>
              </a:rPr>
              <a:t>x</a:t>
            </a:r>
            <a:r>
              <a:rPr lang="zh-CN" altLang="en-US" sz="2000" dirty="0" smtClean="0">
                <a:latin typeface="微软雅黑" pitchFamily="34" charset="-122"/>
                <a:ea typeface="微软雅黑" pitchFamily="34" charset="-122"/>
              </a:rPr>
              <a:t>的机器数是什么？</a:t>
            </a:r>
            <a:r>
              <a:rPr lang="en-US" altLang="zh-CN" sz="2000" dirty="0" smtClean="0">
                <a:latin typeface="微软雅黑" pitchFamily="34" charset="-122"/>
                <a:ea typeface="微软雅黑" pitchFamily="34" charset="-122"/>
              </a:rPr>
              <a:t>0.1</a:t>
            </a:r>
            <a:r>
              <a:rPr lang="zh-CN" altLang="en-US" sz="2000" dirty="0" smtClean="0">
                <a:latin typeface="微软雅黑" pitchFamily="34" charset="-122"/>
                <a:ea typeface="微软雅黑" pitchFamily="34" charset="-122"/>
              </a:rPr>
              <a:t>与</a:t>
            </a:r>
            <a:r>
              <a:rPr lang="en-US" altLang="zh-CN" sz="2000" dirty="0" smtClean="0">
                <a:latin typeface="微软雅黑" pitchFamily="34" charset="-122"/>
                <a:ea typeface="微软雅黑" pitchFamily="34" charset="-122"/>
              </a:rPr>
              <a:t>x</a:t>
            </a:r>
            <a:r>
              <a:rPr lang="zh-CN" altLang="en-US" sz="2000" dirty="0" smtClean="0">
                <a:latin typeface="微软雅黑" pitchFamily="34" charset="-122"/>
                <a:ea typeface="微软雅黑" pitchFamily="34" charset="-122"/>
              </a:rPr>
              <a:t>的偏差是多少？系统运行</a:t>
            </a:r>
            <a:r>
              <a:rPr lang="en-US" altLang="zh-CN" sz="2000" dirty="0" smtClean="0">
                <a:latin typeface="微软雅黑" pitchFamily="34" charset="-122"/>
                <a:ea typeface="微软雅黑" pitchFamily="34" charset="-122"/>
              </a:rPr>
              <a:t>100</a:t>
            </a:r>
            <a:r>
              <a:rPr lang="zh-CN" altLang="en-US" sz="2000" dirty="0" smtClean="0">
                <a:latin typeface="微软雅黑" pitchFamily="34" charset="-122"/>
                <a:ea typeface="微软雅黑" pitchFamily="34" charset="-122"/>
              </a:rPr>
              <a:t>小时后的时钟偏差是多少？在飞毛腿速度为</a:t>
            </a:r>
            <a:r>
              <a:rPr lang="en-US" altLang="zh-CN" sz="2000" dirty="0" smtClean="0">
                <a:latin typeface="微软雅黑" pitchFamily="34" charset="-122"/>
                <a:ea typeface="微软雅黑" pitchFamily="34" charset="-122"/>
              </a:rPr>
              <a:t>2000</a:t>
            </a:r>
            <a:r>
              <a:rPr lang="zh-CN" altLang="en-US" sz="2000" dirty="0" smtClean="0">
                <a:latin typeface="微软雅黑" pitchFamily="34" charset="-122"/>
                <a:ea typeface="微软雅黑" pitchFamily="34" charset="-122"/>
              </a:rPr>
              <a:t>米</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秒的情况下，预测的距离偏差为多少？</a:t>
            </a:r>
          </a:p>
          <a:p>
            <a:pPr lvl="1">
              <a:spcBef>
                <a:spcPct val="25000"/>
              </a:spcBef>
            </a:pPr>
            <a:r>
              <a:rPr lang="en-US" altLang="zh-CN" sz="1800" dirty="0" smtClean="0">
                <a:latin typeface="微软雅黑" pitchFamily="34" charset="-122"/>
                <a:ea typeface="微软雅黑" pitchFamily="34" charset="-122"/>
              </a:rPr>
              <a:t>0.1= 0.0 0011[0011]B=+1.1 0011 0011 0011 0011 0011 00B×2</a:t>
            </a:r>
            <a:r>
              <a:rPr lang="en-US" altLang="zh-CN" sz="1800" baseline="30000" dirty="0" smtClean="0">
                <a:latin typeface="微软雅黑" pitchFamily="34" charset="-122"/>
                <a:ea typeface="微软雅黑" pitchFamily="34" charset="-122"/>
              </a:rPr>
              <a:t>-4</a:t>
            </a:r>
            <a:r>
              <a:rPr lang="zh-CN" altLang="en-US" sz="1800" dirty="0" smtClean="0">
                <a:latin typeface="微软雅黑" pitchFamily="34" charset="-122"/>
                <a:ea typeface="微软雅黑" pitchFamily="34" charset="-122"/>
              </a:rPr>
              <a:t>，故</a:t>
            </a:r>
            <a:r>
              <a:rPr lang="en-US" altLang="zh-CN" sz="1800" dirty="0" smtClean="0">
                <a:latin typeface="微软雅黑" pitchFamily="34" charset="-122"/>
                <a:ea typeface="微软雅黑" pitchFamily="34" charset="-122"/>
              </a:rPr>
              <a:t>x</a:t>
            </a:r>
            <a:r>
              <a:rPr lang="zh-CN" altLang="en-US" sz="1800" dirty="0" smtClean="0">
                <a:latin typeface="微软雅黑" pitchFamily="34" charset="-122"/>
                <a:ea typeface="微软雅黑" pitchFamily="34" charset="-122"/>
              </a:rPr>
              <a:t>的机器数为</a:t>
            </a:r>
            <a:r>
              <a:rPr lang="en-US" altLang="zh-CN" sz="1800" dirty="0" smtClean="0">
                <a:latin typeface="微软雅黑" pitchFamily="34" charset="-122"/>
                <a:ea typeface="微软雅黑" pitchFamily="34" charset="-122"/>
              </a:rPr>
              <a:t>0 011 1101 1 </a:t>
            </a:r>
            <a:r>
              <a:rPr lang="en-US" altLang="zh-CN" sz="1800" dirty="0" smtClean="0">
                <a:solidFill>
                  <a:srgbClr val="FF0000"/>
                </a:solidFill>
                <a:latin typeface="微软雅黑" pitchFamily="34" charset="-122"/>
                <a:ea typeface="微软雅黑" pitchFamily="34" charset="-122"/>
              </a:rPr>
              <a:t>100 1100 1100 1100 1100 1100</a:t>
            </a:r>
          </a:p>
          <a:p>
            <a:pPr lvl="1">
              <a:spcBef>
                <a:spcPct val="25000"/>
              </a:spcBef>
            </a:pPr>
            <a:r>
              <a:rPr lang="en-US" altLang="zh-CN" sz="1800" dirty="0" smtClean="0">
                <a:latin typeface="微软雅黑" pitchFamily="34" charset="-122"/>
                <a:ea typeface="微软雅黑" pitchFamily="34" charset="-122"/>
              </a:rPr>
              <a:t>Float</a:t>
            </a:r>
            <a:r>
              <a:rPr lang="zh-CN" altLang="en-US" sz="1800" dirty="0" smtClean="0">
                <a:latin typeface="微软雅黑" pitchFamily="34" charset="-122"/>
                <a:ea typeface="微软雅黑" pitchFamily="34" charset="-122"/>
              </a:rPr>
              <a:t>型仅</a:t>
            </a:r>
            <a:r>
              <a:rPr lang="en-US" altLang="zh-CN" sz="1800" dirty="0" smtClean="0">
                <a:latin typeface="微软雅黑" pitchFamily="34" charset="-122"/>
                <a:ea typeface="微软雅黑" pitchFamily="34" charset="-122"/>
              </a:rPr>
              <a:t>24</a:t>
            </a:r>
            <a:r>
              <a:rPr lang="zh-CN" altLang="en-US" sz="1800" dirty="0" smtClean="0">
                <a:latin typeface="微软雅黑" pitchFamily="34" charset="-122"/>
                <a:ea typeface="微软雅黑" pitchFamily="34" charset="-122"/>
              </a:rPr>
              <a:t>位有效位数，后面的有效位全被截断，故</a:t>
            </a:r>
            <a:r>
              <a:rPr lang="en-US" altLang="zh-CN" sz="1800" dirty="0" smtClean="0">
                <a:latin typeface="微软雅黑" pitchFamily="34" charset="-122"/>
                <a:ea typeface="微软雅黑" pitchFamily="34" charset="-122"/>
              </a:rPr>
              <a:t>x</a:t>
            </a:r>
            <a:r>
              <a:rPr lang="zh-CN" altLang="en-US" sz="1800" dirty="0" smtClean="0">
                <a:latin typeface="微软雅黑" pitchFamily="34" charset="-122"/>
                <a:ea typeface="微软雅黑" pitchFamily="34" charset="-122"/>
              </a:rPr>
              <a:t>与</a:t>
            </a:r>
            <a:r>
              <a:rPr lang="en-US" altLang="zh-CN" sz="1800" dirty="0" smtClean="0">
                <a:latin typeface="微软雅黑" pitchFamily="34" charset="-122"/>
                <a:ea typeface="微软雅黑" pitchFamily="34" charset="-122"/>
              </a:rPr>
              <a:t>0.1</a:t>
            </a:r>
            <a:r>
              <a:rPr lang="zh-CN" altLang="en-US" sz="1800" dirty="0" smtClean="0">
                <a:latin typeface="微软雅黑" pitchFamily="34" charset="-122"/>
                <a:ea typeface="微软雅黑" pitchFamily="34" charset="-122"/>
              </a:rPr>
              <a:t>之间的误差为：</a:t>
            </a:r>
            <a:r>
              <a:rPr lang="en-US" altLang="zh-CN" sz="1800" dirty="0" smtClean="0">
                <a:latin typeface="微软雅黑" pitchFamily="34" charset="-122"/>
                <a:ea typeface="微软雅黑" pitchFamily="34" charset="-122"/>
              </a:rPr>
              <a:t>|x–0.1|=0.000 0000 0000 0000 0000 0000 0000 1100 [1100]…B</a:t>
            </a:r>
            <a:r>
              <a:rPr lang="zh-CN" altLang="en-US" sz="1800" dirty="0" smtClean="0">
                <a:latin typeface="微软雅黑" pitchFamily="34" charset="-122"/>
                <a:ea typeface="微软雅黑" pitchFamily="34" charset="-122"/>
              </a:rPr>
              <a:t>。这个值等于</a:t>
            </a:r>
            <a:r>
              <a:rPr lang="en-US" altLang="zh-CN" sz="1800" dirty="0" smtClean="0">
                <a:latin typeface="微软雅黑" pitchFamily="34" charset="-122"/>
                <a:ea typeface="微软雅黑" pitchFamily="34" charset="-122"/>
              </a:rPr>
              <a:t>2</a:t>
            </a:r>
            <a:r>
              <a:rPr lang="en-US" altLang="zh-CN" sz="1800" baseline="30000" dirty="0" smtClean="0">
                <a:latin typeface="微软雅黑" pitchFamily="34" charset="-122"/>
                <a:ea typeface="微软雅黑" pitchFamily="34" charset="-122"/>
              </a:rPr>
              <a:t>-24</a:t>
            </a:r>
            <a:r>
              <a:rPr lang="en-US" altLang="zh-CN" sz="1800" dirty="0" smtClean="0">
                <a:latin typeface="微软雅黑" pitchFamily="34" charset="-122"/>
                <a:ea typeface="微软雅黑" pitchFamily="34" charset="-122"/>
              </a:rPr>
              <a:t>×0.1 </a:t>
            </a:r>
            <a:r>
              <a:rPr lang="en-US" altLang="zh-CN" sz="1800" dirty="0" smtClean="0">
                <a:latin typeface="微软雅黑" pitchFamily="34" charset="-122"/>
                <a:ea typeface="微软雅黑" pitchFamily="34" charset="-122"/>
                <a:sym typeface="Symbol" pitchFamily="18" charset="2"/>
              </a:rPr>
              <a:t></a:t>
            </a:r>
            <a:r>
              <a:rPr lang="en-US" altLang="zh-CN" sz="1800" dirty="0" smtClean="0">
                <a:latin typeface="微软雅黑" pitchFamily="34" charset="-122"/>
                <a:ea typeface="微软雅黑" pitchFamily="34" charset="-122"/>
              </a:rPr>
              <a:t> 5.96×10</a:t>
            </a:r>
            <a:r>
              <a:rPr lang="en-US" altLang="zh-CN" sz="1800" baseline="30000" dirty="0" smtClean="0">
                <a:latin typeface="微软雅黑" pitchFamily="34" charset="-122"/>
                <a:ea typeface="微软雅黑" pitchFamily="34" charset="-122"/>
              </a:rPr>
              <a:t>-9</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100</a:t>
            </a:r>
            <a:r>
              <a:rPr lang="zh-CN" altLang="en-US" sz="1800" dirty="0" smtClean="0">
                <a:latin typeface="微软雅黑" pitchFamily="34" charset="-122"/>
                <a:ea typeface="微软雅黑" pitchFamily="34" charset="-122"/>
              </a:rPr>
              <a:t>小时后时钟偏差</a:t>
            </a:r>
            <a:r>
              <a:rPr lang="en-US" altLang="zh-CN" sz="1800" dirty="0" smtClean="0">
                <a:latin typeface="微软雅黑" pitchFamily="34" charset="-122"/>
                <a:ea typeface="微软雅黑" pitchFamily="34" charset="-122"/>
              </a:rPr>
              <a:t>5.96×10</a:t>
            </a:r>
            <a:r>
              <a:rPr lang="en-US" altLang="zh-CN" sz="1800" baseline="30000" dirty="0" smtClean="0">
                <a:latin typeface="微软雅黑" pitchFamily="34" charset="-122"/>
                <a:ea typeface="微软雅黑" pitchFamily="34" charset="-122"/>
              </a:rPr>
              <a:t>-9</a:t>
            </a:r>
            <a:r>
              <a:rPr lang="en-US" altLang="zh-CN" sz="1800" dirty="0" smtClean="0">
                <a:latin typeface="微软雅黑" pitchFamily="34" charset="-122"/>
                <a:ea typeface="微软雅黑" pitchFamily="34" charset="-122"/>
              </a:rPr>
              <a:t>×36×10</a:t>
            </a:r>
            <a:r>
              <a:rPr lang="en-US" altLang="zh-CN" sz="1800" baseline="30000" dirty="0" smtClean="0">
                <a:latin typeface="微软雅黑" pitchFamily="34" charset="-122"/>
                <a:ea typeface="微软雅黑" pitchFamily="34" charset="-122"/>
              </a:rPr>
              <a:t>5 </a:t>
            </a:r>
            <a:r>
              <a:rPr lang="en-US" altLang="zh-CN" dirty="0" smtClean="0">
                <a:latin typeface="微软雅黑" pitchFamily="34" charset="-122"/>
                <a:ea typeface="微软雅黑" pitchFamily="34" charset="-122"/>
                <a:sym typeface="Symbol" pitchFamily="18" charset="2"/>
              </a:rPr>
              <a:t> </a:t>
            </a:r>
            <a:r>
              <a:rPr lang="en-US" altLang="zh-CN" sz="1800" dirty="0" smtClean="0">
                <a:latin typeface="微软雅黑" pitchFamily="34" charset="-122"/>
                <a:ea typeface="微软雅黑" pitchFamily="34" charset="-122"/>
              </a:rPr>
              <a:t>0.0215</a:t>
            </a:r>
            <a:r>
              <a:rPr lang="zh-CN" altLang="en-US" sz="1800" dirty="0" smtClean="0">
                <a:latin typeface="微软雅黑" pitchFamily="34" charset="-122"/>
                <a:ea typeface="微软雅黑" pitchFamily="34" charset="-122"/>
              </a:rPr>
              <a:t>秒。距离偏差</a:t>
            </a:r>
            <a:r>
              <a:rPr lang="en-US" altLang="zh-CN" sz="1800" dirty="0" smtClean="0">
                <a:latin typeface="微软雅黑" pitchFamily="34" charset="-122"/>
                <a:ea typeface="微软雅黑" pitchFamily="34" charset="-122"/>
              </a:rPr>
              <a:t>0.0215×2000</a:t>
            </a:r>
            <a:r>
              <a:rPr lang="en-US" altLang="zh-CN" sz="1800" dirty="0" smtClean="0">
                <a:latin typeface="微软雅黑" pitchFamily="34" charset="-122"/>
                <a:ea typeface="微软雅黑" pitchFamily="34" charset="-122"/>
                <a:sym typeface="Symbol" pitchFamily="18" charset="2"/>
              </a:rPr>
              <a:t></a:t>
            </a:r>
            <a:r>
              <a:rPr lang="en-US" altLang="zh-CN" sz="1800" dirty="0" smtClean="0">
                <a:latin typeface="微软雅黑" pitchFamily="34" charset="-122"/>
                <a:ea typeface="微软雅黑" pitchFamily="34" charset="-122"/>
              </a:rPr>
              <a:t>43</a:t>
            </a:r>
            <a:r>
              <a:rPr lang="zh-CN" altLang="en-US" sz="1800" dirty="0" smtClean="0">
                <a:latin typeface="微软雅黑" pitchFamily="34" charset="-122"/>
                <a:ea typeface="微软雅黑" pitchFamily="34" charset="-122"/>
              </a:rPr>
              <a:t>米。比爱国者导弹系统精确约</a:t>
            </a:r>
            <a:r>
              <a:rPr lang="en-US" altLang="zh-CN" sz="1800" dirty="0" smtClean="0">
                <a:latin typeface="微软雅黑" pitchFamily="34" charset="-122"/>
                <a:ea typeface="微软雅黑" pitchFamily="34" charset="-122"/>
              </a:rPr>
              <a:t>16</a:t>
            </a:r>
            <a:r>
              <a:rPr lang="zh-CN" altLang="en-US" sz="1800" dirty="0" smtClean="0">
                <a:latin typeface="微软雅黑" pitchFamily="34" charset="-122"/>
                <a:ea typeface="微软雅黑" pitchFamily="34" charset="-122"/>
              </a:rPr>
              <a:t>倍。 </a:t>
            </a:r>
          </a:p>
          <a:p>
            <a:pPr>
              <a:spcBef>
                <a:spcPct val="25000"/>
              </a:spcBef>
            </a:pPr>
            <a:r>
              <a:rPr lang="zh-CN" altLang="en-US" sz="2000" dirty="0" smtClean="0">
                <a:latin typeface="微软雅黑" pitchFamily="34" charset="-122"/>
                <a:ea typeface="微软雅黑" pitchFamily="34" charset="-122"/>
              </a:rPr>
              <a:t>若用</a:t>
            </a:r>
            <a:r>
              <a:rPr lang="en-US" altLang="zh-CN" sz="2000" dirty="0" smtClean="0">
                <a:latin typeface="微软雅黑" pitchFamily="34" charset="-122"/>
                <a:ea typeface="微软雅黑" pitchFamily="34" charset="-122"/>
              </a:rPr>
              <a:t>32</a:t>
            </a:r>
            <a:r>
              <a:rPr lang="zh-CN" altLang="en-US" sz="2000" dirty="0" smtClean="0">
                <a:latin typeface="微软雅黑" pitchFamily="34" charset="-122"/>
                <a:ea typeface="微软雅黑" pitchFamily="34" charset="-122"/>
              </a:rPr>
              <a:t>位二进制定点小数</a:t>
            </a:r>
            <a:r>
              <a:rPr lang="en-US" altLang="zh-CN" sz="2000" dirty="0" smtClean="0">
                <a:latin typeface="微软雅黑" pitchFamily="34" charset="-122"/>
                <a:ea typeface="微软雅黑" pitchFamily="34" charset="-122"/>
              </a:rPr>
              <a:t>x=0.000 1100 1100 1100 1100 1100 1100 1101 B</a:t>
            </a:r>
            <a:r>
              <a:rPr lang="zh-CN" altLang="en-US" sz="2000" dirty="0" smtClean="0">
                <a:latin typeface="微软雅黑" pitchFamily="34" charset="-122"/>
                <a:ea typeface="微软雅黑" pitchFamily="34" charset="-122"/>
              </a:rPr>
              <a:t>表示</a:t>
            </a:r>
            <a:r>
              <a:rPr lang="en-US" altLang="zh-CN" sz="2000" dirty="0" smtClean="0">
                <a:latin typeface="微软雅黑" pitchFamily="34" charset="-122"/>
                <a:ea typeface="微软雅黑" pitchFamily="34" charset="-122"/>
              </a:rPr>
              <a:t>0.1</a:t>
            </a:r>
            <a:r>
              <a:rPr lang="zh-CN" altLang="en-US" sz="2000" dirty="0" smtClean="0">
                <a:latin typeface="微软雅黑" pitchFamily="34" charset="-122"/>
                <a:ea typeface="微软雅黑" pitchFamily="34" charset="-122"/>
              </a:rPr>
              <a:t>，则误差比用</a:t>
            </a:r>
            <a:r>
              <a:rPr lang="en-US" altLang="zh-CN" sz="2000" dirty="0" smtClean="0">
                <a:latin typeface="微软雅黑" pitchFamily="34" charset="-122"/>
                <a:ea typeface="微软雅黑" pitchFamily="34" charset="-122"/>
              </a:rPr>
              <a:t>float</a:t>
            </a:r>
            <a:r>
              <a:rPr lang="zh-CN" altLang="en-US" sz="2000" dirty="0" smtClean="0">
                <a:latin typeface="微软雅黑" pitchFamily="34" charset="-122"/>
                <a:ea typeface="微软雅黑" pitchFamily="34" charset="-122"/>
              </a:rPr>
              <a:t>表示误差更大还是更小？</a:t>
            </a:r>
          </a:p>
          <a:p>
            <a:pPr lvl="1">
              <a:spcBef>
                <a:spcPct val="25000"/>
              </a:spcBef>
            </a:pPr>
            <a:r>
              <a:rPr lang="zh-CN" altLang="en-US" sz="1800" dirty="0" smtClean="0">
                <a:latin typeface="微软雅黑" pitchFamily="34" charset="-122"/>
                <a:ea typeface="微软雅黑" pitchFamily="34" charset="-122"/>
              </a:rPr>
              <a:t>当</a:t>
            </a:r>
            <a:r>
              <a:rPr lang="en-US" altLang="zh-CN" sz="1800" dirty="0" smtClean="0">
                <a:latin typeface="微软雅黑" pitchFamily="34" charset="-122"/>
                <a:ea typeface="微软雅黑" pitchFamily="34" charset="-122"/>
              </a:rPr>
              <a:t>x=0.000 1100 1100 1100 1100 1100 1100 1101 B</a:t>
            </a:r>
            <a:r>
              <a:rPr lang="zh-CN" altLang="en-US" sz="1800" dirty="0" smtClean="0">
                <a:latin typeface="微软雅黑" pitchFamily="34" charset="-122"/>
                <a:ea typeface="微软雅黑" pitchFamily="34" charset="-122"/>
              </a:rPr>
              <a:t>时，与</a:t>
            </a:r>
            <a:r>
              <a:rPr lang="en-US" altLang="zh-CN" sz="1800" dirty="0" smtClean="0">
                <a:latin typeface="微软雅黑" pitchFamily="34" charset="-122"/>
                <a:ea typeface="微软雅黑" pitchFamily="34" charset="-122"/>
              </a:rPr>
              <a:t>0.1</a:t>
            </a:r>
            <a:r>
              <a:rPr lang="zh-CN" altLang="en-US" sz="1800" dirty="0" smtClean="0">
                <a:latin typeface="微软雅黑" pitchFamily="34" charset="-122"/>
                <a:ea typeface="微软雅黑" pitchFamily="34" charset="-122"/>
              </a:rPr>
              <a:t>之间的误差约为：</a:t>
            </a:r>
            <a:r>
              <a:rPr lang="en-US" altLang="zh-CN" sz="1800" dirty="0" smtClean="0">
                <a:latin typeface="微软雅黑" pitchFamily="34" charset="-122"/>
                <a:ea typeface="微软雅黑" pitchFamily="34" charset="-122"/>
              </a:rPr>
              <a:t>|x–0.1|=0.000 0000 0000 0000 0000 0000 0000 0000 00 1100 [1100]…B</a:t>
            </a:r>
            <a:r>
              <a:rPr lang="zh-CN" altLang="en-US" sz="1800" dirty="0" smtClean="0">
                <a:latin typeface="微软雅黑" pitchFamily="34" charset="-122"/>
                <a:ea typeface="微软雅黑" pitchFamily="34" charset="-122"/>
              </a:rPr>
              <a:t>。这个值等于</a:t>
            </a:r>
            <a:r>
              <a:rPr lang="en-US" altLang="zh-CN" sz="1800" dirty="0" smtClean="0">
                <a:latin typeface="微软雅黑" pitchFamily="34" charset="-122"/>
                <a:ea typeface="微软雅黑" pitchFamily="34" charset="-122"/>
              </a:rPr>
              <a:t>2</a:t>
            </a:r>
            <a:r>
              <a:rPr lang="en-US" altLang="zh-CN" sz="1800" baseline="30000" dirty="0" smtClean="0">
                <a:latin typeface="微软雅黑" pitchFamily="34" charset="-122"/>
                <a:ea typeface="微软雅黑" pitchFamily="34" charset="-122"/>
              </a:rPr>
              <a:t>-30</a:t>
            </a:r>
            <a:r>
              <a:rPr lang="en-US" altLang="zh-CN" sz="1800" dirty="0" smtClean="0">
                <a:latin typeface="微软雅黑" pitchFamily="34" charset="-122"/>
                <a:ea typeface="微软雅黑" pitchFamily="34" charset="-122"/>
              </a:rPr>
              <a:t>×0.1 </a:t>
            </a:r>
            <a:r>
              <a:rPr lang="en-US" altLang="zh-CN" sz="1800" dirty="0" smtClean="0">
                <a:latin typeface="微软雅黑" pitchFamily="34" charset="-122"/>
                <a:ea typeface="微软雅黑" pitchFamily="34" charset="-122"/>
                <a:sym typeface="Symbol" pitchFamily="18" charset="2"/>
              </a:rPr>
              <a:t></a:t>
            </a:r>
            <a:r>
              <a:rPr lang="en-US" altLang="zh-CN" sz="1800" dirty="0" smtClean="0">
                <a:latin typeface="微软雅黑" pitchFamily="34" charset="-122"/>
                <a:ea typeface="微软雅黑" pitchFamily="34" charset="-122"/>
              </a:rPr>
              <a:t> 9.31×10</a:t>
            </a:r>
            <a:r>
              <a:rPr lang="en-US" altLang="zh-CN" sz="1800" baseline="30000" dirty="0" smtClean="0">
                <a:latin typeface="微软雅黑" pitchFamily="34" charset="-122"/>
                <a:ea typeface="微软雅黑" pitchFamily="34" charset="-122"/>
              </a:rPr>
              <a:t>-11</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100</a:t>
            </a:r>
            <a:r>
              <a:rPr lang="zh-CN" altLang="en-US" sz="1800" dirty="0" smtClean="0">
                <a:latin typeface="微软雅黑" pitchFamily="34" charset="-122"/>
                <a:ea typeface="微软雅黑" pitchFamily="34" charset="-122"/>
              </a:rPr>
              <a:t>小时后时钟偏差</a:t>
            </a:r>
            <a:r>
              <a:rPr lang="en-US" altLang="zh-CN" sz="1800" dirty="0" smtClean="0">
                <a:latin typeface="微软雅黑" pitchFamily="34" charset="-122"/>
                <a:ea typeface="微软雅黑" pitchFamily="34" charset="-122"/>
              </a:rPr>
              <a:t>9.31×10</a:t>
            </a:r>
            <a:r>
              <a:rPr lang="en-US" altLang="zh-CN" sz="1800" baseline="30000" dirty="0" smtClean="0">
                <a:latin typeface="微软雅黑" pitchFamily="34" charset="-122"/>
                <a:ea typeface="微软雅黑" pitchFamily="34" charset="-122"/>
              </a:rPr>
              <a:t>-11</a:t>
            </a:r>
            <a:r>
              <a:rPr lang="en-US" altLang="zh-CN" sz="1800" dirty="0" smtClean="0">
                <a:latin typeface="微软雅黑" pitchFamily="34" charset="-122"/>
                <a:ea typeface="微软雅黑" pitchFamily="34" charset="-122"/>
              </a:rPr>
              <a:t>×36×10</a:t>
            </a:r>
            <a:r>
              <a:rPr lang="en-US" altLang="zh-CN" sz="1800" baseline="30000" dirty="0" smtClean="0">
                <a:latin typeface="微软雅黑" pitchFamily="34" charset="-122"/>
                <a:ea typeface="微软雅黑" pitchFamily="34" charset="-122"/>
              </a:rPr>
              <a:t>5 </a:t>
            </a:r>
            <a:r>
              <a:rPr lang="en-US" altLang="zh-CN" sz="1800" dirty="0" smtClean="0">
                <a:latin typeface="微软雅黑" pitchFamily="34" charset="-122"/>
                <a:ea typeface="微软雅黑" pitchFamily="34" charset="-122"/>
                <a:sym typeface="Symbol" pitchFamily="18" charset="2"/>
              </a:rPr>
              <a:t> </a:t>
            </a:r>
            <a:r>
              <a:rPr lang="en-US" altLang="zh-CN" sz="1800" dirty="0" smtClean="0">
                <a:latin typeface="微软雅黑" pitchFamily="34" charset="-122"/>
                <a:ea typeface="微软雅黑" pitchFamily="34" charset="-122"/>
              </a:rPr>
              <a:t>0.000335</a:t>
            </a:r>
            <a:r>
              <a:rPr lang="zh-CN" altLang="en-US" sz="1800" dirty="0" smtClean="0">
                <a:latin typeface="微软雅黑" pitchFamily="34" charset="-122"/>
                <a:ea typeface="微软雅黑" pitchFamily="34" charset="-122"/>
              </a:rPr>
              <a:t>秒。预测的距离偏差仅为</a:t>
            </a:r>
            <a:r>
              <a:rPr lang="en-US" altLang="zh-CN" sz="1800" dirty="0" smtClean="0">
                <a:latin typeface="微软雅黑" pitchFamily="34" charset="-122"/>
                <a:ea typeface="微软雅黑" pitchFamily="34" charset="-122"/>
              </a:rPr>
              <a:t>0.000335×2000 </a:t>
            </a:r>
            <a:r>
              <a:rPr lang="en-US" altLang="zh-CN" sz="1800" dirty="0" smtClean="0">
                <a:latin typeface="微软雅黑" pitchFamily="34" charset="-122"/>
                <a:ea typeface="微软雅黑" pitchFamily="34" charset="-122"/>
                <a:sym typeface="Symbol" pitchFamily="18" charset="2"/>
              </a:rPr>
              <a:t> </a:t>
            </a:r>
            <a:r>
              <a:rPr lang="en-US" altLang="zh-CN" sz="1800" dirty="0" smtClean="0">
                <a:latin typeface="微软雅黑" pitchFamily="34" charset="-122"/>
                <a:ea typeface="微软雅黑" pitchFamily="34" charset="-122"/>
              </a:rPr>
              <a:t>0.67</a:t>
            </a:r>
            <a:r>
              <a:rPr lang="zh-CN" altLang="en-US" sz="1800" dirty="0" smtClean="0">
                <a:latin typeface="微软雅黑" pitchFamily="34" charset="-122"/>
                <a:ea typeface="微软雅黑" pitchFamily="34" charset="-122"/>
              </a:rPr>
              <a:t>米。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98425"/>
            <a:ext cx="8229600" cy="561975"/>
          </a:xfrm>
        </p:spPr>
        <p:txBody>
          <a:bodyPr/>
          <a:lstStyle/>
          <a:p>
            <a:r>
              <a:rPr lang="zh-CN" altLang="en-US" sz="3200" dirty="0" smtClean="0"/>
              <a:t>主要内容</a:t>
            </a:r>
          </a:p>
        </p:txBody>
      </p:sp>
      <p:sp>
        <p:nvSpPr>
          <p:cNvPr id="3075"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dirty="0">
                <a:latin typeface="微软雅黑" panose="020B0503020204020204" pitchFamily="34" charset="-122"/>
                <a:ea typeface="微软雅黑" panose="020B0503020204020204" pitchFamily="34" charset="-122"/>
              </a:rPr>
              <a:t>高级语言和机器指令中的运算</a:t>
            </a:r>
            <a:endParaRPr lang="en-US" altLang="zh-CN" sz="2800" dirty="0" smtClean="0">
              <a:latin typeface="微软雅黑" panose="020B0503020204020204" pitchFamily="34" charset="-122"/>
              <a:ea typeface="微软雅黑" panose="020B0503020204020204" pitchFamily="34" charset="-122"/>
            </a:endParaRPr>
          </a:p>
          <a:p>
            <a:pPr>
              <a:spcBef>
                <a:spcPts val="1600"/>
              </a:spcBef>
            </a:pPr>
            <a:r>
              <a:rPr lang="zh-CN" altLang="en-US" sz="2800" dirty="0" smtClean="0">
                <a:latin typeface="微软雅黑" panose="020B0503020204020204" pitchFamily="34" charset="-122"/>
                <a:ea typeface="微软雅黑" panose="020B0503020204020204" pitchFamily="34" charset="-122"/>
              </a:rPr>
              <a:t>基本运算部件</a:t>
            </a:r>
            <a:endParaRPr lang="en-US" altLang="zh-CN" sz="2800" dirty="0" smtClean="0">
              <a:latin typeface="微软雅黑" panose="020B0503020204020204" pitchFamily="34" charset="-122"/>
              <a:ea typeface="微软雅黑" panose="020B0503020204020204" pitchFamily="34" charset="-122"/>
            </a:endParaRPr>
          </a:p>
          <a:p>
            <a:pPr>
              <a:spcBef>
                <a:spcPts val="1600"/>
              </a:spcBef>
            </a:pPr>
            <a:r>
              <a:rPr lang="zh-CN" altLang="en-US" sz="2800" dirty="0" smtClean="0">
                <a:latin typeface="微软雅黑" panose="020B0503020204020204" pitchFamily="34" charset="-122"/>
                <a:ea typeface="微软雅黑" panose="020B0503020204020204" pitchFamily="34" charset="-122"/>
              </a:rPr>
              <a:t>定点数运算</a:t>
            </a:r>
            <a:endParaRPr lang="en-US" altLang="zh-CN" sz="2800" dirty="0" smtClean="0">
              <a:latin typeface="微软雅黑" panose="020B0503020204020204" pitchFamily="34" charset="-122"/>
              <a:ea typeface="微软雅黑" panose="020B0503020204020204" pitchFamily="34" charset="-122"/>
            </a:endParaRPr>
          </a:p>
          <a:p>
            <a:pPr>
              <a:spcBef>
                <a:spcPts val="1600"/>
              </a:spcBef>
            </a:pPr>
            <a:r>
              <a:rPr lang="zh-CN" altLang="en-US" sz="2800" dirty="0" smtClean="0">
                <a:solidFill>
                  <a:srgbClr val="C00000"/>
                </a:solidFill>
                <a:latin typeface="微软雅黑" panose="020B0503020204020204" pitchFamily="34" charset="-122"/>
                <a:ea typeface="微软雅黑" panose="020B0503020204020204" pitchFamily="34" charset="-122"/>
              </a:rPr>
              <a:t>浮点数运算</a:t>
            </a:r>
            <a:endParaRPr lang="en-US" altLang="zh-CN" sz="2800" dirty="0" smtClean="0">
              <a:solidFill>
                <a:srgbClr val="C00000"/>
              </a:solidFill>
              <a:latin typeface="微软雅黑" panose="020B0503020204020204" pitchFamily="34" charset="-122"/>
              <a:ea typeface="微软雅黑" panose="020B0503020204020204" pitchFamily="34" charset="-122"/>
            </a:endParaRPr>
          </a:p>
          <a:p>
            <a:pPr marL="0" indent="0">
              <a:spcBef>
                <a:spcPts val="1600"/>
              </a:spcBef>
              <a:buNone/>
            </a:pPr>
            <a:endParaRPr lang="en-US" altLang="zh-CN" sz="2800" dirty="0" smtClean="0">
              <a:ea typeface="黑体" pitchFamily="49" charset="-122"/>
            </a:endParaRPr>
          </a:p>
        </p:txBody>
      </p:sp>
    </p:spTree>
    <p:extLst>
      <p:ext uri="{BB962C8B-B14F-4D97-AF65-F5344CB8AC3E}">
        <p14:creationId xmlns:p14="http://schemas.microsoft.com/office/powerpoint/2010/main" val="2386600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81987" name="Rectangle 3"/>
          <p:cNvSpPr>
            <a:spLocks noGrp="1" noChangeArrowheads="1"/>
          </p:cNvSpPr>
          <p:nvPr>
            <p:ph type="body" idx="1"/>
          </p:nvPr>
        </p:nvSpPr>
        <p:spPr>
          <a:xfrm>
            <a:off x="468313" y="836613"/>
            <a:ext cx="8229600" cy="5741987"/>
          </a:xfrm>
        </p:spPr>
        <p:txBody>
          <a:bodyPr/>
          <a:lstStyle/>
          <a:p>
            <a:r>
              <a:rPr lang="zh-CN" altLang="en-US" dirty="0" smtClean="0">
                <a:ea typeface="微软雅黑" pitchFamily="34" charset="-122"/>
              </a:rPr>
              <a:t>从</a:t>
            </a:r>
            <a:r>
              <a:rPr lang="zh-CN" altLang="en-US" dirty="0" smtClean="0">
                <a:latin typeface="微软雅黑" pitchFamily="34" charset="-122"/>
                <a:ea typeface="微软雅黑" pitchFamily="34" charset="-122"/>
              </a:rPr>
              <a:t>上述结果可以看出：</a:t>
            </a:r>
          </a:p>
          <a:p>
            <a:pPr lvl="1"/>
            <a:r>
              <a:rPr lang="zh-CN" altLang="en-US" sz="2200" dirty="0" smtClean="0">
                <a:latin typeface="微软雅黑" pitchFamily="34" charset="-122"/>
                <a:ea typeface="微软雅黑" pitchFamily="34" charset="-122"/>
              </a:rPr>
              <a:t>用</a:t>
            </a:r>
            <a:r>
              <a:rPr lang="en-US" altLang="zh-CN" sz="2200" dirty="0" smtClean="0">
                <a:latin typeface="微软雅黑" pitchFamily="34" charset="-122"/>
                <a:ea typeface="微软雅黑" pitchFamily="34" charset="-122"/>
              </a:rPr>
              <a:t>32</a:t>
            </a:r>
            <a:r>
              <a:rPr lang="zh-CN" altLang="en-US" sz="2200" dirty="0" smtClean="0">
                <a:latin typeface="微软雅黑" pitchFamily="34" charset="-122"/>
                <a:ea typeface="微软雅黑" pitchFamily="34" charset="-122"/>
              </a:rPr>
              <a:t>位定点小数表示</a:t>
            </a:r>
            <a:r>
              <a:rPr lang="en-US" altLang="zh-CN" sz="2200" dirty="0" smtClean="0">
                <a:latin typeface="微软雅黑" pitchFamily="34" charset="-122"/>
                <a:ea typeface="微软雅黑" pitchFamily="34" charset="-122"/>
              </a:rPr>
              <a:t>0.1</a:t>
            </a:r>
            <a:r>
              <a:rPr lang="zh-CN" altLang="en-US" sz="2200" dirty="0" smtClean="0">
                <a:latin typeface="微软雅黑" pitchFamily="34" charset="-122"/>
                <a:ea typeface="微软雅黑" pitchFamily="34" charset="-122"/>
              </a:rPr>
              <a:t> ，</a:t>
            </a:r>
            <a:r>
              <a:rPr lang="zh-CN" altLang="en-US" sz="2200" dirty="0" smtClean="0">
                <a:solidFill>
                  <a:srgbClr val="FF0000"/>
                </a:solidFill>
                <a:latin typeface="微软雅黑" pitchFamily="34" charset="-122"/>
                <a:ea typeface="微软雅黑" pitchFamily="34" charset="-122"/>
              </a:rPr>
              <a:t>比采用</a:t>
            </a:r>
            <a:r>
              <a:rPr lang="en-US" altLang="zh-CN" sz="2200" dirty="0" smtClean="0">
                <a:solidFill>
                  <a:srgbClr val="FF0000"/>
                </a:solidFill>
                <a:latin typeface="微软雅黑" pitchFamily="34" charset="-122"/>
                <a:ea typeface="微软雅黑" pitchFamily="34" charset="-122"/>
              </a:rPr>
              <a:t>float</a:t>
            </a:r>
            <a:r>
              <a:rPr lang="zh-CN" altLang="en-US" sz="2200" dirty="0" smtClean="0">
                <a:solidFill>
                  <a:srgbClr val="FF0000"/>
                </a:solidFill>
                <a:latin typeface="微软雅黑" pitchFamily="34" charset="-122"/>
                <a:ea typeface="微软雅黑" pitchFamily="34" charset="-122"/>
              </a:rPr>
              <a:t>精度高</a:t>
            </a:r>
            <a:r>
              <a:rPr lang="en-US" altLang="zh-CN" sz="2200" dirty="0" smtClean="0">
                <a:latin typeface="微软雅黑" pitchFamily="34" charset="-122"/>
                <a:ea typeface="微软雅黑" pitchFamily="34" charset="-122"/>
              </a:rPr>
              <a:t>64</a:t>
            </a:r>
            <a:r>
              <a:rPr lang="zh-CN" altLang="en-US" sz="2200" dirty="0" smtClean="0">
                <a:latin typeface="微软雅黑" pitchFamily="34" charset="-122"/>
                <a:ea typeface="微软雅黑" pitchFamily="34" charset="-122"/>
              </a:rPr>
              <a:t>倍</a:t>
            </a:r>
          </a:p>
          <a:p>
            <a:pPr lvl="1"/>
            <a:r>
              <a:rPr lang="zh-CN" altLang="en-US" sz="2200" dirty="0" smtClean="0">
                <a:latin typeface="微软雅黑" pitchFamily="34" charset="-122"/>
                <a:ea typeface="微软雅黑" pitchFamily="34" charset="-122"/>
              </a:rPr>
              <a:t>用</a:t>
            </a:r>
            <a:r>
              <a:rPr lang="en-US" altLang="zh-CN" sz="2200" dirty="0" smtClean="0">
                <a:latin typeface="微软雅黑" pitchFamily="34" charset="-122"/>
                <a:ea typeface="微软雅黑" pitchFamily="34" charset="-122"/>
              </a:rPr>
              <a:t>float</a:t>
            </a:r>
            <a:r>
              <a:rPr lang="zh-CN" altLang="en-US" sz="2200" dirty="0" smtClean="0">
                <a:latin typeface="微软雅黑" pitchFamily="34" charset="-122"/>
                <a:ea typeface="微软雅黑" pitchFamily="34" charset="-122"/>
              </a:rPr>
              <a:t>表示在计算速度上更慢，必须先把计数值转换为</a:t>
            </a:r>
            <a:r>
              <a:rPr lang="en-US" altLang="zh-CN" sz="2200" dirty="0" smtClean="0">
                <a:latin typeface="微软雅黑" pitchFamily="34" charset="-122"/>
                <a:ea typeface="微软雅黑" pitchFamily="34" charset="-122"/>
              </a:rPr>
              <a:t>IEEE 754</a:t>
            </a:r>
            <a:r>
              <a:rPr lang="zh-CN" altLang="en-US" sz="2200" dirty="0" smtClean="0">
                <a:latin typeface="微软雅黑" pitchFamily="34" charset="-122"/>
                <a:ea typeface="微软雅黑" pitchFamily="34" charset="-122"/>
              </a:rPr>
              <a:t>格式浮点数，然后再对两个</a:t>
            </a:r>
            <a:r>
              <a:rPr lang="en-US" altLang="zh-CN" sz="2200" dirty="0" smtClean="0">
                <a:latin typeface="微软雅黑" pitchFamily="34" charset="-122"/>
                <a:ea typeface="微软雅黑" pitchFamily="34" charset="-122"/>
              </a:rPr>
              <a:t>IEEE 754</a:t>
            </a:r>
            <a:r>
              <a:rPr lang="zh-CN" altLang="en-US" sz="2200" dirty="0" smtClean="0">
                <a:latin typeface="微软雅黑" pitchFamily="34" charset="-122"/>
                <a:ea typeface="微软雅黑" pitchFamily="34" charset="-122"/>
              </a:rPr>
              <a:t>格式的数相乘，故采用</a:t>
            </a:r>
            <a:r>
              <a:rPr lang="en-US" altLang="zh-CN" sz="2200" dirty="0" smtClean="0">
                <a:latin typeface="微软雅黑" pitchFamily="34" charset="-122"/>
                <a:ea typeface="微软雅黑" pitchFamily="34" charset="-122"/>
              </a:rPr>
              <a:t>float</a:t>
            </a:r>
            <a:r>
              <a:rPr lang="zh-CN" altLang="en-US" sz="2200" dirty="0" smtClean="0">
                <a:solidFill>
                  <a:srgbClr val="FF0000"/>
                </a:solidFill>
                <a:latin typeface="微软雅黑" pitchFamily="34" charset="-122"/>
                <a:ea typeface="微软雅黑" pitchFamily="34" charset="-122"/>
              </a:rPr>
              <a:t>比直接将两个二进制数相乘要慢</a:t>
            </a:r>
            <a:r>
              <a:rPr lang="zh-CN" altLang="en-US" sz="2200" dirty="0" smtClean="0">
                <a:latin typeface="微软雅黑" pitchFamily="34" charset="-122"/>
                <a:ea typeface="微软雅黑" pitchFamily="34" charset="-122"/>
              </a:rPr>
              <a:t>得多</a:t>
            </a:r>
          </a:p>
          <a:p>
            <a:r>
              <a:rPr lang="en-US" altLang="zh-CN" sz="2600" dirty="0" smtClean="0">
                <a:latin typeface="微软雅黑" pitchFamily="34" charset="-122"/>
                <a:ea typeface="微软雅黑" pitchFamily="34" charset="-122"/>
              </a:rPr>
              <a:t>Ariana 5</a:t>
            </a:r>
            <a:r>
              <a:rPr lang="zh-CN" altLang="en-US" sz="2600" dirty="0" smtClean="0">
                <a:latin typeface="微软雅黑" pitchFamily="34" charset="-122"/>
                <a:ea typeface="微软雅黑" pitchFamily="34" charset="-122"/>
              </a:rPr>
              <a:t>火箭和爱国者导弹的例子</a:t>
            </a:r>
            <a:r>
              <a:rPr lang="zh-CN" altLang="en-US" dirty="0" smtClean="0">
                <a:latin typeface="微软雅黑" pitchFamily="34" charset="-122"/>
                <a:ea typeface="微软雅黑" pitchFamily="34" charset="-122"/>
              </a:rPr>
              <a:t>带来的启示</a:t>
            </a:r>
          </a:p>
          <a:p>
            <a:pPr>
              <a:buFont typeface="Wingdings" pitchFamily="2" charset="2"/>
              <a:buChar char="ü"/>
            </a:pPr>
            <a:r>
              <a:rPr lang="zh-CN" altLang="en-US" sz="2200" dirty="0" smtClean="0">
                <a:solidFill>
                  <a:srgbClr val="FF0000"/>
                </a:solidFill>
                <a:latin typeface="微软雅黑" pitchFamily="34" charset="-122"/>
                <a:ea typeface="微软雅黑" pitchFamily="34" charset="-122"/>
              </a:rPr>
              <a:t>程序员应对底层机器级数据的表示和运算有深刻理解</a:t>
            </a:r>
          </a:p>
          <a:p>
            <a:pPr>
              <a:buFont typeface="Wingdings" pitchFamily="2" charset="2"/>
              <a:buChar char="ü"/>
            </a:pPr>
            <a:r>
              <a:rPr lang="zh-CN" altLang="en-US" sz="2200" dirty="0" smtClean="0">
                <a:solidFill>
                  <a:srgbClr val="FF0000"/>
                </a:solidFill>
                <a:latin typeface="微软雅黑" pitchFamily="34" charset="-122"/>
                <a:ea typeface="微软雅黑" pitchFamily="34" charset="-122"/>
              </a:rPr>
              <a:t>计算机世界里，经常是“差之毫厘，失之千里”，需要细心再细心，精确再精确</a:t>
            </a:r>
          </a:p>
          <a:p>
            <a:pPr>
              <a:buFont typeface="Wingdings" pitchFamily="2" charset="2"/>
              <a:buChar char="ü"/>
            </a:pPr>
            <a:r>
              <a:rPr lang="zh-CN" altLang="en-US" sz="2200" dirty="0" smtClean="0">
                <a:solidFill>
                  <a:srgbClr val="FF0000"/>
                </a:solidFill>
                <a:latin typeface="微软雅黑" pitchFamily="34" charset="-122"/>
                <a:ea typeface="微软雅黑" pitchFamily="34" charset="-122"/>
              </a:rPr>
              <a:t>不能遇到小数就用浮点数表示，有些情况下（如需要将一个整数变量乘以一个确定的小数常量），可先用一个确定的定点整数与整数变量相乘，然后再通过移位运算来确定小数点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1987">
                                            <p:txEl>
                                              <p:pRg st="1" end="1"/>
                                            </p:txEl>
                                          </p:spTgt>
                                        </p:tgtEl>
                                        <p:attrNameLst>
                                          <p:attrName>style.visibility</p:attrName>
                                        </p:attrNameLst>
                                      </p:cBhvr>
                                      <p:to>
                                        <p:strVal val="visible"/>
                                      </p:to>
                                    </p:set>
                                    <p:animEffect transition="in" filter="blinds(horizontal)">
                                      <p:cBhvr>
                                        <p:cTn id="7" dur="500"/>
                                        <p:tgtEl>
                                          <p:spTgt spid="681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1987">
                                            <p:txEl>
                                              <p:pRg st="2" end="2"/>
                                            </p:txEl>
                                          </p:spTgt>
                                        </p:tgtEl>
                                        <p:attrNameLst>
                                          <p:attrName>style.visibility</p:attrName>
                                        </p:attrNameLst>
                                      </p:cBhvr>
                                      <p:to>
                                        <p:strVal val="visible"/>
                                      </p:to>
                                    </p:set>
                                    <p:animEffect transition="in" filter="blinds(horizontal)">
                                      <p:cBhvr>
                                        <p:cTn id="12" dur="500"/>
                                        <p:tgtEl>
                                          <p:spTgt spid="681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1987">
                                            <p:txEl>
                                              <p:pRg st="4" end="4"/>
                                            </p:txEl>
                                          </p:spTgt>
                                        </p:tgtEl>
                                        <p:attrNameLst>
                                          <p:attrName>style.visibility</p:attrName>
                                        </p:attrNameLst>
                                      </p:cBhvr>
                                      <p:to>
                                        <p:strVal val="visible"/>
                                      </p:to>
                                    </p:set>
                                    <p:animEffect transition="in" filter="blinds(horizontal)">
                                      <p:cBhvr>
                                        <p:cTn id="17" dur="500"/>
                                        <p:tgtEl>
                                          <p:spTgt spid="68198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1987">
                                            <p:txEl>
                                              <p:pRg st="5" end="5"/>
                                            </p:txEl>
                                          </p:spTgt>
                                        </p:tgtEl>
                                        <p:attrNameLst>
                                          <p:attrName>style.visibility</p:attrName>
                                        </p:attrNameLst>
                                      </p:cBhvr>
                                      <p:to>
                                        <p:strVal val="visible"/>
                                      </p:to>
                                    </p:set>
                                    <p:animEffect transition="in" filter="blinds(horizontal)">
                                      <p:cBhvr>
                                        <p:cTn id="22" dur="500"/>
                                        <p:tgtEl>
                                          <p:spTgt spid="68198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1987">
                                            <p:txEl>
                                              <p:pRg st="6" end="6"/>
                                            </p:txEl>
                                          </p:spTgt>
                                        </p:tgtEl>
                                        <p:attrNameLst>
                                          <p:attrName>style.visibility</p:attrName>
                                        </p:attrNameLst>
                                      </p:cBhvr>
                                      <p:to>
                                        <p:strVal val="visible"/>
                                      </p:to>
                                    </p:set>
                                    <p:animEffect transition="in" filter="blinds(horizontal)">
                                      <p:cBhvr>
                                        <p:cTn id="27" dur="500"/>
                                        <p:tgtEl>
                                          <p:spTgt spid="68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dirty="0" smtClean="0">
                <a:ea typeface="宋体" pitchFamily="2" charset="-122"/>
              </a:rPr>
              <a:t>第三章小结</a:t>
            </a:r>
          </a:p>
        </p:txBody>
      </p:sp>
      <p:sp>
        <p:nvSpPr>
          <p:cNvPr id="674819" name="Rectangle 3"/>
          <p:cNvSpPr>
            <a:spLocks noGrp="1" noChangeArrowheads="1"/>
          </p:cNvSpPr>
          <p:nvPr>
            <p:ph type="body" idx="4294967295"/>
          </p:nvPr>
        </p:nvSpPr>
        <p:spPr>
          <a:xfrm>
            <a:off x="122238" y="819150"/>
            <a:ext cx="8815387" cy="5746750"/>
          </a:xfrm>
        </p:spPr>
        <p:txBody>
          <a:bodyPr lIns="63500" tIns="25400" rIns="63500" bIns="25400">
            <a:spAutoFit/>
          </a:bodyPr>
          <a:lstStyle/>
          <a:p>
            <a:pPr marL="203200" indent="-203200"/>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语言中涉及的运算</a:t>
            </a:r>
          </a:p>
          <a:p>
            <a:pPr marL="685800" lvl="1" indent="-190500">
              <a:buClr>
                <a:srgbClr val="3333FF"/>
              </a:buClr>
            </a:pPr>
            <a:r>
              <a:rPr lang="zh-CN" altLang="en-US" smtClean="0">
                <a:ea typeface="微软雅黑" pitchFamily="34" charset="-122"/>
              </a:rPr>
              <a:t>整数算术运算、浮点数算术运算</a:t>
            </a:r>
          </a:p>
          <a:p>
            <a:pPr marL="685800" lvl="1" indent="-190500">
              <a:buClr>
                <a:srgbClr val="3333FF"/>
              </a:buClr>
            </a:pPr>
            <a:r>
              <a:rPr lang="zh-CN" altLang="en-US" smtClean="0">
                <a:ea typeface="微软雅黑" pitchFamily="34" charset="-122"/>
              </a:rPr>
              <a:t>按位、逻辑、移位、位扩展和位截断</a:t>
            </a:r>
            <a:endParaRPr lang="en-US" altLang="zh-CN" smtClean="0">
              <a:latin typeface="微软雅黑" pitchFamily="34" charset="-122"/>
              <a:ea typeface="微软雅黑" pitchFamily="34" charset="-122"/>
            </a:endParaRPr>
          </a:p>
          <a:p>
            <a:pPr marL="203200" indent="-203200"/>
            <a:r>
              <a:rPr lang="zh-CN" altLang="en-US" sz="2000" smtClean="0">
                <a:latin typeface="微软雅黑" pitchFamily="34" charset="-122"/>
                <a:ea typeface="微软雅黑" pitchFamily="34" charset="-122"/>
              </a:rPr>
              <a:t>整数的加、减运算</a:t>
            </a:r>
          </a:p>
          <a:p>
            <a:pPr marL="685800" lvl="1" indent="-190500"/>
            <a:r>
              <a:rPr lang="zh-CN" altLang="en-US" smtClean="0">
                <a:latin typeface="微软雅黑" pitchFamily="34" charset="-122"/>
                <a:ea typeface="微软雅黑" pitchFamily="34" charset="-122"/>
              </a:rPr>
              <a:t>计算机中的“算盘”：模运算系统（</a:t>
            </a:r>
            <a:r>
              <a:rPr lang="zh-CN" altLang="en-US" smtClean="0">
                <a:solidFill>
                  <a:srgbClr val="FF0000"/>
                </a:solidFill>
                <a:latin typeface="微软雅黑" pitchFamily="34" charset="-122"/>
                <a:ea typeface="微软雅黑" pitchFamily="34" charset="-122"/>
              </a:rPr>
              <a:t>高位丢弃、用标志信息表示</a:t>
            </a:r>
            <a:r>
              <a:rPr lang="zh-CN" altLang="en-US" smtClean="0">
                <a:latin typeface="微软雅黑" pitchFamily="34" charset="-122"/>
                <a:ea typeface="微软雅黑" pitchFamily="34" charset="-122"/>
              </a:rPr>
              <a:t>）</a:t>
            </a:r>
          </a:p>
          <a:p>
            <a:pPr marL="685800" lvl="1" indent="-190500"/>
            <a:r>
              <a:rPr lang="zh-CN" altLang="en-US" smtClean="0">
                <a:latin typeface="微软雅黑" pitchFamily="34" charset="-122"/>
                <a:ea typeface="微软雅黑" pitchFamily="34" charset="-122"/>
              </a:rPr>
              <a:t>带符号整数和无符号数的加、减都在同一个“</a:t>
            </a:r>
            <a:r>
              <a:rPr lang="zh-CN" altLang="en-US" smtClean="0">
                <a:solidFill>
                  <a:srgbClr val="FF0000"/>
                </a:solidFill>
                <a:latin typeface="微软雅黑" pitchFamily="34" charset="-122"/>
                <a:ea typeface="微软雅黑" pitchFamily="34" charset="-122"/>
              </a:rPr>
              <a:t>算盘</a:t>
            </a:r>
            <a:r>
              <a:rPr lang="zh-CN" altLang="en-US" smtClean="0">
                <a:latin typeface="微软雅黑" pitchFamily="34" charset="-122"/>
                <a:ea typeface="微软雅黑" pitchFamily="34" charset="-122"/>
              </a:rPr>
              <a:t>”中</a:t>
            </a:r>
          </a:p>
          <a:p>
            <a:pPr marL="685800" lvl="1" indent="-190500"/>
            <a:r>
              <a:rPr lang="zh-CN" altLang="en-US" smtClean="0">
                <a:latin typeface="微软雅黑" pitchFamily="34" charset="-122"/>
                <a:ea typeface="微软雅黑" pitchFamily="34" charset="-122"/>
              </a:rPr>
              <a:t>现实与计算机中的运算结果有差异（</a:t>
            </a:r>
            <a:r>
              <a:rPr lang="zh-CN" altLang="en-US" smtClean="0">
                <a:solidFill>
                  <a:srgbClr val="FF0000"/>
                </a:solidFill>
                <a:latin typeface="微软雅黑" pitchFamily="34" charset="-122"/>
                <a:ea typeface="微软雅黑" pitchFamily="34" charset="-122"/>
              </a:rPr>
              <a:t>计算机是模运算系统</a:t>
            </a:r>
            <a:r>
              <a:rPr lang="zh-CN" altLang="en-US" smtClean="0">
                <a:latin typeface="微软雅黑" pitchFamily="34" charset="-122"/>
                <a:ea typeface="微软雅黑" pitchFamily="34" charset="-122"/>
              </a:rPr>
              <a:t>）</a:t>
            </a:r>
          </a:p>
          <a:p>
            <a:pPr marL="203200" indent="-203200"/>
            <a:r>
              <a:rPr lang="zh-CN" altLang="en-US" sz="2000" smtClean="0">
                <a:latin typeface="微软雅黑" pitchFamily="34" charset="-122"/>
                <a:ea typeface="微软雅黑" pitchFamily="34" charset="-122"/>
              </a:rPr>
              <a:t>整数的乘、除运算</a:t>
            </a:r>
          </a:p>
          <a:p>
            <a:pPr marL="685800" lvl="1" indent="-190500"/>
            <a:r>
              <a:rPr lang="zh-CN" altLang="en-US" smtClean="0">
                <a:latin typeface="微软雅黑" pitchFamily="34" charset="-122"/>
                <a:ea typeface="微软雅黑" pitchFamily="34" charset="-122"/>
              </a:rPr>
              <a:t>无符号整数：逻辑左移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位等于乘</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r>
              <a:rPr lang="zh-CN" altLang="en-US" smtClean="0">
                <a:latin typeface="微软雅黑" pitchFamily="34" charset="-122"/>
                <a:ea typeface="微软雅黑" pitchFamily="34" charset="-122"/>
              </a:rPr>
              <a:t>、逻辑右移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位等于除</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p>
          <a:p>
            <a:pPr marL="685800" lvl="1" indent="-190500"/>
            <a:r>
              <a:rPr lang="zh-CN" altLang="en-US" smtClean="0">
                <a:latin typeface="微软雅黑" pitchFamily="34" charset="-122"/>
                <a:ea typeface="微软雅黑" pitchFamily="34" charset="-122"/>
              </a:rPr>
              <a:t>带符号整数乘：算术左移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位等于乘</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 </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带符号整数除：（</a:t>
            </a:r>
            <a:r>
              <a:rPr lang="en-US" altLang="zh-CN" smtClean="0">
                <a:latin typeface="微软雅黑" pitchFamily="34" charset="-122"/>
                <a:ea typeface="微软雅黑" pitchFamily="34" charset="-122"/>
              </a:rPr>
              <a:t>x</a:t>
            </a:r>
            <a:r>
              <a:rPr lang="en-US" altLang="zh-CN" smtClean="0">
                <a:solidFill>
                  <a:srgbClr val="FF0000"/>
                </a:solidFill>
                <a:latin typeface="微软雅黑" pitchFamily="34" charset="-122"/>
                <a:ea typeface="微软雅黑" pitchFamily="34" charset="-122"/>
              </a:rPr>
              <a:t>+2</a:t>
            </a:r>
            <a:r>
              <a:rPr lang="en-US" altLang="zh-CN" baseline="30000" smtClean="0">
                <a:solidFill>
                  <a:srgbClr val="FF0000"/>
                </a:solidFill>
                <a:latin typeface="微软雅黑" pitchFamily="34" charset="-122"/>
                <a:ea typeface="微软雅黑" pitchFamily="34" charset="-122"/>
              </a:rPr>
              <a:t>k</a:t>
            </a:r>
            <a:r>
              <a:rPr lang="en-US" altLang="zh-CN" smtClean="0">
                <a:solidFill>
                  <a:srgbClr val="FF0000"/>
                </a:solidFill>
                <a:latin typeface="微软雅黑" pitchFamily="34" charset="-122"/>
                <a:ea typeface="微软雅黑" pitchFamily="34" charset="-122"/>
              </a:rPr>
              <a:t>-1</a:t>
            </a:r>
            <a:r>
              <a:rPr lang="zh-CN" altLang="en-US" smtClean="0">
                <a:latin typeface="微软雅黑" pitchFamily="34" charset="-122"/>
                <a:ea typeface="微软雅黑" pitchFamily="34" charset="-122"/>
              </a:rPr>
              <a:t>）算术右移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a:t>
            </a:r>
            <a:r>
              <a:rPr lang="en-US" altLang="zh-CN" smtClean="0">
                <a:latin typeface="微软雅黑" pitchFamily="34" charset="-122"/>
                <a:ea typeface="微软雅黑" pitchFamily="34" charset="-122"/>
              </a:rPr>
              <a:t>x</a:t>
            </a:r>
            <a:r>
              <a:rPr lang="zh-CN" altLang="en-US" smtClean="0">
                <a:latin typeface="微软雅黑" pitchFamily="34" charset="-122"/>
                <a:ea typeface="微软雅黑" pitchFamily="34" charset="-122"/>
              </a:rPr>
              <a:t>除以</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p>
          <a:p>
            <a:pPr marL="203200" indent="-203200"/>
            <a:r>
              <a:rPr lang="zh-CN" altLang="en-US" sz="2000" smtClean="0">
                <a:latin typeface="微软雅黑" pitchFamily="34" charset="-122"/>
                <a:ea typeface="微软雅黑" pitchFamily="34" charset="-122"/>
              </a:rPr>
              <a:t>浮点数运算</a:t>
            </a:r>
          </a:p>
          <a:p>
            <a:pPr marL="685800" lvl="1" indent="-190500"/>
            <a:r>
              <a:rPr lang="zh-CN" altLang="en-US" smtClean="0">
                <a:latin typeface="微软雅黑" pitchFamily="34" charset="-122"/>
                <a:ea typeface="微软雅黑" pitchFamily="34" charset="-122"/>
              </a:rPr>
              <a:t>加减：</a:t>
            </a:r>
            <a:r>
              <a:rPr lang="zh-CN" altLang="en-US" smtClean="0">
                <a:solidFill>
                  <a:srgbClr val="FF0000"/>
                </a:solidFill>
                <a:latin typeface="微软雅黑" pitchFamily="34" charset="-122"/>
                <a:ea typeface="微软雅黑" pitchFamily="34" charset="-122"/>
              </a:rPr>
              <a:t>对阶</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尾数加减</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规格化</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舍入</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就近舍入到偶数</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（大数吃小数）</a:t>
            </a:r>
          </a:p>
          <a:p>
            <a:pPr marL="685800" lvl="1" indent="-190500"/>
            <a:r>
              <a:rPr lang="zh-CN" altLang="en-US" smtClean="0">
                <a:latin typeface="微软雅黑" pitchFamily="34" charset="-122"/>
                <a:ea typeface="微软雅黑" pitchFamily="34" charset="-122"/>
              </a:rPr>
              <a:t>乘除：尾数相乘除，阶码相加减</a:t>
            </a:r>
            <a:endParaRPr lang="zh-CN" altLang="en-US" baseline="3000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idx="4294967295"/>
          </p:nvPr>
        </p:nvSpPr>
        <p:spPr>
          <a:xfrm>
            <a:off x="482600" y="53975"/>
            <a:ext cx="8305800" cy="660400"/>
          </a:xfrm>
        </p:spPr>
        <p:txBody>
          <a:bodyPr lIns="63500" tIns="25400" rIns="63500" bIns="25400" anchor="t">
            <a:spAutoFit/>
          </a:bodyPr>
          <a:lstStyle/>
          <a:p>
            <a:r>
              <a:rPr lang="zh-CN" altLang="en-US" smtClean="0">
                <a:latin typeface="黑体" pitchFamily="49" charset="-122"/>
              </a:rPr>
              <a:t>浮点数运算及结果</a:t>
            </a:r>
            <a:endParaRPr lang="zh-CN" altLang="en-US" sz="3600" smtClean="0">
              <a:latin typeface="黑体" pitchFamily="49" charset="-122"/>
            </a:endParaRPr>
          </a:p>
        </p:txBody>
      </p:sp>
      <p:sp>
        <p:nvSpPr>
          <p:cNvPr id="377859" name="Rectangle 3"/>
          <p:cNvSpPr>
            <a:spLocks noGrp="1" noChangeArrowheads="1"/>
          </p:cNvSpPr>
          <p:nvPr>
            <p:ph type="body" idx="4294967295"/>
          </p:nvPr>
        </p:nvSpPr>
        <p:spPr>
          <a:xfrm>
            <a:off x="457200" y="790575"/>
            <a:ext cx="8305800" cy="5667375"/>
          </a:xfrm>
        </p:spPr>
        <p:txBody>
          <a:bodyPr lIns="63500" tIns="25400" rIns="63500" bIns="25400">
            <a:spAutoFit/>
          </a:bodyPr>
          <a:lstStyle/>
          <a:p>
            <a:pPr>
              <a:lnSpc>
                <a:spcPct val="125000"/>
              </a:lnSpc>
              <a:buFontTx/>
              <a:buNone/>
            </a:pPr>
            <a:r>
              <a:rPr lang="zh-CN" altLang="en-US" sz="2000" dirty="0" smtClean="0">
                <a:ea typeface="黑体" pitchFamily="49" charset="-122"/>
                <a:cs typeface="Arial" pitchFamily="34" charset="0"/>
              </a:rPr>
              <a:t>设两个规格化浮点数分别为 </a:t>
            </a:r>
            <a:r>
              <a:rPr lang="en-US" altLang="en-US" sz="2000" dirty="0" smtClean="0">
                <a:ea typeface="黑体" pitchFamily="49" charset="-122"/>
                <a:cs typeface="Arial" pitchFamily="34" charset="0"/>
              </a:rPr>
              <a:t>A=M</a:t>
            </a:r>
            <a:r>
              <a:rPr lang="en-US" altLang="en-US" sz="2000" baseline="-2000" dirty="0" smtClean="0">
                <a:ea typeface="黑体" pitchFamily="49" charset="-122"/>
                <a:cs typeface="Arial" pitchFamily="34" charset="0"/>
              </a:rPr>
              <a:t>a </a:t>
            </a:r>
            <a:r>
              <a:rPr lang="en-US" altLang="en-US" sz="2000" baseline="30000" dirty="0" smtClean="0">
                <a:ea typeface="黑体" pitchFamily="49" charset="-122"/>
                <a:cs typeface="Arial" pitchFamily="34" charset="0"/>
              </a:rPr>
              <a:t>.</a:t>
            </a:r>
            <a:r>
              <a:rPr lang="en-US" altLang="en-US" sz="2000" baseline="-2000" dirty="0" smtClean="0">
                <a:ea typeface="黑体" pitchFamily="49" charset="-122"/>
                <a:cs typeface="Arial" pitchFamily="34" charset="0"/>
              </a:rPr>
              <a:t> </a:t>
            </a:r>
            <a:r>
              <a:rPr lang="en-US" altLang="en-US" sz="2000" dirty="0" smtClean="0">
                <a:ea typeface="黑体" pitchFamily="49" charset="-122"/>
                <a:cs typeface="Arial" pitchFamily="34" charset="0"/>
              </a:rPr>
              <a:t>2</a:t>
            </a:r>
            <a:r>
              <a:rPr lang="en-US" altLang="en-US" sz="2000" baseline="38000" dirty="0" smtClean="0">
                <a:ea typeface="黑体" pitchFamily="49" charset="-122"/>
                <a:cs typeface="Arial" pitchFamily="34" charset="0"/>
              </a:rPr>
              <a:t>Ea     </a:t>
            </a:r>
            <a:r>
              <a:rPr lang="en-US" altLang="en-US" sz="2000" dirty="0" smtClean="0">
                <a:ea typeface="黑体" pitchFamily="49" charset="-122"/>
                <a:cs typeface="Arial" pitchFamily="34" charset="0"/>
              </a:rPr>
              <a:t>B=M</a:t>
            </a:r>
            <a:r>
              <a:rPr lang="en-US" altLang="en-US" sz="2000" baseline="-2000" dirty="0" smtClean="0">
                <a:ea typeface="黑体" pitchFamily="49" charset="-122"/>
                <a:cs typeface="Arial" pitchFamily="34" charset="0"/>
              </a:rPr>
              <a:t>b</a:t>
            </a:r>
            <a:r>
              <a:rPr lang="en-US" altLang="en-US" sz="2000" baseline="30000" dirty="0" smtClean="0">
                <a:ea typeface="黑体" pitchFamily="49" charset="-122"/>
                <a:cs typeface="Arial" pitchFamily="34" charset="0"/>
              </a:rPr>
              <a:t>.</a:t>
            </a:r>
            <a:r>
              <a:rPr lang="en-US" altLang="en-US" sz="2000" dirty="0" smtClean="0">
                <a:ea typeface="黑体" pitchFamily="49" charset="-122"/>
                <a:cs typeface="Arial" pitchFamily="34" charset="0"/>
              </a:rPr>
              <a:t>2</a:t>
            </a:r>
            <a:r>
              <a:rPr lang="en-US" altLang="en-US" sz="2000" baseline="38000" dirty="0" smtClean="0">
                <a:ea typeface="黑体" pitchFamily="49" charset="-122"/>
                <a:cs typeface="Arial" pitchFamily="34" charset="0"/>
              </a:rPr>
              <a:t>Eb  </a:t>
            </a:r>
            <a:r>
              <a:rPr lang="en-US" altLang="en-US" sz="2000" dirty="0" smtClean="0">
                <a:ea typeface="黑体" pitchFamily="49" charset="-122"/>
                <a:cs typeface="Arial" pitchFamily="34" charset="0"/>
              </a:rPr>
              <a:t>,</a:t>
            </a:r>
            <a:r>
              <a:rPr lang="zh-CN" altLang="en-US" sz="2000" dirty="0" smtClean="0">
                <a:ea typeface="黑体" pitchFamily="49" charset="-122"/>
                <a:cs typeface="Arial" pitchFamily="34" charset="0"/>
              </a:rPr>
              <a:t>则：</a:t>
            </a:r>
            <a:r>
              <a:rPr lang="zh-CN" altLang="en-US" sz="2000" baseline="38000" dirty="0" smtClean="0">
                <a:ea typeface="黑体" pitchFamily="49" charset="-122"/>
                <a:cs typeface="Arial" pitchFamily="34" charset="0"/>
              </a:rPr>
              <a:t> </a:t>
            </a:r>
          </a:p>
          <a:p>
            <a:pPr>
              <a:lnSpc>
                <a:spcPct val="125000"/>
              </a:lnSpc>
              <a:buFontTx/>
              <a:buNone/>
            </a:pPr>
            <a:r>
              <a:rPr lang="zh-CN" altLang="zh-CN" sz="2000" baseline="38000" dirty="0" smtClean="0">
                <a:ea typeface="黑体" pitchFamily="49" charset="-122"/>
                <a:cs typeface="Arial" pitchFamily="34" charset="0"/>
              </a:rPr>
              <a:t>　　</a:t>
            </a:r>
            <a:r>
              <a:rPr lang="en-US" altLang="zh-CN" sz="2000" dirty="0" smtClean="0">
                <a:solidFill>
                  <a:schemeClr val="accent2"/>
                </a:solidFill>
                <a:ea typeface="黑体" pitchFamily="49" charset="-122"/>
                <a:cs typeface="Arial" pitchFamily="34" charset="0"/>
              </a:rPr>
              <a:t>A</a:t>
            </a:r>
            <a:r>
              <a:rPr lang="en-US" altLang="zh-CN" sz="2000" u="sng" baseline="28000" dirty="0" smtClean="0">
                <a:solidFill>
                  <a:schemeClr val="accent2"/>
                </a:solidFill>
                <a:ea typeface="黑体" pitchFamily="49" charset="-122"/>
                <a:cs typeface="Arial" pitchFamily="34" charset="0"/>
              </a:rPr>
              <a:t>+</a:t>
            </a:r>
            <a:r>
              <a:rPr lang="en-US" altLang="zh-CN" sz="2000" dirty="0" smtClean="0">
                <a:solidFill>
                  <a:schemeClr val="accent2"/>
                </a:solidFill>
                <a:ea typeface="黑体" pitchFamily="49" charset="-122"/>
                <a:cs typeface="Arial" pitchFamily="34" charset="0"/>
              </a:rPr>
              <a:t>B</a:t>
            </a:r>
            <a:r>
              <a:rPr lang="en-US" altLang="en-US" sz="2000" baseline="38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a:t>
            </a:r>
            <a:r>
              <a:rPr lang="en-US" altLang="zh-CN" sz="2000" dirty="0" smtClean="0">
                <a:solidFill>
                  <a:schemeClr val="accent2"/>
                </a:solidFill>
                <a:ea typeface="黑体" pitchFamily="49" charset="-122"/>
                <a:cs typeface="Arial" pitchFamily="34" charset="0"/>
              </a:rPr>
              <a:t>(</a:t>
            </a:r>
            <a:r>
              <a:rPr lang="en-US" altLang="en-US" sz="2000" dirty="0" smtClean="0">
                <a:solidFill>
                  <a:schemeClr val="accent2"/>
                </a:solidFill>
                <a:ea typeface="黑体" pitchFamily="49" charset="-122"/>
                <a:cs typeface="Arial" pitchFamily="34" charset="0"/>
              </a:rPr>
              <a:t>M</a:t>
            </a:r>
            <a:r>
              <a:rPr lang="en-US" altLang="en-US" sz="2000" baseline="-2000" dirty="0" smtClean="0">
                <a:solidFill>
                  <a:schemeClr val="accent2"/>
                </a:solidFill>
                <a:ea typeface="黑体" pitchFamily="49" charset="-122"/>
                <a:cs typeface="Arial" pitchFamily="34" charset="0"/>
              </a:rPr>
              <a:t>a </a:t>
            </a:r>
            <a:r>
              <a:rPr lang="en-US" altLang="zh-CN" sz="2000" u="sng" baseline="28000" dirty="0" smtClean="0">
                <a:solidFill>
                  <a:schemeClr val="accent2"/>
                </a:solidFill>
                <a:ea typeface="黑体" pitchFamily="49" charset="-122"/>
                <a:cs typeface="Arial" pitchFamily="34" charset="0"/>
              </a:rPr>
              <a:t>+</a:t>
            </a:r>
            <a:r>
              <a:rPr lang="en-US" altLang="en-US" sz="2000" baseline="-2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M</a:t>
            </a:r>
            <a:r>
              <a:rPr lang="en-US" altLang="en-US" sz="2000" baseline="-2000" dirty="0" smtClean="0">
                <a:solidFill>
                  <a:schemeClr val="accent2"/>
                </a:solidFill>
                <a:ea typeface="黑体" pitchFamily="49" charset="-122"/>
                <a:cs typeface="Arial" pitchFamily="34" charset="0"/>
              </a:rPr>
              <a:t>b</a:t>
            </a:r>
            <a:r>
              <a:rPr lang="en-US" altLang="en-US" sz="2000" baseline="30000" dirty="0" smtClean="0">
                <a:solidFill>
                  <a:schemeClr val="accent2"/>
                </a:solidFill>
                <a:ea typeface="黑体" pitchFamily="49" charset="-122"/>
                <a:cs typeface="Arial" pitchFamily="34" charset="0"/>
              </a:rPr>
              <a:t>.</a:t>
            </a:r>
            <a:r>
              <a:rPr lang="en-US" altLang="en-US" sz="2000" dirty="0" smtClean="0">
                <a:solidFill>
                  <a:schemeClr val="accent2"/>
                </a:solidFill>
                <a:ea typeface="黑体" pitchFamily="49" charset="-122"/>
                <a:cs typeface="Arial" pitchFamily="34" charset="0"/>
              </a:rPr>
              <a:t>2</a:t>
            </a:r>
            <a:r>
              <a:rPr lang="en-US" altLang="en-US" sz="2000" baseline="38000" dirty="0" smtClean="0">
                <a:solidFill>
                  <a:schemeClr val="accent2"/>
                </a:solidFill>
                <a:ea typeface="黑体" pitchFamily="49" charset="-122"/>
                <a:cs typeface="Arial" pitchFamily="34" charset="0"/>
              </a:rPr>
              <a:t>-(</a:t>
            </a:r>
            <a:r>
              <a:rPr lang="en-US" altLang="en-US" sz="2000" baseline="38000" dirty="0" err="1" smtClean="0">
                <a:solidFill>
                  <a:schemeClr val="accent2"/>
                </a:solidFill>
                <a:ea typeface="黑体" pitchFamily="49" charset="-122"/>
                <a:cs typeface="Arial" pitchFamily="34" charset="0"/>
              </a:rPr>
              <a:t>Ea-Eb</a:t>
            </a:r>
            <a:r>
              <a:rPr lang="en-US" altLang="en-US" sz="2000" baseline="38000" dirty="0" smtClean="0">
                <a:solidFill>
                  <a:schemeClr val="accent2"/>
                </a:solidFill>
                <a:ea typeface="黑体" pitchFamily="49" charset="-122"/>
                <a:cs typeface="Arial" pitchFamily="34" charset="0"/>
              </a:rPr>
              <a:t>)</a:t>
            </a:r>
            <a:r>
              <a:rPr lang="en-US" altLang="zh-CN" sz="2000" dirty="0" smtClean="0">
                <a:solidFill>
                  <a:schemeClr val="accent2"/>
                </a:solidFill>
                <a:ea typeface="黑体" pitchFamily="49" charset="-122"/>
                <a:cs typeface="Arial" pitchFamily="34" charset="0"/>
              </a:rPr>
              <a:t>)</a:t>
            </a:r>
            <a:r>
              <a:rPr lang="en-US" altLang="en-US" sz="2000" baseline="30000" dirty="0" smtClean="0">
                <a:solidFill>
                  <a:schemeClr val="accent2"/>
                </a:solidFill>
                <a:ea typeface="黑体" pitchFamily="49" charset="-122"/>
                <a:cs typeface="Arial" pitchFamily="34" charset="0"/>
              </a:rPr>
              <a:t>.</a:t>
            </a:r>
            <a:r>
              <a:rPr lang="en-US" altLang="en-US" sz="2000" baseline="-2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2</a:t>
            </a:r>
            <a:r>
              <a:rPr lang="en-US" altLang="en-US" sz="2000" baseline="38000" dirty="0" smtClean="0">
                <a:solidFill>
                  <a:schemeClr val="accent2"/>
                </a:solidFill>
                <a:ea typeface="黑体" pitchFamily="49" charset="-122"/>
                <a:cs typeface="Arial" pitchFamily="34" charset="0"/>
              </a:rPr>
              <a:t>Ea      </a:t>
            </a:r>
            <a:r>
              <a:rPr lang="en-US" altLang="en-US" sz="2000" dirty="0" smtClean="0">
                <a:solidFill>
                  <a:schemeClr val="accent2"/>
                </a:solidFill>
                <a:ea typeface="黑体" pitchFamily="49" charset="-122"/>
                <a:cs typeface="Arial" pitchFamily="34" charset="0"/>
              </a:rPr>
              <a:t>(</a:t>
            </a:r>
            <a:r>
              <a:rPr lang="zh-CN" altLang="en-US" sz="2000" dirty="0" smtClean="0">
                <a:solidFill>
                  <a:schemeClr val="accent2"/>
                </a:solidFill>
                <a:ea typeface="黑体" pitchFamily="49" charset="-122"/>
                <a:cs typeface="Arial" pitchFamily="34" charset="0"/>
              </a:rPr>
              <a:t>假设</a:t>
            </a:r>
            <a:r>
              <a:rPr lang="en-US" altLang="en-US" sz="2000" dirty="0" err="1" smtClean="0">
                <a:solidFill>
                  <a:schemeClr val="accent2"/>
                </a:solidFill>
                <a:ea typeface="黑体" pitchFamily="49" charset="-122"/>
                <a:cs typeface="Arial" pitchFamily="34" charset="0"/>
              </a:rPr>
              <a:t>Ea</a:t>
            </a:r>
            <a:r>
              <a:rPr lang="en-US" altLang="zh-CN" sz="2000" dirty="0" smtClean="0">
                <a:solidFill>
                  <a:schemeClr val="accent2"/>
                </a:solidFill>
                <a:ea typeface="黑体" pitchFamily="49" charset="-122"/>
                <a:cs typeface="Arial" pitchFamily="34" charset="0"/>
              </a:rPr>
              <a:t>&gt;=</a:t>
            </a:r>
            <a:r>
              <a:rPr lang="en-US" altLang="en-US" sz="2000" dirty="0" err="1" smtClean="0">
                <a:solidFill>
                  <a:schemeClr val="accent2"/>
                </a:solidFill>
                <a:ea typeface="黑体" pitchFamily="49" charset="-122"/>
                <a:cs typeface="Arial" pitchFamily="34" charset="0"/>
              </a:rPr>
              <a:t>Eb</a:t>
            </a:r>
            <a:r>
              <a:rPr lang="en-US" altLang="en-US" sz="2000" baseline="38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a:t>
            </a:r>
            <a:endParaRPr lang="en-US" altLang="en-US" sz="2000" baseline="38000" dirty="0" smtClean="0">
              <a:solidFill>
                <a:schemeClr val="accent2"/>
              </a:solidFill>
              <a:ea typeface="黑体" pitchFamily="49" charset="-122"/>
              <a:cs typeface="Arial" pitchFamily="34" charset="0"/>
            </a:endParaRPr>
          </a:p>
          <a:p>
            <a:pPr>
              <a:lnSpc>
                <a:spcPct val="125000"/>
              </a:lnSpc>
              <a:buFontTx/>
              <a:buNone/>
            </a:pPr>
            <a:r>
              <a:rPr lang="en-US" altLang="zh-CN" sz="2000" baseline="38000" dirty="0" smtClean="0">
                <a:ea typeface="黑体" pitchFamily="49" charset="-122"/>
                <a:cs typeface="Arial" pitchFamily="34" charset="0"/>
              </a:rPr>
              <a:t>　　</a:t>
            </a:r>
            <a:r>
              <a:rPr lang="en-US" altLang="zh-CN" sz="2000" dirty="0" smtClean="0">
                <a:solidFill>
                  <a:schemeClr val="accent2"/>
                </a:solidFill>
                <a:ea typeface="黑体" pitchFamily="49" charset="-122"/>
                <a:cs typeface="Arial" pitchFamily="34" charset="0"/>
              </a:rPr>
              <a:t>A*B</a:t>
            </a:r>
            <a:r>
              <a:rPr lang="en-US" altLang="en-US" sz="2000" baseline="38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=(M</a:t>
            </a:r>
            <a:r>
              <a:rPr lang="en-US" altLang="en-US" sz="2000" baseline="-2000" dirty="0" smtClean="0">
                <a:solidFill>
                  <a:schemeClr val="accent2"/>
                </a:solidFill>
                <a:ea typeface="黑体" pitchFamily="49" charset="-122"/>
                <a:cs typeface="Arial" pitchFamily="34" charset="0"/>
              </a:rPr>
              <a:t>a </a:t>
            </a:r>
            <a:r>
              <a:rPr lang="en-US" altLang="zh-CN" sz="2000" dirty="0" smtClean="0">
                <a:solidFill>
                  <a:schemeClr val="accent2"/>
                </a:solidFill>
                <a:ea typeface="黑体" pitchFamily="49" charset="-122"/>
                <a:cs typeface="Arial" pitchFamily="34" charset="0"/>
              </a:rPr>
              <a:t>*</a:t>
            </a:r>
            <a:r>
              <a:rPr lang="en-US" altLang="en-US" sz="2000" baseline="-2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M</a:t>
            </a:r>
            <a:r>
              <a:rPr lang="en-US" altLang="en-US" sz="2000" baseline="-2000" dirty="0" smtClean="0">
                <a:solidFill>
                  <a:schemeClr val="accent2"/>
                </a:solidFill>
                <a:ea typeface="黑体" pitchFamily="49" charset="-122"/>
                <a:cs typeface="Arial" pitchFamily="34" charset="0"/>
              </a:rPr>
              <a:t>b</a:t>
            </a:r>
            <a:r>
              <a:rPr lang="en-US" altLang="en-US" sz="2000" dirty="0" smtClean="0">
                <a:solidFill>
                  <a:schemeClr val="accent2"/>
                </a:solidFill>
                <a:ea typeface="黑体" pitchFamily="49" charset="-122"/>
                <a:cs typeface="Arial" pitchFamily="34" charset="0"/>
              </a:rPr>
              <a:t>)</a:t>
            </a:r>
            <a:r>
              <a:rPr lang="en-US" altLang="en-US" sz="2000" baseline="30000" dirty="0" smtClean="0">
                <a:solidFill>
                  <a:schemeClr val="accent2"/>
                </a:solidFill>
                <a:ea typeface="黑体" pitchFamily="49" charset="-122"/>
                <a:cs typeface="Arial" pitchFamily="34" charset="0"/>
              </a:rPr>
              <a:t>.</a:t>
            </a:r>
            <a:r>
              <a:rPr lang="en-US" altLang="en-US" sz="2000" dirty="0" smtClean="0">
                <a:solidFill>
                  <a:schemeClr val="accent2"/>
                </a:solidFill>
                <a:ea typeface="黑体" pitchFamily="49" charset="-122"/>
                <a:cs typeface="Arial" pitchFamily="34" charset="0"/>
              </a:rPr>
              <a:t>2</a:t>
            </a:r>
            <a:r>
              <a:rPr lang="en-US" altLang="en-US" sz="2000" baseline="38000" dirty="0" smtClean="0">
                <a:solidFill>
                  <a:schemeClr val="accent2"/>
                </a:solidFill>
                <a:ea typeface="黑体" pitchFamily="49" charset="-122"/>
                <a:cs typeface="Arial" pitchFamily="34" charset="0"/>
              </a:rPr>
              <a:t>Ea+Eb</a:t>
            </a:r>
          </a:p>
          <a:p>
            <a:pPr>
              <a:lnSpc>
                <a:spcPct val="125000"/>
              </a:lnSpc>
              <a:buFontTx/>
              <a:buNone/>
            </a:pPr>
            <a:r>
              <a:rPr lang="en-US" altLang="zh-CN" sz="2000" baseline="38000" dirty="0" smtClean="0">
                <a:solidFill>
                  <a:schemeClr val="accent2"/>
                </a:solidFill>
                <a:ea typeface="黑体" pitchFamily="49" charset="-122"/>
                <a:cs typeface="Arial" pitchFamily="34" charset="0"/>
              </a:rPr>
              <a:t>　　</a:t>
            </a:r>
            <a:r>
              <a:rPr lang="en-US" altLang="zh-CN" sz="2000" dirty="0" smtClean="0">
                <a:solidFill>
                  <a:schemeClr val="accent2"/>
                </a:solidFill>
                <a:ea typeface="黑体" pitchFamily="49" charset="-122"/>
                <a:cs typeface="Arial" pitchFamily="34" charset="0"/>
              </a:rPr>
              <a:t>A/B</a:t>
            </a:r>
            <a:r>
              <a:rPr lang="en-US" altLang="en-US" sz="2000" baseline="38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=(M</a:t>
            </a:r>
            <a:r>
              <a:rPr lang="en-US" altLang="en-US" sz="2000" baseline="-2000" dirty="0" smtClean="0">
                <a:solidFill>
                  <a:schemeClr val="accent2"/>
                </a:solidFill>
                <a:ea typeface="黑体" pitchFamily="49" charset="-122"/>
                <a:cs typeface="Arial" pitchFamily="34" charset="0"/>
              </a:rPr>
              <a:t>a </a:t>
            </a:r>
            <a:r>
              <a:rPr lang="en-US" altLang="zh-CN" sz="2000" dirty="0" smtClean="0">
                <a:solidFill>
                  <a:schemeClr val="accent2"/>
                </a:solidFill>
                <a:ea typeface="黑体" pitchFamily="49" charset="-122"/>
                <a:cs typeface="Arial" pitchFamily="34" charset="0"/>
              </a:rPr>
              <a:t>/</a:t>
            </a:r>
            <a:r>
              <a:rPr lang="en-US" altLang="en-US" sz="2000" baseline="-2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M</a:t>
            </a:r>
            <a:r>
              <a:rPr lang="en-US" altLang="en-US" sz="2000" baseline="-2000" dirty="0" smtClean="0">
                <a:solidFill>
                  <a:schemeClr val="accent2"/>
                </a:solidFill>
                <a:ea typeface="黑体" pitchFamily="49" charset="-122"/>
                <a:cs typeface="Arial" pitchFamily="34" charset="0"/>
              </a:rPr>
              <a:t>b</a:t>
            </a:r>
            <a:r>
              <a:rPr lang="en-US" altLang="en-US" sz="2000" dirty="0" smtClean="0">
                <a:solidFill>
                  <a:schemeClr val="accent2"/>
                </a:solidFill>
                <a:ea typeface="黑体" pitchFamily="49" charset="-122"/>
                <a:cs typeface="Arial" pitchFamily="34" charset="0"/>
              </a:rPr>
              <a:t>)</a:t>
            </a:r>
            <a:r>
              <a:rPr lang="en-US" altLang="en-US" sz="2000" baseline="30000" dirty="0" smtClean="0">
                <a:solidFill>
                  <a:schemeClr val="accent2"/>
                </a:solidFill>
                <a:ea typeface="黑体" pitchFamily="49" charset="-122"/>
                <a:cs typeface="Arial" pitchFamily="34" charset="0"/>
              </a:rPr>
              <a:t>.</a:t>
            </a:r>
            <a:r>
              <a:rPr lang="en-US" altLang="en-US" sz="2000" dirty="0" smtClean="0">
                <a:solidFill>
                  <a:schemeClr val="accent2"/>
                </a:solidFill>
                <a:ea typeface="黑体" pitchFamily="49" charset="-122"/>
                <a:cs typeface="Arial" pitchFamily="34" charset="0"/>
              </a:rPr>
              <a:t>2</a:t>
            </a:r>
            <a:r>
              <a:rPr lang="en-US" altLang="en-US" sz="2000" baseline="38000" dirty="0" smtClean="0">
                <a:solidFill>
                  <a:schemeClr val="accent2"/>
                </a:solidFill>
                <a:ea typeface="黑体" pitchFamily="49" charset="-122"/>
                <a:cs typeface="Arial" pitchFamily="34" charset="0"/>
              </a:rPr>
              <a:t>Ea-Eb</a:t>
            </a:r>
          </a:p>
          <a:p>
            <a:pPr>
              <a:lnSpc>
                <a:spcPct val="125000"/>
              </a:lnSpc>
              <a:buFontTx/>
              <a:buNone/>
            </a:pPr>
            <a:r>
              <a:rPr lang="zh-CN" altLang="en-US" sz="2000" dirty="0" smtClean="0">
                <a:ea typeface="黑体" pitchFamily="49" charset="-122"/>
                <a:cs typeface="Arial" pitchFamily="34" charset="0"/>
              </a:rPr>
              <a:t>上述运算结果可能出现以下几种情况：</a:t>
            </a:r>
          </a:p>
          <a:p>
            <a:pPr>
              <a:lnSpc>
                <a:spcPct val="125000"/>
              </a:lnSpc>
              <a:buFontTx/>
              <a:buNone/>
            </a:pPr>
            <a:r>
              <a:rPr lang="zh-CN" altLang="en-US" sz="2000" dirty="0" smtClean="0">
                <a:solidFill>
                  <a:srgbClr val="0000FF"/>
                </a:solidFill>
                <a:ea typeface="黑体" pitchFamily="49" charset="-122"/>
                <a:cs typeface="Arial" pitchFamily="34" charset="0"/>
              </a:rPr>
              <a:t>阶码上溢：</a:t>
            </a:r>
            <a:r>
              <a:rPr lang="zh-CN" altLang="en-US" sz="2000" dirty="0" smtClean="0">
                <a:ea typeface="黑体" pitchFamily="49" charset="-122"/>
                <a:cs typeface="Arial" pitchFamily="34" charset="0"/>
              </a:rPr>
              <a:t>一个正指数超过了最大允许值 </a:t>
            </a:r>
            <a:r>
              <a:rPr lang="zh-CN" altLang="en-US" sz="2000" dirty="0" smtClean="0">
                <a:solidFill>
                  <a:schemeClr val="accent2"/>
                </a:solidFill>
                <a:ea typeface="黑体" pitchFamily="49" charset="-122"/>
                <a:cs typeface="Arial" pitchFamily="34" charset="0"/>
              </a:rPr>
              <a:t>=〉+</a:t>
            </a:r>
            <a:r>
              <a:rPr lang="zh-CN" altLang="zh-CN" sz="2000" dirty="0" smtClean="0">
                <a:solidFill>
                  <a:schemeClr val="accent2"/>
                </a:solidFill>
                <a:ea typeface="黑体" pitchFamily="49" charset="-122"/>
                <a:cs typeface="Arial" pitchFamily="34" charset="0"/>
              </a:rPr>
              <a:t>∞/-∞</a:t>
            </a:r>
            <a:r>
              <a:rPr lang="zh-CN" altLang="en-US" sz="2000" dirty="0" smtClean="0">
                <a:solidFill>
                  <a:schemeClr val="accent2"/>
                </a:solidFill>
                <a:ea typeface="黑体" pitchFamily="49" charset="-122"/>
                <a:cs typeface="Arial" pitchFamily="34" charset="0"/>
              </a:rPr>
              <a:t>/溢出</a:t>
            </a:r>
            <a:endParaRPr lang="zh-CN" altLang="zh-CN" sz="2000" dirty="0" smtClean="0">
              <a:solidFill>
                <a:schemeClr val="accent2"/>
              </a:solidFill>
              <a:ea typeface="黑体" pitchFamily="49" charset="-122"/>
              <a:cs typeface="Arial" pitchFamily="34" charset="0"/>
            </a:endParaRPr>
          </a:p>
          <a:p>
            <a:pPr>
              <a:lnSpc>
                <a:spcPct val="125000"/>
              </a:lnSpc>
              <a:buFontTx/>
              <a:buNone/>
            </a:pPr>
            <a:r>
              <a:rPr lang="zh-CN" altLang="en-US" sz="2000" dirty="0" smtClean="0">
                <a:solidFill>
                  <a:srgbClr val="0000FF"/>
                </a:solidFill>
                <a:ea typeface="黑体" pitchFamily="49" charset="-122"/>
                <a:cs typeface="Arial" pitchFamily="34" charset="0"/>
              </a:rPr>
              <a:t>阶码下溢：</a:t>
            </a:r>
            <a:r>
              <a:rPr lang="zh-CN" altLang="en-US" sz="2000" dirty="0" smtClean="0">
                <a:ea typeface="黑体" pitchFamily="49" charset="-122"/>
                <a:cs typeface="Arial" pitchFamily="34" charset="0"/>
              </a:rPr>
              <a:t>一个负指数超过了最小允许值 </a:t>
            </a:r>
            <a:r>
              <a:rPr lang="zh-CN" altLang="en-US" sz="2000" dirty="0" smtClean="0">
                <a:solidFill>
                  <a:schemeClr val="accent2"/>
                </a:solidFill>
                <a:ea typeface="黑体" pitchFamily="49" charset="-122"/>
                <a:cs typeface="Arial" pitchFamily="34" charset="0"/>
              </a:rPr>
              <a:t>=〉+0</a:t>
            </a:r>
            <a:r>
              <a:rPr lang="zh-CN" altLang="zh-CN" sz="2000" dirty="0" smtClean="0">
                <a:solidFill>
                  <a:schemeClr val="accent2"/>
                </a:solidFill>
                <a:ea typeface="黑体" pitchFamily="49" charset="-122"/>
                <a:cs typeface="Arial" pitchFamily="34" charset="0"/>
              </a:rPr>
              <a:t>/-0</a:t>
            </a:r>
          </a:p>
          <a:p>
            <a:pPr>
              <a:lnSpc>
                <a:spcPct val="125000"/>
              </a:lnSpc>
              <a:buFontTx/>
              <a:buNone/>
            </a:pPr>
            <a:r>
              <a:rPr lang="zh-CN" altLang="en-US" sz="2000" dirty="0" smtClean="0">
                <a:solidFill>
                  <a:srgbClr val="0000FF"/>
                </a:solidFill>
                <a:ea typeface="黑体" pitchFamily="49" charset="-122"/>
                <a:cs typeface="Arial" pitchFamily="34" charset="0"/>
              </a:rPr>
              <a:t>尾数溢出：</a:t>
            </a:r>
            <a:r>
              <a:rPr lang="zh-CN" altLang="en-US" sz="2000" dirty="0" smtClean="0">
                <a:ea typeface="黑体" pitchFamily="49" charset="-122"/>
                <a:cs typeface="Arial" pitchFamily="34" charset="0"/>
              </a:rPr>
              <a:t>最高有效位有进位 </a:t>
            </a:r>
            <a:r>
              <a:rPr lang="zh-CN" altLang="en-US" sz="2000" dirty="0" smtClean="0">
                <a:solidFill>
                  <a:schemeClr val="accent2"/>
                </a:solidFill>
                <a:ea typeface="黑体" pitchFamily="49" charset="-122"/>
                <a:cs typeface="Arial" pitchFamily="34" charset="0"/>
              </a:rPr>
              <a:t>=〉右规</a:t>
            </a:r>
          </a:p>
          <a:p>
            <a:pPr>
              <a:lnSpc>
                <a:spcPct val="125000"/>
              </a:lnSpc>
              <a:buFontTx/>
              <a:buNone/>
            </a:pPr>
            <a:r>
              <a:rPr lang="zh-CN" altLang="en-US" sz="2000" dirty="0" smtClean="0">
                <a:solidFill>
                  <a:srgbClr val="0000FF"/>
                </a:solidFill>
                <a:ea typeface="黑体" pitchFamily="49" charset="-122"/>
                <a:cs typeface="Arial" pitchFamily="34" charset="0"/>
              </a:rPr>
              <a:t>非规格化尾数：</a:t>
            </a:r>
            <a:r>
              <a:rPr lang="zh-CN" altLang="en-US" sz="2000" dirty="0" smtClean="0">
                <a:ea typeface="黑体" pitchFamily="49" charset="-122"/>
                <a:cs typeface="Arial" pitchFamily="34" charset="0"/>
              </a:rPr>
              <a:t>数值部分高位为0 </a:t>
            </a:r>
            <a:r>
              <a:rPr lang="zh-CN" altLang="en-US" sz="2000" dirty="0" smtClean="0">
                <a:solidFill>
                  <a:schemeClr val="accent2"/>
                </a:solidFill>
                <a:ea typeface="黑体" pitchFamily="49" charset="-122"/>
                <a:cs typeface="Arial" pitchFamily="34" charset="0"/>
              </a:rPr>
              <a:t>=〉左规</a:t>
            </a:r>
          </a:p>
          <a:p>
            <a:pPr>
              <a:lnSpc>
                <a:spcPct val="125000"/>
              </a:lnSpc>
              <a:buFontTx/>
              <a:buNone/>
            </a:pPr>
            <a:r>
              <a:rPr lang="zh-CN" altLang="en-US" sz="2000" dirty="0" smtClean="0">
                <a:ea typeface="黑体" pitchFamily="49" charset="-122"/>
                <a:cs typeface="Arial" pitchFamily="34" charset="0"/>
              </a:rPr>
              <a:t>右规或对阶时，</a:t>
            </a:r>
            <a:r>
              <a:rPr lang="zh-CN" altLang="zh-CN" sz="2000" dirty="0" smtClean="0">
                <a:ea typeface="黑体" pitchFamily="49" charset="-122"/>
                <a:cs typeface="Arial" pitchFamily="34" charset="0"/>
              </a:rPr>
              <a:t>右段</a:t>
            </a:r>
            <a:r>
              <a:rPr lang="zh-CN" altLang="en-US" sz="2000" dirty="0" smtClean="0">
                <a:ea typeface="黑体" pitchFamily="49" charset="-122"/>
                <a:cs typeface="Arial" pitchFamily="34" charset="0"/>
              </a:rPr>
              <a:t>有效位丢失 </a:t>
            </a:r>
            <a:r>
              <a:rPr lang="zh-CN" altLang="en-US" sz="2000" dirty="0" smtClean="0">
                <a:solidFill>
                  <a:schemeClr val="accent2"/>
                </a:solidFill>
                <a:ea typeface="黑体" pitchFamily="49" charset="-122"/>
                <a:cs typeface="Arial" pitchFamily="34" charset="0"/>
              </a:rPr>
              <a:t>=〉尾数舍入</a:t>
            </a:r>
          </a:p>
          <a:p>
            <a:pPr>
              <a:lnSpc>
                <a:spcPct val="125000"/>
              </a:lnSpc>
              <a:buFontTx/>
              <a:buNone/>
            </a:pPr>
            <a:r>
              <a:rPr lang="en-US" altLang="zh-CN" sz="2000" dirty="0" smtClean="0">
                <a:ea typeface="黑体" pitchFamily="49" charset="-122"/>
                <a:cs typeface="Arial" pitchFamily="34" charset="0"/>
              </a:rPr>
              <a:t>     IEEE</a:t>
            </a:r>
            <a:r>
              <a:rPr lang="zh-CN" altLang="en-US" sz="2000" dirty="0" smtClean="0">
                <a:ea typeface="黑体" pitchFamily="49" charset="-122"/>
                <a:cs typeface="Arial" pitchFamily="34" charset="0"/>
              </a:rPr>
              <a:t>建议实现时为每种异常情况提供一个</a:t>
            </a:r>
            <a:r>
              <a:rPr lang="zh-CN" altLang="en-US" sz="2000" dirty="0" smtClean="0">
                <a:solidFill>
                  <a:srgbClr val="CC3300"/>
                </a:solidFill>
                <a:ea typeface="黑体" pitchFamily="49" charset="-122"/>
                <a:cs typeface="Arial" pitchFamily="34" charset="0"/>
              </a:rPr>
              <a:t>自陷允许位</a:t>
            </a:r>
            <a:r>
              <a:rPr lang="zh-CN" altLang="en-US" sz="2000" dirty="0" smtClean="0">
                <a:ea typeface="黑体" pitchFamily="49" charset="-122"/>
                <a:cs typeface="Arial" pitchFamily="34" charset="0"/>
              </a:rPr>
              <a:t>。若某异常对应的位为</a:t>
            </a:r>
            <a:r>
              <a:rPr lang="en-US" altLang="zh-CN" sz="2000" dirty="0" smtClean="0">
                <a:ea typeface="黑体" pitchFamily="49" charset="-122"/>
                <a:cs typeface="Arial" pitchFamily="34" charset="0"/>
              </a:rPr>
              <a:t>1</a:t>
            </a:r>
            <a:r>
              <a:rPr lang="zh-CN" altLang="en-US" sz="2000" dirty="0" smtClean="0">
                <a:ea typeface="黑体" pitchFamily="49" charset="-122"/>
                <a:cs typeface="Arial" pitchFamily="34" charset="0"/>
              </a:rPr>
              <a:t>，则发生相应异常时，就调用一个特定的异常处理程序执行。</a:t>
            </a:r>
          </a:p>
          <a:p>
            <a:pPr>
              <a:lnSpc>
                <a:spcPct val="125000"/>
              </a:lnSpc>
              <a:buFontTx/>
              <a:buNone/>
            </a:pPr>
            <a:endParaRPr lang="zh-CN" altLang="zh-CN" sz="2000" dirty="0" smtClean="0">
              <a:ea typeface="黑体" pitchFamily="49" charset="-122"/>
              <a:cs typeface="Arial" pitchFamily="34" charset="0"/>
            </a:endParaRPr>
          </a:p>
        </p:txBody>
      </p:sp>
      <p:sp>
        <p:nvSpPr>
          <p:cNvPr id="377860" name="Text Box 4"/>
          <p:cNvSpPr txBox="1">
            <a:spLocks noChangeArrowheads="1"/>
          </p:cNvSpPr>
          <p:nvPr/>
        </p:nvSpPr>
        <p:spPr bwMode="auto">
          <a:xfrm>
            <a:off x="5689600" y="2682875"/>
            <a:ext cx="2951163"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rgbClr val="CC0000"/>
                </a:solidFill>
                <a:ea typeface="黑体" pitchFamily="49" charset="-122"/>
              </a:rPr>
              <a:t>SP</a:t>
            </a:r>
            <a:r>
              <a:rPr lang="zh-CN" altLang="en-US" sz="2000" b="1">
                <a:solidFill>
                  <a:srgbClr val="CC0000"/>
                </a:solidFill>
                <a:ea typeface="黑体" pitchFamily="49" charset="-122"/>
              </a:rPr>
              <a:t>最大指数为多少？</a:t>
            </a:r>
          </a:p>
        </p:txBody>
      </p:sp>
      <p:sp>
        <p:nvSpPr>
          <p:cNvPr id="377861" name="Text Box 5"/>
          <p:cNvSpPr txBox="1">
            <a:spLocks noChangeArrowheads="1"/>
          </p:cNvSpPr>
          <p:nvPr/>
        </p:nvSpPr>
        <p:spPr bwMode="auto">
          <a:xfrm>
            <a:off x="8096250" y="2676525"/>
            <a:ext cx="885825"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chemeClr val="accent2"/>
                </a:solidFill>
                <a:ea typeface="黑体" pitchFamily="49" charset="-122"/>
                <a:cs typeface="Arial" pitchFamily="34" charset="0"/>
              </a:rPr>
              <a:t>127</a:t>
            </a:r>
            <a:r>
              <a:rPr lang="zh-CN" altLang="en-US" sz="2000" b="1">
                <a:solidFill>
                  <a:schemeClr val="accent2"/>
                </a:solidFill>
                <a:ea typeface="黑体" pitchFamily="49" charset="-122"/>
                <a:cs typeface="Arial" pitchFamily="34" charset="0"/>
              </a:rPr>
              <a:t>！</a:t>
            </a:r>
          </a:p>
        </p:txBody>
      </p:sp>
      <p:sp>
        <p:nvSpPr>
          <p:cNvPr id="377862" name="Text Box 6"/>
          <p:cNvSpPr txBox="1">
            <a:spLocks noChangeArrowheads="1"/>
          </p:cNvSpPr>
          <p:nvPr/>
        </p:nvSpPr>
        <p:spPr bwMode="auto">
          <a:xfrm>
            <a:off x="6240463" y="3459163"/>
            <a:ext cx="2579687"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rgbClr val="CC0000"/>
                </a:solidFill>
                <a:ea typeface="黑体" pitchFamily="49" charset="-122"/>
              </a:rPr>
              <a:t>SP</a:t>
            </a:r>
            <a:r>
              <a:rPr lang="zh-CN" altLang="en-US" sz="2000" b="1">
                <a:solidFill>
                  <a:srgbClr val="CC0000"/>
                </a:solidFill>
                <a:ea typeface="黑体" pitchFamily="49" charset="-122"/>
              </a:rPr>
              <a:t>最小指数为多少？</a:t>
            </a:r>
          </a:p>
        </p:txBody>
      </p:sp>
      <p:sp>
        <p:nvSpPr>
          <p:cNvPr id="377863" name="Text Box 7"/>
          <p:cNvSpPr txBox="1">
            <a:spLocks noChangeArrowheads="1"/>
          </p:cNvSpPr>
          <p:nvPr/>
        </p:nvSpPr>
        <p:spPr bwMode="auto">
          <a:xfrm>
            <a:off x="8115300" y="3738563"/>
            <a:ext cx="1028700"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chemeClr val="accent2"/>
                </a:solidFill>
                <a:ea typeface="黑体" pitchFamily="49" charset="-122"/>
                <a:cs typeface="Arial" pitchFamily="34" charset="0"/>
              </a:rPr>
              <a:t>-126</a:t>
            </a:r>
            <a:r>
              <a:rPr lang="zh-CN" altLang="en-US" sz="2000" b="1">
                <a:solidFill>
                  <a:schemeClr val="accent2"/>
                </a:solidFill>
                <a:ea typeface="黑体" pitchFamily="49" charset="-122"/>
                <a:cs typeface="Arial" pitchFamily="34" charset="0"/>
              </a:rPr>
              <a:t>！</a:t>
            </a:r>
          </a:p>
        </p:txBody>
      </p:sp>
      <p:sp>
        <p:nvSpPr>
          <p:cNvPr id="377864" name="Text Box 8"/>
          <p:cNvSpPr txBox="1">
            <a:spLocks noChangeArrowheads="1"/>
          </p:cNvSpPr>
          <p:nvPr/>
        </p:nvSpPr>
        <p:spPr bwMode="auto">
          <a:xfrm>
            <a:off x="5654675" y="4778375"/>
            <a:ext cx="28178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0000"/>
                </a:solidFill>
                <a:latin typeface="Times New Roman" pitchFamily="18" charset="0"/>
                <a:ea typeface="黑体" pitchFamily="49" charset="-122"/>
              </a:rPr>
              <a:t>运算过程中添加保护位</a:t>
            </a:r>
          </a:p>
        </p:txBody>
      </p:sp>
      <p:sp>
        <p:nvSpPr>
          <p:cNvPr id="377865" name="Text Box 9"/>
          <p:cNvSpPr txBox="1">
            <a:spLocks noChangeArrowheads="1"/>
          </p:cNvSpPr>
          <p:nvPr/>
        </p:nvSpPr>
        <p:spPr bwMode="auto">
          <a:xfrm>
            <a:off x="4841875" y="3898900"/>
            <a:ext cx="34274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0000"/>
                </a:solidFill>
                <a:latin typeface="Times New Roman" pitchFamily="18" charset="0"/>
                <a:ea typeface="黑体" pitchFamily="49" charset="-122"/>
              </a:rPr>
              <a:t>尾数溢出，结果不一定溢出</a:t>
            </a:r>
          </a:p>
        </p:txBody>
      </p:sp>
      <p:sp>
        <p:nvSpPr>
          <p:cNvPr id="653322" name="Text Box 10"/>
          <p:cNvSpPr txBox="1">
            <a:spLocks noChangeArrowheads="1"/>
          </p:cNvSpPr>
          <p:nvPr/>
        </p:nvSpPr>
        <p:spPr bwMode="auto">
          <a:xfrm>
            <a:off x="6677025" y="1379538"/>
            <a:ext cx="1639888" cy="854075"/>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solidFill>
                  <a:srgbClr val="009900"/>
                </a:solidFill>
                <a:ea typeface="黑体" pitchFamily="49" charset="-122"/>
              </a:rPr>
              <a:t>1.5+1.5=</a:t>
            </a:r>
            <a:r>
              <a:rPr lang="zh-CN" altLang="en-US" sz="2000" b="1">
                <a:solidFill>
                  <a:srgbClr val="009900"/>
                </a:solidFill>
                <a:ea typeface="黑体" pitchFamily="49" charset="-122"/>
              </a:rPr>
              <a:t>？</a:t>
            </a:r>
          </a:p>
          <a:p>
            <a:pPr eaLnBrk="0" hangingPunct="0">
              <a:spcBef>
                <a:spcPct val="50000"/>
              </a:spcBef>
            </a:pPr>
            <a:r>
              <a:rPr lang="en-US" altLang="zh-CN" sz="2000" b="1">
                <a:solidFill>
                  <a:srgbClr val="009900"/>
                </a:solidFill>
                <a:ea typeface="黑体" pitchFamily="49" charset="-122"/>
              </a:rPr>
              <a:t>1.5-1.0=</a:t>
            </a:r>
            <a:r>
              <a:rPr lang="zh-CN" altLang="en-US" sz="2000" b="1">
                <a:solidFill>
                  <a:srgbClr val="009900"/>
                </a:solidFill>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7859">
                                            <p:txEl>
                                              <p:pRg st="1" end="1"/>
                                            </p:txEl>
                                          </p:spTgt>
                                        </p:tgtEl>
                                        <p:attrNameLst>
                                          <p:attrName>style.visibility</p:attrName>
                                        </p:attrNameLst>
                                      </p:cBhvr>
                                      <p:to>
                                        <p:strVal val="visible"/>
                                      </p:to>
                                    </p:set>
                                    <p:animEffect transition="in" filter="blinds(horizontal)">
                                      <p:cBhvr>
                                        <p:cTn id="7" dur="500"/>
                                        <p:tgtEl>
                                          <p:spTgt spid="3778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7859">
                                            <p:txEl>
                                              <p:pRg st="2" end="2"/>
                                            </p:txEl>
                                          </p:spTgt>
                                        </p:tgtEl>
                                        <p:attrNameLst>
                                          <p:attrName>style.visibility</p:attrName>
                                        </p:attrNameLst>
                                      </p:cBhvr>
                                      <p:to>
                                        <p:strVal val="visible"/>
                                      </p:to>
                                    </p:set>
                                    <p:animEffect transition="in" filter="blinds(horizontal)">
                                      <p:cBhvr>
                                        <p:cTn id="12" dur="500"/>
                                        <p:tgtEl>
                                          <p:spTgt spid="3778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7859">
                                            <p:txEl>
                                              <p:pRg st="3" end="3"/>
                                            </p:txEl>
                                          </p:spTgt>
                                        </p:tgtEl>
                                        <p:attrNameLst>
                                          <p:attrName>style.visibility</p:attrName>
                                        </p:attrNameLst>
                                      </p:cBhvr>
                                      <p:to>
                                        <p:strVal val="visible"/>
                                      </p:to>
                                    </p:set>
                                    <p:animEffect transition="in" filter="blinds(horizontal)">
                                      <p:cBhvr>
                                        <p:cTn id="17" dur="500"/>
                                        <p:tgtEl>
                                          <p:spTgt spid="3778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7859">
                                            <p:txEl>
                                              <p:pRg st="4" end="4"/>
                                            </p:txEl>
                                          </p:spTgt>
                                        </p:tgtEl>
                                        <p:attrNameLst>
                                          <p:attrName>style.visibility</p:attrName>
                                        </p:attrNameLst>
                                      </p:cBhvr>
                                      <p:to>
                                        <p:strVal val="visible"/>
                                      </p:to>
                                    </p:set>
                                    <p:animEffect transition="in" filter="blinds(horizontal)">
                                      <p:cBhvr>
                                        <p:cTn id="22" dur="500"/>
                                        <p:tgtEl>
                                          <p:spTgt spid="3778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7859">
                                            <p:txEl>
                                              <p:pRg st="5" end="5"/>
                                            </p:txEl>
                                          </p:spTgt>
                                        </p:tgtEl>
                                        <p:attrNameLst>
                                          <p:attrName>style.visibility</p:attrName>
                                        </p:attrNameLst>
                                      </p:cBhvr>
                                      <p:to>
                                        <p:strVal val="visible"/>
                                      </p:to>
                                    </p:set>
                                    <p:animEffect transition="in" filter="blinds(horizontal)">
                                      <p:cBhvr>
                                        <p:cTn id="27" dur="500"/>
                                        <p:tgtEl>
                                          <p:spTgt spid="3778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77860">
                                            <p:txEl>
                                              <p:pRg st="0" end="0"/>
                                            </p:txEl>
                                          </p:spTgt>
                                        </p:tgtEl>
                                        <p:attrNameLst>
                                          <p:attrName>style.visibility</p:attrName>
                                        </p:attrNameLst>
                                      </p:cBhvr>
                                      <p:to>
                                        <p:strVal val="visible"/>
                                      </p:to>
                                    </p:set>
                                    <p:animEffect transition="in" filter="blinds(horizontal)">
                                      <p:cBhvr>
                                        <p:cTn id="32" dur="500"/>
                                        <p:tgtEl>
                                          <p:spTgt spid="37786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7861"/>
                                        </p:tgtEl>
                                        <p:attrNameLst>
                                          <p:attrName>style.visibility</p:attrName>
                                        </p:attrNameLst>
                                      </p:cBhvr>
                                      <p:to>
                                        <p:strVal val="visible"/>
                                      </p:to>
                                    </p:set>
                                    <p:animEffect transition="in" filter="blinds(horizontal)">
                                      <p:cBhvr>
                                        <p:cTn id="37" dur="500"/>
                                        <p:tgtEl>
                                          <p:spTgt spid="37786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77859">
                                            <p:txEl>
                                              <p:pRg st="6" end="6"/>
                                            </p:txEl>
                                          </p:spTgt>
                                        </p:tgtEl>
                                        <p:attrNameLst>
                                          <p:attrName>style.visibility</p:attrName>
                                        </p:attrNameLst>
                                      </p:cBhvr>
                                      <p:to>
                                        <p:strVal val="visible"/>
                                      </p:to>
                                    </p:set>
                                    <p:animEffect transition="in" filter="blinds(horizontal)">
                                      <p:cBhvr>
                                        <p:cTn id="42" dur="500"/>
                                        <p:tgtEl>
                                          <p:spTgt spid="3778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77862">
                                            <p:txEl>
                                              <p:pRg st="0" end="0"/>
                                            </p:txEl>
                                          </p:spTgt>
                                        </p:tgtEl>
                                        <p:attrNameLst>
                                          <p:attrName>style.visibility</p:attrName>
                                        </p:attrNameLst>
                                      </p:cBhvr>
                                      <p:to>
                                        <p:strVal val="visible"/>
                                      </p:to>
                                    </p:set>
                                    <p:animEffect transition="in" filter="blinds(horizontal)">
                                      <p:cBhvr>
                                        <p:cTn id="47" dur="500"/>
                                        <p:tgtEl>
                                          <p:spTgt spid="37786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7863"/>
                                        </p:tgtEl>
                                        <p:attrNameLst>
                                          <p:attrName>style.visibility</p:attrName>
                                        </p:attrNameLst>
                                      </p:cBhvr>
                                      <p:to>
                                        <p:strVal val="visible"/>
                                      </p:to>
                                    </p:set>
                                    <p:animEffect transition="in" filter="blinds(horizontal)">
                                      <p:cBhvr>
                                        <p:cTn id="52" dur="500"/>
                                        <p:tgtEl>
                                          <p:spTgt spid="37786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77859">
                                            <p:txEl>
                                              <p:pRg st="7" end="7"/>
                                            </p:txEl>
                                          </p:spTgt>
                                        </p:tgtEl>
                                        <p:attrNameLst>
                                          <p:attrName>style.visibility</p:attrName>
                                        </p:attrNameLst>
                                      </p:cBhvr>
                                      <p:to>
                                        <p:strVal val="visible"/>
                                      </p:to>
                                    </p:set>
                                    <p:animEffect transition="in" filter="blinds(horizontal)">
                                      <p:cBhvr>
                                        <p:cTn id="57" dur="500"/>
                                        <p:tgtEl>
                                          <p:spTgt spid="377859">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53322">
                                            <p:txEl>
                                              <p:pRg st="0" end="0"/>
                                            </p:txEl>
                                          </p:spTgt>
                                        </p:tgtEl>
                                        <p:attrNameLst>
                                          <p:attrName>style.visibility</p:attrName>
                                        </p:attrNameLst>
                                      </p:cBhvr>
                                      <p:to>
                                        <p:strVal val="visible"/>
                                      </p:to>
                                    </p:set>
                                    <p:animEffect transition="in" filter="blinds(horizontal)">
                                      <p:cBhvr>
                                        <p:cTn id="62" dur="500"/>
                                        <p:tgtEl>
                                          <p:spTgt spid="653322">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77865"/>
                                        </p:tgtEl>
                                        <p:attrNameLst>
                                          <p:attrName>style.visibility</p:attrName>
                                        </p:attrNameLst>
                                      </p:cBhvr>
                                      <p:to>
                                        <p:strVal val="visible"/>
                                      </p:to>
                                    </p:set>
                                    <p:animEffect transition="in" filter="blinds(horizontal)">
                                      <p:cBhvr>
                                        <p:cTn id="67" dur="500"/>
                                        <p:tgtEl>
                                          <p:spTgt spid="37786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77859">
                                            <p:txEl>
                                              <p:pRg st="8" end="8"/>
                                            </p:txEl>
                                          </p:spTgt>
                                        </p:tgtEl>
                                        <p:attrNameLst>
                                          <p:attrName>style.visibility</p:attrName>
                                        </p:attrNameLst>
                                      </p:cBhvr>
                                      <p:to>
                                        <p:strVal val="visible"/>
                                      </p:to>
                                    </p:set>
                                    <p:animEffect transition="in" filter="blinds(horizontal)">
                                      <p:cBhvr>
                                        <p:cTn id="72" dur="500"/>
                                        <p:tgtEl>
                                          <p:spTgt spid="377859">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53322">
                                            <p:txEl>
                                              <p:pRg st="1" end="1"/>
                                            </p:txEl>
                                          </p:spTgt>
                                        </p:tgtEl>
                                        <p:attrNameLst>
                                          <p:attrName>style.visibility</p:attrName>
                                        </p:attrNameLst>
                                      </p:cBhvr>
                                      <p:to>
                                        <p:strVal val="visible"/>
                                      </p:to>
                                    </p:set>
                                    <p:animEffect transition="in" filter="blinds(horizontal)">
                                      <p:cBhvr>
                                        <p:cTn id="77" dur="500"/>
                                        <p:tgtEl>
                                          <p:spTgt spid="653322">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77859">
                                            <p:txEl>
                                              <p:pRg st="9" end="9"/>
                                            </p:txEl>
                                          </p:spTgt>
                                        </p:tgtEl>
                                        <p:attrNameLst>
                                          <p:attrName>style.visibility</p:attrName>
                                        </p:attrNameLst>
                                      </p:cBhvr>
                                      <p:to>
                                        <p:strVal val="visible"/>
                                      </p:to>
                                    </p:set>
                                    <p:animEffect transition="in" filter="blinds(horizontal)">
                                      <p:cBhvr>
                                        <p:cTn id="82" dur="500"/>
                                        <p:tgtEl>
                                          <p:spTgt spid="377859">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77864"/>
                                        </p:tgtEl>
                                        <p:attrNameLst>
                                          <p:attrName>style.visibility</p:attrName>
                                        </p:attrNameLst>
                                      </p:cBhvr>
                                      <p:to>
                                        <p:strVal val="visible"/>
                                      </p:to>
                                    </p:set>
                                    <p:animEffect transition="in" filter="blinds(horizontal)">
                                      <p:cBhvr>
                                        <p:cTn id="87" dur="500"/>
                                        <p:tgtEl>
                                          <p:spTgt spid="37786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77859">
                                            <p:txEl>
                                              <p:pRg st="10" end="10"/>
                                            </p:txEl>
                                          </p:spTgt>
                                        </p:tgtEl>
                                        <p:attrNameLst>
                                          <p:attrName>style.visibility</p:attrName>
                                        </p:attrNameLst>
                                      </p:cBhvr>
                                      <p:to>
                                        <p:strVal val="visible"/>
                                      </p:to>
                                    </p:set>
                                    <p:animEffect transition="in" filter="blinds(horizontal)">
                                      <p:cBhvr>
                                        <p:cTn id="92" dur="500"/>
                                        <p:tgtEl>
                                          <p:spTgt spid="3778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p:bldP spid="377863" grpId="0"/>
      <p:bldP spid="377864" grpId="0"/>
      <p:bldP spid="3778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idx="4294967295"/>
          </p:nvPr>
        </p:nvSpPr>
        <p:spPr>
          <a:xfrm>
            <a:off x="457200" y="53975"/>
            <a:ext cx="8229600" cy="600075"/>
          </a:xfrm>
        </p:spPr>
        <p:txBody>
          <a:bodyPr lIns="63500" tIns="25400" rIns="63500" bIns="25400" anchor="t">
            <a:spAutoFit/>
          </a:bodyPr>
          <a:lstStyle/>
          <a:p>
            <a:r>
              <a:rPr lang="zh-CN" altLang="en-US" smtClean="0">
                <a:latin typeface="黑体" pitchFamily="49" charset="-122"/>
              </a:rPr>
              <a:t>浮点数加</a:t>
            </a:r>
            <a:r>
              <a:rPr lang="en-US" altLang="zh-CN" smtClean="0">
                <a:latin typeface="黑体" pitchFamily="49" charset="-122"/>
              </a:rPr>
              <a:t>/</a:t>
            </a:r>
            <a:r>
              <a:rPr lang="zh-CN" altLang="en-US" smtClean="0">
                <a:latin typeface="黑体" pitchFamily="49" charset="-122"/>
              </a:rPr>
              <a:t>减运算</a:t>
            </a:r>
          </a:p>
        </p:txBody>
      </p:sp>
      <p:sp>
        <p:nvSpPr>
          <p:cNvPr id="455683" name="Rectangle 3"/>
          <p:cNvSpPr>
            <a:spLocks noGrp="1" noChangeArrowheads="1"/>
          </p:cNvSpPr>
          <p:nvPr>
            <p:ph type="body" idx="4294967295"/>
          </p:nvPr>
        </p:nvSpPr>
        <p:spPr>
          <a:xfrm>
            <a:off x="66675" y="793750"/>
            <a:ext cx="8918575" cy="5465763"/>
          </a:xfrm>
        </p:spPr>
        <p:txBody>
          <a:bodyPr lIns="63500" tIns="25400" rIns="63500" bIns="25400">
            <a:spAutoFit/>
          </a:bodyPr>
          <a:lstStyle/>
          <a:p>
            <a:pPr marL="203200" indent="-203200"/>
            <a:r>
              <a:rPr lang="zh-CN" altLang="en-US" sz="2000" smtClean="0">
                <a:latin typeface="微软雅黑" pitchFamily="34" charset="-122"/>
                <a:ea typeface="微软雅黑" pitchFamily="34" charset="-122"/>
              </a:rPr>
              <a:t>十进制科学计数法的加法例子</a:t>
            </a:r>
          </a:p>
          <a:p>
            <a:pPr marL="685800" lvl="1" indent="-190500">
              <a:buFontTx/>
              <a:buNone/>
            </a:pPr>
            <a:r>
              <a:rPr lang="en-US" altLang="zh-CN" smtClean="0">
                <a:latin typeface="微软雅黑" pitchFamily="34" charset="-122"/>
                <a:ea typeface="微软雅黑" pitchFamily="34" charset="-122"/>
              </a:rPr>
              <a:t> 1.123 × 10</a:t>
            </a:r>
            <a:r>
              <a:rPr lang="en-US" altLang="zh-CN" baseline="30000" smtClean="0">
                <a:latin typeface="微软雅黑" pitchFamily="34" charset="-122"/>
                <a:ea typeface="微软雅黑" pitchFamily="34" charset="-122"/>
              </a:rPr>
              <a:t>5</a:t>
            </a:r>
            <a:r>
              <a:rPr lang="en-US" altLang="zh-CN" smtClean="0">
                <a:latin typeface="微软雅黑" pitchFamily="34" charset="-122"/>
                <a:ea typeface="微软雅黑" pitchFamily="34" charset="-122"/>
              </a:rPr>
              <a:t> + 2.560 ×10</a:t>
            </a:r>
            <a:r>
              <a:rPr lang="en-US" altLang="zh-CN" baseline="30000" smtClean="0">
                <a:latin typeface="微软雅黑" pitchFamily="34" charset="-122"/>
                <a:ea typeface="微软雅黑" pitchFamily="34" charset="-122"/>
              </a:rPr>
              <a:t>2</a:t>
            </a:r>
            <a:endParaRPr lang="zh-CN" altLang="en-US" smtClean="0">
              <a:latin typeface="微软雅黑" pitchFamily="34" charset="-122"/>
              <a:ea typeface="微软雅黑" pitchFamily="34" charset="-122"/>
            </a:endParaRPr>
          </a:p>
          <a:p>
            <a:pPr marL="203200" indent="-203200">
              <a:buFontTx/>
              <a:buNone/>
            </a:pPr>
            <a:r>
              <a:rPr lang="zh-CN" altLang="en-US" sz="2000" smtClean="0">
                <a:latin typeface="微软雅黑" pitchFamily="34" charset="-122"/>
                <a:ea typeface="微软雅黑" pitchFamily="34" charset="-122"/>
              </a:rPr>
              <a:t>  其计算过程为：</a:t>
            </a:r>
          </a:p>
          <a:p>
            <a:pPr marL="685800" lvl="1" indent="-190500">
              <a:buFontTx/>
              <a:buNone/>
            </a:pPr>
            <a:r>
              <a:rPr lang="en-US" altLang="zh-CN" smtClean="0">
                <a:latin typeface="微软雅黑" pitchFamily="34" charset="-122"/>
                <a:ea typeface="微软雅黑" pitchFamily="34" charset="-122"/>
              </a:rPr>
              <a:t>1.123 ×10</a:t>
            </a:r>
            <a:r>
              <a:rPr lang="en-US" altLang="zh-CN" baseline="30000" smtClean="0">
                <a:latin typeface="微软雅黑" pitchFamily="34" charset="-122"/>
                <a:ea typeface="微软雅黑" pitchFamily="34" charset="-122"/>
              </a:rPr>
              <a:t>5</a:t>
            </a:r>
            <a:r>
              <a:rPr lang="en-US" altLang="zh-CN" smtClean="0">
                <a:latin typeface="微软雅黑" pitchFamily="34" charset="-122"/>
                <a:ea typeface="微软雅黑" pitchFamily="34" charset="-122"/>
              </a:rPr>
              <a:t> + </a:t>
            </a:r>
            <a:r>
              <a:rPr lang="en-US" altLang="zh-CN" smtClean="0">
                <a:solidFill>
                  <a:srgbClr val="FF0000"/>
                </a:solidFill>
                <a:latin typeface="微软雅黑" pitchFamily="34" charset="-122"/>
                <a:ea typeface="微软雅黑" pitchFamily="34" charset="-122"/>
              </a:rPr>
              <a:t>2</a:t>
            </a:r>
            <a:r>
              <a:rPr lang="en-US" altLang="zh-CN" smtClean="0">
                <a:latin typeface="微软雅黑" pitchFamily="34" charset="-122"/>
                <a:ea typeface="微软雅黑" pitchFamily="34" charset="-122"/>
              </a:rPr>
              <a:t>.560 ×10</a:t>
            </a:r>
            <a:r>
              <a:rPr lang="en-US" altLang="zh-CN" baseline="30000" smtClean="0">
                <a:latin typeface="微软雅黑" pitchFamily="34" charset="-122"/>
                <a:ea typeface="微软雅黑" pitchFamily="34" charset="-122"/>
              </a:rPr>
              <a:t>2</a:t>
            </a:r>
            <a:r>
              <a:rPr lang="en-US" altLang="zh-CN" smtClean="0">
                <a:latin typeface="微软雅黑" pitchFamily="34" charset="-122"/>
                <a:ea typeface="微软雅黑" pitchFamily="34" charset="-122"/>
              </a:rPr>
              <a:t> = 1.123 ×10</a:t>
            </a:r>
            <a:r>
              <a:rPr lang="en-US" altLang="zh-CN" baseline="30000" smtClean="0">
                <a:latin typeface="微软雅黑" pitchFamily="34" charset="-122"/>
                <a:ea typeface="微软雅黑" pitchFamily="34" charset="-122"/>
              </a:rPr>
              <a:t>5</a:t>
            </a:r>
            <a:r>
              <a:rPr lang="en-US" altLang="zh-CN" smtClean="0">
                <a:latin typeface="微软雅黑" pitchFamily="34" charset="-122"/>
                <a:ea typeface="微软雅黑" pitchFamily="34" charset="-122"/>
              </a:rPr>
              <a:t> + 0.00</a:t>
            </a:r>
            <a:r>
              <a:rPr lang="en-US" altLang="zh-CN" smtClean="0">
                <a:solidFill>
                  <a:srgbClr val="FF0000"/>
                </a:solidFill>
                <a:latin typeface="微软雅黑" pitchFamily="34" charset="-122"/>
                <a:ea typeface="微软雅黑" pitchFamily="34" charset="-122"/>
              </a:rPr>
              <a:t>2</a:t>
            </a:r>
            <a:r>
              <a:rPr lang="en-US" altLang="zh-CN" smtClean="0">
                <a:latin typeface="微软雅黑" pitchFamily="34" charset="-122"/>
                <a:ea typeface="微软雅黑" pitchFamily="34" charset="-122"/>
              </a:rPr>
              <a:t>560 ×10</a:t>
            </a:r>
            <a:r>
              <a:rPr lang="en-US" altLang="zh-CN" baseline="30000" smtClean="0">
                <a:latin typeface="微软雅黑" pitchFamily="34" charset="-122"/>
                <a:ea typeface="微软雅黑" pitchFamily="34" charset="-122"/>
              </a:rPr>
              <a:t>5</a:t>
            </a:r>
            <a:r>
              <a:rPr lang="en-US" altLang="zh-CN" smtClean="0">
                <a:latin typeface="微软雅黑" pitchFamily="34" charset="-122"/>
                <a:ea typeface="微软雅黑" pitchFamily="34" charset="-122"/>
              </a:rPr>
              <a:t>       </a:t>
            </a:r>
          </a:p>
          <a:p>
            <a:pPr marL="685800" lvl="1" indent="-190500">
              <a:buFontTx/>
              <a:buNone/>
            </a:pPr>
            <a:r>
              <a:rPr lang="en-US" altLang="zh-CN" smtClean="0">
                <a:latin typeface="微软雅黑" pitchFamily="34" charset="-122"/>
                <a:ea typeface="微软雅黑" pitchFamily="34" charset="-122"/>
              </a:rPr>
              <a:t>                                        =(1.123 + 0.002</a:t>
            </a:r>
            <a:r>
              <a:rPr lang="en-US" altLang="zh-CN" smtClean="0">
                <a:solidFill>
                  <a:srgbClr val="FF0066"/>
                </a:solidFill>
                <a:latin typeface="微软雅黑" pitchFamily="34" charset="-122"/>
                <a:ea typeface="微软雅黑" pitchFamily="34" charset="-122"/>
              </a:rPr>
              <a:t>56</a:t>
            </a:r>
            <a:r>
              <a:rPr lang="en-US" altLang="zh-CN" smtClean="0">
                <a:latin typeface="微软雅黑" pitchFamily="34" charset="-122"/>
                <a:ea typeface="微软雅黑" pitchFamily="34" charset="-122"/>
              </a:rPr>
              <a:t>) ×10</a:t>
            </a:r>
            <a:r>
              <a:rPr lang="en-US" altLang="zh-CN" baseline="30000" smtClean="0">
                <a:latin typeface="微软雅黑" pitchFamily="34" charset="-122"/>
                <a:ea typeface="微软雅黑" pitchFamily="34" charset="-122"/>
              </a:rPr>
              <a:t>5</a:t>
            </a:r>
            <a:r>
              <a:rPr lang="en-US" altLang="zh-CN" smtClean="0">
                <a:latin typeface="微软雅黑" pitchFamily="34" charset="-122"/>
                <a:ea typeface="微软雅黑" pitchFamily="34" charset="-122"/>
              </a:rPr>
              <a:t> = 1.12556 ×10</a:t>
            </a:r>
            <a:r>
              <a:rPr lang="en-US" altLang="zh-CN" baseline="30000" smtClean="0">
                <a:latin typeface="微软雅黑" pitchFamily="34" charset="-122"/>
                <a:ea typeface="微软雅黑" pitchFamily="34" charset="-122"/>
              </a:rPr>
              <a:t>5  </a:t>
            </a:r>
          </a:p>
          <a:p>
            <a:pPr marL="685800" lvl="1" indent="-190500">
              <a:buFontTx/>
              <a:buNone/>
            </a:pPr>
            <a:r>
              <a:rPr lang="en-US" altLang="zh-CN" baseline="30000" smtClean="0">
                <a:latin typeface="微软雅黑" pitchFamily="34" charset="-122"/>
                <a:ea typeface="微软雅黑" pitchFamily="34" charset="-122"/>
              </a:rPr>
              <a:t>				</a:t>
            </a:r>
            <a:r>
              <a:rPr lang="en-US" altLang="zh-CN" smtClean="0">
                <a:latin typeface="微软雅黑" pitchFamily="34" charset="-122"/>
                <a:ea typeface="微软雅黑" pitchFamily="34" charset="-122"/>
              </a:rPr>
              <a:t>          =1.126 ×10</a:t>
            </a:r>
            <a:r>
              <a:rPr lang="en-US" altLang="zh-CN" baseline="30000" smtClean="0">
                <a:latin typeface="微软雅黑" pitchFamily="34" charset="-122"/>
                <a:ea typeface="微软雅黑" pitchFamily="34" charset="-122"/>
              </a:rPr>
              <a:t>5 </a:t>
            </a:r>
            <a:endParaRPr lang="en-US" altLang="zh-CN" smtClean="0">
              <a:latin typeface="微软雅黑" pitchFamily="34" charset="-122"/>
              <a:ea typeface="微软雅黑" pitchFamily="34" charset="-122"/>
            </a:endParaRPr>
          </a:p>
          <a:p>
            <a:pPr marL="685800" lvl="1" indent="-190500">
              <a:buFontTx/>
              <a:buNone/>
            </a:pPr>
            <a:endParaRPr lang="en-US" altLang="zh-CN" baseline="30000" smtClean="0">
              <a:latin typeface="微软雅黑" pitchFamily="34" charset="-122"/>
              <a:ea typeface="微软雅黑" pitchFamily="34" charset="-122"/>
            </a:endParaRPr>
          </a:p>
          <a:p>
            <a:pPr marL="685800" lvl="1" indent="-190500">
              <a:buFontTx/>
              <a:buNone/>
            </a:pPr>
            <a:endParaRPr lang="en-US" altLang="zh-CN" baseline="30000" smtClean="0">
              <a:latin typeface="微软雅黑" pitchFamily="34" charset="-122"/>
              <a:ea typeface="微软雅黑" pitchFamily="34" charset="-122"/>
            </a:endParaRPr>
          </a:p>
          <a:p>
            <a:pPr marL="685800" lvl="1" indent="-190500">
              <a:buFontTx/>
              <a:buNone/>
            </a:pPr>
            <a:endParaRPr lang="en-US" altLang="zh-CN" baseline="30000" smtClean="0">
              <a:latin typeface="微软雅黑" pitchFamily="34" charset="-122"/>
              <a:ea typeface="微软雅黑" pitchFamily="34" charset="-122"/>
            </a:endParaRPr>
          </a:p>
          <a:p>
            <a:pPr marL="685800" lvl="1" indent="-190500">
              <a:buFontTx/>
              <a:buNone/>
            </a:pPr>
            <a:endParaRPr lang="en-US" altLang="zh-CN" baseline="30000" smtClean="0">
              <a:latin typeface="微软雅黑" pitchFamily="34" charset="-122"/>
              <a:ea typeface="微软雅黑" pitchFamily="34" charset="-122"/>
            </a:endParaRPr>
          </a:p>
          <a:p>
            <a:pPr marL="203200" indent="-203200"/>
            <a:r>
              <a:rPr lang="zh-CN" altLang="en-US" sz="2000" smtClean="0">
                <a:latin typeface="微软雅黑" pitchFamily="34" charset="-122"/>
                <a:ea typeface="微软雅黑" pitchFamily="34" charset="-122"/>
              </a:rPr>
              <a:t>“对阶”操作：</a:t>
            </a:r>
            <a:r>
              <a:rPr lang="zh-CN" altLang="en-US" sz="2000" smtClean="0">
                <a:solidFill>
                  <a:srgbClr val="FF0066"/>
                </a:solidFill>
                <a:latin typeface="微软雅黑" pitchFamily="34" charset="-122"/>
                <a:ea typeface="微软雅黑" pitchFamily="34" charset="-122"/>
              </a:rPr>
              <a:t>目的是使两数阶码相等</a:t>
            </a:r>
          </a:p>
          <a:p>
            <a:pPr marL="685800" lvl="1" indent="-190500"/>
            <a:r>
              <a:rPr lang="zh-CN" altLang="en-US" smtClean="0">
                <a:solidFill>
                  <a:schemeClr val="accent2"/>
                </a:solidFill>
                <a:latin typeface="微软雅黑" pitchFamily="34" charset="-122"/>
                <a:ea typeface="微软雅黑" pitchFamily="34" charset="-122"/>
              </a:rPr>
              <a:t>小阶向大阶看齐，阶小的那个数的尾数右移，右移位数等于两个阶码差的绝对值</a:t>
            </a:r>
          </a:p>
          <a:p>
            <a:pPr marL="685800" lvl="1" indent="-190500"/>
            <a:r>
              <a:rPr lang="en-US" altLang="zh-CN" smtClean="0">
                <a:solidFill>
                  <a:schemeClr val="accent2"/>
                </a:solidFill>
                <a:latin typeface="微软雅黑" pitchFamily="34" charset="-122"/>
                <a:ea typeface="微软雅黑" pitchFamily="34" charset="-122"/>
              </a:rPr>
              <a:t>IEEE 754</a:t>
            </a:r>
            <a:r>
              <a:rPr lang="zh-CN" altLang="en-US" smtClean="0">
                <a:solidFill>
                  <a:schemeClr val="accent2"/>
                </a:solidFill>
                <a:latin typeface="微软雅黑" pitchFamily="34" charset="-122"/>
                <a:ea typeface="微软雅黑" pitchFamily="34" charset="-122"/>
              </a:rPr>
              <a:t>尾数右移时，要将隐含的</a:t>
            </a:r>
            <a:r>
              <a:rPr lang="zh-CN" altLang="en-US" smtClean="0">
                <a:solidFill>
                  <a:srgbClr val="FF0000"/>
                </a:solidFill>
                <a:latin typeface="微软雅黑" pitchFamily="34" charset="-122"/>
                <a:ea typeface="微软雅黑" pitchFamily="34" charset="-122"/>
              </a:rPr>
              <a:t>“</a:t>
            </a:r>
            <a:r>
              <a:rPr lang="en-US" altLang="zh-CN" smtClean="0">
                <a:solidFill>
                  <a:srgbClr val="FF0000"/>
                </a:solidFill>
                <a:latin typeface="微软雅黑" pitchFamily="34" charset="-122"/>
                <a:ea typeface="微软雅黑" pitchFamily="34" charset="-122"/>
              </a:rPr>
              <a:t>1”</a:t>
            </a:r>
            <a:r>
              <a:rPr lang="zh-CN" altLang="en-US" smtClean="0">
                <a:solidFill>
                  <a:schemeClr val="accent2"/>
                </a:solidFill>
                <a:latin typeface="微软雅黑" pitchFamily="34" charset="-122"/>
                <a:ea typeface="微软雅黑" pitchFamily="34" charset="-122"/>
              </a:rPr>
              <a:t>移到小数部分，高位补</a:t>
            </a:r>
            <a:r>
              <a:rPr lang="en-US" altLang="zh-CN" smtClean="0">
                <a:solidFill>
                  <a:schemeClr val="accent2"/>
                </a:solidFill>
                <a:latin typeface="微软雅黑" pitchFamily="34" charset="-122"/>
                <a:ea typeface="微软雅黑" pitchFamily="34" charset="-122"/>
              </a:rPr>
              <a:t>0</a:t>
            </a:r>
            <a:r>
              <a:rPr lang="zh-CN" altLang="en-US" smtClean="0">
                <a:solidFill>
                  <a:schemeClr val="accent2"/>
                </a:solidFill>
                <a:latin typeface="微软雅黑" pitchFamily="34" charset="-122"/>
                <a:ea typeface="微软雅黑" pitchFamily="34" charset="-122"/>
              </a:rPr>
              <a:t>，移出的低位保留到特定的</a:t>
            </a:r>
            <a:r>
              <a:rPr lang="zh-CN" altLang="en-US" smtClean="0">
                <a:solidFill>
                  <a:srgbClr val="FF0066"/>
                </a:solidFill>
                <a:latin typeface="微软雅黑" pitchFamily="34" charset="-122"/>
                <a:ea typeface="微软雅黑" pitchFamily="34" charset="-122"/>
              </a:rPr>
              <a:t>“附加位”</a:t>
            </a:r>
            <a:r>
              <a:rPr lang="zh-CN" altLang="en-US" smtClean="0">
                <a:solidFill>
                  <a:schemeClr val="accent2"/>
                </a:solidFill>
                <a:latin typeface="微软雅黑" pitchFamily="34" charset="-122"/>
                <a:ea typeface="微软雅黑" pitchFamily="34" charset="-122"/>
              </a:rPr>
              <a:t>上</a:t>
            </a:r>
          </a:p>
        </p:txBody>
      </p:sp>
      <p:sp>
        <p:nvSpPr>
          <p:cNvPr id="455685" name="Text Box 5"/>
          <p:cNvSpPr txBox="1">
            <a:spLocks noChangeArrowheads="1"/>
          </p:cNvSpPr>
          <p:nvPr/>
        </p:nvSpPr>
        <p:spPr bwMode="auto">
          <a:xfrm>
            <a:off x="981075" y="3333750"/>
            <a:ext cx="72009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20000"/>
              </a:spcBef>
            </a:pPr>
            <a:r>
              <a:rPr lang="zh-CN" altLang="en-US" sz="2200" b="1">
                <a:solidFill>
                  <a:srgbClr val="CC3300"/>
                </a:solidFill>
                <a:ea typeface="微软雅黑" pitchFamily="34" charset="-122"/>
              </a:rPr>
              <a:t>进行尾数加减运算前，必须</a:t>
            </a:r>
            <a:r>
              <a:rPr lang="zh-CN" altLang="en-US" sz="2200" b="1">
                <a:solidFill>
                  <a:srgbClr val="CC3300"/>
                </a:solidFill>
                <a:latin typeface="微软雅黑"/>
                <a:ea typeface="微软雅黑" pitchFamily="34" charset="-122"/>
              </a:rPr>
              <a:t>“</a:t>
            </a:r>
            <a:r>
              <a:rPr lang="zh-CN" altLang="en-US" sz="2200" b="1">
                <a:solidFill>
                  <a:srgbClr val="CC3300"/>
                </a:solidFill>
                <a:ea typeface="微软雅黑" pitchFamily="34" charset="-122"/>
              </a:rPr>
              <a:t>对阶</a:t>
            </a:r>
            <a:r>
              <a:rPr lang="zh-CN" altLang="en-US" sz="2200" b="1">
                <a:solidFill>
                  <a:srgbClr val="CC3300"/>
                </a:solidFill>
                <a:latin typeface="微软雅黑"/>
                <a:ea typeface="微软雅黑" pitchFamily="34" charset="-122"/>
              </a:rPr>
              <a:t>”</a:t>
            </a:r>
            <a:r>
              <a:rPr lang="zh-CN" altLang="en-US" sz="2200" b="1">
                <a:solidFill>
                  <a:srgbClr val="CC3300"/>
                </a:solidFill>
                <a:ea typeface="微软雅黑" pitchFamily="34" charset="-122"/>
              </a:rPr>
              <a:t>！</a:t>
            </a:r>
            <a:r>
              <a:rPr lang="zh-CN" altLang="en-US" sz="2200" b="1">
                <a:solidFill>
                  <a:srgbClr val="FF0066"/>
                </a:solidFill>
                <a:ea typeface="微软雅黑" pitchFamily="34" charset="-122"/>
              </a:rPr>
              <a:t>最后还要考虑舍入</a:t>
            </a:r>
          </a:p>
          <a:p>
            <a:pPr>
              <a:spcBef>
                <a:spcPct val="20000"/>
              </a:spcBef>
            </a:pPr>
            <a:r>
              <a:rPr lang="zh-CN" altLang="en-US" sz="2200" b="1">
                <a:solidFill>
                  <a:srgbClr val="CC3300"/>
                </a:solidFill>
                <a:ea typeface="微软雅黑" pitchFamily="34" charset="-122"/>
              </a:rPr>
              <a:t>计算机内部的二进制运算也一样！</a:t>
            </a:r>
          </a:p>
        </p:txBody>
      </p:sp>
      <p:sp>
        <p:nvSpPr>
          <p:cNvPr id="455689" name="Line 9"/>
          <p:cNvSpPr>
            <a:spLocks noChangeShapeType="1"/>
          </p:cNvSpPr>
          <p:nvPr/>
        </p:nvSpPr>
        <p:spPr bwMode="auto">
          <a:xfrm flipV="1">
            <a:off x="3762375" y="2708275"/>
            <a:ext cx="2070100" cy="324167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5690" name="Rectangle 10"/>
          <p:cNvSpPr>
            <a:spLocks noChangeArrowheads="1"/>
          </p:cNvSpPr>
          <p:nvPr/>
        </p:nvSpPr>
        <p:spPr bwMode="auto">
          <a:xfrm>
            <a:off x="7858125" y="2438400"/>
            <a:ext cx="314325" cy="304800"/>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455694" name="Line 14"/>
          <p:cNvSpPr>
            <a:spLocks noChangeShapeType="1"/>
          </p:cNvSpPr>
          <p:nvPr/>
        </p:nvSpPr>
        <p:spPr bwMode="auto">
          <a:xfrm flipV="1">
            <a:off x="7632700" y="2754313"/>
            <a:ext cx="276225" cy="62865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439898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5683">
                                            <p:txEl>
                                              <p:pRg st="3" end="3"/>
                                            </p:txEl>
                                          </p:spTgt>
                                        </p:tgtEl>
                                        <p:attrNameLst>
                                          <p:attrName>style.visibility</p:attrName>
                                        </p:attrNameLst>
                                      </p:cBhvr>
                                      <p:to>
                                        <p:strVal val="visible"/>
                                      </p:to>
                                    </p:set>
                                    <p:animEffect transition="in" filter="blinds(horizontal)">
                                      <p:cBhvr>
                                        <p:cTn id="7" dur="500"/>
                                        <p:tgtEl>
                                          <p:spTgt spid="45568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3">
                                            <p:txEl>
                                              <p:pRg st="4" end="4"/>
                                            </p:txEl>
                                          </p:spTgt>
                                        </p:tgtEl>
                                        <p:attrNameLst>
                                          <p:attrName>style.visibility</p:attrName>
                                        </p:attrNameLst>
                                      </p:cBhvr>
                                      <p:to>
                                        <p:strVal val="visible"/>
                                      </p:to>
                                    </p:set>
                                    <p:animEffect transition="in" filter="blinds(horizontal)">
                                      <p:cBhvr>
                                        <p:cTn id="10" dur="500"/>
                                        <p:tgtEl>
                                          <p:spTgt spid="45568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3">
                                            <p:txEl>
                                              <p:pRg st="5" end="5"/>
                                            </p:txEl>
                                          </p:spTgt>
                                        </p:tgtEl>
                                        <p:attrNameLst>
                                          <p:attrName>style.visibility</p:attrName>
                                        </p:attrNameLst>
                                      </p:cBhvr>
                                      <p:to>
                                        <p:strVal val="visible"/>
                                      </p:to>
                                    </p:set>
                                    <p:animEffect transition="in" filter="blinds(horizontal)">
                                      <p:cBhvr>
                                        <p:cTn id="13" dur="500"/>
                                        <p:tgtEl>
                                          <p:spTgt spid="455683">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55690"/>
                                        </p:tgtEl>
                                        <p:attrNameLst>
                                          <p:attrName>style.visibility</p:attrName>
                                        </p:attrNameLst>
                                      </p:cBhvr>
                                      <p:to>
                                        <p:strVal val="visible"/>
                                      </p:to>
                                    </p:set>
                                    <p:animEffect transition="in" filter="blinds(horizontal)">
                                      <p:cBhvr>
                                        <p:cTn id="18" dur="500"/>
                                        <p:tgtEl>
                                          <p:spTgt spid="4556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55685"/>
                                        </p:tgtEl>
                                        <p:attrNameLst>
                                          <p:attrName>style.visibility</p:attrName>
                                        </p:attrNameLst>
                                      </p:cBhvr>
                                      <p:to>
                                        <p:strVal val="visible"/>
                                      </p:to>
                                    </p:set>
                                    <p:animEffect transition="in" filter="blinds(horizontal)">
                                      <p:cBhvr>
                                        <p:cTn id="23" dur="500"/>
                                        <p:tgtEl>
                                          <p:spTgt spid="45568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55694"/>
                                        </p:tgtEl>
                                        <p:attrNameLst>
                                          <p:attrName>style.visibility</p:attrName>
                                        </p:attrNameLst>
                                      </p:cBhvr>
                                      <p:to>
                                        <p:strVal val="visible"/>
                                      </p:to>
                                    </p:set>
                                    <p:animEffect transition="in" filter="blinds(horizontal)">
                                      <p:cBhvr>
                                        <p:cTn id="28" dur="500"/>
                                        <p:tgtEl>
                                          <p:spTgt spid="45569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55683">
                                            <p:txEl>
                                              <p:pRg st="10" end="10"/>
                                            </p:txEl>
                                          </p:spTgt>
                                        </p:tgtEl>
                                        <p:attrNameLst>
                                          <p:attrName>style.visibility</p:attrName>
                                        </p:attrNameLst>
                                      </p:cBhvr>
                                      <p:to>
                                        <p:strVal val="visible"/>
                                      </p:to>
                                    </p:set>
                                    <p:animEffect transition="in" filter="blinds(horizontal)">
                                      <p:cBhvr>
                                        <p:cTn id="33" dur="500"/>
                                        <p:tgtEl>
                                          <p:spTgt spid="455683">
                                            <p:txEl>
                                              <p:pRg st="10" end="1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55683">
                                            <p:txEl>
                                              <p:pRg st="11" end="11"/>
                                            </p:txEl>
                                          </p:spTgt>
                                        </p:tgtEl>
                                        <p:attrNameLst>
                                          <p:attrName>style.visibility</p:attrName>
                                        </p:attrNameLst>
                                      </p:cBhvr>
                                      <p:to>
                                        <p:strVal val="visible"/>
                                      </p:to>
                                    </p:set>
                                    <p:animEffect transition="in" filter="blinds(horizontal)">
                                      <p:cBhvr>
                                        <p:cTn id="38" dur="500"/>
                                        <p:tgtEl>
                                          <p:spTgt spid="455683">
                                            <p:txEl>
                                              <p:pRg st="11" end="1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55683">
                                            <p:txEl>
                                              <p:pRg st="12" end="12"/>
                                            </p:txEl>
                                          </p:spTgt>
                                        </p:tgtEl>
                                        <p:attrNameLst>
                                          <p:attrName>style.visibility</p:attrName>
                                        </p:attrNameLst>
                                      </p:cBhvr>
                                      <p:to>
                                        <p:strVal val="visible"/>
                                      </p:to>
                                    </p:set>
                                    <p:animEffect transition="in" filter="blinds(horizontal)">
                                      <p:cBhvr>
                                        <p:cTn id="43" dur="500"/>
                                        <p:tgtEl>
                                          <p:spTgt spid="455683">
                                            <p:txEl>
                                              <p:pRg st="12" end="1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55689"/>
                                        </p:tgtEl>
                                        <p:attrNameLst>
                                          <p:attrName>style.visibility</p:attrName>
                                        </p:attrNameLst>
                                      </p:cBhvr>
                                      <p:to>
                                        <p:strVal val="visible"/>
                                      </p:to>
                                    </p:set>
                                    <p:animEffect transition="in" filter="blinds(horizontal)">
                                      <p:cBhvr>
                                        <p:cTn id="48" dur="500"/>
                                        <p:tgtEl>
                                          <p:spTgt spid="455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5" grpId="0"/>
      <p:bldP spid="455689" grpId="0" animBg="1"/>
      <p:bldP spid="455690" grpId="0" animBg="1"/>
      <p:bldP spid="45569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idx="4294967295"/>
          </p:nvPr>
        </p:nvSpPr>
        <p:spPr>
          <a:xfrm>
            <a:off x="746125" y="0"/>
            <a:ext cx="6651625" cy="660400"/>
          </a:xfrm>
          <a:noFill/>
        </p:spPr>
        <p:txBody>
          <a:bodyPr lIns="63500" tIns="25400" rIns="63500" bIns="25400" anchor="t">
            <a:spAutoFit/>
          </a:bodyPr>
          <a:lstStyle/>
          <a:p>
            <a:r>
              <a:rPr lang="zh-CN" altLang="en-US" smtClean="0">
                <a:ea typeface="宋体" pitchFamily="2" charset="-122"/>
              </a:rPr>
              <a:t>浮点数加减法基本要点</a:t>
            </a:r>
            <a:r>
              <a:rPr lang="en-US" altLang="zh-CN" smtClean="0">
                <a:ea typeface="宋体" pitchFamily="2" charset="-122"/>
              </a:rPr>
              <a:t> </a:t>
            </a:r>
            <a:endParaRPr lang="en-US" altLang="zh-CN" sz="2400" smtClean="0">
              <a:ea typeface="宋体" pitchFamily="2" charset="-122"/>
            </a:endParaRPr>
          </a:p>
        </p:txBody>
      </p:sp>
      <p:sp>
        <p:nvSpPr>
          <p:cNvPr id="189443" name="Rectangle 3"/>
          <p:cNvSpPr>
            <a:spLocks noChangeArrowheads="1"/>
          </p:cNvSpPr>
          <p:nvPr/>
        </p:nvSpPr>
        <p:spPr bwMode="auto">
          <a:xfrm>
            <a:off x="296863" y="950913"/>
            <a:ext cx="8732837" cy="4733925"/>
          </a:xfrm>
          <a:prstGeom prst="rect">
            <a:avLst/>
          </a:prstGeom>
          <a:noFill/>
          <a:ln w="12700">
            <a:noFill/>
            <a:miter lim="800000"/>
            <a:headEnd/>
            <a:tailEnd/>
          </a:ln>
        </p:spPr>
        <p:txBody>
          <a:bodyPr lIns="63500" tIns="25400" rIns="63500" bIns="25400">
            <a:spAutoFit/>
          </a:bodyPr>
          <a:lstStyle/>
          <a:p>
            <a:pPr marL="457200" indent="-457200" eaLnBrk="0" hangingPunct="0">
              <a:lnSpc>
                <a:spcPct val="110000"/>
              </a:lnSpc>
              <a:spcBef>
                <a:spcPct val="20000"/>
              </a:spcBef>
            </a:pPr>
            <a:r>
              <a:rPr lang="zh-CN" altLang="en-US" sz="2000" b="1" dirty="0">
                <a:solidFill>
                  <a:schemeClr val="accent2"/>
                </a:solidFill>
                <a:ea typeface="黑体" pitchFamily="49" charset="-122"/>
                <a:cs typeface="Arial" pitchFamily="34" charset="0"/>
              </a:rPr>
              <a:t>（假定：</a:t>
            </a:r>
            <a:r>
              <a:rPr lang="en-US" altLang="zh-CN" sz="2000" b="1" dirty="0" err="1">
                <a:solidFill>
                  <a:schemeClr val="accent2"/>
                </a:solidFill>
                <a:ea typeface="黑体" pitchFamily="49" charset="-122"/>
                <a:cs typeface="Arial" pitchFamily="34" charset="0"/>
              </a:rPr>
              <a:t>Xm</a:t>
            </a:r>
            <a:r>
              <a:rPr lang="zh-CN" altLang="en-US" sz="2000" b="1" dirty="0">
                <a:solidFill>
                  <a:schemeClr val="accent2"/>
                </a:solidFill>
                <a:ea typeface="黑体" pitchFamily="49" charset="-122"/>
                <a:cs typeface="Arial" pitchFamily="34" charset="0"/>
              </a:rPr>
              <a:t>、</a:t>
            </a:r>
            <a:r>
              <a:rPr lang="en-US" altLang="zh-CN" sz="2000" b="1" dirty="0" err="1">
                <a:solidFill>
                  <a:schemeClr val="accent2"/>
                </a:solidFill>
                <a:ea typeface="黑体" pitchFamily="49" charset="-122"/>
                <a:cs typeface="Arial" pitchFamily="34" charset="0"/>
              </a:rPr>
              <a:t>Ym</a:t>
            </a:r>
            <a:r>
              <a:rPr lang="zh-CN" altLang="en-US" sz="2000" b="1" dirty="0">
                <a:solidFill>
                  <a:schemeClr val="accent2"/>
                </a:solidFill>
                <a:ea typeface="黑体" pitchFamily="49" charset="-122"/>
                <a:cs typeface="Arial" pitchFamily="34" charset="0"/>
              </a:rPr>
              <a:t>分别是</a:t>
            </a:r>
            <a:r>
              <a:rPr lang="en-US" altLang="zh-CN" sz="2000" b="1" dirty="0">
                <a:solidFill>
                  <a:schemeClr val="accent2"/>
                </a:solidFill>
                <a:ea typeface="黑体" pitchFamily="49" charset="-122"/>
                <a:cs typeface="Arial" pitchFamily="34" charset="0"/>
              </a:rPr>
              <a:t>X</a:t>
            </a:r>
            <a:r>
              <a:rPr lang="zh-CN" altLang="en-US" sz="2000" b="1" dirty="0">
                <a:solidFill>
                  <a:schemeClr val="accent2"/>
                </a:solidFill>
                <a:ea typeface="黑体" pitchFamily="49" charset="-122"/>
                <a:cs typeface="Arial" pitchFamily="34" charset="0"/>
              </a:rPr>
              <a:t>和</a:t>
            </a:r>
            <a:r>
              <a:rPr lang="en-US" altLang="zh-CN" sz="2000" b="1" dirty="0">
                <a:solidFill>
                  <a:schemeClr val="accent2"/>
                </a:solidFill>
                <a:ea typeface="黑体" pitchFamily="49" charset="-122"/>
                <a:cs typeface="Arial" pitchFamily="34" charset="0"/>
              </a:rPr>
              <a:t>Y</a:t>
            </a:r>
            <a:r>
              <a:rPr lang="zh-CN" altLang="en-US" sz="2000" b="1" dirty="0">
                <a:solidFill>
                  <a:schemeClr val="accent2"/>
                </a:solidFill>
                <a:ea typeface="黑体" pitchFamily="49" charset="-122"/>
                <a:cs typeface="Arial" pitchFamily="34" charset="0"/>
              </a:rPr>
              <a:t>的尾数， </a:t>
            </a:r>
            <a:r>
              <a:rPr lang="en-US" altLang="zh-CN" sz="2000" b="1" dirty="0">
                <a:solidFill>
                  <a:schemeClr val="accent2"/>
                </a:solidFill>
                <a:ea typeface="黑体" pitchFamily="49" charset="-122"/>
                <a:cs typeface="Arial" pitchFamily="34" charset="0"/>
              </a:rPr>
              <a:t> </a:t>
            </a:r>
            <a:r>
              <a:rPr lang="en-US" altLang="zh-CN" sz="2000" b="1" dirty="0" err="1">
                <a:solidFill>
                  <a:schemeClr val="accent2"/>
                </a:solidFill>
                <a:ea typeface="黑体" pitchFamily="49" charset="-122"/>
                <a:cs typeface="Arial" pitchFamily="34" charset="0"/>
              </a:rPr>
              <a:t>Xe</a:t>
            </a:r>
            <a:r>
              <a:rPr lang="zh-CN" altLang="en-US" sz="2000" b="1" dirty="0">
                <a:solidFill>
                  <a:schemeClr val="accent2"/>
                </a:solidFill>
                <a:ea typeface="黑体" pitchFamily="49" charset="-122"/>
                <a:cs typeface="Arial" pitchFamily="34" charset="0"/>
              </a:rPr>
              <a:t>和</a:t>
            </a:r>
            <a:r>
              <a:rPr lang="en-US" altLang="zh-CN" sz="2000" b="1" dirty="0">
                <a:solidFill>
                  <a:schemeClr val="accent2"/>
                </a:solidFill>
                <a:ea typeface="黑体" pitchFamily="49" charset="-122"/>
                <a:cs typeface="Arial" pitchFamily="34" charset="0"/>
              </a:rPr>
              <a:t>Ye </a:t>
            </a:r>
            <a:r>
              <a:rPr lang="zh-CN" altLang="en-US" sz="2000" b="1" dirty="0">
                <a:solidFill>
                  <a:schemeClr val="accent2"/>
                </a:solidFill>
                <a:ea typeface="黑体" pitchFamily="49" charset="-122"/>
                <a:cs typeface="Arial" pitchFamily="34" charset="0"/>
              </a:rPr>
              <a:t>分别是</a:t>
            </a:r>
            <a:r>
              <a:rPr lang="en-US" altLang="zh-CN" sz="2000" b="1" dirty="0">
                <a:solidFill>
                  <a:schemeClr val="accent2"/>
                </a:solidFill>
                <a:ea typeface="黑体" pitchFamily="49" charset="-122"/>
                <a:cs typeface="Arial" pitchFamily="34" charset="0"/>
              </a:rPr>
              <a:t>X</a:t>
            </a:r>
            <a:r>
              <a:rPr lang="zh-CN" altLang="en-US" sz="2000" b="1" dirty="0">
                <a:solidFill>
                  <a:schemeClr val="accent2"/>
                </a:solidFill>
                <a:ea typeface="黑体" pitchFamily="49" charset="-122"/>
                <a:cs typeface="Arial" pitchFamily="34" charset="0"/>
              </a:rPr>
              <a:t>和</a:t>
            </a:r>
            <a:r>
              <a:rPr lang="en-US" altLang="zh-CN" sz="2000" b="1" dirty="0">
                <a:solidFill>
                  <a:schemeClr val="accent2"/>
                </a:solidFill>
                <a:ea typeface="黑体" pitchFamily="49" charset="-122"/>
                <a:cs typeface="Arial" pitchFamily="34" charset="0"/>
              </a:rPr>
              <a:t>Y</a:t>
            </a:r>
            <a:r>
              <a:rPr lang="zh-CN" altLang="en-US" sz="2000" b="1" dirty="0">
                <a:solidFill>
                  <a:schemeClr val="accent2"/>
                </a:solidFill>
                <a:ea typeface="黑体" pitchFamily="49" charset="-122"/>
                <a:cs typeface="Arial" pitchFamily="34" charset="0"/>
              </a:rPr>
              <a:t>的阶码 ）</a:t>
            </a:r>
            <a:endParaRPr lang="en-US" altLang="zh-CN" sz="2000" b="1" dirty="0">
              <a:solidFill>
                <a:schemeClr val="accent2"/>
              </a:solidFill>
              <a:ea typeface="黑体" pitchFamily="49" charset="-122"/>
              <a:cs typeface="Arial" pitchFamily="34" charset="0"/>
            </a:endParaRPr>
          </a:p>
          <a:p>
            <a:pPr marL="457200" indent="-457200" eaLnBrk="0" hangingPunct="0">
              <a:lnSpc>
                <a:spcPct val="110000"/>
              </a:lnSpc>
              <a:spcBef>
                <a:spcPct val="20000"/>
              </a:spcBef>
            </a:pPr>
            <a:r>
              <a:rPr lang="en-US" altLang="zh-CN" sz="2000" b="1" dirty="0">
                <a:ea typeface="黑体" pitchFamily="49" charset="-122"/>
                <a:cs typeface="Arial" pitchFamily="34" charset="0"/>
              </a:rPr>
              <a:t>(1)  </a:t>
            </a:r>
            <a:r>
              <a:rPr lang="zh-CN" altLang="en-US" sz="2000" b="1" dirty="0">
                <a:ea typeface="黑体" pitchFamily="49" charset="-122"/>
                <a:cs typeface="Arial" pitchFamily="34" charset="0"/>
              </a:rPr>
              <a:t>求阶差：</a:t>
            </a:r>
            <a:r>
              <a:rPr lang="en-US" altLang="zh-CN" sz="2000" b="1" dirty="0">
                <a:ea typeface="黑体" pitchFamily="49" charset="-122"/>
                <a:cs typeface="Arial" pitchFamily="34" charset="0"/>
              </a:rPr>
              <a:t>∆e=Ye – </a:t>
            </a:r>
            <a:r>
              <a:rPr lang="en-US" altLang="zh-CN" sz="2000" b="1" dirty="0" err="1">
                <a:ea typeface="黑体" pitchFamily="49" charset="-122"/>
                <a:cs typeface="Arial" pitchFamily="34" charset="0"/>
              </a:rPr>
              <a:t>Xe</a:t>
            </a:r>
            <a:r>
              <a:rPr lang="en-US" altLang="zh-CN" sz="2000" b="1" dirty="0">
                <a:ea typeface="黑体" pitchFamily="49" charset="-122"/>
                <a:cs typeface="Arial" pitchFamily="34" charset="0"/>
              </a:rPr>
              <a:t>  (</a:t>
            </a:r>
            <a:r>
              <a:rPr lang="zh-CN" altLang="en-US" sz="2000" b="1" dirty="0">
                <a:ea typeface="黑体" pitchFamily="49" charset="-122"/>
                <a:cs typeface="Arial" pitchFamily="34" charset="0"/>
              </a:rPr>
              <a:t>若</a:t>
            </a:r>
            <a:r>
              <a:rPr lang="en-US" altLang="zh-CN" sz="2000" b="1" dirty="0">
                <a:ea typeface="黑体" pitchFamily="49" charset="-122"/>
                <a:cs typeface="Arial" pitchFamily="34" charset="0"/>
              </a:rPr>
              <a:t>Ye &gt; </a:t>
            </a:r>
            <a:r>
              <a:rPr lang="en-US" altLang="zh-CN" sz="2000" b="1" dirty="0" err="1">
                <a:ea typeface="黑体" pitchFamily="49" charset="-122"/>
                <a:cs typeface="Arial" pitchFamily="34" charset="0"/>
              </a:rPr>
              <a:t>Xe</a:t>
            </a:r>
            <a:r>
              <a:rPr lang="zh-CN" altLang="en-US" sz="2000" b="1" dirty="0">
                <a:ea typeface="黑体" pitchFamily="49" charset="-122"/>
                <a:cs typeface="Arial" pitchFamily="34" charset="0"/>
              </a:rPr>
              <a:t>，则结果的阶码为</a:t>
            </a:r>
            <a:r>
              <a:rPr lang="en-US" altLang="zh-CN" sz="2000" b="1" dirty="0">
                <a:ea typeface="黑体" pitchFamily="49" charset="-122"/>
                <a:cs typeface="Arial" pitchFamily="34" charset="0"/>
              </a:rPr>
              <a:t>Ye)</a:t>
            </a:r>
          </a:p>
          <a:p>
            <a:pPr marL="457200" indent="-457200" eaLnBrk="0" hangingPunct="0">
              <a:lnSpc>
                <a:spcPct val="110000"/>
              </a:lnSpc>
              <a:spcBef>
                <a:spcPct val="20000"/>
              </a:spcBef>
            </a:pPr>
            <a:r>
              <a:rPr lang="en-US" altLang="zh-CN" sz="2000" b="1" dirty="0">
                <a:ea typeface="黑体" pitchFamily="49" charset="-122"/>
                <a:cs typeface="Arial" pitchFamily="34" charset="0"/>
              </a:rPr>
              <a:t>(2)  </a:t>
            </a:r>
            <a:r>
              <a:rPr lang="zh-CN" altLang="en-US" sz="2000" b="1" dirty="0">
                <a:ea typeface="黑体" pitchFamily="49" charset="-122"/>
                <a:cs typeface="Arial" pitchFamily="34" charset="0"/>
              </a:rPr>
              <a:t>对阶：将</a:t>
            </a:r>
            <a:r>
              <a:rPr lang="en-US" altLang="zh-CN" sz="2000" b="1" dirty="0" err="1">
                <a:ea typeface="黑体" pitchFamily="49" charset="-122"/>
                <a:cs typeface="Arial" pitchFamily="34" charset="0"/>
              </a:rPr>
              <a:t>Xm</a:t>
            </a:r>
            <a:r>
              <a:rPr lang="zh-CN" altLang="en-US" sz="2000" b="1" dirty="0">
                <a:ea typeface="黑体" pitchFamily="49" charset="-122"/>
                <a:cs typeface="Arial" pitchFamily="34" charset="0"/>
              </a:rPr>
              <a:t>右移</a:t>
            </a:r>
            <a:r>
              <a:rPr lang="en-US" altLang="zh-CN" sz="2000" b="1" dirty="0">
                <a:ea typeface="黑体" pitchFamily="49" charset="-122"/>
                <a:cs typeface="Arial" pitchFamily="34" charset="0"/>
              </a:rPr>
              <a:t>∆e</a:t>
            </a:r>
            <a:r>
              <a:rPr lang="zh-CN" altLang="en-US" sz="2000" b="1" dirty="0">
                <a:ea typeface="黑体" pitchFamily="49" charset="-122"/>
                <a:cs typeface="Arial" pitchFamily="34" charset="0"/>
              </a:rPr>
              <a:t>位，尾数变为</a:t>
            </a:r>
            <a:r>
              <a:rPr lang="en-US" altLang="zh-CN" sz="2000" b="1" dirty="0">
                <a:ea typeface="黑体" pitchFamily="49" charset="-122"/>
                <a:cs typeface="Arial" pitchFamily="34" charset="0"/>
              </a:rPr>
              <a:t> </a:t>
            </a:r>
            <a:r>
              <a:rPr lang="en-US" altLang="zh-CN" sz="2000" b="1" dirty="0" err="1">
                <a:ea typeface="黑体" pitchFamily="49" charset="-122"/>
                <a:cs typeface="Arial" pitchFamily="34" charset="0"/>
              </a:rPr>
              <a:t>Xm</a:t>
            </a:r>
            <a:r>
              <a:rPr lang="en-US" altLang="zh-CN" sz="2000" b="1" dirty="0">
                <a:ea typeface="黑体" pitchFamily="49" charset="-122"/>
                <a:cs typeface="Arial" pitchFamily="34" charset="0"/>
              </a:rPr>
              <a:t>*2</a:t>
            </a:r>
            <a:r>
              <a:rPr lang="en-US" altLang="zh-CN" sz="2200" b="1" baseline="30000" dirty="0">
                <a:ea typeface="黑体" pitchFamily="49" charset="-122"/>
                <a:cs typeface="Arial" pitchFamily="34" charset="0"/>
              </a:rPr>
              <a:t>Xe-Ye</a:t>
            </a:r>
            <a:r>
              <a:rPr lang="zh-CN" altLang="en-US" sz="2000" b="1" dirty="0">
                <a:ea typeface="黑体" pitchFamily="49" charset="-122"/>
                <a:cs typeface="Arial" pitchFamily="34" charset="0"/>
              </a:rPr>
              <a:t>（保留右移部分：附加位）</a:t>
            </a:r>
          </a:p>
          <a:p>
            <a:pPr marL="457200" indent="-457200" eaLnBrk="0" hangingPunct="0">
              <a:lnSpc>
                <a:spcPct val="110000"/>
              </a:lnSpc>
              <a:spcBef>
                <a:spcPct val="20000"/>
              </a:spcBef>
            </a:pPr>
            <a:r>
              <a:rPr lang="en-US" altLang="zh-CN" sz="2000" b="1" dirty="0">
                <a:ea typeface="黑体" pitchFamily="49" charset="-122"/>
                <a:cs typeface="Arial" pitchFamily="34" charset="0"/>
              </a:rPr>
              <a:t>(3)  </a:t>
            </a:r>
            <a:r>
              <a:rPr lang="zh-CN" altLang="en-US" sz="2000" b="1" dirty="0">
                <a:ea typeface="黑体" pitchFamily="49" charset="-122"/>
                <a:cs typeface="Arial" pitchFamily="34" charset="0"/>
              </a:rPr>
              <a:t>尾数加减： </a:t>
            </a:r>
            <a:r>
              <a:rPr lang="en-US" altLang="zh-CN" sz="2000" b="1" dirty="0" err="1">
                <a:ea typeface="黑体" pitchFamily="49" charset="-122"/>
                <a:cs typeface="Arial" pitchFamily="34" charset="0"/>
              </a:rPr>
              <a:t>Xm</a:t>
            </a:r>
            <a:r>
              <a:rPr lang="en-US" altLang="zh-CN" sz="2000" b="1" dirty="0">
                <a:ea typeface="黑体" pitchFamily="49" charset="-122"/>
                <a:cs typeface="Arial" pitchFamily="34" charset="0"/>
              </a:rPr>
              <a:t>*2</a:t>
            </a:r>
            <a:r>
              <a:rPr lang="en-US" altLang="zh-CN" sz="2200" b="1" baseline="30000" dirty="0">
                <a:ea typeface="黑体" pitchFamily="49" charset="-122"/>
                <a:cs typeface="Arial" pitchFamily="34" charset="0"/>
              </a:rPr>
              <a:t>Xe-Ye</a:t>
            </a:r>
            <a:r>
              <a:rPr lang="en-US" altLang="zh-CN" sz="2000" b="1" dirty="0">
                <a:ea typeface="黑体" pitchFamily="49" charset="-122"/>
                <a:cs typeface="Arial" pitchFamily="34" charset="0"/>
              </a:rPr>
              <a:t> ± </a:t>
            </a:r>
            <a:r>
              <a:rPr lang="en-US" altLang="zh-CN" sz="2000" b="1" dirty="0" err="1">
                <a:ea typeface="黑体" pitchFamily="49" charset="-122"/>
                <a:cs typeface="Arial" pitchFamily="34" charset="0"/>
              </a:rPr>
              <a:t>Ym</a:t>
            </a:r>
            <a:endParaRPr lang="en-US" altLang="zh-CN" sz="2000" b="1" dirty="0">
              <a:ea typeface="黑体" pitchFamily="49" charset="-122"/>
              <a:cs typeface="Arial" pitchFamily="34" charset="0"/>
            </a:endParaRPr>
          </a:p>
          <a:p>
            <a:pPr marL="457200" indent="-457200" eaLnBrk="0" hangingPunct="0">
              <a:lnSpc>
                <a:spcPct val="110000"/>
              </a:lnSpc>
              <a:spcBef>
                <a:spcPct val="20000"/>
              </a:spcBef>
            </a:pPr>
            <a:r>
              <a:rPr lang="en-US" altLang="zh-CN" sz="2000" b="1" dirty="0">
                <a:ea typeface="黑体" pitchFamily="49" charset="-122"/>
                <a:cs typeface="Arial" pitchFamily="34" charset="0"/>
              </a:rPr>
              <a:t>(4) </a:t>
            </a:r>
            <a:r>
              <a:rPr lang="zh-CN" altLang="en-US" sz="2000" b="1" dirty="0">
                <a:ea typeface="黑体" pitchFamily="49" charset="-122"/>
                <a:cs typeface="Arial" pitchFamily="34" charset="0"/>
              </a:rPr>
              <a:t>规格化：</a:t>
            </a:r>
          </a:p>
          <a:p>
            <a:pPr marL="457200" indent="-457200" eaLnBrk="0" hangingPunct="0">
              <a:lnSpc>
                <a:spcPct val="110000"/>
              </a:lnSpc>
              <a:spcBef>
                <a:spcPct val="20000"/>
              </a:spcBef>
            </a:pPr>
            <a:r>
              <a:rPr lang="zh-CN" altLang="en-US" sz="2000" b="1" dirty="0">
                <a:ea typeface="黑体" pitchFamily="49" charset="-122"/>
                <a:cs typeface="Arial" pitchFamily="34" charset="0"/>
              </a:rPr>
              <a:t>      当尾数高位为</a:t>
            </a:r>
            <a:r>
              <a:rPr lang="en-US" altLang="zh-CN" sz="2000" b="1" dirty="0">
                <a:ea typeface="黑体" pitchFamily="49" charset="-122"/>
                <a:cs typeface="Arial" pitchFamily="34" charset="0"/>
              </a:rPr>
              <a:t>0</a:t>
            </a:r>
            <a:r>
              <a:rPr lang="zh-CN" altLang="en-US" sz="2000" b="1" dirty="0">
                <a:ea typeface="黑体" pitchFamily="49" charset="-122"/>
                <a:cs typeface="Arial" pitchFamily="34" charset="0"/>
              </a:rPr>
              <a:t>，则需左规：</a:t>
            </a:r>
            <a:r>
              <a:rPr lang="zh-CN" altLang="en-US" sz="2000" b="1" dirty="0">
                <a:solidFill>
                  <a:srgbClr val="CC0000"/>
                </a:solidFill>
                <a:ea typeface="黑体" pitchFamily="49" charset="-122"/>
                <a:cs typeface="Arial" pitchFamily="34" charset="0"/>
              </a:rPr>
              <a:t>尾数左移一次，阶码减</a:t>
            </a:r>
            <a:r>
              <a:rPr lang="en-US" altLang="zh-CN" sz="2000" b="1" dirty="0">
                <a:solidFill>
                  <a:srgbClr val="CC0000"/>
                </a:solidFill>
                <a:ea typeface="黑体" pitchFamily="49" charset="-122"/>
                <a:cs typeface="Arial" pitchFamily="34" charset="0"/>
              </a:rPr>
              <a:t>1</a:t>
            </a:r>
            <a:r>
              <a:rPr lang="zh-CN" altLang="en-US" sz="2000" b="1" dirty="0">
                <a:solidFill>
                  <a:srgbClr val="CC0000"/>
                </a:solidFill>
                <a:ea typeface="黑体" pitchFamily="49" charset="-122"/>
                <a:cs typeface="Arial" pitchFamily="34" charset="0"/>
              </a:rPr>
              <a:t>，直到</a:t>
            </a:r>
            <a:r>
              <a:rPr lang="en-US" altLang="zh-CN" sz="2000" b="1" dirty="0">
                <a:solidFill>
                  <a:srgbClr val="CC0000"/>
                </a:solidFill>
                <a:ea typeface="黑体" pitchFamily="49" charset="-122"/>
                <a:cs typeface="Arial" pitchFamily="34" charset="0"/>
              </a:rPr>
              <a:t>MSB</a:t>
            </a:r>
            <a:r>
              <a:rPr lang="zh-CN" altLang="en-US" sz="2000" b="1" dirty="0">
                <a:solidFill>
                  <a:srgbClr val="CC0000"/>
                </a:solidFill>
                <a:ea typeface="黑体" pitchFamily="49" charset="-122"/>
                <a:cs typeface="Arial" pitchFamily="34" charset="0"/>
              </a:rPr>
              <a:t>为</a:t>
            </a:r>
            <a:r>
              <a:rPr lang="en-US" altLang="zh-CN" sz="2000" b="1" dirty="0">
                <a:solidFill>
                  <a:srgbClr val="CC0000"/>
                </a:solidFill>
                <a:ea typeface="黑体" pitchFamily="49" charset="-122"/>
                <a:cs typeface="Arial" pitchFamily="34" charset="0"/>
              </a:rPr>
              <a:t>1</a:t>
            </a:r>
            <a:endParaRPr lang="zh-CN" altLang="en-US" sz="2000" b="1" dirty="0">
              <a:solidFill>
                <a:srgbClr val="CC0000"/>
              </a:solidFill>
              <a:ea typeface="黑体" pitchFamily="49" charset="-122"/>
              <a:cs typeface="Arial" pitchFamily="34" charset="0"/>
            </a:endParaRPr>
          </a:p>
          <a:p>
            <a:pPr marL="457200" indent="-457200" eaLnBrk="0" hangingPunct="0">
              <a:lnSpc>
                <a:spcPct val="110000"/>
              </a:lnSpc>
              <a:spcBef>
                <a:spcPct val="20000"/>
              </a:spcBef>
            </a:pPr>
            <a:r>
              <a:rPr lang="zh-CN" altLang="en-US" sz="2000" b="1" dirty="0">
                <a:solidFill>
                  <a:srgbClr val="CC0000"/>
                </a:solidFill>
                <a:ea typeface="黑体" pitchFamily="49" charset="-122"/>
                <a:cs typeface="Arial" pitchFamily="34" charset="0"/>
              </a:rPr>
              <a:t>      </a:t>
            </a:r>
            <a:r>
              <a:rPr lang="zh-CN" altLang="en-US" sz="2000" b="1" dirty="0">
                <a:solidFill>
                  <a:srgbClr val="FF0066"/>
                </a:solidFill>
                <a:ea typeface="黑体" pitchFamily="49" charset="-122"/>
                <a:cs typeface="Arial" pitchFamily="34" charset="0"/>
              </a:rPr>
              <a:t>每次阶码减</a:t>
            </a:r>
            <a:r>
              <a:rPr lang="en-US" altLang="zh-CN" sz="2000" b="1" dirty="0">
                <a:solidFill>
                  <a:srgbClr val="FF0066"/>
                </a:solidFill>
                <a:ea typeface="黑体" pitchFamily="49" charset="-122"/>
                <a:cs typeface="Arial" pitchFamily="34" charset="0"/>
              </a:rPr>
              <a:t>1</a:t>
            </a:r>
            <a:r>
              <a:rPr lang="zh-CN" altLang="en-US" sz="2000" b="1" dirty="0">
                <a:solidFill>
                  <a:srgbClr val="FF0066"/>
                </a:solidFill>
                <a:ea typeface="黑体" pitchFamily="49" charset="-122"/>
                <a:cs typeface="Arial" pitchFamily="34" charset="0"/>
              </a:rPr>
              <a:t>后要判断阶码是否下溢（比最小可表示的阶码还要小）</a:t>
            </a:r>
          </a:p>
          <a:p>
            <a:pPr marL="457200" indent="-457200" eaLnBrk="0" hangingPunct="0">
              <a:lnSpc>
                <a:spcPct val="110000"/>
              </a:lnSpc>
              <a:spcBef>
                <a:spcPct val="20000"/>
              </a:spcBef>
            </a:pPr>
            <a:r>
              <a:rPr lang="en-US" altLang="zh-CN" sz="2000" b="1" dirty="0">
                <a:ea typeface="黑体" pitchFamily="49" charset="-122"/>
                <a:cs typeface="Arial" pitchFamily="34" charset="0"/>
              </a:rPr>
              <a:t>      </a:t>
            </a:r>
            <a:r>
              <a:rPr lang="zh-CN" altLang="en-US" sz="2000" b="1" dirty="0">
                <a:ea typeface="黑体" pitchFamily="49" charset="-122"/>
                <a:cs typeface="Arial" pitchFamily="34" charset="0"/>
              </a:rPr>
              <a:t>当尾数最高位有进位，需右规：</a:t>
            </a:r>
            <a:r>
              <a:rPr lang="zh-CN" altLang="en-US" sz="2000" b="1" dirty="0">
                <a:solidFill>
                  <a:srgbClr val="CC0000"/>
                </a:solidFill>
                <a:ea typeface="黑体" pitchFamily="49" charset="-122"/>
                <a:cs typeface="Arial" pitchFamily="34" charset="0"/>
              </a:rPr>
              <a:t>尾数右移一次，阶码加</a:t>
            </a:r>
            <a:r>
              <a:rPr lang="en-US" altLang="zh-CN" sz="2000" b="1" dirty="0">
                <a:solidFill>
                  <a:srgbClr val="CC0000"/>
                </a:solidFill>
                <a:ea typeface="黑体" pitchFamily="49" charset="-122"/>
                <a:cs typeface="Arial" pitchFamily="34" charset="0"/>
              </a:rPr>
              <a:t>1</a:t>
            </a:r>
            <a:r>
              <a:rPr lang="zh-CN" altLang="en-US" sz="2000" b="1" dirty="0">
                <a:solidFill>
                  <a:srgbClr val="CC0000"/>
                </a:solidFill>
                <a:ea typeface="黑体" pitchFamily="49" charset="-122"/>
                <a:cs typeface="Arial" pitchFamily="34" charset="0"/>
              </a:rPr>
              <a:t>，直到</a:t>
            </a:r>
            <a:r>
              <a:rPr lang="en-US" altLang="zh-CN" sz="2000" b="1" dirty="0">
                <a:solidFill>
                  <a:srgbClr val="CC0000"/>
                </a:solidFill>
                <a:ea typeface="黑体" pitchFamily="49" charset="-122"/>
                <a:cs typeface="Arial" pitchFamily="34" charset="0"/>
              </a:rPr>
              <a:t>MSB</a:t>
            </a:r>
            <a:r>
              <a:rPr lang="zh-CN" altLang="en-US" sz="2000" b="1" dirty="0">
                <a:solidFill>
                  <a:srgbClr val="CC0000"/>
                </a:solidFill>
                <a:ea typeface="黑体" pitchFamily="49" charset="-122"/>
                <a:cs typeface="Arial" pitchFamily="34" charset="0"/>
              </a:rPr>
              <a:t>为</a:t>
            </a:r>
            <a:r>
              <a:rPr lang="en-US" altLang="zh-CN" sz="2000" b="1" dirty="0">
                <a:solidFill>
                  <a:srgbClr val="CC0000"/>
                </a:solidFill>
                <a:ea typeface="黑体" pitchFamily="49" charset="-122"/>
                <a:cs typeface="Arial" pitchFamily="34" charset="0"/>
              </a:rPr>
              <a:t>1</a:t>
            </a:r>
            <a:endParaRPr lang="zh-CN" altLang="en-US" sz="2000" b="1" dirty="0">
              <a:solidFill>
                <a:srgbClr val="CC0000"/>
              </a:solidFill>
              <a:ea typeface="黑体" pitchFamily="49" charset="-122"/>
              <a:cs typeface="Arial" pitchFamily="34" charset="0"/>
            </a:endParaRPr>
          </a:p>
          <a:p>
            <a:pPr marL="457200" indent="-457200" eaLnBrk="0" hangingPunct="0">
              <a:lnSpc>
                <a:spcPct val="110000"/>
              </a:lnSpc>
              <a:spcBef>
                <a:spcPct val="20000"/>
              </a:spcBef>
            </a:pPr>
            <a:r>
              <a:rPr lang="zh-CN" altLang="en-US" sz="2000" b="1" dirty="0">
                <a:solidFill>
                  <a:srgbClr val="CC0000"/>
                </a:solidFill>
                <a:ea typeface="黑体" pitchFamily="49" charset="-122"/>
                <a:cs typeface="Arial" pitchFamily="34" charset="0"/>
              </a:rPr>
              <a:t>      </a:t>
            </a:r>
            <a:r>
              <a:rPr lang="zh-CN" altLang="en-US" sz="2000" b="1" dirty="0">
                <a:solidFill>
                  <a:srgbClr val="FF0066"/>
                </a:solidFill>
                <a:ea typeface="黑体" pitchFamily="49" charset="-122"/>
                <a:cs typeface="Arial" pitchFamily="34" charset="0"/>
              </a:rPr>
              <a:t>每次阶码加</a:t>
            </a:r>
            <a:r>
              <a:rPr lang="en-US" altLang="zh-CN" sz="2000" b="1" dirty="0">
                <a:solidFill>
                  <a:srgbClr val="FF0066"/>
                </a:solidFill>
                <a:ea typeface="黑体" pitchFamily="49" charset="-122"/>
                <a:cs typeface="Arial" pitchFamily="34" charset="0"/>
              </a:rPr>
              <a:t>1</a:t>
            </a:r>
            <a:r>
              <a:rPr lang="zh-CN" altLang="en-US" sz="2000" b="1" dirty="0">
                <a:solidFill>
                  <a:srgbClr val="FF0066"/>
                </a:solidFill>
                <a:ea typeface="黑体" pitchFamily="49" charset="-122"/>
                <a:cs typeface="Arial" pitchFamily="34" charset="0"/>
              </a:rPr>
              <a:t>后要判断阶码是否上溢（比最大可表示的阶码还要大</a:t>
            </a:r>
            <a:r>
              <a:rPr lang="zh-CN" altLang="en-US" sz="2000" b="1" dirty="0">
                <a:solidFill>
                  <a:srgbClr val="006600"/>
                </a:solidFill>
                <a:ea typeface="黑体" pitchFamily="49" charset="-122"/>
                <a:cs typeface="Arial" pitchFamily="34" charset="0"/>
              </a:rPr>
              <a:t>）</a:t>
            </a:r>
          </a:p>
          <a:p>
            <a:pPr marL="457200" indent="-457200" eaLnBrk="0" hangingPunct="0">
              <a:lnSpc>
                <a:spcPct val="110000"/>
              </a:lnSpc>
              <a:spcBef>
                <a:spcPct val="20000"/>
              </a:spcBef>
            </a:pPr>
            <a:endParaRPr lang="en-US" altLang="zh-CN" sz="2000" b="1" dirty="0">
              <a:solidFill>
                <a:srgbClr val="006600"/>
              </a:solidFill>
              <a:ea typeface="黑体" pitchFamily="49" charset="-122"/>
              <a:cs typeface="Arial" pitchFamily="34" charset="0"/>
            </a:endParaRPr>
          </a:p>
          <a:p>
            <a:pPr marL="457200" indent="-457200" eaLnBrk="0" hangingPunct="0">
              <a:lnSpc>
                <a:spcPct val="110000"/>
              </a:lnSpc>
              <a:spcBef>
                <a:spcPct val="20000"/>
              </a:spcBef>
              <a:buFontTx/>
              <a:buAutoNum type="arabicParenBoth" startAt="5"/>
            </a:pPr>
            <a:r>
              <a:rPr lang="zh-CN" altLang="en-US" sz="2000" b="1" dirty="0">
                <a:solidFill>
                  <a:schemeClr val="accent2"/>
                </a:solidFill>
                <a:ea typeface="黑体" pitchFamily="49" charset="-122"/>
                <a:cs typeface="Arial" pitchFamily="34" charset="0"/>
              </a:rPr>
              <a:t>如果尾数比规定位数长，则需考虑舍入（有多种舍入方式）</a:t>
            </a:r>
            <a:endParaRPr lang="en-US" altLang="zh-CN" sz="2000" b="1" dirty="0">
              <a:ea typeface="黑体" pitchFamily="49" charset="-122"/>
              <a:cs typeface="Arial" pitchFamily="34" charset="0"/>
            </a:endParaRPr>
          </a:p>
          <a:p>
            <a:pPr marL="457200" indent="-457200" eaLnBrk="0" hangingPunct="0">
              <a:lnSpc>
                <a:spcPct val="110000"/>
              </a:lnSpc>
              <a:spcBef>
                <a:spcPct val="20000"/>
              </a:spcBef>
              <a:buFontTx/>
              <a:buAutoNum type="arabicParenBoth" startAt="6"/>
            </a:pPr>
            <a:r>
              <a:rPr lang="zh-CN" altLang="en-US" sz="2000" b="1" dirty="0">
                <a:solidFill>
                  <a:schemeClr val="accent2"/>
                </a:solidFill>
                <a:ea typeface="黑体" pitchFamily="49" charset="-122"/>
                <a:cs typeface="Arial" pitchFamily="34" charset="0"/>
              </a:rPr>
              <a:t>若</a:t>
            </a:r>
            <a:r>
              <a:rPr lang="zh-CN" altLang="en-US" sz="2000" b="1" dirty="0">
                <a:solidFill>
                  <a:srgbClr val="FF0000"/>
                </a:solidFill>
                <a:ea typeface="黑体" pitchFamily="49" charset="-122"/>
                <a:cs typeface="Arial" pitchFamily="34" charset="0"/>
              </a:rPr>
              <a:t>运算结果尾数</a:t>
            </a:r>
            <a:r>
              <a:rPr lang="zh-CN" altLang="en-US" sz="2000" b="1" dirty="0">
                <a:solidFill>
                  <a:schemeClr val="accent2"/>
                </a:solidFill>
                <a:ea typeface="黑体" pitchFamily="49" charset="-122"/>
                <a:cs typeface="Arial" pitchFamily="34" charset="0"/>
              </a:rPr>
              <a:t>是</a:t>
            </a:r>
            <a:r>
              <a:rPr lang="en-US" altLang="zh-CN" sz="2000" b="1" dirty="0">
                <a:solidFill>
                  <a:schemeClr val="accent2"/>
                </a:solidFill>
                <a:ea typeface="黑体" pitchFamily="49" charset="-122"/>
                <a:cs typeface="Arial" pitchFamily="34" charset="0"/>
              </a:rPr>
              <a:t>0</a:t>
            </a:r>
            <a:r>
              <a:rPr lang="zh-CN" altLang="en-US" sz="2000" b="1" dirty="0">
                <a:solidFill>
                  <a:schemeClr val="accent2"/>
                </a:solidFill>
                <a:ea typeface="黑体" pitchFamily="49" charset="-122"/>
                <a:cs typeface="Arial" pitchFamily="34" charset="0"/>
              </a:rPr>
              <a:t>，则需要将阶码也置</a:t>
            </a:r>
            <a:r>
              <a:rPr lang="en-US" altLang="zh-CN" sz="2000" b="1" dirty="0">
                <a:solidFill>
                  <a:schemeClr val="accent2"/>
                </a:solidFill>
                <a:ea typeface="黑体" pitchFamily="49" charset="-122"/>
                <a:cs typeface="Arial" pitchFamily="34" charset="0"/>
              </a:rPr>
              <a:t>0</a:t>
            </a:r>
            <a:r>
              <a:rPr lang="zh-CN" altLang="en-US" sz="2000" b="1" dirty="0">
                <a:solidFill>
                  <a:schemeClr val="accent2"/>
                </a:solidFill>
                <a:ea typeface="黑体" pitchFamily="49" charset="-122"/>
                <a:cs typeface="Arial" pitchFamily="34" charset="0"/>
              </a:rPr>
              <a:t>。为什么？</a:t>
            </a:r>
            <a:endParaRPr lang="en-US" altLang="zh-CN" sz="2000" b="1" dirty="0">
              <a:solidFill>
                <a:schemeClr val="accent2"/>
              </a:solidFill>
              <a:ea typeface="黑体" pitchFamily="49" charset="-122"/>
              <a:cs typeface="Arial" pitchFamily="34" charset="0"/>
            </a:endParaRPr>
          </a:p>
        </p:txBody>
      </p:sp>
      <p:sp>
        <p:nvSpPr>
          <p:cNvPr id="189448" name="Text Box 8"/>
          <p:cNvSpPr txBox="1">
            <a:spLocks noChangeArrowheads="1"/>
          </p:cNvSpPr>
          <p:nvPr/>
        </p:nvSpPr>
        <p:spPr bwMode="auto">
          <a:xfrm>
            <a:off x="701675" y="4508500"/>
            <a:ext cx="7848600" cy="396875"/>
          </a:xfrm>
          <a:prstGeom prst="rect">
            <a:avLst/>
          </a:prstGeom>
          <a:noFill/>
          <a:ln w="12700">
            <a:noFill/>
            <a:miter lim="800000"/>
            <a:headEnd/>
            <a:tailEnd/>
          </a:ln>
        </p:spPr>
        <p:txBody>
          <a:bodyPr>
            <a:spAutoFit/>
          </a:bodyPr>
          <a:lstStyle/>
          <a:p>
            <a:pPr eaLnBrk="0" hangingPunct="0">
              <a:spcBef>
                <a:spcPct val="50000"/>
              </a:spcBef>
            </a:pPr>
            <a:r>
              <a:rPr lang="zh-CN" altLang="en-US" sz="2000" b="1">
                <a:ea typeface="黑体" pitchFamily="49" charset="-122"/>
              </a:rPr>
              <a:t>阶码溢出异常处理：阶码上溢，则结果溢出；阶码下溢，则结果为</a:t>
            </a:r>
            <a:r>
              <a:rPr lang="en-US" altLang="zh-CN" sz="2000" b="1">
                <a:ea typeface="黑体" pitchFamily="49" charset="-122"/>
              </a:rPr>
              <a:t>0</a:t>
            </a:r>
          </a:p>
        </p:txBody>
      </p:sp>
      <p:sp>
        <p:nvSpPr>
          <p:cNvPr id="189449" name="Text Box 9"/>
          <p:cNvSpPr txBox="1">
            <a:spLocks noChangeArrowheads="1"/>
          </p:cNvSpPr>
          <p:nvPr/>
        </p:nvSpPr>
        <p:spPr bwMode="auto">
          <a:xfrm>
            <a:off x="711200" y="5792788"/>
            <a:ext cx="7118350" cy="427037"/>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008000"/>
                </a:solidFill>
                <a:ea typeface="黑体" pitchFamily="49" charset="-122"/>
              </a:rPr>
              <a:t>尾数为</a:t>
            </a:r>
            <a:r>
              <a:rPr lang="en-US" altLang="zh-CN" sz="2200" b="1">
                <a:solidFill>
                  <a:srgbClr val="008000"/>
                </a:solidFill>
                <a:ea typeface="黑体" pitchFamily="49" charset="-122"/>
              </a:rPr>
              <a:t>0</a:t>
            </a:r>
            <a:r>
              <a:rPr lang="zh-CN" altLang="en-US" sz="2200" b="1">
                <a:solidFill>
                  <a:srgbClr val="008000"/>
                </a:solidFill>
                <a:ea typeface="黑体" pitchFamily="49" charset="-122"/>
              </a:rPr>
              <a:t>说明结果应该为</a:t>
            </a:r>
            <a:r>
              <a:rPr lang="en-US" altLang="zh-CN" sz="2200" b="1">
                <a:solidFill>
                  <a:srgbClr val="008000"/>
                </a:solidFill>
                <a:ea typeface="黑体" pitchFamily="49" charset="-122"/>
              </a:rPr>
              <a:t>0</a:t>
            </a:r>
            <a:r>
              <a:rPr lang="zh-CN" altLang="en-US" sz="2200" b="1">
                <a:solidFill>
                  <a:srgbClr val="008000"/>
                </a:solidFill>
                <a:ea typeface="黑体" pitchFamily="49" charset="-122"/>
              </a:rPr>
              <a:t>（阶码和尾数为全</a:t>
            </a:r>
            <a:r>
              <a:rPr lang="en-US" altLang="zh-CN" sz="2200" b="1">
                <a:solidFill>
                  <a:srgbClr val="008000"/>
                </a:solidFill>
                <a:ea typeface="黑体" pitchFamily="49" charset="-122"/>
              </a:rPr>
              <a:t>0</a:t>
            </a:r>
            <a:r>
              <a:rPr lang="zh-CN" altLang="en-US" sz="2200" b="1">
                <a:solidFill>
                  <a:srgbClr val="008000"/>
                </a:solidFill>
                <a:ea typeface="黑体"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7" dur="500"/>
                                        <p:tgtEl>
                                          <p:spTgt spid="189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2" dur="500"/>
                                        <p:tgtEl>
                                          <p:spTgt spid="189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17" dur="500"/>
                                        <p:tgtEl>
                                          <p:spTgt spid="189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9443">
                                            <p:txEl>
                                              <p:pRg st="4" end="4"/>
                                            </p:txEl>
                                          </p:spTgt>
                                        </p:tgtEl>
                                        <p:attrNameLst>
                                          <p:attrName>style.visibility</p:attrName>
                                        </p:attrNameLst>
                                      </p:cBhvr>
                                      <p:to>
                                        <p:strVal val="visible"/>
                                      </p:to>
                                    </p:set>
                                    <p:animEffect transition="in" filter="blinds(horizontal)">
                                      <p:cBhvr>
                                        <p:cTn id="22" dur="500"/>
                                        <p:tgtEl>
                                          <p:spTgt spid="1894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9443">
                                            <p:txEl>
                                              <p:pRg st="5" end="5"/>
                                            </p:txEl>
                                          </p:spTgt>
                                        </p:tgtEl>
                                        <p:attrNameLst>
                                          <p:attrName>style.visibility</p:attrName>
                                        </p:attrNameLst>
                                      </p:cBhvr>
                                      <p:to>
                                        <p:strVal val="visible"/>
                                      </p:to>
                                    </p:set>
                                    <p:animEffect transition="in" filter="blinds(horizontal)">
                                      <p:cBhvr>
                                        <p:cTn id="27" dur="500"/>
                                        <p:tgtEl>
                                          <p:spTgt spid="18944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89443">
                                            <p:txEl>
                                              <p:pRg st="6" end="6"/>
                                            </p:txEl>
                                          </p:spTgt>
                                        </p:tgtEl>
                                        <p:attrNameLst>
                                          <p:attrName>style.visibility</p:attrName>
                                        </p:attrNameLst>
                                      </p:cBhvr>
                                      <p:to>
                                        <p:strVal val="visible"/>
                                      </p:to>
                                    </p:set>
                                    <p:animEffect transition="in" filter="blinds(horizontal)">
                                      <p:cBhvr>
                                        <p:cTn id="30" dur="500"/>
                                        <p:tgtEl>
                                          <p:spTgt spid="18944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89443">
                                            <p:txEl>
                                              <p:pRg st="7" end="7"/>
                                            </p:txEl>
                                          </p:spTgt>
                                        </p:tgtEl>
                                        <p:attrNameLst>
                                          <p:attrName>style.visibility</p:attrName>
                                        </p:attrNameLst>
                                      </p:cBhvr>
                                      <p:to>
                                        <p:strVal val="visible"/>
                                      </p:to>
                                    </p:set>
                                    <p:animEffect transition="in" filter="blinds(horizontal)">
                                      <p:cBhvr>
                                        <p:cTn id="35" dur="500"/>
                                        <p:tgtEl>
                                          <p:spTgt spid="189443">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89443">
                                            <p:txEl>
                                              <p:pRg st="8" end="8"/>
                                            </p:txEl>
                                          </p:spTgt>
                                        </p:tgtEl>
                                        <p:attrNameLst>
                                          <p:attrName>style.visibility</p:attrName>
                                        </p:attrNameLst>
                                      </p:cBhvr>
                                      <p:to>
                                        <p:strVal val="visible"/>
                                      </p:to>
                                    </p:set>
                                    <p:animEffect transition="in" filter="blinds(horizontal)">
                                      <p:cBhvr>
                                        <p:cTn id="38" dur="500"/>
                                        <p:tgtEl>
                                          <p:spTgt spid="18944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9448"/>
                                        </p:tgtEl>
                                        <p:attrNameLst>
                                          <p:attrName>style.visibility</p:attrName>
                                        </p:attrNameLst>
                                      </p:cBhvr>
                                      <p:to>
                                        <p:strVal val="visible"/>
                                      </p:to>
                                    </p:set>
                                    <p:animEffect transition="in" filter="blinds(horizontal)">
                                      <p:cBhvr>
                                        <p:cTn id="43" dur="500"/>
                                        <p:tgtEl>
                                          <p:spTgt spid="18944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89443">
                                            <p:txEl>
                                              <p:pRg st="10" end="10"/>
                                            </p:txEl>
                                          </p:spTgt>
                                        </p:tgtEl>
                                        <p:attrNameLst>
                                          <p:attrName>style.visibility</p:attrName>
                                        </p:attrNameLst>
                                      </p:cBhvr>
                                      <p:to>
                                        <p:strVal val="visible"/>
                                      </p:to>
                                    </p:set>
                                    <p:animEffect transition="in" filter="blinds(horizontal)">
                                      <p:cBhvr>
                                        <p:cTn id="48" dur="500"/>
                                        <p:tgtEl>
                                          <p:spTgt spid="18944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89443">
                                            <p:txEl>
                                              <p:pRg st="11" end="11"/>
                                            </p:txEl>
                                          </p:spTgt>
                                        </p:tgtEl>
                                        <p:attrNameLst>
                                          <p:attrName>style.visibility</p:attrName>
                                        </p:attrNameLst>
                                      </p:cBhvr>
                                      <p:to>
                                        <p:strVal val="visible"/>
                                      </p:to>
                                    </p:set>
                                    <p:animEffect transition="in" filter="blinds(horizontal)">
                                      <p:cBhvr>
                                        <p:cTn id="53" dur="500"/>
                                        <p:tgtEl>
                                          <p:spTgt spid="18944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89449">
                                            <p:txEl>
                                              <p:pRg st="0" end="0"/>
                                            </p:txEl>
                                          </p:spTgt>
                                        </p:tgtEl>
                                        <p:attrNameLst>
                                          <p:attrName>style.visibility</p:attrName>
                                        </p:attrNameLst>
                                      </p:cBhvr>
                                      <p:to>
                                        <p:strVal val="visible"/>
                                      </p:to>
                                    </p:set>
                                    <p:animEffect transition="in" filter="blinds(horizontal)">
                                      <p:cBhvr>
                                        <p:cTn id="58" dur="500"/>
                                        <p:tgtEl>
                                          <p:spTgt spid="1894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idx="4294967295"/>
          </p:nvPr>
        </p:nvSpPr>
        <p:spPr>
          <a:xfrm>
            <a:off x="885825" y="68263"/>
            <a:ext cx="5800725" cy="660400"/>
          </a:xfrm>
        </p:spPr>
        <p:txBody>
          <a:bodyPr lIns="63500" tIns="25400" rIns="63500" bIns="25400" anchor="t">
            <a:spAutoFit/>
          </a:bodyPr>
          <a:lstStyle/>
          <a:p>
            <a:r>
              <a:rPr lang="zh-CN" altLang="en-US" smtClean="0">
                <a:ea typeface="宋体" pitchFamily="2" charset="-122"/>
              </a:rPr>
              <a:t>浮点数加法运算举例 </a:t>
            </a:r>
            <a:endParaRPr lang="zh-CN" altLang="en-US" sz="2400" smtClean="0">
              <a:ea typeface="宋体" pitchFamily="2" charset="-122"/>
            </a:endParaRPr>
          </a:p>
        </p:txBody>
      </p:sp>
      <p:sp>
        <p:nvSpPr>
          <p:cNvPr id="658435" name="Rectangle 4"/>
          <p:cNvSpPr>
            <a:spLocks noChangeArrowheads="1"/>
          </p:cNvSpPr>
          <p:nvPr/>
        </p:nvSpPr>
        <p:spPr bwMode="auto">
          <a:xfrm>
            <a:off x="4392613" y="3640138"/>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6" name="Rectangle 5"/>
          <p:cNvSpPr>
            <a:spLocks noChangeArrowheads="1"/>
          </p:cNvSpPr>
          <p:nvPr/>
        </p:nvSpPr>
        <p:spPr bwMode="auto">
          <a:xfrm>
            <a:off x="5287963" y="2741613"/>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7" name="Rectangle 6"/>
          <p:cNvSpPr>
            <a:spLocks noChangeArrowheads="1"/>
          </p:cNvSpPr>
          <p:nvPr/>
        </p:nvSpPr>
        <p:spPr bwMode="auto">
          <a:xfrm>
            <a:off x="5164138" y="2863850"/>
            <a:ext cx="0" cy="182563"/>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8" name="Rectangle 7"/>
          <p:cNvSpPr>
            <a:spLocks noChangeArrowheads="1"/>
          </p:cNvSpPr>
          <p:nvPr/>
        </p:nvSpPr>
        <p:spPr bwMode="auto">
          <a:xfrm>
            <a:off x="5343525" y="1422400"/>
            <a:ext cx="0" cy="182563"/>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9" name="Rectangle 8"/>
          <p:cNvSpPr>
            <a:spLocks noChangeArrowheads="1"/>
          </p:cNvSpPr>
          <p:nvPr/>
        </p:nvSpPr>
        <p:spPr bwMode="auto">
          <a:xfrm>
            <a:off x="5222875" y="1544638"/>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40" name="Text Box 442"/>
          <p:cNvSpPr txBox="1">
            <a:spLocks noChangeArrowheads="1"/>
          </p:cNvSpPr>
          <p:nvPr/>
        </p:nvSpPr>
        <p:spPr bwMode="auto">
          <a:xfrm>
            <a:off x="523875" y="1068388"/>
            <a:ext cx="7842250" cy="457200"/>
          </a:xfrm>
          <a:prstGeom prst="rect">
            <a:avLst/>
          </a:prstGeom>
          <a:noFill/>
          <a:ln w="12700">
            <a:noFill/>
            <a:miter lim="800000"/>
            <a:headEnd/>
            <a:tailEnd/>
          </a:ln>
        </p:spPr>
        <p:txBody>
          <a:bodyPr>
            <a:spAutoFit/>
          </a:bodyPr>
          <a:lstStyle/>
          <a:p>
            <a:pPr eaLnBrk="0" hangingPunct="0"/>
            <a:r>
              <a:rPr lang="en-US" altLang="zh-CN" sz="2400" b="1">
                <a:ea typeface="黑体" pitchFamily="49" charset="-122"/>
              </a:rPr>
              <a:t>Example</a:t>
            </a:r>
            <a:r>
              <a:rPr lang="zh-CN" altLang="en-US" sz="2400" b="1">
                <a:ea typeface="黑体" pitchFamily="49" charset="-122"/>
              </a:rPr>
              <a:t>：用二进制形式计算 0.5 </a:t>
            </a:r>
            <a:r>
              <a:rPr lang="en-US" altLang="zh-CN" sz="2400" b="1">
                <a:ea typeface="黑体" pitchFamily="49" charset="-122"/>
              </a:rPr>
              <a:t>+(– </a:t>
            </a:r>
            <a:r>
              <a:rPr lang="en-US" altLang="zh-CN" sz="2400" b="1">
                <a:ea typeface="黑体" pitchFamily="49" charset="-122"/>
                <a:cs typeface="Arial" pitchFamily="34" charset="0"/>
              </a:rPr>
              <a:t>0.4375) =</a:t>
            </a:r>
            <a:r>
              <a:rPr lang="zh-CN" altLang="en-US" sz="2400" b="1">
                <a:ea typeface="黑体" pitchFamily="49" charset="-122"/>
                <a:cs typeface="Arial" pitchFamily="34" charset="0"/>
              </a:rPr>
              <a:t>？</a:t>
            </a:r>
            <a:endParaRPr lang="en-US" altLang="zh-CN" sz="2400" b="1">
              <a:ea typeface="黑体" pitchFamily="49" charset="-122"/>
              <a:cs typeface="Arial" pitchFamily="34" charset="0"/>
            </a:endParaRPr>
          </a:p>
        </p:txBody>
      </p:sp>
      <p:sp>
        <p:nvSpPr>
          <p:cNvPr id="190907" name="Text Box 443"/>
          <p:cNvSpPr txBox="1">
            <a:spLocks noChangeArrowheads="1"/>
          </p:cNvSpPr>
          <p:nvPr/>
        </p:nvSpPr>
        <p:spPr bwMode="auto">
          <a:xfrm>
            <a:off x="1209675" y="1965325"/>
            <a:ext cx="7375525" cy="2940050"/>
          </a:xfrm>
          <a:prstGeom prst="rect">
            <a:avLst/>
          </a:prstGeom>
          <a:noFill/>
          <a:ln w="12700">
            <a:noFill/>
            <a:miter lim="800000"/>
            <a:headEnd/>
            <a:tailEnd/>
          </a:ln>
        </p:spPr>
        <p:txBody>
          <a:bodyPr>
            <a:spAutoFit/>
          </a:bodyPr>
          <a:lstStyle/>
          <a:p>
            <a:pPr eaLnBrk="0" hangingPunct="0"/>
            <a:endParaRPr lang="en-US" altLang="zh-CN" sz="1400" b="1"/>
          </a:p>
          <a:p>
            <a:pPr eaLnBrk="0" hangingPunct="0">
              <a:lnSpc>
                <a:spcPct val="115000"/>
              </a:lnSpc>
              <a:spcBef>
                <a:spcPct val="15000"/>
              </a:spcBef>
            </a:pPr>
            <a:r>
              <a:rPr lang="zh-CN" altLang="en-US" sz="2400" b="1">
                <a:solidFill>
                  <a:srgbClr val="FF0066"/>
                </a:solidFill>
                <a:ea typeface="黑体" pitchFamily="49" charset="-122"/>
              </a:rPr>
              <a:t>对    阶</a:t>
            </a:r>
            <a:r>
              <a:rPr lang="en-US" altLang="zh-CN" sz="2400" b="1">
                <a:solidFill>
                  <a:srgbClr val="FF0066"/>
                </a:solidFill>
                <a:ea typeface="黑体" pitchFamily="49" charset="-122"/>
              </a:rPr>
              <a:t>:  -1.110 x 2</a:t>
            </a:r>
            <a:r>
              <a:rPr lang="en-US" altLang="zh-CN" sz="2400" b="1" baseline="30000">
                <a:solidFill>
                  <a:srgbClr val="FF0066"/>
                </a:solidFill>
                <a:ea typeface="黑体" pitchFamily="49" charset="-122"/>
              </a:rPr>
              <a:t>-2</a:t>
            </a:r>
            <a:r>
              <a:rPr lang="en-US" altLang="zh-CN" sz="2400" b="1">
                <a:solidFill>
                  <a:srgbClr val="FF0066"/>
                </a:solidFill>
                <a:ea typeface="黑体" pitchFamily="49" charset="-122"/>
              </a:rPr>
              <a:t>   </a:t>
            </a:r>
            <a:r>
              <a:rPr lang="en-US" altLang="zh-CN" sz="2400" b="1">
                <a:solidFill>
                  <a:srgbClr val="FF0066"/>
                </a:solidFill>
                <a:ea typeface="黑体" pitchFamily="49" charset="-122"/>
                <a:cs typeface="Arial" pitchFamily="34" charset="0"/>
              </a:rPr>
              <a:t>→ -</a:t>
            </a:r>
            <a:r>
              <a:rPr lang="en-US" altLang="zh-CN" sz="2400" b="1">
                <a:solidFill>
                  <a:srgbClr val="FF0066"/>
                </a:solidFill>
                <a:ea typeface="黑体" pitchFamily="49" charset="-122"/>
              </a:rPr>
              <a:t>0.111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a:t>
            </a:r>
          </a:p>
          <a:p>
            <a:pPr eaLnBrk="0" hangingPunct="0">
              <a:lnSpc>
                <a:spcPct val="115000"/>
              </a:lnSpc>
              <a:spcBef>
                <a:spcPct val="15000"/>
              </a:spcBef>
            </a:pPr>
            <a:r>
              <a:rPr lang="zh-CN" altLang="en-US" sz="2400" b="1">
                <a:solidFill>
                  <a:srgbClr val="FF0066"/>
                </a:solidFill>
                <a:ea typeface="黑体" pitchFamily="49" charset="-122"/>
              </a:rPr>
              <a:t>加    减</a:t>
            </a:r>
            <a:r>
              <a:rPr lang="en-US" altLang="zh-CN" sz="2400" b="1">
                <a:solidFill>
                  <a:srgbClr val="FF0066"/>
                </a:solidFill>
                <a:ea typeface="黑体" pitchFamily="49" charset="-122"/>
              </a:rPr>
              <a:t>:  1.000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-0.111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 0.001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a:t>
            </a:r>
          </a:p>
          <a:p>
            <a:pPr eaLnBrk="0" hangingPunct="0">
              <a:lnSpc>
                <a:spcPct val="115000"/>
              </a:lnSpc>
              <a:spcBef>
                <a:spcPct val="15000"/>
              </a:spcBef>
            </a:pPr>
            <a:r>
              <a:rPr lang="zh-CN" altLang="en-US" sz="2400" b="1">
                <a:solidFill>
                  <a:srgbClr val="FF0066"/>
                </a:solidFill>
                <a:ea typeface="黑体" pitchFamily="49" charset="-122"/>
              </a:rPr>
              <a:t>左    规</a:t>
            </a:r>
            <a:r>
              <a:rPr lang="en-US" altLang="zh-CN" sz="2400" b="1">
                <a:solidFill>
                  <a:srgbClr val="FF0066"/>
                </a:solidFill>
                <a:ea typeface="黑体" pitchFamily="49" charset="-122"/>
              </a:rPr>
              <a:t>:  0.001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1.000 x 2</a:t>
            </a:r>
            <a:r>
              <a:rPr lang="en-US" altLang="zh-CN" sz="2400" b="1" baseline="30000">
                <a:solidFill>
                  <a:srgbClr val="FF0066"/>
                </a:solidFill>
                <a:ea typeface="黑体" pitchFamily="49" charset="-122"/>
              </a:rPr>
              <a:t>–4</a:t>
            </a:r>
          </a:p>
          <a:p>
            <a:pPr eaLnBrk="0" hangingPunct="0">
              <a:lnSpc>
                <a:spcPct val="115000"/>
              </a:lnSpc>
              <a:spcBef>
                <a:spcPct val="15000"/>
              </a:spcBef>
            </a:pPr>
            <a:r>
              <a:rPr lang="zh-CN" altLang="en-US" sz="2400" b="1">
                <a:solidFill>
                  <a:srgbClr val="FF0066"/>
                </a:solidFill>
                <a:ea typeface="黑体" pitchFamily="49" charset="-122"/>
              </a:rPr>
              <a:t>判溢出</a:t>
            </a:r>
            <a:r>
              <a:rPr lang="en-US" altLang="zh-CN" sz="2400" b="1">
                <a:solidFill>
                  <a:srgbClr val="FF0066"/>
                </a:solidFill>
                <a:ea typeface="黑体" pitchFamily="49" charset="-122"/>
              </a:rPr>
              <a:t>:  </a:t>
            </a:r>
            <a:r>
              <a:rPr lang="zh-CN" altLang="en-US" sz="2400" b="1">
                <a:solidFill>
                  <a:srgbClr val="FF0066"/>
                </a:solidFill>
                <a:ea typeface="黑体" pitchFamily="49" charset="-122"/>
              </a:rPr>
              <a:t>无</a:t>
            </a:r>
          </a:p>
          <a:p>
            <a:pPr eaLnBrk="0" hangingPunct="0"/>
            <a:endParaRPr lang="en-US" altLang="zh-CN" sz="2400" b="1">
              <a:solidFill>
                <a:srgbClr val="FF0066"/>
              </a:solidFill>
              <a:ea typeface="黑体" pitchFamily="49" charset="-122"/>
            </a:endParaRPr>
          </a:p>
          <a:p>
            <a:pPr eaLnBrk="0" hangingPunct="0"/>
            <a:endParaRPr lang="en-US" altLang="zh-CN" sz="2400" b="1">
              <a:solidFill>
                <a:srgbClr val="006600"/>
              </a:solidFill>
            </a:endParaRPr>
          </a:p>
        </p:txBody>
      </p:sp>
      <p:sp>
        <p:nvSpPr>
          <p:cNvPr id="190908" name="Rectangle 444"/>
          <p:cNvSpPr>
            <a:spLocks noChangeArrowheads="1"/>
          </p:cNvSpPr>
          <p:nvPr/>
        </p:nvSpPr>
        <p:spPr bwMode="auto">
          <a:xfrm>
            <a:off x="674688" y="1730375"/>
            <a:ext cx="6743700" cy="457200"/>
          </a:xfrm>
          <a:prstGeom prst="rect">
            <a:avLst/>
          </a:prstGeom>
          <a:noFill/>
          <a:ln w="12700">
            <a:noFill/>
            <a:miter lim="800000"/>
            <a:headEnd/>
            <a:tailEnd/>
          </a:ln>
        </p:spPr>
        <p:txBody>
          <a:bodyPr>
            <a:spAutoFit/>
          </a:bodyPr>
          <a:lstStyle/>
          <a:p>
            <a:pPr eaLnBrk="0" hangingPunct="0"/>
            <a:r>
              <a:rPr lang="zh-CN" altLang="en-US" sz="2400" b="1">
                <a:solidFill>
                  <a:schemeClr val="accent2"/>
                </a:solidFill>
                <a:cs typeface="Arial" pitchFamily="34" charset="0"/>
              </a:rPr>
              <a:t>解：0.5 </a:t>
            </a:r>
            <a:r>
              <a:rPr lang="en-US" altLang="zh-CN" sz="2400" b="1">
                <a:solidFill>
                  <a:schemeClr val="accent2"/>
                </a:solidFill>
                <a:cs typeface="Arial" pitchFamily="34" charset="0"/>
              </a:rPr>
              <a:t>= 1.000 x 2</a:t>
            </a:r>
            <a:r>
              <a:rPr lang="en-US" altLang="zh-CN" sz="2400" b="1" baseline="30000">
                <a:solidFill>
                  <a:schemeClr val="accent2"/>
                </a:solidFill>
                <a:cs typeface="Arial" pitchFamily="34" charset="0"/>
              </a:rPr>
              <a:t>-1</a:t>
            </a:r>
            <a:r>
              <a:rPr lang="zh-CN" altLang="en-US" sz="2400" b="1">
                <a:solidFill>
                  <a:schemeClr val="accent2"/>
                </a:solidFill>
                <a:cs typeface="Arial" pitchFamily="34" charset="0"/>
              </a:rPr>
              <a:t>， </a:t>
            </a:r>
            <a:r>
              <a:rPr lang="en-US" altLang="zh-CN" sz="2400" b="1">
                <a:solidFill>
                  <a:schemeClr val="accent2"/>
                </a:solidFill>
                <a:cs typeface="Arial" pitchFamily="34" charset="0"/>
              </a:rPr>
              <a:t>- 0.4375 = -1.110 x 2</a:t>
            </a:r>
            <a:r>
              <a:rPr lang="en-US" altLang="zh-CN" sz="2400" b="1" baseline="30000">
                <a:solidFill>
                  <a:schemeClr val="accent2"/>
                </a:solidFill>
                <a:cs typeface="Arial" pitchFamily="34" charset="0"/>
              </a:rPr>
              <a:t>-2</a:t>
            </a:r>
            <a:endParaRPr lang="zh-CN" altLang="en-US" sz="2400" b="1" baseline="30000">
              <a:solidFill>
                <a:schemeClr val="accent2"/>
              </a:solidFill>
              <a:cs typeface="Arial" pitchFamily="34" charset="0"/>
            </a:endParaRPr>
          </a:p>
        </p:txBody>
      </p:sp>
      <p:sp>
        <p:nvSpPr>
          <p:cNvPr id="190910" name="Text Box 446"/>
          <p:cNvSpPr txBox="1">
            <a:spLocks noChangeArrowheads="1"/>
          </p:cNvSpPr>
          <p:nvPr/>
        </p:nvSpPr>
        <p:spPr bwMode="auto">
          <a:xfrm>
            <a:off x="534988" y="4378325"/>
            <a:ext cx="7307262" cy="755650"/>
          </a:xfrm>
          <a:prstGeom prst="rect">
            <a:avLst/>
          </a:prstGeom>
          <a:noFill/>
          <a:ln w="12700">
            <a:noFill/>
            <a:miter lim="800000"/>
            <a:headEnd/>
            <a:tailEnd/>
          </a:ln>
        </p:spPr>
        <p:txBody>
          <a:bodyPr>
            <a:spAutoFit/>
          </a:bodyPr>
          <a:lstStyle/>
          <a:p>
            <a:pPr eaLnBrk="0" hangingPunct="0">
              <a:spcBef>
                <a:spcPct val="50000"/>
              </a:spcBef>
            </a:pPr>
            <a:r>
              <a:rPr lang="zh-CN" altLang="en-US" sz="2400" b="1">
                <a:cs typeface="Arial" pitchFamily="34" charset="0"/>
              </a:rPr>
              <a:t>结果为： </a:t>
            </a:r>
            <a:r>
              <a:rPr lang="en-US" altLang="zh-CN" sz="2400" b="1">
                <a:cs typeface="Arial" pitchFamily="34" charset="0"/>
              </a:rPr>
              <a:t>1.000 x 2</a:t>
            </a:r>
            <a:r>
              <a:rPr lang="en-US" altLang="zh-CN" sz="2400" b="1" baseline="30000">
                <a:cs typeface="Arial" pitchFamily="34" charset="0"/>
              </a:rPr>
              <a:t>–4 </a:t>
            </a:r>
            <a:r>
              <a:rPr lang="en-US" altLang="zh-CN" sz="2400" b="1">
                <a:cs typeface="Arial" pitchFamily="34" charset="0"/>
              </a:rPr>
              <a:t>= 0.0001000 = 1/16 = 0.0625</a:t>
            </a:r>
          </a:p>
          <a:p>
            <a:pPr eaLnBrk="0" hangingPunct="0">
              <a:spcBef>
                <a:spcPct val="50000"/>
              </a:spcBef>
            </a:pPr>
            <a:endParaRPr lang="zh-CN" altLang="en-US" sz="2000" b="1" baseline="30000">
              <a:cs typeface="Arial" pitchFamily="34" charset="0"/>
            </a:endParaRPr>
          </a:p>
        </p:txBody>
      </p:sp>
      <p:sp>
        <p:nvSpPr>
          <p:cNvPr id="190920" name="Text Box 456"/>
          <p:cNvSpPr txBox="1">
            <a:spLocks noChangeArrowheads="1"/>
          </p:cNvSpPr>
          <p:nvPr/>
        </p:nvSpPr>
        <p:spPr bwMode="auto">
          <a:xfrm>
            <a:off x="533400" y="5038725"/>
            <a:ext cx="7620000"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3300"/>
                </a:solidFill>
                <a:ea typeface="黑体" pitchFamily="49" charset="-122"/>
              </a:rPr>
              <a:t>问题：为何</a:t>
            </a:r>
            <a:r>
              <a:rPr lang="en-US" altLang="zh-CN" sz="2400" b="1">
                <a:solidFill>
                  <a:srgbClr val="CC3300"/>
                </a:solidFill>
                <a:ea typeface="黑体" pitchFamily="49" charset="-122"/>
              </a:rPr>
              <a:t>IEEE 754 </a:t>
            </a:r>
            <a:r>
              <a:rPr lang="zh-CN" altLang="en-US" sz="2400" b="1">
                <a:solidFill>
                  <a:srgbClr val="CC3300"/>
                </a:solidFill>
                <a:ea typeface="黑体" pitchFamily="49" charset="-122"/>
              </a:rPr>
              <a:t>加减运算右规时最多只需一次？</a:t>
            </a:r>
          </a:p>
        </p:txBody>
      </p:sp>
      <p:sp>
        <p:nvSpPr>
          <p:cNvPr id="190921" name="Text Box 457"/>
          <p:cNvSpPr txBox="1">
            <a:spLocks noChangeArrowheads="1"/>
          </p:cNvSpPr>
          <p:nvPr/>
        </p:nvSpPr>
        <p:spPr bwMode="auto">
          <a:xfrm>
            <a:off x="466725" y="5562600"/>
            <a:ext cx="8315325" cy="1096963"/>
          </a:xfrm>
          <a:prstGeom prst="rect">
            <a:avLst/>
          </a:prstGeom>
          <a:noFill/>
          <a:ln w="12700">
            <a:noFill/>
            <a:miter lim="800000"/>
            <a:headEnd/>
            <a:tailEnd/>
          </a:ln>
        </p:spPr>
        <p:txBody>
          <a:bodyPr>
            <a:spAutoFit/>
          </a:bodyPr>
          <a:lstStyle/>
          <a:p>
            <a:pPr eaLnBrk="0" hangingPunct="0">
              <a:spcBef>
                <a:spcPct val="50000"/>
              </a:spcBef>
            </a:pPr>
            <a:r>
              <a:rPr lang="zh-CN" altLang="en-US" sz="2200" b="1">
                <a:latin typeface="黑体" pitchFamily="49" charset="-122"/>
                <a:ea typeface="黑体" pitchFamily="49" charset="-122"/>
              </a:rPr>
              <a:t>因为即使是两个最大的尾数相加，得到的和的尾数也不会达到</a:t>
            </a:r>
            <a:r>
              <a:rPr lang="en-US" altLang="zh-CN" sz="2200" b="1">
                <a:latin typeface="黑体" pitchFamily="49" charset="-122"/>
                <a:ea typeface="黑体" pitchFamily="49" charset="-122"/>
              </a:rPr>
              <a:t>4</a:t>
            </a:r>
            <a:r>
              <a:rPr lang="zh-CN" altLang="en-US" sz="2200" b="1">
                <a:latin typeface="黑体" pitchFamily="49" charset="-122"/>
                <a:ea typeface="黑体" pitchFamily="49" charset="-122"/>
              </a:rPr>
              <a:t>，故尾数的整数部分最多有两位，保留一个隐含的</a:t>
            </a:r>
            <a:r>
              <a:rPr lang="zh-CN" altLang="en-US" sz="2200" b="1">
                <a:latin typeface="Times New Roman" pitchFamily="18" charset="0"/>
                <a:ea typeface="黑体" pitchFamily="49" charset="-122"/>
              </a:rPr>
              <a:t>“</a:t>
            </a:r>
            <a:r>
              <a:rPr lang="en-US" altLang="zh-CN" sz="2200" b="1">
                <a:latin typeface="黑体" pitchFamily="49" charset="-122"/>
                <a:ea typeface="黑体" pitchFamily="49" charset="-122"/>
              </a:rPr>
              <a:t>1</a:t>
            </a:r>
            <a:r>
              <a:rPr lang="en-US" altLang="zh-CN" sz="2200" b="1">
                <a:latin typeface="Times New Roman" pitchFamily="18" charset="0"/>
                <a:ea typeface="黑体" pitchFamily="49" charset="-122"/>
              </a:rPr>
              <a:t>”</a:t>
            </a:r>
            <a:r>
              <a:rPr lang="zh-CN" altLang="en-US" sz="2200" b="1">
                <a:latin typeface="黑体" pitchFamily="49" charset="-122"/>
                <a:ea typeface="黑体" pitchFamily="49" charset="-122"/>
              </a:rPr>
              <a:t>后，最多只有一位被右移到小数部分。</a:t>
            </a:r>
            <a:endParaRPr lang="en-US" altLang="zh-CN" sz="2200" b="1">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908"/>
                                        </p:tgtEl>
                                        <p:attrNameLst>
                                          <p:attrName>style.visibility</p:attrName>
                                        </p:attrNameLst>
                                      </p:cBhvr>
                                      <p:to>
                                        <p:strVal val="visible"/>
                                      </p:to>
                                    </p:set>
                                    <p:animEffect transition="in" filter="blinds(horizontal)">
                                      <p:cBhvr>
                                        <p:cTn id="7" dur="500"/>
                                        <p:tgtEl>
                                          <p:spTgt spid="1909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907">
                                            <p:txEl>
                                              <p:pRg st="1" end="1"/>
                                            </p:txEl>
                                          </p:spTgt>
                                        </p:tgtEl>
                                        <p:attrNameLst>
                                          <p:attrName>style.visibility</p:attrName>
                                        </p:attrNameLst>
                                      </p:cBhvr>
                                      <p:to>
                                        <p:strVal val="visible"/>
                                      </p:to>
                                    </p:set>
                                    <p:animEffect transition="in" filter="blinds(horizontal)">
                                      <p:cBhvr>
                                        <p:cTn id="12" dur="500"/>
                                        <p:tgtEl>
                                          <p:spTgt spid="190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907">
                                            <p:txEl>
                                              <p:pRg st="2" end="2"/>
                                            </p:txEl>
                                          </p:spTgt>
                                        </p:tgtEl>
                                        <p:attrNameLst>
                                          <p:attrName>style.visibility</p:attrName>
                                        </p:attrNameLst>
                                      </p:cBhvr>
                                      <p:to>
                                        <p:strVal val="visible"/>
                                      </p:to>
                                    </p:set>
                                    <p:animEffect transition="in" filter="blinds(horizontal)">
                                      <p:cBhvr>
                                        <p:cTn id="17" dur="500"/>
                                        <p:tgtEl>
                                          <p:spTgt spid="190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907">
                                            <p:txEl>
                                              <p:pRg st="3" end="3"/>
                                            </p:txEl>
                                          </p:spTgt>
                                        </p:tgtEl>
                                        <p:attrNameLst>
                                          <p:attrName>style.visibility</p:attrName>
                                        </p:attrNameLst>
                                      </p:cBhvr>
                                      <p:to>
                                        <p:strVal val="visible"/>
                                      </p:to>
                                    </p:set>
                                    <p:animEffect transition="in" filter="blinds(horizontal)">
                                      <p:cBhvr>
                                        <p:cTn id="22" dur="500"/>
                                        <p:tgtEl>
                                          <p:spTgt spid="190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0907">
                                            <p:txEl>
                                              <p:pRg st="4" end="4"/>
                                            </p:txEl>
                                          </p:spTgt>
                                        </p:tgtEl>
                                        <p:attrNameLst>
                                          <p:attrName>style.visibility</p:attrName>
                                        </p:attrNameLst>
                                      </p:cBhvr>
                                      <p:to>
                                        <p:strVal val="visible"/>
                                      </p:to>
                                    </p:set>
                                    <p:animEffect transition="in" filter="blinds(horizontal)">
                                      <p:cBhvr>
                                        <p:cTn id="27" dur="500"/>
                                        <p:tgtEl>
                                          <p:spTgt spid="190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0910"/>
                                        </p:tgtEl>
                                        <p:attrNameLst>
                                          <p:attrName>style.visibility</p:attrName>
                                        </p:attrNameLst>
                                      </p:cBhvr>
                                      <p:to>
                                        <p:strVal val="visible"/>
                                      </p:to>
                                    </p:set>
                                    <p:animEffect transition="in" filter="blinds(horizontal)">
                                      <p:cBhvr>
                                        <p:cTn id="32" dur="500"/>
                                        <p:tgtEl>
                                          <p:spTgt spid="1909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0920"/>
                                        </p:tgtEl>
                                        <p:attrNameLst>
                                          <p:attrName>style.visibility</p:attrName>
                                        </p:attrNameLst>
                                      </p:cBhvr>
                                      <p:to>
                                        <p:strVal val="visible"/>
                                      </p:to>
                                    </p:set>
                                    <p:animEffect transition="in" filter="blinds(horizontal)">
                                      <p:cBhvr>
                                        <p:cTn id="37" dur="500"/>
                                        <p:tgtEl>
                                          <p:spTgt spid="1909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0921"/>
                                        </p:tgtEl>
                                        <p:attrNameLst>
                                          <p:attrName>style.visibility</p:attrName>
                                        </p:attrNameLst>
                                      </p:cBhvr>
                                      <p:to>
                                        <p:strVal val="visible"/>
                                      </p:to>
                                    </p:set>
                                    <p:animEffect transition="in" filter="blinds(horizontal)">
                                      <p:cBhvr>
                                        <p:cTn id="42" dur="500"/>
                                        <p:tgtEl>
                                          <p:spTgt spid="190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07" grpId="0" build="p" autoUpdateAnimBg="0"/>
      <p:bldP spid="190908" grpId="0"/>
      <p:bldP spid="190910" grpId="0"/>
      <p:bldP spid="190920" grpId="0"/>
      <p:bldP spid="1909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idx="4294967295"/>
          </p:nvPr>
        </p:nvSpPr>
        <p:spPr>
          <a:xfrm>
            <a:off x="711200" y="114300"/>
            <a:ext cx="7640638" cy="600075"/>
          </a:xfrm>
          <a:noFill/>
        </p:spPr>
        <p:txBody>
          <a:bodyPr lIns="63500" tIns="25400" rIns="63500" bIns="25400" anchor="t">
            <a:spAutoFit/>
          </a:bodyPr>
          <a:lstStyle/>
          <a:p>
            <a:r>
              <a:rPr lang="en-US" altLang="zh-CN" smtClean="0">
                <a:ea typeface="宋体" pitchFamily="2" charset="-122"/>
              </a:rPr>
              <a:t>Extra Bits(</a:t>
            </a:r>
            <a:r>
              <a:rPr lang="zh-CN" altLang="en-US" smtClean="0"/>
              <a:t>附加位</a:t>
            </a:r>
            <a:r>
              <a:rPr lang="en-US" altLang="zh-CN" smtClean="0">
                <a:ea typeface="宋体" pitchFamily="2" charset="-122"/>
              </a:rPr>
              <a:t>)</a:t>
            </a:r>
            <a:endParaRPr lang="zh-CN" altLang="en-US" smtClean="0">
              <a:ea typeface="宋体" pitchFamily="2" charset="-122"/>
            </a:endParaRPr>
          </a:p>
        </p:txBody>
      </p:sp>
      <p:sp>
        <p:nvSpPr>
          <p:cNvPr id="192515" name="Rectangle 3"/>
          <p:cNvSpPr>
            <a:spLocks noChangeArrowheads="1"/>
          </p:cNvSpPr>
          <p:nvPr/>
        </p:nvSpPr>
        <p:spPr bwMode="auto">
          <a:xfrm>
            <a:off x="206375" y="773113"/>
            <a:ext cx="8758238"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0" bIns="25400">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0000"/>
              </a:lnSpc>
              <a:spcBef>
                <a:spcPct val="15000"/>
              </a:spcBef>
            </a:pP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Floating Point numbers are like piles of sand; every time you move one you lose a little sand, but you pick up a little dirt.“</a:t>
            </a:r>
          </a:p>
          <a:p>
            <a:pPr>
              <a:lnSpc>
                <a:spcPct val="110000"/>
              </a:lnSpc>
              <a:spcBef>
                <a:spcPct val="15000"/>
              </a:spcBef>
            </a:pPr>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浮点数就像一堆沙，每动一次就会失去一点‘沙</a:t>
            </a:r>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，并捡回一点 ‘脏’”</a:t>
            </a:r>
            <a:r>
              <a:rPr lang="zh-CN" altLang="en-US" sz="2000" b="1">
                <a:solidFill>
                  <a:schemeClr val="accent2"/>
                </a:solidFill>
                <a:latin typeface="微软雅黑" pitchFamily="34" charset="-122"/>
                <a:ea typeface="微软雅黑" pitchFamily="34" charset="-122"/>
              </a:rPr>
              <a:t> </a:t>
            </a:r>
          </a:p>
          <a:p>
            <a:pPr>
              <a:lnSpc>
                <a:spcPct val="110000"/>
              </a:lnSpc>
              <a:spcBef>
                <a:spcPct val="15000"/>
              </a:spcBef>
            </a:pPr>
            <a:r>
              <a:rPr lang="zh-CN" altLang="en-US" sz="2000" b="1">
                <a:solidFill>
                  <a:schemeClr val="accent2"/>
                </a:solidFill>
                <a:latin typeface="微软雅黑" pitchFamily="34" charset="-122"/>
                <a:ea typeface="微软雅黑" pitchFamily="34" charset="-122"/>
              </a:rPr>
              <a:t>如何才能使失去的“沙” 和捡回的“脏”都尽量少呢？</a:t>
            </a:r>
          </a:p>
          <a:p>
            <a:pPr>
              <a:lnSpc>
                <a:spcPct val="110000"/>
              </a:lnSpc>
              <a:spcBef>
                <a:spcPct val="15000"/>
              </a:spcBef>
            </a:pPr>
            <a:r>
              <a:rPr lang="zh-CN" altLang="en-US" sz="2000" b="1">
                <a:solidFill>
                  <a:srgbClr val="CC0000"/>
                </a:solidFill>
                <a:latin typeface="微软雅黑" pitchFamily="34" charset="-122"/>
                <a:ea typeface="微软雅黑" pitchFamily="34" charset="-122"/>
              </a:rPr>
              <a:t>加多少附加位才合适？</a:t>
            </a:r>
            <a:endParaRPr lang="en-US" altLang="zh-CN" sz="2000" b="1">
              <a:solidFill>
                <a:srgbClr val="CC0000"/>
              </a:solidFill>
              <a:latin typeface="微软雅黑" pitchFamily="34" charset="-122"/>
              <a:ea typeface="微软雅黑" pitchFamily="34" charset="-122"/>
            </a:endParaRPr>
          </a:p>
        </p:txBody>
      </p:sp>
      <p:sp>
        <p:nvSpPr>
          <p:cNvPr id="192518" name="Rectangle 6"/>
          <p:cNvSpPr>
            <a:spLocks noGrp="1" noChangeArrowheads="1"/>
          </p:cNvSpPr>
          <p:nvPr>
            <p:ph type="body" idx="4294967295"/>
          </p:nvPr>
        </p:nvSpPr>
        <p:spPr>
          <a:xfrm>
            <a:off x="476250" y="4373563"/>
            <a:ext cx="8345488" cy="1365250"/>
          </a:xfrm>
          <a:noFill/>
        </p:spPr>
        <p:txBody>
          <a:bodyPr lIns="63500" tIns="25400" rIns="63500" bIns="25400">
            <a:spAutoFit/>
          </a:bodyPr>
          <a:lstStyle/>
          <a:p>
            <a:pPr marL="203200" indent="-203200">
              <a:spcBef>
                <a:spcPct val="41000"/>
              </a:spcBef>
              <a:buFontTx/>
              <a:buNone/>
            </a:pPr>
            <a:r>
              <a:rPr lang="en-US" altLang="zh-CN" sz="2100" smtClean="0">
                <a:solidFill>
                  <a:srgbClr val="CC0000"/>
                </a:solidFill>
                <a:latin typeface="微软雅黑" pitchFamily="34" charset="-122"/>
                <a:ea typeface="微软雅黑" pitchFamily="34" charset="-122"/>
              </a:rPr>
              <a:t>IEEE754</a:t>
            </a:r>
            <a:r>
              <a:rPr lang="zh-CN" altLang="en-US" sz="2100" smtClean="0">
                <a:solidFill>
                  <a:srgbClr val="CC0000"/>
                </a:solidFill>
                <a:latin typeface="微软雅黑" pitchFamily="34" charset="-122"/>
                <a:ea typeface="微软雅黑" pitchFamily="34" charset="-122"/>
              </a:rPr>
              <a:t>规定</a:t>
            </a:r>
            <a:r>
              <a:rPr lang="en-US" altLang="zh-CN" sz="2100" smtClean="0">
                <a:solidFill>
                  <a:srgbClr val="CC0000"/>
                </a:solidFill>
                <a:latin typeface="微软雅黑" pitchFamily="34" charset="-122"/>
                <a:ea typeface="微软雅黑" pitchFamily="34" charset="-122"/>
              </a:rPr>
              <a:t>: </a:t>
            </a:r>
            <a:r>
              <a:rPr lang="zh-CN" altLang="en-US" sz="2100" smtClean="0">
                <a:solidFill>
                  <a:srgbClr val="CC0000"/>
                </a:solidFill>
                <a:latin typeface="微软雅黑" pitchFamily="34" charset="-122"/>
                <a:ea typeface="微软雅黑" pitchFamily="34" charset="-122"/>
              </a:rPr>
              <a:t>中间结果须在右边加</a:t>
            </a:r>
            <a:r>
              <a:rPr lang="en-US" altLang="zh-CN" sz="2100" smtClean="0">
                <a:solidFill>
                  <a:srgbClr val="CC0000"/>
                </a:solidFill>
                <a:latin typeface="微软雅黑" pitchFamily="34" charset="-122"/>
                <a:ea typeface="微软雅黑" pitchFamily="34" charset="-122"/>
              </a:rPr>
              <a:t>2</a:t>
            </a:r>
            <a:r>
              <a:rPr lang="zh-CN" altLang="en-US" sz="2100" smtClean="0">
                <a:solidFill>
                  <a:srgbClr val="CC0000"/>
                </a:solidFill>
                <a:latin typeface="微软雅黑" pitchFamily="34" charset="-122"/>
                <a:ea typeface="微软雅黑" pitchFamily="34" charset="-122"/>
              </a:rPr>
              <a:t>个附加位 （</a:t>
            </a:r>
            <a:r>
              <a:rPr lang="en-US" altLang="zh-CN" sz="2100" smtClean="0">
                <a:solidFill>
                  <a:srgbClr val="CC0000"/>
                </a:solidFill>
                <a:latin typeface="微软雅黑" pitchFamily="34" charset="-122"/>
                <a:ea typeface="微软雅黑" pitchFamily="34" charset="-122"/>
              </a:rPr>
              <a:t>guard &amp; round</a:t>
            </a:r>
            <a:r>
              <a:rPr lang="zh-CN" altLang="en-US" sz="2100" smtClean="0">
                <a:solidFill>
                  <a:srgbClr val="CC0000"/>
                </a:solidFill>
                <a:latin typeface="微软雅黑" pitchFamily="34" charset="-122"/>
                <a:ea typeface="微软雅黑" pitchFamily="34" charset="-122"/>
              </a:rPr>
              <a:t>）</a:t>
            </a:r>
          </a:p>
          <a:p>
            <a:pPr marL="203200" indent="-203200">
              <a:buFontTx/>
              <a:buNone/>
            </a:pPr>
            <a:r>
              <a:rPr lang="en-US" altLang="zh-CN" i="1" smtClean="0">
                <a:solidFill>
                  <a:schemeClr val="accent2"/>
                </a:solidFill>
                <a:ea typeface="黑体" pitchFamily="49" charset="-122"/>
              </a:rPr>
              <a:t>  </a:t>
            </a:r>
            <a:r>
              <a:rPr lang="en-US" altLang="zh-CN" sz="2200" smtClean="0">
                <a:solidFill>
                  <a:schemeClr val="accent2"/>
                </a:solidFill>
                <a:latin typeface="微软雅黑" pitchFamily="34" charset="-122"/>
                <a:ea typeface="微软雅黑" pitchFamily="34" charset="-122"/>
              </a:rPr>
              <a:t>Guard (</a:t>
            </a:r>
            <a:r>
              <a:rPr lang="zh-CN" altLang="en-US" sz="2200" smtClean="0">
                <a:solidFill>
                  <a:schemeClr val="accent2"/>
                </a:solidFill>
                <a:latin typeface="微软雅黑" pitchFamily="34" charset="-122"/>
                <a:ea typeface="微软雅黑" pitchFamily="34" charset="-122"/>
              </a:rPr>
              <a:t>保护位</a:t>
            </a:r>
            <a:r>
              <a:rPr lang="en-US" altLang="zh-CN" sz="2200" smtClean="0">
                <a:solidFill>
                  <a:schemeClr val="accent2"/>
                </a:solidFill>
                <a:latin typeface="微软雅黑" pitchFamily="34" charset="-122"/>
                <a:ea typeface="微软雅黑" pitchFamily="34" charset="-122"/>
              </a:rPr>
              <a:t>)</a:t>
            </a:r>
            <a:r>
              <a:rPr lang="zh-CN" altLang="en-US" sz="2200" smtClean="0">
                <a:solidFill>
                  <a:schemeClr val="accent2"/>
                </a:solidFill>
                <a:latin typeface="微软雅黑" pitchFamily="34" charset="-122"/>
                <a:ea typeface="微软雅黑" pitchFamily="34" charset="-122"/>
              </a:rPr>
              <a:t>：</a:t>
            </a: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significand</a:t>
            </a:r>
            <a:r>
              <a:rPr lang="zh-CN" altLang="en-US" sz="2200" smtClean="0">
                <a:latin typeface="微软雅黑" pitchFamily="34" charset="-122"/>
                <a:ea typeface="微软雅黑" pitchFamily="34" charset="-122"/>
              </a:rPr>
              <a:t>右边的位</a:t>
            </a:r>
          </a:p>
          <a:p>
            <a:pPr marL="203200" indent="-203200">
              <a:buFontTx/>
              <a:buNone/>
            </a:pPr>
            <a:r>
              <a:rPr lang="zh-CN" altLang="en-US" sz="2200" smtClean="0">
                <a:solidFill>
                  <a:srgbClr val="0000FF"/>
                </a:solidFill>
                <a:latin typeface="微软雅黑" pitchFamily="34" charset="-122"/>
                <a:ea typeface="微软雅黑" pitchFamily="34" charset="-122"/>
              </a:rPr>
              <a:t>  </a:t>
            </a:r>
            <a:r>
              <a:rPr lang="en-US" altLang="zh-CN" sz="2200" smtClean="0">
                <a:solidFill>
                  <a:schemeClr val="accent2"/>
                </a:solidFill>
                <a:latin typeface="微软雅黑" pitchFamily="34" charset="-122"/>
                <a:ea typeface="微软雅黑" pitchFamily="34" charset="-122"/>
              </a:rPr>
              <a:t>Round (</a:t>
            </a:r>
            <a:r>
              <a:rPr lang="zh-CN" altLang="en-US" sz="2200" smtClean="0">
                <a:solidFill>
                  <a:schemeClr val="accent2"/>
                </a:solidFill>
                <a:latin typeface="微软雅黑" pitchFamily="34" charset="-122"/>
                <a:ea typeface="微软雅黑" pitchFamily="34" charset="-122"/>
              </a:rPr>
              <a:t>舍入位</a:t>
            </a:r>
            <a:r>
              <a:rPr lang="en-US" altLang="zh-CN" sz="2200" smtClean="0">
                <a:solidFill>
                  <a:schemeClr val="accent2"/>
                </a:solidFill>
                <a:latin typeface="微软雅黑" pitchFamily="34" charset="-122"/>
                <a:ea typeface="微软雅黑" pitchFamily="34" charset="-122"/>
              </a:rPr>
              <a:t>)</a:t>
            </a:r>
            <a:r>
              <a:rPr lang="zh-CN" altLang="en-US" sz="2200" smtClean="0">
                <a:solidFill>
                  <a:srgbClr val="0000FF"/>
                </a:solidFill>
                <a:latin typeface="微软雅黑" pitchFamily="34" charset="-122"/>
                <a:ea typeface="微软雅黑" pitchFamily="34" charset="-122"/>
              </a:rPr>
              <a:t>：</a:t>
            </a:r>
            <a:r>
              <a:rPr lang="zh-CN" altLang="en-US" sz="2200" smtClean="0">
                <a:latin typeface="微软雅黑" pitchFamily="34" charset="-122"/>
                <a:ea typeface="微软雅黑" pitchFamily="34" charset="-122"/>
              </a:rPr>
              <a:t>在保护位右边的位</a:t>
            </a:r>
          </a:p>
        </p:txBody>
      </p:sp>
      <p:sp>
        <p:nvSpPr>
          <p:cNvPr id="192516" name="Rectangle 4"/>
          <p:cNvSpPr>
            <a:spLocks noChangeArrowheads="1"/>
          </p:cNvSpPr>
          <p:nvPr/>
        </p:nvSpPr>
        <p:spPr bwMode="auto">
          <a:xfrm>
            <a:off x="338138" y="2738438"/>
            <a:ext cx="8636000"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eaLnBrk="0" hangingPunct="0">
              <a:tabLst>
                <a:tab pos="939800" algn="l"/>
                <a:tab pos="3048000" algn="l"/>
                <a:tab pos="5257800" algn="l"/>
              </a:tabLst>
              <a:defRPr>
                <a:solidFill>
                  <a:schemeClr val="tx1"/>
                </a:solidFill>
                <a:latin typeface="Arial" pitchFamily="34" charset="0"/>
                <a:ea typeface="宋体" pitchFamily="2" charset="-122"/>
              </a:defRPr>
            </a:lvl1pPr>
            <a:lvl2pPr marL="742950" indent="-285750" eaLnBrk="0" hangingPunct="0">
              <a:tabLst>
                <a:tab pos="939800" algn="l"/>
                <a:tab pos="3048000" algn="l"/>
                <a:tab pos="5257800" algn="l"/>
              </a:tabLst>
              <a:defRPr>
                <a:solidFill>
                  <a:schemeClr val="tx1"/>
                </a:solidFill>
                <a:latin typeface="Arial" pitchFamily="34" charset="0"/>
                <a:ea typeface="宋体" pitchFamily="2" charset="-122"/>
              </a:defRPr>
            </a:lvl2pPr>
            <a:lvl3pPr marL="1143000" indent="-228600" eaLnBrk="0" hangingPunct="0">
              <a:tabLst>
                <a:tab pos="939800" algn="l"/>
                <a:tab pos="3048000" algn="l"/>
                <a:tab pos="5257800" algn="l"/>
              </a:tabLst>
              <a:defRPr>
                <a:solidFill>
                  <a:schemeClr val="tx1"/>
                </a:solidFill>
                <a:latin typeface="Arial" pitchFamily="34" charset="0"/>
                <a:ea typeface="宋体" pitchFamily="2" charset="-122"/>
              </a:defRPr>
            </a:lvl3pPr>
            <a:lvl4pPr marL="1600200" indent="-228600" eaLnBrk="0" hangingPunct="0">
              <a:tabLst>
                <a:tab pos="939800" algn="l"/>
                <a:tab pos="3048000" algn="l"/>
                <a:tab pos="5257800" algn="l"/>
              </a:tabLst>
              <a:defRPr>
                <a:solidFill>
                  <a:schemeClr val="tx1"/>
                </a:solidFill>
                <a:latin typeface="Arial" pitchFamily="34" charset="0"/>
                <a:ea typeface="宋体" pitchFamily="2" charset="-122"/>
              </a:defRPr>
            </a:lvl4pPr>
            <a:lvl5pPr marL="2057400" indent="-228600" eaLnBrk="0" hangingPunct="0">
              <a:tabLst>
                <a:tab pos="939800" algn="l"/>
                <a:tab pos="3048000" algn="l"/>
                <a:tab pos="5257800" algn="l"/>
              </a:tabLst>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939800" algn="l"/>
                <a:tab pos="3048000" algn="l"/>
                <a:tab pos="5257800" algn="l"/>
              </a:tabLs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939800" algn="l"/>
                <a:tab pos="3048000" algn="l"/>
                <a:tab pos="5257800" algn="l"/>
              </a:tabLs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939800" algn="l"/>
                <a:tab pos="3048000" algn="l"/>
                <a:tab pos="5257800" algn="l"/>
              </a:tabLs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939800" algn="l"/>
                <a:tab pos="3048000" algn="l"/>
                <a:tab pos="5257800" algn="l"/>
              </a:tabLst>
              <a:defRPr>
                <a:solidFill>
                  <a:schemeClr val="tx1"/>
                </a:solidFill>
                <a:latin typeface="Arial" pitchFamily="34" charset="0"/>
                <a:ea typeface="宋体" pitchFamily="2" charset="-122"/>
              </a:defRPr>
            </a:lvl9pPr>
          </a:lstStyle>
          <a:p>
            <a:pPr>
              <a:lnSpc>
                <a:spcPct val="87000"/>
              </a:lnSpc>
              <a:spcBef>
                <a:spcPct val="41000"/>
              </a:spcBef>
            </a:pPr>
            <a:r>
              <a:rPr lang="en-US" altLang="zh-CN" sz="2000" b="1"/>
              <a:t>Add/Sub:</a:t>
            </a:r>
          </a:p>
          <a:p>
            <a:pPr>
              <a:lnSpc>
                <a:spcPct val="87000"/>
              </a:lnSpc>
              <a:spcBef>
                <a:spcPct val="41000"/>
              </a:spcBef>
            </a:pPr>
            <a:r>
              <a:rPr lang="en-US" altLang="zh-CN" sz="2000" b="1"/>
              <a:t>		 1.xxxxx      1.xxxxx              1.xxxxx		      1.xxxxxxxx</a:t>
            </a:r>
          </a:p>
          <a:p>
            <a:pPr>
              <a:lnSpc>
                <a:spcPct val="87000"/>
              </a:lnSpc>
              <a:spcBef>
                <a:spcPct val="41000"/>
              </a:spcBef>
            </a:pPr>
            <a:r>
              <a:rPr lang="en-US" altLang="zh-CN" sz="2000" b="1"/>
              <a:t>	    +	 </a:t>
            </a:r>
            <a:r>
              <a:rPr lang="en-US" altLang="zh-CN" sz="2000" b="1" u="sng"/>
              <a:t>1.xxxxx      0.001xxxxx        0.01xxxxx	     -1.xxxxxxxx      </a:t>
            </a:r>
          </a:p>
          <a:p>
            <a:pPr>
              <a:lnSpc>
                <a:spcPct val="87000"/>
              </a:lnSpc>
              <a:spcBef>
                <a:spcPct val="41000"/>
              </a:spcBef>
            </a:pPr>
            <a:r>
              <a:rPr lang="en-US" altLang="zh-CN" sz="2000" b="1"/>
              <a:t>	        1x.xxxx</a:t>
            </a:r>
            <a:r>
              <a:rPr lang="en-US" altLang="zh-CN" sz="2000" b="1">
                <a:solidFill>
                  <a:srgbClr val="CC0000"/>
                </a:solidFill>
              </a:rPr>
              <a:t>y</a:t>
            </a:r>
            <a:r>
              <a:rPr lang="en-US" altLang="zh-CN" sz="2000" b="1"/>
              <a:t>      1.xxxxx</a:t>
            </a:r>
            <a:r>
              <a:rPr lang="en-US" altLang="zh-CN" sz="2000" b="1">
                <a:solidFill>
                  <a:srgbClr val="CC0000"/>
                </a:solidFill>
              </a:rPr>
              <a:t>yyy</a:t>
            </a:r>
            <a:r>
              <a:rPr lang="en-US" altLang="zh-CN" sz="2000" b="1"/>
              <a:t>      1x.xxxx</a:t>
            </a:r>
            <a:r>
              <a:rPr lang="en-US" altLang="zh-CN" sz="2000" b="1">
                <a:solidFill>
                  <a:srgbClr val="CC0000"/>
                </a:solidFill>
              </a:rPr>
              <a:t>yyy      </a:t>
            </a:r>
            <a:r>
              <a:rPr lang="en-US" altLang="zh-CN" sz="2000" b="1"/>
              <a:t>0.0…0xxxx</a:t>
            </a:r>
            <a:endParaRPr lang="zh-CN" altLang="en-US" sz="2000" b="1"/>
          </a:p>
        </p:txBody>
      </p:sp>
      <p:sp>
        <p:nvSpPr>
          <p:cNvPr id="192520" name="Rectangle 8"/>
          <p:cNvSpPr>
            <a:spLocks noChangeArrowheads="1"/>
          </p:cNvSpPr>
          <p:nvPr/>
        </p:nvSpPr>
        <p:spPr bwMode="auto">
          <a:xfrm>
            <a:off x="388938" y="5826125"/>
            <a:ext cx="83756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spcBef>
                <a:spcPct val="20000"/>
              </a:spcBef>
            </a:pPr>
            <a:r>
              <a:rPr lang="zh-CN" altLang="en-US" sz="2000" b="1">
                <a:solidFill>
                  <a:srgbClr val="0033CC"/>
                </a:solidFill>
                <a:latin typeface="微软雅黑" pitchFamily="34" charset="-122"/>
                <a:ea typeface="微软雅黑" pitchFamily="34" charset="-122"/>
              </a:rPr>
              <a:t>附加位的作用</a:t>
            </a:r>
            <a:r>
              <a:rPr lang="zh-CN" altLang="en-US" sz="2000" b="1">
                <a:latin typeface="微软雅黑" pitchFamily="34" charset="-122"/>
                <a:ea typeface="微软雅黑" pitchFamily="34" charset="-122"/>
              </a:rPr>
              <a:t>：用以保护对阶时右移的位或运算的中间结果。</a:t>
            </a:r>
          </a:p>
          <a:p>
            <a:pPr>
              <a:lnSpc>
                <a:spcPct val="115000"/>
              </a:lnSpc>
              <a:spcBef>
                <a:spcPct val="20000"/>
              </a:spcBef>
            </a:pPr>
            <a:r>
              <a:rPr lang="zh-CN" altLang="en-US" sz="2000" b="1">
                <a:solidFill>
                  <a:srgbClr val="008000"/>
                </a:solidFill>
                <a:latin typeface="微软雅黑" pitchFamily="34" charset="-122"/>
                <a:ea typeface="微软雅黑" pitchFamily="34" charset="-122"/>
              </a:rPr>
              <a:t>附加位的处理</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 </a:t>
            </a:r>
            <a:r>
              <a:rPr lang="zh-CN" altLang="en-US" sz="2000" b="1">
                <a:latin typeface="微软雅黑" pitchFamily="34" charset="-122"/>
                <a:ea typeface="微软雅黑" pitchFamily="34" charset="-122"/>
              </a:rPr>
              <a:t>①左规时被移到</a:t>
            </a:r>
            <a:r>
              <a:rPr lang="en-US" altLang="zh-CN" sz="2000" b="1">
                <a:latin typeface="微软雅黑" pitchFamily="34" charset="-122"/>
                <a:ea typeface="微软雅黑" pitchFamily="34" charset="-122"/>
              </a:rPr>
              <a:t>significand</a:t>
            </a:r>
            <a:r>
              <a:rPr lang="zh-CN" altLang="en-US" sz="2000" b="1">
                <a:latin typeface="微软雅黑" pitchFamily="34" charset="-122"/>
                <a:ea typeface="微软雅黑" pitchFamily="34" charset="-122"/>
              </a:rPr>
              <a:t>中</a:t>
            </a:r>
            <a:r>
              <a:rPr lang="en-US" altLang="zh-CN" sz="2000" b="1">
                <a:latin typeface="微软雅黑" pitchFamily="34" charset="-122"/>
                <a:ea typeface="微软雅黑" pitchFamily="34" charset="-122"/>
              </a:rPr>
              <a:t>; </a:t>
            </a:r>
            <a:r>
              <a:rPr lang="zh-CN" altLang="en-US" sz="2000" b="1">
                <a:latin typeface="微软雅黑" pitchFamily="34" charset="-122"/>
                <a:ea typeface="微软雅黑" pitchFamily="34" charset="-122"/>
              </a:rPr>
              <a:t>② 作为舍入的依据。</a:t>
            </a:r>
          </a:p>
        </p:txBody>
      </p:sp>
      <p:sp>
        <p:nvSpPr>
          <p:cNvPr id="192523" name="Text Box 11"/>
          <p:cNvSpPr txBox="1">
            <a:spLocks noChangeArrowheads="1"/>
          </p:cNvSpPr>
          <p:nvPr/>
        </p:nvSpPr>
        <p:spPr bwMode="auto">
          <a:xfrm>
            <a:off x="6507163" y="1854200"/>
            <a:ext cx="24304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200" b="1">
                <a:solidFill>
                  <a:srgbClr val="FF0066"/>
                </a:solidFill>
                <a:ea typeface="微软雅黑" pitchFamily="34" charset="-122"/>
              </a:rPr>
              <a:t>在后面加附加位！</a:t>
            </a:r>
          </a:p>
        </p:txBody>
      </p:sp>
      <p:sp>
        <p:nvSpPr>
          <p:cNvPr id="192524" name="Text Box 12"/>
          <p:cNvSpPr txBox="1">
            <a:spLocks noChangeArrowheads="1"/>
          </p:cNvSpPr>
          <p:nvPr/>
        </p:nvSpPr>
        <p:spPr bwMode="auto">
          <a:xfrm>
            <a:off x="3086100" y="2484438"/>
            <a:ext cx="3838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chemeClr val="accent2"/>
                </a:solidFill>
                <a:ea typeface="微软雅黑" pitchFamily="34" charset="-122"/>
              </a:rPr>
              <a:t>无法给出准确的答案！</a:t>
            </a:r>
          </a:p>
        </p:txBody>
      </p:sp>
    </p:spTree>
    <p:extLst>
      <p:ext uri="{BB962C8B-B14F-4D97-AF65-F5344CB8AC3E}">
        <p14:creationId xmlns:p14="http://schemas.microsoft.com/office/powerpoint/2010/main" val="11784125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blinds(horizontal)">
                                      <p:cBhvr>
                                        <p:cTn id="7" dur="500"/>
                                        <p:tgtEl>
                                          <p:spTgt spid="1925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2515">
                                            <p:txEl>
                                              <p:pRg st="1" end="1"/>
                                            </p:txEl>
                                          </p:spTgt>
                                        </p:tgtEl>
                                        <p:attrNameLst>
                                          <p:attrName>style.visibility</p:attrName>
                                        </p:attrNameLst>
                                      </p:cBhvr>
                                      <p:to>
                                        <p:strVal val="visible"/>
                                      </p:to>
                                    </p:set>
                                    <p:animEffect transition="in" filter="blinds(horizontal)">
                                      <p:cBhvr>
                                        <p:cTn id="10" dur="500"/>
                                        <p:tgtEl>
                                          <p:spTgt spid="1925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Effect transition="in" filter="blinds(horizontal)">
                                      <p:cBhvr>
                                        <p:cTn id="15" dur="500"/>
                                        <p:tgtEl>
                                          <p:spTgt spid="19251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2523"/>
                                        </p:tgtEl>
                                        <p:attrNameLst>
                                          <p:attrName>style.visibility</p:attrName>
                                        </p:attrNameLst>
                                      </p:cBhvr>
                                      <p:to>
                                        <p:strVal val="visible"/>
                                      </p:to>
                                    </p:set>
                                    <p:animEffect transition="in" filter="blinds(horizontal)">
                                      <p:cBhvr>
                                        <p:cTn id="20" dur="500"/>
                                        <p:tgtEl>
                                          <p:spTgt spid="1925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92515">
                                            <p:txEl>
                                              <p:pRg st="3" end="3"/>
                                            </p:txEl>
                                          </p:spTgt>
                                        </p:tgtEl>
                                        <p:attrNameLst>
                                          <p:attrName>style.visibility</p:attrName>
                                        </p:attrNameLst>
                                      </p:cBhvr>
                                      <p:to>
                                        <p:strVal val="visible"/>
                                      </p:to>
                                    </p:set>
                                    <p:animEffect transition="in" filter="blinds(horizontal)">
                                      <p:cBhvr>
                                        <p:cTn id="25" dur="500"/>
                                        <p:tgtEl>
                                          <p:spTgt spid="192515">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2516"/>
                                        </p:tgtEl>
                                        <p:attrNameLst>
                                          <p:attrName>style.visibility</p:attrName>
                                        </p:attrNameLst>
                                      </p:cBhvr>
                                      <p:to>
                                        <p:strVal val="visible"/>
                                      </p:to>
                                    </p:set>
                                    <p:animEffect transition="in" filter="blinds(horizontal)">
                                      <p:cBhvr>
                                        <p:cTn id="30" dur="500"/>
                                        <p:tgtEl>
                                          <p:spTgt spid="1925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2524"/>
                                        </p:tgtEl>
                                        <p:attrNameLst>
                                          <p:attrName>style.visibility</p:attrName>
                                        </p:attrNameLst>
                                      </p:cBhvr>
                                      <p:to>
                                        <p:strVal val="visible"/>
                                      </p:to>
                                    </p:set>
                                    <p:animEffect transition="in" filter="blinds(horizontal)">
                                      <p:cBhvr>
                                        <p:cTn id="35" dur="500"/>
                                        <p:tgtEl>
                                          <p:spTgt spid="19252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92518">
                                            <p:txEl>
                                              <p:pRg st="0" end="0"/>
                                            </p:txEl>
                                          </p:spTgt>
                                        </p:tgtEl>
                                        <p:attrNameLst>
                                          <p:attrName>style.visibility</p:attrName>
                                        </p:attrNameLst>
                                      </p:cBhvr>
                                      <p:to>
                                        <p:strVal val="visible"/>
                                      </p:to>
                                    </p:set>
                                    <p:animEffect transition="in" filter="blinds(horizontal)">
                                      <p:cBhvr>
                                        <p:cTn id="40" dur="500"/>
                                        <p:tgtEl>
                                          <p:spTgt spid="192518">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92518">
                                            <p:txEl>
                                              <p:pRg st="1" end="1"/>
                                            </p:txEl>
                                          </p:spTgt>
                                        </p:tgtEl>
                                        <p:attrNameLst>
                                          <p:attrName>style.visibility</p:attrName>
                                        </p:attrNameLst>
                                      </p:cBhvr>
                                      <p:to>
                                        <p:strVal val="visible"/>
                                      </p:to>
                                    </p:set>
                                    <p:animEffect transition="in" filter="blinds(horizontal)">
                                      <p:cBhvr>
                                        <p:cTn id="45" dur="500"/>
                                        <p:tgtEl>
                                          <p:spTgt spid="192518">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92518">
                                            <p:txEl>
                                              <p:pRg st="2" end="2"/>
                                            </p:txEl>
                                          </p:spTgt>
                                        </p:tgtEl>
                                        <p:attrNameLst>
                                          <p:attrName>style.visibility</p:attrName>
                                        </p:attrNameLst>
                                      </p:cBhvr>
                                      <p:to>
                                        <p:strVal val="visible"/>
                                      </p:to>
                                    </p:set>
                                    <p:animEffect transition="in" filter="blinds(horizontal)">
                                      <p:cBhvr>
                                        <p:cTn id="50" dur="500"/>
                                        <p:tgtEl>
                                          <p:spTgt spid="192518">
                                            <p:txEl>
                                              <p:pRg st="2" end="2"/>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92520"/>
                                        </p:tgtEl>
                                        <p:attrNameLst>
                                          <p:attrName>style.visibility</p:attrName>
                                        </p:attrNameLst>
                                      </p:cBhvr>
                                      <p:to>
                                        <p:strVal val="visible"/>
                                      </p:to>
                                    </p:set>
                                    <p:animEffect transition="in" filter="blinds(horizontal)">
                                      <p:cBhvr>
                                        <p:cTn id="55" dur="500"/>
                                        <p:tgtEl>
                                          <p:spTgt spid="192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8" grpId="0" build="p"/>
      <p:bldP spid="192516" grpId="0"/>
      <p:bldP spid="192520" grpId="0"/>
      <p:bldP spid="192523" grpId="0"/>
      <p:bldP spid="1925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idx="4294967295"/>
          </p:nvPr>
        </p:nvSpPr>
        <p:spPr>
          <a:xfrm>
            <a:off x="1116013" y="23813"/>
            <a:ext cx="6831012" cy="660400"/>
          </a:xfrm>
          <a:noFill/>
        </p:spPr>
        <p:txBody>
          <a:bodyPr lIns="63500" tIns="25400" rIns="63500" bIns="25400" anchor="t">
            <a:spAutoFit/>
          </a:bodyPr>
          <a:lstStyle/>
          <a:p>
            <a:r>
              <a:rPr lang="en-US" altLang="zh-CN" smtClean="0">
                <a:ea typeface="宋体" pitchFamily="2" charset="-122"/>
              </a:rPr>
              <a:t>Rounding Digits(</a:t>
            </a:r>
            <a:r>
              <a:rPr lang="zh-CN" altLang="en-US" smtClean="0">
                <a:ea typeface="宋体" pitchFamily="2" charset="-122"/>
              </a:rPr>
              <a:t>舍入位</a:t>
            </a:r>
            <a:r>
              <a:rPr lang="en-US" altLang="zh-CN" smtClean="0">
                <a:ea typeface="宋体" pitchFamily="2" charset="-122"/>
              </a:rPr>
              <a:t>)</a:t>
            </a:r>
            <a:endParaRPr lang="zh-CN" altLang="en-US" smtClean="0">
              <a:ea typeface="宋体" pitchFamily="2" charset="-122"/>
            </a:endParaRPr>
          </a:p>
        </p:txBody>
      </p:sp>
      <p:sp>
        <p:nvSpPr>
          <p:cNvPr id="666627" name="Rectangle 3"/>
          <p:cNvSpPr>
            <a:spLocks noChangeArrowheads="1"/>
          </p:cNvSpPr>
          <p:nvPr/>
        </p:nvSpPr>
        <p:spPr bwMode="auto">
          <a:xfrm>
            <a:off x="365125" y="742950"/>
            <a:ext cx="8482013" cy="452438"/>
          </a:xfrm>
          <a:prstGeom prst="rect">
            <a:avLst/>
          </a:prstGeom>
          <a:noFill/>
          <a:ln w="12700">
            <a:noFill/>
            <a:miter lim="800000"/>
            <a:headEnd/>
            <a:tailEnd/>
          </a:ln>
        </p:spPr>
        <p:txBody>
          <a:bodyPr lIns="63500" tIns="25400" rIns="63500" bIns="25400">
            <a:spAutoFit/>
          </a:bodyPr>
          <a:lstStyle/>
          <a:p>
            <a:pPr eaLnBrk="0" hangingPunct="0">
              <a:lnSpc>
                <a:spcPct val="120000"/>
              </a:lnSpc>
            </a:pPr>
            <a:r>
              <a:rPr lang="zh-CN" altLang="en-US" sz="2200" b="1">
                <a:ea typeface="黑体" pitchFamily="49" charset="-122"/>
              </a:rPr>
              <a:t>举例：十进制数，最终有效位数为</a:t>
            </a:r>
            <a:r>
              <a:rPr lang="en-US" altLang="zh-CN" sz="2200" b="1">
                <a:ea typeface="黑体" pitchFamily="49" charset="-122"/>
              </a:rPr>
              <a:t> 3</a:t>
            </a:r>
            <a:r>
              <a:rPr lang="zh-CN" altLang="en-US" sz="2200" b="1">
                <a:ea typeface="黑体" pitchFamily="49" charset="-122"/>
              </a:rPr>
              <a:t>，采用两位附加位（</a:t>
            </a:r>
            <a:r>
              <a:rPr lang="en-US" altLang="zh-CN" sz="2200" b="1">
                <a:solidFill>
                  <a:schemeClr val="accent2"/>
                </a:solidFill>
                <a:ea typeface="黑体" pitchFamily="49" charset="-122"/>
              </a:rPr>
              <a:t>G</a:t>
            </a:r>
            <a:r>
              <a:rPr lang="zh-CN" altLang="en-US" sz="2200" b="1">
                <a:ea typeface="黑体" pitchFamily="49" charset="-122"/>
              </a:rPr>
              <a:t>、</a:t>
            </a:r>
            <a:r>
              <a:rPr lang="en-US" altLang="zh-CN" sz="2200" b="1">
                <a:solidFill>
                  <a:srgbClr val="CC0000"/>
                </a:solidFill>
              </a:rPr>
              <a:t>R</a:t>
            </a:r>
            <a:r>
              <a:rPr lang="zh-CN" altLang="en-US" sz="2200" b="1">
                <a:ea typeface="黑体" pitchFamily="49" charset="-122"/>
              </a:rPr>
              <a:t>）。</a:t>
            </a:r>
          </a:p>
        </p:txBody>
      </p:sp>
      <p:sp>
        <p:nvSpPr>
          <p:cNvPr id="666628" name="Rectangle 13"/>
          <p:cNvSpPr>
            <a:spLocks noChangeArrowheads="1"/>
          </p:cNvSpPr>
          <p:nvPr/>
        </p:nvSpPr>
        <p:spPr bwMode="auto">
          <a:xfrm>
            <a:off x="5041900" y="1384300"/>
            <a:ext cx="1712913" cy="147161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  </a:t>
            </a:r>
            <a:r>
              <a:rPr lang="en-US" altLang="zh-CN" sz="2200" b="1"/>
              <a:t>2.34</a:t>
            </a:r>
            <a:r>
              <a:rPr lang="en-US" altLang="zh-CN" sz="2200" b="1">
                <a:solidFill>
                  <a:schemeClr val="accent2"/>
                </a:solidFill>
              </a:rPr>
              <a:t>0</a:t>
            </a:r>
            <a:r>
              <a:rPr lang="en-US" altLang="zh-CN" sz="2200" b="1">
                <a:solidFill>
                  <a:srgbClr val="CC0000"/>
                </a:solidFill>
              </a:rPr>
              <a:t>0</a:t>
            </a:r>
            <a:r>
              <a:rPr lang="en-US" altLang="zh-CN" sz="2200" b="1"/>
              <a:t> * 10</a:t>
            </a:r>
          </a:p>
          <a:p>
            <a:pPr eaLnBrk="0" hangingPunct="0">
              <a:lnSpc>
                <a:spcPct val="85000"/>
              </a:lnSpc>
            </a:pPr>
            <a:endParaRPr lang="zh-CN" altLang="en-US" sz="2200" b="1"/>
          </a:p>
          <a:p>
            <a:pPr eaLnBrk="0" hangingPunct="0">
              <a:lnSpc>
                <a:spcPct val="85000"/>
              </a:lnSpc>
            </a:pPr>
            <a:r>
              <a:rPr lang="zh-CN" altLang="en-US" sz="2200" b="1"/>
              <a:t>  </a:t>
            </a:r>
            <a:r>
              <a:rPr lang="en-US" altLang="zh-CN" sz="2200" b="1"/>
              <a:t>0.02</a:t>
            </a:r>
            <a:r>
              <a:rPr lang="en-US" altLang="zh-CN" sz="2200" b="1">
                <a:solidFill>
                  <a:schemeClr val="accent2"/>
                </a:solidFill>
              </a:rPr>
              <a:t>5</a:t>
            </a:r>
            <a:r>
              <a:rPr lang="en-US" altLang="zh-CN" sz="2200" b="1">
                <a:solidFill>
                  <a:srgbClr val="CC0000"/>
                </a:solidFill>
              </a:rPr>
              <a:t>3</a:t>
            </a:r>
            <a:r>
              <a:rPr lang="en-US" altLang="zh-CN" sz="2200" b="1"/>
              <a:t> * 10</a:t>
            </a:r>
          </a:p>
          <a:p>
            <a:pPr eaLnBrk="0" hangingPunct="0">
              <a:lnSpc>
                <a:spcPct val="85000"/>
              </a:lnSpc>
            </a:pPr>
            <a:endParaRPr lang="zh-CN" altLang="en-US" sz="2200" b="1"/>
          </a:p>
          <a:p>
            <a:pPr eaLnBrk="0" hangingPunct="0">
              <a:lnSpc>
                <a:spcPct val="85000"/>
              </a:lnSpc>
            </a:pPr>
            <a:r>
              <a:rPr lang="zh-CN" altLang="en-US" sz="2200" b="1"/>
              <a:t>  </a:t>
            </a:r>
            <a:r>
              <a:rPr lang="en-US" altLang="zh-CN" sz="2200" b="1"/>
              <a:t>2.36</a:t>
            </a:r>
            <a:r>
              <a:rPr lang="en-US" altLang="zh-CN" sz="2200" b="1">
                <a:solidFill>
                  <a:schemeClr val="accent2"/>
                </a:solidFill>
              </a:rPr>
              <a:t>5</a:t>
            </a:r>
            <a:r>
              <a:rPr lang="en-US" altLang="zh-CN" sz="2200" b="1">
                <a:solidFill>
                  <a:srgbClr val="CC0000"/>
                </a:solidFill>
              </a:rPr>
              <a:t>3</a:t>
            </a:r>
            <a:r>
              <a:rPr lang="en-US" altLang="zh-CN" sz="2200" b="1"/>
              <a:t> * 10</a:t>
            </a:r>
          </a:p>
        </p:txBody>
      </p:sp>
      <p:sp>
        <p:nvSpPr>
          <p:cNvPr id="666629" name="Rectangle 14"/>
          <p:cNvSpPr>
            <a:spLocks noChangeArrowheads="1"/>
          </p:cNvSpPr>
          <p:nvPr/>
        </p:nvSpPr>
        <p:spPr bwMode="auto">
          <a:xfrm>
            <a:off x="6623050" y="1289050"/>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666630" name="Rectangle 15"/>
          <p:cNvSpPr>
            <a:spLocks noChangeArrowheads="1"/>
          </p:cNvSpPr>
          <p:nvPr/>
        </p:nvSpPr>
        <p:spPr bwMode="auto">
          <a:xfrm>
            <a:off x="6629400" y="1857375"/>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666631" name="Rectangle 16"/>
          <p:cNvSpPr>
            <a:spLocks noChangeArrowheads="1"/>
          </p:cNvSpPr>
          <p:nvPr/>
        </p:nvSpPr>
        <p:spPr bwMode="auto">
          <a:xfrm>
            <a:off x="6634163" y="2432050"/>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666632" name="Line 17"/>
          <p:cNvSpPr>
            <a:spLocks noChangeShapeType="1"/>
          </p:cNvSpPr>
          <p:nvPr/>
        </p:nvSpPr>
        <p:spPr bwMode="auto">
          <a:xfrm>
            <a:off x="4964113" y="2384425"/>
            <a:ext cx="1958975" cy="0"/>
          </a:xfrm>
          <a:prstGeom prst="line">
            <a:avLst/>
          </a:prstGeom>
          <a:noFill/>
          <a:ln w="38100">
            <a:solidFill>
              <a:schemeClr val="tx1"/>
            </a:solidFill>
            <a:round/>
            <a:headEnd/>
            <a:tailEnd/>
          </a:ln>
        </p:spPr>
        <p:txBody>
          <a:bodyPr wrap="none" anchor="ctr"/>
          <a:lstStyle/>
          <a:p>
            <a:endParaRPr lang="zh-CN" altLang="en-US"/>
          </a:p>
        </p:txBody>
      </p:sp>
      <p:sp>
        <p:nvSpPr>
          <p:cNvPr id="193555" name="Rectangle 19"/>
          <p:cNvSpPr>
            <a:spLocks noChangeArrowheads="1"/>
          </p:cNvSpPr>
          <p:nvPr/>
        </p:nvSpPr>
        <p:spPr bwMode="auto">
          <a:xfrm>
            <a:off x="304800" y="2755900"/>
            <a:ext cx="8661400" cy="619125"/>
          </a:xfrm>
          <a:prstGeom prst="rect">
            <a:avLst/>
          </a:prstGeom>
          <a:noFill/>
          <a:ln w="12700">
            <a:noFill/>
            <a:miter lim="800000"/>
            <a:headEnd/>
            <a:tailEnd/>
          </a:ln>
        </p:spPr>
        <p:txBody>
          <a:bodyPr lIns="63500" tIns="25400" rIns="63500" bIns="25400">
            <a:spAutoFit/>
          </a:bodyPr>
          <a:lstStyle/>
          <a:p>
            <a:pPr eaLnBrk="0" hangingPunct="0">
              <a:lnSpc>
                <a:spcPct val="85000"/>
              </a:lnSpc>
            </a:pPr>
            <a:endParaRPr lang="en-US" altLang="zh-CN" sz="2200" b="1">
              <a:ea typeface="黑体" pitchFamily="49" charset="-122"/>
            </a:endParaRPr>
          </a:p>
          <a:p>
            <a:pPr eaLnBrk="0" hangingPunct="0">
              <a:lnSpc>
                <a:spcPct val="85000"/>
              </a:lnSpc>
            </a:pPr>
            <a:r>
              <a:rPr lang="en-US" altLang="zh-CN" sz="2200" b="1" i="1">
                <a:solidFill>
                  <a:srgbClr val="CC0000"/>
                </a:solidFill>
                <a:ea typeface="黑体" pitchFamily="49" charset="-122"/>
              </a:rPr>
              <a:t>IEEE Standard: </a:t>
            </a:r>
            <a:r>
              <a:rPr lang="en-US" altLang="zh-CN" sz="2200" b="1">
                <a:solidFill>
                  <a:srgbClr val="CC0000"/>
                </a:solidFill>
                <a:ea typeface="黑体" pitchFamily="49" charset="-122"/>
              </a:rPr>
              <a:t> four rounding modes</a:t>
            </a:r>
            <a:r>
              <a:rPr lang="zh-CN" altLang="en-US" sz="2200" b="1">
                <a:solidFill>
                  <a:srgbClr val="CC0000"/>
                </a:solidFill>
                <a:ea typeface="黑体" pitchFamily="49" charset="-122"/>
              </a:rPr>
              <a:t>（</a:t>
            </a:r>
            <a:r>
              <a:rPr lang="zh-CN" altLang="en-US" sz="2200" b="1">
                <a:solidFill>
                  <a:srgbClr val="CC0000"/>
                </a:solidFill>
                <a:ea typeface="黑体" pitchFamily="49" charset="-122"/>
                <a:hlinkClick r:id="rId3" action="ppaction://hlinksldjump"/>
              </a:rPr>
              <a:t>用图说明</a:t>
            </a:r>
            <a:r>
              <a:rPr lang="zh-CN" altLang="en-US" sz="2200" b="1">
                <a:solidFill>
                  <a:srgbClr val="CC0000"/>
                </a:solidFill>
                <a:ea typeface="黑体" pitchFamily="49" charset="-122"/>
              </a:rPr>
              <a:t>）</a:t>
            </a:r>
            <a:endParaRPr lang="en-US" altLang="zh-CN" sz="2200" b="1">
              <a:solidFill>
                <a:srgbClr val="CC0000"/>
              </a:solidFill>
              <a:ea typeface="黑体" pitchFamily="49" charset="-122"/>
            </a:endParaRPr>
          </a:p>
        </p:txBody>
      </p:sp>
      <p:sp>
        <p:nvSpPr>
          <p:cNvPr id="193556" name="Rectangle 20"/>
          <p:cNvSpPr>
            <a:spLocks noChangeArrowheads="1"/>
          </p:cNvSpPr>
          <p:nvPr/>
        </p:nvSpPr>
        <p:spPr bwMode="auto">
          <a:xfrm>
            <a:off x="2090738" y="3497263"/>
            <a:ext cx="6834187" cy="1187450"/>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dirty="0">
                <a:cs typeface="Arial" pitchFamily="34" charset="0"/>
              </a:rPr>
              <a:t>round to nearest  </a:t>
            </a:r>
            <a:r>
              <a:rPr lang="en-US" altLang="zh-CN" sz="2200" b="1" dirty="0">
                <a:solidFill>
                  <a:srgbClr val="CC0000"/>
                </a:solidFill>
                <a:cs typeface="Arial" pitchFamily="34" charset="0"/>
              </a:rPr>
              <a:t>(default) </a:t>
            </a:r>
          </a:p>
          <a:p>
            <a:pPr eaLnBrk="0" hangingPunct="0">
              <a:lnSpc>
                <a:spcPct val="85000"/>
              </a:lnSpc>
            </a:pPr>
            <a:r>
              <a:rPr lang="en-US" altLang="zh-CN" sz="2200" b="1" dirty="0">
                <a:cs typeface="Arial" pitchFamily="34" charset="0"/>
              </a:rPr>
              <a:t>round towards plus infinity (always round up)</a:t>
            </a:r>
          </a:p>
          <a:p>
            <a:pPr eaLnBrk="0" hangingPunct="0">
              <a:lnSpc>
                <a:spcPct val="85000"/>
              </a:lnSpc>
            </a:pPr>
            <a:r>
              <a:rPr lang="en-US" altLang="zh-CN" sz="2200" b="1" dirty="0">
                <a:cs typeface="Arial" pitchFamily="34" charset="0"/>
              </a:rPr>
              <a:t>round towards minus infinity (always round down)</a:t>
            </a:r>
          </a:p>
          <a:p>
            <a:pPr eaLnBrk="0" hangingPunct="0">
              <a:lnSpc>
                <a:spcPct val="85000"/>
              </a:lnSpc>
            </a:pPr>
            <a:r>
              <a:rPr lang="en-US" altLang="zh-CN" sz="2200" b="1" dirty="0">
                <a:cs typeface="Arial" pitchFamily="34" charset="0"/>
              </a:rPr>
              <a:t>round towards 0</a:t>
            </a:r>
          </a:p>
        </p:txBody>
      </p:sp>
      <p:sp>
        <p:nvSpPr>
          <p:cNvPr id="193557" name="Rectangle 21"/>
          <p:cNvSpPr>
            <a:spLocks noChangeArrowheads="1"/>
          </p:cNvSpPr>
          <p:nvPr/>
        </p:nvSpPr>
        <p:spPr bwMode="auto">
          <a:xfrm>
            <a:off x="388938" y="4811713"/>
            <a:ext cx="7577137" cy="1858962"/>
          </a:xfrm>
          <a:prstGeom prst="rect">
            <a:avLst/>
          </a:prstGeom>
          <a:noFill/>
          <a:ln w="12700">
            <a:noFill/>
            <a:miter lim="800000"/>
            <a:headEnd/>
            <a:tailEnd/>
          </a:ln>
        </p:spPr>
        <p:txBody>
          <a:bodyPr lIns="63500" tIns="25400" rIns="63500" bIns="25400">
            <a:spAutoFit/>
          </a:bodyPr>
          <a:lstStyle/>
          <a:p>
            <a:pPr eaLnBrk="0" hangingPunct="0">
              <a:lnSpc>
                <a:spcPct val="110000"/>
              </a:lnSpc>
            </a:pPr>
            <a:r>
              <a:rPr lang="en-US" altLang="zh-CN" sz="2200" b="1"/>
              <a:t>round to nearest:</a:t>
            </a:r>
          </a:p>
          <a:p>
            <a:pPr eaLnBrk="0" hangingPunct="0">
              <a:lnSpc>
                <a:spcPct val="110000"/>
              </a:lnSpc>
            </a:pPr>
            <a:r>
              <a:rPr lang="en-US" altLang="zh-CN" sz="2200" b="1"/>
              <a:t>      round digit &lt; 1/2  then truncate (</a:t>
            </a:r>
            <a:r>
              <a:rPr lang="zh-CN" altLang="en-US" sz="2200" b="1"/>
              <a:t>截去</a:t>
            </a:r>
            <a:r>
              <a:rPr lang="en-US" altLang="zh-CN" sz="2200" b="1"/>
              <a:t>)</a:t>
            </a:r>
          </a:p>
          <a:p>
            <a:pPr eaLnBrk="0" hangingPunct="0">
              <a:lnSpc>
                <a:spcPct val="110000"/>
              </a:lnSpc>
            </a:pPr>
            <a:r>
              <a:rPr lang="en-US" altLang="zh-CN" sz="2200" b="1"/>
              <a:t>                          &gt; 1/2  then round up (add 1 to ULP)</a:t>
            </a:r>
          </a:p>
          <a:p>
            <a:pPr eaLnBrk="0" hangingPunct="0">
              <a:lnSpc>
                <a:spcPct val="110000"/>
              </a:lnSpc>
            </a:pPr>
            <a:r>
              <a:rPr lang="en-US" altLang="zh-CN" sz="2200" b="1"/>
              <a:t>                          = 1/2  then round to nearest even digit</a:t>
            </a:r>
          </a:p>
          <a:p>
            <a:pPr eaLnBrk="0" hangingPunct="0">
              <a:lnSpc>
                <a:spcPct val="110000"/>
              </a:lnSpc>
            </a:pPr>
            <a:r>
              <a:rPr lang="zh-CN" altLang="en-US" sz="2000" b="1" i="1">
                <a:solidFill>
                  <a:schemeClr val="accent2"/>
                </a:solidFill>
              </a:rPr>
              <a:t>                                  </a:t>
            </a:r>
            <a:r>
              <a:rPr lang="zh-CN" altLang="en-US" sz="2000" b="1">
                <a:solidFill>
                  <a:schemeClr val="accent2"/>
                </a:solidFill>
                <a:ea typeface="黑体" pitchFamily="49" charset="-122"/>
              </a:rPr>
              <a:t>可以证明默认方式得到的平均误差最小</a:t>
            </a:r>
            <a:r>
              <a:rPr lang="zh-CN" altLang="en-US" sz="2000" b="1">
                <a:solidFill>
                  <a:schemeClr val="accent2"/>
                </a:solidFill>
              </a:rPr>
              <a:t>。</a:t>
            </a:r>
          </a:p>
        </p:txBody>
      </p:sp>
      <p:sp>
        <p:nvSpPr>
          <p:cNvPr id="193558" name="Rectangle 22"/>
          <p:cNvSpPr>
            <a:spLocks noChangeArrowheads="1"/>
          </p:cNvSpPr>
          <p:nvPr/>
        </p:nvSpPr>
        <p:spPr bwMode="auto">
          <a:xfrm>
            <a:off x="6148388" y="4560888"/>
            <a:ext cx="2860675" cy="763587"/>
          </a:xfrm>
          <a:prstGeom prst="rect">
            <a:avLst/>
          </a:prstGeom>
          <a:noFill/>
          <a:ln w="12700">
            <a:noFill/>
            <a:miter lim="800000"/>
            <a:headEnd/>
            <a:tailEnd/>
          </a:ln>
        </p:spPr>
        <p:txBody>
          <a:bodyPr>
            <a:spAutoFit/>
          </a:bodyPr>
          <a:lstStyle/>
          <a:p>
            <a:pPr eaLnBrk="0" hangingPunct="0">
              <a:lnSpc>
                <a:spcPct val="90000"/>
              </a:lnSpc>
              <a:spcBef>
                <a:spcPct val="40000"/>
              </a:spcBef>
            </a:pPr>
            <a:r>
              <a:rPr lang="zh-CN" altLang="en-US" sz="2000" b="1">
                <a:solidFill>
                  <a:srgbClr val="CC0000"/>
                </a:solidFill>
                <a:cs typeface="Arial" pitchFamily="34" charset="0"/>
              </a:rPr>
              <a:t>注：</a:t>
            </a:r>
            <a:r>
              <a:rPr lang="en-US" altLang="zh-CN" sz="2000" b="1">
                <a:solidFill>
                  <a:srgbClr val="CC0000"/>
                </a:solidFill>
                <a:cs typeface="Arial" pitchFamily="34" charset="0"/>
              </a:rPr>
              <a:t>ULP=units in    </a:t>
            </a:r>
          </a:p>
          <a:p>
            <a:pPr eaLnBrk="0" hangingPunct="0">
              <a:lnSpc>
                <a:spcPct val="90000"/>
              </a:lnSpc>
              <a:spcBef>
                <a:spcPct val="40000"/>
              </a:spcBef>
            </a:pPr>
            <a:r>
              <a:rPr lang="en-US" altLang="zh-CN" sz="2000" b="1">
                <a:solidFill>
                  <a:srgbClr val="CC0000"/>
                </a:solidFill>
                <a:cs typeface="Arial" pitchFamily="34" charset="0"/>
              </a:rPr>
              <a:t>         the last place.</a:t>
            </a:r>
          </a:p>
        </p:txBody>
      </p:sp>
      <p:grpSp>
        <p:nvGrpSpPr>
          <p:cNvPr id="2" name="Group 26"/>
          <p:cNvGrpSpPr>
            <a:grpSpLocks/>
          </p:cNvGrpSpPr>
          <p:nvPr/>
        </p:nvGrpSpPr>
        <p:grpSpPr bwMode="auto">
          <a:xfrm>
            <a:off x="766763" y="3732213"/>
            <a:ext cx="1393825" cy="1201737"/>
            <a:chOff x="1179" y="2459"/>
            <a:chExt cx="878" cy="613"/>
          </a:xfrm>
        </p:grpSpPr>
        <p:sp>
          <p:nvSpPr>
            <p:cNvPr id="666638" name="Line 24"/>
            <p:cNvSpPr>
              <a:spLocks noChangeShapeType="1"/>
            </p:cNvSpPr>
            <p:nvPr/>
          </p:nvSpPr>
          <p:spPr bwMode="auto">
            <a:xfrm flipH="1">
              <a:off x="1179" y="2459"/>
              <a:ext cx="878" cy="330"/>
            </a:xfrm>
            <a:prstGeom prst="line">
              <a:avLst/>
            </a:prstGeom>
            <a:noFill/>
            <a:ln w="28575">
              <a:solidFill>
                <a:srgbClr val="CC0000"/>
              </a:solidFill>
              <a:round/>
              <a:headEnd/>
              <a:tailEnd/>
            </a:ln>
          </p:spPr>
          <p:txBody>
            <a:bodyPr/>
            <a:lstStyle/>
            <a:p>
              <a:endParaRPr lang="zh-CN" altLang="en-US"/>
            </a:p>
          </p:txBody>
        </p:sp>
        <p:sp>
          <p:nvSpPr>
            <p:cNvPr id="666639" name="Line 25"/>
            <p:cNvSpPr>
              <a:spLocks noChangeShapeType="1"/>
            </p:cNvSpPr>
            <p:nvPr/>
          </p:nvSpPr>
          <p:spPr bwMode="auto">
            <a:xfrm>
              <a:off x="1179" y="2798"/>
              <a:ext cx="183" cy="274"/>
            </a:xfrm>
            <a:prstGeom prst="line">
              <a:avLst/>
            </a:prstGeom>
            <a:noFill/>
            <a:ln w="28575">
              <a:solidFill>
                <a:srgbClr val="CC0000"/>
              </a:solidFill>
              <a:round/>
              <a:headEnd/>
              <a:tailEnd type="triangle" w="med" len="med"/>
            </a:ln>
          </p:spPr>
          <p:txBody>
            <a:bodyPr/>
            <a:lstStyle/>
            <a:p>
              <a:endParaRPr lang="zh-CN" altLang="en-US"/>
            </a:p>
          </p:txBody>
        </p:sp>
      </p:grpSp>
      <p:sp>
        <p:nvSpPr>
          <p:cNvPr id="193563" name="Text Box 27"/>
          <p:cNvSpPr txBox="1">
            <a:spLocks noChangeArrowheads="1"/>
          </p:cNvSpPr>
          <p:nvPr/>
        </p:nvSpPr>
        <p:spPr bwMode="auto">
          <a:xfrm>
            <a:off x="2847975" y="4829175"/>
            <a:ext cx="3476625" cy="427038"/>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FF0066"/>
                </a:solidFill>
                <a:latin typeface="Times New Roman" pitchFamily="18" charset="0"/>
                <a:ea typeface="黑体" pitchFamily="49" charset="-122"/>
              </a:rPr>
              <a:t>简称为就近舍入到偶数</a:t>
            </a:r>
          </a:p>
        </p:txBody>
      </p:sp>
      <p:sp>
        <p:nvSpPr>
          <p:cNvPr id="193564" name="Text Box 28"/>
          <p:cNvSpPr txBox="1">
            <a:spLocks noChangeArrowheads="1"/>
          </p:cNvSpPr>
          <p:nvPr/>
        </p:nvSpPr>
        <p:spPr bwMode="auto">
          <a:xfrm>
            <a:off x="266700" y="1362075"/>
            <a:ext cx="4343400" cy="762000"/>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CC3300"/>
                </a:solidFill>
                <a:ea typeface="黑体" pitchFamily="49" charset="-122"/>
              </a:rPr>
              <a:t>问题：若没有舍入位，采用就近舍入到偶数，则结果是什么？</a:t>
            </a:r>
          </a:p>
        </p:txBody>
      </p:sp>
      <p:sp>
        <p:nvSpPr>
          <p:cNvPr id="193565" name="Text Box 29"/>
          <p:cNvSpPr txBox="1">
            <a:spLocks noChangeArrowheads="1"/>
          </p:cNvSpPr>
          <p:nvPr/>
        </p:nvSpPr>
        <p:spPr bwMode="auto">
          <a:xfrm>
            <a:off x="266700" y="2219325"/>
            <a:ext cx="4229100" cy="427038"/>
          </a:xfrm>
          <a:prstGeom prst="rect">
            <a:avLst/>
          </a:prstGeom>
          <a:noFill/>
          <a:ln w="12700">
            <a:noFill/>
            <a:miter lim="800000"/>
            <a:headEnd/>
            <a:tailEnd/>
          </a:ln>
        </p:spPr>
        <p:txBody>
          <a:bodyPr>
            <a:spAutoFit/>
          </a:bodyPr>
          <a:lstStyle/>
          <a:p>
            <a:pPr eaLnBrk="0" hangingPunct="0">
              <a:spcBef>
                <a:spcPct val="50000"/>
              </a:spcBef>
            </a:pPr>
            <a:r>
              <a:rPr lang="zh-CN" altLang="en-US" sz="2200" b="1">
                <a:ea typeface="黑体" pitchFamily="49" charset="-122"/>
              </a:rPr>
              <a:t>结果为</a:t>
            </a:r>
            <a:r>
              <a:rPr lang="en-US" altLang="zh-CN" sz="2200" b="1">
                <a:ea typeface="黑体" pitchFamily="49" charset="-122"/>
              </a:rPr>
              <a:t>2.36</a:t>
            </a:r>
            <a:r>
              <a:rPr lang="zh-CN" altLang="en-US" sz="2200" b="1">
                <a:ea typeface="黑体" pitchFamily="49" charset="-122"/>
              </a:rPr>
              <a:t>！精度没有</a:t>
            </a:r>
            <a:r>
              <a:rPr lang="en-US" altLang="zh-CN" sz="2200" b="1">
                <a:ea typeface="黑体" pitchFamily="49" charset="-122"/>
              </a:rPr>
              <a:t>2.37</a:t>
            </a:r>
            <a:r>
              <a:rPr lang="zh-CN" altLang="en-US" sz="2200" b="1">
                <a:ea typeface="黑体" pitchFamily="49" charset="-122"/>
              </a:rPr>
              <a:t>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64"/>
                                        </p:tgtEl>
                                        <p:attrNameLst>
                                          <p:attrName>style.visibility</p:attrName>
                                        </p:attrNameLst>
                                      </p:cBhvr>
                                      <p:to>
                                        <p:strVal val="visible"/>
                                      </p:to>
                                    </p:set>
                                    <p:animEffect transition="in" filter="blinds(horizontal)">
                                      <p:cBhvr>
                                        <p:cTn id="7" dur="500"/>
                                        <p:tgtEl>
                                          <p:spTgt spid="1935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3565"/>
                                        </p:tgtEl>
                                        <p:attrNameLst>
                                          <p:attrName>style.visibility</p:attrName>
                                        </p:attrNameLst>
                                      </p:cBhvr>
                                      <p:to>
                                        <p:strVal val="visible"/>
                                      </p:to>
                                    </p:set>
                                    <p:animEffect transition="in" filter="blinds(horizontal)">
                                      <p:cBhvr>
                                        <p:cTn id="12" dur="500"/>
                                        <p:tgtEl>
                                          <p:spTgt spid="1935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3555">
                                            <p:txEl>
                                              <p:pRg st="1" end="1"/>
                                            </p:txEl>
                                          </p:spTgt>
                                        </p:tgtEl>
                                        <p:attrNameLst>
                                          <p:attrName>style.visibility</p:attrName>
                                        </p:attrNameLst>
                                      </p:cBhvr>
                                      <p:to>
                                        <p:strVal val="visible"/>
                                      </p:to>
                                    </p:set>
                                    <p:animEffect transition="in" filter="blinds(horizontal)">
                                      <p:cBhvr>
                                        <p:cTn id="17" dur="500"/>
                                        <p:tgtEl>
                                          <p:spTgt spid="19355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3556">
                                            <p:txEl>
                                              <p:pRg st="0" end="0"/>
                                            </p:txEl>
                                          </p:spTgt>
                                        </p:tgtEl>
                                        <p:attrNameLst>
                                          <p:attrName>style.visibility</p:attrName>
                                        </p:attrNameLst>
                                      </p:cBhvr>
                                      <p:to>
                                        <p:strVal val="visible"/>
                                      </p:to>
                                    </p:set>
                                    <p:animEffect transition="in" filter="blinds(horizontal)">
                                      <p:cBhvr>
                                        <p:cTn id="22" dur="500"/>
                                        <p:tgtEl>
                                          <p:spTgt spid="1935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3556">
                                            <p:txEl>
                                              <p:pRg st="1" end="1"/>
                                            </p:txEl>
                                          </p:spTgt>
                                        </p:tgtEl>
                                        <p:attrNameLst>
                                          <p:attrName>style.visibility</p:attrName>
                                        </p:attrNameLst>
                                      </p:cBhvr>
                                      <p:to>
                                        <p:strVal val="visible"/>
                                      </p:to>
                                    </p:set>
                                    <p:animEffect transition="in" filter="blinds(horizontal)">
                                      <p:cBhvr>
                                        <p:cTn id="27" dur="500"/>
                                        <p:tgtEl>
                                          <p:spTgt spid="19355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3556">
                                            <p:txEl>
                                              <p:pRg st="2" end="2"/>
                                            </p:txEl>
                                          </p:spTgt>
                                        </p:tgtEl>
                                        <p:attrNameLst>
                                          <p:attrName>style.visibility</p:attrName>
                                        </p:attrNameLst>
                                      </p:cBhvr>
                                      <p:to>
                                        <p:strVal val="visible"/>
                                      </p:to>
                                    </p:set>
                                    <p:animEffect transition="in" filter="blinds(horizontal)">
                                      <p:cBhvr>
                                        <p:cTn id="32" dur="500"/>
                                        <p:tgtEl>
                                          <p:spTgt spid="19355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3556">
                                            <p:txEl>
                                              <p:pRg st="3" end="3"/>
                                            </p:txEl>
                                          </p:spTgt>
                                        </p:tgtEl>
                                        <p:attrNameLst>
                                          <p:attrName>style.visibility</p:attrName>
                                        </p:attrNameLst>
                                      </p:cBhvr>
                                      <p:to>
                                        <p:strVal val="visible"/>
                                      </p:to>
                                    </p:set>
                                    <p:animEffect transition="in" filter="blinds(horizontal)">
                                      <p:cBhvr>
                                        <p:cTn id="37" dur="500"/>
                                        <p:tgtEl>
                                          <p:spTgt spid="19355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3557">
                                            <p:txEl>
                                              <p:pRg st="0" end="0"/>
                                            </p:txEl>
                                          </p:spTgt>
                                        </p:tgtEl>
                                        <p:attrNameLst>
                                          <p:attrName>style.visibility</p:attrName>
                                        </p:attrNameLst>
                                      </p:cBhvr>
                                      <p:to>
                                        <p:strVal val="visible"/>
                                      </p:to>
                                    </p:set>
                                    <p:animEffect transition="in" filter="blinds(horizontal)">
                                      <p:cBhvr>
                                        <p:cTn id="47" dur="500"/>
                                        <p:tgtEl>
                                          <p:spTgt spid="193557">
                                            <p:txEl>
                                              <p:pRg st="0" end="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93557">
                                            <p:txEl>
                                              <p:pRg st="1" end="1"/>
                                            </p:txEl>
                                          </p:spTgt>
                                        </p:tgtEl>
                                        <p:attrNameLst>
                                          <p:attrName>style.visibility</p:attrName>
                                        </p:attrNameLst>
                                      </p:cBhvr>
                                      <p:to>
                                        <p:strVal val="visible"/>
                                      </p:to>
                                    </p:set>
                                    <p:animEffect transition="in" filter="blinds(horizontal)">
                                      <p:cBhvr>
                                        <p:cTn id="50" dur="500"/>
                                        <p:tgtEl>
                                          <p:spTgt spid="193557">
                                            <p:txEl>
                                              <p:pRg st="1" end="1"/>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93557">
                                            <p:txEl>
                                              <p:pRg st="2" end="2"/>
                                            </p:txEl>
                                          </p:spTgt>
                                        </p:tgtEl>
                                        <p:attrNameLst>
                                          <p:attrName>style.visibility</p:attrName>
                                        </p:attrNameLst>
                                      </p:cBhvr>
                                      <p:to>
                                        <p:strVal val="visible"/>
                                      </p:to>
                                    </p:set>
                                    <p:animEffect transition="in" filter="blinds(horizontal)">
                                      <p:cBhvr>
                                        <p:cTn id="53" dur="500"/>
                                        <p:tgtEl>
                                          <p:spTgt spid="193557">
                                            <p:txEl>
                                              <p:pRg st="2" end="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93557">
                                            <p:txEl>
                                              <p:pRg st="3" end="3"/>
                                            </p:txEl>
                                          </p:spTgt>
                                        </p:tgtEl>
                                        <p:attrNameLst>
                                          <p:attrName>style.visibility</p:attrName>
                                        </p:attrNameLst>
                                      </p:cBhvr>
                                      <p:to>
                                        <p:strVal val="visible"/>
                                      </p:to>
                                    </p:set>
                                    <p:animEffect transition="in" filter="blinds(horizontal)">
                                      <p:cBhvr>
                                        <p:cTn id="56" dur="500"/>
                                        <p:tgtEl>
                                          <p:spTgt spid="193557">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93558"/>
                                        </p:tgtEl>
                                        <p:attrNameLst>
                                          <p:attrName>style.visibility</p:attrName>
                                        </p:attrNameLst>
                                      </p:cBhvr>
                                      <p:to>
                                        <p:strVal val="visible"/>
                                      </p:to>
                                    </p:set>
                                    <p:animEffect transition="in" filter="blinds(horizontal)">
                                      <p:cBhvr>
                                        <p:cTn id="61" dur="500"/>
                                        <p:tgtEl>
                                          <p:spTgt spid="19355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93557">
                                            <p:txEl>
                                              <p:pRg st="4" end="4"/>
                                            </p:txEl>
                                          </p:spTgt>
                                        </p:tgtEl>
                                        <p:attrNameLst>
                                          <p:attrName>style.visibility</p:attrName>
                                        </p:attrNameLst>
                                      </p:cBhvr>
                                      <p:to>
                                        <p:strVal val="visible"/>
                                      </p:to>
                                    </p:set>
                                    <p:animEffect transition="in" filter="blinds(horizontal)">
                                      <p:cBhvr>
                                        <p:cTn id="66" dur="500"/>
                                        <p:tgtEl>
                                          <p:spTgt spid="193557">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93563"/>
                                        </p:tgtEl>
                                        <p:attrNameLst>
                                          <p:attrName>style.visibility</p:attrName>
                                        </p:attrNameLst>
                                      </p:cBhvr>
                                      <p:to>
                                        <p:strVal val="visible"/>
                                      </p:to>
                                    </p:set>
                                    <p:animEffect transition="in" filter="blinds(horizontal)">
                                      <p:cBhvr>
                                        <p:cTn id="71" dur="500"/>
                                        <p:tgtEl>
                                          <p:spTgt spid="19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57" grpId="0" build="allAtOnce"/>
      <p:bldP spid="193558" grpId="0"/>
      <p:bldP spid="193563" grpId="0"/>
      <p:bldP spid="193564" grpId="0"/>
      <p:bldP spid="1935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idx="4294967295"/>
          </p:nvPr>
        </p:nvSpPr>
        <p:spPr>
          <a:xfrm>
            <a:off x="495300" y="53975"/>
            <a:ext cx="8305800" cy="660400"/>
          </a:xfrm>
        </p:spPr>
        <p:txBody>
          <a:bodyPr lIns="63500" tIns="25400" rIns="63500" bIns="25400" anchor="t">
            <a:spAutoFit/>
          </a:bodyPr>
          <a:lstStyle/>
          <a:p>
            <a:r>
              <a:rPr lang="en-US" altLang="zh-CN" smtClean="0">
                <a:ea typeface="宋体" pitchFamily="2" charset="-122"/>
              </a:rPr>
              <a:t>IEEE 754</a:t>
            </a:r>
            <a:r>
              <a:rPr lang="zh-CN" altLang="en-US" smtClean="0">
                <a:ea typeface="宋体" pitchFamily="2" charset="-122"/>
              </a:rPr>
              <a:t>的舍入方式的说明</a:t>
            </a:r>
          </a:p>
        </p:txBody>
      </p:sp>
      <p:sp>
        <p:nvSpPr>
          <p:cNvPr id="216067" name="Rectangle 3"/>
          <p:cNvSpPr>
            <a:spLocks noGrp="1" noChangeArrowheads="1"/>
          </p:cNvSpPr>
          <p:nvPr>
            <p:ph type="body" idx="4294967295"/>
          </p:nvPr>
        </p:nvSpPr>
        <p:spPr>
          <a:xfrm>
            <a:off x="635000" y="733425"/>
            <a:ext cx="8186738" cy="5699125"/>
          </a:xfrm>
        </p:spPr>
        <p:txBody>
          <a:bodyPr lIns="63500" tIns="25400" rIns="63500" bIns="25400">
            <a:spAutoFit/>
          </a:bodyPr>
          <a:lstStyle/>
          <a:p>
            <a:pPr>
              <a:lnSpc>
                <a:spcPct val="125000"/>
              </a:lnSpc>
              <a:buFont typeface="Monotype Sorts" pitchFamily="2" charset="2"/>
              <a:buChar char=" "/>
            </a:pPr>
            <a:r>
              <a:rPr lang="en-US" altLang="zh-CN" sz="2200" dirty="0" smtClean="0">
                <a:effectLst>
                  <a:outerShdw blurRad="38100" dist="38100" dir="2700000" algn="tl">
                    <a:srgbClr val="C0C0C0"/>
                  </a:outerShdw>
                </a:effectLst>
                <a:ea typeface="黑体" pitchFamily="49" charset="-122"/>
              </a:rPr>
              <a:t>IEEE 754</a:t>
            </a:r>
            <a:r>
              <a:rPr lang="zh-CN" altLang="en-US" sz="2200" dirty="0" smtClean="0">
                <a:effectLst>
                  <a:outerShdw blurRad="38100" dist="38100" dir="2700000" algn="tl">
                    <a:srgbClr val="C0C0C0"/>
                  </a:outerShdw>
                </a:effectLst>
                <a:ea typeface="黑体" pitchFamily="49" charset="-122"/>
              </a:rPr>
              <a:t>的舍入方式</a:t>
            </a:r>
            <a:endParaRPr lang="zh-CN" altLang="en-US" sz="2200" dirty="0" smtClean="0">
              <a:ea typeface="黑体" pitchFamily="49" charset="-122"/>
            </a:endParaRPr>
          </a:p>
          <a:p>
            <a:pPr>
              <a:lnSpc>
                <a:spcPct val="125000"/>
              </a:lnSpc>
              <a:buFont typeface="Monotype Sorts" pitchFamily="2" charset="2"/>
              <a:buChar char=" "/>
            </a:pPr>
            <a:endParaRPr lang="zh-CN" altLang="en-US" sz="2200" dirty="0" smtClean="0">
              <a:ea typeface="黑体" pitchFamily="49" charset="-122"/>
            </a:endParaRPr>
          </a:p>
          <a:p>
            <a:pPr>
              <a:lnSpc>
                <a:spcPct val="125000"/>
              </a:lnSpc>
              <a:buFont typeface="Monotype Sorts" pitchFamily="2" charset="2"/>
              <a:buChar char=" "/>
            </a:pPr>
            <a:r>
              <a:rPr lang="zh-CN" altLang="zh-CN" sz="2200" dirty="0" smtClean="0">
                <a:solidFill>
                  <a:srgbClr val="0000FF"/>
                </a:solidFill>
                <a:ea typeface="黑体" pitchFamily="49" charset="-122"/>
              </a:rPr>
              <a:t>(</a:t>
            </a:r>
            <a:r>
              <a:rPr lang="zh-CN" altLang="en-US" sz="2200" dirty="0" smtClean="0">
                <a:solidFill>
                  <a:srgbClr val="0000FF"/>
                </a:solidFill>
                <a:ea typeface="黑体" pitchFamily="49" charset="-122"/>
              </a:rPr>
              <a:t> </a:t>
            </a:r>
            <a:r>
              <a:rPr lang="en-US" altLang="zh-CN" sz="2200" dirty="0" smtClean="0">
                <a:solidFill>
                  <a:srgbClr val="0000FF"/>
                </a:solidFill>
                <a:ea typeface="黑体" pitchFamily="49" charset="-122"/>
              </a:rPr>
              <a:t>Z1</a:t>
            </a:r>
            <a:r>
              <a:rPr lang="zh-CN" altLang="en-US" sz="2200" dirty="0" smtClean="0">
                <a:solidFill>
                  <a:srgbClr val="0000FF"/>
                </a:solidFill>
                <a:ea typeface="黑体" pitchFamily="49" charset="-122"/>
              </a:rPr>
              <a:t>和</a:t>
            </a:r>
            <a:r>
              <a:rPr lang="en-US" altLang="zh-CN" sz="2200" dirty="0" smtClean="0">
                <a:solidFill>
                  <a:srgbClr val="0000FF"/>
                </a:solidFill>
                <a:ea typeface="黑体" pitchFamily="49" charset="-122"/>
              </a:rPr>
              <a:t>Z2</a:t>
            </a:r>
            <a:r>
              <a:rPr lang="zh-CN" altLang="en-US" sz="2200" dirty="0" smtClean="0">
                <a:solidFill>
                  <a:srgbClr val="0000FF"/>
                </a:solidFill>
                <a:ea typeface="黑体" pitchFamily="49" charset="-122"/>
              </a:rPr>
              <a:t>分别是结果</a:t>
            </a:r>
            <a:r>
              <a:rPr lang="en-US" altLang="en-US" sz="2200" dirty="0" smtClean="0">
                <a:solidFill>
                  <a:srgbClr val="0000FF"/>
                </a:solidFill>
                <a:ea typeface="黑体" pitchFamily="49" charset="-122"/>
              </a:rPr>
              <a:t>Z</a:t>
            </a:r>
            <a:r>
              <a:rPr lang="zh-CN" altLang="en-US" sz="2200" dirty="0" smtClean="0">
                <a:solidFill>
                  <a:srgbClr val="0000FF"/>
                </a:solidFill>
                <a:ea typeface="黑体" pitchFamily="49" charset="-122"/>
              </a:rPr>
              <a:t>的最近的可表示的左、右两个数 )</a:t>
            </a:r>
          </a:p>
          <a:p>
            <a:pPr>
              <a:lnSpc>
                <a:spcPct val="125000"/>
              </a:lnSpc>
              <a:buFont typeface="Monotype Sorts" pitchFamily="2" charset="2"/>
              <a:buChar char=" "/>
            </a:pPr>
            <a:r>
              <a:rPr lang="zh-CN" altLang="zh-CN" sz="2200" dirty="0" smtClean="0">
                <a:solidFill>
                  <a:schemeClr val="accent2"/>
                </a:solidFill>
                <a:ea typeface="黑体" pitchFamily="49" charset="-122"/>
              </a:rPr>
              <a:t>(1)</a:t>
            </a:r>
            <a:r>
              <a:rPr lang="zh-CN" altLang="en-US" sz="2200" dirty="0" smtClean="0">
                <a:solidFill>
                  <a:schemeClr val="accent2"/>
                </a:solidFill>
                <a:ea typeface="黑体" pitchFamily="49" charset="-122"/>
              </a:rPr>
              <a:t> 就近舍入：</a:t>
            </a:r>
            <a:r>
              <a:rPr lang="zh-CN" altLang="en-US" sz="2200" dirty="0" smtClean="0">
                <a:ea typeface="黑体" pitchFamily="49" charset="-122"/>
              </a:rPr>
              <a:t>舍入为最近可表示的数</a:t>
            </a:r>
          </a:p>
          <a:p>
            <a:pPr>
              <a:lnSpc>
                <a:spcPct val="125000"/>
              </a:lnSpc>
              <a:buFont typeface="Monotype Sorts" pitchFamily="2" charset="2"/>
              <a:buChar char=" "/>
            </a:pPr>
            <a:r>
              <a:rPr lang="zh-CN" altLang="en-US" sz="2200" dirty="0" smtClean="0">
                <a:ea typeface="黑体" pitchFamily="49" charset="-122"/>
              </a:rPr>
              <a:t>      非中间值：0舍1入</a:t>
            </a:r>
            <a:r>
              <a:rPr lang="en-US" altLang="zh-CN" sz="2200" dirty="0" smtClean="0">
                <a:ea typeface="黑体" pitchFamily="49" charset="-122"/>
              </a:rPr>
              <a:t>；</a:t>
            </a:r>
          </a:p>
          <a:p>
            <a:pPr>
              <a:lnSpc>
                <a:spcPct val="125000"/>
              </a:lnSpc>
              <a:buFont typeface="Monotype Sorts" pitchFamily="2" charset="2"/>
              <a:buChar char=" "/>
            </a:pPr>
            <a:r>
              <a:rPr lang="en-US" altLang="zh-CN" sz="2200" dirty="0" smtClean="0">
                <a:ea typeface="黑体" pitchFamily="49" charset="-122"/>
              </a:rPr>
              <a:t>      </a:t>
            </a:r>
            <a:r>
              <a:rPr lang="zh-CN" altLang="en-US" sz="2200" dirty="0" smtClean="0">
                <a:ea typeface="黑体" pitchFamily="49" charset="-122"/>
              </a:rPr>
              <a:t>中间值：</a:t>
            </a:r>
            <a:r>
              <a:rPr lang="zh-CN" altLang="en-US" sz="2200" dirty="0" smtClean="0">
                <a:solidFill>
                  <a:srgbClr val="CC0000"/>
                </a:solidFill>
                <a:ea typeface="黑体" pitchFamily="49" charset="-122"/>
              </a:rPr>
              <a:t>强迫结果为</a:t>
            </a:r>
            <a:r>
              <a:rPr lang="zh-CN" altLang="en-US" sz="2200" dirty="0" smtClean="0">
                <a:solidFill>
                  <a:srgbClr val="CC0000"/>
                </a:solidFill>
                <a:ea typeface="黑体" pitchFamily="49" charset="-122"/>
              </a:rPr>
              <a:t>偶数</a:t>
            </a:r>
            <a:endParaRPr lang="zh-CN" altLang="en-US" sz="2200" dirty="0" smtClean="0">
              <a:ea typeface="黑体" pitchFamily="49" charset="-122"/>
            </a:endParaRPr>
          </a:p>
          <a:p>
            <a:pPr>
              <a:lnSpc>
                <a:spcPct val="125000"/>
              </a:lnSpc>
              <a:buFont typeface="Monotype Sorts" pitchFamily="2" charset="2"/>
              <a:buChar char=" "/>
            </a:pPr>
            <a:endParaRPr lang="zh-CN" altLang="en-US" sz="2200" dirty="0" smtClean="0">
              <a:solidFill>
                <a:schemeClr val="accent2"/>
              </a:solidFill>
              <a:ea typeface="黑体" pitchFamily="49" charset="-122"/>
            </a:endParaRPr>
          </a:p>
          <a:p>
            <a:pPr>
              <a:lnSpc>
                <a:spcPct val="125000"/>
              </a:lnSpc>
              <a:buFont typeface="Monotype Sorts" pitchFamily="2" charset="2"/>
              <a:buChar char=" "/>
            </a:pPr>
            <a:endParaRPr lang="zh-CN" altLang="en-US" sz="2200" dirty="0" smtClean="0">
              <a:solidFill>
                <a:schemeClr val="accent2"/>
              </a:solidFill>
              <a:ea typeface="黑体" pitchFamily="49" charset="-122"/>
            </a:endParaRPr>
          </a:p>
          <a:p>
            <a:pPr>
              <a:lnSpc>
                <a:spcPct val="125000"/>
              </a:lnSpc>
              <a:buFont typeface="Monotype Sorts" pitchFamily="2" charset="2"/>
              <a:buChar char=" "/>
            </a:pPr>
            <a:r>
              <a:rPr lang="zh-CN" altLang="en-US" sz="2200" dirty="0" smtClean="0">
                <a:solidFill>
                  <a:schemeClr val="accent2"/>
                </a:solidFill>
                <a:ea typeface="黑体" pitchFamily="49" charset="-122"/>
              </a:rPr>
              <a:t>(2) 朝+∞方向舍入:</a:t>
            </a:r>
            <a:r>
              <a:rPr lang="zh-CN" altLang="en-US" sz="2200" dirty="0" smtClean="0">
                <a:ea typeface="黑体" pitchFamily="49" charset="-122"/>
              </a:rPr>
              <a:t>舍入为</a:t>
            </a:r>
            <a:r>
              <a:rPr lang="en-US" altLang="en-US" sz="2200" dirty="0" smtClean="0">
                <a:ea typeface="黑体" pitchFamily="49" charset="-122"/>
              </a:rPr>
              <a:t>Z2(</a:t>
            </a:r>
            <a:r>
              <a:rPr lang="zh-CN" altLang="en-US" sz="2200" dirty="0" smtClean="0">
                <a:ea typeface="黑体" pitchFamily="49" charset="-122"/>
              </a:rPr>
              <a:t>正向舍入)</a:t>
            </a:r>
          </a:p>
          <a:p>
            <a:pPr>
              <a:lnSpc>
                <a:spcPct val="125000"/>
              </a:lnSpc>
              <a:buFont typeface="Monotype Sorts" pitchFamily="2" charset="2"/>
              <a:buChar char=" "/>
            </a:pPr>
            <a:r>
              <a:rPr lang="zh-CN" altLang="en-US" sz="2200" dirty="0" smtClean="0">
                <a:solidFill>
                  <a:schemeClr val="accent2"/>
                </a:solidFill>
                <a:ea typeface="黑体" pitchFamily="49" charset="-122"/>
              </a:rPr>
              <a:t>(3) 朝-∞方向舍入:</a:t>
            </a:r>
            <a:r>
              <a:rPr lang="zh-CN" altLang="en-US" sz="2200" dirty="0" smtClean="0">
                <a:ea typeface="黑体" pitchFamily="49" charset="-122"/>
              </a:rPr>
              <a:t>舍入为</a:t>
            </a:r>
            <a:r>
              <a:rPr lang="en-US" altLang="en-US" sz="2200" dirty="0" smtClean="0">
                <a:ea typeface="黑体" pitchFamily="49" charset="-122"/>
              </a:rPr>
              <a:t>Z1(</a:t>
            </a:r>
            <a:r>
              <a:rPr lang="zh-CN" altLang="en-US" sz="2200" dirty="0" smtClean="0">
                <a:ea typeface="黑体" pitchFamily="49" charset="-122"/>
              </a:rPr>
              <a:t>负向舍入)</a:t>
            </a:r>
          </a:p>
          <a:p>
            <a:pPr>
              <a:lnSpc>
                <a:spcPct val="125000"/>
              </a:lnSpc>
              <a:buFont typeface="Monotype Sorts" pitchFamily="2" charset="2"/>
              <a:buChar char=" "/>
            </a:pPr>
            <a:r>
              <a:rPr lang="zh-CN" altLang="en-US" sz="2200" dirty="0" smtClean="0">
                <a:solidFill>
                  <a:schemeClr val="accent2"/>
                </a:solidFill>
                <a:ea typeface="黑体" pitchFamily="49" charset="-122"/>
              </a:rPr>
              <a:t>(4) 朝0方向舍入：</a:t>
            </a:r>
            <a:r>
              <a:rPr lang="zh-CN" altLang="en-US" sz="2200" dirty="0" smtClean="0">
                <a:ea typeface="黑体" pitchFamily="49" charset="-122"/>
              </a:rPr>
              <a:t>截去。正数：取</a:t>
            </a:r>
            <a:r>
              <a:rPr lang="en-US" altLang="en-US" sz="2200" dirty="0" smtClean="0">
                <a:ea typeface="黑体" pitchFamily="49" charset="-122"/>
              </a:rPr>
              <a:t>Z1;</a:t>
            </a:r>
            <a:r>
              <a:rPr lang="en-US" altLang="zh-CN" sz="2200" dirty="0" smtClean="0">
                <a:ea typeface="黑体" pitchFamily="49" charset="-122"/>
              </a:rPr>
              <a:t>  </a:t>
            </a:r>
            <a:r>
              <a:rPr lang="zh-CN" altLang="en-US" sz="2200" dirty="0" smtClean="0">
                <a:ea typeface="黑体" pitchFamily="49" charset="-122"/>
              </a:rPr>
              <a:t>负数：取</a:t>
            </a:r>
            <a:r>
              <a:rPr lang="en-US" altLang="en-US" sz="2200" dirty="0" smtClean="0">
                <a:ea typeface="黑体" pitchFamily="49" charset="-122"/>
              </a:rPr>
              <a:t>Z2</a:t>
            </a:r>
            <a:endParaRPr lang="en-US" altLang="zh-CN" sz="2200" dirty="0" smtClean="0">
              <a:ea typeface="黑体" pitchFamily="49" charset="-122"/>
            </a:endParaRPr>
          </a:p>
          <a:p>
            <a:pPr lvl="1">
              <a:buFont typeface="Monotype Sorts" pitchFamily="2" charset="2"/>
              <a:buChar char=" "/>
            </a:pPr>
            <a:r>
              <a:rPr lang="en-US" altLang="zh-CN" sz="1800" dirty="0" smtClean="0">
                <a:latin typeface="宋体" pitchFamily="2" charset="-122"/>
              </a:rPr>
              <a:t>       </a:t>
            </a:r>
            <a:endParaRPr lang="zh-CN" altLang="en-US" sz="1800" dirty="0" smtClean="0">
              <a:latin typeface="宋体" pitchFamily="2" charset="-122"/>
            </a:endParaRPr>
          </a:p>
        </p:txBody>
      </p:sp>
      <p:sp>
        <p:nvSpPr>
          <p:cNvPr id="668676" name="Line 4"/>
          <p:cNvSpPr>
            <a:spLocks noChangeShapeType="1"/>
          </p:cNvSpPr>
          <p:nvPr/>
        </p:nvSpPr>
        <p:spPr bwMode="auto">
          <a:xfrm>
            <a:off x="1524000" y="1279525"/>
            <a:ext cx="6553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68677" name="Line 5"/>
          <p:cNvSpPr>
            <a:spLocks noChangeShapeType="1"/>
          </p:cNvSpPr>
          <p:nvPr/>
        </p:nvSpPr>
        <p:spPr bwMode="auto">
          <a:xfrm>
            <a:off x="24384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668678" name="Line 6"/>
          <p:cNvSpPr>
            <a:spLocks noChangeShapeType="1"/>
          </p:cNvSpPr>
          <p:nvPr/>
        </p:nvSpPr>
        <p:spPr bwMode="auto">
          <a:xfrm>
            <a:off x="63246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668679" name="Text Box 7"/>
          <p:cNvSpPr txBox="1">
            <a:spLocks noChangeArrowheads="1"/>
          </p:cNvSpPr>
          <p:nvPr/>
        </p:nvSpPr>
        <p:spPr bwMode="auto">
          <a:xfrm>
            <a:off x="6172200" y="1228725"/>
            <a:ext cx="431800" cy="457200"/>
          </a:xfrm>
          <a:prstGeom prst="rect">
            <a:avLst/>
          </a:prstGeom>
          <a:noFill/>
          <a:ln w="38100">
            <a:noFill/>
            <a:miter lim="800000"/>
            <a:headEnd/>
            <a:tailEnd/>
          </a:ln>
        </p:spPr>
        <p:txBody>
          <a:bodyPr>
            <a:spAutoFit/>
          </a:bodyPr>
          <a:lstStyle/>
          <a:p>
            <a:pPr>
              <a:spcBef>
                <a:spcPct val="50000"/>
              </a:spcBef>
            </a:pPr>
            <a:r>
              <a:rPr kumimoji="1" lang="zh-CN" altLang="en-US" sz="2400" b="1">
                <a:solidFill>
                  <a:srgbClr val="FF0066"/>
                </a:solidFill>
              </a:rPr>
              <a:t>0</a:t>
            </a:r>
          </a:p>
        </p:txBody>
      </p:sp>
      <p:sp>
        <p:nvSpPr>
          <p:cNvPr id="668680" name="Text Box 8"/>
          <p:cNvSpPr txBox="1">
            <a:spLocks noChangeArrowheads="1"/>
          </p:cNvSpPr>
          <p:nvPr/>
        </p:nvSpPr>
        <p:spPr bwMode="auto">
          <a:xfrm>
            <a:off x="2273300" y="1228725"/>
            <a:ext cx="400050" cy="457200"/>
          </a:xfrm>
          <a:prstGeom prst="rect">
            <a:avLst/>
          </a:prstGeom>
          <a:noFill/>
          <a:ln w="38100">
            <a:noFill/>
            <a:miter lim="800000"/>
            <a:headEnd/>
            <a:tailEnd/>
          </a:ln>
        </p:spPr>
        <p:txBody>
          <a:bodyPr>
            <a:spAutoFit/>
          </a:bodyPr>
          <a:lstStyle/>
          <a:p>
            <a:r>
              <a:rPr kumimoji="1" lang="zh-CN" altLang="en-US" sz="2400" b="1">
                <a:solidFill>
                  <a:srgbClr val="FF0066"/>
                </a:solidFill>
              </a:rPr>
              <a:t>0</a:t>
            </a:r>
          </a:p>
        </p:txBody>
      </p:sp>
      <p:sp>
        <p:nvSpPr>
          <p:cNvPr id="668681" name="Line 9"/>
          <p:cNvSpPr>
            <a:spLocks noChangeShapeType="1"/>
          </p:cNvSpPr>
          <p:nvPr/>
        </p:nvSpPr>
        <p:spPr bwMode="auto">
          <a:xfrm flipH="1">
            <a:off x="4508500" y="1127125"/>
            <a:ext cx="0" cy="152400"/>
          </a:xfrm>
          <a:prstGeom prst="line">
            <a:avLst/>
          </a:prstGeom>
          <a:noFill/>
          <a:ln w="38100">
            <a:solidFill>
              <a:schemeClr val="tx1"/>
            </a:solidFill>
            <a:round/>
            <a:headEnd/>
            <a:tailEnd/>
          </a:ln>
        </p:spPr>
        <p:txBody>
          <a:bodyPr wrap="none" anchor="ctr"/>
          <a:lstStyle/>
          <a:p>
            <a:endParaRPr lang="zh-CN" altLang="en-US"/>
          </a:p>
        </p:txBody>
      </p:sp>
      <p:sp>
        <p:nvSpPr>
          <p:cNvPr id="668682" name="Text Box 10"/>
          <p:cNvSpPr txBox="1">
            <a:spLocks noChangeArrowheads="1"/>
          </p:cNvSpPr>
          <p:nvPr/>
        </p:nvSpPr>
        <p:spPr bwMode="auto">
          <a:xfrm>
            <a:off x="4321175" y="1279525"/>
            <a:ext cx="381000" cy="457200"/>
          </a:xfrm>
          <a:prstGeom prst="rect">
            <a:avLst/>
          </a:prstGeom>
          <a:noFill/>
          <a:ln w="38100">
            <a:noFill/>
            <a:miter lim="800000"/>
            <a:headEnd/>
            <a:tailEnd/>
          </a:ln>
        </p:spPr>
        <p:txBody>
          <a:bodyPr>
            <a:spAutoFit/>
          </a:bodyPr>
          <a:lstStyle/>
          <a:p>
            <a:pPr>
              <a:spcBef>
                <a:spcPct val="50000"/>
              </a:spcBef>
            </a:pPr>
            <a:r>
              <a:rPr kumimoji="1" lang="en-US" altLang="en-US" sz="2400" b="1"/>
              <a:t>Z</a:t>
            </a:r>
            <a:endParaRPr kumimoji="1" lang="en-US" altLang="zh-CN" sz="2400" b="1"/>
          </a:p>
        </p:txBody>
      </p:sp>
      <p:sp>
        <p:nvSpPr>
          <p:cNvPr id="668683" name="Line 11"/>
          <p:cNvSpPr>
            <a:spLocks noChangeShapeType="1"/>
          </p:cNvSpPr>
          <p:nvPr/>
        </p:nvSpPr>
        <p:spPr bwMode="auto">
          <a:xfrm>
            <a:off x="38862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668684" name="Line 12"/>
          <p:cNvSpPr>
            <a:spLocks noChangeShapeType="1"/>
          </p:cNvSpPr>
          <p:nvPr/>
        </p:nvSpPr>
        <p:spPr bwMode="auto">
          <a:xfrm flipH="1">
            <a:off x="5080000" y="1190625"/>
            <a:ext cx="0" cy="114300"/>
          </a:xfrm>
          <a:prstGeom prst="line">
            <a:avLst/>
          </a:prstGeom>
          <a:noFill/>
          <a:ln w="38100">
            <a:solidFill>
              <a:schemeClr val="tx1"/>
            </a:solidFill>
            <a:round/>
            <a:headEnd/>
            <a:tailEnd/>
          </a:ln>
        </p:spPr>
        <p:txBody>
          <a:bodyPr wrap="none" anchor="ctr"/>
          <a:lstStyle/>
          <a:p>
            <a:endParaRPr lang="zh-CN" altLang="en-US"/>
          </a:p>
        </p:txBody>
      </p:sp>
      <p:sp>
        <p:nvSpPr>
          <p:cNvPr id="668685" name="Text Box 13"/>
          <p:cNvSpPr txBox="1">
            <a:spLocks noChangeArrowheads="1"/>
          </p:cNvSpPr>
          <p:nvPr/>
        </p:nvSpPr>
        <p:spPr bwMode="auto">
          <a:xfrm>
            <a:off x="3632200" y="1266825"/>
            <a:ext cx="546100" cy="457200"/>
          </a:xfrm>
          <a:prstGeom prst="rect">
            <a:avLst/>
          </a:prstGeom>
          <a:noFill/>
          <a:ln w="38100">
            <a:noFill/>
            <a:miter lim="800000"/>
            <a:headEnd/>
            <a:tailEnd/>
          </a:ln>
        </p:spPr>
        <p:txBody>
          <a:bodyPr>
            <a:spAutoFit/>
          </a:bodyPr>
          <a:lstStyle/>
          <a:p>
            <a:pPr>
              <a:spcBef>
                <a:spcPct val="50000"/>
              </a:spcBef>
            </a:pPr>
            <a:r>
              <a:rPr kumimoji="1" lang="en-US" altLang="zh-CN" sz="2400" b="1"/>
              <a:t>Z1</a:t>
            </a:r>
          </a:p>
        </p:txBody>
      </p:sp>
      <p:sp>
        <p:nvSpPr>
          <p:cNvPr id="668686" name="Text Box 14"/>
          <p:cNvSpPr txBox="1">
            <a:spLocks noChangeArrowheads="1"/>
          </p:cNvSpPr>
          <p:nvPr/>
        </p:nvSpPr>
        <p:spPr bwMode="auto">
          <a:xfrm>
            <a:off x="4889500" y="1279525"/>
            <a:ext cx="647700" cy="457200"/>
          </a:xfrm>
          <a:prstGeom prst="rect">
            <a:avLst/>
          </a:prstGeom>
          <a:noFill/>
          <a:ln w="38100">
            <a:noFill/>
            <a:miter lim="800000"/>
            <a:headEnd/>
            <a:tailEnd/>
          </a:ln>
        </p:spPr>
        <p:txBody>
          <a:bodyPr>
            <a:spAutoFit/>
          </a:bodyPr>
          <a:lstStyle/>
          <a:p>
            <a:pPr>
              <a:spcBef>
                <a:spcPct val="50000"/>
              </a:spcBef>
            </a:pPr>
            <a:r>
              <a:rPr kumimoji="1" lang="en-US" altLang="zh-CN" sz="2400" b="1"/>
              <a:t>Z2</a:t>
            </a:r>
          </a:p>
        </p:txBody>
      </p:sp>
      <p:grpSp>
        <p:nvGrpSpPr>
          <p:cNvPr id="2" name="Group 21"/>
          <p:cNvGrpSpPr>
            <a:grpSpLocks/>
          </p:cNvGrpSpPr>
          <p:nvPr/>
        </p:nvGrpSpPr>
        <p:grpSpPr bwMode="auto">
          <a:xfrm>
            <a:off x="5507038" y="2573338"/>
            <a:ext cx="3430587" cy="1320800"/>
            <a:chOff x="3368" y="1346"/>
            <a:chExt cx="2161" cy="832"/>
          </a:xfrm>
        </p:grpSpPr>
        <p:sp>
          <p:nvSpPr>
            <p:cNvPr id="668688" name="Text Box 16"/>
            <p:cNvSpPr txBox="1">
              <a:spLocks noChangeArrowheads="1"/>
            </p:cNvSpPr>
            <p:nvPr/>
          </p:nvSpPr>
          <p:spPr bwMode="auto">
            <a:xfrm>
              <a:off x="3550" y="1346"/>
              <a:ext cx="1979" cy="832"/>
            </a:xfrm>
            <a:prstGeom prst="rect">
              <a:avLst/>
            </a:prstGeom>
            <a:solidFill>
              <a:srgbClr val="CCFFFF"/>
            </a:solidFill>
            <a:ln w="9525">
              <a:solidFill>
                <a:srgbClr val="0000FF"/>
              </a:solidFill>
              <a:miter lim="800000"/>
              <a:headEnd/>
              <a:tailEnd/>
            </a:ln>
          </p:spPr>
          <p:txBody>
            <a:bodyPr>
              <a:spAutoFit/>
            </a:bodyPr>
            <a:lstStyle/>
            <a:p>
              <a:pPr eaLnBrk="0" hangingPunct="0"/>
              <a:r>
                <a:rPr lang="zh-CN" altLang="en-US" sz="2000" b="1">
                  <a:solidFill>
                    <a:srgbClr val="0000FF"/>
                  </a:solidFill>
                  <a:ea typeface="黑体" pitchFamily="49" charset="-122"/>
                </a:rPr>
                <a:t>例如：附加位为</a:t>
              </a:r>
            </a:p>
            <a:p>
              <a:pPr eaLnBrk="0" hangingPunct="0"/>
              <a:r>
                <a:rPr lang="zh-CN" altLang="en-US" sz="2000" b="1">
                  <a:ea typeface="黑体" pitchFamily="49" charset="-122"/>
                </a:rPr>
                <a:t>01：舍</a:t>
              </a:r>
            </a:p>
            <a:p>
              <a:pPr eaLnBrk="0" hangingPunct="0"/>
              <a:r>
                <a:rPr lang="zh-CN" altLang="en-US" sz="2000" b="1">
                  <a:ea typeface="黑体" pitchFamily="49" charset="-122"/>
                </a:rPr>
                <a:t>11：入</a:t>
              </a:r>
            </a:p>
            <a:p>
              <a:pPr eaLnBrk="0" hangingPunct="0"/>
              <a:r>
                <a:rPr lang="zh-CN" altLang="en-US" sz="2000" b="1">
                  <a:ea typeface="黑体" pitchFamily="49" charset="-122"/>
                </a:rPr>
                <a:t>10</a:t>
              </a:r>
              <a:r>
                <a:rPr lang="zh-CN" altLang="en-US" sz="2000" b="1">
                  <a:ea typeface="黑体" pitchFamily="49" charset="-122"/>
                  <a:sym typeface="Wingdings" pitchFamily="2" charset="2"/>
                </a:rPr>
                <a:t>：(强迫结果为偶数)</a:t>
              </a:r>
              <a:endParaRPr lang="zh-CN" altLang="en-US" sz="2000" b="1">
                <a:ea typeface="黑体" pitchFamily="49" charset="-122"/>
              </a:endParaRPr>
            </a:p>
          </p:txBody>
        </p:sp>
        <p:sp>
          <p:nvSpPr>
            <p:cNvPr id="668689" name="AutoShape 17"/>
            <p:cNvSpPr>
              <a:spLocks/>
            </p:cNvSpPr>
            <p:nvPr/>
          </p:nvSpPr>
          <p:spPr bwMode="auto">
            <a:xfrm>
              <a:off x="3368" y="1477"/>
              <a:ext cx="118" cy="541"/>
            </a:xfrm>
            <a:prstGeom prst="rightBrace">
              <a:avLst>
                <a:gd name="adj1" fmla="val 38206"/>
                <a:gd name="adj2" fmla="val 50000"/>
              </a:avLst>
            </a:prstGeom>
            <a:noFill/>
            <a:ln w="28575">
              <a:solidFill>
                <a:srgbClr val="0000FF"/>
              </a:solidFill>
              <a:round/>
              <a:headEnd/>
              <a:tailEnd/>
            </a:ln>
          </p:spPr>
          <p:txBody>
            <a:bodyPr wrap="none" anchor="ctr"/>
            <a:lstStyle/>
            <a:p>
              <a:pPr eaLnBrk="0" hangingPunct="0"/>
              <a:endParaRPr lang="zh-CN" altLang="en-US" sz="1600" b="1">
                <a:latin typeface="Times New Roman" pitchFamily="18" charset="0"/>
              </a:endParaRPr>
            </a:p>
          </p:txBody>
        </p:sp>
      </p:grpSp>
      <p:sp>
        <p:nvSpPr>
          <p:cNvPr id="216082" name="Text Box 18"/>
          <p:cNvSpPr txBox="1">
            <a:spLocks noChangeArrowheads="1"/>
          </p:cNvSpPr>
          <p:nvPr/>
        </p:nvSpPr>
        <p:spPr bwMode="auto">
          <a:xfrm>
            <a:off x="468313" y="3921125"/>
            <a:ext cx="6378575" cy="762000"/>
          </a:xfrm>
          <a:prstGeom prst="rect">
            <a:avLst/>
          </a:prstGeom>
          <a:noFill/>
          <a:ln w="12700">
            <a:noFill/>
            <a:miter lim="800000"/>
            <a:headEnd/>
            <a:tailEnd/>
          </a:ln>
        </p:spPr>
        <p:txBody>
          <a:bodyPr>
            <a:spAutoFit/>
          </a:bodyPr>
          <a:lstStyle/>
          <a:p>
            <a:pPr eaLnBrk="0" hangingPunct="0"/>
            <a:r>
              <a:rPr lang="zh-CN" altLang="en-US" sz="2200" b="1">
                <a:cs typeface="Times New Roman" pitchFamily="18" charset="0"/>
              </a:rPr>
              <a:t>例：</a:t>
            </a:r>
            <a:r>
              <a:rPr lang="en-US" altLang="zh-CN" sz="2200" b="1">
                <a:cs typeface="Times New Roman" pitchFamily="18" charset="0"/>
              </a:rPr>
              <a:t>1.1101</a:t>
            </a:r>
            <a:r>
              <a:rPr lang="en-US" altLang="zh-CN" sz="2200" b="1">
                <a:solidFill>
                  <a:srgbClr val="CC0000"/>
                </a:solidFill>
                <a:cs typeface="Times New Roman" pitchFamily="18" charset="0"/>
              </a:rPr>
              <a:t>11</a:t>
            </a:r>
            <a:r>
              <a:rPr lang="en-US" altLang="zh-CN" sz="2200" b="1">
                <a:cs typeface="Times New Roman" pitchFamily="18" charset="0"/>
              </a:rPr>
              <a:t> </a:t>
            </a:r>
            <a:r>
              <a:rPr lang="en-US" altLang="zh-CN" sz="2200" b="1">
                <a:latin typeface="Times New Roman" pitchFamily="18" charset="0"/>
                <a:ea typeface="黑体" pitchFamily="49" charset="-122"/>
                <a:cs typeface="Times New Roman" pitchFamily="18" charset="0"/>
              </a:rPr>
              <a:t>→</a:t>
            </a:r>
            <a:r>
              <a:rPr lang="en-US" altLang="zh-CN" sz="2200" b="1">
                <a:cs typeface="Times New Roman" pitchFamily="18" charset="0"/>
              </a:rPr>
              <a:t> 1.1110;    1.1101</a:t>
            </a:r>
            <a:r>
              <a:rPr lang="en-US" altLang="zh-CN" sz="2200" b="1">
                <a:solidFill>
                  <a:srgbClr val="CC0000"/>
                </a:solidFill>
                <a:cs typeface="Times New Roman" pitchFamily="18" charset="0"/>
              </a:rPr>
              <a:t>01</a:t>
            </a:r>
            <a:r>
              <a:rPr lang="en-US" altLang="zh-CN" sz="2200" b="1">
                <a:cs typeface="Times New Roman" pitchFamily="18" charset="0"/>
              </a:rPr>
              <a:t> </a:t>
            </a:r>
            <a:r>
              <a:rPr lang="en-US" altLang="zh-CN" sz="2200" b="1">
                <a:latin typeface="Times New Roman" pitchFamily="18" charset="0"/>
                <a:ea typeface="黑体" pitchFamily="49" charset="-122"/>
              </a:rPr>
              <a:t>→</a:t>
            </a:r>
            <a:r>
              <a:rPr lang="en-US" altLang="zh-CN" sz="1600" b="1">
                <a:latin typeface="Times New Roman" pitchFamily="18" charset="0"/>
              </a:rPr>
              <a:t> </a:t>
            </a:r>
            <a:r>
              <a:rPr lang="en-US" altLang="zh-CN" sz="2200" b="1"/>
              <a:t>1.1101;    </a:t>
            </a:r>
          </a:p>
          <a:p>
            <a:pPr eaLnBrk="0" hangingPunct="0"/>
            <a:r>
              <a:rPr lang="en-US" altLang="zh-CN" sz="2200" b="1"/>
              <a:t>        1.1101</a:t>
            </a:r>
            <a:r>
              <a:rPr lang="en-US" altLang="zh-CN" sz="2200" b="1">
                <a:solidFill>
                  <a:srgbClr val="CC0000"/>
                </a:solidFill>
              </a:rPr>
              <a:t>10</a:t>
            </a:r>
            <a:r>
              <a:rPr lang="en-US" altLang="zh-CN" sz="2200" b="1"/>
              <a:t> </a:t>
            </a:r>
            <a:r>
              <a:rPr lang="en-US" altLang="zh-CN" sz="2200" b="1">
                <a:latin typeface="Times New Roman" pitchFamily="18" charset="0"/>
                <a:ea typeface="黑体" pitchFamily="49" charset="-122"/>
              </a:rPr>
              <a:t>→</a:t>
            </a:r>
            <a:r>
              <a:rPr lang="en-US" altLang="zh-CN" sz="1600" b="1">
                <a:latin typeface="Times New Roman" pitchFamily="18" charset="0"/>
              </a:rPr>
              <a:t> </a:t>
            </a:r>
            <a:r>
              <a:rPr lang="en-US" altLang="zh-CN" sz="2200" b="1"/>
              <a:t>1.1110;    1.1111</a:t>
            </a:r>
            <a:r>
              <a:rPr lang="en-US" altLang="zh-CN" sz="2200" b="1">
                <a:solidFill>
                  <a:srgbClr val="CC0000"/>
                </a:solidFill>
              </a:rPr>
              <a:t>10</a:t>
            </a:r>
            <a:r>
              <a:rPr lang="en-US" altLang="zh-CN" sz="2200" b="1"/>
              <a:t> </a:t>
            </a:r>
            <a:r>
              <a:rPr lang="en-US" altLang="zh-CN" sz="2200" b="1">
                <a:latin typeface="Times New Roman" pitchFamily="18" charset="0"/>
                <a:ea typeface="黑体" pitchFamily="49" charset="-122"/>
              </a:rPr>
              <a:t>→</a:t>
            </a:r>
            <a:r>
              <a:rPr lang="en-US" altLang="zh-CN" sz="2200" b="1"/>
              <a:t> 10.0000; </a:t>
            </a:r>
            <a:endParaRPr lang="en-US" altLang="en-US" sz="2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67">
                                            <p:txEl>
                                              <p:pRg st="3" end="3"/>
                                            </p:txEl>
                                          </p:spTgt>
                                        </p:tgtEl>
                                        <p:attrNameLst>
                                          <p:attrName>style.visibility</p:attrName>
                                        </p:attrNameLst>
                                      </p:cBhvr>
                                      <p:to>
                                        <p:strVal val="visible"/>
                                      </p:to>
                                    </p:set>
                                    <p:animEffect transition="in" filter="blinds(horizontal)">
                                      <p:cBhvr>
                                        <p:cTn id="7" dur="500"/>
                                        <p:tgtEl>
                                          <p:spTgt spid="21606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6067">
                                            <p:txEl>
                                              <p:pRg st="4" end="4"/>
                                            </p:txEl>
                                          </p:spTgt>
                                        </p:tgtEl>
                                        <p:attrNameLst>
                                          <p:attrName>style.visibility</p:attrName>
                                        </p:attrNameLst>
                                      </p:cBhvr>
                                      <p:to>
                                        <p:strVal val="visible"/>
                                      </p:to>
                                    </p:set>
                                    <p:animEffect transition="in" filter="blinds(horizontal)">
                                      <p:cBhvr>
                                        <p:cTn id="12" dur="500"/>
                                        <p:tgtEl>
                                          <p:spTgt spid="21606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6067">
                                            <p:txEl>
                                              <p:pRg st="5" end="5"/>
                                            </p:txEl>
                                          </p:spTgt>
                                        </p:tgtEl>
                                        <p:attrNameLst>
                                          <p:attrName>style.visibility</p:attrName>
                                        </p:attrNameLst>
                                      </p:cBhvr>
                                      <p:to>
                                        <p:strVal val="visible"/>
                                      </p:to>
                                    </p:set>
                                    <p:animEffect transition="in" filter="blinds(horizontal)">
                                      <p:cBhvr>
                                        <p:cTn id="17" dur="500"/>
                                        <p:tgtEl>
                                          <p:spTgt spid="21606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6082"/>
                                        </p:tgtEl>
                                        <p:attrNameLst>
                                          <p:attrName>style.visibility</p:attrName>
                                        </p:attrNameLst>
                                      </p:cBhvr>
                                      <p:to>
                                        <p:strVal val="visible"/>
                                      </p:to>
                                    </p:set>
                                    <p:animEffect transition="in" filter="blinds(horizontal)">
                                      <p:cBhvr>
                                        <p:cTn id="27" dur="500"/>
                                        <p:tgtEl>
                                          <p:spTgt spid="2160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6067">
                                            <p:txEl>
                                              <p:pRg st="8" end="8"/>
                                            </p:txEl>
                                          </p:spTgt>
                                        </p:tgtEl>
                                        <p:attrNameLst>
                                          <p:attrName>style.visibility</p:attrName>
                                        </p:attrNameLst>
                                      </p:cBhvr>
                                      <p:to>
                                        <p:strVal val="visible"/>
                                      </p:to>
                                    </p:set>
                                    <p:animEffect transition="in" filter="blinds(horizontal)">
                                      <p:cBhvr>
                                        <p:cTn id="32" dur="500"/>
                                        <p:tgtEl>
                                          <p:spTgt spid="21606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6067">
                                            <p:txEl>
                                              <p:pRg st="9" end="9"/>
                                            </p:txEl>
                                          </p:spTgt>
                                        </p:tgtEl>
                                        <p:attrNameLst>
                                          <p:attrName>style.visibility</p:attrName>
                                        </p:attrNameLst>
                                      </p:cBhvr>
                                      <p:to>
                                        <p:strVal val="visible"/>
                                      </p:to>
                                    </p:set>
                                    <p:animEffect transition="in" filter="blinds(horizontal)">
                                      <p:cBhvr>
                                        <p:cTn id="37" dur="500"/>
                                        <p:tgtEl>
                                          <p:spTgt spid="21606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6067">
                                            <p:txEl>
                                              <p:pRg st="10" end="10"/>
                                            </p:txEl>
                                          </p:spTgt>
                                        </p:tgtEl>
                                        <p:attrNameLst>
                                          <p:attrName>style.visibility</p:attrName>
                                        </p:attrNameLst>
                                      </p:cBhvr>
                                      <p:to>
                                        <p:strVal val="visible"/>
                                      </p:to>
                                    </p:set>
                                    <p:animEffect transition="in" filter="blinds(horizontal)">
                                      <p:cBhvr>
                                        <p:cTn id="42" dur="500"/>
                                        <p:tgtEl>
                                          <p:spTgt spid="2160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2"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27499</TotalTime>
  <Words>2755</Words>
  <Application>Microsoft Office PowerPoint</Application>
  <PresentationFormat>全屏显示(4:3)</PresentationFormat>
  <Paragraphs>286</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默认设计模板</vt:lpstr>
      <vt:lpstr>  第三章 运算方法和运算部件 （二）    </vt:lpstr>
      <vt:lpstr>主要内容</vt:lpstr>
      <vt:lpstr>浮点数运算及结果</vt:lpstr>
      <vt:lpstr>浮点数加/减运算</vt:lpstr>
      <vt:lpstr>浮点数加减法基本要点 </vt:lpstr>
      <vt:lpstr>浮点数加法运算举例 </vt:lpstr>
      <vt:lpstr>Extra Bits(附加位)</vt:lpstr>
      <vt:lpstr>Rounding Digits(舍入位)</vt:lpstr>
      <vt:lpstr>IEEE 754的舍入方式的说明</vt:lpstr>
      <vt:lpstr>Kahan累加算法</vt:lpstr>
      <vt:lpstr>Kahan累加算法（续）</vt:lpstr>
      <vt:lpstr>浮点数加减法运算流程图</vt:lpstr>
      <vt:lpstr>浮点数运算举例</vt:lpstr>
      <vt:lpstr>非规格化浮点数举例</vt:lpstr>
      <vt:lpstr>C语言中的浮点数类型</vt:lpstr>
      <vt:lpstr>浮点数比较运算举例</vt:lpstr>
      <vt:lpstr>浮点运算举例</vt:lpstr>
      <vt:lpstr>浮点运算举例</vt:lpstr>
      <vt:lpstr>浮点运算举例</vt:lpstr>
      <vt:lpstr>浮点运算举例</vt:lpstr>
      <vt:lpstr>第三章小结</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JieTang</cp:lastModifiedBy>
  <cp:revision>1961</cp:revision>
  <dcterms:created xsi:type="dcterms:W3CDTF">2008-04-26T09:05:28Z</dcterms:created>
  <dcterms:modified xsi:type="dcterms:W3CDTF">2017-03-24T03:56:56Z</dcterms:modified>
</cp:coreProperties>
</file>