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1069" r:id="rId3"/>
    <p:sldId id="1074" r:id="rId4"/>
    <p:sldId id="893" r:id="rId5"/>
    <p:sldId id="894" r:id="rId6"/>
    <p:sldId id="895" r:id="rId7"/>
    <p:sldId id="896" r:id="rId8"/>
    <p:sldId id="1023" r:id="rId9"/>
    <p:sldId id="1118" r:id="rId10"/>
    <p:sldId id="1075" r:id="rId11"/>
    <p:sldId id="1076" r:id="rId12"/>
    <p:sldId id="1077" r:id="rId13"/>
    <p:sldId id="1078" r:id="rId14"/>
    <p:sldId id="1079" r:id="rId15"/>
    <p:sldId id="1080" r:id="rId16"/>
    <p:sldId id="1081" r:id="rId17"/>
    <p:sldId id="1119" r:id="rId18"/>
    <p:sldId id="1082" r:id="rId19"/>
    <p:sldId id="1083" r:id="rId20"/>
    <p:sldId id="1084" r:id="rId21"/>
    <p:sldId id="1085" r:id="rId22"/>
    <p:sldId id="1087" r:id="rId23"/>
    <p:sldId id="1088" r:id="rId24"/>
    <p:sldId id="1090" r:id="rId25"/>
    <p:sldId id="1091" r:id="rId26"/>
    <p:sldId id="1092" r:id="rId27"/>
    <p:sldId id="1093" r:id="rId28"/>
    <p:sldId id="1094" r:id="rId29"/>
    <p:sldId id="1095" r:id="rId30"/>
    <p:sldId id="1096" r:id="rId31"/>
    <p:sldId id="1097" r:id="rId32"/>
    <p:sldId id="1099" r:id="rId33"/>
    <p:sldId id="1100" r:id="rId34"/>
    <p:sldId id="1101" r:id="rId35"/>
    <p:sldId id="1102" r:id="rId36"/>
    <p:sldId id="1103" r:id="rId37"/>
    <p:sldId id="1104" r:id="rId38"/>
    <p:sldId id="1117" r:id="rId39"/>
    <p:sldId id="1105" r:id="rId40"/>
    <p:sldId id="1106" r:id="rId41"/>
    <p:sldId id="1107" r:id="rId42"/>
    <p:sldId id="1108" r:id="rId43"/>
    <p:sldId id="1109" r:id="rId44"/>
    <p:sldId id="1110" r:id="rId45"/>
    <p:sldId id="1111" r:id="rId46"/>
    <p:sldId id="1112" r:id="rId47"/>
    <p:sldId id="1113" r:id="rId48"/>
    <p:sldId id="1114" r:id="rId49"/>
    <p:sldId id="1115" r:id="rId50"/>
    <p:sldId id="1116"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CC"/>
    <a:srgbClr val="CC3300"/>
    <a:srgbClr val="0066FF"/>
    <a:srgbClr val="009242"/>
    <a:srgbClr val="FF0000"/>
    <a:srgbClr val="33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8542" autoAdjust="0"/>
  </p:normalViewPr>
  <p:slideViewPr>
    <p:cSldViewPr>
      <p:cViewPr>
        <p:scale>
          <a:sx n="100" d="100"/>
          <a:sy n="100" d="100"/>
        </p:scale>
        <p:origin x="-1224" y="-13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AB031EA-10E5-4739-BF41-853FF9521EE9}" type="slidenum">
              <a:rPr lang="en-US" altLang="zh-CN"/>
              <a:pPr>
                <a:defRPr/>
              </a:pPr>
              <a:t>‹#›</a:t>
            </a:fld>
            <a:endParaRPr lang="en-US" altLang="zh-CN"/>
          </a:p>
        </p:txBody>
      </p:sp>
    </p:spTree>
    <p:extLst>
      <p:ext uri="{BB962C8B-B14F-4D97-AF65-F5344CB8AC3E}">
        <p14:creationId xmlns:p14="http://schemas.microsoft.com/office/powerpoint/2010/main" val="2704267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B031EA-10E5-4739-BF41-853FF9521EE9}" type="slidenum">
              <a:rPr lang="en-US" altLang="zh-CN" smtClean="0"/>
              <a:pPr>
                <a:defRPr/>
              </a:pPr>
              <a:t>5</a:t>
            </a:fld>
            <a:endParaRPr lang="en-US" altLang="zh-CN"/>
          </a:p>
        </p:txBody>
      </p:sp>
    </p:spTree>
    <p:extLst>
      <p:ext uri="{BB962C8B-B14F-4D97-AF65-F5344CB8AC3E}">
        <p14:creationId xmlns:p14="http://schemas.microsoft.com/office/powerpoint/2010/main" val="1163767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算术逻辑部件：</a:t>
            </a:r>
            <a:r>
              <a:rPr lang="en-US" altLang="zh-CN" smtClean="0">
                <a:latin typeface="Arial" pitchFamily="34" charset="0"/>
              </a:rPr>
              <a:t>Arithmetic Logic Unit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dirty="0" smtClean="0">
                <a:latin typeface="Arial" pitchFamily="34" charset="0"/>
              </a:rPr>
              <a:t>Besides detecting overflow, our ALU also needs to indicate if the result is zero.</a:t>
            </a:r>
          </a:p>
          <a:p>
            <a:r>
              <a:rPr lang="en-US" altLang="zh-CN" dirty="0" smtClean="0">
                <a:latin typeface="Arial" pitchFamily="34" charset="0"/>
              </a:rPr>
              <a:t>This is easy to do.  All we need is a BIG NOR gate.</a:t>
            </a:r>
          </a:p>
          <a:p>
            <a:r>
              <a:rPr lang="en-US" altLang="zh-CN" dirty="0" smtClean="0">
                <a:latin typeface="Arial" pitchFamily="34" charset="0"/>
              </a:rPr>
              <a:t>Then if any of the Result bit is not zero, then the output of the NOR gate will be low.</a:t>
            </a:r>
          </a:p>
          <a:p>
            <a:r>
              <a:rPr lang="en-US" altLang="zh-CN" dirty="0" smtClean="0">
                <a:latin typeface="Arial" pitchFamily="34" charset="0"/>
              </a:rPr>
              <a:t>The only time the output of the NOR gate is high is when all the result bits are zeroes.</a:t>
            </a:r>
          </a:p>
          <a:p>
            <a:endParaRPr lang="en-US" altLang="zh-CN" dirty="0" smtClean="0">
              <a:latin typeface="Arial" pitchFamily="34" charset="0"/>
            </a:endParaRPr>
          </a:p>
          <a:p>
            <a:r>
              <a:rPr lang="en-US" altLang="zh-CN" dirty="0" smtClean="0">
                <a:latin typeface="Arial" pitchFamily="34" charset="0"/>
              </a:rPr>
              <a:t>+1 = 43 min. (Y:23)</a:t>
            </a:r>
          </a:p>
          <a:p>
            <a:endParaRPr lang="en-US" altLang="zh-CN" b="1" dirty="0" smtClean="0">
              <a:latin typeface="Arial" pitchFamily="34" charset="0"/>
            </a:endParaRPr>
          </a:p>
          <a:p>
            <a:r>
              <a:rPr lang="en-US" altLang="zh-CN" b="1" dirty="0" smtClean="0">
                <a:latin typeface="Arial" pitchFamily="34" charset="0"/>
              </a:rPr>
              <a:t>Supplement: </a:t>
            </a:r>
            <a:r>
              <a:rPr lang="en-US" altLang="zh-CN" dirty="0" smtClean="0">
                <a:latin typeface="Arial" pitchFamily="34" charset="0"/>
              </a:rPr>
              <a:t>why do we need to check if the result is zero? For instructions such as </a:t>
            </a:r>
            <a:r>
              <a:rPr lang="en-US" altLang="zh-CN" dirty="0" err="1" smtClean="0">
                <a:latin typeface="Arial" pitchFamily="34" charset="0"/>
              </a:rPr>
              <a:t>bne</a:t>
            </a:r>
            <a:r>
              <a:rPr lang="en-US" altLang="zh-CN" dirty="0" smtClean="0">
                <a:latin typeface="Arial" pitchFamily="34" charset="0"/>
              </a:rPr>
              <a:t>, </a:t>
            </a:r>
            <a:r>
              <a:rPr lang="en-US" altLang="zh-CN" dirty="0" err="1" smtClean="0">
                <a:latin typeface="Arial" pitchFamily="34" charset="0"/>
              </a:rPr>
              <a:t>beq</a:t>
            </a:r>
            <a:r>
              <a:rPr lang="en-US" altLang="zh-CN" dirty="0" smtClean="0">
                <a:latin typeface="Arial" pitchFamily="34" charset="0"/>
              </a:rPr>
              <a:t>, </a:t>
            </a:r>
            <a:r>
              <a:rPr lang="en-US" altLang="zh-CN" dirty="0" err="1" smtClean="0">
                <a:latin typeface="Arial" pitchFamily="34" charset="0"/>
              </a:rPr>
              <a:t>slt</a:t>
            </a:r>
            <a:r>
              <a:rPr lang="en-US" altLang="zh-CN" dirty="0" smtClean="0">
                <a:latin typeface="Arial" pitchFamily="34" charset="0"/>
              </a:rPr>
              <a:t>, …</a:t>
            </a:r>
          </a:p>
        </p:txBody>
      </p:sp>
      <p:sp>
        <p:nvSpPr>
          <p:cNvPr id="695299"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703491"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709635" name="Rectangle 3"/>
          <p:cNvSpPr>
            <a:spLocks noGrp="1" noRot="1" noChangeAspect="1" noChangeArrowheads="1" noTextEdit="1"/>
          </p:cNvSpPr>
          <p:nvPr>
            <p:ph type="sldImg"/>
          </p:nvPr>
        </p:nvSpPr>
        <p:spPr>
          <a:xfrm>
            <a:off x="1143000" y="574675"/>
            <a:ext cx="4589463" cy="34417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88975D-37FE-4587-B34C-A4FE788D8C3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C00000"/>
                </a:solidFill>
                <a:latin typeface="微软雅黑" panose="020B0503020204020204" pitchFamily="34" charset="-122"/>
                <a:ea typeface="微软雅黑" panose="020B0503020204020204" pitchFamily="34" charset="-122"/>
              </a:rPr>
              <a:t>第</a:t>
            </a:r>
            <a:r>
              <a:rPr lang="zh-CN" altLang="en-US" dirty="0">
                <a:solidFill>
                  <a:srgbClr val="C00000"/>
                </a:solidFill>
                <a:latin typeface="微软雅黑" panose="020B0503020204020204" pitchFamily="34" charset="-122"/>
                <a:ea typeface="微软雅黑" panose="020B0503020204020204" pitchFamily="34" charset="-122"/>
              </a:rPr>
              <a:t>三</a:t>
            </a:r>
            <a:r>
              <a:rPr lang="zh-CN" altLang="en-US" dirty="0" smtClean="0">
                <a:solidFill>
                  <a:srgbClr val="C00000"/>
                </a:solidFill>
                <a:latin typeface="微软雅黑" panose="020B0503020204020204" pitchFamily="34" charset="-122"/>
                <a:ea typeface="微软雅黑" panose="020B0503020204020204" pitchFamily="34" charset="-122"/>
              </a:rPr>
              <a:t>章 运算</a:t>
            </a:r>
            <a:r>
              <a:rPr lang="zh-CN" altLang="en-US" dirty="0">
                <a:solidFill>
                  <a:srgbClr val="C00000"/>
                </a:solidFill>
                <a:latin typeface="微软雅黑" panose="020B0503020204020204" pitchFamily="34" charset="-122"/>
                <a:ea typeface="微软雅黑" panose="020B0503020204020204" pitchFamily="34" charset="-122"/>
              </a:rPr>
              <a:t>方法和运算</a:t>
            </a:r>
            <a:r>
              <a:rPr lang="zh-CN" altLang="en-US" dirty="0" smtClean="0">
                <a:solidFill>
                  <a:srgbClr val="C00000"/>
                </a:solidFill>
                <a:latin typeface="微软雅黑" panose="020B0503020204020204" pitchFamily="34" charset="-122"/>
                <a:ea typeface="微软雅黑" panose="020B0503020204020204" pitchFamily="34" charset="-122"/>
              </a:rPr>
              <a:t>部件</a:t>
            </a:r>
            <a:r>
              <a:rPr lang="zh-CN" altLang="en-US" dirty="0" smtClean="0">
                <a:solidFill>
                  <a:srgbClr val="C00000"/>
                </a:solidFill>
              </a:rPr>
              <a:t/>
            </a:r>
            <a:br>
              <a:rPr lang="zh-CN" altLang="en-US" dirty="0" smtClean="0">
                <a:solidFill>
                  <a:srgbClr val="C00000"/>
                </a:solidFill>
              </a:rPr>
            </a:br>
            <a:r>
              <a:rPr lang="zh-CN" altLang="en-US" dirty="0" smtClean="0">
                <a:solidFill>
                  <a:srgbClr val="C00000"/>
                </a:solidFill>
              </a:rPr>
              <a:t>（一）</a:t>
            </a:r>
            <a:r>
              <a:rPr lang="zh-CN" altLang="en-US" sz="2800" dirty="0">
                <a:solidFill>
                  <a:srgbClr val="0066CC"/>
                </a:solidFill>
                <a:latin typeface="微软雅黑" pitchFamily="34" charset="-122"/>
                <a:ea typeface="微软雅黑" pitchFamily="34" charset="-122"/>
              </a:rPr>
              <a:t/>
            </a:r>
            <a:br>
              <a:rPr lang="zh-CN" altLang="en-US" sz="2800" dirty="0">
                <a:solidFill>
                  <a:srgbClr val="0066CC"/>
                </a:solidFill>
                <a:latin typeface="微软雅黑" pitchFamily="34" charset="-122"/>
                <a:ea typeface="微软雅黑" pitchFamily="34" charset="-122"/>
              </a:rPr>
            </a:br>
            <a:r>
              <a:rPr lang="zh-CN" altLang="en-US" dirty="0" smtClean="0"/>
              <a:t/>
            </a:r>
            <a:br>
              <a:rPr lang="zh-CN" altLang="en-US" dirty="0" smtClean="0"/>
            </a:br>
            <a:r>
              <a:rPr lang="en-US" altLang="zh-CN" dirty="0" smtClean="0"/>
              <a:t/>
            </a:r>
            <a:br>
              <a:rPr lang="en-US" altLang="zh-CN" dirty="0" smtClean="0"/>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a:latin typeface="微软雅黑" panose="020B0503020204020204" pitchFamily="34" charset="-122"/>
                <a:ea typeface="微软雅黑" panose="020B0503020204020204" pitchFamily="34" charset="-122"/>
              </a:rPr>
              <a:t>高级语言和机器指令中的运算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solidFill>
                  <a:srgbClr val="C00000"/>
                </a:solidFill>
                <a:latin typeface="微软雅黑" panose="020B0503020204020204" pitchFamily="34" charset="-122"/>
                <a:ea typeface="微软雅黑" panose="020B0503020204020204" pitchFamily="34" charset="-122"/>
              </a:rPr>
              <a:t>基本运算部件</a:t>
            </a:r>
            <a:endParaRPr lang="en-US" altLang="zh-CN" sz="2800" dirty="0" smtClean="0">
              <a:solidFill>
                <a:srgbClr val="C00000"/>
              </a:solidFill>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定点数运算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浮点数运算</a:t>
            </a:r>
            <a:endParaRPr lang="en-US" altLang="zh-CN" sz="2800" dirty="0" smtClean="0">
              <a:latin typeface="微软雅黑" panose="020B0503020204020204" pitchFamily="34" charset="-122"/>
              <a:ea typeface="微软雅黑" panose="020B0503020204020204" pitchFamily="34" charset="-122"/>
            </a:endParaRPr>
          </a:p>
          <a:p>
            <a:pPr marL="0" indent="0">
              <a:spcBef>
                <a:spcPts val="1600"/>
              </a:spcBef>
              <a:buNone/>
            </a:pPr>
            <a:endParaRPr lang="en-US" altLang="zh-CN" sz="2800" dirty="0" smtClean="0">
              <a:ea typeface="黑体" pitchFamily="49" charset="-122"/>
            </a:endParaRPr>
          </a:p>
        </p:txBody>
      </p:sp>
    </p:spTree>
    <p:extLst>
      <p:ext uri="{BB962C8B-B14F-4D97-AF65-F5344CB8AC3E}">
        <p14:creationId xmlns:p14="http://schemas.microsoft.com/office/powerpoint/2010/main" val="238660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串行进位加法器</a:t>
            </a:r>
            <a:endParaRPr lang="zh-CN" altLang="en-US" dirty="0"/>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全加器用来实现两个本位数加上低位进位生成一位本位和以及一位向高位的进位</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被分别称为“全加和”和“全加进位”</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F</a:t>
            </a:r>
            <a:r>
              <a:rPr lang="en-US" altLang="zh-CN" baseline="-25000" dirty="0"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sym typeface="Symbol"/>
              </a:rPr>
              <a:t></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sym typeface="Symbol"/>
              </a:rPr>
              <a:t></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i-1</a:t>
            </a:r>
            <a:endParaRPr lang="zh-CN" altLang="zh-CN" dirty="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C</a:t>
            </a:r>
            <a:r>
              <a:rPr lang="en-US" altLang="zh-CN" baseline="-25000" dirty="0"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C</a:t>
            </a:r>
            <a:r>
              <a:rPr lang="en-US" altLang="zh-CN" baseline="-25000" dirty="0">
                <a:latin typeface="微软雅黑" panose="020B0503020204020204" pitchFamily="34" charset="-122"/>
                <a:ea typeface="微软雅黑" panose="020B0503020204020204" pitchFamily="34" charset="-122"/>
              </a:rPr>
              <a:t>i -1</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 -1</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i</a:t>
            </a:r>
            <a:r>
              <a:rPr lang="en-US" altLang="zh-CN" dirty="0" err="1">
                <a:latin typeface="微软雅黑" panose="020B0503020204020204" pitchFamily="34" charset="-122"/>
                <a:ea typeface="微软雅黑" panose="020B0503020204020204" pitchFamily="34" charset="-122"/>
              </a:rPr>
              <a:t>Y</a:t>
            </a:r>
            <a:r>
              <a:rPr lang="en-US" altLang="zh-CN" baseline="-25000" dirty="0" err="1">
                <a:latin typeface="微软雅黑" panose="020B0503020204020204" pitchFamily="34" charset="-122"/>
                <a:ea typeface="微软雅黑" panose="020B0503020204020204" pitchFamily="34" charset="-122"/>
              </a:rPr>
              <a:t>i</a:t>
            </a:r>
            <a:endParaRPr lang="zh-CN" altLang="en-US"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3683904"/>
            <a:ext cx="3395480" cy="184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935" y="3683904"/>
            <a:ext cx="2430270" cy="1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26595" y="5529109"/>
            <a:ext cx="1762021"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全加和</a:t>
            </a:r>
            <a:r>
              <a:rPr lang="en-US" altLang="zh-CN" b="1" dirty="0">
                <a:latin typeface="微软雅黑" panose="020B0503020204020204" pitchFamily="34" charset="-122"/>
                <a:ea typeface="微软雅黑" panose="020B0503020204020204" pitchFamily="34" charset="-122"/>
              </a:rPr>
              <a:t>Fi</a:t>
            </a:r>
            <a:r>
              <a:rPr lang="zh-CN" altLang="zh-CN" b="1" dirty="0">
                <a:latin typeface="微软雅黑" panose="020B0503020204020204" pitchFamily="34" charset="-122"/>
                <a:ea typeface="微软雅黑" panose="020B0503020204020204" pitchFamily="34" charset="-122"/>
              </a:rPr>
              <a:t>的生成</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4192819" y="5512786"/>
            <a:ext cx="2018501"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全加进位</a:t>
            </a:r>
            <a:r>
              <a:rPr lang="en-US" altLang="zh-CN" b="1" dirty="0">
                <a:latin typeface="微软雅黑" panose="020B0503020204020204" pitchFamily="34" charset="-122"/>
                <a:ea typeface="微软雅黑" panose="020B0503020204020204" pitchFamily="34" charset="-122"/>
              </a:rPr>
              <a:t>Ci</a:t>
            </a:r>
            <a:r>
              <a:rPr lang="zh-CN" altLang="zh-CN" b="1" dirty="0">
                <a:latin typeface="微软雅黑" panose="020B0503020204020204" pitchFamily="34" charset="-122"/>
                <a:ea typeface="微软雅黑" panose="020B0503020204020204" pitchFamily="34" charset="-122"/>
              </a:rPr>
              <a:t>的生成</a:t>
            </a:r>
            <a:endParaRPr lang="zh-CN" altLang="en-US" b="1" dirty="0">
              <a:latin typeface="微软雅黑" panose="020B0503020204020204" pitchFamily="34" charset="-122"/>
              <a:ea typeface="微软雅黑" panose="020B0503020204020204" pitchFamily="34" charset="-122"/>
            </a:endParaRP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235" y="3248980"/>
            <a:ext cx="2403832" cy="224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075438" y="5534943"/>
            <a:ext cx="1338828"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全加器符号</a:t>
            </a:r>
            <a:endParaRPr lang="zh-CN" altLang="en-US"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1248456" y="6084295"/>
            <a:ext cx="144016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6</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481989" y="6084295"/>
            <a:ext cx="144016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2</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42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98630"/>
            <a:ext cx="8229600" cy="561975"/>
          </a:xfrm>
        </p:spPr>
        <p:txBody>
          <a:bodyPr/>
          <a:lstStyle/>
          <a:p>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位加法器</a:t>
            </a:r>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个全加器相连可得</a:t>
            </a:r>
            <a:r>
              <a:rPr lang="en-US" altLang="zh-CN" dirty="0">
                <a:solidFill>
                  <a:srgbClr val="C00000"/>
                </a:solidFill>
                <a:latin typeface="微软雅黑" panose="020B0503020204020204" pitchFamily="34" charset="-122"/>
                <a:ea typeface="微软雅黑" panose="020B0503020204020204" pitchFamily="34" charset="-122"/>
              </a:rPr>
              <a:t>n</a:t>
            </a:r>
            <a:r>
              <a:rPr lang="zh-CN" altLang="zh-CN" dirty="0">
                <a:solidFill>
                  <a:srgbClr val="C00000"/>
                </a:solidFill>
                <a:latin typeface="微软雅黑" panose="020B0503020204020204" pitchFamily="34" charset="-122"/>
                <a:ea typeface="微软雅黑" panose="020B0503020204020204" pitchFamily="34" charset="-122"/>
              </a:rPr>
              <a:t>位</a:t>
            </a:r>
            <a:r>
              <a:rPr lang="zh-CN" altLang="zh-CN" dirty="0" smtClean="0">
                <a:solidFill>
                  <a:srgbClr val="C00000"/>
                </a:solidFill>
                <a:latin typeface="微软雅黑" panose="020B0503020204020204" pitchFamily="34" charset="-122"/>
                <a:ea typeface="微软雅黑" panose="020B0503020204020204" pitchFamily="34" charset="-122"/>
              </a:rPr>
              <a:t>加法器</a:t>
            </a:r>
            <a:endParaRPr lang="en-US" altLang="zh-CN" dirty="0" smtClean="0">
              <a:solidFill>
                <a:srgbClr val="C0000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a:t>
            </a:r>
            <a:r>
              <a:rPr lang="zh-CN" altLang="zh-CN"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逐位相加，位间进位串行传送，因此称为</a:t>
            </a:r>
            <a:r>
              <a:rPr lang="zh-CN" altLang="zh-CN" dirty="0">
                <a:solidFill>
                  <a:srgbClr val="C00000"/>
                </a:solidFill>
                <a:latin typeface="微软雅黑" panose="020B0503020204020204" pitchFamily="34" charset="-122"/>
                <a:ea typeface="微软雅黑" panose="020B0503020204020204" pitchFamily="34" charset="-122"/>
              </a:rPr>
              <a:t>串行进位</a:t>
            </a:r>
            <a:r>
              <a:rPr lang="zh-CN" altLang="zh-CN" dirty="0" smtClean="0">
                <a:solidFill>
                  <a:srgbClr val="C00000"/>
                </a:solidFill>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也</a:t>
            </a:r>
            <a:r>
              <a:rPr lang="zh-CN" altLang="zh-CN" dirty="0">
                <a:latin typeface="微软雅黑" panose="020B0503020204020204" pitchFamily="34" charset="-122"/>
                <a:ea typeface="微软雅黑" panose="020B0503020204020204" pitchFamily="34" charset="-122"/>
              </a:rPr>
              <a:t>被称为</a:t>
            </a:r>
            <a:r>
              <a:rPr lang="zh-CN" altLang="zh-CN" dirty="0">
                <a:solidFill>
                  <a:srgbClr val="C00000"/>
                </a:solidFill>
                <a:latin typeface="微软雅黑" panose="020B0503020204020204" pitchFamily="34" charset="-122"/>
                <a:ea typeface="微软雅黑" panose="020B0503020204020204" pitchFamily="34" charset="-122"/>
              </a:rPr>
              <a:t>行波进位加法器</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Carry Ripple Adder</a:t>
            </a:r>
            <a:r>
              <a:rPr lang="zh-CN" altLang="zh-CN"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CRA</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C00000"/>
                </a:solidFill>
                <a:latin typeface="微软雅黑" panose="020B0503020204020204" pitchFamily="34" charset="-122"/>
                <a:ea typeface="微软雅黑" panose="020B0503020204020204" pitchFamily="34" charset="-122"/>
              </a:rPr>
              <a:t>缺点</a:t>
            </a:r>
            <a:r>
              <a:rPr lang="zh-CN" altLang="en-US" dirty="0" smtClean="0">
                <a:latin typeface="微软雅黑" panose="020B0503020204020204" pitchFamily="34" charset="-122"/>
                <a:ea typeface="微软雅黑" panose="020B0503020204020204" pitchFamily="34" charset="-122"/>
              </a:rPr>
              <a:t>：加法</a:t>
            </a:r>
            <a:r>
              <a:rPr lang="zh-CN" altLang="en-US" dirty="0">
                <a:latin typeface="微软雅黑" panose="020B0503020204020204" pitchFamily="34" charset="-122"/>
                <a:ea typeface="微软雅黑" panose="020B0503020204020204" pitchFamily="34" charset="-122"/>
              </a:rPr>
              <a:t>运算时间随两个加数位数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的增加而增加。当</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较大时，串行进位的加法器速度将显著变慢。</a:t>
            </a:r>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29" y="1358770"/>
            <a:ext cx="6660741" cy="239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237185" y="1006308"/>
            <a:ext cx="225025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2n+1</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40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a:latin typeface="微软雅黑" panose="020B0503020204020204" pitchFamily="34" charset="-122"/>
                <a:ea typeface="微软雅黑" panose="020B0503020204020204" pitchFamily="34" charset="-122"/>
              </a:rPr>
              <a:t>并行进位加法器</a:t>
            </a:r>
          </a:p>
        </p:txBody>
      </p:sp>
      <p:sp>
        <p:nvSpPr>
          <p:cNvPr id="3" name="内容占位符 2"/>
          <p:cNvSpPr>
            <a:spLocks noGrp="1"/>
          </p:cNvSpPr>
          <p:nvPr>
            <p:ph idx="1"/>
          </p:nvPr>
        </p:nvSpPr>
        <p:spPr>
          <a:xfrm>
            <a:off x="251520" y="728700"/>
            <a:ext cx="8820980" cy="5877752"/>
          </a:xfrm>
        </p:spPr>
        <p:txBody>
          <a:bodyPr/>
          <a:lstStyle/>
          <a:p>
            <a:pPr marL="0" indent="0">
              <a:buNone/>
            </a:pPr>
            <a:r>
              <a:rPr lang="zh-CN" altLang="zh-CN" sz="1800" dirty="0">
                <a:solidFill>
                  <a:srgbClr val="0033CC"/>
                </a:solidFill>
                <a:latin typeface="微软雅黑" panose="020B0503020204020204" pitchFamily="34" charset="-122"/>
                <a:ea typeface="微软雅黑" panose="020B0503020204020204" pitchFamily="34" charset="-122"/>
              </a:rPr>
              <a:t>对于一个</a:t>
            </a:r>
            <a:r>
              <a:rPr lang="en-US" altLang="zh-CN" sz="1800" dirty="0">
                <a:solidFill>
                  <a:srgbClr val="0033CC"/>
                </a:solidFill>
                <a:latin typeface="微软雅黑" panose="020B0503020204020204" pitchFamily="34" charset="-122"/>
                <a:ea typeface="微软雅黑" panose="020B0503020204020204" pitchFamily="34" charset="-122"/>
              </a:rPr>
              <a:t>4</a:t>
            </a:r>
            <a:r>
              <a:rPr lang="zh-CN" altLang="zh-CN" sz="1800" dirty="0">
                <a:solidFill>
                  <a:srgbClr val="0033CC"/>
                </a:solidFill>
                <a:latin typeface="微软雅黑" panose="020B0503020204020204" pitchFamily="34" charset="-122"/>
                <a:ea typeface="微软雅黑" panose="020B0503020204020204" pitchFamily="34" charset="-122"/>
              </a:rPr>
              <a:t>位加法器，其进位</a:t>
            </a:r>
            <a:r>
              <a:rPr lang="en-US" altLang="zh-CN" sz="1800" dirty="0">
                <a:solidFill>
                  <a:srgbClr val="0033CC"/>
                </a:solidFill>
                <a:latin typeface="微软雅黑" panose="020B0503020204020204" pitchFamily="34" charset="-122"/>
                <a:ea typeface="微软雅黑" panose="020B0503020204020204" pitchFamily="34" charset="-122"/>
              </a:rPr>
              <a:t>C</a:t>
            </a:r>
            <a:r>
              <a:rPr lang="en-US" altLang="zh-CN" sz="1800" baseline="-25000" dirty="0">
                <a:solidFill>
                  <a:srgbClr val="0033CC"/>
                </a:solidFill>
                <a:latin typeface="微软雅黑" panose="020B0503020204020204" pitchFamily="34" charset="-122"/>
                <a:ea typeface="微软雅黑" panose="020B0503020204020204" pitchFamily="34" charset="-122"/>
              </a:rPr>
              <a:t>1</a:t>
            </a:r>
            <a:r>
              <a:rPr lang="zh-CN" altLang="zh-CN" sz="1800" dirty="0">
                <a:solidFill>
                  <a:srgbClr val="0033CC"/>
                </a:solidFill>
                <a:latin typeface="微软雅黑" panose="020B0503020204020204" pitchFamily="34" charset="-122"/>
                <a:ea typeface="微软雅黑" panose="020B0503020204020204" pitchFamily="34" charset="-122"/>
              </a:rPr>
              <a:t>、</a:t>
            </a:r>
            <a:r>
              <a:rPr lang="en-US" altLang="zh-CN" sz="1800" dirty="0">
                <a:solidFill>
                  <a:srgbClr val="0033CC"/>
                </a:solidFill>
                <a:latin typeface="微软雅黑" panose="020B0503020204020204" pitchFamily="34" charset="-122"/>
                <a:ea typeface="微软雅黑" panose="020B0503020204020204" pitchFamily="34" charset="-122"/>
              </a:rPr>
              <a:t>C</a:t>
            </a:r>
            <a:r>
              <a:rPr lang="en-US" altLang="zh-CN" sz="1800" baseline="-25000" dirty="0">
                <a:solidFill>
                  <a:srgbClr val="0033CC"/>
                </a:solidFill>
                <a:latin typeface="微软雅黑" panose="020B0503020204020204" pitchFamily="34" charset="-122"/>
                <a:ea typeface="微软雅黑" panose="020B0503020204020204" pitchFamily="34" charset="-122"/>
              </a:rPr>
              <a:t>2</a:t>
            </a:r>
            <a:r>
              <a:rPr lang="zh-CN" altLang="zh-CN" sz="1800" dirty="0">
                <a:solidFill>
                  <a:srgbClr val="0033CC"/>
                </a:solidFill>
                <a:latin typeface="微软雅黑" panose="020B0503020204020204" pitchFamily="34" charset="-122"/>
                <a:ea typeface="微软雅黑" panose="020B0503020204020204" pitchFamily="34" charset="-122"/>
              </a:rPr>
              <a:t>、</a:t>
            </a:r>
            <a:r>
              <a:rPr lang="en-US" altLang="zh-CN" sz="1800" dirty="0">
                <a:solidFill>
                  <a:srgbClr val="0033CC"/>
                </a:solidFill>
                <a:latin typeface="微软雅黑" panose="020B0503020204020204" pitchFamily="34" charset="-122"/>
                <a:ea typeface="微软雅黑" panose="020B0503020204020204" pitchFamily="34" charset="-122"/>
              </a:rPr>
              <a:t>C</a:t>
            </a:r>
            <a:r>
              <a:rPr lang="en-US" altLang="zh-CN" sz="1800" baseline="-25000" dirty="0">
                <a:solidFill>
                  <a:srgbClr val="0033CC"/>
                </a:solidFill>
                <a:latin typeface="微软雅黑" panose="020B0503020204020204" pitchFamily="34" charset="-122"/>
                <a:ea typeface="微软雅黑" panose="020B0503020204020204" pitchFamily="34" charset="-122"/>
              </a:rPr>
              <a:t>3</a:t>
            </a:r>
            <a:r>
              <a:rPr lang="zh-CN" altLang="zh-CN" sz="1800" dirty="0">
                <a:solidFill>
                  <a:srgbClr val="0033CC"/>
                </a:solidFill>
                <a:latin typeface="微软雅黑" panose="020B0503020204020204" pitchFamily="34" charset="-122"/>
                <a:ea typeface="微软雅黑" panose="020B0503020204020204" pitchFamily="34" charset="-122"/>
              </a:rPr>
              <a:t>和</a:t>
            </a:r>
            <a:r>
              <a:rPr lang="en-US" altLang="zh-CN" sz="1800" dirty="0">
                <a:solidFill>
                  <a:srgbClr val="0033CC"/>
                </a:solidFill>
                <a:latin typeface="微软雅黑" panose="020B0503020204020204" pitchFamily="34" charset="-122"/>
                <a:ea typeface="微软雅黑" panose="020B0503020204020204" pitchFamily="34" charset="-122"/>
              </a:rPr>
              <a:t>C</a:t>
            </a:r>
            <a:r>
              <a:rPr lang="en-US" altLang="zh-CN" sz="1800" baseline="-25000" dirty="0">
                <a:solidFill>
                  <a:srgbClr val="0033CC"/>
                </a:solidFill>
                <a:latin typeface="微软雅黑" panose="020B0503020204020204" pitchFamily="34" charset="-122"/>
                <a:ea typeface="微软雅黑" panose="020B0503020204020204" pitchFamily="34" charset="-122"/>
              </a:rPr>
              <a:t>4</a:t>
            </a:r>
            <a:r>
              <a:rPr lang="zh-CN" altLang="zh-CN" sz="1800" dirty="0">
                <a:solidFill>
                  <a:srgbClr val="0033CC"/>
                </a:solidFill>
                <a:latin typeface="微软雅黑" panose="020B0503020204020204" pitchFamily="34" charset="-122"/>
                <a:ea typeface="微软雅黑" panose="020B0503020204020204" pitchFamily="34" charset="-122"/>
              </a:rPr>
              <a:t>的产生条件为</a:t>
            </a:r>
            <a:r>
              <a:rPr lang="zh-CN" altLang="zh-CN" sz="1800" dirty="0">
                <a:latin typeface="微软雅黑" panose="020B0503020204020204" pitchFamily="34" charset="-122"/>
                <a:ea typeface="微软雅黑" panose="020B0503020204020204" pitchFamily="34" charset="-122"/>
              </a:rPr>
              <a:t>：</a:t>
            </a:r>
          </a:p>
          <a:p>
            <a:pPr marL="0" indent="0">
              <a:buNone/>
            </a:pP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1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0</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1  </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 </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0</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3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3 </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2</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 </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3 </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 </a:t>
            </a:r>
            <a:r>
              <a:rPr lang="en-US" altLang="zh-CN" sz="1800" dirty="0">
                <a:latin typeface="微软雅黑" panose="020B0503020204020204" pitchFamily="34" charset="-122"/>
                <a:ea typeface="微软雅黑" panose="020B0503020204020204" pitchFamily="34" charset="-122"/>
              </a:rPr>
              <a:t>+ ( X</a:t>
            </a:r>
            <a:r>
              <a:rPr lang="en-US" altLang="zh-CN" sz="1800" baseline="-25000" dirty="0">
                <a:latin typeface="微软雅黑" panose="020B0503020204020204" pitchFamily="34" charset="-122"/>
                <a:ea typeface="微软雅黑" panose="020B0503020204020204" pitchFamily="34" charset="-122"/>
              </a:rPr>
              <a:t>2 </a:t>
            </a:r>
            <a:r>
              <a:rPr lang="en-US" altLang="zh-CN" sz="1800" dirty="0">
                <a:latin typeface="微软雅黑" panose="020B0503020204020204" pitchFamily="34" charset="-122"/>
                <a:ea typeface="微软雅黑" panose="020B0503020204020204" pitchFamily="34" charset="-122"/>
              </a:rPr>
              <a:t>+ 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1 </a:t>
            </a:r>
            <a:r>
              <a:rPr lang="en-US" altLang="zh-CN" sz="1800" dirty="0">
                <a:latin typeface="微软雅黑" panose="020B0503020204020204" pitchFamily="34" charset="-122"/>
                <a:ea typeface="微软雅黑" panose="020B0503020204020204" pitchFamily="34" charset="-122"/>
              </a:rPr>
              <a:t>+ Y</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0</a:t>
            </a:r>
            <a:r>
              <a:rPr lang="en-US"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 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)C</a:t>
            </a:r>
            <a:r>
              <a:rPr lang="en-US" altLang="zh-CN" sz="1800" baseline="-25000" dirty="0" smtClean="0">
                <a:latin typeface="微软雅黑" panose="020B0503020204020204" pitchFamily="34" charset="-122"/>
                <a:ea typeface="微软雅黑" panose="020B0503020204020204" pitchFamily="34" charset="-122"/>
              </a:rPr>
              <a:t>0</a:t>
            </a:r>
            <a:endParaRPr lang="zh-CN" altLang="zh-CN" sz="1800" dirty="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C</a:t>
            </a:r>
            <a:r>
              <a:rPr lang="en-US" altLang="zh-CN" sz="1800" baseline="-25000" dirty="0" smtClean="0">
                <a:latin typeface="微软雅黑" panose="020B0503020204020204" pitchFamily="34" charset="-122"/>
                <a:ea typeface="微软雅黑" panose="020B0503020204020204" pitchFamily="34" charset="-122"/>
              </a:rPr>
              <a:t>4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 </a:t>
            </a:r>
            <a:r>
              <a:rPr lang="en-US" altLang="zh-CN" sz="1800" dirty="0">
                <a:latin typeface="微软雅黑" panose="020B0503020204020204" pitchFamily="34" charset="-122"/>
                <a:ea typeface="微软雅黑" panose="020B0503020204020204" pitchFamily="34" charset="-122"/>
              </a:rPr>
              <a:t>+ (X</a:t>
            </a:r>
            <a:r>
              <a:rPr lang="en-US" altLang="zh-CN" sz="1800" baseline="-25000" dirty="0">
                <a:latin typeface="微软雅黑" panose="020B0503020204020204" pitchFamily="34" charset="-122"/>
                <a:ea typeface="微软雅黑" panose="020B0503020204020204" pitchFamily="34" charset="-122"/>
              </a:rPr>
              <a:t>4 </a:t>
            </a:r>
            <a:r>
              <a:rPr lang="en-US" altLang="zh-CN" sz="1800" dirty="0">
                <a:latin typeface="微软雅黑" panose="020B0503020204020204" pitchFamily="34" charset="-122"/>
                <a:ea typeface="微软雅黑" panose="020B0503020204020204" pitchFamily="34" charset="-122"/>
              </a:rPr>
              <a:t>+ Y</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)C</a:t>
            </a:r>
            <a:r>
              <a:rPr lang="en-US" altLang="zh-CN" sz="1800" baseline="-25000" dirty="0">
                <a:latin typeface="微软雅黑" panose="020B0503020204020204" pitchFamily="34" charset="-122"/>
                <a:ea typeface="微软雅黑" panose="020B0503020204020204" pitchFamily="34" charset="-122"/>
              </a:rPr>
              <a:t>3</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 X</a:t>
            </a:r>
            <a:r>
              <a:rPr lang="en-US" altLang="zh-CN" sz="1800" baseline="-25000" dirty="0" smtClean="0">
                <a:latin typeface="微软雅黑" panose="020B0503020204020204" pitchFamily="34" charset="-122"/>
                <a:ea typeface="微软雅黑" panose="020B0503020204020204" pitchFamily="34" charset="-122"/>
              </a:rPr>
              <a:t>4</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4</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4</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p>
          <a:p>
            <a:pPr marL="0" indent="0">
              <a:buNone/>
            </a:pP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)C</a:t>
            </a:r>
            <a:r>
              <a:rPr lang="en-US" altLang="zh-CN" sz="1800" baseline="-25000" dirty="0" smtClean="0">
                <a:latin typeface="微软雅黑" panose="020B0503020204020204" pitchFamily="34" charset="-122"/>
                <a:ea typeface="微软雅黑" panose="020B0503020204020204" pitchFamily="34" charset="-122"/>
              </a:rPr>
              <a:t>0</a:t>
            </a:r>
            <a:r>
              <a:rPr lang="en-US" altLang="zh-CN"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 </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p>
          <a:p>
            <a:pPr marL="0" indent="0">
              <a:buNone/>
            </a:pP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4</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4</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X</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+Y</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X</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+Y</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)C</a:t>
            </a:r>
            <a:r>
              <a:rPr lang="en-US" altLang="zh-CN" sz="1800" baseline="-25000" dirty="0" smtClean="0">
                <a:latin typeface="微软雅黑" panose="020B0503020204020204" pitchFamily="34" charset="-122"/>
                <a:ea typeface="微软雅黑" panose="020B0503020204020204" pitchFamily="34" charset="-122"/>
              </a:rPr>
              <a:t>0</a:t>
            </a:r>
          </a:p>
          <a:p>
            <a:pPr marL="0" indent="0">
              <a:buNone/>
            </a:pPr>
            <a:endParaRPr lang="en-US" altLang="zh-CN" sz="1800" dirty="0" smtClean="0">
              <a:solidFill>
                <a:srgbClr val="C00000"/>
              </a:solidFill>
              <a:latin typeface="微软雅黑" panose="020B0503020204020204" pitchFamily="34" charset="-122"/>
              <a:ea typeface="微软雅黑" panose="020B0503020204020204" pitchFamily="34" charset="-122"/>
            </a:endParaRPr>
          </a:p>
          <a:p>
            <a:pPr marL="0" indent="0">
              <a:buNone/>
            </a:pPr>
            <a:r>
              <a:rPr lang="zh-CN" altLang="zh-CN" sz="1800" dirty="0" smtClean="0">
                <a:solidFill>
                  <a:srgbClr val="0033CC"/>
                </a:solidFill>
                <a:latin typeface="微软雅黑" panose="020B0503020204020204" pitchFamily="34" charset="-122"/>
                <a:ea typeface="微软雅黑" panose="020B0503020204020204" pitchFamily="34" charset="-122"/>
              </a:rPr>
              <a:t>定义</a:t>
            </a:r>
            <a:r>
              <a:rPr lang="zh-CN" altLang="zh-CN" sz="1800" dirty="0">
                <a:solidFill>
                  <a:srgbClr val="0033CC"/>
                </a:solidFill>
                <a:latin typeface="微软雅黑" panose="020B0503020204020204" pitchFamily="34" charset="-122"/>
                <a:ea typeface="微软雅黑" panose="020B0503020204020204" pitchFamily="34" charset="-122"/>
              </a:rPr>
              <a:t>两个辅助函数如下</a:t>
            </a:r>
          </a:p>
          <a:p>
            <a:pPr marL="0" indent="0">
              <a:buNone/>
            </a:pP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P</a:t>
            </a:r>
            <a:r>
              <a:rPr lang="en-US" altLang="zh-CN" sz="2000" baseline="-25000" dirty="0" smtClean="0">
                <a:solidFill>
                  <a:srgbClr val="C00000"/>
                </a:solidFill>
                <a:latin typeface="微软雅黑" panose="020B0503020204020204" pitchFamily="34" charset="-122"/>
                <a:ea typeface="微软雅黑" panose="020B0503020204020204" pitchFamily="34" charset="-122"/>
              </a:rPr>
              <a:t>i </a:t>
            </a:r>
            <a:r>
              <a:rPr lang="en-US" altLang="zh-CN" sz="2000" dirty="0">
                <a:solidFill>
                  <a:srgbClr val="C00000"/>
                </a:solidFill>
                <a:latin typeface="微软雅黑" panose="020B0503020204020204" pitchFamily="34" charset="-122"/>
                <a:ea typeface="微软雅黑" panose="020B0503020204020204" pitchFamily="34" charset="-122"/>
              </a:rPr>
              <a:t>= X</a:t>
            </a:r>
            <a:r>
              <a:rPr lang="en-US" altLang="zh-CN" sz="2000" baseline="-25000" dirty="0">
                <a:solidFill>
                  <a:srgbClr val="C00000"/>
                </a:solidFill>
                <a:latin typeface="微软雅黑" panose="020B0503020204020204" pitchFamily="34" charset="-122"/>
                <a:ea typeface="微软雅黑" panose="020B0503020204020204" pitchFamily="34" charset="-122"/>
              </a:rPr>
              <a:t>i </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Y</a:t>
            </a:r>
            <a:r>
              <a:rPr lang="en-US" altLang="zh-CN" sz="2000" baseline="-25000" dirty="0" smtClean="0">
                <a:solidFill>
                  <a:srgbClr val="C00000"/>
                </a:solidFill>
                <a:latin typeface="微软雅黑" panose="020B0503020204020204" pitchFamily="34" charset="-122"/>
                <a:ea typeface="微软雅黑" panose="020B0503020204020204" pitchFamily="34" charset="-122"/>
              </a:rPr>
              <a:t>i    </a:t>
            </a:r>
            <a:r>
              <a:rPr lang="en-US" altLang="zh-CN" sz="2000" dirty="0" smtClean="0">
                <a:solidFill>
                  <a:srgbClr val="C00000"/>
                </a:solidFill>
                <a:latin typeface="微软雅黑" panose="020B0503020204020204" pitchFamily="34" charset="-122"/>
                <a:ea typeface="微软雅黑" panose="020B0503020204020204" pitchFamily="34" charset="-122"/>
              </a:rPr>
              <a:t>	</a:t>
            </a:r>
            <a:r>
              <a:rPr lang="en-US" altLang="zh-CN" sz="2000" dirty="0" err="1" smtClean="0">
                <a:solidFill>
                  <a:srgbClr val="C00000"/>
                </a:solidFill>
                <a:latin typeface="微软雅黑" panose="020B0503020204020204" pitchFamily="34" charset="-122"/>
                <a:ea typeface="微软雅黑" panose="020B0503020204020204" pitchFamily="34" charset="-122"/>
              </a:rPr>
              <a:t>G</a:t>
            </a:r>
            <a:r>
              <a:rPr lang="en-US" altLang="zh-CN" sz="2000" baseline="-25000" dirty="0" err="1" smtClean="0">
                <a:solidFill>
                  <a:srgbClr val="C00000"/>
                </a:solidFill>
                <a:latin typeface="微软雅黑" panose="020B0503020204020204" pitchFamily="34" charset="-122"/>
                <a:ea typeface="微软雅黑" panose="020B0503020204020204" pitchFamily="34" charset="-122"/>
              </a:rPr>
              <a:t>i</a:t>
            </a:r>
            <a:r>
              <a:rPr lang="en-US" altLang="zh-CN" sz="2000" baseline="-25000" dirty="0" smtClean="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X</a:t>
            </a:r>
            <a:r>
              <a:rPr lang="en-US" altLang="zh-CN" sz="2000" baseline="-25000" dirty="0" err="1">
                <a:solidFill>
                  <a:srgbClr val="C00000"/>
                </a:solidFill>
                <a:latin typeface="微软雅黑" panose="020B0503020204020204" pitchFamily="34" charset="-122"/>
                <a:ea typeface="微软雅黑" panose="020B0503020204020204" pitchFamily="34" charset="-122"/>
              </a:rPr>
              <a:t>i</a:t>
            </a:r>
            <a:r>
              <a:rPr lang="en-US" altLang="zh-CN" sz="2000" dirty="0" err="1">
                <a:solidFill>
                  <a:srgbClr val="C00000"/>
                </a:solidFill>
                <a:latin typeface="微软雅黑" panose="020B0503020204020204" pitchFamily="34" charset="-122"/>
                <a:ea typeface="微软雅黑" panose="020B0503020204020204" pitchFamily="34" charset="-122"/>
              </a:rPr>
              <a:t>Y</a:t>
            </a:r>
            <a:r>
              <a:rPr lang="en-US" altLang="zh-CN" sz="2000" baseline="-25000" dirty="0" err="1">
                <a:solidFill>
                  <a:srgbClr val="C00000"/>
                </a:solidFill>
                <a:latin typeface="微软雅黑" panose="020B0503020204020204" pitchFamily="34" charset="-122"/>
                <a:ea typeface="微软雅黑" panose="020B0503020204020204" pitchFamily="34" charset="-122"/>
              </a:rPr>
              <a:t>i</a:t>
            </a:r>
            <a:endParaRPr lang="zh-CN" altLang="zh-CN" sz="2000" dirty="0">
              <a:solidFill>
                <a:srgbClr val="C00000"/>
              </a:solidFill>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5761375" y="1118356"/>
            <a:ext cx="3209533" cy="707886"/>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r>
              <a:rPr lang="en-US" altLang="zh-CN" sz="2000" b="1" baseline="-25000" dirty="0">
                <a:solidFill>
                  <a:srgbClr val="C00000"/>
                </a:solidFill>
                <a:latin typeface="微软雅黑" panose="020B0503020204020204" pitchFamily="34" charset="-122"/>
                <a:ea typeface="微软雅黑" panose="020B0503020204020204" pitchFamily="34" charset="-122"/>
              </a:rPr>
              <a:t>i</a:t>
            </a:r>
            <a:r>
              <a:rPr lang="en-US" altLang="zh-CN" sz="2000" b="1" dirty="0">
                <a:solidFill>
                  <a:srgbClr val="C00000"/>
                </a:solidFill>
                <a:latin typeface="微软雅黑" panose="020B0503020204020204" pitchFamily="34" charset="-122"/>
                <a:ea typeface="微软雅黑" panose="020B0503020204020204" pitchFamily="34" charset="-122"/>
              </a:rPr>
              <a:t> = X</a:t>
            </a:r>
            <a:r>
              <a:rPr lang="en-US" altLang="zh-CN" sz="2000" b="1" baseline="-25000" dirty="0">
                <a:solidFill>
                  <a:srgbClr val="C00000"/>
                </a:solidFill>
                <a:latin typeface="微软雅黑" panose="020B0503020204020204" pitchFamily="34" charset="-122"/>
                <a:ea typeface="微软雅黑" panose="020B0503020204020204" pitchFamily="34" charset="-122"/>
              </a:rPr>
              <a:t>i</a:t>
            </a:r>
            <a:r>
              <a:rPr lang="en-US" altLang="zh-CN" sz="2000" b="1" dirty="0">
                <a:solidFill>
                  <a:srgbClr val="C00000"/>
                </a:solidFill>
                <a:latin typeface="微软雅黑" panose="020B0503020204020204" pitchFamily="34" charset="-122"/>
                <a:ea typeface="微软雅黑" panose="020B0503020204020204" pitchFamily="34" charset="-122"/>
              </a:rPr>
              <a:t> C</a:t>
            </a:r>
            <a:r>
              <a:rPr lang="en-US" altLang="zh-CN" sz="2000" b="1" baseline="-25000" dirty="0">
                <a:solidFill>
                  <a:srgbClr val="C00000"/>
                </a:solidFill>
                <a:latin typeface="微软雅黑" panose="020B0503020204020204" pitchFamily="34" charset="-122"/>
                <a:ea typeface="微软雅黑" panose="020B0503020204020204" pitchFamily="34" charset="-122"/>
              </a:rPr>
              <a:t>i -1</a:t>
            </a:r>
            <a:r>
              <a:rPr lang="en-US" altLang="zh-CN" sz="2000" b="1" dirty="0">
                <a:solidFill>
                  <a:srgbClr val="C00000"/>
                </a:solidFill>
                <a:latin typeface="微软雅黑" panose="020B0503020204020204" pitchFamily="34" charset="-122"/>
                <a:ea typeface="微软雅黑" panose="020B0503020204020204" pitchFamily="34" charset="-122"/>
              </a:rPr>
              <a:t>+Y</a:t>
            </a:r>
            <a:r>
              <a:rPr lang="en-US" altLang="zh-CN" sz="2000" b="1" baseline="-25000" dirty="0">
                <a:solidFill>
                  <a:srgbClr val="C00000"/>
                </a:solidFill>
                <a:latin typeface="微软雅黑" panose="020B0503020204020204" pitchFamily="34" charset="-122"/>
                <a:ea typeface="微软雅黑" panose="020B0503020204020204" pitchFamily="34" charset="-122"/>
              </a:rPr>
              <a:t>i</a:t>
            </a:r>
            <a:r>
              <a:rPr lang="en-US" altLang="zh-CN" sz="2000" b="1" dirty="0">
                <a:solidFill>
                  <a:srgbClr val="C00000"/>
                </a:solidFill>
                <a:latin typeface="微软雅黑" panose="020B0503020204020204" pitchFamily="34" charset="-122"/>
                <a:ea typeface="微软雅黑" panose="020B0503020204020204" pitchFamily="34" charset="-122"/>
              </a:rPr>
              <a:t>C</a:t>
            </a:r>
            <a:r>
              <a:rPr lang="en-US" altLang="zh-CN" sz="2000" b="1" baseline="-25000" dirty="0">
                <a:solidFill>
                  <a:srgbClr val="C00000"/>
                </a:solidFill>
                <a:latin typeface="微软雅黑" panose="020B0503020204020204" pitchFamily="34" charset="-122"/>
                <a:ea typeface="微软雅黑" panose="020B0503020204020204" pitchFamily="34" charset="-122"/>
              </a:rPr>
              <a:t>i -1</a:t>
            </a:r>
            <a:r>
              <a:rPr lang="en-US" altLang="zh-CN" sz="2000" b="1" dirty="0">
                <a:solidFill>
                  <a:srgbClr val="C00000"/>
                </a:solidFill>
                <a:latin typeface="微软雅黑" panose="020B0503020204020204" pitchFamily="34" charset="-122"/>
                <a:ea typeface="微软雅黑" panose="020B0503020204020204" pitchFamily="34" charset="-122"/>
              </a:rPr>
              <a:t> + </a:t>
            </a:r>
            <a:r>
              <a:rPr lang="en-US" altLang="zh-CN" sz="2000" b="1" dirty="0" err="1" smtClean="0">
                <a:solidFill>
                  <a:srgbClr val="C00000"/>
                </a:solidFill>
                <a:latin typeface="微软雅黑" panose="020B0503020204020204" pitchFamily="34" charset="-122"/>
                <a:ea typeface="微软雅黑" panose="020B0503020204020204" pitchFamily="34" charset="-122"/>
              </a:rPr>
              <a:t>X</a:t>
            </a:r>
            <a:r>
              <a:rPr lang="en-US" altLang="zh-CN" sz="2000" b="1" baseline="-25000" dirty="0" err="1" smtClean="0">
                <a:solidFill>
                  <a:srgbClr val="C00000"/>
                </a:solidFill>
                <a:latin typeface="微软雅黑" panose="020B0503020204020204" pitchFamily="34" charset="-122"/>
                <a:ea typeface="微软雅黑" panose="020B0503020204020204" pitchFamily="34" charset="-122"/>
              </a:rPr>
              <a:t>i</a:t>
            </a:r>
            <a:r>
              <a:rPr lang="en-US" altLang="zh-CN" sz="2000" b="1" dirty="0" err="1" smtClean="0">
                <a:solidFill>
                  <a:srgbClr val="C00000"/>
                </a:solidFill>
                <a:latin typeface="微软雅黑" panose="020B0503020204020204" pitchFamily="34" charset="-122"/>
                <a:ea typeface="微软雅黑" panose="020B0503020204020204" pitchFamily="34" charset="-122"/>
              </a:rPr>
              <a:t>Y</a:t>
            </a:r>
            <a:r>
              <a:rPr lang="en-US" altLang="zh-CN" sz="2000" b="1" baseline="-25000" dirty="0" err="1" smtClean="0">
                <a:solidFill>
                  <a:srgbClr val="C00000"/>
                </a:solidFill>
                <a:latin typeface="微软雅黑" panose="020B0503020204020204" pitchFamily="34" charset="-122"/>
                <a:ea typeface="微软雅黑" panose="020B0503020204020204" pitchFamily="34" charset="-122"/>
              </a:rPr>
              <a:t>i</a:t>
            </a:r>
            <a:endParaRPr lang="en-US" altLang="zh-CN" sz="2000" b="1" baseline="-25000" dirty="0" smtClean="0">
              <a:solidFill>
                <a:srgbClr val="C00000"/>
              </a:solidFill>
              <a:latin typeface="微软雅黑" panose="020B0503020204020204" pitchFamily="34" charset="-122"/>
              <a:ea typeface="微软雅黑" panose="020B0503020204020204" pitchFamily="34" charset="-122"/>
            </a:endParaRPr>
          </a:p>
          <a:p>
            <a:r>
              <a:rPr lang="en-US" altLang="zh-CN" sz="2000" b="1" baseline="-25000" dirty="0">
                <a:solidFill>
                  <a:srgbClr val="C00000"/>
                </a:solidFill>
                <a:latin typeface="微软雅黑" panose="020B0503020204020204" pitchFamily="34" charset="-122"/>
                <a:ea typeface="微软雅黑" panose="020B0503020204020204" pitchFamily="34" charset="-122"/>
              </a:rPr>
              <a:t> </a:t>
            </a:r>
            <a:r>
              <a:rPr lang="en-US" altLang="zh-CN" sz="2000" b="1" baseline="-25000" dirty="0" smtClean="0">
                <a:solidFill>
                  <a:srgbClr val="C00000"/>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(X</a:t>
            </a:r>
            <a:r>
              <a:rPr lang="en-US" altLang="zh-CN" sz="2000" b="1" baseline="-25000" dirty="0" smtClean="0">
                <a:solidFill>
                  <a:srgbClr val="C00000"/>
                </a:solidFill>
                <a:latin typeface="微软雅黑" panose="020B0503020204020204" pitchFamily="34" charset="-122"/>
                <a:ea typeface="微软雅黑" panose="020B0503020204020204" pitchFamily="34" charset="-122"/>
              </a:rPr>
              <a:t>i</a:t>
            </a:r>
            <a:r>
              <a:rPr lang="en-US" altLang="zh-CN" sz="2000" b="1" dirty="0" smtClean="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Y</a:t>
            </a:r>
            <a:r>
              <a:rPr lang="en-US" altLang="zh-CN" sz="2000" b="1" baseline="-25000" dirty="0" smtClean="0">
                <a:solidFill>
                  <a:srgbClr val="C00000"/>
                </a:solidFill>
                <a:latin typeface="微软雅黑" panose="020B0503020204020204" pitchFamily="34" charset="-122"/>
                <a:ea typeface="微软雅黑" panose="020B0503020204020204" pitchFamily="34" charset="-122"/>
              </a:rPr>
              <a:t>i )</a:t>
            </a:r>
            <a:r>
              <a:rPr lang="en-US" altLang="zh-CN" sz="2000" b="1" dirty="0" smtClean="0">
                <a:solidFill>
                  <a:srgbClr val="C00000"/>
                </a:solidFill>
                <a:latin typeface="微软雅黑" panose="020B0503020204020204" pitchFamily="34" charset="-122"/>
                <a:ea typeface="微软雅黑" panose="020B0503020204020204" pitchFamily="34" charset="-122"/>
              </a:rPr>
              <a:t>C</a:t>
            </a:r>
            <a:r>
              <a:rPr lang="en-US" altLang="zh-CN" sz="2000" b="1" baseline="-25000" dirty="0" smtClean="0">
                <a:solidFill>
                  <a:srgbClr val="C00000"/>
                </a:solidFill>
                <a:latin typeface="微软雅黑" panose="020B0503020204020204" pitchFamily="34" charset="-122"/>
                <a:ea typeface="微软雅黑" panose="020B0503020204020204" pitchFamily="34" charset="-122"/>
              </a:rPr>
              <a:t>i </a:t>
            </a:r>
            <a:r>
              <a:rPr lang="en-US" altLang="zh-CN" sz="2000" b="1" baseline="-25000" dirty="0">
                <a:solidFill>
                  <a:srgbClr val="C00000"/>
                </a:solidFill>
                <a:latin typeface="微软雅黑" panose="020B0503020204020204" pitchFamily="34" charset="-122"/>
                <a:ea typeface="微软雅黑" panose="020B0503020204020204" pitchFamily="34" charset="-122"/>
              </a:rPr>
              <a:t>-</a:t>
            </a:r>
            <a:r>
              <a:rPr lang="en-US" altLang="zh-CN" sz="2000" b="1" baseline="-25000"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X</a:t>
            </a:r>
            <a:r>
              <a:rPr lang="en-US" altLang="zh-CN" sz="2000" b="1" baseline="-25000" dirty="0" err="1">
                <a:solidFill>
                  <a:srgbClr val="C00000"/>
                </a:solidFill>
                <a:latin typeface="微软雅黑" panose="020B0503020204020204" pitchFamily="34" charset="-122"/>
                <a:ea typeface="微软雅黑" panose="020B0503020204020204" pitchFamily="34" charset="-122"/>
              </a:rPr>
              <a:t>i</a:t>
            </a:r>
            <a:r>
              <a:rPr lang="en-US" altLang="zh-CN" sz="2000" b="1" dirty="0" err="1">
                <a:solidFill>
                  <a:srgbClr val="C00000"/>
                </a:solidFill>
                <a:latin typeface="微软雅黑" panose="020B0503020204020204" pitchFamily="34" charset="-122"/>
                <a:ea typeface="微软雅黑" panose="020B0503020204020204" pitchFamily="34" charset="-122"/>
              </a:rPr>
              <a:t>Y</a:t>
            </a:r>
            <a:r>
              <a:rPr lang="en-US" altLang="zh-CN" sz="2000" b="1" baseline="-25000" dirty="0" err="1">
                <a:solidFill>
                  <a:srgbClr val="C00000"/>
                </a:solidFill>
                <a:latin typeface="微软雅黑" panose="020B0503020204020204" pitchFamily="34" charset="-122"/>
                <a:ea typeface="微软雅黑" panose="020B0503020204020204" pitchFamily="34" charset="-122"/>
              </a:rPr>
              <a:t>i</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816805" y="1133745"/>
            <a:ext cx="1305165" cy="369332"/>
          </a:xfrm>
          <a:prstGeom prst="rect">
            <a:avLst/>
          </a:prstGeom>
          <a:noFill/>
        </p:spPr>
        <p:txBody>
          <a:bodyPr wrap="non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=G</a:t>
            </a:r>
            <a:r>
              <a:rPr lang="en-US" altLang="zh-CN" b="1" baseline="-25000" dirty="0" smtClean="0">
                <a:solidFill>
                  <a:srgbClr val="C00000"/>
                </a:solidFill>
                <a:latin typeface="微软雅黑" panose="020B0503020204020204" pitchFamily="34" charset="-122"/>
                <a:ea typeface="微软雅黑" panose="020B0503020204020204" pitchFamily="34" charset="-122"/>
              </a:rPr>
              <a:t>1</a:t>
            </a:r>
            <a:r>
              <a:rPr lang="en-US" altLang="zh-CN" b="1" dirty="0" smtClean="0">
                <a:solidFill>
                  <a:srgbClr val="C00000"/>
                </a:solidFill>
                <a:latin typeface="微软雅黑" panose="020B0503020204020204" pitchFamily="34" charset="-122"/>
                <a:ea typeface="微软雅黑" panose="020B0503020204020204" pitchFamily="34" charset="-122"/>
              </a:rPr>
              <a:t>+P</a:t>
            </a:r>
            <a:r>
              <a:rPr lang="en-US" altLang="zh-CN" b="1" baseline="-25000" dirty="0" smtClean="0">
                <a:solidFill>
                  <a:srgbClr val="C00000"/>
                </a:solidFill>
                <a:latin typeface="微软雅黑" panose="020B0503020204020204" pitchFamily="34" charset="-122"/>
                <a:ea typeface="微软雅黑" panose="020B0503020204020204" pitchFamily="34" charset="-122"/>
              </a:rPr>
              <a:t>1</a:t>
            </a:r>
            <a:r>
              <a:rPr lang="en-US" altLang="zh-CN" b="1" dirty="0" smtClean="0">
                <a:solidFill>
                  <a:srgbClr val="C00000"/>
                </a:solidFill>
                <a:latin typeface="微软雅黑" panose="020B0503020204020204" pitchFamily="34" charset="-122"/>
                <a:ea typeface="微软雅黑" panose="020B0503020204020204" pitchFamily="34" charset="-122"/>
              </a:rPr>
              <a:t>C</a:t>
            </a:r>
            <a:r>
              <a:rPr lang="en-US" altLang="zh-CN" b="1" baseline="-25000" dirty="0" smtClean="0">
                <a:solidFill>
                  <a:srgbClr val="C00000"/>
                </a:solidFill>
                <a:latin typeface="微软雅黑" panose="020B0503020204020204" pitchFamily="34" charset="-122"/>
                <a:ea typeface="微软雅黑" panose="020B0503020204020204" pitchFamily="34" charset="-122"/>
              </a:rPr>
              <a:t>0</a:t>
            </a:r>
            <a:endParaRPr lang="zh-CN" altLang="en-US" b="1" baseline="-25000" dirty="0">
              <a:solidFill>
                <a:srgbClr val="C0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517105" y="1853825"/>
            <a:ext cx="2683748" cy="369332"/>
          </a:xfrm>
          <a:prstGeom prst="rect">
            <a:avLst/>
          </a:prstGeom>
          <a:noFill/>
        </p:spPr>
        <p:txBody>
          <a:bodyPr wrap="non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2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1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1</a:t>
            </a:r>
            <a:r>
              <a:rPr lang="en-US" altLang="zh-CN" b="1" dirty="0">
                <a:solidFill>
                  <a:srgbClr val="C00000"/>
                </a:solidFill>
                <a:latin typeface="微软雅黑" panose="020B0503020204020204" pitchFamily="34" charset="-122"/>
                <a:ea typeface="微软雅黑" panose="020B0503020204020204" pitchFamily="34" charset="-122"/>
              </a:rPr>
              <a:t>C</a:t>
            </a:r>
            <a:r>
              <a:rPr lang="en-US" altLang="zh-CN" b="1" baseline="-25000" dirty="0">
                <a:solidFill>
                  <a:srgbClr val="C00000"/>
                </a:solidFill>
                <a:latin typeface="微软雅黑" panose="020B0503020204020204" pitchFamily="34" charset="-122"/>
                <a:ea typeface="微软雅黑" panose="020B0503020204020204" pitchFamily="34" charset="-122"/>
              </a:rPr>
              <a:t>0</a:t>
            </a:r>
            <a:r>
              <a:rPr lang="zh-CN" altLang="zh-CN" b="1" dirty="0">
                <a:solidFill>
                  <a:srgbClr val="C00000"/>
                </a:solidFill>
                <a:latin typeface="微软雅黑" panose="020B0503020204020204" pitchFamily="34" charset="-122"/>
                <a:ea typeface="微软雅黑" panose="020B0503020204020204" pitchFamily="34" charset="-122"/>
              </a:rPr>
              <a:t> </a:t>
            </a:r>
            <a:endParaRPr lang="zh-CN" altLang="en-US" b="1" baseline="-25000" dirty="0">
              <a:solidFill>
                <a:srgbClr val="C0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935" y="3338990"/>
            <a:ext cx="3918060" cy="369332"/>
          </a:xfrm>
          <a:prstGeom prst="rect">
            <a:avLst/>
          </a:prstGeom>
          <a:noFill/>
        </p:spPr>
        <p:txBody>
          <a:bodyPr wrap="non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3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G</a:t>
            </a:r>
            <a:r>
              <a:rPr lang="en-US" altLang="zh-CN" b="1" baseline="-25000" dirty="0">
                <a:solidFill>
                  <a:srgbClr val="C00000"/>
                </a:solidFill>
                <a:latin typeface="微软雅黑" panose="020B0503020204020204" pitchFamily="34" charset="-122"/>
                <a:ea typeface="微软雅黑" panose="020B0503020204020204" pitchFamily="34" charset="-122"/>
              </a:rPr>
              <a:t>2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G</a:t>
            </a:r>
            <a:r>
              <a:rPr lang="en-US" altLang="zh-CN" b="1" baseline="-25000" dirty="0">
                <a:solidFill>
                  <a:srgbClr val="C00000"/>
                </a:solidFill>
                <a:latin typeface="微软雅黑" panose="020B0503020204020204" pitchFamily="34" charset="-122"/>
                <a:ea typeface="微软雅黑" panose="020B0503020204020204" pitchFamily="34" charset="-122"/>
              </a:rPr>
              <a:t>1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1</a:t>
            </a:r>
            <a:r>
              <a:rPr lang="en-US" altLang="zh-CN" b="1" dirty="0">
                <a:solidFill>
                  <a:srgbClr val="C00000"/>
                </a:solidFill>
                <a:latin typeface="微软雅黑" panose="020B0503020204020204" pitchFamily="34" charset="-122"/>
                <a:ea typeface="微软雅黑" panose="020B0503020204020204" pitchFamily="34" charset="-122"/>
              </a:rPr>
              <a:t>C</a:t>
            </a:r>
            <a:r>
              <a:rPr lang="en-US" altLang="zh-CN" b="1" baseline="-25000" dirty="0">
                <a:solidFill>
                  <a:srgbClr val="C00000"/>
                </a:solidFill>
                <a:latin typeface="微软雅黑" panose="020B0503020204020204" pitchFamily="34" charset="-122"/>
                <a:ea typeface="微软雅黑" panose="020B0503020204020204" pitchFamily="34" charset="-122"/>
              </a:rPr>
              <a:t>0</a:t>
            </a:r>
            <a:r>
              <a:rPr lang="en-US" altLang="zh-CN" b="1" dirty="0">
                <a:solidFill>
                  <a:srgbClr val="C00000"/>
                </a:solidFill>
                <a:latin typeface="微软雅黑" panose="020B0503020204020204" pitchFamily="34" charset="-122"/>
                <a:ea typeface="微软雅黑" panose="020B0503020204020204" pitchFamily="34" charset="-122"/>
              </a:rPr>
              <a:t> </a:t>
            </a:r>
            <a:endParaRPr lang="zh-CN" altLang="en-US" b="1" baseline="-25000" dirty="0">
              <a:solidFill>
                <a:srgbClr val="C0000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08935" y="5544235"/>
            <a:ext cx="5766322" cy="369332"/>
          </a:xfrm>
          <a:prstGeom prst="rect">
            <a:avLst/>
          </a:prstGeom>
          <a:noFill/>
        </p:spPr>
        <p:txBody>
          <a:bodyPr wrap="non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4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4</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3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4</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2 </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4</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 G</a:t>
            </a:r>
            <a:r>
              <a:rPr lang="en-US" altLang="zh-CN" b="1" baseline="-25000" dirty="0">
                <a:solidFill>
                  <a:srgbClr val="C00000"/>
                </a:solidFill>
                <a:latin typeface="微软雅黑" panose="020B0503020204020204" pitchFamily="34" charset="-122"/>
                <a:ea typeface="微软雅黑" panose="020B0503020204020204" pitchFamily="34" charset="-122"/>
              </a:rPr>
              <a:t>1</a:t>
            </a:r>
            <a:r>
              <a:rPr lang="en-US" altLang="zh-CN" b="1" dirty="0">
                <a:solidFill>
                  <a:srgbClr val="C00000"/>
                </a:solidFill>
                <a:latin typeface="微软雅黑" panose="020B0503020204020204" pitchFamily="34" charset="-122"/>
                <a:ea typeface="微软雅黑" panose="020B0503020204020204" pitchFamily="34" charset="-122"/>
              </a:rPr>
              <a:t> + P</a:t>
            </a:r>
            <a:r>
              <a:rPr lang="en-US" altLang="zh-CN" b="1" baseline="-25000" dirty="0">
                <a:solidFill>
                  <a:srgbClr val="C00000"/>
                </a:solidFill>
                <a:latin typeface="微软雅黑" panose="020B0503020204020204" pitchFamily="34" charset="-122"/>
                <a:ea typeface="微软雅黑" panose="020B0503020204020204" pitchFamily="34" charset="-122"/>
              </a:rPr>
              <a:t>4</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3</a:t>
            </a:r>
            <a:r>
              <a:rPr lang="en-US" altLang="zh-CN" b="1" dirty="0">
                <a:solidFill>
                  <a:srgbClr val="C00000"/>
                </a:solidFill>
                <a:latin typeface="微软雅黑" panose="020B0503020204020204" pitchFamily="34" charset="-122"/>
                <a:ea typeface="微软雅黑" panose="020B0503020204020204" pitchFamily="34" charset="-122"/>
              </a:rPr>
              <a:t> P</a:t>
            </a:r>
            <a:r>
              <a:rPr lang="en-US" altLang="zh-CN" b="1" baseline="-25000" dirty="0">
                <a:solidFill>
                  <a:srgbClr val="C00000"/>
                </a:solidFill>
                <a:latin typeface="微软雅黑" panose="020B0503020204020204" pitchFamily="34" charset="-122"/>
                <a:ea typeface="微软雅黑" panose="020B0503020204020204" pitchFamily="34" charset="-122"/>
              </a:rPr>
              <a:t>2</a:t>
            </a: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1</a:t>
            </a:r>
            <a:r>
              <a:rPr lang="en-US" altLang="zh-CN" b="1" dirty="0">
                <a:solidFill>
                  <a:srgbClr val="C00000"/>
                </a:solidFill>
                <a:latin typeface="微软雅黑" panose="020B0503020204020204" pitchFamily="34" charset="-122"/>
                <a:ea typeface="微软雅黑" panose="020B0503020204020204" pitchFamily="34" charset="-122"/>
              </a:rPr>
              <a:t>C</a:t>
            </a:r>
            <a:r>
              <a:rPr lang="en-US" altLang="zh-CN" b="1" baseline="-25000" dirty="0">
                <a:solidFill>
                  <a:srgbClr val="C00000"/>
                </a:solidFill>
                <a:latin typeface="微软雅黑" panose="020B0503020204020204" pitchFamily="34" charset="-122"/>
                <a:ea typeface="微软雅黑" panose="020B0503020204020204" pitchFamily="34" charset="-122"/>
              </a:rPr>
              <a:t>0</a:t>
            </a:r>
            <a:endParaRPr lang="zh-CN" altLang="en-US" b="1" baseline="-25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24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975" y="98630"/>
            <a:ext cx="8229600" cy="561975"/>
          </a:xfrm>
        </p:spPr>
        <p:txBody>
          <a:bodyPr/>
          <a:lstStyle/>
          <a:p>
            <a:r>
              <a:rPr lang="zh-CN" altLang="en-US" dirty="0">
                <a:latin typeface="微软雅黑" panose="020B0503020204020204" pitchFamily="34" charset="-122"/>
                <a:ea typeface="微软雅黑" panose="020B0503020204020204" pitchFamily="34" charset="-122"/>
              </a:rPr>
              <a:t>并行进位加法器</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0</a:t>
            </a:r>
            <a:endParaRPr lang="zh-CN" altLang="zh-CN" dirty="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
            </a:r>
            <a:r>
              <a:rPr lang="en-US" altLang="zh-CN" baseline="-25000" dirty="0" smtClean="0">
                <a:latin typeface="微软雅黑" panose="020B0503020204020204" pitchFamily="34" charset="-122"/>
                <a:ea typeface="微软雅黑" panose="020B0503020204020204" pitchFamily="34" charset="-122"/>
              </a:rPr>
              <a:t>3</a:t>
            </a:r>
            <a:r>
              <a:rPr lang="en-US" altLang="zh-CN" dirty="0" smtClean="0">
                <a:latin typeface="微软雅黑" panose="020B0503020204020204" pitchFamily="34" charset="-122"/>
                <a:ea typeface="微软雅黑" panose="020B0503020204020204" pitchFamily="34" charset="-122"/>
              </a:rPr>
              <a:t>G</a:t>
            </a:r>
            <a:r>
              <a:rPr lang="en-US" altLang="zh-CN" baseline="-25000" dirty="0" smtClean="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
            </a:r>
            <a:r>
              <a:rPr lang="en-US" altLang="zh-CN" baseline="-25000" dirty="0" smtClean="0">
                <a:latin typeface="微软雅黑" panose="020B0503020204020204" pitchFamily="34" charset="-122"/>
                <a:ea typeface="微软雅黑" panose="020B0503020204020204" pitchFamily="34" charset="-122"/>
              </a:rPr>
              <a:t>3</a:t>
            </a:r>
            <a:r>
              <a:rPr lang="en-US" altLang="zh-CN" dirty="0" smtClean="0">
                <a:latin typeface="微软雅黑" panose="020B0503020204020204" pitchFamily="34" charset="-122"/>
                <a:ea typeface="微软雅黑" panose="020B0503020204020204" pitchFamily="34" charset="-122"/>
              </a:rPr>
              <a:t>P</a:t>
            </a:r>
            <a:r>
              <a:rPr lang="en-US" altLang="zh-CN" baseline="-25000" dirty="0" smtClean="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G</a:t>
            </a:r>
            <a:r>
              <a:rPr lang="en-US" altLang="zh-CN" baseline="-25000" dirty="0" smtClean="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
            </a:r>
            <a:r>
              <a:rPr lang="en-US" altLang="zh-CN" baseline="-25000" dirty="0" smtClean="0">
                <a:latin typeface="微软雅黑" panose="020B0503020204020204" pitchFamily="34" charset="-122"/>
                <a:ea typeface="微软雅黑" panose="020B0503020204020204" pitchFamily="34" charset="-122"/>
              </a:rPr>
              <a:t>3</a:t>
            </a:r>
            <a:r>
              <a:rPr lang="en-US" altLang="zh-CN" dirty="0" smtClean="0">
                <a:solidFill>
                  <a:srgbClr val="000000"/>
                </a:solidFill>
                <a:latin typeface="微软雅黑" panose="020B0503020204020204" pitchFamily="34" charset="-122"/>
                <a:ea typeface="微软雅黑" panose="020B0503020204020204" pitchFamily="34" charset="-122"/>
              </a:rPr>
              <a:t>P</a:t>
            </a:r>
            <a:r>
              <a:rPr lang="en-US" altLang="zh-CN" baseline="-25000" dirty="0" smtClean="0">
                <a:solidFill>
                  <a:srgbClr val="000000"/>
                </a:solidFill>
                <a:latin typeface="微软雅黑" panose="020B0503020204020204" pitchFamily="34" charset="-122"/>
                <a:ea typeface="微软雅黑" panose="020B0503020204020204" pitchFamily="34" charset="-122"/>
              </a:rPr>
              <a:t>2</a:t>
            </a:r>
            <a:r>
              <a:rPr lang="en-US" altLang="zh-CN" dirty="0" smtClean="0">
                <a:solidFill>
                  <a:srgbClr val="000000"/>
                </a:solidFill>
                <a:latin typeface="微软雅黑" panose="020B0503020204020204" pitchFamily="34" charset="-122"/>
                <a:ea typeface="微软雅黑" panose="020B0503020204020204" pitchFamily="34" charset="-122"/>
              </a:rPr>
              <a:t>P</a:t>
            </a:r>
            <a:r>
              <a:rPr lang="en-US" altLang="zh-CN" baseline="-25000" dirty="0" smtClean="0">
                <a:solidFill>
                  <a:srgbClr val="000000"/>
                </a:solidFill>
                <a:latin typeface="微软雅黑" panose="020B0503020204020204" pitchFamily="34" charset="-122"/>
                <a:ea typeface="微软雅黑" panose="020B0503020204020204" pitchFamily="34" charset="-122"/>
              </a:rPr>
              <a:t>1</a:t>
            </a:r>
            <a:r>
              <a:rPr lang="en-US" altLang="zh-CN" dirty="0" smtClean="0">
                <a:solidFill>
                  <a:srgbClr val="000000"/>
                </a:solidFill>
                <a:latin typeface="微软雅黑" panose="020B0503020204020204" pitchFamily="34" charset="-122"/>
                <a:ea typeface="微软雅黑" panose="020B0503020204020204" pitchFamily="34" charset="-122"/>
              </a:rPr>
              <a:t>C</a:t>
            </a:r>
            <a:r>
              <a:rPr lang="en-US" altLang="zh-CN" baseline="-25000" dirty="0" smtClean="0">
                <a:solidFill>
                  <a:srgbClr val="000000"/>
                </a:solidFill>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rPr>
              <a:t> </a:t>
            </a:r>
          </a:p>
          <a:p>
            <a:pPr marL="0" indent="0">
              <a:buNone/>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G</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 P</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0</a:t>
            </a:r>
            <a:endParaRPr lang="zh-CN"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625" y="2888940"/>
            <a:ext cx="6816300" cy="3729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10" y="2978950"/>
            <a:ext cx="8883130" cy="363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111169" y="863715"/>
            <a:ext cx="2945037" cy="369332"/>
          </a:xfrm>
          <a:prstGeom prst="rect">
            <a:avLst/>
          </a:prstGeom>
        </p:spPr>
        <p:txBody>
          <a:bodyPr wrap="none">
            <a:spAutoFit/>
          </a:bodyPr>
          <a:lstStyle/>
          <a:p>
            <a:pPr marL="0" indent="0">
              <a:buNone/>
            </a:pPr>
            <a:r>
              <a:rPr lang="en-US" altLang="zh-CN" b="1" dirty="0">
                <a:solidFill>
                  <a:srgbClr val="C00000"/>
                </a:solidFill>
                <a:latin typeface="微软雅黑" panose="020B0503020204020204" pitchFamily="34" charset="-122"/>
                <a:ea typeface="微软雅黑" panose="020B0503020204020204" pitchFamily="34" charset="-122"/>
              </a:rPr>
              <a:t>P</a:t>
            </a:r>
            <a:r>
              <a:rPr lang="en-US" altLang="zh-CN" b="1" baseline="-25000" dirty="0">
                <a:solidFill>
                  <a:srgbClr val="C00000"/>
                </a:solidFill>
                <a:latin typeface="微软雅黑" panose="020B0503020204020204" pitchFamily="34" charset="-122"/>
                <a:ea typeface="微软雅黑" panose="020B0503020204020204" pitchFamily="34" charset="-122"/>
              </a:rPr>
              <a:t>i </a:t>
            </a:r>
            <a:r>
              <a:rPr lang="en-US" altLang="zh-CN" b="1" dirty="0">
                <a:solidFill>
                  <a:srgbClr val="C00000"/>
                </a:solidFill>
                <a:latin typeface="微软雅黑" panose="020B0503020204020204" pitchFamily="34" charset="-122"/>
                <a:ea typeface="微软雅黑" panose="020B0503020204020204" pitchFamily="34" charset="-122"/>
              </a:rPr>
              <a:t>= X</a:t>
            </a:r>
            <a:r>
              <a:rPr lang="en-US" altLang="zh-CN" b="1" baseline="-25000" dirty="0">
                <a:solidFill>
                  <a:srgbClr val="C00000"/>
                </a:solidFill>
                <a:latin typeface="微软雅黑" panose="020B0503020204020204" pitchFamily="34" charset="-122"/>
                <a:ea typeface="微软雅黑" panose="020B0503020204020204" pitchFamily="34" charset="-122"/>
              </a:rPr>
              <a:t>i </a:t>
            </a:r>
            <a:r>
              <a:rPr lang="en-US" altLang="zh-CN" b="1" dirty="0">
                <a:solidFill>
                  <a:srgbClr val="C00000"/>
                </a:solidFill>
                <a:latin typeface="微软雅黑" panose="020B0503020204020204" pitchFamily="34" charset="-122"/>
                <a:ea typeface="微软雅黑" panose="020B0503020204020204" pitchFamily="34" charset="-122"/>
              </a:rPr>
              <a:t>+ Y</a:t>
            </a:r>
            <a:r>
              <a:rPr lang="en-US" altLang="zh-CN" b="1" baseline="-25000" dirty="0">
                <a:solidFill>
                  <a:srgbClr val="C00000"/>
                </a:solidFill>
                <a:latin typeface="微软雅黑" panose="020B0503020204020204" pitchFamily="34" charset="-122"/>
                <a:ea typeface="微软雅黑" panose="020B0503020204020204" pitchFamily="34" charset="-122"/>
              </a:rPr>
              <a:t>i    </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b="1" dirty="0" err="1">
                <a:solidFill>
                  <a:srgbClr val="C00000"/>
                </a:solidFill>
                <a:latin typeface="微软雅黑" panose="020B0503020204020204" pitchFamily="34" charset="-122"/>
                <a:ea typeface="微软雅黑" panose="020B0503020204020204" pitchFamily="34" charset="-122"/>
              </a:rPr>
              <a:t>G</a:t>
            </a:r>
            <a:r>
              <a:rPr lang="en-US" altLang="zh-CN" b="1" baseline="-25000" dirty="0" err="1">
                <a:solidFill>
                  <a:srgbClr val="C00000"/>
                </a:solidFill>
                <a:latin typeface="微软雅黑" panose="020B0503020204020204" pitchFamily="34" charset="-122"/>
                <a:ea typeface="微软雅黑" panose="020B0503020204020204" pitchFamily="34" charset="-122"/>
              </a:rPr>
              <a:t>i</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25000" dirty="0" err="1">
                <a:solidFill>
                  <a:srgbClr val="C00000"/>
                </a:solidFill>
                <a:latin typeface="微软雅黑" panose="020B0503020204020204" pitchFamily="34" charset="-122"/>
                <a:ea typeface="微软雅黑" panose="020B0503020204020204" pitchFamily="34" charset="-122"/>
              </a:rPr>
              <a:t>i</a:t>
            </a:r>
            <a:r>
              <a:rPr lang="en-US" altLang="zh-CN" b="1" dirty="0" err="1">
                <a:solidFill>
                  <a:srgbClr val="C00000"/>
                </a:solidFill>
                <a:latin typeface="微软雅黑" panose="020B0503020204020204" pitchFamily="34" charset="-122"/>
                <a:ea typeface="微软雅黑" panose="020B0503020204020204" pitchFamily="34" charset="-122"/>
              </a:rPr>
              <a:t>Y</a:t>
            </a:r>
            <a:r>
              <a:rPr lang="en-US" altLang="zh-CN" b="1" baseline="-25000" dirty="0" err="1">
                <a:solidFill>
                  <a:srgbClr val="C00000"/>
                </a:solidFill>
                <a:latin typeface="微软雅黑" panose="020B0503020204020204" pitchFamily="34" charset="-122"/>
                <a:ea typeface="微软雅黑" panose="020B0503020204020204" pitchFamily="34" charset="-122"/>
              </a:rPr>
              <a:t>i</a:t>
            </a:r>
            <a:endParaRPr lang="zh-CN" altLang="zh-CN" b="1" dirty="0">
              <a:solidFill>
                <a:srgbClr val="C0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7292845" y="6268961"/>
            <a:ext cx="144016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6</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844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114300"/>
            <a:ext cx="8229600" cy="561975"/>
          </a:xfrm>
        </p:spPr>
        <p:txBody>
          <a:bodyPr/>
          <a:lstStyle/>
          <a:p>
            <a:r>
              <a:rPr lang="zh-CN" altLang="en-US" dirty="0">
                <a:latin typeface="微软雅黑" panose="020B0503020204020204" pitchFamily="34" charset="-122"/>
                <a:ea typeface="微软雅黑" panose="020B0503020204020204" pitchFamily="34" charset="-122"/>
              </a:rPr>
              <a:t>带标志加法器</a:t>
            </a:r>
          </a:p>
        </p:txBody>
      </p:sp>
      <p:sp>
        <p:nvSpPr>
          <p:cNvPr id="3" name="内容占位符 2"/>
          <p:cNvSpPr>
            <a:spLocks noGrp="1"/>
          </p:cNvSpPr>
          <p:nvPr>
            <p:ph idx="1"/>
          </p:nvPr>
        </p:nvSpPr>
        <p:spPr>
          <a:xfrm>
            <a:off x="511315" y="835580"/>
            <a:ext cx="8229600" cy="5218112"/>
          </a:xfrm>
        </p:spPr>
        <p:txBody>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OF=C</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sym typeface="Symbol"/>
              </a:rPr>
              <a:t></a:t>
            </a: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n-1</a:t>
            </a:r>
          </a:p>
          <a:p>
            <a:r>
              <a:rPr lang="en-US" altLang="zh-CN" dirty="0" smtClean="0">
                <a:latin typeface="微软雅黑" panose="020B0503020204020204" pitchFamily="34" charset="-122"/>
                <a:ea typeface="微软雅黑" panose="020B0503020204020204" pitchFamily="34" charset="-122"/>
              </a:rPr>
              <a:t>SF=F</a:t>
            </a:r>
            <a:r>
              <a:rPr lang="en-US" altLang="zh-CN" baseline="-25000" dirty="0" smtClean="0">
                <a:latin typeface="微软雅黑" panose="020B0503020204020204" pitchFamily="34" charset="-122"/>
                <a:ea typeface="微软雅黑" panose="020B0503020204020204" pitchFamily="34" charset="-122"/>
              </a:rPr>
              <a:t>n-1</a:t>
            </a:r>
          </a:p>
          <a:p>
            <a:r>
              <a:rPr lang="en-US" altLang="zh-CN" dirty="0">
                <a:latin typeface="微软雅黑" panose="020B0503020204020204" pitchFamily="34" charset="-122"/>
                <a:ea typeface="微软雅黑" panose="020B0503020204020204" pitchFamily="34" charset="-122"/>
              </a:rPr>
              <a:t>ZF=1</a:t>
            </a:r>
            <a:r>
              <a:rPr lang="zh-CN" altLang="zh-CN" dirty="0">
                <a:latin typeface="微软雅黑" panose="020B0503020204020204" pitchFamily="34" charset="-122"/>
                <a:ea typeface="微软雅黑" panose="020B0503020204020204" pitchFamily="34" charset="-122"/>
              </a:rPr>
              <a:t>当且仅当</a:t>
            </a:r>
            <a:r>
              <a:rPr lang="en-US" altLang="zh-CN" dirty="0" smtClean="0">
                <a:latin typeface="微软雅黑" panose="020B0503020204020204" pitchFamily="34" charset="-122"/>
                <a:ea typeface="微软雅黑" panose="020B0503020204020204" pitchFamily="34" charset="-122"/>
              </a:rPr>
              <a:t>F=0</a:t>
            </a:r>
          </a:p>
          <a:p>
            <a:r>
              <a:rPr lang="en-US" altLang="zh-CN" dirty="0" smtClean="0">
                <a:latin typeface="微软雅黑" panose="020B0503020204020204" pitchFamily="34" charset="-122"/>
                <a:ea typeface="微软雅黑" panose="020B0503020204020204" pitchFamily="34" charset="-122"/>
              </a:rPr>
              <a:t>CF=</a:t>
            </a:r>
            <a:r>
              <a:rPr lang="en-US" altLang="zh-CN" dirty="0" err="1" smtClean="0">
                <a:latin typeface="微软雅黑" panose="020B0503020204020204" pitchFamily="34" charset="-122"/>
                <a:ea typeface="微软雅黑" panose="020B0503020204020204" pitchFamily="34" charset="-122"/>
              </a:rPr>
              <a:t>C</a:t>
            </a:r>
            <a:r>
              <a:rPr lang="en-US" altLang="zh-CN" baseline="-25000" dirty="0" err="1" smtClean="0">
                <a:latin typeface="微软雅黑" panose="020B0503020204020204" pitchFamily="34" charset="-122"/>
                <a:ea typeface="微软雅黑" panose="020B0503020204020204" pitchFamily="34" charset="-122"/>
              </a:rPr>
              <a:t>out</a:t>
            </a:r>
            <a:r>
              <a:rPr lang="en-US" altLang="zh-CN"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Symbol"/>
              </a:rPr>
              <a:t> </a:t>
            </a:r>
            <a:r>
              <a:rPr lang="en-US" altLang="zh-CN" dirty="0" err="1" smtClean="0">
                <a:latin typeface="微软雅黑" panose="020B0503020204020204" pitchFamily="34" charset="-122"/>
                <a:ea typeface="微软雅黑" panose="020B0503020204020204" pitchFamily="34" charset="-122"/>
              </a:rPr>
              <a:t>C</a:t>
            </a:r>
            <a:r>
              <a:rPr lang="en-US" altLang="zh-CN" baseline="-25000" dirty="0" err="1" smtClean="0">
                <a:latin typeface="微软雅黑" panose="020B0503020204020204" pitchFamily="34" charset="-122"/>
                <a:ea typeface="微软雅黑" panose="020B0503020204020204" pitchFamily="34" charset="-122"/>
              </a:rPr>
              <a:t>in</a:t>
            </a:r>
            <a:endParaRPr lang="zh-CN" altLang="en-US" baseline="-25000" dirty="0">
              <a:latin typeface="微软雅黑" panose="020B0503020204020204" pitchFamily="34" charset="-122"/>
              <a:ea typeface="微软雅黑" panose="020B0503020204020204" pitchFamily="34" charset="-122"/>
            </a:endParaRPr>
          </a:p>
        </p:txBody>
      </p:sp>
      <p:sp>
        <p:nvSpPr>
          <p:cNvPr id="4" name="Rectangle 1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260" name="Picture 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845" y="818710"/>
            <a:ext cx="56388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61" name="Picture 1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15" y="1223755"/>
            <a:ext cx="25812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 name="矩形 132"/>
          <p:cNvSpPr/>
          <p:nvPr/>
        </p:nvSpPr>
        <p:spPr>
          <a:xfrm>
            <a:off x="881590" y="3819085"/>
            <a:ext cx="2031325" cy="369332"/>
          </a:xfrm>
          <a:prstGeom prst="rect">
            <a:avLst/>
          </a:prstGeom>
        </p:spPr>
        <p:txBody>
          <a:bodyPr wrap="none">
            <a:spAutoFit/>
          </a:bodyPr>
          <a:lstStyle/>
          <a:p>
            <a:r>
              <a:rPr lang="zh-CN" altLang="zh-CN" b="1" dirty="0">
                <a:solidFill>
                  <a:srgbClr val="C00000"/>
                </a:solidFill>
                <a:latin typeface="微软雅黑" panose="020B0503020204020204" pitchFamily="34" charset="-122"/>
                <a:ea typeface="微软雅黑" panose="020B0503020204020204" pitchFamily="34" charset="-122"/>
              </a:rPr>
              <a:t>带标志加法器符号</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a:xfrm>
            <a:off x="4724400" y="3819085"/>
            <a:ext cx="2723823" cy="369332"/>
          </a:xfrm>
          <a:prstGeom prst="rect">
            <a:avLst/>
          </a:prstGeom>
        </p:spPr>
        <p:txBody>
          <a:bodyPr wrap="none">
            <a:spAutoFit/>
          </a:bodyPr>
          <a:lstStyle/>
          <a:p>
            <a:r>
              <a:rPr lang="zh-CN" altLang="zh-CN" b="1" dirty="0">
                <a:solidFill>
                  <a:srgbClr val="C00000"/>
                </a:solidFill>
                <a:latin typeface="微软雅黑" panose="020B0503020204020204" pitchFamily="34" charset="-122"/>
                <a:ea typeface="微软雅黑" panose="020B0503020204020204" pitchFamily="34" charset="-122"/>
              </a:rPr>
              <a:t>带标志加法器的逻辑电路</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0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945" y="1673805"/>
            <a:ext cx="4140460" cy="329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34649"/>
            <a:ext cx="3285365" cy="3045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27832" y="121720"/>
            <a:ext cx="8229600" cy="561975"/>
          </a:xfrm>
        </p:spPr>
        <p:txBody>
          <a:bodyPr/>
          <a:lstStyle/>
          <a:p>
            <a:r>
              <a:rPr lang="zh-CN" altLang="en-US" dirty="0">
                <a:latin typeface="微软雅黑" panose="020B0503020204020204" pitchFamily="34" charset="-122"/>
                <a:ea typeface="微软雅黑" panose="020B0503020204020204" pitchFamily="34" charset="-122"/>
              </a:rPr>
              <a:t>算术逻辑部件</a:t>
            </a: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ALU</a:t>
            </a:r>
            <a:r>
              <a:rPr lang="zh-CN" altLang="zh-CN" dirty="0">
                <a:latin typeface="微软雅黑" panose="020B0503020204020204" pitchFamily="34" charset="-122"/>
                <a:ea typeface="微软雅黑" panose="020B0503020204020204" pitchFamily="34" charset="-122"/>
              </a:rPr>
              <a:t>是一种能进行多种算术运算与逻辑运算的组合逻辑电路，其核心部件是带标志加法器，多采用先行进位方式。</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421650" y="4712396"/>
            <a:ext cx="1124026"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ALU</a:t>
            </a:r>
            <a:r>
              <a:rPr lang="zh-CN" altLang="zh-CN" b="1" dirty="0">
                <a:solidFill>
                  <a:srgbClr val="C00000"/>
                </a:solidFill>
                <a:latin typeface="微软雅黑" panose="020B0503020204020204" pitchFamily="34" charset="-122"/>
                <a:ea typeface="微软雅黑" panose="020B0503020204020204" pitchFamily="34" charset="-122"/>
              </a:rPr>
              <a:t>符号</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5352726" y="4806434"/>
            <a:ext cx="1588897" cy="369332"/>
          </a:xfrm>
          <a:prstGeom prst="rect">
            <a:avLst/>
          </a:prstGeom>
        </p:spPr>
        <p:txBody>
          <a:bodyPr wrap="none">
            <a:spAutoFit/>
          </a:bodyPr>
          <a:lstStyle/>
          <a:p>
            <a:r>
              <a:rPr lang="zh-CN" altLang="zh-CN" b="1" dirty="0">
                <a:solidFill>
                  <a:srgbClr val="C00000"/>
                </a:solidFill>
                <a:latin typeface="微软雅黑" panose="020B0503020204020204" pitchFamily="34" charset="-122"/>
                <a:ea typeface="微软雅黑" panose="020B0503020204020204" pitchFamily="34" charset="-122"/>
              </a:rPr>
              <a:t>一位</a:t>
            </a:r>
            <a:r>
              <a:rPr lang="en-US" altLang="zh-CN" b="1" dirty="0">
                <a:solidFill>
                  <a:srgbClr val="C00000"/>
                </a:solidFill>
                <a:latin typeface="微软雅黑" panose="020B0503020204020204" pitchFamily="34" charset="-122"/>
                <a:ea typeface="微软雅黑" panose="020B0503020204020204" pitchFamily="34" charset="-122"/>
              </a:rPr>
              <a:t>ALU</a:t>
            </a:r>
            <a:r>
              <a:rPr lang="zh-CN" altLang="zh-CN" b="1" dirty="0">
                <a:solidFill>
                  <a:srgbClr val="C00000"/>
                </a:solidFill>
                <a:latin typeface="微软雅黑" panose="020B0503020204020204" pitchFamily="34" charset="-122"/>
                <a:ea typeface="微软雅黑" panose="020B0503020204020204" pitchFamily="34" charset="-122"/>
              </a:rPr>
              <a:t>结构</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nvGrpSpPr>
          <p:cNvPr id="8" name="Group 5"/>
          <p:cNvGrpSpPr>
            <a:grpSpLocks/>
          </p:cNvGrpSpPr>
          <p:nvPr/>
        </p:nvGrpSpPr>
        <p:grpSpPr bwMode="auto">
          <a:xfrm>
            <a:off x="246063" y="5400675"/>
            <a:ext cx="8534400" cy="1168400"/>
            <a:chOff x="155" y="3438"/>
            <a:chExt cx="5376" cy="736"/>
          </a:xfrm>
        </p:grpSpPr>
        <p:sp>
          <p:nvSpPr>
            <p:cNvPr id="9" name="Text Box 6"/>
            <p:cNvSpPr txBox="1">
              <a:spLocks noChangeArrowheads="1"/>
            </p:cNvSpPr>
            <p:nvPr/>
          </p:nvSpPr>
          <p:spPr bwMode="auto">
            <a:xfrm>
              <a:off x="192" y="3438"/>
              <a:ext cx="533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b="1">
                  <a:solidFill>
                    <a:srgbClr val="0033CC"/>
                  </a:solidFill>
                  <a:latin typeface="微软雅黑" pitchFamily="34" charset="-122"/>
                  <a:ea typeface="微软雅黑" pitchFamily="34" charset="-122"/>
                </a:rPr>
                <a:t>ALUop   Result  ALUop   Result    ALUop    Result  ALUop   Result</a:t>
              </a:r>
            </a:p>
            <a:p>
              <a:pPr>
                <a:spcBef>
                  <a:spcPct val="20000"/>
                </a:spcBef>
              </a:pPr>
              <a:r>
                <a:rPr lang="en-US" altLang="zh-CN" sz="2000" b="1">
                  <a:latin typeface="微软雅黑" pitchFamily="34" charset="-122"/>
                  <a:ea typeface="微软雅黑" pitchFamily="34" charset="-122"/>
                </a:rPr>
                <a:t> 0 0 0      A</a:t>
              </a:r>
              <a:r>
                <a:rPr lang="zh-CN" altLang="en-US" sz="2000" b="1">
                  <a:latin typeface="微软雅黑" pitchFamily="34" charset="-122"/>
                  <a:ea typeface="微软雅黑" pitchFamily="34" charset="-122"/>
                </a:rPr>
                <a:t>加</a:t>
              </a:r>
              <a:r>
                <a:rPr lang="en-US" altLang="zh-CN" sz="2000" b="1">
                  <a:latin typeface="微软雅黑" pitchFamily="34" charset="-122"/>
                  <a:ea typeface="微软雅黑" pitchFamily="34" charset="-122"/>
                </a:rPr>
                <a:t>B     0 1 0      A</a:t>
              </a:r>
              <a:r>
                <a:rPr lang="zh-CN" altLang="en-US" sz="2000" b="1">
                  <a:latin typeface="微软雅黑" pitchFamily="34" charset="-122"/>
                  <a:ea typeface="微软雅黑" pitchFamily="34" charset="-122"/>
                </a:rPr>
                <a:t>与</a:t>
              </a:r>
              <a:r>
                <a:rPr lang="en-US" altLang="zh-CN" sz="2000" b="1">
                  <a:latin typeface="微软雅黑" pitchFamily="34" charset="-122"/>
                  <a:ea typeface="微软雅黑" pitchFamily="34" charset="-122"/>
                </a:rPr>
                <a:t>B       1 0 0      A</a:t>
              </a:r>
              <a:r>
                <a:rPr lang="zh-CN" altLang="en-US" sz="2000" b="1">
                  <a:latin typeface="微软雅黑" pitchFamily="34" charset="-122"/>
                  <a:ea typeface="微软雅黑" pitchFamily="34" charset="-122"/>
                </a:rPr>
                <a:t>取反    </a:t>
              </a:r>
              <a:r>
                <a:rPr lang="en-US" altLang="zh-CN" sz="2000" b="1">
                  <a:latin typeface="微软雅黑" pitchFamily="34" charset="-122"/>
                  <a:ea typeface="微软雅黑" pitchFamily="34" charset="-122"/>
                </a:rPr>
                <a:t>1 1 0        A</a:t>
              </a:r>
              <a:endParaRPr lang="zh-CN" altLang="en-US" sz="2000" b="1">
                <a:latin typeface="微软雅黑" pitchFamily="34" charset="-122"/>
                <a:ea typeface="微软雅黑" pitchFamily="34" charset="-122"/>
              </a:endParaRPr>
            </a:p>
            <a:p>
              <a:pPr>
                <a:spcBef>
                  <a:spcPct val="20000"/>
                </a:spcBef>
              </a:pPr>
              <a:r>
                <a:rPr lang="en-US" altLang="zh-CN" sz="2000" b="1">
                  <a:latin typeface="微软雅黑" pitchFamily="34" charset="-122"/>
                  <a:ea typeface="微软雅黑" pitchFamily="34" charset="-122"/>
                </a:rPr>
                <a:t> 0 0 1      A</a:t>
              </a:r>
              <a:r>
                <a:rPr lang="zh-CN" altLang="en-US" sz="2000" b="1">
                  <a:latin typeface="微软雅黑" pitchFamily="34" charset="-122"/>
                  <a:ea typeface="微软雅黑" pitchFamily="34" charset="-122"/>
                </a:rPr>
                <a:t>减</a:t>
              </a:r>
              <a:r>
                <a:rPr lang="en-US" altLang="zh-CN" sz="2000" b="1">
                  <a:latin typeface="微软雅黑" pitchFamily="34" charset="-122"/>
                  <a:ea typeface="微软雅黑" pitchFamily="34" charset="-122"/>
                </a:rPr>
                <a:t>B     0 1 1      A</a:t>
              </a:r>
              <a:r>
                <a:rPr lang="zh-CN" altLang="en-US" sz="2000" b="1">
                  <a:latin typeface="微软雅黑" pitchFamily="34" charset="-122"/>
                  <a:ea typeface="微软雅黑" pitchFamily="34" charset="-122"/>
                </a:rPr>
                <a:t>或</a:t>
              </a:r>
              <a:r>
                <a:rPr lang="en-US" altLang="zh-CN" sz="2000" b="1">
                  <a:latin typeface="微软雅黑" pitchFamily="34" charset="-122"/>
                  <a:ea typeface="微软雅黑" pitchFamily="34" charset="-122"/>
                </a:rPr>
                <a:t>B       1 0 1      A</a:t>
              </a:r>
              <a:r>
                <a:rPr lang="en-US" altLang="zh-CN" sz="2000" b="1">
                  <a:latin typeface="微软雅黑" pitchFamily="34" charset="-122"/>
                  <a:ea typeface="微软雅黑" pitchFamily="34" charset="-122"/>
                  <a:sym typeface="Symbol" pitchFamily="18" charset="2"/>
                </a:rPr>
                <a:t>B</a:t>
              </a:r>
              <a:r>
                <a:rPr lang="en-US" altLang="zh-CN" sz="2000" b="1">
                  <a:latin typeface="微软雅黑" pitchFamily="34" charset="-122"/>
                  <a:ea typeface="微软雅黑" pitchFamily="34" charset="-122"/>
                </a:rPr>
                <a:t>   	 1 1 1      </a:t>
              </a:r>
              <a:r>
                <a:rPr lang="zh-CN" altLang="en-US" sz="2000" b="1">
                  <a:latin typeface="微软雅黑" pitchFamily="34" charset="-122"/>
                  <a:ea typeface="微软雅黑" pitchFamily="34" charset="-122"/>
                </a:rPr>
                <a:t>未用</a:t>
              </a:r>
            </a:p>
          </p:txBody>
        </p:sp>
        <p:sp>
          <p:nvSpPr>
            <p:cNvPr id="10" name="Line 7"/>
            <p:cNvSpPr>
              <a:spLocks noChangeShapeType="1"/>
            </p:cNvSpPr>
            <p:nvPr/>
          </p:nvSpPr>
          <p:spPr bwMode="auto">
            <a:xfrm flipV="1">
              <a:off x="155" y="3676"/>
              <a:ext cx="5285" cy="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1499" y="3483"/>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p:cNvSpPr>
              <a:spLocks noChangeShapeType="1"/>
            </p:cNvSpPr>
            <p:nvPr/>
          </p:nvSpPr>
          <p:spPr bwMode="auto">
            <a:xfrm>
              <a:off x="2845" y="3488"/>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p:cNvSpPr>
              <a:spLocks noChangeShapeType="1"/>
            </p:cNvSpPr>
            <p:nvPr/>
          </p:nvSpPr>
          <p:spPr bwMode="auto">
            <a:xfrm>
              <a:off x="4210" y="3477"/>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3515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98425"/>
            <a:ext cx="8229600" cy="561975"/>
          </a:xfrm>
        </p:spPr>
        <p:txBody>
          <a:bodyPr/>
          <a:lstStyle/>
          <a:p>
            <a:r>
              <a:rPr lang="zh-CN" altLang="en-US" smtClean="0"/>
              <a:t>认识计算机中最基本的部件</a:t>
            </a:r>
          </a:p>
        </p:txBody>
      </p:sp>
      <p:sp>
        <p:nvSpPr>
          <p:cNvPr id="549891" name="Text Box 3"/>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buFontTx/>
              <a:buNone/>
            </a:pP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：中央处理器；</a:t>
            </a:r>
            <a:r>
              <a:rPr lang="en-US" altLang="zh-CN" sz="2200">
                <a:latin typeface="微软雅黑" pitchFamily="34" charset="-122"/>
                <a:ea typeface="微软雅黑" pitchFamily="34" charset="-122"/>
              </a:rPr>
              <a:t>PC</a:t>
            </a:r>
            <a:r>
              <a:rPr lang="zh-CN" altLang="en-US" sz="2200">
                <a:latin typeface="微软雅黑" pitchFamily="34" charset="-122"/>
                <a:ea typeface="微软雅黑" pitchFamily="34" charset="-122"/>
              </a:rPr>
              <a:t>：程序计数器；</a:t>
            </a:r>
            <a:r>
              <a:rPr lang="en-US" altLang="zh-CN" sz="2200">
                <a:latin typeface="微软雅黑" pitchFamily="34" charset="-122"/>
                <a:ea typeface="微软雅黑" pitchFamily="34" charset="-122"/>
              </a:rPr>
              <a:t>MAR</a:t>
            </a:r>
            <a:r>
              <a:rPr lang="zh-CN" altLang="en-US" sz="2200">
                <a:latin typeface="微软雅黑" pitchFamily="34" charset="-122"/>
                <a:ea typeface="微软雅黑" pitchFamily="34" charset="-122"/>
              </a:rPr>
              <a:t>：存储器地址寄存器</a:t>
            </a:r>
          </a:p>
          <a:p>
            <a:pPr>
              <a:lnSpc>
                <a:spcPct val="100000"/>
              </a:lnSpc>
              <a:buFontTx/>
              <a:buNone/>
            </a:pPr>
            <a:r>
              <a:rPr lang="en-US" altLang="zh-CN" sz="2200">
                <a:solidFill>
                  <a:srgbClr val="3333CC"/>
                </a:solidFill>
                <a:latin typeface="微软雅黑" pitchFamily="34" charset="-122"/>
                <a:ea typeface="微软雅黑" pitchFamily="34" charset="-122"/>
              </a:rPr>
              <a:t>ALU</a:t>
            </a:r>
            <a:r>
              <a:rPr lang="zh-CN" altLang="en-US" sz="2200">
                <a:solidFill>
                  <a:srgbClr val="3333CC"/>
                </a:solidFill>
                <a:latin typeface="微软雅黑" pitchFamily="34" charset="-122"/>
                <a:ea typeface="微软雅黑" pitchFamily="34" charset="-122"/>
              </a:rPr>
              <a:t>：算术逻辑部件；</a:t>
            </a:r>
            <a:r>
              <a:rPr lang="en-US" altLang="zh-CN" sz="2200">
                <a:solidFill>
                  <a:srgbClr val="3333CC"/>
                </a:solidFill>
                <a:latin typeface="微软雅黑" pitchFamily="34" charset="-122"/>
                <a:ea typeface="微软雅黑" pitchFamily="34" charset="-122"/>
              </a:rPr>
              <a:t>IR</a:t>
            </a:r>
            <a:r>
              <a:rPr lang="zh-CN" altLang="en-US" sz="2200">
                <a:solidFill>
                  <a:srgbClr val="3333CC"/>
                </a:solidFill>
                <a:latin typeface="微软雅黑" pitchFamily="34" charset="-122"/>
                <a:ea typeface="微软雅黑" pitchFamily="34" charset="-122"/>
              </a:rPr>
              <a:t>：指令寄存器；</a:t>
            </a:r>
            <a:r>
              <a:rPr lang="en-US" altLang="zh-CN" sz="2200">
                <a:solidFill>
                  <a:srgbClr val="3333CC"/>
                </a:solidFill>
                <a:latin typeface="微软雅黑" pitchFamily="34" charset="-122"/>
                <a:ea typeface="微软雅黑" pitchFamily="34" charset="-122"/>
              </a:rPr>
              <a:t>MDR</a:t>
            </a:r>
            <a:r>
              <a:rPr lang="zh-CN" altLang="en-US" sz="2200">
                <a:solidFill>
                  <a:srgbClr val="3333CC"/>
                </a:solidFill>
                <a:latin typeface="微软雅黑" pitchFamily="34" charset="-122"/>
                <a:ea typeface="微软雅黑" pitchFamily="34" charset="-122"/>
              </a:rPr>
              <a:t>：存储器数据寄存器</a:t>
            </a:r>
          </a:p>
          <a:p>
            <a:pPr>
              <a:lnSpc>
                <a:spcPct val="100000"/>
              </a:lnSpc>
              <a:buFontTx/>
              <a:buNone/>
            </a:pPr>
            <a:r>
              <a:rPr lang="en-US" altLang="zh-CN" sz="2200">
                <a:solidFill>
                  <a:srgbClr val="008000"/>
                </a:solidFill>
                <a:latin typeface="微软雅黑" pitchFamily="34" charset="-122"/>
                <a:ea typeface="微软雅黑" pitchFamily="34" charset="-122"/>
              </a:rPr>
              <a:t>GPRs</a:t>
            </a:r>
            <a:r>
              <a:rPr lang="zh-CN" altLang="en-US" sz="2200">
                <a:solidFill>
                  <a:srgbClr val="008000"/>
                </a:solidFill>
                <a:latin typeface="微软雅黑" pitchFamily="34" charset="-122"/>
                <a:ea typeface="微软雅黑" pitchFamily="34" charset="-122"/>
              </a:rPr>
              <a:t>：通用寄存器组（由若干通用寄存器组成，早期就是累加器）</a:t>
            </a:r>
          </a:p>
        </p:txBody>
      </p:sp>
      <p:grpSp>
        <p:nvGrpSpPr>
          <p:cNvPr id="12292" name="Group 4"/>
          <p:cNvGrpSpPr>
            <a:grpSpLocks/>
          </p:cNvGrpSpPr>
          <p:nvPr/>
        </p:nvGrpSpPr>
        <p:grpSpPr bwMode="auto">
          <a:xfrm>
            <a:off x="206375" y="2214563"/>
            <a:ext cx="8866188" cy="4545012"/>
            <a:chOff x="130" y="1395"/>
            <a:chExt cx="5585" cy="2863"/>
          </a:xfrm>
        </p:grpSpPr>
        <p:sp>
          <p:nvSpPr>
            <p:cNvPr id="12293" name="Text Box 5"/>
            <p:cNvSpPr txBox="1">
              <a:spLocks noChangeArrowheads="1"/>
            </p:cNvSpPr>
            <p:nvPr/>
          </p:nvSpPr>
          <p:spPr bwMode="auto">
            <a:xfrm>
              <a:off x="414" y="1791"/>
              <a:ext cx="935" cy="29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latin typeface="微软雅黑" pitchFamily="34" charset="-122"/>
                  <a:ea typeface="微软雅黑" pitchFamily="34" charset="-122"/>
                </a:rPr>
                <a:t>  控制器</a:t>
              </a:r>
            </a:p>
          </p:txBody>
        </p:sp>
        <p:sp>
          <p:nvSpPr>
            <p:cNvPr id="12294"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295" name="Text Box 7"/>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solidFill>
                    <a:srgbClr val="FF0000"/>
                  </a:solidFill>
                  <a:latin typeface="微软雅黑" pitchFamily="34" charset="-122"/>
                  <a:ea typeface="微软雅黑" pitchFamily="34" charset="-122"/>
                </a:rPr>
                <a:t>CPU</a:t>
              </a:r>
            </a:p>
          </p:txBody>
        </p:sp>
        <p:sp>
          <p:nvSpPr>
            <p:cNvPr id="12296" name="Text Box 8"/>
            <p:cNvSpPr txBox="1">
              <a:spLocks noChangeArrowheads="1"/>
            </p:cNvSpPr>
            <p:nvPr/>
          </p:nvSpPr>
          <p:spPr bwMode="auto">
            <a:xfrm>
              <a:off x="1689" y="1848"/>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    PC</a:t>
              </a:r>
            </a:p>
          </p:txBody>
        </p:sp>
        <p:sp>
          <p:nvSpPr>
            <p:cNvPr id="12297" name="Text Box 9"/>
            <p:cNvSpPr txBox="1">
              <a:spLocks noChangeArrowheads="1"/>
            </p:cNvSpPr>
            <p:nvPr/>
          </p:nvSpPr>
          <p:spPr bwMode="auto">
            <a:xfrm>
              <a:off x="5277" y="2075"/>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输入</a:t>
              </a: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12298"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endParaRPr lang="zh-CN" altLang="en-US" sz="1800">
                <a:solidFill>
                  <a:srgbClr val="CC3300"/>
                </a:solidFill>
                <a:latin typeface="微软雅黑" pitchFamily="34" charset="-122"/>
                <a:ea typeface="微软雅黑" pitchFamily="34" charset="-122"/>
              </a:endParaRPr>
            </a:p>
          </p:txBody>
        </p:sp>
        <p:sp>
          <p:nvSpPr>
            <p:cNvPr id="12299" name="Text Box 11"/>
            <p:cNvSpPr txBox="1">
              <a:spLocks noChangeArrowheads="1"/>
            </p:cNvSpPr>
            <p:nvPr/>
          </p:nvSpPr>
          <p:spPr bwMode="auto">
            <a:xfrm>
              <a:off x="5277" y="2954"/>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输出</a:t>
              </a:r>
              <a:endParaRPr lang="en-US" altLang="zh-CN">
                <a:solidFill>
                  <a:srgbClr val="CC3300"/>
                </a:solidFill>
                <a:latin typeface="微软雅黑" pitchFamily="34" charset="-122"/>
                <a:ea typeface="微软雅黑" pitchFamily="34" charset="-122"/>
              </a:endParaRP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12300"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01" name="Text Box 13"/>
            <p:cNvSpPr txBox="1">
              <a:spLocks noChangeArrowheads="1"/>
            </p:cNvSpPr>
            <p:nvPr/>
          </p:nvSpPr>
          <p:spPr bwMode="auto">
            <a:xfrm>
              <a:off x="2511" y="1848"/>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  MAR</a:t>
              </a:r>
            </a:p>
          </p:txBody>
        </p:sp>
        <p:sp>
          <p:nvSpPr>
            <p:cNvPr id="12302" name="Text Box 14"/>
            <p:cNvSpPr txBox="1">
              <a:spLocks noChangeArrowheads="1"/>
            </p:cNvSpPr>
            <p:nvPr/>
          </p:nvSpPr>
          <p:spPr bwMode="auto">
            <a:xfrm>
              <a:off x="2540" y="3747"/>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chemeClr val="accent2"/>
                  </a:solidFill>
                  <a:latin typeface="微软雅黑" pitchFamily="34" charset="-122"/>
                  <a:ea typeface="微软雅黑" pitchFamily="34" charset="-122"/>
                </a:rPr>
                <a:t>  MDR</a:t>
              </a:r>
            </a:p>
          </p:txBody>
        </p:sp>
        <p:sp>
          <p:nvSpPr>
            <p:cNvPr id="12303" name="Line 15"/>
            <p:cNvSpPr>
              <a:spLocks noChangeShapeType="1"/>
            </p:cNvSpPr>
            <p:nvPr/>
          </p:nvSpPr>
          <p:spPr bwMode="auto">
            <a:xfrm>
              <a:off x="1349" y="1961"/>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4" name="Line 16"/>
            <p:cNvSpPr>
              <a:spLocks noChangeShapeType="1"/>
            </p:cNvSpPr>
            <p:nvPr/>
          </p:nvSpPr>
          <p:spPr bwMode="auto">
            <a:xfrm>
              <a:off x="2341" y="1961"/>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5"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06" name="Group 18"/>
            <p:cNvGrpSpPr>
              <a:grpSpLocks/>
            </p:cNvGrpSpPr>
            <p:nvPr/>
          </p:nvGrpSpPr>
          <p:grpSpPr bwMode="auto">
            <a:xfrm>
              <a:off x="1746" y="2330"/>
              <a:ext cx="482" cy="935"/>
              <a:chOff x="3135" y="2472"/>
              <a:chExt cx="454" cy="935"/>
            </a:xfrm>
          </p:grpSpPr>
          <p:grpSp>
            <p:nvGrpSpPr>
              <p:cNvPr id="12373" name="Group 19"/>
              <p:cNvGrpSpPr>
                <a:grpSpLocks/>
              </p:cNvGrpSpPr>
              <p:nvPr/>
            </p:nvGrpSpPr>
            <p:grpSpPr bwMode="auto">
              <a:xfrm flipH="1">
                <a:off x="3135" y="2472"/>
                <a:ext cx="454" cy="935"/>
                <a:chOff x="3078" y="2330"/>
                <a:chExt cx="625" cy="1580"/>
              </a:xfrm>
            </p:grpSpPr>
            <p:sp>
              <p:nvSpPr>
                <p:cNvPr id="12375"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6"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7"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8"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9"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0"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1"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2"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74"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90000"/>
                  </a:lnSpc>
                  <a:spcBef>
                    <a:spcPct val="0"/>
                  </a:spcBef>
                  <a:buFontTx/>
                  <a:buNone/>
                </a:pPr>
                <a:r>
                  <a:rPr lang="en-US" altLang="zh-CN">
                    <a:cs typeface="Arial" pitchFamily="34" charset="0"/>
                  </a:rPr>
                  <a:t>ALU</a:t>
                </a:r>
              </a:p>
            </p:txBody>
          </p:sp>
        </p:grpSp>
        <p:grpSp>
          <p:nvGrpSpPr>
            <p:cNvPr id="12307" name="Group 29"/>
            <p:cNvGrpSpPr>
              <a:grpSpLocks/>
            </p:cNvGrpSpPr>
            <p:nvPr/>
          </p:nvGrpSpPr>
          <p:grpSpPr bwMode="auto">
            <a:xfrm>
              <a:off x="2200" y="2585"/>
              <a:ext cx="255" cy="510"/>
              <a:chOff x="2030" y="2415"/>
              <a:chExt cx="341" cy="510"/>
            </a:xfrm>
          </p:grpSpPr>
          <p:sp>
            <p:nvSpPr>
              <p:cNvPr id="12371"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72"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08" name="Text Box 32"/>
            <p:cNvSpPr txBox="1">
              <a:spLocks noChangeArrowheads="1"/>
            </p:cNvSpPr>
            <p:nvPr/>
          </p:nvSpPr>
          <p:spPr bwMode="auto">
            <a:xfrm>
              <a:off x="1122" y="2273"/>
              <a:ext cx="284" cy="1024"/>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标</a:t>
              </a:r>
            </a:p>
            <a:p>
              <a:pPr>
                <a:lnSpc>
                  <a:spcPct val="100000"/>
                </a:lnSpc>
                <a:spcBef>
                  <a:spcPct val="0"/>
                </a:spcBef>
                <a:buFontTx/>
                <a:buNone/>
              </a:pPr>
              <a:r>
                <a:rPr lang="zh-CN" altLang="en-US" sz="2000">
                  <a:latin typeface="微软雅黑" pitchFamily="34" charset="-122"/>
                  <a:ea typeface="微软雅黑" pitchFamily="34" charset="-122"/>
                </a:rPr>
                <a:t>志</a:t>
              </a:r>
            </a:p>
            <a:p>
              <a:pPr>
                <a:lnSpc>
                  <a:spcPct val="100000"/>
                </a:lnSpc>
                <a:spcBef>
                  <a:spcPct val="0"/>
                </a:spcBef>
                <a:buFontTx/>
                <a:buNone/>
              </a:pPr>
              <a:r>
                <a:rPr lang="zh-CN" altLang="en-US" sz="2000">
                  <a:latin typeface="微软雅黑" pitchFamily="34" charset="-122"/>
                  <a:ea typeface="微软雅黑" pitchFamily="34" charset="-122"/>
                </a:rPr>
                <a:t>寄</a:t>
              </a:r>
            </a:p>
            <a:p>
              <a:pPr>
                <a:lnSpc>
                  <a:spcPct val="100000"/>
                </a:lnSpc>
                <a:spcBef>
                  <a:spcPct val="0"/>
                </a:spcBef>
                <a:buFontTx/>
                <a:buNone/>
              </a:pPr>
              <a:r>
                <a:rPr lang="zh-CN" altLang="en-US" sz="2000">
                  <a:latin typeface="微软雅黑" pitchFamily="34" charset="-122"/>
                  <a:ea typeface="微软雅黑" pitchFamily="34" charset="-122"/>
                </a:rPr>
                <a:t>存</a:t>
              </a:r>
            </a:p>
            <a:p>
              <a:pPr>
                <a:lnSpc>
                  <a:spcPct val="100000"/>
                </a:lnSpc>
                <a:spcBef>
                  <a:spcPct val="0"/>
                </a:spcBef>
                <a:buFontTx/>
                <a:buNone/>
              </a:pPr>
              <a:r>
                <a:rPr lang="zh-CN" altLang="en-US" sz="2000">
                  <a:latin typeface="微软雅黑" pitchFamily="34" charset="-122"/>
                  <a:ea typeface="微软雅黑" pitchFamily="34" charset="-122"/>
                </a:rPr>
                <a:t>器</a:t>
              </a:r>
              <a:endParaRPr lang="en-US" altLang="zh-CN" sz="2000">
                <a:latin typeface="微软雅黑" pitchFamily="34" charset="-122"/>
                <a:ea typeface="微软雅黑" pitchFamily="34" charset="-122"/>
              </a:endParaRPr>
            </a:p>
          </p:txBody>
        </p:sp>
        <p:sp>
          <p:nvSpPr>
            <p:cNvPr id="12309" name="Line 33"/>
            <p:cNvSpPr>
              <a:spLocks noChangeShapeType="1"/>
            </p:cNvSpPr>
            <p:nvPr/>
          </p:nvSpPr>
          <p:spPr bwMode="auto">
            <a:xfrm flipH="1">
              <a:off x="1406" y="2642"/>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10" name="Group 34"/>
            <p:cNvGrpSpPr>
              <a:grpSpLocks/>
            </p:cNvGrpSpPr>
            <p:nvPr/>
          </p:nvGrpSpPr>
          <p:grpSpPr bwMode="auto">
            <a:xfrm>
              <a:off x="952" y="2075"/>
              <a:ext cx="143" cy="539"/>
              <a:chOff x="895" y="1905"/>
              <a:chExt cx="143" cy="539"/>
            </a:xfrm>
          </p:grpSpPr>
          <p:sp>
            <p:nvSpPr>
              <p:cNvPr id="12369"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70"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11" name="Line 37"/>
            <p:cNvSpPr>
              <a:spLocks noChangeShapeType="1"/>
            </p:cNvSpPr>
            <p:nvPr/>
          </p:nvSpPr>
          <p:spPr bwMode="auto">
            <a:xfrm flipV="1">
              <a:off x="2852" y="2103"/>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12" name="Group 38"/>
            <p:cNvGrpSpPr>
              <a:grpSpLocks/>
            </p:cNvGrpSpPr>
            <p:nvPr/>
          </p:nvGrpSpPr>
          <p:grpSpPr bwMode="auto">
            <a:xfrm>
              <a:off x="1576" y="2867"/>
              <a:ext cx="964" cy="937"/>
              <a:chOff x="1576" y="2924"/>
              <a:chExt cx="964" cy="937"/>
            </a:xfrm>
          </p:grpSpPr>
          <p:sp>
            <p:nvSpPr>
              <p:cNvPr id="12366"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67"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68"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313" name="Group 42"/>
            <p:cNvGrpSpPr>
              <a:grpSpLocks/>
            </p:cNvGrpSpPr>
            <p:nvPr/>
          </p:nvGrpSpPr>
          <p:grpSpPr bwMode="auto">
            <a:xfrm>
              <a:off x="2115" y="3350"/>
              <a:ext cx="311" cy="453"/>
              <a:chOff x="2115" y="3405"/>
              <a:chExt cx="311" cy="453"/>
            </a:xfrm>
          </p:grpSpPr>
          <p:sp>
            <p:nvSpPr>
              <p:cNvPr id="12364"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65"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314" name="Group 45"/>
            <p:cNvGrpSpPr>
              <a:grpSpLocks/>
            </p:cNvGrpSpPr>
            <p:nvPr/>
          </p:nvGrpSpPr>
          <p:grpSpPr bwMode="auto">
            <a:xfrm>
              <a:off x="725" y="2101"/>
              <a:ext cx="2977" cy="1448"/>
              <a:chOff x="725" y="2158"/>
              <a:chExt cx="2977" cy="1448"/>
            </a:xfrm>
          </p:grpSpPr>
          <p:sp>
            <p:nvSpPr>
              <p:cNvPr id="12361"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62"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63"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15" name="Text Box 49"/>
            <p:cNvSpPr txBox="1">
              <a:spLocks noChangeArrowheads="1"/>
            </p:cNvSpPr>
            <p:nvPr/>
          </p:nvSpPr>
          <p:spPr bwMode="auto">
            <a:xfrm>
              <a:off x="414" y="3776"/>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FF3300"/>
                  </a:solidFill>
                  <a:latin typeface="微软雅黑" pitchFamily="34" charset="-122"/>
                  <a:ea typeface="微软雅黑" pitchFamily="34" charset="-122"/>
                </a:rPr>
                <a:t>    </a:t>
              </a:r>
              <a:r>
                <a:rPr lang="en-US" altLang="zh-CN" sz="1800">
                  <a:solidFill>
                    <a:schemeClr val="hlink"/>
                  </a:solidFill>
                  <a:latin typeface="微软雅黑" pitchFamily="34" charset="-122"/>
                  <a:ea typeface="微软雅黑" pitchFamily="34" charset="-122"/>
                </a:rPr>
                <a:t>IR</a:t>
              </a:r>
            </a:p>
          </p:txBody>
        </p:sp>
        <p:sp>
          <p:nvSpPr>
            <p:cNvPr id="12316" name="Line 50"/>
            <p:cNvSpPr>
              <a:spLocks noChangeShapeType="1"/>
            </p:cNvSpPr>
            <p:nvPr/>
          </p:nvSpPr>
          <p:spPr bwMode="auto">
            <a:xfrm flipH="1">
              <a:off x="1066" y="3917"/>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17" name="Line 51"/>
            <p:cNvSpPr>
              <a:spLocks noChangeShapeType="1"/>
            </p:cNvSpPr>
            <p:nvPr/>
          </p:nvSpPr>
          <p:spPr bwMode="auto">
            <a:xfrm flipV="1">
              <a:off x="527" y="2075"/>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18" name="Group 52"/>
            <p:cNvGrpSpPr>
              <a:grpSpLocks/>
            </p:cNvGrpSpPr>
            <p:nvPr/>
          </p:nvGrpSpPr>
          <p:grpSpPr bwMode="auto">
            <a:xfrm>
              <a:off x="3334" y="1593"/>
              <a:ext cx="795" cy="2438"/>
              <a:chOff x="3333" y="1650"/>
              <a:chExt cx="795" cy="2438"/>
            </a:xfrm>
          </p:grpSpPr>
          <p:sp>
            <p:nvSpPr>
              <p:cNvPr id="12354"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8000"/>
                    </a:solidFill>
                    <a:latin typeface="微软雅黑" pitchFamily="34" charset="-122"/>
                    <a:ea typeface="微软雅黑" pitchFamily="34" charset="-122"/>
                  </a:rPr>
                  <a:t>地址</a:t>
                </a:r>
              </a:p>
            </p:txBody>
          </p:sp>
          <p:sp>
            <p:nvSpPr>
              <p:cNvPr id="12355"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56"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3333CC"/>
                    </a:solidFill>
                    <a:latin typeface="微软雅黑" pitchFamily="34" charset="-122"/>
                    <a:ea typeface="微软雅黑" pitchFamily="34" charset="-122"/>
                  </a:rPr>
                  <a:t>数据</a:t>
                </a:r>
              </a:p>
            </p:txBody>
          </p:sp>
          <p:sp>
            <p:nvSpPr>
              <p:cNvPr id="12357"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58"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控制</a:t>
                </a:r>
              </a:p>
            </p:txBody>
          </p:sp>
          <p:sp>
            <p:nvSpPr>
              <p:cNvPr id="12359"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60" name="Line 59"/>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319" name="Group 60"/>
            <p:cNvGrpSpPr>
              <a:grpSpLocks/>
            </p:cNvGrpSpPr>
            <p:nvPr/>
          </p:nvGrpSpPr>
          <p:grpSpPr bwMode="auto">
            <a:xfrm>
              <a:off x="2199" y="2128"/>
              <a:ext cx="1106" cy="1340"/>
              <a:chOff x="2199" y="2185"/>
              <a:chExt cx="1106" cy="1340"/>
            </a:xfrm>
          </p:grpSpPr>
          <p:sp>
            <p:nvSpPr>
              <p:cNvPr id="12342"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GPRs</a:t>
                </a:r>
              </a:p>
            </p:txBody>
          </p:sp>
          <p:grpSp>
            <p:nvGrpSpPr>
              <p:cNvPr id="12343" name="Group 62"/>
              <p:cNvGrpSpPr>
                <a:grpSpLocks/>
              </p:cNvGrpSpPr>
              <p:nvPr/>
            </p:nvGrpSpPr>
            <p:grpSpPr bwMode="auto">
              <a:xfrm>
                <a:off x="2452" y="2500"/>
                <a:ext cx="853" cy="1025"/>
                <a:chOff x="2398" y="2273"/>
                <a:chExt cx="853" cy="1025"/>
              </a:xfrm>
            </p:grpSpPr>
            <p:grpSp>
              <p:nvGrpSpPr>
                <p:cNvPr id="12345" name="Group 63"/>
                <p:cNvGrpSpPr>
                  <a:grpSpLocks/>
                </p:cNvGrpSpPr>
                <p:nvPr/>
              </p:nvGrpSpPr>
              <p:grpSpPr bwMode="auto">
                <a:xfrm>
                  <a:off x="2398" y="2273"/>
                  <a:ext cx="652" cy="992"/>
                  <a:chOff x="2228" y="1678"/>
                  <a:chExt cx="737" cy="992"/>
                </a:xfrm>
              </p:grpSpPr>
              <p:sp>
                <p:nvSpPr>
                  <p:cNvPr id="12350"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51"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52"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53"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46"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0</a:t>
                  </a:r>
                </a:p>
              </p:txBody>
            </p:sp>
            <p:sp>
              <p:nvSpPr>
                <p:cNvPr id="12347"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1</a:t>
                  </a:r>
                </a:p>
              </p:txBody>
            </p:sp>
            <p:sp>
              <p:nvSpPr>
                <p:cNvPr id="12348"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2</a:t>
                  </a:r>
                </a:p>
              </p:txBody>
            </p:sp>
            <p:sp>
              <p:nvSpPr>
                <p:cNvPr id="12349"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3</a:t>
                  </a:r>
                </a:p>
              </p:txBody>
            </p:sp>
          </p:grpSp>
          <p:sp>
            <p:nvSpPr>
              <p:cNvPr id="12344"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grpSp>
          <p:nvGrpSpPr>
            <p:cNvPr id="12320" name="Group 73"/>
            <p:cNvGrpSpPr>
              <a:grpSpLocks/>
            </p:cNvGrpSpPr>
            <p:nvPr/>
          </p:nvGrpSpPr>
          <p:grpSpPr bwMode="auto">
            <a:xfrm>
              <a:off x="4127" y="1508"/>
              <a:ext cx="880" cy="2551"/>
              <a:chOff x="4127" y="1565"/>
              <a:chExt cx="880" cy="2551"/>
            </a:xfrm>
          </p:grpSpPr>
          <p:grpSp>
            <p:nvGrpSpPr>
              <p:cNvPr id="12322" name="Group 74"/>
              <p:cNvGrpSpPr>
                <a:grpSpLocks/>
              </p:cNvGrpSpPr>
              <p:nvPr/>
            </p:nvGrpSpPr>
            <p:grpSpPr bwMode="auto">
              <a:xfrm>
                <a:off x="4127" y="1565"/>
                <a:ext cx="880" cy="2551"/>
                <a:chOff x="4156" y="1565"/>
                <a:chExt cx="908" cy="2551"/>
              </a:xfrm>
            </p:grpSpPr>
            <p:sp>
              <p:nvSpPr>
                <p:cNvPr id="12324"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a:latin typeface="微软雅黑" pitchFamily="34" charset="-122"/>
                      <a:ea typeface="微软雅黑" pitchFamily="34" charset="-122"/>
                    </a:rPr>
                    <a:t>存储器</a:t>
                  </a:r>
                </a:p>
              </p:txBody>
            </p:sp>
            <p:grpSp>
              <p:nvGrpSpPr>
                <p:cNvPr id="12325" name="Group 76"/>
                <p:cNvGrpSpPr>
                  <a:grpSpLocks/>
                </p:cNvGrpSpPr>
                <p:nvPr/>
              </p:nvGrpSpPr>
              <p:grpSpPr bwMode="auto">
                <a:xfrm>
                  <a:off x="4156" y="1877"/>
                  <a:ext cx="737" cy="2211"/>
                  <a:chOff x="3447" y="1423"/>
                  <a:chExt cx="879" cy="2211"/>
                </a:xfrm>
              </p:grpSpPr>
              <p:sp>
                <p:nvSpPr>
                  <p:cNvPr id="12334"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12335"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6"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7"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8"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9"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40"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41"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326"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0</a:t>
                  </a:r>
                </a:p>
              </p:txBody>
            </p:sp>
            <p:sp>
              <p:nvSpPr>
                <p:cNvPr id="12327"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a:t>
                  </a:r>
                </a:p>
              </p:txBody>
            </p:sp>
            <p:sp>
              <p:nvSpPr>
                <p:cNvPr id="12328"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2</a:t>
                  </a:r>
                </a:p>
              </p:txBody>
            </p:sp>
            <p:sp>
              <p:nvSpPr>
                <p:cNvPr id="12329"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3</a:t>
                  </a:r>
                </a:p>
              </p:txBody>
            </p:sp>
            <p:sp>
              <p:nvSpPr>
                <p:cNvPr id="12330"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4</a:t>
                  </a:r>
                </a:p>
              </p:txBody>
            </p:sp>
            <p:sp>
              <p:nvSpPr>
                <p:cNvPr id="12331"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5</a:t>
                  </a:r>
                </a:p>
              </p:txBody>
            </p:sp>
            <p:sp>
              <p:nvSpPr>
                <p:cNvPr id="12332"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6</a:t>
                  </a:r>
                </a:p>
              </p:txBody>
            </p:sp>
            <p:sp>
              <p:nvSpPr>
                <p:cNvPr id="12333"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7</a:t>
                  </a:r>
                </a:p>
              </p:txBody>
            </p:sp>
          </p:grpSp>
          <p:sp>
            <p:nvSpPr>
              <p:cNvPr id="12323"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sp>
          <p:nvSpPr>
            <p:cNvPr id="12321" name="Rectangle 94"/>
            <p:cNvSpPr>
              <a:spLocks noChangeArrowheads="1"/>
            </p:cNvSpPr>
            <p:nvPr/>
          </p:nvSpPr>
          <p:spPr bwMode="auto">
            <a:xfrm>
              <a:off x="130" y="1395"/>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spTree>
    <p:extLst>
      <p:ext uri="{BB962C8B-B14F-4D97-AF65-F5344CB8AC3E}">
        <p14:creationId xmlns:p14="http://schemas.microsoft.com/office/powerpoint/2010/main" val="3940493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dirty="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a:latin typeface="微软雅黑" panose="020B0503020204020204" pitchFamily="34" charset="-122"/>
                <a:ea typeface="微软雅黑" panose="020B0503020204020204" pitchFamily="34" charset="-122"/>
              </a:rPr>
              <a:t>高级语言和机器指令中的运算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基本运算部件</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solidFill>
                  <a:srgbClr val="C00000"/>
                </a:solidFill>
                <a:latin typeface="微软雅黑" panose="020B0503020204020204" pitchFamily="34" charset="-122"/>
                <a:ea typeface="微软雅黑" panose="020B0503020204020204" pitchFamily="34" charset="-122"/>
              </a:rPr>
              <a:t>定点数运算</a:t>
            </a:r>
            <a:endParaRPr lang="en-US" altLang="zh-CN" sz="2800" dirty="0" smtClean="0">
              <a:solidFill>
                <a:srgbClr val="C00000"/>
              </a:solidFill>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浮点数运算</a:t>
            </a:r>
            <a:endParaRPr lang="en-US" altLang="zh-CN" sz="2800" dirty="0" smtClean="0">
              <a:latin typeface="微软雅黑" panose="020B0503020204020204" pitchFamily="34" charset="-122"/>
              <a:ea typeface="微软雅黑" panose="020B0503020204020204" pitchFamily="34" charset="-122"/>
            </a:endParaRPr>
          </a:p>
          <a:p>
            <a:pPr marL="0" indent="0">
              <a:spcBef>
                <a:spcPts val="1600"/>
              </a:spcBef>
              <a:buNone/>
            </a:pPr>
            <a:endParaRPr lang="en-US" altLang="zh-CN" sz="2800" dirty="0" smtClean="0">
              <a:ea typeface="黑体" pitchFamily="49" charset="-122"/>
            </a:endParaRPr>
          </a:p>
        </p:txBody>
      </p:sp>
    </p:spTree>
    <p:extLst>
      <p:ext uri="{BB962C8B-B14F-4D97-AF65-F5344CB8AC3E}">
        <p14:creationId xmlns:p14="http://schemas.microsoft.com/office/powerpoint/2010/main" val="3081339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457200" y="150813"/>
            <a:ext cx="8229600" cy="561975"/>
          </a:xfrm>
        </p:spPr>
        <p:txBody>
          <a:bodyPr/>
          <a:lstStyle/>
          <a:p>
            <a:r>
              <a:rPr lang="zh-CN" altLang="zh-CN" dirty="0"/>
              <a:t>补码加减运算</a:t>
            </a:r>
            <a:endParaRPr lang="zh-CN" altLang="en-US" dirty="0" smtClean="0"/>
          </a:p>
        </p:txBody>
      </p:sp>
      <p:sp>
        <p:nvSpPr>
          <p:cNvPr id="693251" name="Rectangle 3"/>
          <p:cNvSpPr>
            <a:spLocks noGrp="1" noChangeArrowheads="1"/>
          </p:cNvSpPr>
          <p:nvPr>
            <p:ph type="body" idx="1"/>
          </p:nvPr>
        </p:nvSpPr>
        <p:spPr>
          <a:xfrm>
            <a:off x="325438" y="836613"/>
            <a:ext cx="8307387" cy="5862637"/>
          </a:xfrm>
        </p:spPr>
        <p:txBody>
          <a:bodyPr/>
          <a:lstStyle/>
          <a:p>
            <a:pPr>
              <a:spcBef>
                <a:spcPct val="5000"/>
              </a:spcBef>
              <a:buFontTx/>
              <a:buNone/>
            </a:pPr>
            <a:r>
              <a:rPr lang="zh-CN" altLang="en-US" sz="2200" dirty="0" smtClean="0">
                <a:latin typeface="微软雅黑" pitchFamily="34" charset="-122"/>
                <a:ea typeface="微软雅黑" pitchFamily="34" charset="-122"/>
              </a:rPr>
              <a:t>先看一个</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程序段：</a:t>
            </a:r>
          </a:p>
          <a:p>
            <a:pPr>
              <a:spcBef>
                <a:spcPct val="5000"/>
              </a:spcBef>
              <a:buFontTx/>
              <a:buNone/>
            </a:pPr>
            <a:r>
              <a:rPr lang="en-US" altLang="zh-CN" sz="2200" dirty="0" smtClean="0">
                <a:latin typeface="微软雅黑" pitchFamily="34" charset="-122"/>
                <a:ea typeface="微软雅黑" pitchFamily="34" charset="-122"/>
              </a:rPr>
              <a:t>     </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x=9, y=-6, z1, z2;</a:t>
            </a:r>
          </a:p>
          <a:p>
            <a:pPr>
              <a:spcBef>
                <a:spcPct val="5000"/>
              </a:spcBef>
              <a:buFontTx/>
              <a:buNone/>
            </a:pPr>
            <a:r>
              <a:rPr lang="en-US" altLang="zh-CN" sz="2200" dirty="0" smtClean="0">
                <a:solidFill>
                  <a:srgbClr val="0033CC"/>
                </a:solidFill>
                <a:latin typeface="微软雅黑" pitchFamily="34" charset="-122"/>
                <a:ea typeface="微软雅黑" pitchFamily="34" charset="-122"/>
              </a:rPr>
              <a:t>     z1=</a:t>
            </a:r>
            <a:r>
              <a:rPr lang="en-US" altLang="zh-CN" sz="2200" dirty="0" err="1" smtClean="0">
                <a:solidFill>
                  <a:srgbClr val="0033CC"/>
                </a:solidFill>
                <a:latin typeface="微软雅黑" pitchFamily="34" charset="-122"/>
                <a:ea typeface="微软雅黑" pitchFamily="34" charset="-122"/>
              </a:rPr>
              <a:t>x+y</a:t>
            </a:r>
            <a:r>
              <a:rPr lang="en-US" altLang="zh-CN" sz="2200" dirty="0" smtClean="0">
                <a:solidFill>
                  <a:srgbClr val="0033CC"/>
                </a:solidFill>
                <a:latin typeface="微软雅黑" pitchFamily="34" charset="-122"/>
                <a:ea typeface="微软雅黑" pitchFamily="34" charset="-122"/>
              </a:rPr>
              <a:t>;</a:t>
            </a:r>
          </a:p>
          <a:p>
            <a:pPr>
              <a:spcBef>
                <a:spcPct val="5000"/>
              </a:spcBef>
              <a:buFontTx/>
              <a:buNone/>
            </a:pPr>
            <a:r>
              <a:rPr lang="en-US" altLang="zh-CN" sz="2200" dirty="0" smtClean="0">
                <a:solidFill>
                  <a:srgbClr val="0033CC"/>
                </a:solidFill>
                <a:latin typeface="微软雅黑" pitchFamily="34" charset="-122"/>
                <a:ea typeface="微软雅黑" pitchFamily="34" charset="-122"/>
              </a:rPr>
              <a:t>     z2=x-y;</a:t>
            </a:r>
            <a:r>
              <a:rPr lang="en-US" altLang="zh-CN" sz="2200" dirty="0" smtClean="0">
                <a:solidFill>
                  <a:srgbClr val="0033CC"/>
                </a:solidFill>
              </a:rPr>
              <a:t> </a:t>
            </a:r>
          </a:p>
          <a:p>
            <a:pPr>
              <a:spcBef>
                <a:spcPct val="5000"/>
              </a:spcBef>
              <a:buFontTx/>
              <a:buNone/>
            </a:pPr>
            <a:r>
              <a:rPr lang="zh-CN" altLang="en-US" sz="2200" dirty="0" smtClean="0">
                <a:latin typeface="微软雅黑" pitchFamily="34" charset="-122"/>
                <a:ea typeface="微软雅黑" pitchFamily="34" charset="-122"/>
              </a:rPr>
              <a:t>问题：上述程序段中，</a:t>
            </a:r>
            <a:r>
              <a:rPr lang="en-US" altLang="zh-CN" sz="2200" dirty="0" smtClean="0">
                <a:latin typeface="微软雅黑" pitchFamily="34" charset="-122"/>
                <a:ea typeface="微软雅黑" pitchFamily="34" charset="-122"/>
              </a:rPr>
              <a:t>x</a:t>
            </a:r>
            <a:r>
              <a:rPr lang="zh-CN" altLang="en-US" sz="2200" dirty="0" smtClean="0">
                <a:latin typeface="微软雅黑" pitchFamily="34" charset="-122"/>
                <a:ea typeface="微软雅黑" pitchFamily="34" charset="-122"/>
              </a:rPr>
              <a:t>和</a:t>
            </a:r>
            <a:r>
              <a:rPr lang="en-US" altLang="zh-CN" sz="2200" dirty="0" smtClean="0">
                <a:latin typeface="微软雅黑" pitchFamily="34" charset="-122"/>
                <a:ea typeface="微软雅黑" pitchFamily="34" charset="-122"/>
              </a:rPr>
              <a:t>y</a:t>
            </a:r>
            <a:r>
              <a:rPr lang="zh-CN" altLang="en-US" sz="2200" dirty="0" smtClean="0">
                <a:latin typeface="微软雅黑" pitchFamily="34" charset="-122"/>
                <a:ea typeface="微软雅黑" pitchFamily="34" charset="-122"/>
              </a:rPr>
              <a:t>的机器数是什么？</a:t>
            </a:r>
            <a:r>
              <a:rPr lang="en-US" altLang="zh-CN" sz="2200" dirty="0" smtClean="0">
                <a:latin typeface="微软雅黑" pitchFamily="34" charset="-122"/>
                <a:ea typeface="微软雅黑" pitchFamily="34" charset="-122"/>
              </a:rPr>
              <a:t>z1</a:t>
            </a:r>
            <a:r>
              <a:rPr lang="zh-CN" altLang="en-US" sz="2200" dirty="0" smtClean="0">
                <a:latin typeface="微软雅黑" pitchFamily="34" charset="-122"/>
                <a:ea typeface="微软雅黑" pitchFamily="34" charset="-122"/>
              </a:rPr>
              <a:t>和</a:t>
            </a:r>
            <a:r>
              <a:rPr lang="en-US" altLang="zh-CN" sz="2200" dirty="0" smtClean="0">
                <a:latin typeface="微软雅黑" pitchFamily="34" charset="-122"/>
                <a:ea typeface="微软雅黑" pitchFamily="34" charset="-122"/>
              </a:rPr>
              <a:t>z2</a:t>
            </a:r>
            <a:r>
              <a:rPr lang="zh-CN" altLang="en-US" sz="2200" dirty="0" smtClean="0">
                <a:latin typeface="微软雅黑" pitchFamily="34" charset="-122"/>
                <a:ea typeface="微软雅黑" pitchFamily="34" charset="-122"/>
              </a:rPr>
              <a:t>的机器数是  </a:t>
            </a:r>
          </a:p>
          <a:p>
            <a:pPr>
              <a:spcBef>
                <a:spcPct val="5000"/>
              </a:spcBef>
              <a:buFontTx/>
              <a:buNone/>
            </a:pPr>
            <a:r>
              <a:rPr lang="zh-CN" altLang="en-US" sz="2200" dirty="0" smtClean="0">
                <a:latin typeface="微软雅黑" pitchFamily="34" charset="-122"/>
                <a:ea typeface="微软雅黑" pitchFamily="34" charset="-122"/>
              </a:rPr>
              <a:t>          什么？</a:t>
            </a:r>
          </a:p>
          <a:p>
            <a:pPr>
              <a:spcBef>
                <a:spcPct val="5000"/>
              </a:spcBef>
              <a:buFontTx/>
              <a:buNone/>
            </a:pPr>
            <a:r>
              <a:rPr lang="zh-CN" altLang="en-US" sz="2200" dirty="0" smtClean="0">
                <a:latin typeface="微软雅黑" pitchFamily="34" charset="-122"/>
                <a:ea typeface="微软雅黑" pitchFamily="34" charset="-122"/>
              </a:rPr>
              <a:t>回答：</a:t>
            </a:r>
            <a:r>
              <a:rPr lang="en-US" altLang="zh-CN" sz="2200" dirty="0" smtClean="0">
                <a:solidFill>
                  <a:srgbClr val="CC3300"/>
                </a:solidFill>
                <a:latin typeface="微软雅黑" pitchFamily="34" charset="-122"/>
                <a:ea typeface="微软雅黑" pitchFamily="34" charset="-122"/>
              </a:rPr>
              <a:t>x</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[x]</a:t>
            </a:r>
            <a:r>
              <a:rPr lang="zh-CN" altLang="en-US" sz="2200" baseline="-25000" dirty="0" smtClean="0">
                <a:solidFill>
                  <a:srgbClr val="CC3300"/>
                </a:solidFill>
                <a:latin typeface="微软雅黑" pitchFamily="34" charset="-122"/>
                <a:ea typeface="微软雅黑" pitchFamily="34" charset="-122"/>
              </a:rPr>
              <a:t>补</a:t>
            </a:r>
            <a:r>
              <a:rPr lang="zh-CN" altLang="en-US" sz="2200" dirty="0" smtClean="0">
                <a:solidFill>
                  <a:srgbClr val="CC3300"/>
                </a:solidFill>
                <a:latin typeface="微软雅黑" pitchFamily="34" charset="-122"/>
                <a:ea typeface="微软雅黑" pitchFamily="34" charset="-122"/>
              </a:rPr>
              <a:t>， </a:t>
            </a:r>
            <a:r>
              <a:rPr lang="en-US" altLang="zh-CN" sz="2200" dirty="0" smtClean="0">
                <a:solidFill>
                  <a:srgbClr val="CC3300"/>
                </a:solidFill>
                <a:latin typeface="微软雅黑" pitchFamily="34" charset="-122"/>
                <a:ea typeface="微软雅黑" pitchFamily="34" charset="-122"/>
              </a:rPr>
              <a:t>y</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[y]</a:t>
            </a:r>
            <a:r>
              <a:rPr lang="zh-CN" altLang="en-US" sz="2200" baseline="-25000" dirty="0" smtClean="0">
                <a:solidFill>
                  <a:srgbClr val="CC3300"/>
                </a:solidFill>
                <a:latin typeface="微软雅黑" pitchFamily="34" charset="-122"/>
                <a:ea typeface="微软雅黑" pitchFamily="34" charset="-122"/>
              </a:rPr>
              <a:t>补 </a:t>
            </a:r>
            <a:r>
              <a:rPr lang="en-US" altLang="zh-CN" sz="2200" dirty="0" smtClean="0">
                <a:solidFill>
                  <a:srgbClr val="CC3300"/>
                </a:solidFill>
                <a:latin typeface="微软雅黑" pitchFamily="34" charset="-122"/>
                <a:ea typeface="微软雅黑" pitchFamily="34" charset="-122"/>
              </a:rPr>
              <a:t>;</a:t>
            </a:r>
            <a:endParaRPr lang="zh-CN" altLang="en-US" sz="2200" baseline="-25000" dirty="0" smtClean="0">
              <a:solidFill>
                <a:srgbClr val="CC3300"/>
              </a:solidFill>
              <a:latin typeface="微软雅黑" pitchFamily="34" charset="-122"/>
              <a:ea typeface="微软雅黑" pitchFamily="34" charset="-122"/>
            </a:endParaRPr>
          </a:p>
          <a:p>
            <a:pPr>
              <a:spcBef>
                <a:spcPct val="5000"/>
              </a:spcBef>
              <a:buFontTx/>
              <a:buNone/>
            </a:pPr>
            <a:r>
              <a:rPr lang="en-US" altLang="zh-CN" sz="2200" dirty="0" smtClean="0">
                <a:solidFill>
                  <a:srgbClr val="CC3300"/>
                </a:solidFill>
                <a:latin typeface="微软雅黑" pitchFamily="34" charset="-122"/>
                <a:ea typeface="微软雅黑" pitchFamily="34" charset="-122"/>
              </a:rPr>
              <a:t>          z1</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x+y</a:t>
            </a:r>
            <a:r>
              <a:rPr lang="en-US" altLang="zh-CN" sz="2200" dirty="0" smtClean="0">
                <a:solidFill>
                  <a:srgbClr val="CC3300"/>
                </a:solidFill>
                <a:latin typeface="微软雅黑" pitchFamily="34" charset="-122"/>
                <a:ea typeface="微软雅黑" pitchFamily="34" charset="-122"/>
              </a:rPr>
              <a:t>]</a:t>
            </a:r>
            <a:r>
              <a:rPr lang="zh-CN" altLang="en-US" sz="2200" baseline="-25000" dirty="0" smtClean="0">
                <a:solidFill>
                  <a:srgbClr val="CC3300"/>
                </a:solidFill>
                <a:latin typeface="微软雅黑" pitchFamily="34" charset="-122"/>
                <a:ea typeface="微软雅黑" pitchFamily="34" charset="-122"/>
              </a:rPr>
              <a:t>补 </a:t>
            </a:r>
            <a:r>
              <a:rPr lang="en-US" altLang="zh-CN"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CC3300"/>
                </a:solidFill>
                <a:latin typeface="微软雅黑" pitchFamily="34" charset="-122"/>
                <a:ea typeface="微软雅黑" pitchFamily="34" charset="-122"/>
              </a:rPr>
              <a:t>          </a:t>
            </a:r>
            <a:r>
              <a:rPr lang="en-US" altLang="zh-CN" sz="2200" dirty="0" smtClean="0">
                <a:solidFill>
                  <a:srgbClr val="CC3300"/>
                </a:solidFill>
                <a:latin typeface="微软雅黑" pitchFamily="34" charset="-122"/>
                <a:ea typeface="微软雅黑" pitchFamily="34" charset="-122"/>
              </a:rPr>
              <a:t>z2</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[x-y]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009242"/>
                </a:solidFill>
                <a:latin typeface="微软雅黑" pitchFamily="34" charset="-122"/>
                <a:ea typeface="微软雅黑" pitchFamily="34" charset="-122"/>
              </a:rPr>
              <a:t>因此，计算机中需要有一个电路，能够实现以下功能：</a:t>
            </a:r>
          </a:p>
          <a:p>
            <a:pPr>
              <a:spcBef>
                <a:spcPct val="5000"/>
              </a:spcBef>
              <a:buFontTx/>
              <a:buNone/>
            </a:pPr>
            <a:r>
              <a:rPr lang="zh-CN" altLang="en-US" sz="2200" dirty="0" smtClean="0">
                <a:solidFill>
                  <a:srgbClr val="CC3300"/>
                </a:solidFill>
                <a:latin typeface="微软雅黑" pitchFamily="34" charset="-122"/>
                <a:ea typeface="微软雅黑" pitchFamily="34" charset="-122"/>
              </a:rPr>
              <a:t>已知 </a:t>
            </a:r>
            <a:r>
              <a:rPr lang="en-US" altLang="zh-CN" sz="2200" dirty="0" smtClean="0">
                <a:solidFill>
                  <a:srgbClr val="CC3300"/>
                </a:solidFill>
                <a:latin typeface="微软雅黑" pitchFamily="34" charset="-122"/>
                <a:ea typeface="微软雅黑" pitchFamily="34" charset="-122"/>
              </a:rPr>
              <a:t>[x]</a:t>
            </a:r>
            <a:r>
              <a:rPr lang="zh-CN" altLang="en-US" sz="2200" baseline="-25000" dirty="0" smtClean="0">
                <a:solidFill>
                  <a:srgbClr val="CC3300"/>
                </a:solidFill>
                <a:latin typeface="微软雅黑" pitchFamily="34" charset="-122"/>
                <a:ea typeface="微软雅黑" pitchFamily="34" charset="-122"/>
              </a:rPr>
              <a:t>补</a:t>
            </a:r>
            <a:r>
              <a:rPr lang="zh-CN" altLang="en-US" sz="2200" dirty="0" smtClean="0">
                <a:solidFill>
                  <a:srgbClr val="CC3300"/>
                </a:solidFill>
                <a:latin typeface="微软雅黑" pitchFamily="34" charset="-122"/>
                <a:ea typeface="微软雅黑" pitchFamily="34" charset="-122"/>
              </a:rPr>
              <a:t> 和 </a:t>
            </a:r>
            <a:r>
              <a:rPr lang="en-US" altLang="zh-CN" sz="2200" dirty="0" smtClean="0">
                <a:solidFill>
                  <a:srgbClr val="CC3300"/>
                </a:solidFill>
                <a:latin typeface="微软雅黑" pitchFamily="34" charset="-122"/>
                <a:ea typeface="微软雅黑" pitchFamily="34" charset="-122"/>
              </a:rPr>
              <a:t>[y]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，计算</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x+y</a:t>
            </a:r>
            <a:r>
              <a:rPr lang="en-US" altLang="zh-CN" sz="2200" dirty="0" smtClean="0">
                <a:solidFill>
                  <a:srgbClr val="CC3300"/>
                </a:solidFill>
                <a:latin typeface="微软雅黑" pitchFamily="34" charset="-122"/>
                <a:ea typeface="微软雅黑" pitchFamily="34" charset="-122"/>
              </a:rPr>
              <a:t>]</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和 </a:t>
            </a:r>
            <a:r>
              <a:rPr lang="en-US" altLang="zh-CN" sz="2200" dirty="0" smtClean="0">
                <a:solidFill>
                  <a:srgbClr val="CC3300"/>
                </a:solidFill>
                <a:latin typeface="微软雅黑" pitchFamily="34" charset="-122"/>
                <a:ea typeface="微软雅黑" pitchFamily="34" charset="-122"/>
              </a:rPr>
              <a:t>[x-y]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009242"/>
                </a:solidFill>
                <a:latin typeface="微软雅黑" pitchFamily="34" charset="-122"/>
                <a:ea typeface="微软雅黑" pitchFamily="34" charset="-122"/>
              </a:rPr>
              <a:t>根据补码定义，有如下公式：</a:t>
            </a:r>
          </a:p>
          <a:p>
            <a:pPr>
              <a:spcBef>
                <a:spcPct val="5000"/>
              </a:spcBef>
              <a:buFontTx/>
              <a:buNone/>
            </a:pPr>
            <a:r>
              <a:rPr lang="en-US" altLang="zh-CN" sz="2200" dirty="0" smtClean="0">
                <a:solidFill>
                  <a:srgbClr val="3366FF"/>
                </a:solidFill>
                <a:latin typeface="微软雅黑" pitchFamily="34" charset="-122"/>
                <a:ea typeface="微软雅黑" pitchFamily="34" charset="-122"/>
              </a:rPr>
              <a:t>[</a:t>
            </a:r>
            <a:r>
              <a:rPr lang="en-US" altLang="zh-CN" sz="2200" dirty="0" err="1" smtClean="0">
                <a:solidFill>
                  <a:srgbClr val="3366FF"/>
                </a:solidFill>
                <a:latin typeface="微软雅黑" pitchFamily="34" charset="-122"/>
                <a:ea typeface="微软雅黑" pitchFamily="34" charset="-122"/>
              </a:rPr>
              <a:t>x+y</a:t>
            </a:r>
            <a:r>
              <a:rPr lang="en-US" altLang="zh-CN" sz="2200" dirty="0" smtClean="0">
                <a:solidFill>
                  <a:srgbClr val="3366FF"/>
                </a:solidFill>
                <a:latin typeface="微软雅黑" pitchFamily="34" charset="-122"/>
                <a:ea typeface="微软雅黑" pitchFamily="34" charset="-122"/>
              </a:rPr>
              <a:t>]</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+x+y= 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+y= </a:t>
            </a:r>
            <a:r>
              <a:rPr lang="en-US" altLang="zh-CN" sz="2200" dirty="0" smtClean="0">
                <a:solidFill>
                  <a:srgbClr val="3366FF"/>
                </a:solidFill>
                <a:latin typeface="微软雅黑" pitchFamily="34" charset="-122"/>
                <a:ea typeface="微软雅黑" pitchFamily="34" charset="-122"/>
              </a:rPr>
              <a:t>[x]</a:t>
            </a:r>
            <a:r>
              <a:rPr lang="zh-CN" altLang="en-US" sz="2200" baseline="-25000" dirty="0" smtClean="0">
                <a:solidFill>
                  <a:srgbClr val="3366FF"/>
                </a:solidFill>
                <a:latin typeface="微软雅黑" pitchFamily="34" charset="-122"/>
                <a:ea typeface="微软雅黑" pitchFamily="34" charset="-122"/>
              </a:rPr>
              <a:t>补</a:t>
            </a:r>
            <a:r>
              <a:rPr lang="en-US" altLang="zh-CN" sz="2200" dirty="0" smtClean="0">
                <a:solidFill>
                  <a:srgbClr val="3366FF"/>
                </a:solidFill>
                <a:latin typeface="微软雅黑" pitchFamily="34" charset="-122"/>
                <a:ea typeface="微软雅黑" pitchFamily="34" charset="-122"/>
              </a:rPr>
              <a:t>+[y]</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solidFill>
                  <a:srgbClr val="3366FF"/>
                </a:solidFill>
                <a:latin typeface="微软雅黑" pitchFamily="34" charset="-122"/>
                <a:ea typeface="微软雅黑" pitchFamily="34" charset="-122"/>
              </a:rPr>
              <a:t>(mod 2</a:t>
            </a:r>
            <a:r>
              <a:rPr lang="en-US" altLang="zh-CN" baseline="30000" dirty="0" smtClean="0">
                <a:solidFill>
                  <a:srgbClr val="3366FF"/>
                </a:solidFill>
                <a:latin typeface="微软雅黑" pitchFamily="34" charset="-122"/>
                <a:ea typeface="微软雅黑" pitchFamily="34" charset="-122"/>
              </a:rPr>
              <a:t>n </a:t>
            </a:r>
            <a:r>
              <a:rPr lang="en-US" altLang="zh-CN" dirty="0" smtClean="0">
                <a:solidFill>
                  <a:srgbClr val="3366FF"/>
                </a:solidFill>
                <a:latin typeface="微软雅黑" pitchFamily="34" charset="-122"/>
                <a:ea typeface="微软雅黑" pitchFamily="34" charset="-122"/>
              </a:rPr>
              <a:t>)</a:t>
            </a:r>
            <a:endParaRPr lang="zh-CN" altLang="en-US" sz="2200" dirty="0" smtClean="0">
              <a:solidFill>
                <a:srgbClr val="3366FF"/>
              </a:solidFill>
              <a:latin typeface="微软雅黑" pitchFamily="34" charset="-122"/>
              <a:ea typeface="微软雅黑" pitchFamily="34" charset="-122"/>
            </a:endParaRPr>
          </a:p>
          <a:p>
            <a:pPr>
              <a:spcBef>
                <a:spcPct val="5000"/>
              </a:spcBef>
              <a:buFontTx/>
              <a:buNone/>
            </a:pPr>
            <a:r>
              <a:rPr lang="en-US" altLang="zh-CN" sz="2200" dirty="0" smtClean="0">
                <a:solidFill>
                  <a:srgbClr val="3366FF"/>
                </a:solidFill>
                <a:latin typeface="微软雅黑" pitchFamily="34" charset="-122"/>
                <a:ea typeface="微软雅黑" pitchFamily="34" charset="-122"/>
              </a:rPr>
              <a:t>[x-y]</a:t>
            </a:r>
            <a:r>
              <a:rPr lang="zh-CN" altLang="en-US" sz="2200" baseline="-25000" dirty="0" smtClean="0">
                <a:solidFill>
                  <a:srgbClr val="3366FF"/>
                </a:solidFill>
                <a:latin typeface="微软雅黑" pitchFamily="34" charset="-122"/>
                <a:ea typeface="微软雅黑" pitchFamily="34" charset="-122"/>
              </a:rPr>
              <a:t>补</a:t>
            </a:r>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+x-y= 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-y= </a:t>
            </a:r>
            <a:r>
              <a:rPr lang="en-US" altLang="zh-CN" sz="2200" dirty="0" smtClean="0">
                <a:solidFill>
                  <a:srgbClr val="3366FF"/>
                </a:solidFill>
                <a:latin typeface="微软雅黑" pitchFamily="34" charset="-122"/>
                <a:ea typeface="微软雅黑" pitchFamily="34" charset="-122"/>
              </a:rPr>
              <a:t>[x]</a:t>
            </a:r>
            <a:r>
              <a:rPr lang="zh-CN" altLang="en-US" sz="2200" baseline="-25000" dirty="0" smtClean="0">
                <a:solidFill>
                  <a:srgbClr val="3366FF"/>
                </a:solidFill>
                <a:latin typeface="微软雅黑" pitchFamily="34" charset="-122"/>
                <a:ea typeface="微软雅黑" pitchFamily="34" charset="-122"/>
              </a:rPr>
              <a:t>补</a:t>
            </a:r>
            <a:r>
              <a:rPr lang="en-US" altLang="zh-CN" sz="2200" dirty="0" smtClean="0">
                <a:solidFill>
                  <a:srgbClr val="3366FF"/>
                </a:solidFill>
                <a:latin typeface="微软雅黑" pitchFamily="34" charset="-122"/>
                <a:ea typeface="微软雅黑" pitchFamily="34" charset="-122"/>
              </a:rPr>
              <a:t>+[-y]</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solidFill>
                  <a:srgbClr val="3366FF"/>
                </a:solidFill>
                <a:latin typeface="微软雅黑" pitchFamily="34" charset="-122"/>
                <a:ea typeface="微软雅黑" pitchFamily="34" charset="-122"/>
              </a:rPr>
              <a:t>(mod 2</a:t>
            </a:r>
            <a:r>
              <a:rPr lang="en-US" altLang="zh-CN" baseline="30000" dirty="0" smtClean="0">
                <a:solidFill>
                  <a:srgbClr val="3366FF"/>
                </a:solidFill>
                <a:latin typeface="微软雅黑" pitchFamily="34" charset="-122"/>
                <a:ea typeface="微软雅黑" pitchFamily="34" charset="-122"/>
              </a:rPr>
              <a:t>n </a:t>
            </a:r>
            <a:r>
              <a:rPr lang="en-US" altLang="zh-CN" dirty="0" smtClean="0">
                <a:solidFill>
                  <a:srgbClr val="3366FF"/>
                </a:solidFill>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400484" name="Text Box 100"/>
          <p:cNvSpPr txBox="1">
            <a:spLocks noChangeArrowheads="1"/>
          </p:cNvSpPr>
          <p:nvPr/>
        </p:nvSpPr>
        <p:spPr bwMode="auto">
          <a:xfrm>
            <a:off x="4262438" y="1117600"/>
            <a:ext cx="4664075" cy="814388"/>
          </a:xfrm>
          <a:prstGeom prst="rect">
            <a:avLst/>
          </a:prstGeom>
          <a:solidFill>
            <a:srgbClr val="CC99FF">
              <a:alpha val="34000"/>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100" b="1">
                <a:latin typeface="微软雅黑" pitchFamily="34" charset="-122"/>
                <a:ea typeface="微软雅黑" pitchFamily="34" charset="-122"/>
              </a:rPr>
              <a:t>补码的定义    假定补码有</a:t>
            </a:r>
            <a:r>
              <a:rPr lang="en-US" altLang="zh-CN" sz="2100" b="1">
                <a:latin typeface="微软雅黑" pitchFamily="34" charset="-122"/>
                <a:ea typeface="微软雅黑" pitchFamily="34" charset="-122"/>
              </a:rPr>
              <a:t>n</a:t>
            </a:r>
            <a:r>
              <a:rPr lang="zh-CN" altLang="en-US" sz="2100" b="1">
                <a:latin typeface="微软雅黑" pitchFamily="34" charset="-122"/>
                <a:ea typeface="微软雅黑" pitchFamily="34" charset="-122"/>
              </a:rPr>
              <a:t>位，则：</a:t>
            </a:r>
          </a:p>
          <a:p>
            <a:pPr>
              <a:spcBef>
                <a:spcPct val="25000"/>
              </a:spcBef>
            </a:pPr>
            <a:r>
              <a:rPr lang="en-US" altLang="zh-CN" sz="2100" b="1">
                <a:solidFill>
                  <a:srgbClr val="CC0000"/>
                </a:solidFill>
                <a:latin typeface="微软雅黑" pitchFamily="34" charset="-122"/>
                <a:ea typeface="微软雅黑" pitchFamily="34" charset="-122"/>
              </a:rPr>
              <a:t>[X]</a:t>
            </a:r>
            <a:r>
              <a:rPr lang="zh-CN" altLang="en-US" sz="2100" b="1" baseline="-25000">
                <a:solidFill>
                  <a:srgbClr val="CC0000"/>
                </a:solidFill>
                <a:latin typeface="微软雅黑" pitchFamily="34" charset="-122"/>
                <a:ea typeface="微软雅黑" pitchFamily="34" charset="-122"/>
              </a:rPr>
              <a:t>补</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 </a:t>
            </a:r>
            <a:r>
              <a:rPr lang="en-US" altLang="zh-CN" sz="2100" b="1">
                <a:solidFill>
                  <a:srgbClr val="CC0000"/>
                </a:solidFill>
                <a:latin typeface="微软雅黑" pitchFamily="34" charset="-122"/>
                <a:ea typeface="微软雅黑" pitchFamily="34" charset="-122"/>
              </a:rPr>
              <a:t>+X  </a:t>
            </a:r>
            <a:r>
              <a:rPr lang="zh-CN" altLang="en-US" sz="2100" b="1">
                <a:solidFill>
                  <a:srgbClr val="CC0000"/>
                </a:solidFill>
                <a:latin typeface="微软雅黑" pitchFamily="34" charset="-122"/>
                <a:ea typeface="微软雅黑" pitchFamily="34" charset="-122"/>
              </a:rPr>
              <a:t>（</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a:t>
            </a:r>
            <a:r>
              <a:rPr lang="en-US" altLang="zh-CN" sz="2100" b="1">
                <a:solidFill>
                  <a:srgbClr val="CC0000"/>
                </a:solidFill>
                <a:latin typeface="微软雅黑" pitchFamily="34" charset="-122"/>
                <a:ea typeface="微软雅黑" pitchFamily="34" charset="-122"/>
                <a:cs typeface="Times New Roman" pitchFamily="18" charset="0"/>
              </a:rPr>
              <a:t>≤</a:t>
            </a:r>
            <a:r>
              <a:rPr lang="en-US" altLang="zh-CN" sz="2100" b="1">
                <a:solidFill>
                  <a:srgbClr val="CC0000"/>
                </a:solidFill>
                <a:latin typeface="微软雅黑" pitchFamily="34" charset="-122"/>
                <a:ea typeface="微软雅黑" pitchFamily="34" charset="-122"/>
              </a:rPr>
              <a:t>X</a:t>
            </a:r>
            <a:r>
              <a:rPr lang="zh-CN" altLang="en-US" sz="2100" b="1">
                <a:solidFill>
                  <a:srgbClr val="CC0000"/>
                </a:solidFill>
                <a:latin typeface="微软雅黑" pitchFamily="34" charset="-122"/>
                <a:ea typeface="微软雅黑" pitchFamily="34" charset="-122"/>
              </a:rPr>
              <a:t>＜</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a:t>
            </a:r>
            <a:r>
              <a:rPr lang="en-US" altLang="zh-CN" sz="2100" b="1">
                <a:solidFill>
                  <a:srgbClr val="CC0000"/>
                </a:solidFill>
                <a:latin typeface="微软雅黑" pitchFamily="34" charset="-122"/>
                <a:ea typeface="微软雅黑" pitchFamily="34" charset="-122"/>
              </a:rPr>
              <a:t> ,mod 2</a:t>
            </a:r>
            <a:r>
              <a:rPr lang="en-US" altLang="zh-CN" sz="2100" b="1" baseline="30000">
                <a:solidFill>
                  <a:srgbClr val="CC0000"/>
                </a:solidFill>
                <a:latin typeface="微软雅黑" pitchFamily="34" charset="-122"/>
                <a:ea typeface="微软雅黑" pitchFamily="34" charset="-122"/>
              </a:rPr>
              <a:t>n</a:t>
            </a:r>
            <a:r>
              <a:rPr lang="zh-CN" altLang="en-US" sz="2100" b="1">
                <a:solidFill>
                  <a:srgbClr val="CC0000"/>
                </a:solidFill>
                <a:latin typeface="微软雅黑" pitchFamily="34" charset="-122"/>
                <a:ea typeface="微软雅黑" pitchFamily="34" charset="-122"/>
              </a:rPr>
              <a:t>）</a:t>
            </a:r>
          </a:p>
        </p:txBody>
      </p:sp>
      <p:grpSp>
        <p:nvGrpSpPr>
          <p:cNvPr id="693253" name="Group 5"/>
          <p:cNvGrpSpPr>
            <a:grpSpLocks/>
          </p:cNvGrpSpPr>
          <p:nvPr/>
        </p:nvGrpSpPr>
        <p:grpSpPr bwMode="auto">
          <a:xfrm>
            <a:off x="6369050" y="5105400"/>
            <a:ext cx="2378075" cy="427038"/>
            <a:chOff x="3667" y="1087"/>
            <a:chExt cx="1498" cy="269"/>
          </a:xfrm>
        </p:grpSpPr>
        <p:sp>
          <p:nvSpPr>
            <p:cNvPr id="693254" name="Rectangle 6"/>
            <p:cNvSpPr>
              <a:spLocks noChangeArrowheads="1"/>
            </p:cNvSpPr>
            <p:nvPr/>
          </p:nvSpPr>
          <p:spPr bwMode="auto">
            <a:xfrm>
              <a:off x="3667" y="1087"/>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solidFill>
                    <a:srgbClr val="3333FF"/>
                  </a:solidFill>
                  <a:latin typeface="微软雅黑" pitchFamily="34" charset="-122"/>
                  <a:ea typeface="微软雅黑" pitchFamily="34" charset="-122"/>
                </a:rPr>
                <a:t>[</a:t>
              </a:r>
              <a:r>
                <a:rPr lang="pt-BR" altLang="zh-CN" sz="2200" b="1">
                  <a:solidFill>
                    <a:srgbClr val="3333FF"/>
                  </a:solidFill>
                  <a:latin typeface="微软雅黑" pitchFamily="34" charset="-122"/>
                  <a:ea typeface="微软雅黑" pitchFamily="34" charset="-122"/>
                </a:rPr>
                <a:t>–</a:t>
              </a:r>
              <a:r>
                <a:rPr lang="en-US" altLang="zh-CN" sz="2200" b="1">
                  <a:solidFill>
                    <a:srgbClr val="3333FF"/>
                  </a:solidFill>
                  <a:latin typeface="微软雅黑" pitchFamily="34" charset="-122"/>
                  <a:ea typeface="微软雅黑" pitchFamily="34" charset="-122"/>
                </a:rPr>
                <a:t>y]</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=[y]</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+1</a:t>
              </a:r>
            </a:p>
          </p:txBody>
        </p:sp>
        <p:sp>
          <p:nvSpPr>
            <p:cNvPr id="693255" name="Line 7"/>
            <p:cNvSpPr>
              <a:spLocks noChangeShapeType="1"/>
            </p:cNvSpPr>
            <p:nvPr/>
          </p:nvSpPr>
          <p:spPr bwMode="auto">
            <a:xfrm>
              <a:off x="4363" y="1103"/>
              <a:ext cx="177" cy="1"/>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86496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0" dur="500"/>
                                        <p:tgtEl>
                                          <p:spTgt spid="693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blinds(horizontal)">
                                      <p:cBhvr>
                                        <p:cTn id="13" dur="500"/>
                                        <p:tgtEl>
                                          <p:spTgt spid="693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blinds(horizontal)">
                                      <p:cBhvr>
                                        <p:cTn id="16" dur="500"/>
                                        <p:tgtEl>
                                          <p:spTgt spid="6932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93251">
                                            <p:txEl>
                                              <p:pRg st="4" end="4"/>
                                            </p:txEl>
                                          </p:spTgt>
                                        </p:tgtEl>
                                        <p:attrNameLst>
                                          <p:attrName>style.visibility</p:attrName>
                                        </p:attrNameLst>
                                      </p:cBhvr>
                                      <p:to>
                                        <p:strVal val="visible"/>
                                      </p:to>
                                    </p:set>
                                    <p:animEffect transition="in" filter="blinds(horizontal)">
                                      <p:cBhvr>
                                        <p:cTn id="21" dur="500"/>
                                        <p:tgtEl>
                                          <p:spTgt spid="6932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3251">
                                            <p:txEl>
                                              <p:pRg st="5" end="5"/>
                                            </p:txEl>
                                          </p:spTgt>
                                        </p:tgtEl>
                                        <p:attrNameLst>
                                          <p:attrName>style.visibility</p:attrName>
                                        </p:attrNameLst>
                                      </p:cBhvr>
                                      <p:to>
                                        <p:strVal val="visible"/>
                                      </p:to>
                                    </p:set>
                                    <p:animEffect transition="in" filter="blinds(horizontal)">
                                      <p:cBhvr>
                                        <p:cTn id="24" dur="500"/>
                                        <p:tgtEl>
                                          <p:spTgt spid="6932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93251">
                                            <p:txEl>
                                              <p:pRg st="6" end="6"/>
                                            </p:txEl>
                                          </p:spTgt>
                                        </p:tgtEl>
                                        <p:attrNameLst>
                                          <p:attrName>style.visibility</p:attrName>
                                        </p:attrNameLst>
                                      </p:cBhvr>
                                      <p:to>
                                        <p:strVal val="visible"/>
                                      </p:to>
                                    </p:set>
                                    <p:animEffect transition="in" filter="blinds(horizontal)">
                                      <p:cBhvr>
                                        <p:cTn id="29" dur="500"/>
                                        <p:tgtEl>
                                          <p:spTgt spid="6932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3251">
                                            <p:txEl>
                                              <p:pRg st="7" end="7"/>
                                            </p:txEl>
                                          </p:spTgt>
                                        </p:tgtEl>
                                        <p:attrNameLst>
                                          <p:attrName>style.visibility</p:attrName>
                                        </p:attrNameLst>
                                      </p:cBhvr>
                                      <p:to>
                                        <p:strVal val="visible"/>
                                      </p:to>
                                    </p:set>
                                    <p:animEffect transition="in" filter="blinds(horizontal)">
                                      <p:cBhvr>
                                        <p:cTn id="32" dur="500"/>
                                        <p:tgtEl>
                                          <p:spTgt spid="6932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3251">
                                            <p:txEl>
                                              <p:pRg st="8" end="8"/>
                                            </p:txEl>
                                          </p:spTgt>
                                        </p:tgtEl>
                                        <p:attrNameLst>
                                          <p:attrName>style.visibility</p:attrName>
                                        </p:attrNameLst>
                                      </p:cBhvr>
                                      <p:to>
                                        <p:strVal val="visible"/>
                                      </p:to>
                                    </p:set>
                                    <p:animEffect transition="in" filter="blinds(horizontal)">
                                      <p:cBhvr>
                                        <p:cTn id="35" dur="500"/>
                                        <p:tgtEl>
                                          <p:spTgt spid="69325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93251">
                                            <p:txEl>
                                              <p:pRg st="9" end="9"/>
                                            </p:txEl>
                                          </p:spTgt>
                                        </p:tgtEl>
                                        <p:attrNameLst>
                                          <p:attrName>style.visibility</p:attrName>
                                        </p:attrNameLst>
                                      </p:cBhvr>
                                      <p:to>
                                        <p:strVal val="visible"/>
                                      </p:to>
                                    </p:set>
                                    <p:animEffect transition="in" filter="blinds(horizontal)">
                                      <p:cBhvr>
                                        <p:cTn id="40" dur="500"/>
                                        <p:tgtEl>
                                          <p:spTgt spid="69325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3251">
                                            <p:txEl>
                                              <p:pRg st="10" end="10"/>
                                            </p:txEl>
                                          </p:spTgt>
                                        </p:tgtEl>
                                        <p:attrNameLst>
                                          <p:attrName>style.visibility</p:attrName>
                                        </p:attrNameLst>
                                      </p:cBhvr>
                                      <p:to>
                                        <p:strVal val="visible"/>
                                      </p:to>
                                    </p:set>
                                    <p:animEffect transition="in" filter="blinds(horizontal)">
                                      <p:cBhvr>
                                        <p:cTn id="45" dur="500"/>
                                        <p:tgtEl>
                                          <p:spTgt spid="693251">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93251">
                                            <p:txEl>
                                              <p:pRg st="11" end="11"/>
                                            </p:txEl>
                                          </p:spTgt>
                                        </p:tgtEl>
                                        <p:attrNameLst>
                                          <p:attrName>style.visibility</p:attrName>
                                        </p:attrNameLst>
                                      </p:cBhvr>
                                      <p:to>
                                        <p:strVal val="visible"/>
                                      </p:to>
                                    </p:set>
                                    <p:animEffect transition="in" filter="blinds(horizontal)">
                                      <p:cBhvr>
                                        <p:cTn id="50" dur="500"/>
                                        <p:tgtEl>
                                          <p:spTgt spid="693251">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0484"/>
                                        </p:tgtEl>
                                        <p:attrNameLst>
                                          <p:attrName>style.visibility</p:attrName>
                                        </p:attrNameLst>
                                      </p:cBhvr>
                                      <p:to>
                                        <p:strVal val="visible"/>
                                      </p:to>
                                    </p:set>
                                    <p:animEffect transition="in" filter="blinds(horizontal)">
                                      <p:cBhvr>
                                        <p:cTn id="55" dur="500"/>
                                        <p:tgtEl>
                                          <p:spTgt spid="40048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93251">
                                            <p:txEl>
                                              <p:pRg st="12" end="12"/>
                                            </p:txEl>
                                          </p:spTgt>
                                        </p:tgtEl>
                                        <p:attrNameLst>
                                          <p:attrName>style.visibility</p:attrName>
                                        </p:attrNameLst>
                                      </p:cBhvr>
                                      <p:to>
                                        <p:strVal val="visible"/>
                                      </p:to>
                                    </p:set>
                                    <p:animEffect transition="in" filter="blinds(horizontal)">
                                      <p:cBhvr>
                                        <p:cTn id="60" dur="500"/>
                                        <p:tgtEl>
                                          <p:spTgt spid="693251">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693251">
                                            <p:txEl>
                                              <p:pRg st="13" end="13"/>
                                            </p:txEl>
                                          </p:spTgt>
                                        </p:tgtEl>
                                        <p:attrNameLst>
                                          <p:attrName>style.visibility</p:attrName>
                                        </p:attrNameLst>
                                      </p:cBhvr>
                                      <p:to>
                                        <p:strVal val="visible"/>
                                      </p:to>
                                    </p:set>
                                    <p:animEffect transition="in" filter="blinds(horizontal)">
                                      <p:cBhvr>
                                        <p:cTn id="65" dur="500"/>
                                        <p:tgtEl>
                                          <p:spTgt spid="693251">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693253"/>
                                        </p:tgtEl>
                                        <p:attrNameLst>
                                          <p:attrName>style.visibility</p:attrName>
                                        </p:attrNameLst>
                                      </p:cBhvr>
                                      <p:to>
                                        <p:strVal val="visible"/>
                                      </p:to>
                                    </p:set>
                                    <p:animEffect transition="in" filter="blinds(horizontal)">
                                      <p:cBhvr>
                                        <p:cTn id="70" dur="500"/>
                                        <p:tgtEl>
                                          <p:spTgt spid="69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a:latin typeface="微软雅黑" panose="020B0503020204020204" pitchFamily="34" charset="-122"/>
                <a:ea typeface="微软雅黑" panose="020B0503020204020204" pitchFamily="34" charset="-122"/>
              </a:rPr>
              <a:t>高级语言和机器指令中的运算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基本运算部件</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定点数运算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浮点数运算</a:t>
            </a:r>
            <a:endParaRPr lang="en-US" altLang="zh-CN" sz="2800" dirty="0" smtClean="0">
              <a:latin typeface="微软雅黑" panose="020B0503020204020204" pitchFamily="34" charset="-122"/>
              <a:ea typeface="微软雅黑" panose="020B0503020204020204" pitchFamily="34" charset="-122"/>
            </a:endParaRPr>
          </a:p>
          <a:p>
            <a:pPr marL="0" indent="0">
              <a:spcBef>
                <a:spcPts val="1600"/>
              </a:spcBef>
              <a:buNone/>
            </a:pPr>
            <a:endParaRPr lang="en-US" altLang="zh-CN" sz="2800" dirty="0" smtClean="0">
              <a:ea typeface="黑体" pitchFamily="49" charset="-122"/>
            </a:endParaRPr>
          </a:p>
        </p:txBody>
      </p:sp>
    </p:spTree>
    <p:extLst>
      <p:ext uri="{BB962C8B-B14F-4D97-AF65-F5344CB8AC3E}">
        <p14:creationId xmlns:p14="http://schemas.microsoft.com/office/powerpoint/2010/main" val="57768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idx="4294967295"/>
          </p:nvPr>
        </p:nvSpPr>
        <p:spPr>
          <a:xfrm>
            <a:off x="1062038" y="98425"/>
            <a:ext cx="7335837" cy="666849"/>
          </a:xfrm>
          <a:noFill/>
        </p:spPr>
        <p:txBody>
          <a:bodyPr lIns="63500" tIns="25400" rIns="63500" bIns="25400" anchor="t">
            <a:spAutoFit/>
          </a:bodyPr>
          <a:lstStyle/>
          <a:p>
            <a:r>
              <a:rPr lang="zh-CN" altLang="zh-CN" dirty="0"/>
              <a:t>补码加减运算</a:t>
            </a:r>
            <a:endParaRPr lang="zh-CN" altLang="en-US" dirty="0" smtClean="0"/>
          </a:p>
        </p:txBody>
      </p:sp>
      <p:sp>
        <p:nvSpPr>
          <p:cNvPr id="694275" name="Rectangle 3"/>
          <p:cNvSpPr>
            <a:spLocks noChangeArrowheads="1"/>
          </p:cNvSpPr>
          <p:nvPr/>
        </p:nvSpPr>
        <p:spPr bwMode="auto">
          <a:xfrm>
            <a:off x="190500" y="2751138"/>
            <a:ext cx="4962525"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0000"/>
              </a:lnSpc>
              <a:spcBef>
                <a:spcPct val="25000"/>
              </a:spcBef>
            </a:pPr>
            <a:r>
              <a:rPr lang="zh-CN" altLang="en-US" sz="2000" dirty="0">
                <a:latin typeface="微软雅黑" pitchFamily="34" charset="-122"/>
                <a:ea typeface="微软雅黑" pitchFamily="34" charset="-122"/>
              </a:rPr>
              <a:t>利用带标志加法器，可构造整数加</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减运算器，进行以下运算：</a:t>
            </a:r>
          </a:p>
          <a:p>
            <a:pPr lvl="1">
              <a:lnSpc>
                <a:spcPct val="120000"/>
              </a:lnSpc>
              <a:spcBef>
                <a:spcPct val="25000"/>
              </a:spcBef>
              <a:buFontTx/>
              <a:buNone/>
            </a:pPr>
            <a:r>
              <a:rPr lang="zh-CN" altLang="en-US" dirty="0">
                <a:latin typeface="微软雅黑" pitchFamily="34" charset="-122"/>
                <a:ea typeface="微软雅黑" pitchFamily="34" charset="-122"/>
              </a:rPr>
              <a:t>无符号整数加、无符号整数减</a:t>
            </a:r>
          </a:p>
          <a:p>
            <a:pPr lvl="1">
              <a:lnSpc>
                <a:spcPct val="120000"/>
              </a:lnSpc>
              <a:spcBef>
                <a:spcPct val="25000"/>
              </a:spcBef>
              <a:buFontTx/>
              <a:buNone/>
            </a:pPr>
            <a:r>
              <a:rPr lang="zh-CN" altLang="en-US" dirty="0">
                <a:latin typeface="微软雅黑" pitchFamily="34" charset="-122"/>
                <a:ea typeface="微软雅黑" pitchFamily="34" charset="-122"/>
              </a:rPr>
              <a:t>带符号整数加、带符号整数减</a:t>
            </a:r>
          </a:p>
        </p:txBody>
      </p:sp>
      <p:sp>
        <p:nvSpPr>
          <p:cNvPr id="419910" name="Rectangle 70"/>
          <p:cNvSpPr>
            <a:spLocks noChangeArrowheads="1"/>
          </p:cNvSpPr>
          <p:nvPr/>
        </p:nvSpPr>
        <p:spPr bwMode="auto">
          <a:xfrm>
            <a:off x="5573713" y="2697163"/>
            <a:ext cx="2855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Sub</a:t>
            </a:r>
            <a:r>
              <a:rPr lang="zh-CN" altLang="en-US" sz="2000" b="1">
                <a:solidFill>
                  <a:srgbClr val="008000"/>
                </a:solidFill>
                <a:latin typeface="微软雅黑" pitchFamily="34" charset="-122"/>
                <a:ea typeface="微软雅黑" pitchFamily="34" charset="-122"/>
              </a:rPr>
              <a:t>为</a:t>
            </a:r>
            <a:r>
              <a:rPr lang="en-US" altLang="zh-CN" sz="2000" b="1">
                <a:solidFill>
                  <a:srgbClr val="008000"/>
                </a:solidFill>
                <a:latin typeface="微软雅黑" pitchFamily="34" charset="-122"/>
                <a:ea typeface="微软雅黑" pitchFamily="34" charset="-122"/>
              </a:rPr>
              <a:t>1</a:t>
            </a:r>
            <a:r>
              <a:rPr lang="zh-CN" altLang="en-US" sz="2000" b="1">
                <a:solidFill>
                  <a:srgbClr val="008000"/>
                </a:solidFill>
                <a:latin typeface="微软雅黑" pitchFamily="34" charset="-122"/>
                <a:ea typeface="微软雅黑" pitchFamily="34" charset="-122"/>
              </a:rPr>
              <a:t>时，做减法</a:t>
            </a:r>
          </a:p>
          <a:p>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Sub</a:t>
            </a:r>
            <a:r>
              <a:rPr lang="zh-CN" altLang="en-US" sz="2000" b="1">
                <a:solidFill>
                  <a:srgbClr val="008000"/>
                </a:solidFill>
                <a:latin typeface="微软雅黑" pitchFamily="34" charset="-122"/>
                <a:ea typeface="微软雅黑" pitchFamily="34" charset="-122"/>
              </a:rPr>
              <a:t>为</a:t>
            </a:r>
            <a:r>
              <a:rPr lang="en-US" altLang="zh-CN" sz="2000" b="1">
                <a:solidFill>
                  <a:srgbClr val="008000"/>
                </a:solidFill>
                <a:latin typeface="微软雅黑" pitchFamily="34" charset="-122"/>
                <a:ea typeface="微软雅黑" pitchFamily="34" charset="-122"/>
              </a:rPr>
              <a:t>0</a:t>
            </a:r>
            <a:r>
              <a:rPr lang="zh-CN" altLang="en-US" sz="2000" b="1">
                <a:solidFill>
                  <a:srgbClr val="008000"/>
                </a:solidFill>
                <a:latin typeface="微软雅黑" pitchFamily="34" charset="-122"/>
                <a:ea typeface="微软雅黑" pitchFamily="34" charset="-122"/>
              </a:rPr>
              <a:t>时，做加法</a:t>
            </a:r>
          </a:p>
        </p:txBody>
      </p:sp>
      <p:sp>
        <p:nvSpPr>
          <p:cNvPr id="419843" name="Rectangle 3"/>
          <p:cNvSpPr>
            <a:spLocks noChangeArrowheads="1"/>
          </p:cNvSpPr>
          <p:nvPr/>
        </p:nvSpPr>
        <p:spPr bwMode="auto">
          <a:xfrm>
            <a:off x="174625" y="879475"/>
            <a:ext cx="591343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eaLnBrk="0" hangingPunct="0">
              <a:lnSpc>
                <a:spcPct val="115000"/>
              </a:lnSpc>
              <a:spcBef>
                <a:spcPct val="20000"/>
              </a:spcBef>
              <a:buChar char="•"/>
              <a:defRPr sz="2400" b="1">
                <a:solidFill>
                  <a:schemeClr val="tx1"/>
                </a:solidFill>
                <a:latin typeface="Arial" pitchFamily="34" charset="0"/>
                <a:ea typeface="宋体" pitchFamily="2" charset="-122"/>
              </a:defRPr>
            </a:lvl1pPr>
            <a:lvl2pPr marL="685800" indent="-19050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r>
              <a:rPr lang="zh-CN" altLang="en-US" sz="2000">
                <a:latin typeface="微软雅黑" pitchFamily="34" charset="-122"/>
                <a:ea typeface="微软雅黑" pitchFamily="34" charset="-122"/>
              </a:rPr>
              <a:t>补码加减运算公式</a:t>
            </a:r>
          </a:p>
          <a:p>
            <a:pPr lvl="1">
              <a:buFontTx/>
              <a:buNone/>
            </a:pPr>
            <a:r>
              <a:rPr lang="en-US" altLang="zh-CN">
                <a:latin typeface="微软雅黑" pitchFamily="34" charset="-122"/>
                <a:ea typeface="微软雅黑" pitchFamily="34" charset="-122"/>
              </a:rPr>
              <a:t>[A+B]</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[B] </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mod 2</a:t>
            </a:r>
            <a:r>
              <a:rPr lang="en-US" altLang="zh-CN" baseline="30000">
                <a:latin typeface="微软雅黑" pitchFamily="34" charset="-122"/>
                <a:ea typeface="微软雅黑" pitchFamily="34" charset="-122"/>
              </a:rPr>
              <a:t>n</a:t>
            </a:r>
            <a:r>
              <a:rPr lang="en-US" altLang="zh-CN">
                <a:latin typeface="微软雅黑" pitchFamily="34" charset="-122"/>
                <a:ea typeface="微软雅黑" pitchFamily="34" charset="-122"/>
              </a:rPr>
              <a:t> )</a:t>
            </a:r>
          </a:p>
          <a:p>
            <a:pPr lvl="1">
              <a:buFontTx/>
              <a:buNone/>
            </a:pPr>
            <a:r>
              <a:rPr lang="en-US" altLang="zh-CN">
                <a:latin typeface="微软雅黑" pitchFamily="34" charset="-122"/>
                <a:ea typeface="微软雅黑" pitchFamily="34" charset="-122"/>
              </a:rPr>
              <a:t>[A</a:t>
            </a:r>
            <a:r>
              <a:rPr lang="pt-BR" altLang="zh-CN">
                <a:latin typeface="微软雅黑" pitchFamily="34" charset="-122"/>
                <a:ea typeface="微软雅黑" pitchFamily="34" charset="-122"/>
              </a:rPr>
              <a:t>–</a:t>
            </a:r>
            <a:r>
              <a:rPr lang="en-US" altLang="zh-CN">
                <a:latin typeface="微软雅黑" pitchFamily="34" charset="-122"/>
                <a:ea typeface="微软雅黑" pitchFamily="34" charset="-122"/>
              </a:rPr>
              <a:t>B]</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t>
            </a:r>
            <a:r>
              <a:rPr lang="pt-BR" altLang="zh-CN">
                <a:latin typeface="微软雅黑" pitchFamily="34" charset="-122"/>
                <a:ea typeface="微软雅黑" pitchFamily="34" charset="-122"/>
              </a:rPr>
              <a:t>–</a:t>
            </a:r>
            <a:r>
              <a:rPr lang="en-US" altLang="zh-CN">
                <a:latin typeface="微软雅黑" pitchFamily="34" charset="-122"/>
                <a:ea typeface="微软雅黑" pitchFamily="34" charset="-122"/>
              </a:rPr>
              <a:t>B] </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mod 2</a:t>
            </a:r>
            <a:r>
              <a:rPr lang="en-US" altLang="zh-CN" baseline="30000">
                <a:latin typeface="微软雅黑" pitchFamily="34" charset="-122"/>
                <a:ea typeface="微软雅黑" pitchFamily="34" charset="-122"/>
              </a:rPr>
              <a:t>n</a:t>
            </a:r>
            <a:r>
              <a:rPr lang="en-US" altLang="zh-CN">
                <a:latin typeface="微软雅黑" pitchFamily="34" charset="-122"/>
                <a:ea typeface="微软雅黑" pitchFamily="34" charset="-122"/>
              </a:rPr>
              <a:t> )</a:t>
            </a:r>
          </a:p>
          <a:p>
            <a:pPr lvl="1"/>
            <a:r>
              <a:rPr lang="zh-CN" altLang="en-US">
                <a:solidFill>
                  <a:srgbClr val="FF0000"/>
                </a:solidFill>
                <a:latin typeface="微软雅黑" pitchFamily="34" charset="-122"/>
                <a:ea typeface="微软雅黑" pitchFamily="34" charset="-122"/>
              </a:rPr>
              <a:t>实现减法的主要工作在于：求</a:t>
            </a:r>
            <a:r>
              <a:rPr lang="en-US" altLang="zh-CN">
                <a:solidFill>
                  <a:srgbClr val="FF0000"/>
                </a:solidFill>
                <a:latin typeface="微软雅黑" pitchFamily="34" charset="-122"/>
                <a:ea typeface="微软雅黑" pitchFamily="34" charset="-122"/>
              </a:rPr>
              <a:t>[</a:t>
            </a:r>
            <a:r>
              <a:rPr lang="pt-BR" altLang="zh-CN">
                <a:solidFill>
                  <a:srgbClr val="FF0000"/>
                </a:solidFill>
                <a:latin typeface="微软雅黑" pitchFamily="34" charset="-122"/>
                <a:ea typeface="微软雅黑" pitchFamily="34" charset="-122"/>
              </a:rPr>
              <a:t>–</a:t>
            </a:r>
            <a:r>
              <a:rPr lang="en-US" altLang="zh-CN">
                <a:solidFill>
                  <a:srgbClr val="FF0000"/>
                </a:solidFill>
                <a:latin typeface="微软雅黑" pitchFamily="34" charset="-122"/>
                <a:ea typeface="微软雅黑" pitchFamily="34" charset="-122"/>
              </a:rPr>
              <a:t>B] </a:t>
            </a:r>
            <a:r>
              <a:rPr lang="zh-CN" altLang="en-US" baseline="-25000">
                <a:solidFill>
                  <a:srgbClr val="FF0000"/>
                </a:solidFill>
                <a:latin typeface="微软雅黑" pitchFamily="34" charset="-122"/>
                <a:ea typeface="微软雅黑" pitchFamily="34" charset="-122"/>
              </a:rPr>
              <a:t>补</a:t>
            </a:r>
          </a:p>
        </p:txBody>
      </p:sp>
      <p:sp>
        <p:nvSpPr>
          <p:cNvPr id="419844" name="Text Box 4"/>
          <p:cNvSpPr txBox="1">
            <a:spLocks noChangeArrowheads="1"/>
          </p:cNvSpPr>
          <p:nvPr/>
        </p:nvSpPr>
        <p:spPr bwMode="auto">
          <a:xfrm>
            <a:off x="5746750" y="1160463"/>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C0000"/>
                </a:solidFill>
                <a:latin typeface="微软雅黑" pitchFamily="34" charset="-122"/>
                <a:ea typeface="微软雅黑" pitchFamily="34" charset="-122"/>
              </a:rPr>
              <a:t>问题：如何求</a:t>
            </a:r>
            <a:r>
              <a:rPr lang="en-US" altLang="zh-CN" sz="2000" b="1">
                <a:solidFill>
                  <a:srgbClr val="CC0000"/>
                </a:solidFill>
                <a:latin typeface="微软雅黑" pitchFamily="34" charset="-122"/>
                <a:ea typeface="微软雅黑" pitchFamily="34" charset="-122"/>
              </a:rPr>
              <a:t>[</a:t>
            </a:r>
            <a:r>
              <a:rPr lang="pt-BR" altLang="zh-CN" sz="2000" b="1">
                <a:solidFill>
                  <a:srgbClr val="CC0000"/>
                </a:solidFill>
                <a:latin typeface="微软雅黑" pitchFamily="34" charset="-122"/>
                <a:ea typeface="微软雅黑" pitchFamily="34" charset="-122"/>
              </a:rPr>
              <a:t>–</a:t>
            </a:r>
            <a:r>
              <a:rPr lang="en-US" altLang="zh-CN" sz="2000" b="1">
                <a:solidFill>
                  <a:srgbClr val="CC0000"/>
                </a:solidFill>
                <a:latin typeface="微软雅黑" pitchFamily="34" charset="-122"/>
                <a:ea typeface="微软雅黑" pitchFamily="34" charset="-122"/>
              </a:rPr>
              <a:t>B]</a:t>
            </a:r>
            <a:r>
              <a:rPr lang="zh-CN" altLang="en-US" sz="2000" b="1" baseline="-25000">
                <a:solidFill>
                  <a:srgbClr val="CC0000"/>
                </a:solidFill>
                <a:latin typeface="微软雅黑" pitchFamily="34" charset="-122"/>
                <a:ea typeface="微软雅黑" pitchFamily="34" charset="-122"/>
              </a:rPr>
              <a:t>补</a:t>
            </a:r>
            <a:r>
              <a:rPr lang="zh-CN" altLang="en-US" sz="2000" b="1">
                <a:solidFill>
                  <a:srgbClr val="CC0000"/>
                </a:solidFill>
                <a:latin typeface="微软雅黑" pitchFamily="34" charset="-122"/>
                <a:ea typeface="微软雅黑" pitchFamily="34" charset="-122"/>
              </a:rPr>
              <a:t>？</a:t>
            </a:r>
          </a:p>
        </p:txBody>
      </p:sp>
      <p:grpSp>
        <p:nvGrpSpPr>
          <p:cNvPr id="694279" name="Group 7"/>
          <p:cNvGrpSpPr>
            <a:grpSpLocks/>
          </p:cNvGrpSpPr>
          <p:nvPr/>
        </p:nvGrpSpPr>
        <p:grpSpPr bwMode="auto">
          <a:xfrm>
            <a:off x="5821363" y="1716088"/>
            <a:ext cx="2378075" cy="427037"/>
            <a:chOff x="3667" y="1087"/>
            <a:chExt cx="1498" cy="269"/>
          </a:xfrm>
        </p:grpSpPr>
        <p:sp>
          <p:nvSpPr>
            <p:cNvPr id="694280" name="Rectangle 6"/>
            <p:cNvSpPr>
              <a:spLocks noChangeArrowheads="1"/>
            </p:cNvSpPr>
            <p:nvPr/>
          </p:nvSpPr>
          <p:spPr bwMode="auto">
            <a:xfrm>
              <a:off x="3667" y="1087"/>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solidFill>
                    <a:srgbClr val="3333FF"/>
                  </a:solidFill>
                  <a:latin typeface="微软雅黑" pitchFamily="34" charset="-122"/>
                  <a:ea typeface="微软雅黑" pitchFamily="34" charset="-122"/>
                </a:rPr>
                <a:t>[</a:t>
              </a:r>
              <a:r>
                <a:rPr lang="pt-BR" altLang="zh-CN" sz="2200" b="1">
                  <a:solidFill>
                    <a:srgbClr val="3333FF"/>
                  </a:solidFill>
                  <a:latin typeface="微软雅黑" pitchFamily="34" charset="-122"/>
                  <a:ea typeface="微软雅黑" pitchFamily="34" charset="-122"/>
                </a:rPr>
                <a:t>–</a:t>
              </a:r>
              <a:r>
                <a:rPr lang="en-US" altLang="zh-CN" sz="2200" b="1">
                  <a:solidFill>
                    <a:srgbClr val="3333FF"/>
                  </a:solidFill>
                  <a:latin typeface="微软雅黑" pitchFamily="34" charset="-122"/>
                  <a:ea typeface="微软雅黑" pitchFamily="34" charset="-122"/>
                </a:rPr>
                <a:t>B]</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=[B]</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+1</a:t>
              </a:r>
            </a:p>
          </p:txBody>
        </p:sp>
        <p:sp>
          <p:nvSpPr>
            <p:cNvPr id="694281" name="Line 7"/>
            <p:cNvSpPr>
              <a:spLocks noChangeShapeType="1"/>
            </p:cNvSpPr>
            <p:nvPr/>
          </p:nvSpPr>
          <p:spPr bwMode="auto">
            <a:xfrm>
              <a:off x="4363" y="1103"/>
              <a:ext cx="177" cy="1"/>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4282" name="Text Box 10"/>
          <p:cNvSpPr txBox="1">
            <a:spLocks noChangeArrowheads="1"/>
          </p:cNvSpPr>
          <p:nvPr/>
        </p:nvSpPr>
        <p:spPr bwMode="auto">
          <a:xfrm>
            <a:off x="304800" y="4632325"/>
            <a:ext cx="28003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000" b="1">
                <a:latin typeface="微软雅黑" pitchFamily="34" charset="-122"/>
                <a:ea typeface="微软雅黑" pitchFamily="34" charset="-122"/>
              </a:rPr>
              <a:t>在整数加</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减运算部件基础上，加上寄存器、移位器以及控制逻辑，就可实现</a:t>
            </a:r>
            <a:r>
              <a:rPr lang="en-US" altLang="zh-CN" sz="2000" b="1">
                <a:solidFill>
                  <a:srgbClr val="FF0000"/>
                </a:solidFill>
                <a:latin typeface="微软雅黑" pitchFamily="34" charset="-122"/>
                <a:ea typeface="微软雅黑" pitchFamily="34" charset="-122"/>
              </a:rPr>
              <a:t>ALU</a:t>
            </a:r>
            <a:r>
              <a:rPr lang="zh-CN" altLang="en-US" sz="2000" b="1">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乘</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除</a:t>
            </a:r>
            <a:r>
              <a:rPr lang="zh-CN" altLang="en-US" sz="2000" b="1">
                <a:latin typeface="微软雅黑" pitchFamily="34" charset="-122"/>
                <a:ea typeface="微软雅黑" pitchFamily="34" charset="-122"/>
              </a:rPr>
              <a:t>运算以及</a:t>
            </a:r>
            <a:r>
              <a:rPr lang="zh-CN" altLang="en-US" sz="2000" b="1">
                <a:solidFill>
                  <a:srgbClr val="FF0000"/>
                </a:solidFill>
                <a:latin typeface="微软雅黑" pitchFamily="34" charset="-122"/>
                <a:ea typeface="微软雅黑" pitchFamily="34" charset="-122"/>
              </a:rPr>
              <a:t>浮点</a:t>
            </a:r>
            <a:r>
              <a:rPr lang="zh-CN" altLang="en-US" sz="2000" b="1">
                <a:latin typeface="微软雅黑" pitchFamily="34" charset="-122"/>
                <a:ea typeface="微软雅黑" pitchFamily="34" charset="-122"/>
              </a:rPr>
              <a:t>运算电路</a:t>
            </a:r>
          </a:p>
        </p:txBody>
      </p:sp>
      <p:grpSp>
        <p:nvGrpSpPr>
          <p:cNvPr id="694283" name="Group 11"/>
          <p:cNvGrpSpPr>
            <a:grpSpLocks/>
          </p:cNvGrpSpPr>
          <p:nvPr/>
        </p:nvGrpSpPr>
        <p:grpSpPr bwMode="auto">
          <a:xfrm>
            <a:off x="3395663" y="3414713"/>
            <a:ext cx="5748337" cy="3024187"/>
            <a:chOff x="2139" y="2151"/>
            <a:chExt cx="3621" cy="1905"/>
          </a:xfrm>
        </p:grpSpPr>
        <p:sp>
          <p:nvSpPr>
            <p:cNvPr id="694284" name="Rectangle 33"/>
            <p:cNvSpPr>
              <a:spLocks noChangeArrowheads="1"/>
            </p:cNvSpPr>
            <p:nvPr/>
          </p:nvSpPr>
          <p:spPr bwMode="auto">
            <a:xfrm>
              <a:off x="5140"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sp>
          <p:nvSpPr>
            <p:cNvPr id="694285" name="Line 11"/>
            <p:cNvSpPr>
              <a:spLocks noChangeShapeType="1"/>
            </p:cNvSpPr>
            <p:nvPr/>
          </p:nvSpPr>
          <p:spPr bwMode="auto">
            <a:xfrm flipH="1">
              <a:off x="3670" y="259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6" name="Line 12"/>
            <p:cNvSpPr>
              <a:spLocks noChangeShapeType="1"/>
            </p:cNvSpPr>
            <p:nvPr/>
          </p:nvSpPr>
          <p:spPr bwMode="auto">
            <a:xfrm flipH="1">
              <a:off x="4162" y="2482"/>
              <a:ext cx="6" cy="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7" name="Line 13"/>
            <p:cNvSpPr>
              <a:spLocks noChangeShapeType="1"/>
            </p:cNvSpPr>
            <p:nvPr/>
          </p:nvSpPr>
          <p:spPr bwMode="auto">
            <a:xfrm>
              <a:off x="4175" y="2482"/>
              <a:ext cx="399"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8" name="Line 14"/>
            <p:cNvSpPr>
              <a:spLocks noChangeShapeType="1"/>
            </p:cNvSpPr>
            <p:nvPr/>
          </p:nvSpPr>
          <p:spPr bwMode="auto">
            <a:xfrm>
              <a:off x="4145" y="2913"/>
              <a:ext cx="151" cy="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9" name="Line 16"/>
            <p:cNvSpPr>
              <a:spLocks noChangeShapeType="1"/>
            </p:cNvSpPr>
            <p:nvPr/>
          </p:nvSpPr>
          <p:spPr bwMode="auto">
            <a:xfrm>
              <a:off x="4574" y="2676"/>
              <a:ext cx="7"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0" name="Line 18"/>
            <p:cNvSpPr>
              <a:spLocks noChangeShapeType="1"/>
            </p:cNvSpPr>
            <p:nvPr/>
          </p:nvSpPr>
          <p:spPr bwMode="auto">
            <a:xfrm flipV="1">
              <a:off x="4168" y="3064"/>
              <a:ext cx="0" cy="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1" name="Line 19"/>
            <p:cNvSpPr>
              <a:spLocks noChangeShapeType="1"/>
            </p:cNvSpPr>
            <p:nvPr/>
          </p:nvSpPr>
          <p:spPr bwMode="auto">
            <a:xfrm flipV="1">
              <a:off x="4175" y="3257"/>
              <a:ext cx="399" cy="2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2" name="Line 20"/>
            <p:cNvSpPr>
              <a:spLocks noChangeShapeType="1"/>
            </p:cNvSpPr>
            <p:nvPr/>
          </p:nvSpPr>
          <p:spPr bwMode="auto">
            <a:xfrm flipV="1">
              <a:off x="4169" y="2981"/>
              <a:ext cx="121"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3" name="Line 22"/>
            <p:cNvSpPr>
              <a:spLocks noChangeShapeType="1"/>
            </p:cNvSpPr>
            <p:nvPr/>
          </p:nvSpPr>
          <p:spPr bwMode="auto">
            <a:xfrm flipV="1">
              <a:off x="4581" y="2966"/>
              <a:ext cx="0"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4" name="Line 23"/>
            <p:cNvSpPr>
              <a:spLocks noChangeShapeType="1"/>
            </p:cNvSpPr>
            <p:nvPr/>
          </p:nvSpPr>
          <p:spPr bwMode="auto">
            <a:xfrm>
              <a:off x="4584" y="2973"/>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5" name="Line 24"/>
            <p:cNvSpPr>
              <a:spLocks noChangeShapeType="1"/>
            </p:cNvSpPr>
            <p:nvPr/>
          </p:nvSpPr>
          <p:spPr bwMode="auto">
            <a:xfrm flipH="1">
              <a:off x="3670" y="3346"/>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6"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ea typeface="微软雅黑" pitchFamily="34" charset="-122"/>
                  <a:cs typeface="Arial" pitchFamily="34" charset="0"/>
                </a:rPr>
                <a:t>加法器</a:t>
              </a:r>
            </a:p>
          </p:txBody>
        </p:sp>
        <p:sp>
          <p:nvSpPr>
            <p:cNvPr id="694297" name="Line 26"/>
            <p:cNvSpPr>
              <a:spLocks noChangeShapeType="1"/>
            </p:cNvSpPr>
            <p:nvPr/>
          </p:nvSpPr>
          <p:spPr bwMode="auto">
            <a:xfrm flipH="1">
              <a:off x="3834" y="3308"/>
              <a:ext cx="90" cy="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8" name="Line 27"/>
            <p:cNvSpPr>
              <a:spLocks noChangeShapeType="1"/>
            </p:cNvSpPr>
            <p:nvPr/>
          </p:nvSpPr>
          <p:spPr bwMode="auto">
            <a:xfrm flipH="1">
              <a:off x="3834" y="2563"/>
              <a:ext cx="9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9" name="Line 28"/>
            <p:cNvSpPr>
              <a:spLocks noChangeShapeType="1"/>
            </p:cNvSpPr>
            <p:nvPr/>
          </p:nvSpPr>
          <p:spPr bwMode="auto">
            <a:xfrm flipH="1">
              <a:off x="4866" y="2935"/>
              <a:ext cx="90"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0" name="Rectangle 29"/>
            <p:cNvSpPr>
              <a:spLocks noChangeArrowheads="1"/>
            </p:cNvSpPr>
            <p:nvPr/>
          </p:nvSpPr>
          <p:spPr bwMode="auto">
            <a:xfrm>
              <a:off x="3707" y="2599"/>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01" name="Rectangle 30"/>
            <p:cNvSpPr>
              <a:spLocks noChangeArrowheads="1"/>
            </p:cNvSpPr>
            <p:nvPr/>
          </p:nvSpPr>
          <p:spPr bwMode="auto">
            <a:xfrm>
              <a:off x="3707" y="3346"/>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02" name="Rectangle 31"/>
            <p:cNvSpPr>
              <a:spLocks noChangeArrowheads="1"/>
            </p:cNvSpPr>
            <p:nvPr/>
          </p:nvSpPr>
          <p:spPr bwMode="auto">
            <a:xfrm>
              <a:off x="4739" y="2973"/>
              <a:ext cx="18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75000"/>
                </a:lnSpc>
              </a:pPr>
              <a:r>
                <a:rPr lang="zh-CN" altLang="en-US" sz="1600" b="1">
                  <a:cs typeface="Arial" pitchFamily="34" charset="0"/>
                </a:rPr>
                <a:t>4</a:t>
              </a:r>
            </a:p>
          </p:txBody>
        </p:sp>
        <p:sp>
          <p:nvSpPr>
            <p:cNvPr id="694303"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694304" name="Rectangle 34"/>
            <p:cNvSpPr>
              <a:spLocks noChangeArrowheads="1"/>
            </p:cNvSpPr>
            <p:nvPr/>
          </p:nvSpPr>
          <p:spPr bwMode="auto">
            <a:xfrm>
              <a:off x="4986" y="2653"/>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694305" name="Line 35"/>
            <p:cNvSpPr>
              <a:spLocks noChangeShapeType="1"/>
            </p:cNvSpPr>
            <p:nvPr/>
          </p:nvSpPr>
          <p:spPr bwMode="auto">
            <a:xfrm>
              <a:off x="4416" y="2354"/>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6"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694307" name="Line 37"/>
            <p:cNvSpPr>
              <a:spLocks noChangeShapeType="1"/>
            </p:cNvSpPr>
            <p:nvPr/>
          </p:nvSpPr>
          <p:spPr bwMode="auto">
            <a:xfrm>
              <a:off x="4416" y="3350"/>
              <a:ext cx="0" cy="3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8"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694309" name="Line 39"/>
            <p:cNvSpPr>
              <a:spLocks noChangeShapeType="1"/>
            </p:cNvSpPr>
            <p:nvPr/>
          </p:nvSpPr>
          <p:spPr bwMode="auto">
            <a:xfrm flipH="1">
              <a:off x="2308" y="322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0" name="Line 40"/>
            <p:cNvSpPr>
              <a:spLocks noChangeShapeType="1"/>
            </p:cNvSpPr>
            <p:nvPr/>
          </p:nvSpPr>
          <p:spPr bwMode="auto">
            <a:xfrm flipH="1">
              <a:off x="2474" y="3184"/>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1" name="Rectangle 41"/>
            <p:cNvSpPr>
              <a:spLocks noChangeArrowheads="1"/>
            </p:cNvSpPr>
            <p:nvPr/>
          </p:nvSpPr>
          <p:spPr bwMode="auto">
            <a:xfrm>
              <a:off x="2345" y="3222"/>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12"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694313" name="Group 43"/>
            <p:cNvGrpSpPr>
              <a:grpSpLocks/>
            </p:cNvGrpSpPr>
            <p:nvPr/>
          </p:nvGrpSpPr>
          <p:grpSpPr bwMode="auto">
            <a:xfrm>
              <a:off x="2717" y="3340"/>
              <a:ext cx="290" cy="247"/>
              <a:chOff x="1816" y="3448"/>
              <a:chExt cx="336" cy="288"/>
            </a:xfrm>
          </p:grpSpPr>
          <p:sp>
            <p:nvSpPr>
              <p:cNvPr id="69431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69431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4318" name="Line 48"/>
            <p:cNvSpPr>
              <a:spLocks noChangeShapeType="1"/>
            </p:cNvSpPr>
            <p:nvPr/>
          </p:nvSpPr>
          <p:spPr bwMode="auto">
            <a:xfrm>
              <a:off x="2601" y="3225"/>
              <a:ext cx="0"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9" name="Line 49"/>
            <p:cNvSpPr>
              <a:spLocks noChangeShapeType="1"/>
            </p:cNvSpPr>
            <p:nvPr/>
          </p:nvSpPr>
          <p:spPr bwMode="auto">
            <a:xfrm>
              <a:off x="2604" y="3470"/>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0" name="Line 50"/>
            <p:cNvSpPr>
              <a:spLocks noChangeShapeType="1"/>
            </p:cNvSpPr>
            <p:nvPr/>
          </p:nvSpPr>
          <p:spPr bwMode="auto">
            <a:xfrm flipH="1">
              <a:off x="3010" y="3470"/>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1" name="Line 51"/>
            <p:cNvSpPr>
              <a:spLocks noChangeShapeType="1"/>
            </p:cNvSpPr>
            <p:nvPr/>
          </p:nvSpPr>
          <p:spPr bwMode="auto">
            <a:xfrm flipH="1">
              <a:off x="3092" y="3433"/>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2" name="Rectangle 52"/>
            <p:cNvSpPr>
              <a:spLocks noChangeArrowheads="1"/>
            </p:cNvSpPr>
            <p:nvPr/>
          </p:nvSpPr>
          <p:spPr bwMode="auto">
            <a:xfrm>
              <a:off x="2995" y="3481"/>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23"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694324"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694325"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694326" name="Line 57"/>
            <p:cNvSpPr>
              <a:spLocks noChangeShapeType="1"/>
            </p:cNvSpPr>
            <p:nvPr/>
          </p:nvSpPr>
          <p:spPr bwMode="auto">
            <a:xfrm flipV="1">
              <a:off x="3508" y="2205"/>
              <a:ext cx="0" cy="83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7" name="Line 59"/>
            <p:cNvSpPr>
              <a:spLocks noChangeShapeType="1"/>
            </p:cNvSpPr>
            <p:nvPr/>
          </p:nvSpPr>
          <p:spPr bwMode="auto">
            <a:xfrm flipH="1">
              <a:off x="3505" y="2351"/>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8" name="Rectangle 60"/>
            <p:cNvSpPr>
              <a:spLocks noChangeArrowheads="1"/>
            </p:cNvSpPr>
            <p:nvPr/>
          </p:nvSpPr>
          <p:spPr bwMode="auto">
            <a:xfrm>
              <a:off x="3126" y="215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694329"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694330" name="Line 63"/>
            <p:cNvSpPr>
              <a:spLocks noChangeShapeType="1"/>
            </p:cNvSpPr>
            <p:nvPr/>
          </p:nvSpPr>
          <p:spPr bwMode="auto">
            <a:xfrm>
              <a:off x="3004" y="3303"/>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4331" name="Line 64"/>
            <p:cNvSpPr>
              <a:spLocks noChangeShapeType="1"/>
            </p:cNvSpPr>
            <p:nvPr/>
          </p:nvSpPr>
          <p:spPr bwMode="auto">
            <a:xfrm>
              <a:off x="4577" y="2787"/>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4332" name="Line 65"/>
            <p:cNvSpPr>
              <a:spLocks noChangeShapeType="1"/>
            </p:cNvSpPr>
            <p:nvPr/>
          </p:nvSpPr>
          <p:spPr bwMode="auto">
            <a:xfrm>
              <a:off x="4594" y="3206"/>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4333" name="Rectangle 66"/>
            <p:cNvSpPr>
              <a:spLocks noChangeArrowheads="1"/>
            </p:cNvSpPr>
            <p:nvPr/>
          </p:nvSpPr>
          <p:spPr bwMode="auto">
            <a:xfrm>
              <a:off x="4977" y="3125"/>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sp>
          <p:nvSpPr>
            <p:cNvPr id="694334" name="Text Box 68"/>
            <p:cNvSpPr txBox="1">
              <a:spLocks noChangeArrowheads="1"/>
            </p:cNvSpPr>
            <p:nvPr/>
          </p:nvSpPr>
          <p:spPr bwMode="auto">
            <a:xfrm>
              <a:off x="3262" y="3806"/>
              <a:ext cx="15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00000"/>
                  </a:solidFill>
                  <a:latin typeface="微软雅黑" pitchFamily="34" charset="-122"/>
                  <a:ea typeface="微软雅黑" pitchFamily="34" charset="-122"/>
                </a:rPr>
                <a:t>整数加</a:t>
              </a:r>
              <a:r>
                <a:rPr lang="en-US" altLang="zh-CN" sz="2000" b="1">
                  <a:solidFill>
                    <a:srgbClr val="C00000"/>
                  </a:solidFill>
                  <a:latin typeface="微软雅黑" pitchFamily="34" charset="-122"/>
                  <a:ea typeface="微软雅黑" pitchFamily="34" charset="-122"/>
                </a:rPr>
                <a:t>/</a:t>
              </a:r>
              <a:r>
                <a:rPr lang="zh-CN" altLang="en-US" sz="2000" b="1">
                  <a:solidFill>
                    <a:srgbClr val="C00000"/>
                  </a:solidFill>
                  <a:latin typeface="微软雅黑" pitchFamily="34" charset="-122"/>
                  <a:ea typeface="微软雅黑" pitchFamily="34" charset="-122"/>
                </a:rPr>
                <a:t>减运算部件</a:t>
              </a:r>
            </a:p>
          </p:txBody>
        </p:sp>
        <p:sp>
          <p:nvSpPr>
            <p:cNvPr id="694335" name="Line 63"/>
            <p:cNvSpPr>
              <a:spLocks noChangeShapeType="1"/>
            </p:cNvSpPr>
            <p:nvPr/>
          </p:nvSpPr>
          <p:spPr bwMode="auto">
            <a:xfrm>
              <a:off x="4594" y="2895"/>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336" name="Text Box 64"/>
            <p:cNvSpPr txBox="1">
              <a:spLocks noChangeArrowheads="1"/>
            </p:cNvSpPr>
            <p:nvPr/>
          </p:nvSpPr>
          <p:spPr bwMode="auto">
            <a:xfrm>
              <a:off x="5246" y="2777"/>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694337" name="Line 65"/>
            <p:cNvSpPr>
              <a:spLocks noChangeShapeType="1"/>
            </p:cNvSpPr>
            <p:nvPr/>
          </p:nvSpPr>
          <p:spPr bwMode="auto">
            <a:xfrm>
              <a:off x="4594" y="3133"/>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338" name="Text Box 66"/>
            <p:cNvSpPr txBox="1">
              <a:spLocks noChangeArrowheads="1"/>
            </p:cNvSpPr>
            <p:nvPr/>
          </p:nvSpPr>
          <p:spPr bwMode="auto">
            <a:xfrm>
              <a:off x="5416" y="301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sp>
          <p:nvSpPr>
            <p:cNvPr id="694339"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sp>
          <p:nvSpPr>
            <p:cNvPr id="694340" name="AutoShape 68"/>
            <p:cNvSpPr>
              <a:spLocks noChangeArrowheads="1"/>
            </p:cNvSpPr>
            <p:nvPr/>
          </p:nvSpPr>
          <p:spPr bwMode="auto">
            <a:xfrm rot="-5400000">
              <a:off x="3136" y="3171"/>
              <a:ext cx="733" cy="309"/>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77557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linds(horizontal)">
                                      <p:cBhvr>
                                        <p:cTn id="7" dur="500"/>
                                        <p:tgtEl>
                                          <p:spTgt spid="419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linds(horizontal)">
                                      <p:cBhvr>
                                        <p:cTn id="10" dur="500"/>
                                        <p:tgtEl>
                                          <p:spTgt spid="4198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9843">
                                            <p:txEl>
                                              <p:pRg st="3" end="3"/>
                                            </p:txEl>
                                          </p:spTgt>
                                        </p:tgtEl>
                                        <p:attrNameLst>
                                          <p:attrName>style.visibility</p:attrName>
                                        </p:attrNameLst>
                                      </p:cBhvr>
                                      <p:to>
                                        <p:strVal val="visible"/>
                                      </p:to>
                                    </p:set>
                                    <p:animEffect transition="in" filter="blinds(horizontal)">
                                      <p:cBhvr>
                                        <p:cTn id="15" dur="500"/>
                                        <p:tgtEl>
                                          <p:spTgt spid="41984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844"/>
                                        </p:tgtEl>
                                        <p:attrNameLst>
                                          <p:attrName>style.visibility</p:attrName>
                                        </p:attrNameLst>
                                      </p:cBhvr>
                                      <p:to>
                                        <p:strVal val="visible"/>
                                      </p:to>
                                    </p:set>
                                    <p:animEffect transition="in" filter="blinds(horizontal)">
                                      <p:cBhvr>
                                        <p:cTn id="20" dur="500"/>
                                        <p:tgtEl>
                                          <p:spTgt spid="4198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94279"/>
                                        </p:tgtEl>
                                        <p:attrNameLst>
                                          <p:attrName>style.visibility</p:attrName>
                                        </p:attrNameLst>
                                      </p:cBhvr>
                                      <p:to>
                                        <p:strVal val="visible"/>
                                      </p:to>
                                    </p:set>
                                    <p:animEffect transition="in" filter="blinds(horizontal)">
                                      <p:cBhvr>
                                        <p:cTn id="25" dur="500"/>
                                        <p:tgtEl>
                                          <p:spTgt spid="6942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94283"/>
                                        </p:tgtEl>
                                        <p:attrNameLst>
                                          <p:attrName>style.visibility</p:attrName>
                                        </p:attrNameLst>
                                      </p:cBhvr>
                                      <p:to>
                                        <p:strVal val="visible"/>
                                      </p:to>
                                    </p:set>
                                    <p:animEffect transition="in" filter="blinds(horizontal)">
                                      <p:cBhvr>
                                        <p:cTn id="30" dur="500"/>
                                        <p:tgtEl>
                                          <p:spTgt spid="6942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9910"/>
                                        </p:tgtEl>
                                        <p:attrNameLst>
                                          <p:attrName>style.visibility</p:attrName>
                                        </p:attrNameLst>
                                      </p:cBhvr>
                                      <p:to>
                                        <p:strVal val="visible"/>
                                      </p:to>
                                    </p:set>
                                    <p:animEffect transition="in" filter="blinds(horizontal)">
                                      <p:cBhvr>
                                        <p:cTn id="35" dur="500"/>
                                        <p:tgtEl>
                                          <p:spTgt spid="4199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94275">
                                            <p:txEl>
                                              <p:pRg st="0" end="0"/>
                                            </p:txEl>
                                          </p:spTgt>
                                        </p:tgtEl>
                                        <p:attrNameLst>
                                          <p:attrName>style.visibility</p:attrName>
                                        </p:attrNameLst>
                                      </p:cBhvr>
                                      <p:to>
                                        <p:strVal val="visible"/>
                                      </p:to>
                                    </p:set>
                                    <p:animEffect transition="in" filter="blinds(horizontal)">
                                      <p:cBhvr>
                                        <p:cTn id="40" dur="500"/>
                                        <p:tgtEl>
                                          <p:spTgt spid="694275">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4275">
                                            <p:txEl>
                                              <p:pRg st="1" end="1"/>
                                            </p:txEl>
                                          </p:spTgt>
                                        </p:tgtEl>
                                        <p:attrNameLst>
                                          <p:attrName>style.visibility</p:attrName>
                                        </p:attrNameLst>
                                      </p:cBhvr>
                                      <p:to>
                                        <p:strVal val="visible"/>
                                      </p:to>
                                    </p:set>
                                    <p:animEffect transition="in" filter="blinds(horizontal)">
                                      <p:cBhvr>
                                        <p:cTn id="45" dur="500"/>
                                        <p:tgtEl>
                                          <p:spTgt spid="694275">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94275">
                                            <p:txEl>
                                              <p:pRg st="2" end="2"/>
                                            </p:txEl>
                                          </p:spTgt>
                                        </p:tgtEl>
                                        <p:attrNameLst>
                                          <p:attrName>style.visibility</p:attrName>
                                        </p:attrNameLst>
                                      </p:cBhvr>
                                      <p:to>
                                        <p:strVal val="visible"/>
                                      </p:to>
                                    </p:set>
                                    <p:animEffect transition="in" filter="blinds(horizontal)">
                                      <p:cBhvr>
                                        <p:cTn id="50" dur="500"/>
                                        <p:tgtEl>
                                          <p:spTgt spid="694275">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94282"/>
                                        </p:tgtEl>
                                        <p:attrNameLst>
                                          <p:attrName>style.visibility</p:attrName>
                                        </p:attrNameLst>
                                      </p:cBhvr>
                                      <p:to>
                                        <p:strVal val="visible"/>
                                      </p:to>
                                    </p:set>
                                    <p:animEffect transition="in" filter="blinds(horizontal)">
                                      <p:cBhvr>
                                        <p:cTn id="55" dur="500"/>
                                        <p:tgtEl>
                                          <p:spTgt spid="69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0" grpId="0"/>
      <p:bldP spid="419844" grpId="0"/>
      <p:bldP spid="694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98425"/>
            <a:ext cx="8229600" cy="561975"/>
          </a:xfrm>
        </p:spPr>
        <p:txBody>
          <a:bodyPr/>
          <a:lstStyle/>
          <a:p>
            <a:r>
              <a:rPr lang="zh-CN" altLang="en-US" smtClean="0"/>
              <a:t>整数加、减运算</a:t>
            </a:r>
          </a:p>
        </p:txBody>
      </p:sp>
      <p:sp>
        <p:nvSpPr>
          <p:cNvPr id="699395" name="Rectangle 3"/>
          <p:cNvSpPr>
            <a:spLocks noGrp="1" noChangeArrowheads="1"/>
          </p:cNvSpPr>
          <p:nvPr>
            <p:ph type="body" idx="1"/>
          </p:nvPr>
        </p:nvSpPr>
        <p:spPr>
          <a:xfrm>
            <a:off x="250825" y="773113"/>
            <a:ext cx="8447088" cy="5218112"/>
          </a:xfrm>
        </p:spPr>
        <p:txBody>
          <a:bodyPr/>
          <a:lstStyle/>
          <a:p>
            <a:pPr>
              <a:lnSpc>
                <a:spcPct val="100000"/>
              </a:lnSpc>
              <a:spcBef>
                <a:spcPct val="25000"/>
              </a:spcBef>
            </a:pP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语言程序中的整数有</a:t>
            </a:r>
          </a:p>
          <a:p>
            <a:pPr lvl="1">
              <a:lnSpc>
                <a:spcPct val="100000"/>
              </a:lnSpc>
              <a:spcBef>
                <a:spcPct val="25000"/>
              </a:spcBef>
            </a:pPr>
            <a:r>
              <a:rPr lang="zh-CN" altLang="en-US" sz="2200" dirty="0" smtClean="0">
                <a:latin typeface="微软雅黑" pitchFamily="34" charset="-122"/>
                <a:ea typeface="微软雅黑" pitchFamily="34" charset="-122"/>
              </a:rPr>
              <a:t>带符号整数，如</a:t>
            </a:r>
            <a:r>
              <a:rPr lang="en-US" altLang="zh-CN" sz="2200" dirty="0" smtClean="0">
                <a:latin typeface="微软雅黑" pitchFamily="34" charset="-122"/>
                <a:ea typeface="微软雅黑" pitchFamily="34" charset="-122"/>
              </a:rPr>
              <a:t>char</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short</a:t>
            </a:r>
            <a:r>
              <a:rPr lang="zh-CN" altLang="en-US" sz="2200" dirty="0" smtClean="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long</a:t>
            </a:r>
            <a:r>
              <a:rPr lang="zh-CN" altLang="en-US" sz="2200" dirty="0" smtClean="0">
                <a:latin typeface="微软雅黑" pitchFamily="34" charset="-122"/>
                <a:ea typeface="微软雅黑" pitchFamily="34" charset="-122"/>
              </a:rPr>
              <a:t>型等</a:t>
            </a:r>
          </a:p>
          <a:p>
            <a:pPr lvl="1">
              <a:lnSpc>
                <a:spcPct val="100000"/>
              </a:lnSpc>
              <a:spcBef>
                <a:spcPct val="25000"/>
              </a:spcBef>
            </a:pPr>
            <a:r>
              <a:rPr lang="zh-CN" altLang="en-US" sz="2200" dirty="0" smtClean="0">
                <a:latin typeface="微软雅黑" pitchFamily="34" charset="-122"/>
                <a:ea typeface="微软雅黑" pitchFamily="34" charset="-122"/>
              </a:rPr>
              <a:t>无符号整数，如</a:t>
            </a:r>
            <a:r>
              <a:rPr lang="en-US" altLang="zh-CN" sz="2200" dirty="0" smtClean="0">
                <a:latin typeface="微软雅黑" pitchFamily="34" charset="-122"/>
                <a:ea typeface="微软雅黑" pitchFamily="34" charset="-122"/>
              </a:rPr>
              <a:t>unsigned char</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unsigned short</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unsigned</a:t>
            </a:r>
            <a:r>
              <a:rPr lang="zh-CN" altLang="en-US" sz="2200" dirty="0" smtClean="0">
                <a:latin typeface="微软雅黑" pitchFamily="34" charset="-122"/>
                <a:ea typeface="微软雅黑" pitchFamily="34" charset="-122"/>
              </a:rPr>
              <a:t>等</a:t>
            </a:r>
          </a:p>
          <a:p>
            <a:pPr>
              <a:lnSpc>
                <a:spcPct val="100000"/>
              </a:lnSpc>
              <a:spcBef>
                <a:spcPct val="25000"/>
              </a:spcBef>
            </a:pPr>
            <a:r>
              <a:rPr lang="zh-CN" altLang="en-US" sz="2200" dirty="0" smtClean="0">
                <a:latin typeface="微软雅黑" pitchFamily="34" charset="-122"/>
                <a:ea typeface="微软雅黑" pitchFamily="34" charset="-122"/>
              </a:rPr>
              <a:t>指针、地址等通常被说明为无符号整数，因而在进行指针或地址运算时，需要进行无符号整数的加、减运算</a:t>
            </a:r>
          </a:p>
          <a:p>
            <a:pPr>
              <a:lnSpc>
                <a:spcPct val="100000"/>
              </a:lnSpc>
              <a:spcBef>
                <a:spcPct val="25000"/>
              </a:spcBef>
            </a:pPr>
            <a:r>
              <a:rPr lang="zh-CN" altLang="en-US" sz="2200" dirty="0" smtClean="0">
                <a:solidFill>
                  <a:srgbClr val="0033CC"/>
                </a:solidFill>
                <a:latin typeface="微软雅黑" pitchFamily="34" charset="-122"/>
                <a:ea typeface="微软雅黑" pitchFamily="34" charset="-122"/>
              </a:rPr>
              <a:t>无符号整数</a:t>
            </a:r>
            <a:r>
              <a:rPr lang="zh-CN" altLang="en-US" sz="2200" dirty="0" smtClean="0">
                <a:latin typeface="微软雅黑" pitchFamily="34" charset="-122"/>
                <a:ea typeface="微软雅黑" pitchFamily="34" charset="-122"/>
              </a:rPr>
              <a:t>和</a:t>
            </a:r>
            <a:r>
              <a:rPr lang="zh-CN" altLang="en-US" sz="2200" dirty="0" smtClean="0">
                <a:solidFill>
                  <a:srgbClr val="0033CC"/>
                </a:solidFill>
                <a:latin typeface="微软雅黑" pitchFamily="34" charset="-122"/>
                <a:ea typeface="微软雅黑" pitchFamily="34" charset="-122"/>
              </a:rPr>
              <a:t>带符号整数</a:t>
            </a:r>
            <a:r>
              <a:rPr lang="zh-CN" altLang="en-US" sz="2200" dirty="0" smtClean="0">
                <a:latin typeface="微软雅黑" pitchFamily="34" charset="-122"/>
                <a:ea typeface="微软雅黑" pitchFamily="34" charset="-122"/>
              </a:rPr>
              <a:t>的加、减运算电路完全一样，这个运算电路称为</a:t>
            </a:r>
            <a:r>
              <a:rPr lang="zh-CN" altLang="en-US" sz="2200" dirty="0" smtClean="0">
                <a:solidFill>
                  <a:srgbClr val="FF0000"/>
                </a:solidFill>
                <a:latin typeface="微软雅黑" pitchFamily="34" charset="-122"/>
                <a:ea typeface="微软雅黑" pitchFamily="34" charset="-122"/>
              </a:rPr>
              <a:t>整数加减运算部件，</a:t>
            </a:r>
            <a:r>
              <a:rPr lang="zh-CN" altLang="en-US" sz="2200" dirty="0" smtClean="0">
                <a:latin typeface="微软雅黑" pitchFamily="34" charset="-122"/>
                <a:ea typeface="微软雅黑" pitchFamily="34" charset="-122"/>
              </a:rPr>
              <a:t>基于</a:t>
            </a:r>
            <a:r>
              <a:rPr lang="zh-CN" altLang="en-US" sz="2200" dirty="0" smtClean="0">
                <a:solidFill>
                  <a:srgbClr val="FF0000"/>
                </a:solidFill>
                <a:latin typeface="微软雅黑" pitchFamily="34" charset="-122"/>
                <a:ea typeface="微软雅黑" pitchFamily="34" charset="-122"/>
              </a:rPr>
              <a:t>带标志加法器</a:t>
            </a:r>
            <a:r>
              <a:rPr lang="zh-CN" altLang="en-US" sz="2200" dirty="0" smtClean="0">
                <a:latin typeface="微软雅黑" pitchFamily="34" charset="-122"/>
                <a:ea typeface="微软雅黑" pitchFamily="34" charset="-122"/>
              </a:rPr>
              <a:t>实现</a:t>
            </a:r>
          </a:p>
          <a:p>
            <a:pPr>
              <a:lnSpc>
                <a:spcPct val="100000"/>
              </a:lnSpc>
              <a:spcBef>
                <a:spcPct val="25000"/>
              </a:spcBef>
            </a:pPr>
            <a:r>
              <a:rPr lang="zh-CN" altLang="en-US" sz="2200" dirty="0" smtClean="0">
                <a:solidFill>
                  <a:srgbClr val="FF0000"/>
                </a:solidFill>
                <a:latin typeface="微软雅黑" pitchFamily="34" charset="-122"/>
                <a:ea typeface="微软雅黑" pitchFamily="34" charset="-122"/>
              </a:rPr>
              <a:t>最基本的加法器</a:t>
            </a:r>
            <a:r>
              <a:rPr lang="zh-CN" altLang="en-US" sz="2200" dirty="0" smtClean="0">
                <a:latin typeface="微软雅黑" pitchFamily="34" charset="-122"/>
                <a:ea typeface="微软雅黑" pitchFamily="34" charset="-122"/>
              </a:rPr>
              <a:t>，因为只有</a:t>
            </a:r>
            <a:r>
              <a:rPr lang="en-US" altLang="zh-CN" sz="2200" dirty="0" smtClean="0">
                <a:latin typeface="微软雅黑" pitchFamily="34" charset="-122"/>
                <a:ea typeface="微软雅黑" pitchFamily="34" charset="-122"/>
              </a:rPr>
              <a:t>n</a:t>
            </a:r>
            <a:r>
              <a:rPr lang="zh-CN" altLang="en-US" sz="2200" dirty="0" smtClean="0">
                <a:latin typeface="微软雅黑" pitchFamily="34" charset="-122"/>
                <a:ea typeface="微软雅黑" pitchFamily="34" charset="-122"/>
              </a:rPr>
              <a:t>位，所以是一种</a:t>
            </a:r>
            <a:r>
              <a:rPr lang="zh-CN" altLang="en-US" sz="2200" dirty="0" smtClean="0">
                <a:solidFill>
                  <a:srgbClr val="FF0000"/>
                </a:solidFill>
                <a:latin typeface="微软雅黑" pitchFamily="34" charset="-122"/>
                <a:ea typeface="微软雅黑" pitchFamily="34" charset="-122"/>
              </a:rPr>
              <a:t>模</a:t>
            </a:r>
            <a:r>
              <a:rPr lang="en-US" altLang="zh-CN" sz="2200" dirty="0" smtClean="0">
                <a:solidFill>
                  <a:srgbClr val="FF0000"/>
                </a:solidFill>
                <a:latin typeface="微软雅黑" pitchFamily="34" charset="-122"/>
                <a:ea typeface="微软雅黑" pitchFamily="34" charset="-122"/>
              </a:rPr>
              <a:t>2</a:t>
            </a:r>
            <a:r>
              <a:rPr lang="en-US" altLang="zh-CN" sz="2200" baseline="30000" dirty="0" smtClean="0">
                <a:solidFill>
                  <a:srgbClr val="FF0000"/>
                </a:solidFill>
                <a:latin typeface="微软雅黑" pitchFamily="34" charset="-122"/>
                <a:ea typeface="微软雅黑" pitchFamily="34" charset="-122"/>
              </a:rPr>
              <a:t>n</a:t>
            </a:r>
            <a:r>
              <a:rPr lang="zh-CN" altLang="en-US" sz="2200" dirty="0" smtClean="0">
                <a:solidFill>
                  <a:srgbClr val="FF0000"/>
                </a:solidFill>
                <a:latin typeface="微软雅黑" pitchFamily="34" charset="-122"/>
                <a:ea typeface="微软雅黑" pitchFamily="34" charset="-122"/>
              </a:rPr>
              <a:t>运算系统</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p:txBody>
      </p:sp>
      <p:sp>
        <p:nvSpPr>
          <p:cNvPr id="699396" name="Text Box 4"/>
          <p:cNvSpPr txBox="1">
            <a:spLocks noChangeArrowheads="1"/>
          </p:cNvSpPr>
          <p:nvPr/>
        </p:nvSpPr>
        <p:spPr bwMode="auto">
          <a:xfrm>
            <a:off x="4302125" y="5048250"/>
            <a:ext cx="42751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33CC"/>
                </a:solidFill>
                <a:latin typeface="微软雅黑" pitchFamily="34" charset="-122"/>
                <a:ea typeface="微软雅黑" pitchFamily="34" charset="-122"/>
              </a:rPr>
              <a:t>例：</a:t>
            </a:r>
            <a:r>
              <a:rPr lang="en-US" altLang="zh-CN" sz="2000" b="1">
                <a:solidFill>
                  <a:srgbClr val="0033CC"/>
                </a:solidFill>
                <a:latin typeface="微软雅黑" pitchFamily="34" charset="-122"/>
                <a:ea typeface="微软雅黑" pitchFamily="34" charset="-122"/>
              </a:rPr>
              <a:t>n=4</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A=1001</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B=1100</a:t>
            </a:r>
          </a:p>
          <a:p>
            <a:pPr>
              <a:spcBef>
                <a:spcPct val="50000"/>
              </a:spcBef>
            </a:pPr>
            <a:r>
              <a:rPr lang="zh-CN" altLang="en-US" sz="2000" b="1">
                <a:solidFill>
                  <a:srgbClr val="0033CC"/>
                </a:solidFill>
                <a:latin typeface="微软雅黑" pitchFamily="34" charset="-122"/>
                <a:ea typeface="微软雅黑" pitchFamily="34" charset="-122"/>
              </a:rPr>
              <a:t>则：</a:t>
            </a:r>
            <a:r>
              <a:rPr lang="en-US" altLang="zh-CN" sz="2000" b="1">
                <a:solidFill>
                  <a:srgbClr val="0033CC"/>
                </a:solidFill>
                <a:latin typeface="微软雅黑" pitchFamily="34" charset="-122"/>
                <a:ea typeface="微软雅黑" pitchFamily="34" charset="-122"/>
              </a:rPr>
              <a:t>F=0101</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Cout=1</a:t>
            </a:r>
          </a:p>
        </p:txBody>
      </p:sp>
      <p:grpSp>
        <p:nvGrpSpPr>
          <p:cNvPr id="699397" name="Group 5"/>
          <p:cNvGrpSpPr>
            <a:grpSpLocks/>
          </p:cNvGrpSpPr>
          <p:nvPr/>
        </p:nvGrpSpPr>
        <p:grpSpPr bwMode="auto">
          <a:xfrm>
            <a:off x="1016000" y="4508500"/>
            <a:ext cx="2833688" cy="1971675"/>
            <a:chOff x="640" y="2982"/>
            <a:chExt cx="1785" cy="1242"/>
          </a:xfrm>
        </p:grpSpPr>
        <p:grpSp>
          <p:nvGrpSpPr>
            <p:cNvPr id="699398" name="Group 6"/>
            <p:cNvGrpSpPr>
              <a:grpSpLocks/>
            </p:cNvGrpSpPr>
            <p:nvPr/>
          </p:nvGrpSpPr>
          <p:grpSpPr bwMode="auto">
            <a:xfrm>
              <a:off x="640" y="3152"/>
              <a:ext cx="1785" cy="935"/>
              <a:chOff x="2171" y="3152"/>
              <a:chExt cx="1785" cy="935"/>
            </a:xfrm>
          </p:grpSpPr>
          <p:grpSp>
            <p:nvGrpSpPr>
              <p:cNvPr id="699399" name="Group 7"/>
              <p:cNvGrpSpPr>
                <a:grpSpLocks/>
              </p:cNvGrpSpPr>
              <p:nvPr/>
            </p:nvGrpSpPr>
            <p:grpSpPr bwMode="auto">
              <a:xfrm>
                <a:off x="2823" y="3152"/>
                <a:ext cx="482" cy="935"/>
                <a:chOff x="2823" y="3152"/>
                <a:chExt cx="482" cy="935"/>
              </a:xfrm>
            </p:grpSpPr>
            <p:grpSp>
              <p:nvGrpSpPr>
                <p:cNvPr id="699400" name="Group 8"/>
                <p:cNvGrpSpPr>
                  <a:grpSpLocks/>
                </p:cNvGrpSpPr>
                <p:nvPr/>
              </p:nvGrpSpPr>
              <p:grpSpPr bwMode="auto">
                <a:xfrm>
                  <a:off x="2823" y="3152"/>
                  <a:ext cx="482" cy="935"/>
                  <a:chOff x="3078" y="2330"/>
                  <a:chExt cx="625" cy="1580"/>
                </a:xfrm>
              </p:grpSpPr>
              <p:sp>
                <p:nvSpPr>
                  <p:cNvPr id="69940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9409" name="Rectangle 25"/>
                <p:cNvSpPr>
                  <a:spLocks noChangeArrowheads="1"/>
                </p:cNvSpPr>
                <p:nvPr/>
              </p:nvSpPr>
              <p:spPr bwMode="auto">
                <a:xfrm rot="5400000">
                  <a:off x="2794" y="3490"/>
                  <a:ext cx="6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altLang="en-US" sz="2000" b="1">
                      <a:ea typeface="微软雅黑" pitchFamily="34" charset="-122"/>
                      <a:cs typeface="Arial" pitchFamily="34" charset="0"/>
                    </a:rPr>
                    <a:t>加法器</a:t>
                  </a:r>
                </a:p>
              </p:txBody>
            </p:sp>
          </p:grpSp>
          <p:sp>
            <p:nvSpPr>
              <p:cNvPr id="699410" name="Line 18"/>
              <p:cNvSpPr>
                <a:spLocks noChangeShapeType="1"/>
              </p:cNvSpPr>
              <p:nvPr/>
            </p:nvSpPr>
            <p:spPr bwMode="auto">
              <a:xfrm>
                <a:off x="2398" y="3379"/>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1" name="Line 19"/>
              <p:cNvSpPr>
                <a:spLocks noChangeShapeType="1"/>
              </p:cNvSpPr>
              <p:nvPr/>
            </p:nvSpPr>
            <p:spPr bwMode="auto">
              <a:xfrm>
                <a:off x="2427" y="3889"/>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2" name="Line 20"/>
              <p:cNvSpPr>
                <a:spLocks noChangeShapeType="1"/>
              </p:cNvSpPr>
              <p:nvPr/>
            </p:nvSpPr>
            <p:spPr bwMode="auto">
              <a:xfrm>
                <a:off x="3305" y="3577"/>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3" name="Line 21"/>
              <p:cNvSpPr>
                <a:spLocks noChangeShapeType="1"/>
              </p:cNvSpPr>
              <p:nvPr/>
            </p:nvSpPr>
            <p:spPr bwMode="auto">
              <a:xfrm>
                <a:off x="2511" y="3294"/>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4" name="Line 22"/>
              <p:cNvSpPr>
                <a:spLocks noChangeShapeType="1"/>
              </p:cNvSpPr>
              <p:nvPr/>
            </p:nvSpPr>
            <p:spPr bwMode="auto">
              <a:xfrm>
                <a:off x="2511" y="3804"/>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5" name="Line 23"/>
              <p:cNvSpPr>
                <a:spLocks noChangeShapeType="1"/>
              </p:cNvSpPr>
              <p:nvPr/>
            </p:nvSpPr>
            <p:spPr bwMode="auto">
              <a:xfrm>
                <a:off x="3474" y="3492"/>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6" name="Text Box 24"/>
              <p:cNvSpPr txBox="1">
                <a:spLocks noChangeArrowheads="1"/>
              </p:cNvSpPr>
              <p:nvPr/>
            </p:nvSpPr>
            <p:spPr bwMode="auto">
              <a:xfrm>
                <a:off x="2511" y="315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7" name="Text Box 25"/>
              <p:cNvSpPr txBox="1">
                <a:spLocks noChangeArrowheads="1"/>
              </p:cNvSpPr>
              <p:nvPr/>
            </p:nvSpPr>
            <p:spPr bwMode="auto">
              <a:xfrm>
                <a:off x="2540" y="363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8" name="Text Box 26"/>
              <p:cNvSpPr txBox="1">
                <a:spLocks noChangeArrowheads="1"/>
              </p:cNvSpPr>
              <p:nvPr/>
            </p:nvSpPr>
            <p:spPr bwMode="auto">
              <a:xfrm>
                <a:off x="3475" y="335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9" name="Text Box 27"/>
              <p:cNvSpPr txBox="1">
                <a:spLocks noChangeArrowheads="1"/>
              </p:cNvSpPr>
              <p:nvPr/>
            </p:nvSpPr>
            <p:spPr bwMode="auto">
              <a:xfrm>
                <a:off x="2171" y="323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A</a:t>
                </a:r>
              </a:p>
            </p:txBody>
          </p:sp>
          <p:sp>
            <p:nvSpPr>
              <p:cNvPr id="699420" name="Text Box 28"/>
              <p:cNvSpPr txBox="1">
                <a:spLocks noChangeArrowheads="1"/>
              </p:cNvSpPr>
              <p:nvPr/>
            </p:nvSpPr>
            <p:spPr bwMode="auto">
              <a:xfrm>
                <a:off x="2200" y="3753"/>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B</a:t>
                </a:r>
              </a:p>
            </p:txBody>
          </p:sp>
          <p:sp>
            <p:nvSpPr>
              <p:cNvPr id="699421" name="Text Box 29"/>
              <p:cNvSpPr txBox="1">
                <a:spLocks noChangeArrowheads="1"/>
              </p:cNvSpPr>
              <p:nvPr/>
            </p:nvSpPr>
            <p:spPr bwMode="auto">
              <a:xfrm>
                <a:off x="3730" y="3464"/>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F</a:t>
                </a:r>
              </a:p>
            </p:txBody>
          </p:sp>
        </p:grpSp>
        <p:sp>
          <p:nvSpPr>
            <p:cNvPr id="699422" name="Line 30"/>
            <p:cNvSpPr>
              <a:spLocks noChangeShapeType="1"/>
            </p:cNvSpPr>
            <p:nvPr/>
          </p:nvSpPr>
          <p:spPr bwMode="auto">
            <a:xfrm>
              <a:off x="1519" y="3010"/>
              <a:ext cx="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23" name="Line 31"/>
            <p:cNvSpPr>
              <a:spLocks noChangeShapeType="1"/>
            </p:cNvSpPr>
            <p:nvPr/>
          </p:nvSpPr>
          <p:spPr bwMode="auto">
            <a:xfrm>
              <a:off x="1548" y="3998"/>
              <a:ext cx="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24" name="Text Box 32"/>
            <p:cNvSpPr txBox="1">
              <a:spLocks noChangeArrowheads="1"/>
            </p:cNvSpPr>
            <p:nvPr/>
          </p:nvSpPr>
          <p:spPr bwMode="auto">
            <a:xfrm>
              <a:off x="1519" y="2982"/>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Cin</a:t>
              </a:r>
            </a:p>
          </p:txBody>
        </p:sp>
        <p:sp>
          <p:nvSpPr>
            <p:cNvPr id="699425" name="Text Box 33"/>
            <p:cNvSpPr txBox="1">
              <a:spLocks noChangeArrowheads="1"/>
            </p:cNvSpPr>
            <p:nvPr/>
          </p:nvSpPr>
          <p:spPr bwMode="auto">
            <a:xfrm>
              <a:off x="1633" y="3974"/>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Cout</a:t>
              </a:r>
            </a:p>
          </p:txBody>
        </p:sp>
      </p:grpSp>
    </p:spTree>
    <p:extLst>
      <p:ext uri="{BB962C8B-B14F-4D97-AF65-F5344CB8AC3E}">
        <p14:creationId xmlns:p14="http://schemas.microsoft.com/office/powerpoint/2010/main" val="3734385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blinds(horizontal)">
                                      <p:cBhvr>
                                        <p:cTn id="7" dur="500"/>
                                        <p:tgtEl>
                                          <p:spTgt spid="69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Effect transition="in" filter="blinds(horizontal)">
                                      <p:cBhvr>
                                        <p:cTn id="12" dur="500"/>
                                        <p:tgtEl>
                                          <p:spTgt spid="69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9395">
                                            <p:txEl>
                                              <p:pRg st="2" end="2"/>
                                            </p:txEl>
                                          </p:spTgt>
                                        </p:tgtEl>
                                        <p:attrNameLst>
                                          <p:attrName>style.visibility</p:attrName>
                                        </p:attrNameLst>
                                      </p:cBhvr>
                                      <p:to>
                                        <p:strVal val="visible"/>
                                      </p:to>
                                    </p:set>
                                    <p:animEffect transition="in" filter="blinds(horizontal)">
                                      <p:cBhvr>
                                        <p:cTn id="17" dur="500"/>
                                        <p:tgtEl>
                                          <p:spTgt spid="69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9395">
                                            <p:txEl>
                                              <p:pRg st="3" end="3"/>
                                            </p:txEl>
                                          </p:spTgt>
                                        </p:tgtEl>
                                        <p:attrNameLst>
                                          <p:attrName>style.visibility</p:attrName>
                                        </p:attrNameLst>
                                      </p:cBhvr>
                                      <p:to>
                                        <p:strVal val="visible"/>
                                      </p:to>
                                    </p:set>
                                    <p:animEffect transition="in" filter="blinds(horizontal)">
                                      <p:cBhvr>
                                        <p:cTn id="22" dur="500"/>
                                        <p:tgtEl>
                                          <p:spTgt spid="69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9395">
                                            <p:txEl>
                                              <p:pRg st="4" end="4"/>
                                            </p:txEl>
                                          </p:spTgt>
                                        </p:tgtEl>
                                        <p:attrNameLst>
                                          <p:attrName>style.visibility</p:attrName>
                                        </p:attrNameLst>
                                      </p:cBhvr>
                                      <p:to>
                                        <p:strVal val="visible"/>
                                      </p:to>
                                    </p:set>
                                    <p:animEffect transition="in" filter="blinds(horizontal)">
                                      <p:cBhvr>
                                        <p:cTn id="27" dur="500"/>
                                        <p:tgtEl>
                                          <p:spTgt spid="699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9395">
                                            <p:txEl>
                                              <p:pRg st="5" end="5"/>
                                            </p:txEl>
                                          </p:spTgt>
                                        </p:tgtEl>
                                        <p:attrNameLst>
                                          <p:attrName>style.visibility</p:attrName>
                                        </p:attrNameLst>
                                      </p:cBhvr>
                                      <p:to>
                                        <p:strVal val="visible"/>
                                      </p:to>
                                    </p:set>
                                    <p:animEffect transition="in" filter="blinds(horizontal)">
                                      <p:cBhvr>
                                        <p:cTn id="32" dur="500"/>
                                        <p:tgtEl>
                                          <p:spTgt spid="699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99397"/>
                                        </p:tgtEl>
                                        <p:attrNameLst>
                                          <p:attrName>style.visibility</p:attrName>
                                        </p:attrNameLst>
                                      </p:cBhvr>
                                      <p:to>
                                        <p:strVal val="visible"/>
                                      </p:to>
                                    </p:set>
                                    <p:animEffect transition="in" filter="blinds(horizontal)">
                                      <p:cBhvr>
                                        <p:cTn id="37" dur="500"/>
                                        <p:tgtEl>
                                          <p:spTgt spid="6993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9396"/>
                                        </p:tgtEl>
                                        <p:attrNameLst>
                                          <p:attrName>style.visibility</p:attrName>
                                        </p:attrNameLst>
                                      </p:cBhvr>
                                      <p:to>
                                        <p:strVal val="visible"/>
                                      </p:to>
                                    </p:set>
                                    <p:animEffect transition="in" filter="blinds(horizontal)">
                                      <p:cBhvr>
                                        <p:cTn id="42" dur="500"/>
                                        <p:tgtEl>
                                          <p:spTgt spid="69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1381125" y="109538"/>
            <a:ext cx="6611938" cy="528637"/>
          </a:xfrm>
        </p:spPr>
        <p:txBody>
          <a:bodyPr/>
          <a:lstStyle/>
          <a:p>
            <a:r>
              <a:rPr lang="zh-CN" altLang="en-US" smtClean="0"/>
              <a:t>所有运算电路的核心</a:t>
            </a:r>
          </a:p>
        </p:txBody>
      </p:sp>
      <p:grpSp>
        <p:nvGrpSpPr>
          <p:cNvPr id="701443" name="Group 3"/>
          <p:cNvGrpSpPr>
            <a:grpSpLocks/>
          </p:cNvGrpSpPr>
          <p:nvPr/>
        </p:nvGrpSpPr>
        <p:grpSpPr bwMode="auto">
          <a:xfrm>
            <a:off x="215900" y="2719388"/>
            <a:ext cx="8766175" cy="4138612"/>
            <a:chOff x="0" y="1517"/>
            <a:chExt cx="5522" cy="2607"/>
          </a:xfrm>
        </p:grpSpPr>
        <p:sp>
          <p:nvSpPr>
            <p:cNvPr id="701444"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Sum</a:t>
              </a:r>
            </a:p>
          </p:txBody>
        </p:sp>
        <p:sp>
          <p:nvSpPr>
            <p:cNvPr id="701445"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6" name="Line 12"/>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7" name="Line 13"/>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8" name="Line 14"/>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9" name="Line 16"/>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0" name="Line 18"/>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1" name="Line 19"/>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2" name="Line 20"/>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3" name="Line 22"/>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4"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5"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6" name="Rectangle 25"/>
            <p:cNvSpPr>
              <a:spLocks noChangeArrowheads="1"/>
            </p:cNvSpPr>
            <p:nvPr/>
          </p:nvSpPr>
          <p:spPr bwMode="auto">
            <a:xfrm rot="5400000">
              <a:off x="2984" y="2879"/>
              <a:ext cx="97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200" b="1">
                  <a:ea typeface="微软雅黑" pitchFamily="34" charset="-122"/>
                  <a:cs typeface="Arial" pitchFamily="34" charset="0"/>
                </a:rPr>
                <a:t>加法器</a:t>
              </a:r>
            </a:p>
          </p:txBody>
        </p:sp>
        <p:sp>
          <p:nvSpPr>
            <p:cNvPr id="701457" name="Line 26"/>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8" name="Line 27"/>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9" name="Line 28"/>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0"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1"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2"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3"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A</a:t>
              </a:r>
            </a:p>
          </p:txBody>
        </p:sp>
        <p:sp>
          <p:nvSpPr>
            <p:cNvPr id="701464"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ZF</a:t>
              </a:r>
            </a:p>
          </p:txBody>
        </p:sp>
        <p:sp>
          <p:nvSpPr>
            <p:cNvPr id="701465"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6"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Cin</a:t>
              </a:r>
            </a:p>
          </p:txBody>
        </p:sp>
        <p:sp>
          <p:nvSpPr>
            <p:cNvPr id="701467"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8"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Cout</a:t>
              </a:r>
            </a:p>
          </p:txBody>
        </p:sp>
        <p:sp>
          <p:nvSpPr>
            <p:cNvPr id="701469"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0" name="Line 40"/>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1"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72"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B</a:t>
              </a:r>
            </a:p>
          </p:txBody>
        </p:sp>
        <p:grpSp>
          <p:nvGrpSpPr>
            <p:cNvPr id="701473" name="Group 43"/>
            <p:cNvGrpSpPr>
              <a:grpSpLocks/>
            </p:cNvGrpSpPr>
            <p:nvPr/>
          </p:nvGrpSpPr>
          <p:grpSpPr bwMode="auto">
            <a:xfrm>
              <a:off x="1070" y="3550"/>
              <a:ext cx="410" cy="391"/>
              <a:chOff x="1816" y="3448"/>
              <a:chExt cx="336" cy="288"/>
            </a:xfrm>
          </p:grpSpPr>
          <p:sp>
            <p:nvSpPr>
              <p:cNvPr id="70147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147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1478" name="Line 48"/>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9" name="Line 49"/>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0"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1" name="Line 51"/>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2"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83" name="Rectangle 53"/>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1484"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latin typeface="Times New Roman" pitchFamily="18" charset="0"/>
                </a:rPr>
                <a:t>0</a:t>
              </a:r>
            </a:p>
          </p:txBody>
        </p:sp>
        <p:sp>
          <p:nvSpPr>
            <p:cNvPr id="701485"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latin typeface="Times New Roman" pitchFamily="18" charset="0"/>
                </a:rPr>
                <a:t>1</a:t>
              </a:r>
            </a:p>
          </p:txBody>
        </p:sp>
        <p:sp>
          <p:nvSpPr>
            <p:cNvPr id="701486" name="Rectangle 56"/>
            <p:cNvSpPr>
              <a:spLocks noChangeArrowheads="1"/>
            </p:cNvSpPr>
            <p:nvPr/>
          </p:nvSpPr>
          <p:spPr bwMode="auto">
            <a:xfrm rot="5400000">
              <a:off x="1701" y="3475"/>
              <a:ext cx="105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ea typeface="微软雅黑" pitchFamily="34" charset="-122"/>
                  <a:cs typeface="Arial" pitchFamily="34" charset="0"/>
                </a:rPr>
                <a:t>多路选择器</a:t>
              </a:r>
            </a:p>
          </p:txBody>
        </p:sp>
        <p:sp>
          <p:nvSpPr>
            <p:cNvPr id="701487"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8" name="Line 59"/>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9"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Sub</a:t>
              </a:r>
            </a:p>
          </p:txBody>
        </p:sp>
        <p:sp>
          <p:nvSpPr>
            <p:cNvPr id="701490"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B</a:t>
              </a:r>
            </a:p>
          </p:txBody>
        </p:sp>
        <p:sp>
          <p:nvSpPr>
            <p:cNvPr id="701491" name="Line 63"/>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1492"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3"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4"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OF</a:t>
              </a:r>
            </a:p>
          </p:txBody>
        </p:sp>
        <p:sp>
          <p:nvSpPr>
            <p:cNvPr id="701495"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701496"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1497" name="Rectangle 66"/>
            <p:cNvSpPr>
              <a:spLocks noChangeArrowheads="1"/>
            </p:cNvSpPr>
            <p:nvPr/>
          </p:nvSpPr>
          <p:spPr bwMode="auto">
            <a:xfrm>
              <a:off x="4238" y="3187"/>
              <a:ext cx="12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CF=Co</a:t>
              </a:r>
              <a:r>
                <a:rPr lang="en-US" altLang="zh-CN" sz="2400" b="1">
                  <a:cs typeface="Arial" pitchFamily="34" charset="0"/>
                  <a:sym typeface="Symbol" pitchFamily="18" charset="2"/>
                </a:rPr>
                <a:t>Sub</a:t>
              </a:r>
            </a:p>
          </p:txBody>
        </p:sp>
        <p:sp>
          <p:nvSpPr>
            <p:cNvPr id="701498"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9"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SF</a:t>
              </a:r>
            </a:p>
          </p:txBody>
        </p:sp>
        <p:sp>
          <p:nvSpPr>
            <p:cNvPr id="419910" name="Rectangle 70"/>
            <p:cNvSpPr>
              <a:spLocks noChangeArrowheads="1"/>
            </p:cNvSpPr>
            <p:nvPr/>
          </p:nvSpPr>
          <p:spPr bwMode="auto">
            <a:xfrm>
              <a:off x="0" y="1517"/>
              <a:ext cx="17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chemeClr val="accent2"/>
                  </a:solidFill>
                  <a:latin typeface="微软雅黑" pitchFamily="34" charset="-122"/>
                  <a:ea typeface="微软雅黑" pitchFamily="34" charset="-122"/>
                </a:rPr>
                <a:t>当</a:t>
              </a:r>
              <a:r>
                <a:rPr lang="en-US" altLang="zh-CN" sz="2000" b="1">
                  <a:solidFill>
                    <a:schemeClr val="accent2"/>
                  </a:solidFill>
                  <a:latin typeface="微软雅黑" pitchFamily="34" charset="-122"/>
                  <a:ea typeface="微软雅黑" pitchFamily="34" charset="-122"/>
                </a:rPr>
                <a:t>Sub</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时，做减法</a:t>
              </a:r>
            </a:p>
            <a:p>
              <a:r>
                <a:rPr lang="zh-CN" altLang="en-US" sz="2000" b="1">
                  <a:solidFill>
                    <a:schemeClr val="accent2"/>
                  </a:solidFill>
                  <a:latin typeface="微软雅黑" pitchFamily="34" charset="-122"/>
                  <a:ea typeface="微软雅黑" pitchFamily="34" charset="-122"/>
                </a:rPr>
                <a:t>当</a:t>
              </a:r>
              <a:r>
                <a:rPr lang="en-US" altLang="zh-CN" sz="2000" b="1">
                  <a:solidFill>
                    <a:schemeClr val="accent2"/>
                  </a:solidFill>
                  <a:latin typeface="微软雅黑" pitchFamily="34" charset="-122"/>
                  <a:ea typeface="微软雅黑" pitchFamily="34" charset="-122"/>
                </a:rPr>
                <a:t>Sub</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时，做加法</a:t>
              </a:r>
            </a:p>
          </p:txBody>
        </p:sp>
      </p:grpSp>
      <p:sp>
        <p:nvSpPr>
          <p:cNvPr id="701501" name="Text Box 61"/>
          <p:cNvSpPr txBox="1">
            <a:spLocks noChangeArrowheads="1"/>
          </p:cNvSpPr>
          <p:nvPr/>
        </p:nvSpPr>
        <p:spPr bwMode="auto">
          <a:xfrm>
            <a:off x="179388" y="1000125"/>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FF3300"/>
                </a:solidFill>
                <a:latin typeface="Times New Roman" pitchFamily="18" charset="0"/>
                <a:ea typeface="微软雅黑" pitchFamily="34" charset="-122"/>
              </a:rPr>
              <a:t>重要认识</a:t>
            </a:r>
            <a:r>
              <a:rPr lang="en-US" altLang="zh-CN" sz="2000" b="1">
                <a:solidFill>
                  <a:srgbClr val="FF3300"/>
                </a:solidFill>
                <a:latin typeface="Times New Roman" pitchFamily="18" charset="0"/>
                <a:ea typeface="微软雅黑" pitchFamily="34" charset="-122"/>
              </a:rPr>
              <a:t>1</a:t>
            </a:r>
            <a:r>
              <a:rPr lang="zh-CN" altLang="en-US" sz="2000" b="1">
                <a:solidFill>
                  <a:srgbClr val="FF3300"/>
                </a:solidFill>
                <a:latin typeface="Times New Roman" pitchFamily="18" charset="0"/>
                <a:ea typeface="微软雅黑" pitchFamily="34" charset="-122"/>
              </a:rPr>
              <a:t>：</a:t>
            </a:r>
            <a:r>
              <a:rPr lang="zh-CN" altLang="en-US" sz="2000" b="1">
                <a:solidFill>
                  <a:srgbClr val="008000"/>
                </a:solidFill>
                <a:latin typeface="Times New Roman" pitchFamily="18" charset="0"/>
                <a:ea typeface="微软雅黑" pitchFamily="34" charset="-122"/>
              </a:rPr>
              <a:t>计算机中所有算术运算都基于加法器实现！</a:t>
            </a:r>
          </a:p>
        </p:txBody>
      </p:sp>
      <p:sp>
        <p:nvSpPr>
          <p:cNvPr id="282768" name="Rectangle 144"/>
          <p:cNvSpPr>
            <a:spLocks noChangeArrowheads="1"/>
          </p:cNvSpPr>
          <p:nvPr/>
        </p:nvSpPr>
        <p:spPr bwMode="auto">
          <a:xfrm>
            <a:off x="4167188" y="915988"/>
            <a:ext cx="4621212"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2</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加法器不知道所运算的是带符号数还是无符号数。</a:t>
            </a:r>
          </a:p>
          <a:p>
            <a:pPr>
              <a:lnSpc>
                <a:spcPct val="115000"/>
              </a:lnSpc>
            </a:pPr>
            <a:endParaRPr kumimoji="1" lang="zh-CN" altLang="en-US" sz="800" b="1">
              <a:solidFill>
                <a:srgbClr val="008000"/>
              </a:solidFill>
              <a:latin typeface="微软雅黑" pitchFamily="34" charset="-122"/>
              <a:ea typeface="微软雅黑" pitchFamily="34" charset="-122"/>
            </a:endParaRPr>
          </a:p>
          <a:p>
            <a:pPr>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3</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加法器不判定对错，总是取低</a:t>
            </a:r>
            <a:r>
              <a:rPr kumimoji="1" lang="en-US" altLang="zh-CN" sz="2000" b="1">
                <a:solidFill>
                  <a:srgbClr val="008000"/>
                </a:solidFill>
                <a:latin typeface="微软雅黑" pitchFamily="34" charset="-122"/>
                <a:ea typeface="微软雅黑" pitchFamily="34" charset="-122"/>
              </a:rPr>
              <a:t>n</a:t>
            </a:r>
            <a:r>
              <a:rPr kumimoji="1" lang="zh-CN" altLang="en-US" sz="2000" b="1">
                <a:solidFill>
                  <a:srgbClr val="008000"/>
                </a:solidFill>
                <a:latin typeface="微软雅黑" pitchFamily="34" charset="-122"/>
                <a:ea typeface="微软雅黑" pitchFamily="34" charset="-122"/>
              </a:rPr>
              <a:t>位作为结果，并生成标志信息。</a:t>
            </a:r>
          </a:p>
        </p:txBody>
      </p:sp>
      <p:sp>
        <p:nvSpPr>
          <p:cNvPr id="701503" name="Text Box 63"/>
          <p:cNvSpPr txBox="1">
            <a:spLocks noChangeArrowheads="1"/>
          </p:cNvSpPr>
          <p:nvPr/>
        </p:nvSpPr>
        <p:spPr bwMode="auto">
          <a:xfrm>
            <a:off x="7586663" y="5094288"/>
            <a:ext cx="1320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endParaRPr lang="en-US" altLang="zh-CN" sz="2000" b="1">
              <a:latin typeface="微软雅黑" pitchFamily="34" charset="-122"/>
              <a:ea typeface="微软雅黑" pitchFamily="34" charset="-122"/>
            </a:endParaRPr>
          </a:p>
        </p:txBody>
      </p:sp>
      <p:sp>
        <p:nvSpPr>
          <p:cNvPr id="701504" name="Text Box 64"/>
          <p:cNvSpPr txBox="1">
            <a:spLocks noChangeArrowheads="1"/>
          </p:cNvSpPr>
          <p:nvPr/>
        </p:nvSpPr>
        <p:spPr bwMode="auto">
          <a:xfrm>
            <a:off x="7632700" y="3968750"/>
            <a:ext cx="1031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零标志</a:t>
            </a:r>
            <a:endParaRPr lang="en-US" altLang="zh-CN" sz="2000" b="1">
              <a:latin typeface="微软雅黑" pitchFamily="34" charset="-122"/>
              <a:ea typeface="微软雅黑" pitchFamily="34" charset="-122"/>
            </a:endParaRPr>
          </a:p>
        </p:txBody>
      </p:sp>
      <p:sp>
        <p:nvSpPr>
          <p:cNvPr id="701505" name="Text Box 65"/>
          <p:cNvSpPr txBox="1">
            <a:spLocks noChangeArrowheads="1"/>
          </p:cNvSpPr>
          <p:nvPr/>
        </p:nvSpPr>
        <p:spPr bwMode="auto">
          <a:xfrm>
            <a:off x="7586663" y="4329113"/>
            <a:ext cx="1263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符号标志</a:t>
            </a:r>
            <a:endParaRPr lang="en-US" altLang="zh-CN" sz="2000" b="1">
              <a:latin typeface="微软雅黑" pitchFamily="34" charset="-122"/>
              <a:ea typeface="微软雅黑" pitchFamily="34" charset="-122"/>
            </a:endParaRPr>
          </a:p>
        </p:txBody>
      </p:sp>
      <p:sp>
        <p:nvSpPr>
          <p:cNvPr id="701506" name="Text Box 66"/>
          <p:cNvSpPr txBox="1">
            <a:spLocks noChangeArrowheads="1"/>
          </p:cNvSpPr>
          <p:nvPr/>
        </p:nvSpPr>
        <p:spPr bwMode="auto">
          <a:xfrm>
            <a:off x="7181850" y="5815013"/>
            <a:ext cx="16398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进</a:t>
            </a:r>
            <a:r>
              <a:rPr lang="en-US" altLang="zh-CN" sz="2000" b="1">
                <a:solidFill>
                  <a:srgbClr val="FF3300"/>
                </a:solidFill>
                <a:latin typeface="微软雅黑" pitchFamily="34" charset="-122"/>
                <a:ea typeface="微软雅黑" pitchFamily="34" charset="-122"/>
              </a:rPr>
              <a:t>/</a:t>
            </a:r>
            <a:r>
              <a:rPr lang="zh-CN" altLang="en-US" sz="2000" b="1">
                <a:solidFill>
                  <a:srgbClr val="FF3300"/>
                </a:solidFill>
                <a:latin typeface="微软雅黑" pitchFamily="34" charset="-122"/>
                <a:ea typeface="微软雅黑" pitchFamily="34" charset="-122"/>
              </a:rPr>
              <a:t>借位标志</a:t>
            </a:r>
            <a:endParaRPr lang="en-US" altLang="zh-CN" sz="2000" b="1">
              <a:latin typeface="微软雅黑" pitchFamily="34" charset="-122"/>
              <a:ea typeface="微软雅黑" pitchFamily="34" charset="-122"/>
            </a:endParaRPr>
          </a:p>
        </p:txBody>
      </p:sp>
    </p:spTree>
    <p:extLst>
      <p:ext uri="{BB962C8B-B14F-4D97-AF65-F5344CB8AC3E}">
        <p14:creationId xmlns:p14="http://schemas.microsoft.com/office/powerpoint/2010/main" val="2583659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idx="4294967295"/>
          </p:nvPr>
        </p:nvSpPr>
        <p:spPr>
          <a:xfrm>
            <a:off x="1062038" y="98425"/>
            <a:ext cx="7335837" cy="600075"/>
          </a:xfrm>
          <a:noFill/>
        </p:spPr>
        <p:txBody>
          <a:bodyPr lIns="63500" tIns="25400" rIns="63500" bIns="25400" anchor="t">
            <a:spAutoFit/>
          </a:bodyPr>
          <a:lstStyle/>
          <a:p>
            <a:r>
              <a:rPr lang="zh-CN" altLang="en-US" dirty="0" smtClean="0"/>
              <a:t>条件标志位（条件码</a:t>
            </a:r>
            <a:r>
              <a:rPr lang="en-US" altLang="zh-CN" dirty="0" smtClean="0"/>
              <a:t>CC</a:t>
            </a:r>
            <a:r>
              <a:rPr lang="zh-CN" altLang="en-US" dirty="0" smtClean="0"/>
              <a:t>）</a:t>
            </a:r>
          </a:p>
        </p:txBody>
      </p:sp>
      <p:sp>
        <p:nvSpPr>
          <p:cNvPr id="57463" name="Rectangle 119"/>
          <p:cNvSpPr>
            <a:spLocks noChangeArrowheads="1"/>
          </p:cNvSpPr>
          <p:nvPr/>
        </p:nvSpPr>
        <p:spPr bwMode="auto">
          <a:xfrm>
            <a:off x="238125" y="5191125"/>
            <a:ext cx="86852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5000"/>
              </a:spcBef>
              <a:buSzPct val="70000"/>
              <a:buFont typeface="Wingdings" pitchFamily="2" charset="2"/>
              <a:buChar char="l"/>
            </a:pPr>
            <a:r>
              <a:rPr lang="zh-CN" altLang="en-US" sz="1600" b="1" dirty="0">
                <a:latin typeface="Times New Roman" pitchFamily="18" charset="0"/>
              </a:rPr>
              <a:t> </a:t>
            </a:r>
            <a:r>
              <a:rPr lang="zh-CN" altLang="en-US" sz="2000" b="1" dirty="0">
                <a:latin typeface="微软雅黑" pitchFamily="34" charset="-122"/>
                <a:ea typeface="微软雅黑" pitchFamily="34" charset="-122"/>
              </a:rPr>
              <a:t>零标志</a:t>
            </a:r>
            <a:r>
              <a:rPr lang="en-US" altLang="zh-CN" sz="2000" b="1" dirty="0">
                <a:solidFill>
                  <a:srgbClr val="FF0000"/>
                </a:solidFill>
                <a:latin typeface="微软雅黑" pitchFamily="34" charset="-122"/>
                <a:ea typeface="微软雅黑" pitchFamily="34" charset="-122"/>
              </a:rPr>
              <a:t>ZF</a:t>
            </a:r>
            <a:r>
              <a:rPr lang="zh-CN" altLang="en-US" sz="2000" b="1" dirty="0">
                <a:latin typeface="微软雅黑" pitchFamily="34" charset="-122"/>
                <a:ea typeface="微软雅黑" pitchFamily="34" charset="-122"/>
              </a:rPr>
              <a:t>、溢出标志</a:t>
            </a:r>
            <a:r>
              <a:rPr lang="en-US" altLang="zh-CN" sz="2000" b="1" dirty="0">
                <a:solidFill>
                  <a:srgbClr val="FF0000"/>
                </a:solidFill>
                <a:latin typeface="微软雅黑" pitchFamily="34" charset="-122"/>
                <a:ea typeface="微软雅黑" pitchFamily="34" charset="-122"/>
              </a:rPr>
              <a:t>OF</a:t>
            </a:r>
            <a:r>
              <a:rPr lang="zh-CN" altLang="en-US" sz="2000" b="1" dirty="0">
                <a:latin typeface="微软雅黑" pitchFamily="34" charset="-122"/>
                <a:ea typeface="微软雅黑" pitchFamily="34" charset="-122"/>
              </a:rPr>
              <a:t>、进</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借位标志</a:t>
            </a:r>
            <a:r>
              <a:rPr lang="en-US" altLang="zh-CN" sz="2000" b="1" dirty="0">
                <a:solidFill>
                  <a:srgbClr val="FF0000"/>
                </a:solidFill>
                <a:latin typeface="微软雅黑" pitchFamily="34" charset="-122"/>
                <a:ea typeface="微软雅黑" pitchFamily="34" charset="-122"/>
              </a:rPr>
              <a:t>CF</a:t>
            </a:r>
            <a:r>
              <a:rPr lang="zh-CN" altLang="en-US" sz="2000" b="1" dirty="0">
                <a:latin typeface="微软雅黑" pitchFamily="34" charset="-122"/>
                <a:ea typeface="微软雅黑" pitchFamily="34" charset="-122"/>
              </a:rPr>
              <a:t>、符号标志</a:t>
            </a:r>
            <a:r>
              <a:rPr lang="en-US" altLang="zh-CN" sz="2000" b="1" dirty="0">
                <a:solidFill>
                  <a:srgbClr val="FF0000"/>
                </a:solidFill>
                <a:latin typeface="微软雅黑" pitchFamily="34" charset="-122"/>
                <a:ea typeface="微软雅黑" pitchFamily="34" charset="-122"/>
              </a:rPr>
              <a:t>SF</a:t>
            </a:r>
            <a:r>
              <a:rPr lang="zh-CN" altLang="en-US" sz="2000" b="1" dirty="0">
                <a:latin typeface="微软雅黑" pitchFamily="34" charset="-122"/>
                <a:ea typeface="微软雅黑" pitchFamily="34" charset="-122"/>
              </a:rPr>
              <a:t>称为条件标志。</a:t>
            </a:r>
          </a:p>
          <a:p>
            <a:pPr>
              <a:spcBef>
                <a:spcPct val="35000"/>
              </a:spcBef>
              <a:buFontTx/>
              <a:buChar char="•"/>
            </a:pPr>
            <a:r>
              <a:rPr lang="zh-CN" altLang="en-US" sz="2000" b="1" dirty="0">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条件标志（</a:t>
            </a:r>
            <a:r>
              <a:rPr lang="en-US" altLang="zh-CN" sz="2000" b="1" dirty="0">
                <a:solidFill>
                  <a:srgbClr val="FF0000"/>
                </a:solidFill>
                <a:latin typeface="微软雅黑" pitchFamily="34" charset="-122"/>
                <a:ea typeface="微软雅黑" pitchFamily="34" charset="-122"/>
              </a:rPr>
              <a:t>Flag</a:t>
            </a:r>
            <a:r>
              <a:rPr lang="zh-CN" altLang="en-US" sz="2000" b="1" dirty="0">
                <a:solidFill>
                  <a:srgbClr val="FF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在运算电路中产生，被记录到专门的寄存器中</a:t>
            </a:r>
          </a:p>
          <a:p>
            <a:pPr>
              <a:spcBef>
                <a:spcPct val="35000"/>
              </a:spcBef>
              <a:buFontTx/>
              <a:buChar char="•"/>
            </a:pPr>
            <a:r>
              <a:rPr lang="zh-CN" altLang="en-US" sz="2000" b="1" dirty="0">
                <a:latin typeface="微软雅黑" pitchFamily="34" charset="-122"/>
                <a:ea typeface="微软雅黑" pitchFamily="34" charset="-122"/>
              </a:rPr>
              <a:t> 存放标志的寄存器通常称为</a:t>
            </a:r>
            <a:r>
              <a:rPr lang="zh-CN" altLang="en-US" sz="2000" b="1" dirty="0">
                <a:solidFill>
                  <a:srgbClr val="CC3300"/>
                </a:solidFill>
                <a:latin typeface="微软雅黑" pitchFamily="34" charset="-122"/>
                <a:ea typeface="微软雅黑" pitchFamily="34" charset="-122"/>
              </a:rPr>
              <a:t>程序</a:t>
            </a:r>
            <a:r>
              <a:rPr lang="en-US" altLang="zh-CN" sz="2000" b="1" dirty="0">
                <a:solidFill>
                  <a:srgbClr val="CC3300"/>
                </a:solidFill>
                <a:latin typeface="微软雅黑" pitchFamily="34" charset="-122"/>
                <a:ea typeface="微软雅黑" pitchFamily="34" charset="-122"/>
              </a:rPr>
              <a:t>/</a:t>
            </a:r>
            <a:r>
              <a:rPr lang="zh-CN" altLang="en-US" sz="2000" b="1" dirty="0">
                <a:solidFill>
                  <a:srgbClr val="CC3300"/>
                </a:solidFill>
                <a:latin typeface="微软雅黑" pitchFamily="34" charset="-122"/>
                <a:ea typeface="微软雅黑" pitchFamily="34" charset="-122"/>
              </a:rPr>
              <a:t>状态字寄存器</a:t>
            </a:r>
            <a:r>
              <a:rPr lang="zh-CN" altLang="en-US" sz="2000" b="1" dirty="0">
                <a:latin typeface="微软雅黑" pitchFamily="34" charset="-122"/>
                <a:ea typeface="微软雅黑" pitchFamily="34" charset="-122"/>
              </a:rPr>
              <a:t>或</a:t>
            </a:r>
            <a:r>
              <a:rPr lang="zh-CN" altLang="en-US" sz="2000" b="1" dirty="0">
                <a:solidFill>
                  <a:srgbClr val="CC3300"/>
                </a:solidFill>
                <a:latin typeface="微软雅黑" pitchFamily="34" charset="-122"/>
                <a:ea typeface="微软雅黑" pitchFamily="34" charset="-122"/>
              </a:rPr>
              <a:t>标志寄存器。</a:t>
            </a:r>
            <a:r>
              <a:rPr lang="zh-CN" altLang="en-US" sz="2000" b="1" dirty="0">
                <a:latin typeface="微软雅黑" pitchFamily="34" charset="-122"/>
                <a:ea typeface="微软雅黑" pitchFamily="34" charset="-122"/>
              </a:rPr>
              <a:t>每个标志对应标志寄存器中的一个标志位。 </a:t>
            </a:r>
            <a:r>
              <a:rPr lang="zh-CN" altLang="en-US" sz="2000" b="1" dirty="0">
                <a:solidFill>
                  <a:srgbClr val="990000"/>
                </a:solidFill>
                <a:latin typeface="微软雅黑" pitchFamily="34" charset="-122"/>
                <a:ea typeface="微软雅黑" pitchFamily="34" charset="-122"/>
              </a:rPr>
              <a:t> 如，</a:t>
            </a:r>
            <a:r>
              <a:rPr lang="en-US" altLang="zh-CN" sz="2000" b="1" dirty="0">
                <a:solidFill>
                  <a:srgbClr val="990000"/>
                </a:solidFill>
                <a:latin typeface="微软雅黑" pitchFamily="34" charset="-122"/>
                <a:ea typeface="微软雅黑" pitchFamily="34" charset="-122"/>
              </a:rPr>
              <a:t>IA-32</a:t>
            </a:r>
            <a:r>
              <a:rPr lang="zh-CN" altLang="en-US" sz="2000" b="1" dirty="0">
                <a:solidFill>
                  <a:srgbClr val="990000"/>
                </a:solidFill>
                <a:latin typeface="微软雅黑" pitchFamily="34" charset="-122"/>
                <a:ea typeface="微软雅黑" pitchFamily="34" charset="-122"/>
              </a:rPr>
              <a:t>中的</a:t>
            </a:r>
            <a:r>
              <a:rPr lang="en-US" altLang="zh-CN" sz="2000" b="1" dirty="0">
                <a:solidFill>
                  <a:srgbClr val="990000"/>
                </a:solidFill>
                <a:latin typeface="微软雅黑" pitchFamily="34" charset="-122"/>
                <a:ea typeface="微软雅黑" pitchFamily="34" charset="-122"/>
              </a:rPr>
              <a:t>EFLAGS</a:t>
            </a:r>
            <a:r>
              <a:rPr lang="zh-CN" altLang="en-US" sz="2000" b="1" dirty="0">
                <a:solidFill>
                  <a:srgbClr val="990000"/>
                </a:solidFill>
                <a:latin typeface="微软雅黑" pitchFamily="34" charset="-122"/>
                <a:ea typeface="微软雅黑" pitchFamily="34" charset="-122"/>
              </a:rPr>
              <a:t>寄存器</a:t>
            </a:r>
          </a:p>
        </p:txBody>
      </p:sp>
      <p:sp>
        <p:nvSpPr>
          <p:cNvPr id="702468" name="Text Box 4"/>
          <p:cNvSpPr txBox="1">
            <a:spLocks noChangeArrowheads="1"/>
          </p:cNvSpPr>
          <p:nvPr/>
        </p:nvSpPr>
        <p:spPr bwMode="auto">
          <a:xfrm>
            <a:off x="4481513" y="3203575"/>
            <a:ext cx="26558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zh-CN" altLang="en-US" sz="2000" b="1">
                <a:solidFill>
                  <a:srgbClr val="990000"/>
                </a:solidFill>
                <a:latin typeface="微软雅黑" pitchFamily="34" charset="-122"/>
                <a:ea typeface="微软雅黑" pitchFamily="34" charset="-122"/>
              </a:rPr>
              <a:t>问题：</a:t>
            </a:r>
            <a:r>
              <a:rPr lang="en-US" altLang="zh-CN" sz="2000" b="1">
                <a:solidFill>
                  <a:srgbClr val="990000"/>
                </a:solidFill>
                <a:latin typeface="微软雅黑" pitchFamily="34" charset="-122"/>
                <a:ea typeface="微软雅黑" pitchFamily="34" charset="-122"/>
              </a:rPr>
              <a:t>OF=</a:t>
            </a:r>
            <a:r>
              <a:rPr lang="zh-CN" altLang="en-US" sz="2000" b="1">
                <a:solidFill>
                  <a:srgbClr val="990000"/>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ZF=</a:t>
            </a:r>
            <a:r>
              <a:rPr lang="zh-CN" altLang="en-US" sz="2000" b="1">
                <a:solidFill>
                  <a:srgbClr val="990000"/>
                </a:solidFill>
                <a:latin typeface="微软雅黑" pitchFamily="34" charset="-122"/>
                <a:ea typeface="微软雅黑" pitchFamily="34" charset="-122"/>
              </a:rPr>
              <a:t>？   </a:t>
            </a:r>
          </a:p>
          <a:p>
            <a:pPr eaLnBrk="0" hangingPunct="0">
              <a:spcBef>
                <a:spcPct val="25000"/>
              </a:spcBef>
            </a:pPr>
            <a:r>
              <a:rPr lang="en-US" altLang="zh-CN" sz="2000" b="1">
                <a:solidFill>
                  <a:srgbClr val="990000"/>
                </a:solidFill>
                <a:latin typeface="微软雅黑" pitchFamily="34" charset="-122"/>
                <a:ea typeface="微软雅黑" pitchFamily="34" charset="-122"/>
              </a:rPr>
              <a:t>          SF=</a:t>
            </a:r>
            <a:r>
              <a:rPr lang="zh-CN" altLang="en-US" sz="2000" b="1">
                <a:solidFill>
                  <a:srgbClr val="990000"/>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CF=</a:t>
            </a:r>
            <a:r>
              <a:rPr lang="zh-CN" altLang="en-US" sz="2000" b="1">
                <a:solidFill>
                  <a:srgbClr val="990000"/>
                </a:solidFill>
                <a:latin typeface="微软雅黑" pitchFamily="34" charset="-122"/>
                <a:ea typeface="微软雅黑" pitchFamily="34" charset="-122"/>
              </a:rPr>
              <a:t>？</a:t>
            </a:r>
          </a:p>
        </p:txBody>
      </p:sp>
      <p:sp>
        <p:nvSpPr>
          <p:cNvPr id="702469" name="Text Box 5"/>
          <p:cNvSpPr txBox="1">
            <a:spLocks noChangeArrowheads="1"/>
          </p:cNvSpPr>
          <p:nvPr/>
        </p:nvSpPr>
        <p:spPr bwMode="auto">
          <a:xfrm>
            <a:off x="161925" y="4014788"/>
            <a:ext cx="8678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rgbClr val="990000"/>
                </a:solidFill>
                <a:latin typeface="微软雅黑" pitchFamily="34" charset="-122"/>
                <a:ea typeface="微软雅黑" pitchFamily="34" charset="-122"/>
                <a:hlinkClick r:id="" action="ppaction://hlinkshowjump?jump=nextslide"/>
              </a:rPr>
              <a:t>还记得如何得到各个标志位吗？</a:t>
            </a:r>
            <a:endParaRPr lang="zh-CN" altLang="en-US" sz="2000" b="1">
              <a:solidFill>
                <a:srgbClr val="990000"/>
              </a:solidFill>
              <a:latin typeface="微软雅黑" pitchFamily="34" charset="-122"/>
              <a:ea typeface="微软雅黑" pitchFamily="34" charset="-122"/>
            </a:endParaRPr>
          </a:p>
          <a:p>
            <a:pPr eaLnBrk="0" hangingPunct="0"/>
            <a:r>
              <a:rPr lang="en-US" altLang="zh-CN" sz="2000" b="1">
                <a:solidFill>
                  <a:srgbClr val="990000"/>
                </a:solidFill>
                <a:latin typeface="微软雅黑" pitchFamily="34" charset="-122"/>
                <a:ea typeface="微软雅黑" pitchFamily="34" charset="-122"/>
              </a:rPr>
              <a:t>OF</a:t>
            </a:r>
            <a:r>
              <a:rPr lang="zh-CN" altLang="en-US" sz="2000" b="1">
                <a:solidFill>
                  <a:srgbClr val="990000"/>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若</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与</a:t>
            </a:r>
            <a:r>
              <a:rPr lang="en-US" altLang="zh-CN" sz="2000" b="1">
                <a:solidFill>
                  <a:schemeClr val="accent2"/>
                </a:solidFill>
                <a:latin typeface="微软雅黑" pitchFamily="34" charset="-122"/>
                <a:ea typeface="微软雅黑" pitchFamily="34" charset="-122"/>
              </a:rPr>
              <a:t>B’</a:t>
            </a:r>
            <a:r>
              <a:rPr lang="zh-CN" altLang="en-US" sz="2000" b="1">
                <a:solidFill>
                  <a:schemeClr val="accent2"/>
                </a:solidFill>
                <a:latin typeface="微软雅黑" pitchFamily="34" charset="-122"/>
                <a:ea typeface="微软雅黑" pitchFamily="34" charset="-122"/>
              </a:rPr>
              <a:t>同号但与</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不同号，则</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；否则</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SF</a:t>
            </a:r>
            <a:r>
              <a:rPr lang="zh-CN" altLang="en-US" sz="2000" b="1">
                <a:solidFill>
                  <a:srgbClr val="990000"/>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符号</a:t>
            </a:r>
          </a:p>
          <a:p>
            <a:pPr eaLnBrk="0" hangingPunct="0"/>
            <a:r>
              <a:rPr lang="en-US" altLang="zh-CN" sz="2000" b="1">
                <a:solidFill>
                  <a:srgbClr val="990000"/>
                </a:solidFill>
                <a:latin typeface="微软雅黑" pitchFamily="34" charset="-122"/>
                <a:ea typeface="微软雅黑" pitchFamily="34" charset="-122"/>
              </a:rPr>
              <a:t>ZF</a:t>
            </a:r>
            <a:r>
              <a:rPr lang="zh-CN" altLang="en-US" sz="2000" b="1">
                <a:solidFill>
                  <a:srgbClr val="990000"/>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如</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，则</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，否则</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CF</a:t>
            </a:r>
            <a:r>
              <a:rPr lang="zh-CN" altLang="en-US" sz="2000" b="1">
                <a:solidFill>
                  <a:srgbClr val="990000"/>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Cout </a:t>
            </a:r>
            <a:r>
              <a:rPr lang="en-US" altLang="zh-CN" sz="2000" b="1">
                <a:solidFill>
                  <a:schemeClr val="accent2"/>
                </a:solidFill>
                <a:latin typeface="微软雅黑" pitchFamily="34" charset="-122"/>
                <a:ea typeface="微软雅黑" pitchFamily="34" charset="-122"/>
                <a:sym typeface="Symbol" pitchFamily="18" charset="2"/>
              </a:rPr>
              <a:t> sub</a:t>
            </a:r>
          </a:p>
        </p:txBody>
      </p:sp>
      <p:grpSp>
        <p:nvGrpSpPr>
          <p:cNvPr id="702470" name="Group 6"/>
          <p:cNvGrpSpPr>
            <a:grpSpLocks/>
          </p:cNvGrpSpPr>
          <p:nvPr/>
        </p:nvGrpSpPr>
        <p:grpSpPr bwMode="auto">
          <a:xfrm>
            <a:off x="0" y="908050"/>
            <a:ext cx="5748338" cy="2898775"/>
            <a:chOff x="0" y="572"/>
            <a:chExt cx="3621" cy="1826"/>
          </a:xfrm>
        </p:grpSpPr>
        <p:grpSp>
          <p:nvGrpSpPr>
            <p:cNvPr id="702471" name="Group 7"/>
            <p:cNvGrpSpPr>
              <a:grpSpLocks/>
            </p:cNvGrpSpPr>
            <p:nvPr/>
          </p:nvGrpSpPr>
          <p:grpSpPr bwMode="auto">
            <a:xfrm>
              <a:off x="0" y="572"/>
              <a:ext cx="3621" cy="1826"/>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0247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02474" name="Group 73"/>
                <p:cNvGrpSpPr>
                  <a:grpSpLocks/>
                </p:cNvGrpSpPr>
                <p:nvPr/>
              </p:nvGrpSpPr>
              <p:grpSpPr bwMode="auto">
                <a:xfrm>
                  <a:off x="3495675" y="3876675"/>
                  <a:ext cx="4968876" cy="2393950"/>
                  <a:chOff x="2202" y="2442"/>
                  <a:chExt cx="3130" cy="1508"/>
                </a:xfrm>
              </p:grpSpPr>
              <p:sp>
                <p:nvSpPr>
                  <p:cNvPr id="702475"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6"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7"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8"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9"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0"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1"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2"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3"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4"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5"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6"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b="1">
                        <a:cs typeface="Arial" pitchFamily="34" charset="0"/>
                      </a:rPr>
                      <a:t>加法器</a:t>
                    </a:r>
                  </a:p>
                </p:txBody>
              </p:sp>
              <p:sp>
                <p:nvSpPr>
                  <p:cNvPr id="702487"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8"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9"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0"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491"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492" name="Rectangle 31"/>
                  <p:cNvSpPr>
                    <a:spLocks noChangeArrowheads="1"/>
                  </p:cNvSpPr>
                  <p:nvPr/>
                </p:nvSpPr>
                <p:spPr bwMode="auto">
                  <a:xfrm>
                    <a:off x="4802" y="3225"/>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75000"/>
                      </a:lnSpc>
                    </a:pPr>
                    <a:r>
                      <a:rPr lang="en-US" altLang="zh-CN" sz="1600" b="1">
                        <a:cs typeface="Arial" pitchFamily="34" charset="0"/>
                      </a:rPr>
                      <a:t>n</a:t>
                    </a:r>
                  </a:p>
                </p:txBody>
              </p:sp>
              <p:sp>
                <p:nvSpPr>
                  <p:cNvPr id="702493"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02494"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02495"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6"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02497"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8"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02499"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0"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1"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502"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02503" name="Group 43"/>
                  <p:cNvGrpSpPr>
                    <a:grpSpLocks/>
                  </p:cNvGrpSpPr>
                  <p:nvPr/>
                </p:nvGrpSpPr>
                <p:grpSpPr bwMode="auto">
                  <a:xfrm>
                    <a:off x="2780" y="3574"/>
                    <a:ext cx="290" cy="236"/>
                    <a:chOff x="1816" y="3448"/>
                    <a:chExt cx="336" cy="288"/>
                  </a:xfrm>
                </p:grpSpPr>
                <p:sp>
                  <p:nvSpPr>
                    <p:cNvPr id="70250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250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2508"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9"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0"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1"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2"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513"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2514"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02515"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02516"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02517"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8"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02519"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20"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02521"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02522"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23"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24"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25"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02526"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00000"/>
                      </a:solidFill>
                      <a:latin typeface="微软雅黑" pitchFamily="34" charset="-122"/>
                      <a:ea typeface="微软雅黑" pitchFamily="34" charset="-122"/>
                    </a:rPr>
                    <a:t>整数加</a:t>
                  </a:r>
                  <a:r>
                    <a:rPr lang="en-US" altLang="zh-CN" sz="2000" b="1">
                      <a:solidFill>
                        <a:srgbClr val="C00000"/>
                      </a:solidFill>
                      <a:latin typeface="微软雅黑" pitchFamily="34" charset="-122"/>
                      <a:ea typeface="微软雅黑" pitchFamily="34" charset="-122"/>
                    </a:rPr>
                    <a:t>/</a:t>
                  </a:r>
                  <a:r>
                    <a:rPr lang="zh-CN" altLang="en-US" sz="2000" b="1">
                      <a:solidFill>
                        <a:srgbClr val="C00000"/>
                      </a:solidFill>
                      <a:latin typeface="微软雅黑" pitchFamily="34" charset="-122"/>
                      <a:ea typeface="微软雅黑" pitchFamily="34" charset="-122"/>
                    </a:rPr>
                    <a:t>减运算部件</a:t>
                  </a:r>
                </a:p>
              </p:txBody>
            </p:sp>
          </p:grpSp>
          <p:sp>
            <p:nvSpPr>
              <p:cNvPr id="702527"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2528"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02529"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2530"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sp>
          <p:nvSpPr>
            <p:cNvPr id="702531"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grpSp>
      <p:sp>
        <p:nvSpPr>
          <p:cNvPr id="702532" name="Text Box 68"/>
          <p:cNvSpPr txBox="1">
            <a:spLocks noChangeArrowheads="1"/>
          </p:cNvSpPr>
          <p:nvPr/>
        </p:nvSpPr>
        <p:spPr bwMode="auto">
          <a:xfrm>
            <a:off x="6148388" y="895350"/>
            <a:ext cx="274478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问题：为什么要生成并保存条件标志？</a:t>
            </a:r>
          </a:p>
          <a:p>
            <a:pPr>
              <a:spcBef>
                <a:spcPct val="50000"/>
              </a:spcBef>
            </a:pPr>
            <a:r>
              <a:rPr lang="zh-CN" altLang="en-US" sz="2000" b="1">
                <a:solidFill>
                  <a:srgbClr val="0033CC"/>
                </a:solidFill>
                <a:ea typeface="微软雅黑" pitchFamily="34" charset="-122"/>
              </a:rPr>
              <a:t>为了在</a:t>
            </a:r>
            <a:r>
              <a:rPr lang="zh-CN" altLang="en-US" sz="2000" b="1">
                <a:solidFill>
                  <a:srgbClr val="FF0000"/>
                </a:solidFill>
                <a:ea typeface="微软雅黑" pitchFamily="34" charset="-122"/>
              </a:rPr>
              <a:t>分支指令（条件转移指令）</a:t>
            </a:r>
            <a:r>
              <a:rPr lang="zh-CN" altLang="en-US" sz="2000" b="1">
                <a:solidFill>
                  <a:srgbClr val="0033CC"/>
                </a:solidFill>
                <a:ea typeface="微软雅黑" pitchFamily="34" charset="-122"/>
              </a:rPr>
              <a:t>中被用作是否转移执行的条件！</a:t>
            </a:r>
            <a:endParaRPr lang="en-US" altLang="zh-CN" sz="2000" b="1">
              <a:solidFill>
                <a:srgbClr val="0033CC"/>
              </a:solidFill>
              <a:ea typeface="微软雅黑" pitchFamily="34" charset="-122"/>
            </a:endParaRPr>
          </a:p>
        </p:txBody>
      </p:sp>
      <p:sp>
        <p:nvSpPr>
          <p:cNvPr id="702533" name="Text Box 69"/>
          <p:cNvSpPr txBox="1">
            <a:spLocks noChangeArrowheads="1"/>
          </p:cNvSpPr>
          <p:nvPr/>
        </p:nvSpPr>
        <p:spPr bwMode="auto">
          <a:xfrm>
            <a:off x="7586663" y="2798763"/>
            <a:ext cx="1349375" cy="1320800"/>
          </a:xfrm>
          <a:prstGeom prst="rect">
            <a:avLst/>
          </a:prstGeom>
          <a:solidFill>
            <a:srgbClr val="FFCC00">
              <a:alpha val="1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FF0000"/>
                </a:solidFill>
                <a:latin typeface="微软雅黑" pitchFamily="34" charset="-122"/>
                <a:ea typeface="微软雅黑" pitchFamily="34" charset="-122"/>
              </a:rPr>
              <a:t>if (</a:t>
            </a:r>
            <a:r>
              <a:rPr lang="en-US" altLang="zh-CN" sz="2000" b="1" dirty="0" err="1">
                <a:solidFill>
                  <a:srgbClr val="FF0000"/>
                </a:solidFill>
                <a:latin typeface="微软雅黑" pitchFamily="34" charset="-122"/>
                <a:ea typeface="微软雅黑" pitchFamily="34" charset="-122"/>
              </a:rPr>
              <a:t>i</a:t>
            </a:r>
            <a:r>
              <a:rPr lang="en-US" altLang="zh-CN" sz="2000" b="1" dirty="0">
                <a:solidFill>
                  <a:srgbClr val="FF0000"/>
                </a:solidFill>
                <a:latin typeface="微软雅黑" pitchFamily="34" charset="-122"/>
                <a:ea typeface="微软雅黑" pitchFamily="34" charset="-122"/>
              </a:rPr>
              <a:t>&gt;j)</a:t>
            </a:r>
            <a:r>
              <a:rPr lang="en-US" altLang="zh-CN" sz="2000" b="1" dirty="0">
                <a:latin typeface="微软雅黑" pitchFamily="34" charset="-122"/>
                <a:ea typeface="微软雅黑" pitchFamily="34" charset="-122"/>
              </a:rPr>
              <a:t> {</a:t>
            </a:r>
          </a:p>
          <a:p>
            <a:pPr>
              <a:spcBef>
                <a:spcPct val="50000"/>
              </a:spcBef>
            </a:pPr>
            <a:r>
              <a:rPr lang="en-US" altLang="zh-CN" sz="2000" b="1" dirty="0">
                <a:latin typeface="微软雅黑" pitchFamily="34" charset="-122"/>
                <a:ea typeface="微软雅黑" pitchFamily="34" charset="-122"/>
              </a:rPr>
              <a:t> …</a:t>
            </a:r>
          </a:p>
          <a:p>
            <a:pPr>
              <a:spcBef>
                <a:spcPct val="50000"/>
              </a:spcBef>
            </a:pP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9868403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22" dur="500"/>
                                        <p:tgtEl>
                                          <p:spTgt spid="7025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533"/>
                                        </p:tgtEl>
                                        <p:attrNameLst>
                                          <p:attrName>style.visibility</p:attrName>
                                        </p:attrNameLst>
                                      </p:cBhvr>
                                      <p:to>
                                        <p:strVal val="visible"/>
                                      </p:to>
                                    </p:set>
                                    <p:animEffect transition="in" filter="blinds(horizontal)">
                                      <p:cBhvr>
                                        <p:cTn id="27" dur="500"/>
                                        <p:tgtEl>
                                          <p:spTgt spid="702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32" dur="500"/>
                                        <p:tgtEl>
                                          <p:spTgt spid="70253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2468"/>
                                        </p:tgtEl>
                                        <p:attrNameLst>
                                          <p:attrName>style.visibility</p:attrName>
                                        </p:attrNameLst>
                                      </p:cBhvr>
                                      <p:to>
                                        <p:strVal val="visible"/>
                                      </p:to>
                                    </p:set>
                                    <p:animEffect transition="in" filter="blinds(horizontal)">
                                      <p:cBhvr>
                                        <p:cTn id="37" dur="500"/>
                                        <p:tgtEl>
                                          <p:spTgt spid="7024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2469"/>
                                        </p:tgtEl>
                                        <p:attrNameLst>
                                          <p:attrName>style.visibility</p:attrName>
                                        </p:attrNameLst>
                                      </p:cBhvr>
                                      <p:to>
                                        <p:strVal val="visible"/>
                                      </p:to>
                                    </p:set>
                                    <p:animEffect transition="in" filter="blinds(horizontal)">
                                      <p:cBhvr>
                                        <p:cTn id="42" dur="500"/>
                                        <p:tgtEl>
                                          <p:spTgt spid="7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5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idx="4294967295"/>
          </p:nvPr>
        </p:nvSpPr>
        <p:spPr>
          <a:xfrm>
            <a:off x="522288" y="53975"/>
            <a:ext cx="8156575" cy="600075"/>
          </a:xfrm>
          <a:noFill/>
        </p:spPr>
        <p:txBody>
          <a:bodyPr lIns="63500" tIns="25400" rIns="63500" bIns="25400" anchor="t">
            <a:spAutoFit/>
          </a:bodyPr>
          <a:lstStyle/>
          <a:p>
            <a:r>
              <a:rPr lang="zh-CN" altLang="en-US" smtClean="0"/>
              <a:t>整数减法举例</a:t>
            </a:r>
          </a:p>
        </p:txBody>
      </p:sp>
      <p:sp>
        <p:nvSpPr>
          <p:cNvPr id="708611" name="Rectangle 3"/>
          <p:cNvSpPr>
            <a:spLocks noGrp="1" noChangeArrowheads="1"/>
          </p:cNvSpPr>
          <p:nvPr>
            <p:ph type="body" idx="4294967295"/>
          </p:nvPr>
        </p:nvSpPr>
        <p:spPr>
          <a:xfrm>
            <a:off x="382588" y="931863"/>
            <a:ext cx="8574087" cy="636587"/>
          </a:xfrm>
          <a:noFill/>
        </p:spPr>
        <p:txBody>
          <a:bodyPr lIns="63500" tIns="25400" rIns="63500" bIns="25400">
            <a:spAutoFit/>
          </a:bodyPr>
          <a:lstStyle/>
          <a:p>
            <a:pPr>
              <a:lnSpc>
                <a:spcPct val="95000"/>
              </a:lnSpc>
              <a:spcBef>
                <a:spcPct val="0"/>
              </a:spcBef>
              <a:buFontTx/>
              <a:buNone/>
            </a:pPr>
            <a:r>
              <a:rPr lang="en-US" altLang="zh-CN" sz="2200" dirty="0" smtClean="0">
                <a:latin typeface="微软雅黑" pitchFamily="34" charset="-122"/>
                <a:ea typeface="微软雅黑" pitchFamily="34" charset="-122"/>
              </a:rPr>
              <a:t>         -7- 6 = -7 + (-6) = +3          -3 - 5 = - 3  +  (- 5)  = - 8</a:t>
            </a:r>
          </a:p>
          <a:p>
            <a:pPr>
              <a:lnSpc>
                <a:spcPct val="80000"/>
              </a:lnSpc>
              <a:spcBef>
                <a:spcPct val="0"/>
              </a:spcBef>
              <a:buFontTx/>
              <a:buNone/>
            </a:pPr>
            <a:r>
              <a:rPr lang="en-US" altLang="zh-CN" sz="2200" dirty="0" smtClean="0">
                <a:latin typeface="微软雅黑" pitchFamily="34" charset="-122"/>
                <a:ea typeface="微软雅黑" pitchFamily="34" charset="-122"/>
              </a:rPr>
              <a:t>          9 - 6 = 3 </a:t>
            </a:r>
            <a:r>
              <a:rPr lang="en-US" altLang="zh-CN" sz="2200" dirty="0" smtClean="0">
                <a:latin typeface="微软雅黑" pitchFamily="34" charset="-122"/>
                <a:ea typeface="微软雅黑" pitchFamily="34" charset="-122"/>
                <a:cs typeface="Arial" pitchFamily="34" charset="0"/>
              </a:rPr>
              <a:t>	</a:t>
            </a:r>
            <a:r>
              <a:rPr lang="en-US" altLang="zh-CN" sz="2200" dirty="0" smtClean="0">
                <a:latin typeface="微软雅黑" pitchFamily="34" charset="-122"/>
                <a:ea typeface="微软雅黑" pitchFamily="34" charset="-122"/>
              </a:rPr>
              <a:t>		13 - 5 =  8</a:t>
            </a:r>
          </a:p>
        </p:txBody>
      </p:sp>
      <p:sp>
        <p:nvSpPr>
          <p:cNvPr id="708612" name="Rectangle 4"/>
          <p:cNvSpPr>
            <a:spLocks noChangeArrowheads="1"/>
          </p:cNvSpPr>
          <p:nvPr/>
        </p:nvSpPr>
        <p:spPr bwMode="auto">
          <a:xfrm>
            <a:off x="1935163" y="2154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13" name="Rectangle 8"/>
          <p:cNvSpPr>
            <a:spLocks noChangeArrowheads="1"/>
          </p:cNvSpPr>
          <p:nvPr/>
        </p:nvSpPr>
        <p:spPr bwMode="auto">
          <a:xfrm>
            <a:off x="1935163" y="2535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14"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cs typeface="Arial" pitchFamily="34" charset="0"/>
              </a:rPr>
              <a:t>+</a:t>
            </a:r>
          </a:p>
        </p:txBody>
      </p:sp>
      <p:sp>
        <p:nvSpPr>
          <p:cNvPr id="708615" name="Line 13"/>
          <p:cNvSpPr>
            <a:spLocks noChangeShapeType="1"/>
          </p:cNvSpPr>
          <p:nvPr/>
        </p:nvSpPr>
        <p:spPr bwMode="auto">
          <a:xfrm>
            <a:off x="1193800" y="2840038"/>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16"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cs typeface="Arial" pitchFamily="34" charset="0"/>
              </a:rPr>
              <a:t>+</a:t>
            </a:r>
          </a:p>
        </p:txBody>
      </p:sp>
      <p:sp>
        <p:nvSpPr>
          <p:cNvPr id="708617" name="Line 29"/>
          <p:cNvSpPr>
            <a:spLocks noChangeShapeType="1"/>
          </p:cNvSpPr>
          <p:nvPr/>
        </p:nvSpPr>
        <p:spPr bwMode="auto">
          <a:xfrm>
            <a:off x="5232400" y="2840038"/>
            <a:ext cx="273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18" name="Rectangle 38"/>
          <p:cNvSpPr>
            <a:spLocks noChangeArrowheads="1"/>
          </p:cNvSpPr>
          <p:nvPr/>
        </p:nvSpPr>
        <p:spPr bwMode="auto">
          <a:xfrm>
            <a:off x="1935163" y="1773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19" name="Line 39"/>
          <p:cNvSpPr>
            <a:spLocks noChangeShapeType="1"/>
          </p:cNvSpPr>
          <p:nvPr/>
        </p:nvSpPr>
        <p:spPr bwMode="auto">
          <a:xfrm flipH="1" flipV="1">
            <a:off x="21717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20" name="Line 41"/>
          <p:cNvSpPr>
            <a:spLocks noChangeShapeType="1"/>
          </p:cNvSpPr>
          <p:nvPr/>
        </p:nvSpPr>
        <p:spPr bwMode="auto">
          <a:xfrm flipH="1" flipV="1">
            <a:off x="15621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21" name="Rectangle 87"/>
          <p:cNvSpPr>
            <a:spLocks noChangeArrowheads="1"/>
          </p:cNvSpPr>
          <p:nvPr/>
        </p:nvSpPr>
        <p:spPr bwMode="auto">
          <a:xfrm>
            <a:off x="2527300" y="2170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2" name="Rectangle 88"/>
          <p:cNvSpPr>
            <a:spLocks noChangeArrowheads="1"/>
          </p:cNvSpPr>
          <p:nvPr/>
        </p:nvSpPr>
        <p:spPr bwMode="auto">
          <a:xfrm>
            <a:off x="31194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3"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4"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5"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6" name="Rectangle 92"/>
          <p:cNvSpPr>
            <a:spLocks noChangeArrowheads="1"/>
          </p:cNvSpPr>
          <p:nvPr/>
        </p:nvSpPr>
        <p:spPr bwMode="auto">
          <a:xfrm>
            <a:off x="5929313"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7"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8" name="Rectangle 94"/>
          <p:cNvSpPr>
            <a:spLocks noChangeArrowheads="1"/>
          </p:cNvSpPr>
          <p:nvPr/>
        </p:nvSpPr>
        <p:spPr bwMode="auto">
          <a:xfrm>
            <a:off x="7089775" y="2946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9" name="Rectangle 95"/>
          <p:cNvSpPr>
            <a:spLocks noChangeArrowheads="1"/>
          </p:cNvSpPr>
          <p:nvPr/>
        </p:nvSpPr>
        <p:spPr bwMode="auto">
          <a:xfrm>
            <a:off x="7091363"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0"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1"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2"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33" name="Rectangle 99"/>
          <p:cNvSpPr>
            <a:spLocks noChangeArrowheads="1"/>
          </p:cNvSpPr>
          <p:nvPr/>
        </p:nvSpPr>
        <p:spPr bwMode="auto">
          <a:xfrm>
            <a:off x="5930900"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nvGrpSpPr>
          <p:cNvPr id="708634" name="Group 137"/>
          <p:cNvGrpSpPr>
            <a:grpSpLocks/>
          </p:cNvGrpSpPr>
          <p:nvPr/>
        </p:nvGrpSpPr>
        <p:grpSpPr bwMode="auto">
          <a:xfrm>
            <a:off x="6469063" y="1844675"/>
            <a:ext cx="1277937" cy="849313"/>
            <a:chOff x="4075" y="797"/>
            <a:chExt cx="805" cy="535"/>
          </a:xfrm>
        </p:grpSpPr>
        <p:sp>
          <p:nvSpPr>
            <p:cNvPr id="708635"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36"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37" name="Rectangle 100"/>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8" name="Rectangle 101"/>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sp>
        <p:nvSpPr>
          <p:cNvPr id="708639" name="Rectangle 103"/>
          <p:cNvSpPr>
            <a:spLocks noChangeArrowheads="1"/>
          </p:cNvSpPr>
          <p:nvPr/>
        </p:nvSpPr>
        <p:spPr bwMode="auto">
          <a:xfrm>
            <a:off x="1354138" y="1771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40" name="Rectangle 104"/>
          <p:cNvSpPr>
            <a:spLocks noChangeArrowheads="1"/>
          </p:cNvSpPr>
          <p:nvPr/>
        </p:nvSpPr>
        <p:spPr bwMode="auto">
          <a:xfrm>
            <a:off x="1936750" y="2898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41" name="Rectangle 105"/>
          <p:cNvSpPr>
            <a:spLocks noChangeArrowheads="1"/>
          </p:cNvSpPr>
          <p:nvPr/>
        </p:nvSpPr>
        <p:spPr bwMode="auto">
          <a:xfrm>
            <a:off x="2524125"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2" name="Rectangle 106"/>
          <p:cNvSpPr>
            <a:spLocks noChangeArrowheads="1"/>
          </p:cNvSpPr>
          <p:nvPr/>
        </p:nvSpPr>
        <p:spPr bwMode="auto">
          <a:xfrm>
            <a:off x="2525713" y="25447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3" name="Rectangle 107"/>
          <p:cNvSpPr>
            <a:spLocks noChangeArrowheads="1"/>
          </p:cNvSpPr>
          <p:nvPr/>
        </p:nvSpPr>
        <p:spPr bwMode="auto">
          <a:xfrm>
            <a:off x="3125788" y="2916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44"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5"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6" name="Rectangle 110"/>
          <p:cNvSpPr>
            <a:spLocks noChangeArrowheads="1"/>
          </p:cNvSpPr>
          <p:nvPr/>
        </p:nvSpPr>
        <p:spPr bwMode="auto">
          <a:xfrm>
            <a:off x="6518275" y="24892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7"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48"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282756" name="Text Box 132"/>
          <p:cNvSpPr txBox="1">
            <a:spLocks noChangeArrowheads="1"/>
          </p:cNvSpPr>
          <p:nvPr/>
        </p:nvSpPr>
        <p:spPr bwMode="auto">
          <a:xfrm>
            <a:off x="1349375" y="1784350"/>
            <a:ext cx="944563" cy="3651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1600" b="1">
              <a:latin typeface="Times New Roman" pitchFamily="18" charset="0"/>
            </a:endParaRPr>
          </a:p>
        </p:txBody>
      </p:sp>
      <p:grpSp>
        <p:nvGrpSpPr>
          <p:cNvPr id="708650" name="Group 138"/>
          <p:cNvGrpSpPr>
            <a:grpSpLocks/>
          </p:cNvGrpSpPr>
          <p:nvPr/>
        </p:nvGrpSpPr>
        <p:grpSpPr bwMode="auto">
          <a:xfrm>
            <a:off x="5256213" y="1831975"/>
            <a:ext cx="1277937" cy="849313"/>
            <a:chOff x="4075" y="797"/>
            <a:chExt cx="805" cy="535"/>
          </a:xfrm>
        </p:grpSpPr>
        <p:sp>
          <p:nvSpPr>
            <p:cNvPr id="708651"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52"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53" name="Rectangle 141"/>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54" name="Rectangle 142"/>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sp>
        <p:nvSpPr>
          <p:cNvPr id="282768" name="Rectangle 144"/>
          <p:cNvSpPr>
            <a:spLocks noChangeArrowheads="1"/>
          </p:cNvSpPr>
          <p:nvPr/>
        </p:nvSpPr>
        <p:spPr bwMode="auto">
          <a:xfrm>
            <a:off x="250825" y="4284663"/>
            <a:ext cx="57086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pPr>
            <a:r>
              <a:rPr kumimoji="1" lang="zh-CN" altLang="en-US" sz="2000" b="1" dirty="0">
                <a:latin typeface="微软雅黑" pitchFamily="34" charset="-122"/>
                <a:ea typeface="微软雅黑" pitchFamily="34" charset="-122"/>
              </a:rPr>
              <a:t>带符号 </a:t>
            </a:r>
            <a:r>
              <a:rPr kumimoji="1" lang="en-US" altLang="zh-CN" sz="2000" b="1" dirty="0">
                <a:solidFill>
                  <a:srgbClr val="3333FF"/>
                </a:solidFill>
                <a:latin typeface="微软雅黑" pitchFamily="34" charset="-122"/>
                <a:ea typeface="微软雅黑" pitchFamily="34" charset="-122"/>
              </a:rPr>
              <a:t>(1) </a:t>
            </a:r>
            <a:r>
              <a:rPr kumimoji="1" lang="zh-CN" altLang="en-US" sz="2000" b="1" dirty="0">
                <a:solidFill>
                  <a:srgbClr val="3333FF"/>
                </a:solidFill>
                <a:latin typeface="微软雅黑" pitchFamily="34" charset="-122"/>
                <a:ea typeface="微软雅黑" pitchFamily="34" charset="-122"/>
              </a:rPr>
              <a:t>最高位和次高位的进位不同</a:t>
            </a:r>
            <a:endParaRPr kumimoji="1" lang="en-US" altLang="zh-CN" sz="2000" b="1" dirty="0">
              <a:solidFill>
                <a:srgbClr val="3333FF"/>
              </a:solidFill>
              <a:latin typeface="微软雅黑" pitchFamily="34" charset="-122"/>
              <a:ea typeface="微软雅黑" pitchFamily="34" charset="-122"/>
            </a:endParaRPr>
          </a:p>
          <a:p>
            <a:pPr>
              <a:lnSpc>
                <a:spcPct val="115000"/>
              </a:lnSpc>
            </a:pPr>
            <a:r>
              <a:rPr kumimoji="1" lang="zh-CN" altLang="en-US" sz="2000" b="1" dirty="0">
                <a:latin typeface="微软雅黑" pitchFamily="34" charset="-122"/>
                <a:ea typeface="微软雅黑" pitchFamily="34" charset="-122"/>
              </a:rPr>
              <a:t>溢出：</a:t>
            </a:r>
            <a:r>
              <a:rPr kumimoji="1" lang="en-US" altLang="zh-CN" sz="2000" b="1" dirty="0">
                <a:solidFill>
                  <a:srgbClr val="3333FF"/>
                </a:solidFill>
                <a:latin typeface="微软雅黑" pitchFamily="34" charset="-122"/>
                <a:ea typeface="微软雅黑" pitchFamily="34" charset="-122"/>
              </a:rPr>
              <a:t> (2) </a:t>
            </a:r>
            <a:r>
              <a:rPr lang="zh-CN" altLang="en-US" sz="2000" b="1" dirty="0">
                <a:solidFill>
                  <a:srgbClr val="3333FF"/>
                </a:solidFill>
                <a:latin typeface="微软雅黑" pitchFamily="34" charset="-122"/>
                <a:ea typeface="微软雅黑" pitchFamily="34" charset="-122"/>
              </a:rPr>
              <a:t>和的符号位和加数的符号位不同</a:t>
            </a:r>
          </a:p>
        </p:txBody>
      </p:sp>
      <p:sp>
        <p:nvSpPr>
          <p:cNvPr id="282769" name="Rectangle 145"/>
          <p:cNvSpPr>
            <a:spLocks noChangeArrowheads="1"/>
          </p:cNvSpPr>
          <p:nvPr/>
        </p:nvSpPr>
        <p:spPr bwMode="auto">
          <a:xfrm>
            <a:off x="1930400" y="2133600"/>
            <a:ext cx="377825" cy="10890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282771" name="Text Box 147"/>
          <p:cNvSpPr txBox="1">
            <a:spLocks noChangeArrowheads="1"/>
          </p:cNvSpPr>
          <p:nvPr/>
        </p:nvSpPr>
        <p:spPr bwMode="auto">
          <a:xfrm>
            <a:off x="4100513" y="931863"/>
            <a:ext cx="49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a:solidFill>
                  <a:srgbClr val="CC0000"/>
                </a:solidFill>
                <a:cs typeface="Arial" pitchFamily="34" charset="0"/>
              </a:rPr>
              <a:t>X</a:t>
            </a:r>
          </a:p>
        </p:txBody>
      </p:sp>
      <p:sp>
        <p:nvSpPr>
          <p:cNvPr id="282772" name="Text Box 148"/>
          <p:cNvSpPr txBox="1">
            <a:spLocks noChangeArrowheads="1"/>
          </p:cNvSpPr>
          <p:nvPr/>
        </p:nvSpPr>
        <p:spPr bwMode="auto">
          <a:xfrm>
            <a:off x="8351838" y="954088"/>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708659" name="Text Box 51"/>
          <p:cNvSpPr txBox="1">
            <a:spLocks noChangeArrowheads="1"/>
          </p:cNvSpPr>
          <p:nvPr/>
        </p:nvSpPr>
        <p:spPr bwMode="auto">
          <a:xfrm>
            <a:off x="250825" y="5364163"/>
            <a:ext cx="38258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dirty="0">
                <a:solidFill>
                  <a:srgbClr val="008000"/>
                </a:solidFill>
                <a:latin typeface="微软雅黑" pitchFamily="34" charset="-122"/>
                <a:ea typeface="微软雅黑" pitchFamily="34" charset="-122"/>
              </a:rPr>
              <a:t>做减法以比较大小，规则：</a:t>
            </a:r>
          </a:p>
          <a:p>
            <a:pPr eaLnBrk="0" hangingPunct="0">
              <a:spcBef>
                <a:spcPct val="15000"/>
              </a:spcBef>
            </a:pPr>
            <a:r>
              <a:rPr lang="en-US" altLang="zh-CN" sz="2000" b="1" dirty="0">
                <a:solidFill>
                  <a:srgbClr val="008000"/>
                </a:solidFill>
                <a:latin typeface="微软雅黑" pitchFamily="34" charset="-122"/>
                <a:ea typeface="微软雅黑" pitchFamily="34" charset="-122"/>
              </a:rPr>
              <a:t>Unsigned: CF=0</a:t>
            </a:r>
            <a:r>
              <a:rPr lang="zh-CN" altLang="en-US" sz="2000" b="1" dirty="0">
                <a:solidFill>
                  <a:srgbClr val="008000"/>
                </a:solidFill>
                <a:latin typeface="微软雅黑" pitchFamily="34" charset="-122"/>
                <a:ea typeface="微软雅黑" pitchFamily="34" charset="-122"/>
              </a:rPr>
              <a:t>时，大于 </a:t>
            </a:r>
          </a:p>
          <a:p>
            <a:pPr eaLnBrk="0" hangingPunct="0">
              <a:spcBef>
                <a:spcPct val="15000"/>
              </a:spcBef>
            </a:pPr>
            <a:r>
              <a:rPr lang="en-US" altLang="zh-CN" sz="2000" b="1" dirty="0">
                <a:solidFill>
                  <a:srgbClr val="008000"/>
                </a:solidFill>
                <a:latin typeface="微软雅黑" pitchFamily="34" charset="-122"/>
                <a:ea typeface="微软雅黑" pitchFamily="34" charset="-122"/>
              </a:rPr>
              <a:t>Signed</a:t>
            </a:r>
            <a:r>
              <a:rPr lang="zh-CN" altLang="en-US" sz="2000" b="1" dirty="0">
                <a:solidFill>
                  <a:srgbClr val="008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OF</a:t>
            </a:r>
            <a:r>
              <a:rPr lang="en-US" altLang="zh-CN" sz="2000" b="1" dirty="0">
                <a:solidFill>
                  <a:srgbClr val="008000"/>
                </a:solidFill>
                <a:latin typeface="微软雅黑" pitchFamily="34" charset="-122"/>
                <a:ea typeface="微软雅黑" pitchFamily="34" charset="-122"/>
                <a:sym typeface="Symbol" pitchFamily="18" charset="2"/>
              </a:rPr>
              <a:t>=</a:t>
            </a:r>
            <a:r>
              <a:rPr lang="en-US" altLang="zh-CN" sz="2000" b="1" dirty="0">
                <a:solidFill>
                  <a:srgbClr val="008000"/>
                </a:solidFill>
                <a:latin typeface="微软雅黑" pitchFamily="34" charset="-122"/>
                <a:ea typeface="微软雅黑" pitchFamily="34" charset="-122"/>
              </a:rPr>
              <a:t>SF</a:t>
            </a:r>
            <a:r>
              <a:rPr lang="zh-CN" altLang="en-US" sz="2000" b="1" dirty="0">
                <a:solidFill>
                  <a:srgbClr val="008000"/>
                </a:solidFill>
                <a:latin typeface="微软雅黑" pitchFamily="34" charset="-122"/>
                <a:ea typeface="微软雅黑" pitchFamily="34" charset="-122"/>
              </a:rPr>
              <a:t>时，大于</a:t>
            </a:r>
          </a:p>
        </p:txBody>
      </p:sp>
      <p:sp>
        <p:nvSpPr>
          <p:cNvPr id="708660" name="Text Box 52"/>
          <p:cNvSpPr txBox="1">
            <a:spLocks noChangeArrowheads="1"/>
          </p:cNvSpPr>
          <p:nvPr/>
        </p:nvSpPr>
        <p:spPr bwMode="auto">
          <a:xfrm>
            <a:off x="5607050" y="3402013"/>
            <a:ext cx="30067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kumimoji="1" lang="en-US" altLang="zh-CN" sz="2000" b="1">
                <a:solidFill>
                  <a:srgbClr val="FF0000"/>
                </a:solidFill>
                <a:latin typeface="微软雅黑" pitchFamily="34" charset="-122"/>
                <a:ea typeface="微软雅黑" pitchFamily="34" charset="-122"/>
              </a:rPr>
              <a:t>OF=0</a:t>
            </a:r>
            <a:r>
              <a:rPr kumimoji="1" lang="zh-CN" altLang="en-US" sz="2000" b="1">
                <a:solidFill>
                  <a:srgbClr val="FF0000"/>
                </a:solidFill>
                <a:latin typeface="微软雅黑" pitchFamily="34" charset="-122"/>
                <a:ea typeface="微软雅黑" pitchFamily="34" charset="-122"/>
              </a:rPr>
              <a:t>、</a:t>
            </a:r>
            <a:r>
              <a:rPr kumimoji="1" lang="en-US" altLang="zh-CN" sz="2000" b="1">
                <a:solidFill>
                  <a:srgbClr val="FF0000"/>
                </a:solidFill>
                <a:latin typeface="微软雅黑" pitchFamily="34" charset="-122"/>
                <a:ea typeface="微软雅黑" pitchFamily="34" charset="-122"/>
              </a:rPr>
              <a:t>ZF=0</a:t>
            </a:r>
            <a:r>
              <a:rPr kumimoji="1" lang="zh-CN" altLang="en-US" sz="2000" b="1">
                <a:solidFill>
                  <a:srgbClr val="FF0000"/>
                </a:solidFill>
                <a:latin typeface="微软雅黑" pitchFamily="34" charset="-122"/>
                <a:ea typeface="微软雅黑" pitchFamily="34" charset="-122"/>
              </a:rPr>
              <a:t>、</a:t>
            </a:r>
          </a:p>
          <a:p>
            <a:pPr eaLnBrk="0" hangingPunct="0">
              <a:spcBef>
                <a:spcPct val="15000"/>
              </a:spcBef>
            </a:pPr>
            <a:r>
              <a:rPr kumimoji="1" lang="en-US" altLang="zh-CN" sz="2000" b="1">
                <a:solidFill>
                  <a:srgbClr val="FF0000"/>
                </a:solidFill>
                <a:latin typeface="微软雅黑" pitchFamily="34" charset="-122"/>
                <a:ea typeface="微软雅黑" pitchFamily="34" charset="-122"/>
              </a:rPr>
              <a:t>SF=1</a:t>
            </a:r>
            <a:r>
              <a:rPr lang="zh-CN" altLang="en-US" sz="2000" b="1">
                <a:solidFill>
                  <a:srgbClr val="FF0000"/>
                </a:solidFill>
                <a:latin typeface="微软雅黑" pitchFamily="34" charset="-122"/>
                <a:ea typeface="微软雅黑" pitchFamily="34" charset="-122"/>
              </a:rPr>
              <a:t>、借位</a:t>
            </a:r>
            <a:r>
              <a:rPr lang="en-US" altLang="zh-CN" sz="2000" b="1">
                <a:solidFill>
                  <a:srgbClr val="FF0000"/>
                </a:solidFill>
                <a:latin typeface="微软雅黑" pitchFamily="34" charset="-122"/>
                <a:ea typeface="微软雅黑" pitchFamily="34" charset="-122"/>
              </a:rPr>
              <a:t>CF=0</a:t>
            </a:r>
          </a:p>
        </p:txBody>
      </p:sp>
      <p:sp>
        <p:nvSpPr>
          <p:cNvPr id="708661" name="Text Box 53"/>
          <p:cNvSpPr txBox="1">
            <a:spLocks noChangeArrowheads="1"/>
          </p:cNvSpPr>
          <p:nvPr/>
        </p:nvSpPr>
        <p:spPr bwMode="auto">
          <a:xfrm>
            <a:off x="1376363" y="3429000"/>
            <a:ext cx="287972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OF=1</a:t>
            </a:r>
            <a:r>
              <a:rPr lang="zh-CN" altLang="en-US" sz="2000" b="1">
                <a:solidFill>
                  <a:srgbClr val="FF3300"/>
                </a:solidFill>
                <a:latin typeface="微软雅黑" pitchFamily="34" charset="-122"/>
                <a:ea typeface="微软雅黑" pitchFamily="34" charset="-122"/>
              </a:rPr>
              <a:t>、</a:t>
            </a:r>
            <a:r>
              <a:rPr lang="en-US" altLang="zh-CN" sz="2000" b="1">
                <a:solidFill>
                  <a:srgbClr val="FF3300"/>
                </a:solidFill>
                <a:latin typeface="微软雅黑" pitchFamily="34" charset="-122"/>
                <a:ea typeface="微软雅黑" pitchFamily="34" charset="-122"/>
              </a:rPr>
              <a:t>ZF=0</a:t>
            </a:r>
          </a:p>
          <a:p>
            <a:pPr eaLnBrk="0" hangingPunct="0">
              <a:spcBef>
                <a:spcPct val="15000"/>
              </a:spcBef>
            </a:pPr>
            <a:r>
              <a:rPr lang="en-US" altLang="zh-CN" sz="2000" b="1">
                <a:solidFill>
                  <a:srgbClr val="FF3300"/>
                </a:solidFill>
                <a:latin typeface="微软雅黑" pitchFamily="34" charset="-122"/>
                <a:ea typeface="微软雅黑" pitchFamily="34" charset="-122"/>
              </a:rPr>
              <a:t>SF=0</a:t>
            </a: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2" name="Text Box 148"/>
          <p:cNvSpPr txBox="1">
            <a:spLocks noChangeArrowheads="1"/>
          </p:cNvSpPr>
          <p:nvPr/>
        </p:nvSpPr>
        <p:spPr bwMode="auto">
          <a:xfrm>
            <a:off x="6397625" y="1219200"/>
            <a:ext cx="493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3" name="Text Box 148"/>
          <p:cNvSpPr txBox="1">
            <a:spLocks noChangeArrowheads="1"/>
          </p:cNvSpPr>
          <p:nvPr/>
        </p:nvSpPr>
        <p:spPr bwMode="auto">
          <a:xfrm>
            <a:off x="2520950" y="1233488"/>
            <a:ext cx="493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708664" name="Text Box 56"/>
          <p:cNvSpPr txBox="1">
            <a:spLocks noChangeArrowheads="1"/>
          </p:cNvSpPr>
          <p:nvPr/>
        </p:nvSpPr>
        <p:spPr bwMode="auto">
          <a:xfrm>
            <a:off x="3806825" y="5408613"/>
            <a:ext cx="4770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验证：</a:t>
            </a:r>
            <a:r>
              <a:rPr lang="en-US" altLang="zh-CN" sz="2000" b="1">
                <a:latin typeface="微软雅黑" pitchFamily="34" charset="-122"/>
                <a:ea typeface="微软雅黑" pitchFamily="34" charset="-122"/>
              </a:rPr>
              <a:t>9&gt;6</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CF=0</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13&gt;5</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CF=0</a:t>
            </a:r>
          </a:p>
        </p:txBody>
      </p:sp>
      <p:sp>
        <p:nvSpPr>
          <p:cNvPr id="708665" name="Text Box 57"/>
          <p:cNvSpPr txBox="1">
            <a:spLocks noChangeArrowheads="1"/>
          </p:cNvSpPr>
          <p:nvPr/>
        </p:nvSpPr>
        <p:spPr bwMode="auto">
          <a:xfrm>
            <a:off x="3851275" y="5878513"/>
            <a:ext cx="418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微软雅黑" pitchFamily="34" charset="-122"/>
                <a:ea typeface="微软雅黑" pitchFamily="34" charset="-122"/>
              </a:rPr>
              <a:t>验证：</a:t>
            </a:r>
            <a:r>
              <a:rPr lang="en-US" altLang="zh-CN" sz="2000" b="1">
                <a:latin typeface="微软雅黑" pitchFamily="34" charset="-122"/>
                <a:ea typeface="微软雅黑" pitchFamily="34" charset="-122"/>
              </a:rPr>
              <a:t>-7&lt;6</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OF≠SF</a:t>
            </a:r>
          </a:p>
          <a:p>
            <a:r>
              <a:rPr lang="en-US" altLang="zh-CN" sz="2000" b="1">
                <a:latin typeface="微软雅黑" pitchFamily="34" charset="-122"/>
                <a:ea typeface="微软雅黑" pitchFamily="34" charset="-122"/>
              </a:rPr>
              <a:t>          -3&lt;5</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OF≠SF</a:t>
            </a:r>
          </a:p>
        </p:txBody>
      </p:sp>
      <p:sp>
        <p:nvSpPr>
          <p:cNvPr id="708666" name="Text Box 58"/>
          <p:cNvSpPr txBox="1">
            <a:spLocks noChangeArrowheads="1"/>
          </p:cNvSpPr>
          <p:nvPr/>
        </p:nvSpPr>
        <p:spPr bwMode="auto">
          <a:xfrm>
            <a:off x="5876925" y="4284663"/>
            <a:ext cx="2744788"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微软雅黑" pitchFamily="34" charset="-122"/>
                <a:ea typeface="微软雅黑" pitchFamily="34" charset="-122"/>
              </a:rPr>
              <a:t>无符号减溢出：</a:t>
            </a:r>
            <a:r>
              <a:rPr kumimoji="1" lang="zh-CN" altLang="en-US" b="1">
                <a:solidFill>
                  <a:srgbClr val="3333FF"/>
                </a:solidFill>
                <a:ea typeface="微软雅黑" pitchFamily="34" charset="-122"/>
              </a:rPr>
              <a:t>差为负数，即借位</a:t>
            </a:r>
            <a:r>
              <a:rPr kumimoji="1" lang="en-US" altLang="zh-CN" b="1">
                <a:solidFill>
                  <a:srgbClr val="3333FF"/>
                </a:solidFill>
                <a:ea typeface="微软雅黑" pitchFamily="34" charset="-122"/>
              </a:rPr>
              <a:t>CF=1</a:t>
            </a:r>
            <a:endParaRPr kumimoji="1" lang="en-US" altLang="zh-CN" sz="2000" b="1">
              <a:latin typeface="微软雅黑" pitchFamily="34" charset="-122"/>
              <a:ea typeface="微软雅黑" pitchFamily="34" charset="-122"/>
            </a:endParaRPr>
          </a:p>
        </p:txBody>
      </p:sp>
    </p:spTree>
    <p:extLst>
      <p:ext uri="{BB962C8B-B14F-4D97-AF65-F5344CB8AC3E}">
        <p14:creationId xmlns:p14="http://schemas.microsoft.com/office/powerpoint/2010/main" val="42758220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71"/>
                                        </p:tgtEl>
                                        <p:attrNameLst>
                                          <p:attrName>style.visibility</p:attrName>
                                        </p:attrNameLst>
                                      </p:cBhvr>
                                      <p:to>
                                        <p:strVal val="visible"/>
                                      </p:to>
                                    </p:set>
                                    <p:animEffect transition="in" filter="blinds(horizontal)">
                                      <p:cBhvr>
                                        <p:cTn id="7" dur="500"/>
                                        <p:tgtEl>
                                          <p:spTgt spid="28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72"/>
                                        </p:tgtEl>
                                        <p:attrNameLst>
                                          <p:attrName>style.visibility</p:attrName>
                                        </p:attrNameLst>
                                      </p:cBhvr>
                                      <p:to>
                                        <p:strVal val="visible"/>
                                      </p:to>
                                    </p:set>
                                    <p:animEffect transition="in" filter="blinds(horizontal)">
                                      <p:cBhvr>
                                        <p:cTn id="12" dur="500"/>
                                        <p:tgtEl>
                                          <p:spTgt spid="28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756"/>
                                        </p:tgtEl>
                                        <p:attrNameLst>
                                          <p:attrName>style.visibility</p:attrName>
                                        </p:attrNameLst>
                                      </p:cBhvr>
                                      <p:to>
                                        <p:strVal val="visible"/>
                                      </p:to>
                                    </p:set>
                                    <p:animEffect transition="in" filter="blinds(horizontal)">
                                      <p:cBhvr>
                                        <p:cTn id="27" dur="500"/>
                                        <p:tgtEl>
                                          <p:spTgt spid="2827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769"/>
                                        </p:tgtEl>
                                        <p:attrNameLst>
                                          <p:attrName>style.visibility</p:attrName>
                                        </p:attrNameLst>
                                      </p:cBhvr>
                                      <p:to>
                                        <p:strVal val="visible"/>
                                      </p:to>
                                    </p:set>
                                    <p:animEffect transition="in" filter="blinds(horizontal)">
                                      <p:cBhvr>
                                        <p:cTn id="32" dur="500"/>
                                        <p:tgtEl>
                                          <p:spTgt spid="282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8661"/>
                                        </p:tgtEl>
                                        <p:attrNameLst>
                                          <p:attrName>style.visibility</p:attrName>
                                        </p:attrNameLst>
                                      </p:cBhvr>
                                      <p:to>
                                        <p:strVal val="visible"/>
                                      </p:to>
                                    </p:set>
                                    <p:animEffect transition="in" filter="blinds(horizontal)">
                                      <p:cBhvr>
                                        <p:cTn id="37" dur="500"/>
                                        <p:tgtEl>
                                          <p:spTgt spid="7086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8660"/>
                                        </p:tgtEl>
                                        <p:attrNameLst>
                                          <p:attrName>style.visibility</p:attrName>
                                        </p:attrNameLst>
                                      </p:cBhvr>
                                      <p:to>
                                        <p:strVal val="visible"/>
                                      </p:to>
                                    </p:set>
                                    <p:animEffect transition="in" filter="blinds(horizontal)">
                                      <p:cBhvr>
                                        <p:cTn id="42" dur="500"/>
                                        <p:tgtEl>
                                          <p:spTgt spid="7086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2768"/>
                                        </p:tgtEl>
                                        <p:attrNameLst>
                                          <p:attrName>style.visibility</p:attrName>
                                        </p:attrNameLst>
                                      </p:cBhvr>
                                      <p:to>
                                        <p:strVal val="visible"/>
                                      </p:to>
                                    </p:set>
                                    <p:animEffect transition="in" filter="blinds(horizontal)">
                                      <p:cBhvr>
                                        <p:cTn id="47" dur="500"/>
                                        <p:tgtEl>
                                          <p:spTgt spid="2827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8666"/>
                                        </p:tgtEl>
                                        <p:attrNameLst>
                                          <p:attrName>style.visibility</p:attrName>
                                        </p:attrNameLst>
                                      </p:cBhvr>
                                      <p:to>
                                        <p:strVal val="visible"/>
                                      </p:to>
                                    </p:set>
                                    <p:animEffect transition="in" filter="blinds(horizontal)">
                                      <p:cBhvr>
                                        <p:cTn id="52" dur="500"/>
                                        <p:tgtEl>
                                          <p:spTgt spid="7086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8659"/>
                                        </p:tgtEl>
                                        <p:attrNameLst>
                                          <p:attrName>style.visibility</p:attrName>
                                        </p:attrNameLst>
                                      </p:cBhvr>
                                      <p:to>
                                        <p:strVal val="visible"/>
                                      </p:to>
                                    </p:set>
                                    <p:animEffect transition="in" filter="blinds(horizontal)">
                                      <p:cBhvr>
                                        <p:cTn id="57" dur="500"/>
                                        <p:tgtEl>
                                          <p:spTgt spid="7086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8664"/>
                                        </p:tgtEl>
                                        <p:attrNameLst>
                                          <p:attrName>style.visibility</p:attrName>
                                        </p:attrNameLst>
                                      </p:cBhvr>
                                      <p:to>
                                        <p:strVal val="visible"/>
                                      </p:to>
                                    </p:set>
                                    <p:animEffect transition="in" filter="blinds(horizontal)">
                                      <p:cBhvr>
                                        <p:cTn id="62" dur="500"/>
                                        <p:tgtEl>
                                          <p:spTgt spid="70866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8665"/>
                                        </p:tgtEl>
                                        <p:attrNameLst>
                                          <p:attrName>style.visibility</p:attrName>
                                        </p:attrNameLst>
                                      </p:cBhvr>
                                      <p:to>
                                        <p:strVal val="visible"/>
                                      </p:to>
                                    </p:set>
                                    <p:animEffect transition="in" filter="blinds(horizontal)">
                                      <p:cBhvr>
                                        <p:cTn id="67" dur="500"/>
                                        <p:tgtEl>
                                          <p:spTgt spid="70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56" grpId="0" animBg="1"/>
      <p:bldP spid="282768" grpId="0"/>
      <p:bldP spid="282769" grpId="0" animBg="1"/>
      <p:bldP spid="282771" grpId="0"/>
      <p:bldP spid="282772" grpId="0"/>
      <p:bldP spid="708659" grpId="0"/>
      <p:bldP spid="708660" grpId="0"/>
      <p:bldP spid="708661" grpId="0"/>
      <p:bldP spid="2" grpId="0"/>
      <p:bldP spid="3" grpId="0"/>
      <p:bldP spid="708664" grpId="0"/>
      <p:bldP spid="708665" grpId="0"/>
      <p:bldP spid="7086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idx="4294967295"/>
          </p:nvPr>
        </p:nvSpPr>
        <p:spPr>
          <a:xfrm>
            <a:off x="296863" y="53975"/>
            <a:ext cx="8229600" cy="660400"/>
          </a:xfrm>
        </p:spPr>
        <p:txBody>
          <a:bodyPr lIns="63500" tIns="25400" rIns="63500" bIns="25400" anchor="t">
            <a:spAutoFit/>
          </a:bodyPr>
          <a:lstStyle/>
          <a:p>
            <a:r>
              <a:rPr lang="zh-CN" altLang="en-US" smtClean="0"/>
              <a:t>整数减法举例</a:t>
            </a:r>
          </a:p>
        </p:txBody>
      </p:sp>
      <p:sp>
        <p:nvSpPr>
          <p:cNvPr id="710660" name="Text Box 4"/>
          <p:cNvSpPr txBox="1">
            <a:spLocks noChangeArrowheads="1"/>
          </p:cNvSpPr>
          <p:nvPr/>
        </p:nvSpPr>
        <p:spPr bwMode="auto">
          <a:xfrm>
            <a:off x="250825" y="728663"/>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5000"/>
              </a:spcBef>
            </a:pPr>
            <a:r>
              <a:rPr lang="en-US" altLang="zh-CN" sz="2000" b="1" dirty="0"/>
              <a:t>unsigned </a:t>
            </a:r>
            <a:r>
              <a:rPr lang="en-US" altLang="zh-CN" sz="2000" b="1" dirty="0" err="1"/>
              <a:t>int</a:t>
            </a:r>
            <a:r>
              <a:rPr lang="en-US" altLang="zh-CN" sz="2000" b="1" dirty="0"/>
              <a:t> x=134;</a:t>
            </a:r>
            <a:endParaRPr lang="zh-CN" altLang="en-US" sz="2000" b="1" dirty="0"/>
          </a:p>
          <a:p>
            <a:pPr>
              <a:lnSpc>
                <a:spcPct val="110000"/>
              </a:lnSpc>
              <a:spcBef>
                <a:spcPct val="25000"/>
              </a:spcBef>
            </a:pPr>
            <a:r>
              <a:rPr lang="en-US" altLang="zh-CN" sz="2000" b="1" dirty="0"/>
              <a:t>unsigned </a:t>
            </a:r>
            <a:r>
              <a:rPr lang="en-US" altLang="zh-CN" sz="2000" b="1" dirty="0" err="1"/>
              <a:t>int</a:t>
            </a:r>
            <a:r>
              <a:rPr lang="en-US" altLang="zh-CN" sz="2000" b="1" dirty="0"/>
              <a:t> y=246;</a:t>
            </a:r>
          </a:p>
          <a:p>
            <a:pPr>
              <a:lnSpc>
                <a:spcPct val="110000"/>
              </a:lnSpc>
              <a:spcBef>
                <a:spcPct val="25000"/>
              </a:spcBef>
            </a:pPr>
            <a:r>
              <a:rPr lang="en-US" altLang="zh-CN" sz="2000" b="1" dirty="0" err="1"/>
              <a:t>int</a:t>
            </a:r>
            <a:r>
              <a:rPr lang="en-US" altLang="zh-CN" sz="2000" b="1" dirty="0"/>
              <a:t> m=x;</a:t>
            </a:r>
          </a:p>
          <a:p>
            <a:pPr>
              <a:lnSpc>
                <a:spcPct val="110000"/>
              </a:lnSpc>
              <a:spcBef>
                <a:spcPct val="25000"/>
              </a:spcBef>
            </a:pPr>
            <a:r>
              <a:rPr lang="en-US" altLang="zh-CN" sz="2000" b="1" dirty="0" err="1"/>
              <a:t>int</a:t>
            </a:r>
            <a:r>
              <a:rPr lang="en-US" altLang="zh-CN" sz="2000" b="1" dirty="0"/>
              <a:t> n=y;</a:t>
            </a:r>
          </a:p>
          <a:p>
            <a:pPr>
              <a:lnSpc>
                <a:spcPct val="110000"/>
              </a:lnSpc>
            </a:pPr>
            <a:r>
              <a:rPr lang="en-US" altLang="zh-CN" sz="2000" b="1" dirty="0"/>
              <a:t>unsigned </a:t>
            </a:r>
            <a:r>
              <a:rPr lang="en-US" altLang="zh-CN" sz="2000" b="1" dirty="0" err="1"/>
              <a:t>int</a:t>
            </a:r>
            <a:r>
              <a:rPr lang="en-US" altLang="zh-CN" sz="2000" b="1" dirty="0"/>
              <a:t> </a:t>
            </a:r>
            <a:r>
              <a:rPr lang="en-US" altLang="zh-CN" sz="2000" b="1" dirty="0">
                <a:solidFill>
                  <a:srgbClr val="FF0000"/>
                </a:solidFill>
              </a:rPr>
              <a:t>z1=x-y</a:t>
            </a:r>
            <a:r>
              <a:rPr lang="en-US" altLang="zh-CN" sz="2000" b="1" dirty="0"/>
              <a:t>;</a:t>
            </a:r>
            <a:endParaRPr lang="zh-CN" altLang="en-US" sz="2000" b="1" dirty="0"/>
          </a:p>
          <a:p>
            <a:pPr>
              <a:lnSpc>
                <a:spcPct val="110000"/>
              </a:lnSpc>
            </a:pPr>
            <a:r>
              <a:rPr lang="en-US" altLang="zh-CN" sz="2000" b="1" dirty="0"/>
              <a:t>unsigned </a:t>
            </a:r>
            <a:r>
              <a:rPr lang="en-US" altLang="zh-CN" sz="2000" b="1" dirty="0" err="1"/>
              <a:t>int</a:t>
            </a:r>
            <a:r>
              <a:rPr lang="en-US" altLang="zh-CN" sz="2000" b="1" dirty="0">
                <a:solidFill>
                  <a:srgbClr val="FF0000"/>
                </a:solidFill>
              </a:rPr>
              <a:t> z2=</a:t>
            </a:r>
            <a:r>
              <a:rPr lang="en-US" altLang="zh-CN" sz="2000" b="1" dirty="0" err="1">
                <a:solidFill>
                  <a:srgbClr val="FF0000"/>
                </a:solidFill>
              </a:rPr>
              <a:t>x+y</a:t>
            </a:r>
            <a:r>
              <a:rPr lang="en-US" altLang="zh-CN" sz="2000" b="1" dirty="0"/>
              <a:t>;</a:t>
            </a:r>
          </a:p>
          <a:p>
            <a:pPr>
              <a:lnSpc>
                <a:spcPct val="110000"/>
              </a:lnSpc>
            </a:pPr>
            <a:r>
              <a:rPr lang="en-US" altLang="zh-CN" sz="2000" b="1" dirty="0" err="1"/>
              <a:t>int</a:t>
            </a:r>
            <a:r>
              <a:rPr lang="en-US" altLang="zh-CN" sz="2000" b="1" dirty="0"/>
              <a:t> </a:t>
            </a:r>
            <a:r>
              <a:rPr lang="en-US" altLang="zh-CN" sz="2000" b="1" dirty="0">
                <a:solidFill>
                  <a:srgbClr val="FF0000"/>
                </a:solidFill>
              </a:rPr>
              <a:t>k1=m-n</a:t>
            </a:r>
            <a:r>
              <a:rPr lang="en-US" altLang="zh-CN" sz="2000" b="1" dirty="0"/>
              <a:t>;</a:t>
            </a:r>
          </a:p>
          <a:p>
            <a:pPr>
              <a:lnSpc>
                <a:spcPct val="110000"/>
              </a:lnSpc>
            </a:pPr>
            <a:r>
              <a:rPr lang="en-US" altLang="zh-CN" sz="2000" b="1" dirty="0" err="1"/>
              <a:t>int</a:t>
            </a:r>
            <a:r>
              <a:rPr lang="en-US" altLang="zh-CN" sz="2000" b="1" dirty="0">
                <a:solidFill>
                  <a:srgbClr val="FF0000"/>
                </a:solidFill>
              </a:rPr>
              <a:t> k2=</a:t>
            </a:r>
            <a:r>
              <a:rPr lang="en-US" altLang="zh-CN" sz="2000" b="1" dirty="0" err="1">
                <a:solidFill>
                  <a:srgbClr val="FF0000"/>
                </a:solidFill>
              </a:rPr>
              <a:t>m+n</a:t>
            </a:r>
            <a:r>
              <a:rPr lang="en-US" altLang="zh-CN" sz="2000" b="1" dirty="0"/>
              <a:t>;</a:t>
            </a:r>
          </a:p>
        </p:txBody>
      </p:sp>
      <p:sp>
        <p:nvSpPr>
          <p:cNvPr id="710661" name="Text Box 5"/>
          <p:cNvSpPr txBox="1">
            <a:spLocks noChangeArrowheads="1"/>
          </p:cNvSpPr>
          <p:nvPr/>
        </p:nvSpPr>
        <p:spPr bwMode="auto">
          <a:xfrm>
            <a:off x="250825" y="3832225"/>
            <a:ext cx="82804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b="1" dirty="0">
                <a:solidFill>
                  <a:srgbClr val="0000FF"/>
                </a:solidFill>
                <a:latin typeface="微软雅黑" pitchFamily="34" charset="-122"/>
                <a:ea typeface="微软雅黑" pitchFamily="34" charset="-122"/>
              </a:rPr>
              <a:t>x</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m</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1000 0110</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y</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n</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1111 0110</a:t>
            </a:r>
          </a:p>
          <a:p>
            <a:pPr>
              <a:spcBef>
                <a:spcPct val="20000"/>
              </a:spcBef>
            </a:pPr>
            <a:r>
              <a:rPr lang="en-US" altLang="zh-CN" sz="2000" b="1" dirty="0">
                <a:solidFill>
                  <a:srgbClr val="0000FF"/>
                </a:solidFill>
                <a:latin typeface="微软雅黑" pitchFamily="34" charset="-122"/>
                <a:ea typeface="微软雅黑" pitchFamily="34" charset="-122"/>
              </a:rPr>
              <a:t>z1</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k1</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1001 0000</a:t>
            </a:r>
            <a:r>
              <a:rPr lang="zh-CN" altLang="en-US" sz="2000" b="1" dirty="0">
                <a:solidFill>
                  <a:srgbClr val="0000FF"/>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CF=1</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OF=0</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SF=1</a:t>
            </a:r>
          </a:p>
          <a:p>
            <a:pPr>
              <a:spcBef>
                <a:spcPct val="20000"/>
              </a:spcBef>
            </a:pPr>
            <a:r>
              <a:rPr lang="en-US" altLang="zh-CN" sz="2000" b="1" dirty="0">
                <a:solidFill>
                  <a:srgbClr val="0000FF"/>
                </a:solidFill>
                <a:latin typeface="微软雅黑" pitchFamily="34" charset="-122"/>
                <a:ea typeface="微软雅黑" pitchFamily="34" charset="-122"/>
              </a:rPr>
              <a:t>z1</a:t>
            </a:r>
            <a:r>
              <a:rPr lang="zh-CN" altLang="en-US" sz="2000" b="1" dirty="0">
                <a:solidFill>
                  <a:srgbClr val="0000FF"/>
                </a:solidFill>
                <a:latin typeface="微软雅黑" pitchFamily="34" charset="-122"/>
                <a:ea typeface="微软雅黑" pitchFamily="34" charset="-122"/>
              </a:rPr>
              <a:t>的值为</a:t>
            </a:r>
            <a:r>
              <a:rPr lang="en-US" altLang="zh-CN" sz="2000" b="1" dirty="0">
                <a:solidFill>
                  <a:srgbClr val="0000FF"/>
                </a:solidFill>
                <a:latin typeface="微软雅黑" pitchFamily="34" charset="-122"/>
                <a:ea typeface="微软雅黑" pitchFamily="34" charset="-122"/>
              </a:rPr>
              <a:t>144</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=134-246+256</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x-y&lt;0</a:t>
            </a:r>
            <a:r>
              <a:rPr lang="zh-CN" altLang="en-US" sz="2000" b="1" dirty="0">
                <a:solidFill>
                  <a:srgbClr val="FF0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k1</a:t>
            </a:r>
            <a:r>
              <a:rPr lang="zh-CN" altLang="en-US" sz="2000" b="1" dirty="0">
                <a:solidFill>
                  <a:srgbClr val="008000"/>
                </a:solidFill>
                <a:latin typeface="微软雅黑" pitchFamily="34" charset="-122"/>
                <a:ea typeface="微软雅黑" pitchFamily="34" charset="-122"/>
              </a:rPr>
              <a:t>的值为</a:t>
            </a:r>
            <a:r>
              <a:rPr lang="en-US" altLang="zh-CN" sz="2000" b="1" dirty="0">
                <a:solidFill>
                  <a:srgbClr val="008000"/>
                </a:solidFill>
                <a:latin typeface="微软雅黑" pitchFamily="34" charset="-122"/>
                <a:ea typeface="微软雅黑" pitchFamily="34" charset="-122"/>
              </a:rPr>
              <a:t>-112</a:t>
            </a:r>
            <a:r>
              <a:rPr lang="zh-CN" altLang="en-US" sz="2000" b="1" dirty="0">
                <a:solidFill>
                  <a:srgbClr val="008000"/>
                </a:solidFill>
                <a:latin typeface="微软雅黑" pitchFamily="34" charset="-122"/>
                <a:ea typeface="微软雅黑" pitchFamily="34" charset="-122"/>
              </a:rPr>
              <a:t>。</a:t>
            </a:r>
          </a:p>
        </p:txBody>
      </p:sp>
      <p:sp>
        <p:nvSpPr>
          <p:cNvPr id="710662" name="Text Box 6"/>
          <p:cNvSpPr txBox="1">
            <a:spLocks noChangeArrowheads="1"/>
          </p:cNvSpPr>
          <p:nvPr/>
        </p:nvSpPr>
        <p:spPr bwMode="auto">
          <a:xfrm>
            <a:off x="3176588" y="1854200"/>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grpSp>
        <p:nvGrpSpPr>
          <p:cNvPr id="710663" name="Group 7"/>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10665"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10666" name="Group 73"/>
              <p:cNvGrpSpPr>
                <a:grpSpLocks/>
              </p:cNvGrpSpPr>
              <p:nvPr/>
            </p:nvGrpSpPr>
            <p:grpSpPr bwMode="auto">
              <a:xfrm>
                <a:off x="3495675" y="3876675"/>
                <a:ext cx="4968876" cy="2393950"/>
                <a:chOff x="2202" y="2442"/>
                <a:chExt cx="3130" cy="1508"/>
              </a:xfrm>
            </p:grpSpPr>
            <p:sp>
              <p:nvSpPr>
                <p:cNvPr id="71066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68"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69"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0"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1"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2"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3"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4"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5"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8"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a:cs typeface="Arial" pitchFamily="34" charset="0"/>
                    </a:rPr>
                    <a:t>Adder</a:t>
                  </a:r>
                </a:p>
              </p:txBody>
            </p:sp>
            <p:sp>
              <p:nvSpPr>
                <p:cNvPr id="710679"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0"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1"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2"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83"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84"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en-US" altLang="zh-CN" sz="1600" b="1">
                      <a:cs typeface="Arial" pitchFamily="34" charset="0"/>
                    </a:rPr>
                    <a:t>n</a:t>
                  </a:r>
                </a:p>
              </p:txBody>
            </p:sp>
            <p:sp>
              <p:nvSpPr>
                <p:cNvPr id="710685"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10686"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1068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8"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1068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0"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1069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2"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3"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94"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10695" name="Group 43"/>
                <p:cNvGrpSpPr>
                  <a:grpSpLocks/>
                </p:cNvGrpSpPr>
                <p:nvPr/>
              </p:nvGrpSpPr>
              <p:grpSpPr bwMode="auto">
                <a:xfrm>
                  <a:off x="2780" y="3574"/>
                  <a:ext cx="290" cy="236"/>
                  <a:chOff x="1816" y="3448"/>
                  <a:chExt cx="336" cy="288"/>
                </a:xfrm>
              </p:grpSpPr>
              <p:sp>
                <p:nvSpPr>
                  <p:cNvPr id="710696"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0697"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8"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9"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0700"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1"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3"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4"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705"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0706"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10707"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10708"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1070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10"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10711"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12"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10713"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10714"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71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71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717"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10718"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2000" b="1">
                  <a:solidFill>
                    <a:srgbClr val="C00000"/>
                  </a:solidFill>
                  <a:latin typeface="黑体" pitchFamily="49" charset="-122"/>
                  <a:ea typeface="黑体" pitchFamily="49" charset="-122"/>
                </a:endParaRPr>
              </a:p>
            </p:txBody>
          </p:sp>
        </p:grpSp>
        <p:sp>
          <p:nvSpPr>
            <p:cNvPr id="710719"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720"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10721"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722"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grpSp>
        <p:nvGrpSpPr>
          <p:cNvPr id="710723" name="Group 67"/>
          <p:cNvGrpSpPr>
            <a:grpSpLocks/>
          </p:cNvGrpSpPr>
          <p:nvPr/>
        </p:nvGrpSpPr>
        <p:grpSpPr bwMode="auto">
          <a:xfrm>
            <a:off x="206375" y="5049838"/>
            <a:ext cx="2970213" cy="1439862"/>
            <a:chOff x="73" y="3237"/>
            <a:chExt cx="1871" cy="907"/>
          </a:xfrm>
        </p:grpSpPr>
        <p:pic>
          <p:nvPicPr>
            <p:cNvPr id="710724"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 y="3549"/>
              <a:ext cx="1871" cy="595"/>
            </a:xfrm>
            <a:prstGeom prst="rect">
              <a:avLst/>
            </a:prstGeom>
            <a:noFill/>
            <a:extLst>
              <a:ext uri="{909E8E84-426E-40DD-AFC4-6F175D3DCCD1}">
                <a14:hiddenFill xmlns:a14="http://schemas.microsoft.com/office/drawing/2010/main">
                  <a:solidFill>
                    <a:srgbClr val="FFFFFF"/>
                  </a:solidFill>
                </a14:hiddenFill>
              </a:ext>
            </a:extLst>
          </p:spPr>
        </p:pic>
        <p:sp>
          <p:nvSpPr>
            <p:cNvPr id="710725" name="Text Box 69"/>
            <p:cNvSpPr txBox="1">
              <a:spLocks noChangeArrowheads="1"/>
            </p:cNvSpPr>
            <p:nvPr/>
          </p:nvSpPr>
          <p:spPr bwMode="auto">
            <a:xfrm>
              <a:off x="130" y="3237"/>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无符号减公式：</a:t>
              </a:r>
            </a:p>
          </p:txBody>
        </p:sp>
      </p:grpSp>
      <p:sp>
        <p:nvSpPr>
          <p:cNvPr id="710726" name="Rectangle 70"/>
          <p:cNvSpPr>
            <a:spLocks noChangeArrowheads="1"/>
          </p:cNvSpPr>
          <p:nvPr/>
        </p:nvSpPr>
        <p:spPr bwMode="auto">
          <a:xfrm>
            <a:off x="296863" y="2393950"/>
            <a:ext cx="2609850"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727" name="Rectangle 71"/>
          <p:cNvSpPr>
            <a:spLocks noChangeArrowheads="1"/>
          </p:cNvSpPr>
          <p:nvPr/>
        </p:nvSpPr>
        <p:spPr bwMode="auto">
          <a:xfrm>
            <a:off x="250825" y="3068638"/>
            <a:ext cx="1665288"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728" name="Rectangle 72"/>
          <p:cNvSpPr>
            <a:spLocks noChangeArrowheads="1"/>
          </p:cNvSpPr>
          <p:nvPr/>
        </p:nvSpPr>
        <p:spPr bwMode="auto">
          <a:xfrm>
            <a:off x="1285875" y="6038850"/>
            <a:ext cx="1935163" cy="5397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0729" name="Group 73"/>
          <p:cNvGrpSpPr>
            <a:grpSpLocks/>
          </p:cNvGrpSpPr>
          <p:nvPr/>
        </p:nvGrpSpPr>
        <p:grpSpPr bwMode="auto">
          <a:xfrm>
            <a:off x="3806825" y="5003800"/>
            <a:ext cx="5084763" cy="1709738"/>
            <a:chOff x="2398" y="3181"/>
            <a:chExt cx="3203" cy="1077"/>
          </a:xfrm>
        </p:grpSpPr>
        <p:sp>
          <p:nvSpPr>
            <p:cNvPr id="710730" name="Text Box 74"/>
            <p:cNvSpPr txBox="1">
              <a:spLocks noChangeArrowheads="1"/>
            </p:cNvSpPr>
            <p:nvPr/>
          </p:nvSpPr>
          <p:spPr bwMode="auto">
            <a:xfrm>
              <a:off x="2937" y="318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带符号减公式：</a:t>
              </a:r>
            </a:p>
          </p:txBody>
        </p:sp>
        <p:pic>
          <p:nvPicPr>
            <p:cNvPr id="710731"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 y="3459"/>
              <a:ext cx="3203" cy="799"/>
            </a:xfrm>
            <a:prstGeom prst="rect">
              <a:avLst/>
            </a:prstGeom>
            <a:noFill/>
            <a:extLst>
              <a:ext uri="{909E8E84-426E-40DD-AFC4-6F175D3DCCD1}">
                <a14:hiddenFill xmlns:a14="http://schemas.microsoft.com/office/drawing/2010/main">
                  <a:solidFill>
                    <a:srgbClr val="FFFFFF"/>
                  </a:solidFill>
                </a14:hiddenFill>
              </a:ext>
            </a:extLst>
          </p:spPr>
        </p:pic>
      </p:grpSp>
      <p:sp>
        <p:nvSpPr>
          <p:cNvPr id="710732" name="Rectangle 76"/>
          <p:cNvSpPr>
            <a:spLocks noChangeArrowheads="1"/>
          </p:cNvSpPr>
          <p:nvPr/>
        </p:nvSpPr>
        <p:spPr bwMode="auto">
          <a:xfrm>
            <a:off x="4797425" y="5859463"/>
            <a:ext cx="3914775" cy="404812"/>
          </a:xfrm>
          <a:prstGeom prst="rect">
            <a:avLst/>
          </a:prstGeom>
          <a:solidFill>
            <a:srgbClr val="008000">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642812" y="4405080"/>
            <a:ext cx="1459326" cy="830997"/>
          </a:xfrm>
          <a:prstGeom prst="rect">
            <a:avLst/>
          </a:prstGeom>
          <a:noFill/>
        </p:spPr>
        <p:txBody>
          <a:bodyPr wrap="square" rtlCol="0">
            <a:spAutoFit/>
          </a:bodyPr>
          <a:lstStyle/>
          <a:p>
            <a:r>
              <a:rPr lang="en-US" altLang="zh-CN" sz="2400" b="1" dirty="0" smtClean="0">
                <a:solidFill>
                  <a:srgbClr val="FF0000"/>
                </a:solidFill>
              </a:rPr>
              <a:t>x&gt;y ?</a:t>
            </a:r>
          </a:p>
          <a:p>
            <a:r>
              <a:rPr lang="en-US" altLang="zh-CN" sz="2400" b="1" dirty="0" smtClean="0">
                <a:solidFill>
                  <a:srgbClr val="FF0000"/>
                </a:solidFill>
              </a:rPr>
              <a:t>m &gt; n ?</a:t>
            </a:r>
            <a:endParaRPr lang="zh-CN" altLang="en-US" sz="2400" b="1" dirty="0">
              <a:solidFill>
                <a:srgbClr val="FF0000"/>
              </a:solidFill>
            </a:endParaRPr>
          </a:p>
        </p:txBody>
      </p:sp>
    </p:spTree>
    <p:extLst>
      <p:ext uri="{BB962C8B-B14F-4D97-AF65-F5344CB8AC3E}">
        <p14:creationId xmlns:p14="http://schemas.microsoft.com/office/powerpoint/2010/main" val="2801513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0662"/>
                                        </p:tgtEl>
                                        <p:attrNameLst>
                                          <p:attrName>style.visibility</p:attrName>
                                        </p:attrNameLst>
                                      </p:cBhvr>
                                      <p:to>
                                        <p:strVal val="visible"/>
                                      </p:to>
                                    </p:set>
                                    <p:animEffect transition="in" filter="blinds(horizontal)">
                                      <p:cBhvr>
                                        <p:cTn id="7" dur="500"/>
                                        <p:tgtEl>
                                          <p:spTgt spid="710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0661">
                                            <p:txEl>
                                              <p:pRg st="0" end="0"/>
                                            </p:txEl>
                                          </p:spTgt>
                                        </p:tgtEl>
                                        <p:attrNameLst>
                                          <p:attrName>style.visibility</p:attrName>
                                        </p:attrNameLst>
                                      </p:cBhvr>
                                      <p:to>
                                        <p:strVal val="visible"/>
                                      </p:to>
                                    </p:set>
                                    <p:animEffect transition="in" filter="blinds(horizontal)">
                                      <p:cBhvr>
                                        <p:cTn id="12" dur="500"/>
                                        <p:tgtEl>
                                          <p:spTgt spid="71066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0661">
                                            <p:txEl>
                                              <p:pRg st="1" end="1"/>
                                            </p:txEl>
                                          </p:spTgt>
                                        </p:tgtEl>
                                        <p:attrNameLst>
                                          <p:attrName>style.visibility</p:attrName>
                                        </p:attrNameLst>
                                      </p:cBhvr>
                                      <p:to>
                                        <p:strVal val="visible"/>
                                      </p:to>
                                    </p:set>
                                    <p:animEffect transition="in" filter="blinds(horizontal)">
                                      <p:cBhvr>
                                        <p:cTn id="17" dur="500"/>
                                        <p:tgtEl>
                                          <p:spTgt spid="71066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0661">
                                            <p:txEl>
                                              <p:pRg st="2" end="2"/>
                                            </p:txEl>
                                          </p:spTgt>
                                        </p:tgtEl>
                                        <p:attrNameLst>
                                          <p:attrName>style.visibility</p:attrName>
                                        </p:attrNameLst>
                                      </p:cBhvr>
                                      <p:to>
                                        <p:strVal val="visible"/>
                                      </p:to>
                                    </p:set>
                                    <p:animEffect transition="in" filter="blinds(horizontal)">
                                      <p:cBhvr>
                                        <p:cTn id="22" dur="500"/>
                                        <p:tgtEl>
                                          <p:spTgt spid="71066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0723"/>
                                        </p:tgtEl>
                                        <p:attrNameLst>
                                          <p:attrName>style.visibility</p:attrName>
                                        </p:attrNameLst>
                                      </p:cBhvr>
                                      <p:to>
                                        <p:strVal val="visible"/>
                                      </p:to>
                                    </p:set>
                                    <p:animEffect transition="in" filter="blinds(horizontal)">
                                      <p:cBhvr>
                                        <p:cTn id="27" dur="500"/>
                                        <p:tgtEl>
                                          <p:spTgt spid="7107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0728"/>
                                        </p:tgtEl>
                                        <p:attrNameLst>
                                          <p:attrName>style.visibility</p:attrName>
                                        </p:attrNameLst>
                                      </p:cBhvr>
                                      <p:to>
                                        <p:strVal val="visible"/>
                                      </p:to>
                                    </p:set>
                                    <p:animEffect transition="in" filter="blinds(horizontal)">
                                      <p:cBhvr>
                                        <p:cTn id="32" dur="500"/>
                                        <p:tgtEl>
                                          <p:spTgt spid="7107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0729"/>
                                        </p:tgtEl>
                                        <p:attrNameLst>
                                          <p:attrName>style.visibility</p:attrName>
                                        </p:attrNameLst>
                                      </p:cBhvr>
                                      <p:to>
                                        <p:strVal val="visible"/>
                                      </p:to>
                                    </p:set>
                                    <p:animEffect transition="in" filter="blinds(horizontal)">
                                      <p:cBhvr>
                                        <p:cTn id="37" dur="500"/>
                                        <p:tgtEl>
                                          <p:spTgt spid="7107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0732"/>
                                        </p:tgtEl>
                                        <p:attrNameLst>
                                          <p:attrName>style.visibility</p:attrName>
                                        </p:attrNameLst>
                                      </p:cBhvr>
                                      <p:to>
                                        <p:strVal val="visible"/>
                                      </p:to>
                                    </p:set>
                                    <p:animEffect transition="in" filter="blinds(horizontal)">
                                      <p:cBhvr>
                                        <p:cTn id="42" dur="500"/>
                                        <p:tgtEl>
                                          <p:spTgt spid="71073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2" grpId="0"/>
      <p:bldP spid="710728" grpId="0" animBg="1"/>
      <p:bldP spid="71073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mtClean="0"/>
              <a:t>整数加法举例</a:t>
            </a:r>
          </a:p>
        </p:txBody>
      </p:sp>
      <p:sp>
        <p:nvSpPr>
          <p:cNvPr id="712707" name="Text Box 3"/>
          <p:cNvSpPr txBox="1">
            <a:spLocks noChangeArrowheads="1"/>
          </p:cNvSpPr>
          <p:nvPr/>
        </p:nvSpPr>
        <p:spPr bwMode="auto">
          <a:xfrm>
            <a:off x="3627438" y="782638"/>
            <a:ext cx="4816475" cy="39687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009242"/>
                </a:solidFill>
                <a:ea typeface="微软雅黑" pitchFamily="34" charset="-122"/>
              </a:rPr>
              <a:t>无符号和带符号加减运算都用该部件执行</a:t>
            </a:r>
            <a:endParaRPr lang="zh-CN" altLang="en-US" sz="2000" b="1">
              <a:solidFill>
                <a:srgbClr val="996600"/>
              </a:solidFill>
              <a:ea typeface="微软雅黑" pitchFamily="34" charset="-122"/>
            </a:endParaRPr>
          </a:p>
        </p:txBody>
      </p:sp>
      <p:sp>
        <p:nvSpPr>
          <p:cNvPr id="712708" name="Text Box 4"/>
          <p:cNvSpPr txBox="1">
            <a:spLocks noChangeArrowheads="1"/>
          </p:cNvSpPr>
          <p:nvPr/>
        </p:nvSpPr>
        <p:spPr bwMode="auto">
          <a:xfrm>
            <a:off x="250825" y="638175"/>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5000"/>
              </a:spcBef>
            </a:pPr>
            <a:r>
              <a:rPr lang="en-US" altLang="zh-CN" sz="2000" b="1"/>
              <a:t>unsigned int x=134;</a:t>
            </a:r>
            <a:endParaRPr lang="zh-CN" altLang="en-US" sz="2000" b="1"/>
          </a:p>
          <a:p>
            <a:pPr>
              <a:lnSpc>
                <a:spcPct val="110000"/>
              </a:lnSpc>
              <a:spcBef>
                <a:spcPct val="25000"/>
              </a:spcBef>
            </a:pPr>
            <a:r>
              <a:rPr lang="en-US" altLang="zh-CN" sz="2000" b="1"/>
              <a:t>unsigned int y=246;</a:t>
            </a:r>
          </a:p>
          <a:p>
            <a:pPr>
              <a:lnSpc>
                <a:spcPct val="110000"/>
              </a:lnSpc>
              <a:spcBef>
                <a:spcPct val="25000"/>
              </a:spcBef>
            </a:pPr>
            <a:r>
              <a:rPr lang="en-US" altLang="zh-CN" sz="2000" b="1"/>
              <a:t>int m=x;</a:t>
            </a:r>
          </a:p>
          <a:p>
            <a:pPr>
              <a:lnSpc>
                <a:spcPct val="110000"/>
              </a:lnSpc>
              <a:spcBef>
                <a:spcPct val="25000"/>
              </a:spcBef>
            </a:pPr>
            <a:r>
              <a:rPr lang="en-US" altLang="zh-CN" sz="2000" b="1"/>
              <a:t>int n=y;</a:t>
            </a:r>
          </a:p>
          <a:p>
            <a:pPr>
              <a:lnSpc>
                <a:spcPct val="110000"/>
              </a:lnSpc>
            </a:pPr>
            <a:r>
              <a:rPr lang="en-US" altLang="zh-CN" sz="2000" b="1"/>
              <a:t>unsigned int </a:t>
            </a:r>
            <a:r>
              <a:rPr lang="en-US" altLang="zh-CN" sz="2000" b="1">
                <a:solidFill>
                  <a:srgbClr val="FF0000"/>
                </a:solidFill>
              </a:rPr>
              <a:t>z1=x-y</a:t>
            </a:r>
            <a:r>
              <a:rPr lang="en-US" altLang="zh-CN" sz="2000" b="1"/>
              <a:t>;</a:t>
            </a:r>
            <a:endParaRPr lang="zh-CN" altLang="en-US" sz="2000" b="1"/>
          </a:p>
          <a:p>
            <a:pPr>
              <a:lnSpc>
                <a:spcPct val="110000"/>
              </a:lnSpc>
            </a:pPr>
            <a:r>
              <a:rPr lang="en-US" altLang="zh-CN" sz="2000" b="1"/>
              <a:t>unsigned int</a:t>
            </a:r>
            <a:r>
              <a:rPr lang="en-US" altLang="zh-CN" sz="2000" b="1">
                <a:solidFill>
                  <a:srgbClr val="FF0000"/>
                </a:solidFill>
              </a:rPr>
              <a:t> z2=x+y</a:t>
            </a:r>
            <a:r>
              <a:rPr lang="en-US" altLang="zh-CN" sz="2000" b="1"/>
              <a:t>;</a:t>
            </a:r>
          </a:p>
          <a:p>
            <a:pPr>
              <a:lnSpc>
                <a:spcPct val="110000"/>
              </a:lnSpc>
            </a:pPr>
            <a:r>
              <a:rPr lang="en-US" altLang="zh-CN" sz="2000" b="1"/>
              <a:t>int </a:t>
            </a:r>
            <a:r>
              <a:rPr lang="en-US" altLang="zh-CN" sz="2000" b="1">
                <a:solidFill>
                  <a:srgbClr val="FF0000"/>
                </a:solidFill>
              </a:rPr>
              <a:t>k1=m-n</a:t>
            </a:r>
            <a:r>
              <a:rPr lang="en-US" altLang="zh-CN" sz="2000" b="1"/>
              <a:t>;</a:t>
            </a:r>
          </a:p>
          <a:p>
            <a:pPr>
              <a:lnSpc>
                <a:spcPct val="110000"/>
              </a:lnSpc>
            </a:pPr>
            <a:r>
              <a:rPr lang="en-US" altLang="zh-CN" sz="2000" b="1"/>
              <a:t>int</a:t>
            </a:r>
            <a:r>
              <a:rPr lang="en-US" altLang="zh-CN" sz="2000" b="1">
                <a:solidFill>
                  <a:srgbClr val="FF0000"/>
                </a:solidFill>
              </a:rPr>
              <a:t> k2=m+n</a:t>
            </a:r>
            <a:r>
              <a:rPr lang="en-US" altLang="zh-CN" sz="2000" b="1"/>
              <a:t>;</a:t>
            </a:r>
          </a:p>
        </p:txBody>
      </p:sp>
      <p:sp>
        <p:nvSpPr>
          <p:cNvPr id="712709" name="Text Box 5"/>
          <p:cNvSpPr txBox="1">
            <a:spLocks noChangeArrowheads="1"/>
          </p:cNvSpPr>
          <p:nvPr/>
        </p:nvSpPr>
        <p:spPr bwMode="auto">
          <a:xfrm>
            <a:off x="250825" y="3778250"/>
            <a:ext cx="8280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1900" b="1" dirty="0">
                <a:solidFill>
                  <a:srgbClr val="0000FF"/>
                </a:solidFill>
                <a:latin typeface="微软雅黑" pitchFamily="34" charset="-122"/>
                <a:ea typeface="微软雅黑" pitchFamily="34" charset="-122"/>
              </a:rPr>
              <a:t>x</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m</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1000 0110</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00FF"/>
                </a:solidFill>
                <a:latin typeface="微软雅黑" pitchFamily="34" charset="-122"/>
                <a:ea typeface="微软雅黑" pitchFamily="34" charset="-122"/>
              </a:rPr>
              <a:t>y</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n</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1111 0110</a:t>
            </a:r>
          </a:p>
          <a:p>
            <a:pPr>
              <a:spcBef>
                <a:spcPct val="10000"/>
              </a:spcBef>
            </a:pPr>
            <a:r>
              <a:rPr lang="en-US" altLang="zh-CN" sz="1900" b="1" dirty="0">
                <a:solidFill>
                  <a:srgbClr val="0000FF"/>
                </a:solidFill>
                <a:latin typeface="微软雅黑" pitchFamily="34" charset="-122"/>
                <a:ea typeface="微软雅黑" pitchFamily="34" charset="-122"/>
              </a:rPr>
              <a:t>z2</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k2</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0111 1100</a:t>
            </a:r>
            <a:r>
              <a:rPr lang="zh-CN" altLang="en-US" sz="1900" b="1" dirty="0">
                <a:solidFill>
                  <a:srgbClr val="0000FF"/>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CF=1</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8000"/>
                </a:solidFill>
                <a:latin typeface="微软雅黑" pitchFamily="34" charset="-122"/>
                <a:ea typeface="微软雅黑" pitchFamily="34" charset="-122"/>
              </a:rPr>
              <a:t>OF=1</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00FF"/>
                </a:solidFill>
                <a:latin typeface="微软雅黑" pitchFamily="34" charset="-122"/>
                <a:ea typeface="微软雅黑" pitchFamily="34" charset="-122"/>
              </a:rPr>
              <a:t>SF=0</a:t>
            </a:r>
          </a:p>
          <a:p>
            <a:pPr>
              <a:spcBef>
                <a:spcPct val="10000"/>
              </a:spcBef>
            </a:pPr>
            <a:r>
              <a:rPr lang="en-US" altLang="zh-CN" sz="1900" b="1" dirty="0">
                <a:solidFill>
                  <a:srgbClr val="0000FF"/>
                </a:solidFill>
                <a:latin typeface="微软雅黑" pitchFamily="34" charset="-122"/>
                <a:ea typeface="微软雅黑" pitchFamily="34" charset="-122"/>
              </a:rPr>
              <a:t>z2</a:t>
            </a:r>
            <a:r>
              <a:rPr lang="zh-CN" altLang="en-US" sz="1900" b="1" dirty="0">
                <a:solidFill>
                  <a:srgbClr val="0000FF"/>
                </a:solidFill>
                <a:latin typeface="微软雅黑" pitchFamily="34" charset="-122"/>
                <a:ea typeface="微软雅黑" pitchFamily="34" charset="-122"/>
              </a:rPr>
              <a:t>的值为</a:t>
            </a:r>
            <a:r>
              <a:rPr lang="en-US" altLang="zh-CN" sz="1900" b="1" dirty="0">
                <a:solidFill>
                  <a:srgbClr val="0000FF"/>
                </a:solidFill>
                <a:latin typeface="微软雅黑" pitchFamily="34" charset="-122"/>
                <a:ea typeface="微软雅黑" pitchFamily="34" charset="-122"/>
              </a:rPr>
              <a:t>124</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=134+246-256</a:t>
            </a:r>
            <a:r>
              <a:rPr lang="zh-CN" altLang="en-US" sz="1900" b="1" dirty="0">
                <a:solidFill>
                  <a:srgbClr val="FF0000"/>
                </a:solidFill>
                <a:latin typeface="微软雅黑" pitchFamily="34" charset="-122"/>
                <a:ea typeface="微软雅黑" pitchFamily="34" charset="-122"/>
              </a:rPr>
              <a:t>，</a:t>
            </a:r>
            <a:r>
              <a:rPr lang="en-US" altLang="zh-CN" sz="1900" b="1" dirty="0" err="1">
                <a:solidFill>
                  <a:srgbClr val="FF0000"/>
                </a:solidFill>
                <a:latin typeface="微软雅黑" pitchFamily="34" charset="-122"/>
                <a:ea typeface="微软雅黑" pitchFamily="34" charset="-122"/>
              </a:rPr>
              <a:t>x+y</a:t>
            </a:r>
            <a:r>
              <a:rPr lang="en-US" altLang="zh-CN" sz="1900" b="1" dirty="0">
                <a:solidFill>
                  <a:srgbClr val="FF0000"/>
                </a:solidFill>
                <a:latin typeface="微软雅黑" pitchFamily="34" charset="-122"/>
                <a:ea typeface="微软雅黑" pitchFamily="34" charset="-122"/>
              </a:rPr>
              <a:t>&gt;256</a:t>
            </a:r>
            <a:r>
              <a:rPr lang="zh-CN" altLang="en-US" sz="1900" b="1" dirty="0">
                <a:solidFill>
                  <a:srgbClr val="FF0000"/>
                </a:solidFill>
                <a:latin typeface="微软雅黑" pitchFamily="34" charset="-122"/>
                <a:ea typeface="微软雅黑" pitchFamily="34" charset="-122"/>
              </a:rPr>
              <a:t>）</a:t>
            </a:r>
          </a:p>
          <a:p>
            <a:pPr>
              <a:spcBef>
                <a:spcPct val="10000"/>
              </a:spcBef>
            </a:pPr>
            <a:r>
              <a:rPr lang="en-US" altLang="zh-CN" sz="1900" b="1" dirty="0">
                <a:solidFill>
                  <a:srgbClr val="0033CC"/>
                </a:solidFill>
                <a:latin typeface="微软雅黑" pitchFamily="34" charset="-122"/>
                <a:ea typeface="微软雅黑" pitchFamily="34" charset="-122"/>
              </a:rPr>
              <a:t>k2</a:t>
            </a:r>
            <a:r>
              <a:rPr lang="zh-CN" altLang="en-US" sz="1900" b="1" dirty="0">
                <a:solidFill>
                  <a:srgbClr val="0033CC"/>
                </a:solidFill>
                <a:latin typeface="微软雅黑" pitchFamily="34" charset="-122"/>
                <a:ea typeface="微软雅黑" pitchFamily="34" charset="-122"/>
              </a:rPr>
              <a:t>的值为</a:t>
            </a:r>
            <a:r>
              <a:rPr lang="en-US" altLang="zh-CN" sz="1900" b="1" dirty="0">
                <a:solidFill>
                  <a:srgbClr val="0033CC"/>
                </a:solidFill>
                <a:latin typeface="微软雅黑" pitchFamily="34" charset="-122"/>
                <a:ea typeface="微软雅黑" pitchFamily="34" charset="-122"/>
              </a:rPr>
              <a:t>124</a:t>
            </a:r>
            <a:r>
              <a:rPr lang="zh-CN" altLang="en-US" sz="1900" b="1" dirty="0">
                <a:solidFill>
                  <a:srgbClr val="008000"/>
                </a:solidFill>
                <a:latin typeface="微软雅黑" pitchFamily="34" charset="-122"/>
                <a:ea typeface="微软雅黑" pitchFamily="34" charset="-122"/>
              </a:rPr>
              <a:t>（</a:t>
            </a:r>
            <a:r>
              <a:rPr lang="en-US" altLang="zh-CN" sz="1900" b="1" dirty="0">
                <a:solidFill>
                  <a:srgbClr val="008000"/>
                </a:solidFill>
                <a:latin typeface="微软雅黑" pitchFamily="34" charset="-122"/>
                <a:ea typeface="微软雅黑" pitchFamily="34" charset="-122"/>
              </a:rPr>
              <a:t>=134+246-256</a:t>
            </a:r>
            <a:r>
              <a:rPr lang="zh-CN" altLang="en-US" sz="1900" b="1" dirty="0">
                <a:solidFill>
                  <a:srgbClr val="008000"/>
                </a:solidFill>
                <a:latin typeface="微软雅黑" pitchFamily="34" charset="-122"/>
                <a:ea typeface="微软雅黑" pitchFamily="34" charset="-122"/>
              </a:rPr>
              <a:t>，</a:t>
            </a:r>
            <a:r>
              <a:rPr lang="en-US" altLang="zh-CN" sz="1900" b="1" dirty="0" err="1">
                <a:solidFill>
                  <a:srgbClr val="008000"/>
                </a:solidFill>
                <a:latin typeface="微软雅黑" pitchFamily="34" charset="-122"/>
                <a:ea typeface="微软雅黑" pitchFamily="34" charset="-122"/>
              </a:rPr>
              <a:t>m+n</a:t>
            </a:r>
            <a:r>
              <a:rPr lang="en-US" altLang="zh-CN" sz="1900" b="1" dirty="0">
                <a:solidFill>
                  <a:srgbClr val="008000"/>
                </a:solidFill>
                <a:latin typeface="微软雅黑" pitchFamily="34" charset="-122"/>
                <a:ea typeface="微软雅黑" pitchFamily="34" charset="-122"/>
              </a:rPr>
              <a:t>&gt;128</a:t>
            </a:r>
            <a:r>
              <a:rPr lang="zh-CN" altLang="en-US" sz="1900" b="1" dirty="0">
                <a:solidFill>
                  <a:srgbClr val="008000"/>
                </a:solidFill>
                <a:latin typeface="微软雅黑" pitchFamily="34" charset="-122"/>
                <a:ea typeface="微软雅黑" pitchFamily="34" charset="-122"/>
              </a:rPr>
              <a:t>，即正溢出）</a:t>
            </a:r>
            <a:endParaRPr lang="en-US" altLang="zh-CN" sz="1900" b="1" dirty="0">
              <a:solidFill>
                <a:srgbClr val="008000"/>
              </a:solidFill>
              <a:latin typeface="微软雅黑" pitchFamily="34" charset="-122"/>
              <a:ea typeface="微软雅黑" pitchFamily="34" charset="-122"/>
            </a:endParaRPr>
          </a:p>
        </p:txBody>
      </p:sp>
      <p:sp>
        <p:nvSpPr>
          <p:cNvPr id="712710" name="Text Box 6"/>
          <p:cNvSpPr txBox="1">
            <a:spLocks noChangeArrowheads="1"/>
          </p:cNvSpPr>
          <p:nvPr/>
        </p:nvSpPr>
        <p:spPr bwMode="auto">
          <a:xfrm>
            <a:off x="3176588" y="1854200"/>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grpSp>
        <p:nvGrpSpPr>
          <p:cNvPr id="712711" name="Group 7"/>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1271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12714" name="Group 73"/>
              <p:cNvGrpSpPr>
                <a:grpSpLocks/>
              </p:cNvGrpSpPr>
              <p:nvPr/>
            </p:nvGrpSpPr>
            <p:grpSpPr bwMode="auto">
              <a:xfrm>
                <a:off x="3495675" y="3876675"/>
                <a:ext cx="4968876" cy="2393950"/>
                <a:chOff x="2202" y="2442"/>
                <a:chExt cx="3130" cy="1508"/>
              </a:xfrm>
            </p:grpSpPr>
            <p:sp>
              <p:nvSpPr>
                <p:cNvPr id="712715"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6"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7"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8"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9"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0"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1"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2"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3"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4"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5"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6"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a:cs typeface="Arial" pitchFamily="34" charset="0"/>
                    </a:rPr>
                    <a:t>Adder</a:t>
                  </a:r>
                </a:p>
              </p:txBody>
            </p:sp>
            <p:sp>
              <p:nvSpPr>
                <p:cNvPr id="712727"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8"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9"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0"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31"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32"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en-US" altLang="zh-CN" sz="1600" b="1">
                      <a:cs typeface="Arial" pitchFamily="34" charset="0"/>
                    </a:rPr>
                    <a:t>n</a:t>
                  </a:r>
                </a:p>
              </p:txBody>
            </p:sp>
            <p:sp>
              <p:nvSpPr>
                <p:cNvPr id="712733"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12734"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12735"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6"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12737"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8"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12739"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0"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1"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42"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12743" name="Group 43"/>
                <p:cNvGrpSpPr>
                  <a:grpSpLocks/>
                </p:cNvGrpSpPr>
                <p:nvPr/>
              </p:nvGrpSpPr>
              <p:grpSpPr bwMode="auto">
                <a:xfrm>
                  <a:off x="2780" y="3574"/>
                  <a:ext cx="290" cy="236"/>
                  <a:chOff x="1816" y="3448"/>
                  <a:chExt cx="336" cy="288"/>
                </a:xfrm>
              </p:grpSpPr>
              <p:sp>
                <p:nvSpPr>
                  <p:cNvPr id="71274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274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2748"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9"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0"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1"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2"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53"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2754"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12755"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12756"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12757"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8"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12759"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60"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12761"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12762"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63"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2764"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2765"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12766"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2000" b="1">
                  <a:solidFill>
                    <a:srgbClr val="C00000"/>
                  </a:solidFill>
                  <a:latin typeface="黑体" pitchFamily="49" charset="-122"/>
                  <a:ea typeface="黑体" pitchFamily="49" charset="-122"/>
                </a:endParaRPr>
              </a:p>
            </p:txBody>
          </p:sp>
        </p:grpSp>
        <p:sp>
          <p:nvSpPr>
            <p:cNvPr id="712767"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68"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12769"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70"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sp>
        <p:nvSpPr>
          <p:cNvPr id="712771" name="Rectangle 67"/>
          <p:cNvSpPr>
            <a:spLocks noChangeArrowheads="1"/>
          </p:cNvSpPr>
          <p:nvPr/>
        </p:nvSpPr>
        <p:spPr bwMode="auto">
          <a:xfrm>
            <a:off x="296863" y="2617788"/>
            <a:ext cx="2609850"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2772" name="Rectangle 68"/>
          <p:cNvSpPr>
            <a:spLocks noChangeArrowheads="1"/>
          </p:cNvSpPr>
          <p:nvPr/>
        </p:nvSpPr>
        <p:spPr bwMode="auto">
          <a:xfrm>
            <a:off x="296863" y="3294063"/>
            <a:ext cx="1665287"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2773" name="Group 69"/>
          <p:cNvGrpSpPr>
            <a:grpSpLocks/>
          </p:cNvGrpSpPr>
          <p:nvPr/>
        </p:nvGrpSpPr>
        <p:grpSpPr bwMode="auto">
          <a:xfrm>
            <a:off x="0" y="5408613"/>
            <a:ext cx="4140200" cy="1449387"/>
            <a:chOff x="130" y="3407"/>
            <a:chExt cx="2608" cy="913"/>
          </a:xfrm>
        </p:grpSpPr>
        <p:pic>
          <p:nvPicPr>
            <p:cNvPr id="712774"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 y="3583"/>
              <a:ext cx="2608" cy="737"/>
            </a:xfrm>
            <a:prstGeom prst="rect">
              <a:avLst/>
            </a:prstGeom>
            <a:noFill/>
            <a:extLst>
              <a:ext uri="{909E8E84-426E-40DD-AFC4-6F175D3DCCD1}">
                <a14:hiddenFill xmlns:a14="http://schemas.microsoft.com/office/drawing/2010/main">
                  <a:solidFill>
                    <a:srgbClr val="FFFFFF"/>
                  </a:solidFill>
                </a14:hiddenFill>
              </a:ext>
            </a:extLst>
          </p:spPr>
        </p:pic>
        <p:sp>
          <p:nvSpPr>
            <p:cNvPr id="712775" name="Text Box 71"/>
            <p:cNvSpPr txBox="1">
              <a:spLocks noChangeArrowheads="1"/>
            </p:cNvSpPr>
            <p:nvPr/>
          </p:nvSpPr>
          <p:spPr bwMode="auto">
            <a:xfrm>
              <a:off x="187" y="3407"/>
              <a:ext cx="1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无符号加公式：</a:t>
              </a:r>
            </a:p>
          </p:txBody>
        </p:sp>
      </p:grpSp>
      <p:grpSp>
        <p:nvGrpSpPr>
          <p:cNvPr id="712776" name="Group 72"/>
          <p:cNvGrpSpPr>
            <a:grpSpLocks/>
          </p:cNvGrpSpPr>
          <p:nvPr/>
        </p:nvGrpSpPr>
        <p:grpSpPr bwMode="auto">
          <a:xfrm>
            <a:off x="4302125" y="5094288"/>
            <a:ext cx="4797425" cy="1665287"/>
            <a:chOff x="2738" y="3271"/>
            <a:chExt cx="3022" cy="1049"/>
          </a:xfrm>
        </p:grpSpPr>
        <p:pic>
          <p:nvPicPr>
            <p:cNvPr id="71277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 y="3464"/>
              <a:ext cx="3022" cy="856"/>
            </a:xfrm>
            <a:prstGeom prst="rect">
              <a:avLst/>
            </a:prstGeom>
            <a:noFill/>
            <a:extLst>
              <a:ext uri="{909E8E84-426E-40DD-AFC4-6F175D3DCCD1}">
                <a14:hiddenFill xmlns:a14="http://schemas.microsoft.com/office/drawing/2010/main">
                  <a:solidFill>
                    <a:srgbClr val="FFFFFF"/>
                  </a:solidFill>
                </a14:hiddenFill>
              </a:ext>
            </a:extLst>
          </p:spPr>
        </p:pic>
        <p:sp>
          <p:nvSpPr>
            <p:cNvPr id="712778" name="Text Box 74"/>
            <p:cNvSpPr txBox="1">
              <a:spLocks noChangeArrowheads="1"/>
            </p:cNvSpPr>
            <p:nvPr/>
          </p:nvSpPr>
          <p:spPr bwMode="auto">
            <a:xfrm>
              <a:off x="2823" y="3271"/>
              <a:ext cx="18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带符号加公式：</a:t>
              </a:r>
            </a:p>
          </p:txBody>
        </p:sp>
      </p:grpSp>
      <p:sp>
        <p:nvSpPr>
          <p:cNvPr id="712779" name="Rectangle 75"/>
          <p:cNvSpPr>
            <a:spLocks noChangeArrowheads="1"/>
          </p:cNvSpPr>
          <p:nvPr/>
        </p:nvSpPr>
        <p:spPr bwMode="auto">
          <a:xfrm>
            <a:off x="1106488" y="6219825"/>
            <a:ext cx="2971800" cy="5397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2780" name="Rectangle 76"/>
          <p:cNvSpPr>
            <a:spLocks noChangeArrowheads="1"/>
          </p:cNvSpPr>
          <p:nvPr/>
        </p:nvSpPr>
        <p:spPr bwMode="auto">
          <a:xfrm>
            <a:off x="5246688" y="5545138"/>
            <a:ext cx="3779837" cy="404812"/>
          </a:xfrm>
          <a:prstGeom prst="rect">
            <a:avLst/>
          </a:prstGeom>
          <a:solidFill>
            <a:srgbClr val="008000">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592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Effect transition="in" filter="blinds(horizontal)">
                                      <p:cBhvr>
                                        <p:cTn id="7" dur="500"/>
                                        <p:tgtEl>
                                          <p:spTgt spid="71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2710"/>
                                        </p:tgtEl>
                                        <p:attrNameLst>
                                          <p:attrName>style.visibility</p:attrName>
                                        </p:attrNameLst>
                                      </p:cBhvr>
                                      <p:to>
                                        <p:strVal val="visible"/>
                                      </p:to>
                                    </p:set>
                                    <p:animEffect transition="in" filter="blinds(horizontal)">
                                      <p:cBhvr>
                                        <p:cTn id="12" dur="500"/>
                                        <p:tgtEl>
                                          <p:spTgt spid="712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2709">
                                            <p:txEl>
                                              <p:pRg st="0" end="0"/>
                                            </p:txEl>
                                          </p:spTgt>
                                        </p:tgtEl>
                                        <p:attrNameLst>
                                          <p:attrName>style.visibility</p:attrName>
                                        </p:attrNameLst>
                                      </p:cBhvr>
                                      <p:to>
                                        <p:strVal val="visible"/>
                                      </p:to>
                                    </p:set>
                                    <p:animEffect transition="in" filter="blinds(horizontal)">
                                      <p:cBhvr>
                                        <p:cTn id="17" dur="500"/>
                                        <p:tgtEl>
                                          <p:spTgt spid="7127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2709">
                                            <p:txEl>
                                              <p:pRg st="1" end="1"/>
                                            </p:txEl>
                                          </p:spTgt>
                                        </p:tgtEl>
                                        <p:attrNameLst>
                                          <p:attrName>style.visibility</p:attrName>
                                        </p:attrNameLst>
                                      </p:cBhvr>
                                      <p:to>
                                        <p:strVal val="visible"/>
                                      </p:to>
                                    </p:set>
                                    <p:animEffect transition="in" filter="blinds(horizontal)">
                                      <p:cBhvr>
                                        <p:cTn id="22" dur="500"/>
                                        <p:tgtEl>
                                          <p:spTgt spid="71270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2709">
                                            <p:txEl>
                                              <p:pRg st="2" end="2"/>
                                            </p:txEl>
                                          </p:spTgt>
                                        </p:tgtEl>
                                        <p:attrNameLst>
                                          <p:attrName>style.visibility</p:attrName>
                                        </p:attrNameLst>
                                      </p:cBhvr>
                                      <p:to>
                                        <p:strVal val="visible"/>
                                      </p:to>
                                    </p:set>
                                    <p:animEffect transition="in" filter="blinds(horizontal)">
                                      <p:cBhvr>
                                        <p:cTn id="27" dur="500"/>
                                        <p:tgtEl>
                                          <p:spTgt spid="71270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2709">
                                            <p:txEl>
                                              <p:pRg st="3" end="3"/>
                                            </p:txEl>
                                          </p:spTgt>
                                        </p:tgtEl>
                                        <p:attrNameLst>
                                          <p:attrName>style.visibility</p:attrName>
                                        </p:attrNameLst>
                                      </p:cBhvr>
                                      <p:to>
                                        <p:strVal val="visible"/>
                                      </p:to>
                                    </p:set>
                                    <p:animEffect transition="in" filter="blinds(horizontal)">
                                      <p:cBhvr>
                                        <p:cTn id="32" dur="500"/>
                                        <p:tgtEl>
                                          <p:spTgt spid="71270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2773"/>
                                        </p:tgtEl>
                                        <p:attrNameLst>
                                          <p:attrName>style.visibility</p:attrName>
                                        </p:attrNameLst>
                                      </p:cBhvr>
                                      <p:to>
                                        <p:strVal val="visible"/>
                                      </p:to>
                                    </p:set>
                                    <p:animEffect transition="in" filter="blinds(horizontal)">
                                      <p:cBhvr>
                                        <p:cTn id="37" dur="500"/>
                                        <p:tgtEl>
                                          <p:spTgt spid="7127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2776"/>
                                        </p:tgtEl>
                                        <p:attrNameLst>
                                          <p:attrName>style.visibility</p:attrName>
                                        </p:attrNameLst>
                                      </p:cBhvr>
                                      <p:to>
                                        <p:strVal val="visible"/>
                                      </p:to>
                                    </p:set>
                                    <p:animEffect transition="in" filter="blinds(horizontal)">
                                      <p:cBhvr>
                                        <p:cTn id="42" dur="500"/>
                                        <p:tgtEl>
                                          <p:spTgt spid="712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2779"/>
                                        </p:tgtEl>
                                        <p:attrNameLst>
                                          <p:attrName>style.visibility</p:attrName>
                                        </p:attrNameLst>
                                      </p:cBhvr>
                                      <p:to>
                                        <p:strVal val="visible"/>
                                      </p:to>
                                    </p:set>
                                    <p:animEffect transition="in" filter="blinds(horizontal)">
                                      <p:cBhvr>
                                        <p:cTn id="47" dur="500"/>
                                        <p:tgtEl>
                                          <p:spTgt spid="7127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2780"/>
                                        </p:tgtEl>
                                        <p:attrNameLst>
                                          <p:attrName>style.visibility</p:attrName>
                                        </p:attrNameLst>
                                      </p:cBhvr>
                                      <p:to>
                                        <p:strVal val="visible"/>
                                      </p:to>
                                    </p:set>
                                    <p:animEffect transition="in" filter="blinds(horizontal)">
                                      <p:cBhvr>
                                        <p:cTn id="52" dur="500"/>
                                        <p:tgtEl>
                                          <p:spTgt spid="71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0" grpId="0"/>
      <p:bldP spid="712779" grpId="0" animBg="1"/>
      <p:bldP spid="7127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41313" y="819150"/>
            <a:ext cx="850582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ea typeface="微软雅黑" pitchFamily="34" charset="-122"/>
              </a:rPr>
              <a:t>如何用程序判断一个</a:t>
            </a:r>
            <a:r>
              <a:rPr lang="zh-CN" altLang="en-US" sz="2400" b="1">
                <a:solidFill>
                  <a:srgbClr val="FF0000"/>
                </a:solidFill>
                <a:ea typeface="微软雅黑" pitchFamily="34" charset="-122"/>
              </a:rPr>
              <a:t>无符号数相加</a:t>
            </a:r>
            <a:r>
              <a:rPr lang="zh-CN" altLang="en-US" sz="2400" b="1">
                <a:ea typeface="微软雅黑" pitchFamily="34" charset="-122"/>
              </a:rPr>
              <a:t>没有发生溢出</a:t>
            </a:r>
            <a:endParaRPr lang="en-US" altLang="zh-CN" sz="2400" b="1">
              <a:ea typeface="微软雅黑" pitchFamily="34" charset="-122"/>
            </a:endParaRPr>
          </a:p>
          <a:p>
            <a:pPr eaLnBrk="1" hangingPunct="1"/>
            <a:endParaRPr lang="en-US" altLang="zh-CN" sz="2400" b="1">
              <a:ea typeface="微软雅黑" pitchFamily="34" charset="-122"/>
            </a:endParaRPr>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r>
              <a:rPr lang="en-US" altLang="zh-CN" sz="2400" b="1">
                <a:solidFill>
                  <a:srgbClr val="008000"/>
                </a:solidFill>
                <a:latin typeface="微软雅黑" pitchFamily="34" charset="-122"/>
                <a:ea typeface="微软雅黑" pitchFamily="34" charset="-122"/>
              </a:rPr>
              <a:t>/* Determine whether arguments can be added without overflow */</a:t>
            </a:r>
          </a:p>
          <a:p>
            <a:pPr eaLnBrk="1" hangingPunct="1"/>
            <a:endParaRPr lang="en-US" altLang="zh-CN" sz="2400" b="1">
              <a:solidFill>
                <a:srgbClr val="008000"/>
              </a:solidFill>
              <a:latin typeface="微软雅黑" pitchFamily="34" charset="-122"/>
              <a:ea typeface="微软雅黑" pitchFamily="34" charset="-122"/>
            </a:endParaRPr>
          </a:p>
          <a:p>
            <a:pPr eaLnBrk="1" hangingPunct="1"/>
            <a:r>
              <a:rPr lang="en-US" altLang="zh-CN" sz="2400" b="1">
                <a:solidFill>
                  <a:srgbClr val="0033CC"/>
                </a:solidFill>
                <a:latin typeface="微软雅黑" pitchFamily="34" charset="-122"/>
                <a:ea typeface="微软雅黑" pitchFamily="34" charset="-122"/>
              </a:rPr>
              <a:t>int uadd_ok(unsigned x, unsigned y)</a:t>
            </a:r>
          </a:p>
          <a:p>
            <a:pPr eaLnBrk="1" hangingPunct="1"/>
            <a:r>
              <a:rPr lang="en-US" altLang="zh-CN" sz="2400" b="1">
                <a:solidFill>
                  <a:srgbClr val="0033CC"/>
                </a:solidFill>
                <a:latin typeface="微软雅黑" pitchFamily="34" charset="-122"/>
                <a:ea typeface="微软雅黑" pitchFamily="34" charset="-122"/>
              </a:rPr>
              <a:t>{</a:t>
            </a:r>
          </a:p>
          <a:p>
            <a:pPr eaLnBrk="1" hangingPunct="1"/>
            <a:r>
              <a:rPr lang="en-US" altLang="zh-CN" sz="2400" b="1">
                <a:solidFill>
                  <a:srgbClr val="0033CC"/>
                </a:solidFill>
                <a:latin typeface="微软雅黑" pitchFamily="34" charset="-122"/>
                <a:ea typeface="微软雅黑" pitchFamily="34" charset="-122"/>
              </a:rPr>
              <a:t>     unsigned sum = x+y;</a:t>
            </a:r>
          </a:p>
          <a:p>
            <a:pPr eaLnBrk="1" hangingPunct="1"/>
            <a:r>
              <a:rPr lang="en-US" altLang="zh-CN" sz="2400" b="1">
                <a:solidFill>
                  <a:srgbClr val="0033CC"/>
                </a:solidFill>
                <a:latin typeface="微软雅黑" pitchFamily="34" charset="-122"/>
                <a:ea typeface="微软雅黑" pitchFamily="34" charset="-122"/>
              </a:rPr>
              <a:t>     return sum &gt;= x;</a:t>
            </a:r>
          </a:p>
          <a:p>
            <a:pPr eaLnBrk="1" hangingPunct="1"/>
            <a:r>
              <a:rPr lang="en-US" altLang="zh-CN" sz="2400" b="1">
                <a:solidFill>
                  <a:srgbClr val="0033CC"/>
                </a:solidFill>
                <a:latin typeface="微软雅黑" pitchFamily="34" charset="-122"/>
                <a:ea typeface="微软雅黑" pitchFamily="34" charset="-122"/>
              </a:rPr>
              <a:t>}</a:t>
            </a:r>
          </a:p>
        </p:txBody>
      </p:sp>
      <p:sp>
        <p:nvSpPr>
          <p:cNvPr id="714755" name="标题 2"/>
          <p:cNvSpPr>
            <a:spLocks noGrp="1"/>
          </p:cNvSpPr>
          <p:nvPr>
            <p:ph type="title" idx="4294967295"/>
          </p:nvPr>
        </p:nvSpPr>
        <p:spPr>
          <a:xfrm>
            <a:off x="457200" y="98425"/>
            <a:ext cx="8229600" cy="561975"/>
          </a:xfrm>
        </p:spPr>
        <p:txBody>
          <a:bodyPr/>
          <a:lstStyle/>
          <a:p>
            <a:r>
              <a:rPr lang="zh-CN" altLang="en-US" smtClean="0"/>
              <a:t>无符号整数加法溢出判断程序</a:t>
            </a:r>
          </a:p>
        </p:txBody>
      </p:sp>
      <p:pic>
        <p:nvPicPr>
          <p:cNvPr id="714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268413"/>
            <a:ext cx="67500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4757" name="Rectangle 5"/>
          <p:cNvSpPr>
            <a:spLocks noChangeArrowheads="1"/>
          </p:cNvSpPr>
          <p:nvPr/>
        </p:nvSpPr>
        <p:spPr bwMode="auto">
          <a:xfrm>
            <a:off x="2636838" y="1989138"/>
            <a:ext cx="3960812" cy="58420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4758" name="Text Box 6"/>
          <p:cNvSpPr txBox="1">
            <a:spLocks noChangeArrowheads="1"/>
          </p:cNvSpPr>
          <p:nvPr/>
        </p:nvSpPr>
        <p:spPr bwMode="auto">
          <a:xfrm>
            <a:off x="566738" y="2798763"/>
            <a:ext cx="72453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solidFill>
                  <a:srgbClr val="FF0000"/>
                </a:solidFill>
                <a:latin typeface="微软雅黑" pitchFamily="34" charset="-122"/>
                <a:ea typeface="微软雅黑" pitchFamily="34" charset="-122"/>
              </a:rPr>
              <a:t>发生溢出时，一定满足 </a:t>
            </a:r>
            <a:r>
              <a:rPr lang="en-US" altLang="zh-CN" sz="2200" b="1">
                <a:solidFill>
                  <a:srgbClr val="FF0000"/>
                </a:solidFill>
                <a:latin typeface="微软雅黑" pitchFamily="34" charset="-122"/>
                <a:ea typeface="微软雅黑" pitchFamily="34" charset="-122"/>
              </a:rPr>
              <a:t>result&lt;x and result&lt;y</a:t>
            </a:r>
          </a:p>
          <a:p>
            <a:pPr>
              <a:spcBef>
                <a:spcPct val="20000"/>
              </a:spcBef>
            </a:pPr>
            <a:r>
              <a:rPr lang="zh-CN" altLang="en-US" sz="2200" b="1">
                <a:solidFill>
                  <a:srgbClr val="FF0000"/>
                </a:solidFill>
                <a:latin typeface="微软雅黑" pitchFamily="34" charset="-122"/>
                <a:ea typeface="微软雅黑" pitchFamily="34" charset="-122"/>
              </a:rPr>
              <a:t>否则，若</a:t>
            </a:r>
            <a:r>
              <a:rPr lang="en-US" altLang="zh-CN" sz="2200" b="1">
                <a:solidFill>
                  <a:srgbClr val="FF0000"/>
                </a:solidFill>
                <a:latin typeface="微软雅黑" pitchFamily="34" charset="-122"/>
                <a:ea typeface="微软雅黑" pitchFamily="34" charset="-122"/>
              </a:rPr>
              <a:t>x+y-2</a:t>
            </a:r>
            <a:r>
              <a:rPr lang="en-US" altLang="zh-CN" sz="2200" b="1" baseline="30000">
                <a:solidFill>
                  <a:srgbClr val="FF0000"/>
                </a:solidFill>
                <a:latin typeface="微软雅黑" pitchFamily="34" charset="-122"/>
                <a:ea typeface="微软雅黑" pitchFamily="34" charset="-122"/>
              </a:rPr>
              <a:t>n</a:t>
            </a:r>
            <a:r>
              <a:rPr lang="en-US" altLang="zh-CN" sz="2200" b="1">
                <a:solidFill>
                  <a:srgbClr val="FF0000"/>
                </a:solidFill>
                <a:latin typeface="微软雅黑" pitchFamily="34" charset="-122"/>
                <a:ea typeface="微软雅黑" pitchFamily="34" charset="-122"/>
                <a:sym typeface="Symbol" pitchFamily="18" charset="2"/>
              </a:rPr>
              <a:t>x</a:t>
            </a:r>
            <a:r>
              <a:rPr lang="zh-CN" altLang="en-US" sz="2200" b="1">
                <a:solidFill>
                  <a:srgbClr val="FF0000"/>
                </a:solidFill>
                <a:latin typeface="微软雅黑" pitchFamily="34" charset="-122"/>
                <a:ea typeface="微软雅黑" pitchFamily="34" charset="-122"/>
                <a:sym typeface="Symbol" pitchFamily="18" charset="2"/>
              </a:rPr>
              <a:t>，则 </a:t>
            </a:r>
            <a:r>
              <a:rPr lang="en-US" altLang="zh-CN" sz="2200" b="1">
                <a:solidFill>
                  <a:srgbClr val="FF0000"/>
                </a:solidFill>
                <a:latin typeface="微软雅黑" pitchFamily="34" charset="-122"/>
                <a:ea typeface="微软雅黑" pitchFamily="34" charset="-122"/>
                <a:sym typeface="Symbol" pitchFamily="18" charset="2"/>
              </a:rPr>
              <a:t>y</a:t>
            </a:r>
            <a:r>
              <a:rPr lang="en-US" altLang="zh-CN" b="1">
                <a:solidFill>
                  <a:srgbClr val="FF0000"/>
                </a:solidFill>
                <a:sym typeface="Symbol" pitchFamily="18" charset="2"/>
              </a:rPr>
              <a:t></a:t>
            </a:r>
            <a:r>
              <a:rPr lang="en-US" altLang="zh-CN" sz="2200" b="1">
                <a:solidFill>
                  <a:srgbClr val="FF0000"/>
                </a:solidFill>
                <a:latin typeface="微软雅黑" pitchFamily="34" charset="-122"/>
                <a:ea typeface="微软雅黑" pitchFamily="34" charset="-122"/>
              </a:rPr>
              <a:t>2</a:t>
            </a:r>
            <a:r>
              <a:rPr lang="en-US" altLang="zh-CN" sz="2200" b="1" baseline="30000">
                <a:solidFill>
                  <a:srgbClr val="FF0000"/>
                </a:solidFill>
                <a:latin typeface="微软雅黑" pitchFamily="34" charset="-122"/>
                <a:ea typeface="微软雅黑" pitchFamily="34" charset="-122"/>
              </a:rPr>
              <a:t>n </a:t>
            </a:r>
            <a:r>
              <a:rPr lang="zh-CN" altLang="en-US" sz="2000" b="1">
                <a:solidFill>
                  <a:srgbClr val="FF0000"/>
                </a:solidFill>
                <a:ea typeface="微软雅黑" pitchFamily="34" charset="-122"/>
              </a:rPr>
              <a:t>，</a:t>
            </a:r>
            <a:r>
              <a:rPr lang="zh-CN" altLang="en-US" sz="2200" b="1">
                <a:solidFill>
                  <a:srgbClr val="FF0000"/>
                </a:solidFill>
                <a:ea typeface="微软雅黑" pitchFamily="34" charset="-122"/>
              </a:rPr>
              <a:t>这是不可能的！</a:t>
            </a:r>
            <a:endParaRPr lang="en-US" altLang="zh-CN" sz="2200" b="1">
              <a:solidFill>
                <a:srgbClr val="FF0000"/>
              </a:solidFill>
              <a:ea typeface="微软雅黑" pitchFamily="34" charset="-122"/>
            </a:endParaRPr>
          </a:p>
        </p:txBody>
      </p:sp>
    </p:spTree>
    <p:extLst>
      <p:ext uri="{BB962C8B-B14F-4D97-AF65-F5344CB8AC3E}">
        <p14:creationId xmlns:p14="http://schemas.microsoft.com/office/powerpoint/2010/main" val="61032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4756"/>
                                        </p:tgtEl>
                                        <p:attrNameLst>
                                          <p:attrName>style.visibility</p:attrName>
                                        </p:attrNameLst>
                                      </p:cBhvr>
                                      <p:to>
                                        <p:strVal val="visible"/>
                                      </p:to>
                                    </p:set>
                                    <p:animEffect transition="in" filter="blinds(horizontal)">
                                      <p:cBhvr>
                                        <p:cTn id="7" dur="500"/>
                                        <p:tgtEl>
                                          <p:spTgt spid="71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7"/>
                                        </p:tgtEl>
                                        <p:attrNameLst>
                                          <p:attrName>style.visibility</p:attrName>
                                        </p:attrNameLst>
                                      </p:cBhvr>
                                      <p:to>
                                        <p:strVal val="visible"/>
                                      </p:to>
                                    </p:set>
                                    <p:animEffect transition="in" filter="blinds(horizontal)">
                                      <p:cBhvr>
                                        <p:cTn id="12" dur="500"/>
                                        <p:tgtEl>
                                          <p:spTgt spid="714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4758"/>
                                        </p:tgtEl>
                                        <p:attrNameLst>
                                          <p:attrName>style.visibility</p:attrName>
                                        </p:attrNameLst>
                                      </p:cBhvr>
                                      <p:to>
                                        <p:strVal val="visible"/>
                                      </p:to>
                                    </p:set>
                                    <p:animEffect transition="in" filter="blinds(horizontal)">
                                      <p:cBhvr>
                                        <p:cTn id="17" dur="500"/>
                                        <p:tgtEl>
                                          <p:spTgt spid="714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11" end="1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13" end="1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animBg="1"/>
      <p:bldP spid="7147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584325"/>
            <a:ext cx="6751637" cy="1358900"/>
          </a:xfrm>
          <a:prstGeom prst="rect">
            <a:avLst/>
          </a:prstGeom>
          <a:noFill/>
          <a:extLst>
            <a:ext uri="{909E8E84-426E-40DD-AFC4-6F175D3DCCD1}">
              <a14:hiddenFill xmlns:a14="http://schemas.microsoft.com/office/drawing/2010/main">
                <a:solidFill>
                  <a:srgbClr val="FFFFFF"/>
                </a:solidFill>
              </a14:hiddenFill>
            </a:ext>
          </a:extLst>
        </p:spPr>
      </p:pic>
      <p:sp>
        <p:nvSpPr>
          <p:cNvPr id="716803" name="标题 1"/>
          <p:cNvSpPr>
            <a:spLocks noGrp="1"/>
          </p:cNvSpPr>
          <p:nvPr>
            <p:ph type="title" idx="4294967295"/>
          </p:nvPr>
        </p:nvSpPr>
        <p:spPr>
          <a:xfrm>
            <a:off x="457200" y="98425"/>
            <a:ext cx="8229600" cy="561975"/>
          </a:xfrm>
        </p:spPr>
        <p:txBody>
          <a:bodyPr/>
          <a:lstStyle/>
          <a:p>
            <a:r>
              <a:rPr lang="zh-CN" altLang="en-US" smtClean="0"/>
              <a:t>带符号整数加法溢出判断程序</a:t>
            </a:r>
          </a:p>
        </p:txBody>
      </p:sp>
      <p:sp>
        <p:nvSpPr>
          <p:cNvPr id="3" name="内容占位符 2"/>
          <p:cNvSpPr>
            <a:spLocks noGrp="1"/>
          </p:cNvSpPr>
          <p:nvPr>
            <p:ph idx="4294967295"/>
          </p:nvPr>
        </p:nvSpPr>
        <p:spPr/>
        <p:txBody>
          <a:bodyPr/>
          <a:lstStyle/>
          <a:p>
            <a:pPr>
              <a:buFontTx/>
              <a:buNone/>
            </a:pPr>
            <a:r>
              <a:rPr lang="zh-CN" altLang="en-US" smtClean="0">
                <a:ea typeface="微软雅黑" pitchFamily="34" charset="-122"/>
              </a:rPr>
              <a:t>如何用程序判断一个</a:t>
            </a:r>
            <a:r>
              <a:rPr lang="zh-CN" altLang="en-US" smtClean="0">
                <a:solidFill>
                  <a:srgbClr val="FF0000"/>
                </a:solidFill>
                <a:ea typeface="微软雅黑" pitchFamily="34" charset="-122"/>
              </a:rPr>
              <a:t>带符号整数相加</a:t>
            </a:r>
            <a:r>
              <a:rPr lang="zh-CN" altLang="en-US" smtClean="0">
                <a:ea typeface="微软雅黑" pitchFamily="34" charset="-122"/>
              </a:rPr>
              <a:t>没有发生溢出</a:t>
            </a:r>
          </a:p>
          <a:p>
            <a:endParaRPr lang="en-US" altLang="zh-CN" smtClean="0">
              <a:ea typeface="微软雅黑" pitchFamily="34" charset="-122"/>
            </a:endParaRPr>
          </a:p>
          <a:p>
            <a:endParaRPr lang="en-US" altLang="zh-CN" b="0" smtClean="0"/>
          </a:p>
          <a:p>
            <a:endParaRPr lang="en-US" altLang="zh-CN" b="0" smtClean="0"/>
          </a:p>
          <a:p>
            <a:endParaRPr lang="en-US" altLang="zh-CN" b="0" smtClean="0"/>
          </a:p>
          <a:p>
            <a:pPr>
              <a:buFontTx/>
              <a:buNone/>
            </a:pPr>
            <a:r>
              <a:rPr lang="en-US" altLang="zh-CN" sz="2200" smtClean="0">
                <a:solidFill>
                  <a:srgbClr val="008000"/>
                </a:solidFill>
                <a:latin typeface="微软雅黑" pitchFamily="34" charset="-122"/>
                <a:ea typeface="微软雅黑" pitchFamily="34" charset="-122"/>
              </a:rPr>
              <a:t>/* Determine whether arguments can be added without overflow */</a:t>
            </a:r>
          </a:p>
          <a:p>
            <a:pPr>
              <a:buFontTx/>
              <a:buNone/>
            </a:pPr>
            <a:endParaRPr lang="en-US" altLang="zh-CN" sz="900" smtClean="0">
              <a:solidFill>
                <a:srgbClr val="008000"/>
              </a:solidFill>
              <a:latin typeface="微软雅黑" pitchFamily="34" charset="-122"/>
              <a:ea typeface="微软雅黑" pitchFamily="34" charset="-122"/>
            </a:endParaRP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int tadd_ok(int x, int y) {</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int sum = x+y;</a:t>
            </a:r>
          </a:p>
          <a:p>
            <a:pPr>
              <a:lnSpc>
                <a:spcPct val="110000"/>
              </a:lnSpc>
              <a:spcBef>
                <a:spcPct val="0"/>
              </a:spcBef>
              <a:buFontTx/>
              <a:buNone/>
            </a:pPr>
            <a:r>
              <a:rPr lang="nn-NO" altLang="zh-CN" sz="2200" smtClean="0">
                <a:solidFill>
                  <a:srgbClr val="0033CC"/>
                </a:solidFill>
                <a:latin typeface="微软雅黑" pitchFamily="34" charset="-122"/>
                <a:ea typeface="微软雅黑" pitchFamily="34" charset="-122"/>
              </a:rPr>
              <a:t>	  int neg_over = x &lt; 0 &amp;&amp; y &lt; 0 &amp;&amp; sum &gt;= 0;</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int pos_over = x &gt;= 0 &amp;&amp; y &gt;= 0 &amp;&amp; sum &lt; 0;</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return !neg_over &amp;&amp; !pos_over;</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a:t>
            </a:r>
            <a:endParaRPr lang="zh-CN" altLang="en-US" sz="2200" smtClean="0">
              <a:solidFill>
                <a:srgbClr val="0033CC"/>
              </a:solidFill>
              <a:latin typeface="微软雅黑" pitchFamily="34" charset="-122"/>
              <a:ea typeface="微软雅黑" pitchFamily="34" charset="-122"/>
            </a:endParaRPr>
          </a:p>
        </p:txBody>
      </p:sp>
      <p:sp>
        <p:nvSpPr>
          <p:cNvPr id="716805" name="Rectangle 5"/>
          <p:cNvSpPr>
            <a:spLocks noChangeArrowheads="1"/>
          </p:cNvSpPr>
          <p:nvPr/>
        </p:nvSpPr>
        <p:spPr bwMode="auto">
          <a:xfrm>
            <a:off x="1962150" y="1673225"/>
            <a:ext cx="5356225" cy="4508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06" name="Rectangle 6"/>
          <p:cNvSpPr>
            <a:spLocks noChangeArrowheads="1"/>
          </p:cNvSpPr>
          <p:nvPr/>
        </p:nvSpPr>
        <p:spPr bwMode="auto">
          <a:xfrm>
            <a:off x="1916113" y="2528888"/>
            <a:ext cx="5356225" cy="4508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43035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blinds(horizontal)">
                                      <p:cBhvr>
                                        <p:cTn id="7" dur="500"/>
                                        <p:tgtEl>
                                          <p:spTgt spid="71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05"/>
                                        </p:tgtEl>
                                        <p:attrNameLst>
                                          <p:attrName>style.visibility</p:attrName>
                                        </p:attrNameLst>
                                      </p:cBhvr>
                                      <p:to>
                                        <p:strVal val="visible"/>
                                      </p:to>
                                    </p:set>
                                    <p:animEffect transition="in" filter="blinds(horizontal)">
                                      <p:cBhvr>
                                        <p:cTn id="12" dur="500"/>
                                        <p:tgtEl>
                                          <p:spTgt spid="71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06"/>
                                        </p:tgtEl>
                                        <p:attrNameLst>
                                          <p:attrName>style.visibility</p:attrName>
                                        </p:attrNameLst>
                                      </p:cBhvr>
                                      <p:to>
                                        <p:strVal val="visible"/>
                                      </p:to>
                                    </p:set>
                                    <p:animEffect transition="in" filter="blinds(horizontal)">
                                      <p:cBhvr>
                                        <p:cTn id="17" dur="500"/>
                                        <p:tgtEl>
                                          <p:spTgt spid="71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5" grpId="0" animBg="1"/>
      <p:bldP spid="71680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标题 1"/>
          <p:cNvSpPr>
            <a:spLocks noGrp="1"/>
          </p:cNvSpPr>
          <p:nvPr>
            <p:ph type="title" idx="4294967295"/>
          </p:nvPr>
        </p:nvSpPr>
        <p:spPr>
          <a:xfrm>
            <a:off x="457200" y="98425"/>
            <a:ext cx="8229600" cy="561975"/>
          </a:xfrm>
        </p:spPr>
        <p:txBody>
          <a:bodyPr/>
          <a:lstStyle/>
          <a:p>
            <a:r>
              <a:rPr lang="zh-CN" altLang="en-US" smtClean="0"/>
              <a:t>带符号整数减法溢出判断程序</a:t>
            </a:r>
          </a:p>
        </p:txBody>
      </p:sp>
      <p:sp>
        <p:nvSpPr>
          <p:cNvPr id="19459" name="内容占位符 2"/>
          <p:cNvSpPr>
            <a:spLocks noGrp="1"/>
          </p:cNvSpPr>
          <p:nvPr>
            <p:ph idx="4294967295"/>
          </p:nvPr>
        </p:nvSpPr>
        <p:spPr>
          <a:xfrm>
            <a:off x="476250" y="819150"/>
            <a:ext cx="8229600" cy="5715000"/>
          </a:xfrm>
        </p:spPr>
        <p:txBody>
          <a:bodyPr/>
          <a:lstStyle/>
          <a:p>
            <a:pPr marL="0" indent="0">
              <a:buFontTx/>
              <a:buNone/>
            </a:pPr>
            <a:r>
              <a:rPr lang="zh-CN" altLang="en-US" sz="2200" dirty="0" smtClean="0">
                <a:ea typeface="微软雅黑" pitchFamily="34" charset="-122"/>
              </a:rPr>
              <a:t>以下程序检查</a:t>
            </a:r>
            <a:r>
              <a:rPr lang="zh-CN" altLang="en-US" sz="2200" dirty="0" smtClean="0">
                <a:solidFill>
                  <a:srgbClr val="FF0000"/>
                </a:solidFill>
                <a:ea typeface="微软雅黑" pitchFamily="34" charset="-122"/>
              </a:rPr>
              <a:t>带符号整数相减</a:t>
            </a:r>
            <a:r>
              <a:rPr lang="zh-CN" altLang="en-US" sz="2200" dirty="0" smtClean="0">
                <a:ea typeface="微软雅黑" pitchFamily="34" charset="-122"/>
              </a:rPr>
              <a:t>是否溢出有没有问题？</a:t>
            </a:r>
            <a:endParaRPr lang="en-US" altLang="zh-CN" sz="2200" dirty="0" smtClean="0">
              <a:ea typeface="微软雅黑" pitchFamily="34" charset="-122"/>
            </a:endParaRPr>
          </a:p>
          <a:p>
            <a:pPr marL="0" indent="0">
              <a:buFontTx/>
              <a:buNone/>
            </a:pPr>
            <a:endParaRPr lang="en-US" altLang="zh-CN" sz="2200" dirty="0" smtClean="0">
              <a:ea typeface="微软雅黑" pitchFamily="34" charset="-122"/>
            </a:endParaRPr>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lnSpc>
                <a:spcPct val="100000"/>
              </a:lnSpc>
              <a:spcBef>
                <a:spcPct val="10000"/>
              </a:spcBef>
              <a:buFontTx/>
              <a:buNone/>
            </a:pPr>
            <a:r>
              <a:rPr lang="en-US" altLang="zh-CN" sz="2200" dirty="0" smtClean="0">
                <a:solidFill>
                  <a:srgbClr val="008000"/>
                </a:solidFill>
                <a:latin typeface="微软雅黑" pitchFamily="34" charset="-122"/>
                <a:ea typeface="微软雅黑" pitchFamily="34" charset="-122"/>
              </a:rPr>
              <a:t>/* Determine whether arguments can be subtracted without overflow */</a:t>
            </a:r>
          </a:p>
          <a:p>
            <a:pPr marL="0" indent="0">
              <a:lnSpc>
                <a:spcPct val="100000"/>
              </a:lnSpc>
              <a:spcBef>
                <a:spcPct val="10000"/>
              </a:spcBef>
              <a:buFontTx/>
              <a:buNone/>
            </a:pPr>
            <a:endParaRPr lang="en-US" altLang="zh-CN" sz="1000" dirty="0" smtClean="0">
              <a:latin typeface="微软雅黑" pitchFamily="34" charset="-122"/>
              <a:ea typeface="微软雅黑" pitchFamily="34" charset="-122"/>
            </a:endParaRP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 WARNING: This code is buggy. */</a:t>
            </a:r>
          </a:p>
          <a:p>
            <a:pPr marL="0" indent="0">
              <a:lnSpc>
                <a:spcPct val="100000"/>
              </a:lnSpc>
              <a:spcBef>
                <a:spcPct val="10000"/>
              </a:spcBef>
              <a:buFontTx/>
              <a:buNone/>
            </a:pP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a:t>
            </a:r>
            <a:r>
              <a:rPr lang="en-US" altLang="zh-CN" sz="2200" dirty="0" err="1" smtClean="0">
                <a:solidFill>
                  <a:srgbClr val="0033CC"/>
                </a:solidFill>
                <a:latin typeface="微软雅黑" pitchFamily="34" charset="-122"/>
                <a:ea typeface="微软雅黑" pitchFamily="34" charset="-122"/>
              </a:rPr>
              <a:t>tsub_ok</a:t>
            </a:r>
            <a:r>
              <a:rPr lang="en-US" altLang="zh-CN" sz="2200" dirty="0" smtClean="0">
                <a:solidFill>
                  <a:srgbClr val="0033CC"/>
                </a:solidFill>
                <a:latin typeface="微软雅黑" pitchFamily="34" charset="-122"/>
                <a:ea typeface="微软雅黑" pitchFamily="34" charset="-122"/>
              </a:rPr>
              <a:t>(</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x, </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y) {</a:t>
            </a: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       return </a:t>
            </a:r>
            <a:r>
              <a:rPr lang="en-US" altLang="zh-CN" sz="2200" dirty="0" err="1" smtClean="0">
                <a:solidFill>
                  <a:srgbClr val="FF0000"/>
                </a:solidFill>
                <a:latin typeface="微软雅黑" pitchFamily="34" charset="-122"/>
                <a:ea typeface="微软雅黑" pitchFamily="34" charset="-122"/>
              </a:rPr>
              <a:t>tadd_ok</a:t>
            </a:r>
            <a:r>
              <a:rPr lang="en-US" altLang="zh-CN" sz="2200" dirty="0" smtClean="0">
                <a:solidFill>
                  <a:srgbClr val="FF0000"/>
                </a:solidFill>
                <a:latin typeface="微软雅黑" pitchFamily="34" charset="-122"/>
                <a:ea typeface="微软雅黑" pitchFamily="34" charset="-122"/>
              </a:rPr>
              <a:t>(x, -y)</a:t>
            </a:r>
            <a:r>
              <a:rPr lang="en-US" altLang="zh-CN" sz="2200" dirty="0" smtClean="0">
                <a:solidFill>
                  <a:srgbClr val="0033CC"/>
                </a:solidFill>
                <a:latin typeface="微软雅黑" pitchFamily="34" charset="-122"/>
                <a:ea typeface="微软雅黑" pitchFamily="34" charset="-122"/>
              </a:rPr>
              <a:t>;</a:t>
            </a: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a:t>
            </a:r>
            <a:endParaRPr lang="zh-CN" altLang="en-US" dirty="0" smtClean="0">
              <a:solidFill>
                <a:srgbClr val="0033CC"/>
              </a:solidFill>
              <a:latin typeface="微软雅黑" pitchFamily="34" charset="-122"/>
              <a:ea typeface="微软雅黑" pitchFamily="34" charset="-122"/>
            </a:endParaRPr>
          </a:p>
        </p:txBody>
      </p:sp>
      <p:sp>
        <p:nvSpPr>
          <p:cNvPr id="718852" name="Rectangle 4"/>
          <p:cNvSpPr>
            <a:spLocks noChangeArrowheads="1"/>
          </p:cNvSpPr>
          <p:nvPr/>
        </p:nvSpPr>
        <p:spPr bwMode="auto">
          <a:xfrm>
            <a:off x="971550" y="6264275"/>
            <a:ext cx="5957080" cy="45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15000"/>
              </a:lnSpc>
              <a:spcBef>
                <a:spcPct val="20000"/>
              </a:spcBef>
            </a:pPr>
            <a:r>
              <a:rPr lang="zh-CN" altLang="en-US" sz="2200" b="1" dirty="0">
                <a:solidFill>
                  <a:srgbClr val="C00000"/>
                </a:solidFill>
                <a:latin typeface="微软雅黑" pitchFamily="34" charset="-122"/>
                <a:ea typeface="微软雅黑" pitchFamily="34" charset="-122"/>
              </a:rPr>
              <a:t>当</a:t>
            </a:r>
            <a:r>
              <a:rPr lang="en-US" altLang="zh-CN" sz="2200" b="1" dirty="0" smtClean="0">
                <a:solidFill>
                  <a:srgbClr val="C00000"/>
                </a:solidFill>
                <a:latin typeface="微软雅黑" pitchFamily="34" charset="-122"/>
                <a:ea typeface="微软雅黑" pitchFamily="34" charset="-122"/>
              </a:rPr>
              <a:t>x&lt;0</a:t>
            </a:r>
            <a:r>
              <a:rPr lang="zh-CN" altLang="en-US" sz="2200" b="1" dirty="0">
                <a:solidFill>
                  <a:srgbClr val="C00000"/>
                </a:solidFill>
                <a:latin typeface="微软雅黑" pitchFamily="34" charset="-122"/>
                <a:ea typeface="微软雅黑" pitchFamily="34" charset="-122"/>
              </a:rPr>
              <a:t>，</a:t>
            </a:r>
            <a:r>
              <a:rPr lang="en-US" altLang="zh-CN" sz="2200" b="1" dirty="0">
                <a:solidFill>
                  <a:srgbClr val="C00000"/>
                </a:solidFill>
                <a:latin typeface="微软雅黑" pitchFamily="34" charset="-122"/>
                <a:ea typeface="微软雅黑" pitchFamily="34" charset="-122"/>
              </a:rPr>
              <a:t>y=0x80000000</a:t>
            </a:r>
            <a:r>
              <a:rPr lang="zh-CN" altLang="en-US" sz="2200" b="1" dirty="0">
                <a:solidFill>
                  <a:srgbClr val="C00000"/>
                </a:solidFill>
                <a:latin typeface="微软雅黑" pitchFamily="34" charset="-122"/>
                <a:ea typeface="微软雅黑" pitchFamily="34" charset="-122"/>
              </a:rPr>
              <a:t>时，该函数判断错误</a:t>
            </a:r>
          </a:p>
        </p:txBody>
      </p:sp>
      <p:grpSp>
        <p:nvGrpSpPr>
          <p:cNvPr id="718853" name="Group 5"/>
          <p:cNvGrpSpPr>
            <a:grpSpLocks/>
          </p:cNvGrpSpPr>
          <p:nvPr/>
        </p:nvGrpSpPr>
        <p:grpSpPr bwMode="auto">
          <a:xfrm>
            <a:off x="296863" y="1403350"/>
            <a:ext cx="8235950" cy="1139825"/>
            <a:chOff x="187" y="884"/>
            <a:chExt cx="5188" cy="718"/>
          </a:xfrm>
        </p:grpSpPr>
        <p:pic>
          <p:nvPicPr>
            <p:cNvPr id="718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 y="884"/>
              <a:ext cx="3940" cy="718"/>
            </a:xfrm>
            <a:prstGeom prst="rect">
              <a:avLst/>
            </a:prstGeom>
            <a:noFill/>
            <a:extLst>
              <a:ext uri="{909E8E84-426E-40DD-AFC4-6F175D3DCCD1}">
                <a14:hiddenFill xmlns:a14="http://schemas.microsoft.com/office/drawing/2010/main">
                  <a:solidFill>
                    <a:srgbClr val="FFFFFF"/>
                  </a:solidFill>
                </a14:hiddenFill>
              </a:ext>
            </a:extLst>
          </p:spPr>
        </p:pic>
        <p:sp>
          <p:nvSpPr>
            <p:cNvPr id="718855" name="Text Box 7"/>
            <p:cNvSpPr txBox="1">
              <a:spLocks noChangeArrowheads="1"/>
            </p:cNvSpPr>
            <p:nvPr/>
          </p:nvSpPr>
          <p:spPr bwMode="auto">
            <a:xfrm>
              <a:off x="4241" y="1139"/>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带符号整数加</a:t>
              </a:r>
            </a:p>
          </p:txBody>
        </p:sp>
      </p:grpSp>
      <p:grpSp>
        <p:nvGrpSpPr>
          <p:cNvPr id="718856" name="Group 8"/>
          <p:cNvGrpSpPr>
            <a:grpSpLocks/>
          </p:cNvGrpSpPr>
          <p:nvPr/>
        </p:nvGrpSpPr>
        <p:grpSpPr bwMode="auto">
          <a:xfrm>
            <a:off x="296863" y="2754313"/>
            <a:ext cx="8189912" cy="1263650"/>
            <a:chOff x="187" y="1791"/>
            <a:chExt cx="5159" cy="796"/>
          </a:xfrm>
        </p:grpSpPr>
        <p:pic>
          <p:nvPicPr>
            <p:cNvPr id="7188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 y="1791"/>
              <a:ext cx="3940" cy="796"/>
            </a:xfrm>
            <a:prstGeom prst="rect">
              <a:avLst/>
            </a:prstGeom>
            <a:noFill/>
            <a:extLst>
              <a:ext uri="{909E8E84-426E-40DD-AFC4-6F175D3DCCD1}">
                <a14:hiddenFill xmlns:a14="http://schemas.microsoft.com/office/drawing/2010/main">
                  <a:solidFill>
                    <a:srgbClr val="FFFFFF"/>
                  </a:solidFill>
                </a14:hiddenFill>
              </a:ext>
            </a:extLst>
          </p:spPr>
        </p:pic>
        <p:sp>
          <p:nvSpPr>
            <p:cNvPr id="718858" name="Text Box 10"/>
            <p:cNvSpPr txBox="1">
              <a:spLocks noChangeArrowheads="1"/>
            </p:cNvSpPr>
            <p:nvPr/>
          </p:nvSpPr>
          <p:spPr bwMode="auto">
            <a:xfrm>
              <a:off x="4212" y="2018"/>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带符号整数减</a:t>
              </a:r>
            </a:p>
          </p:txBody>
        </p:sp>
      </p:grpSp>
      <p:sp>
        <p:nvSpPr>
          <p:cNvPr id="718859" name="Text Box 11"/>
          <p:cNvSpPr txBox="1">
            <a:spLocks noChangeArrowheads="1"/>
          </p:cNvSpPr>
          <p:nvPr/>
        </p:nvSpPr>
        <p:spPr bwMode="auto">
          <a:xfrm>
            <a:off x="6102350" y="4778375"/>
            <a:ext cx="2565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带符号减的溢出判断函数如何实现呢？</a:t>
            </a:r>
          </a:p>
          <a:p>
            <a:pPr>
              <a:spcBef>
                <a:spcPct val="50000"/>
              </a:spcBef>
            </a:pPr>
            <a:r>
              <a:rPr lang="zh-CN" altLang="en-US" sz="2000" b="1">
                <a:ea typeface="微软雅黑" pitchFamily="34" charset="-122"/>
              </a:rPr>
              <a:t>无符号减的溢出判断函数又如何实现呢？</a:t>
            </a:r>
          </a:p>
        </p:txBody>
      </p:sp>
    </p:spTree>
    <p:extLst>
      <p:ext uri="{BB962C8B-B14F-4D97-AF65-F5344CB8AC3E}">
        <p14:creationId xmlns:p14="http://schemas.microsoft.com/office/powerpoint/2010/main" val="1650190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8853"/>
                                        </p:tgtEl>
                                        <p:attrNameLst>
                                          <p:attrName>style.visibility</p:attrName>
                                        </p:attrNameLst>
                                      </p:cBhvr>
                                      <p:to>
                                        <p:strVal val="visible"/>
                                      </p:to>
                                    </p:set>
                                    <p:animEffect transition="in" filter="blinds(horizontal)">
                                      <p:cBhvr>
                                        <p:cTn id="7" dur="500"/>
                                        <p:tgtEl>
                                          <p:spTgt spid="718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8856"/>
                                        </p:tgtEl>
                                        <p:attrNameLst>
                                          <p:attrName>style.visibility</p:attrName>
                                        </p:attrNameLst>
                                      </p:cBhvr>
                                      <p:to>
                                        <p:strVal val="visible"/>
                                      </p:to>
                                    </p:set>
                                    <p:animEffect transition="in" filter="blinds(horizontal)">
                                      <p:cBhvr>
                                        <p:cTn id="12" dur="500"/>
                                        <p:tgtEl>
                                          <p:spTgt spid="718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17" dur="500"/>
                                        <p:tgtEl>
                                          <p:spTgt spid="19459">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20" dur="500"/>
                                        <p:tgtEl>
                                          <p:spTgt spid="19459">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23" dur="500"/>
                                        <p:tgtEl>
                                          <p:spTgt spid="19459">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9459">
                                            <p:txEl>
                                              <p:pRg st="11" end="11"/>
                                            </p:txEl>
                                          </p:spTgt>
                                        </p:tgtEl>
                                        <p:attrNameLst>
                                          <p:attrName>style.visibility</p:attrName>
                                        </p:attrNameLst>
                                      </p:cBhvr>
                                      <p:to>
                                        <p:strVal val="visible"/>
                                      </p:to>
                                    </p:set>
                                    <p:animEffect transition="in" filter="blinds(horizontal)">
                                      <p:cBhvr>
                                        <p:cTn id="26" dur="500"/>
                                        <p:tgtEl>
                                          <p:spTgt spid="19459">
                                            <p:txEl>
                                              <p:pRg st="11" end="1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9459">
                                            <p:txEl>
                                              <p:pRg st="12" end="12"/>
                                            </p:txEl>
                                          </p:spTgt>
                                        </p:tgtEl>
                                        <p:attrNameLst>
                                          <p:attrName>style.visibility</p:attrName>
                                        </p:attrNameLst>
                                      </p:cBhvr>
                                      <p:to>
                                        <p:strVal val="visible"/>
                                      </p:to>
                                    </p:set>
                                    <p:animEffect transition="in" filter="blinds(horizontal)">
                                      <p:cBhvr>
                                        <p:cTn id="29" dur="500"/>
                                        <p:tgtEl>
                                          <p:spTgt spid="19459">
                                            <p:txEl>
                                              <p:pRg st="12" end="1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18852"/>
                                        </p:tgtEl>
                                        <p:attrNameLst>
                                          <p:attrName>style.visibility</p:attrName>
                                        </p:attrNameLst>
                                      </p:cBhvr>
                                      <p:to>
                                        <p:strVal val="visible"/>
                                      </p:to>
                                    </p:set>
                                    <p:animEffect transition="in" filter="blinds(horizontal)">
                                      <p:cBhvr>
                                        <p:cTn id="34" dur="500"/>
                                        <p:tgtEl>
                                          <p:spTgt spid="7188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18859"/>
                                        </p:tgtEl>
                                        <p:attrNameLst>
                                          <p:attrName>style.visibility</p:attrName>
                                        </p:attrNameLst>
                                      </p:cBhvr>
                                      <p:to>
                                        <p:strVal val="visible"/>
                                      </p:to>
                                    </p:set>
                                    <p:animEffect transition="in" filter="blinds(horizontal)">
                                      <p:cBhvr>
                                        <p:cTn id="39" dur="500"/>
                                        <p:tgtEl>
                                          <p:spTgt spid="71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p:bldP spid="7188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a:solidFill>
                  <a:srgbClr val="C00000"/>
                </a:solidFill>
                <a:latin typeface="微软雅黑" panose="020B0503020204020204" pitchFamily="34" charset="-122"/>
                <a:ea typeface="微软雅黑" panose="020B0503020204020204" pitchFamily="34" charset="-122"/>
              </a:rPr>
              <a:t>高级语言和机器指令中的运算</a:t>
            </a:r>
            <a:endParaRPr lang="en-US" altLang="zh-CN" sz="2800" dirty="0" smtClean="0">
              <a:solidFill>
                <a:srgbClr val="C00000"/>
              </a:solidFill>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基本运算部件</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定点数运算</a:t>
            </a:r>
            <a:endParaRPr lang="en-US" altLang="zh-CN" sz="2800" dirty="0" smtClean="0">
              <a:latin typeface="微软雅黑" panose="020B0503020204020204" pitchFamily="34" charset="-122"/>
              <a:ea typeface="微软雅黑" panose="020B0503020204020204" pitchFamily="34" charset="-122"/>
            </a:endParaRPr>
          </a:p>
          <a:p>
            <a:pPr>
              <a:spcBef>
                <a:spcPts val="1600"/>
              </a:spcBef>
            </a:pPr>
            <a:r>
              <a:rPr lang="zh-CN" altLang="en-US" sz="2800" dirty="0" smtClean="0">
                <a:latin typeface="微软雅黑" panose="020B0503020204020204" pitchFamily="34" charset="-122"/>
                <a:ea typeface="微软雅黑" panose="020B0503020204020204" pitchFamily="34" charset="-122"/>
              </a:rPr>
              <a:t>浮点数运算</a:t>
            </a:r>
            <a:endParaRPr lang="en-US" altLang="zh-CN" sz="2800" dirty="0" smtClean="0">
              <a:latin typeface="微软雅黑" panose="020B0503020204020204" pitchFamily="34" charset="-122"/>
              <a:ea typeface="微软雅黑" panose="020B0503020204020204" pitchFamily="34" charset="-122"/>
            </a:endParaRPr>
          </a:p>
          <a:p>
            <a:pPr marL="0" indent="0">
              <a:spcBef>
                <a:spcPts val="1600"/>
              </a:spcBef>
              <a:buNone/>
            </a:pPr>
            <a:endParaRPr lang="en-US" altLang="zh-CN" sz="2800" dirty="0" smtClean="0">
              <a:ea typeface="黑体" pitchFamily="49" charset="-122"/>
            </a:endParaRPr>
          </a:p>
        </p:txBody>
      </p:sp>
    </p:spTree>
    <p:extLst>
      <p:ext uri="{BB962C8B-B14F-4D97-AF65-F5344CB8AC3E}">
        <p14:creationId xmlns:p14="http://schemas.microsoft.com/office/powerpoint/2010/main" val="2386600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457200" y="142875"/>
            <a:ext cx="8229600" cy="561975"/>
          </a:xfrm>
        </p:spPr>
        <p:txBody>
          <a:bodyPr/>
          <a:lstStyle/>
          <a:p>
            <a:r>
              <a:rPr lang="zh-CN" altLang="en-US" dirty="0"/>
              <a:t>原码</a:t>
            </a:r>
            <a:r>
              <a:rPr lang="zh-CN" altLang="en-US" dirty="0" smtClean="0"/>
              <a:t>乘法运算</a:t>
            </a:r>
            <a:r>
              <a:rPr lang="zh-CN" altLang="en-US" sz="3600" dirty="0" smtClean="0"/>
              <a:t> </a:t>
            </a:r>
          </a:p>
        </p:txBody>
      </p:sp>
      <p:sp>
        <p:nvSpPr>
          <p:cNvPr id="720899" name="Rectangle 3"/>
          <p:cNvSpPr>
            <a:spLocks noGrp="1" noChangeArrowheads="1"/>
          </p:cNvSpPr>
          <p:nvPr>
            <p:ph type="body" idx="1"/>
          </p:nvPr>
        </p:nvSpPr>
        <p:spPr>
          <a:xfrm>
            <a:off x="385763" y="954088"/>
            <a:ext cx="8229600" cy="2519362"/>
          </a:xfrm>
        </p:spPr>
        <p:txBody>
          <a:bodyPr/>
          <a:lstStyle/>
          <a:p>
            <a:r>
              <a:rPr lang="zh-CN" altLang="en-US" smtClean="0">
                <a:latin typeface="微软雅黑" pitchFamily="34" charset="-122"/>
                <a:ea typeface="微软雅黑" pitchFamily="34" charset="-122"/>
              </a:rPr>
              <a:t>通常，高级语言中两个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位整数相乘得到的结果通常也是一个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位整数，也即，结果只取</a:t>
            </a:r>
            <a:r>
              <a:rPr lang="en-US" altLang="zh-CN" smtClean="0">
                <a:latin typeface="微软雅黑" pitchFamily="34" charset="-122"/>
                <a:ea typeface="微软雅黑" pitchFamily="34" charset="-122"/>
              </a:rPr>
              <a:t>2n</a:t>
            </a:r>
            <a:r>
              <a:rPr lang="zh-CN" altLang="en-US" smtClean="0">
                <a:latin typeface="微软雅黑" pitchFamily="34" charset="-122"/>
                <a:ea typeface="微软雅黑" pitchFamily="34" charset="-122"/>
              </a:rPr>
              <a:t>位乘积中的低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a:t>
            </a:r>
          </a:p>
          <a:p>
            <a:pPr lvl="1"/>
            <a:r>
              <a:rPr lang="zh-CN" altLang="en-US" sz="2400" smtClean="0">
                <a:latin typeface="微软雅黑" pitchFamily="34" charset="-122"/>
                <a:ea typeface="微软雅黑" pitchFamily="34" charset="-122"/>
              </a:rPr>
              <a:t>例如，在</a:t>
            </a:r>
            <a:r>
              <a:rPr lang="en-US" altLang="zh-CN" sz="2400" smtClean="0">
                <a:latin typeface="微软雅黑" pitchFamily="34" charset="-122"/>
                <a:ea typeface="微软雅黑" pitchFamily="34" charset="-122"/>
              </a:rPr>
              <a:t>C</a:t>
            </a:r>
            <a:r>
              <a:rPr lang="zh-CN" altLang="en-US" sz="2400" smtClean="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720900" name="Rectangle 4"/>
          <p:cNvSpPr>
            <a:spLocks noChangeArrowheads="1"/>
          </p:cNvSpPr>
          <p:nvPr/>
        </p:nvSpPr>
        <p:spPr bwMode="auto">
          <a:xfrm>
            <a:off x="657225" y="3384550"/>
            <a:ext cx="4932363"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35000"/>
              </a:spcBef>
            </a:pPr>
            <a:r>
              <a:rPr lang="en-US" altLang="zh-CN" sz="2400" b="1">
                <a:solidFill>
                  <a:srgbClr val="008000"/>
                </a:solidFill>
                <a:latin typeface="微软雅黑" pitchFamily="34" charset="-122"/>
                <a:ea typeface="微软雅黑" pitchFamily="34" charset="-122"/>
              </a:rPr>
              <a:t>int mul(int x, int y)</a:t>
            </a:r>
          </a:p>
          <a:p>
            <a:pPr lvl="1">
              <a:spcBef>
                <a:spcPct val="35000"/>
              </a:spcBef>
            </a:pPr>
            <a:r>
              <a:rPr lang="en-US" altLang="zh-CN" sz="2400" b="1">
                <a:solidFill>
                  <a:srgbClr val="008000"/>
                </a:solidFill>
                <a:latin typeface="微软雅黑" pitchFamily="34" charset="-122"/>
                <a:ea typeface="微软雅黑" pitchFamily="34" charset="-122"/>
              </a:rPr>
              <a:t>{ </a:t>
            </a:r>
          </a:p>
          <a:p>
            <a:pPr lvl="1">
              <a:spcBef>
                <a:spcPct val="35000"/>
              </a:spcBef>
            </a:pPr>
            <a:r>
              <a:rPr lang="en-US" altLang="zh-CN" sz="2400" b="1">
                <a:solidFill>
                  <a:srgbClr val="008000"/>
                </a:solidFill>
                <a:latin typeface="微软雅黑" pitchFamily="34" charset="-122"/>
                <a:ea typeface="微软雅黑" pitchFamily="34" charset="-122"/>
              </a:rPr>
              <a:t>	int z=x*y;</a:t>
            </a:r>
          </a:p>
          <a:p>
            <a:pPr lvl="1">
              <a:spcBef>
                <a:spcPct val="35000"/>
              </a:spcBef>
            </a:pPr>
            <a:r>
              <a:rPr lang="en-US" altLang="zh-CN" sz="2400" b="1">
                <a:solidFill>
                  <a:srgbClr val="008000"/>
                </a:solidFill>
                <a:latin typeface="微软雅黑" pitchFamily="34" charset="-122"/>
                <a:ea typeface="微软雅黑" pitchFamily="34" charset="-122"/>
              </a:rPr>
              <a:t>  	return z;</a:t>
            </a:r>
          </a:p>
          <a:p>
            <a:pPr lvl="1">
              <a:spcBef>
                <a:spcPct val="35000"/>
              </a:spcBef>
            </a:pPr>
            <a:r>
              <a:rPr lang="en-US" altLang="zh-CN" sz="2400" b="1">
                <a:solidFill>
                  <a:srgbClr val="008000"/>
                </a:solidFill>
                <a:latin typeface="微软雅黑" pitchFamily="34" charset="-122"/>
                <a:ea typeface="微软雅黑" pitchFamily="34" charset="-122"/>
              </a:rPr>
              <a:t>}</a:t>
            </a:r>
          </a:p>
        </p:txBody>
      </p:sp>
      <p:sp>
        <p:nvSpPr>
          <p:cNvPr id="720901" name="Text Box 5"/>
          <p:cNvSpPr txBox="1">
            <a:spLocks noChangeArrowheads="1"/>
          </p:cNvSpPr>
          <p:nvPr/>
        </p:nvSpPr>
        <p:spPr bwMode="auto">
          <a:xfrm>
            <a:off x="4122738" y="4059238"/>
            <a:ext cx="458946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被转换为乘法指令，在乘法运算电路中得到的乘积是</a:t>
            </a:r>
            <a:r>
              <a:rPr lang="en-US" altLang="zh-CN" sz="2400" b="1" dirty="0">
                <a:latin typeface="微软雅黑" pitchFamily="34" charset="-122"/>
                <a:ea typeface="微软雅黑" pitchFamily="34" charset="-122"/>
              </a:rPr>
              <a:t>64</a:t>
            </a:r>
            <a:r>
              <a:rPr lang="zh-CN" altLang="en-US" sz="2400" b="1" dirty="0">
                <a:latin typeface="微软雅黑" pitchFamily="34" charset="-122"/>
                <a:ea typeface="微软雅黑" pitchFamily="34" charset="-122"/>
              </a:rPr>
              <a:t>位，但是，只取其低</a:t>
            </a:r>
            <a:r>
              <a:rPr lang="en-US" altLang="zh-CN" sz="2400" b="1" dirty="0">
                <a:latin typeface="微软雅黑" pitchFamily="34" charset="-122"/>
                <a:ea typeface="微软雅黑" pitchFamily="34" charset="-122"/>
              </a:rPr>
              <a:t>32</a:t>
            </a:r>
            <a:r>
              <a:rPr lang="zh-CN" altLang="en-US" sz="2400" b="1" dirty="0">
                <a:latin typeface="微软雅黑" pitchFamily="34" charset="-122"/>
                <a:ea typeface="微软雅黑" pitchFamily="34" charset="-122"/>
              </a:rPr>
              <a:t>位赋给</a:t>
            </a:r>
            <a:r>
              <a:rPr lang="en-US" altLang="zh-CN" sz="2400" b="1" dirty="0">
                <a:latin typeface="微软雅黑" pitchFamily="34" charset="-122"/>
                <a:ea typeface="微软雅黑" pitchFamily="34" charset="-122"/>
              </a:rPr>
              <a:t>z</a:t>
            </a:r>
            <a:r>
              <a:rPr lang="zh-CN" altLang="en-US" sz="2400" b="1" dirty="0">
                <a:latin typeface="微软雅黑" pitchFamily="34" charset="-122"/>
                <a:ea typeface="微软雅黑" pitchFamily="34" charset="-122"/>
              </a:rPr>
              <a:t>。</a:t>
            </a:r>
          </a:p>
        </p:txBody>
      </p:sp>
    </p:spTree>
    <p:extLst>
      <p:ext uri="{BB962C8B-B14F-4D97-AF65-F5344CB8AC3E}">
        <p14:creationId xmlns:p14="http://schemas.microsoft.com/office/powerpoint/2010/main" val="932095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animEffect transition="in" filter="blinds(horizontal)">
                                      <p:cBhvr>
                                        <p:cTn id="7" dur="500"/>
                                        <p:tgtEl>
                                          <p:spTgt spid="720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0"/>
                                        </p:tgtEl>
                                        <p:attrNameLst>
                                          <p:attrName>style.visibility</p:attrName>
                                        </p:attrNameLst>
                                      </p:cBhvr>
                                      <p:to>
                                        <p:strVal val="visible"/>
                                      </p:to>
                                    </p:set>
                                    <p:animEffect transition="in" filter="blinds(horizontal)">
                                      <p:cBhvr>
                                        <p:cTn id="12" dur="500"/>
                                        <p:tgtEl>
                                          <p:spTgt spid="720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98425"/>
            <a:ext cx="8229600" cy="561975"/>
          </a:xfrm>
        </p:spPr>
        <p:txBody>
          <a:bodyPr/>
          <a:lstStyle/>
          <a:p>
            <a:r>
              <a:rPr lang="zh-CN" altLang="en-US" smtClean="0"/>
              <a:t>整数的乘运算</a:t>
            </a:r>
            <a:r>
              <a:rPr lang="zh-CN" altLang="en-US" sz="3600" smtClean="0"/>
              <a:t> </a:t>
            </a:r>
          </a:p>
        </p:txBody>
      </p:sp>
      <p:sp>
        <p:nvSpPr>
          <p:cNvPr id="722947" name="Rectangle 3"/>
          <p:cNvSpPr>
            <a:spLocks noChangeArrowheads="1"/>
          </p:cNvSpPr>
          <p:nvPr/>
        </p:nvSpPr>
        <p:spPr bwMode="auto">
          <a:xfrm>
            <a:off x="431800" y="908050"/>
            <a:ext cx="452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微软雅黑" pitchFamily="34" charset="-122"/>
                <a:ea typeface="微软雅黑" pitchFamily="34" charset="-122"/>
              </a:rPr>
              <a:t>在计算机内部，一定有</a:t>
            </a:r>
            <a:r>
              <a:rPr lang="en-US" altLang="zh-CN" sz="2400" b="1">
                <a:latin typeface="微软雅黑" pitchFamily="34" charset="-122"/>
                <a:ea typeface="微软雅黑" pitchFamily="34" charset="-122"/>
              </a:rPr>
              <a:t>x</a:t>
            </a:r>
            <a:r>
              <a:rPr lang="en-US" altLang="zh-CN" sz="2400" b="1" baseline="30000">
                <a:latin typeface="微软雅黑" pitchFamily="34" charset="-122"/>
                <a:ea typeface="微软雅黑" pitchFamily="34" charset="-122"/>
              </a:rPr>
              <a:t>2</a:t>
            </a:r>
            <a:r>
              <a:rPr lang="en-US" altLang="zh-CN" sz="2400" b="1">
                <a:latin typeface="微软雅黑" pitchFamily="34" charset="-122"/>
                <a:ea typeface="微软雅黑" pitchFamily="34" charset="-122"/>
              </a:rPr>
              <a:t> </a:t>
            </a:r>
            <a:r>
              <a:rPr lang="en-US" altLang="zh-CN" sz="2400" b="1">
                <a:latin typeface="微软雅黑" pitchFamily="34" charset="-122"/>
                <a:ea typeface="微软雅黑" pitchFamily="34" charset="-122"/>
                <a:sym typeface="Symbol" pitchFamily="18" charset="2"/>
              </a:rPr>
              <a:t></a:t>
            </a:r>
            <a:r>
              <a:rPr lang="en-US" altLang="zh-CN" sz="2400" b="1">
                <a:latin typeface="微软雅黑" pitchFamily="34" charset="-122"/>
                <a:ea typeface="微软雅黑" pitchFamily="34" charset="-122"/>
              </a:rPr>
              <a:t> 0</a:t>
            </a:r>
            <a:r>
              <a:rPr lang="zh-CN" altLang="en-US" sz="2400" b="1">
                <a:latin typeface="微软雅黑" pitchFamily="34" charset="-122"/>
                <a:ea typeface="微软雅黑" pitchFamily="34" charset="-122"/>
              </a:rPr>
              <a:t>吗</a:t>
            </a:r>
            <a:r>
              <a:rPr lang="en-US" altLang="zh-CN" sz="2400" b="1">
                <a:latin typeface="微软雅黑" pitchFamily="34" charset="-122"/>
                <a:ea typeface="微软雅黑" pitchFamily="34" charset="-122"/>
              </a:rPr>
              <a:t>?</a:t>
            </a:r>
            <a:endParaRPr lang="zh-CN" altLang="en-US" sz="2400" b="1">
              <a:latin typeface="微软雅黑" pitchFamily="34" charset="-122"/>
              <a:ea typeface="微软雅黑" pitchFamily="34" charset="-122"/>
            </a:endParaRPr>
          </a:p>
        </p:txBody>
      </p:sp>
      <p:sp>
        <p:nvSpPr>
          <p:cNvPr id="722948" name="Text Box 4"/>
          <p:cNvSpPr txBox="1">
            <a:spLocks noChangeArrowheads="1"/>
          </p:cNvSpPr>
          <p:nvPr/>
        </p:nvSpPr>
        <p:spPr bwMode="auto">
          <a:xfrm>
            <a:off x="431800" y="1403350"/>
            <a:ext cx="49053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solidFill>
                  <a:srgbClr val="FF0000"/>
                </a:solidFill>
                <a:ea typeface="微软雅黑" pitchFamily="34" charset="-122"/>
              </a:rPr>
              <a:t>若</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是带符号整数，则不一定！</a:t>
            </a:r>
          </a:p>
          <a:p>
            <a:pPr>
              <a:spcBef>
                <a:spcPct val="20000"/>
              </a:spcBef>
            </a:pPr>
            <a:r>
              <a:rPr lang="zh-CN" altLang="en-US" sz="2400" b="1">
                <a:solidFill>
                  <a:srgbClr val="FF0000"/>
                </a:solidFill>
                <a:ea typeface="微软雅黑" pitchFamily="34" charset="-122"/>
              </a:rPr>
              <a:t>如</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是浮点数，则一定！</a:t>
            </a:r>
          </a:p>
        </p:txBody>
      </p:sp>
      <p:sp>
        <p:nvSpPr>
          <p:cNvPr id="722949" name="Text Box 5"/>
          <p:cNvSpPr txBox="1">
            <a:spLocks noChangeArrowheads="1"/>
          </p:cNvSpPr>
          <p:nvPr/>
        </p:nvSpPr>
        <p:spPr bwMode="auto">
          <a:xfrm>
            <a:off x="385763" y="2393950"/>
            <a:ext cx="429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微软雅黑" pitchFamily="34" charset="-122"/>
                <a:ea typeface="微软雅黑" pitchFamily="34" charset="-122"/>
              </a:rPr>
              <a:t>例如，当 </a:t>
            </a:r>
            <a:r>
              <a:rPr lang="en-US" altLang="zh-CN" sz="2400" b="1" dirty="0">
                <a:latin typeface="微软雅黑" pitchFamily="34" charset="-122"/>
                <a:ea typeface="微软雅黑" pitchFamily="34" charset="-122"/>
              </a:rPr>
              <a:t>n=4 </a:t>
            </a:r>
            <a:r>
              <a:rPr lang="zh-CN" altLang="en-US" sz="2400" b="1" dirty="0">
                <a:latin typeface="微软雅黑" pitchFamily="34" charset="-122"/>
                <a:ea typeface="微软雅黑" pitchFamily="34" charset="-122"/>
              </a:rPr>
              <a:t>时</a:t>
            </a:r>
            <a:r>
              <a:rPr lang="en-US" altLang="zh-CN" sz="2400" b="1" dirty="0">
                <a:latin typeface="微软雅黑" pitchFamily="34" charset="-122"/>
                <a:ea typeface="微软雅黑" pitchFamily="34" charset="-122"/>
              </a:rPr>
              <a:t>, 5</a:t>
            </a:r>
            <a:r>
              <a:rPr lang="en-US" altLang="zh-CN" sz="2400" b="1" baseline="30000" dirty="0">
                <a:latin typeface="微软雅黑" pitchFamily="34" charset="-122"/>
                <a:ea typeface="微软雅黑" pitchFamily="34" charset="-122"/>
              </a:rPr>
              <a:t>2</a:t>
            </a:r>
            <a:r>
              <a:rPr lang="en-US" altLang="zh-CN" sz="2400" b="1" dirty="0">
                <a:latin typeface="微软雅黑" pitchFamily="34" charset="-122"/>
                <a:ea typeface="微软雅黑" pitchFamily="34" charset="-122"/>
              </a:rPr>
              <a:t>=-7&lt;0 !</a:t>
            </a:r>
          </a:p>
        </p:txBody>
      </p:sp>
      <p:grpSp>
        <p:nvGrpSpPr>
          <p:cNvPr id="722950" name="Group 6"/>
          <p:cNvGrpSpPr>
            <a:grpSpLocks/>
          </p:cNvGrpSpPr>
          <p:nvPr/>
        </p:nvGrpSpPr>
        <p:grpSpPr bwMode="auto">
          <a:xfrm>
            <a:off x="5427663" y="773113"/>
            <a:ext cx="2655887" cy="2032000"/>
            <a:chOff x="3702" y="2614"/>
            <a:chExt cx="1673" cy="1280"/>
          </a:xfrm>
        </p:grpSpPr>
        <p:sp>
          <p:nvSpPr>
            <p:cNvPr id="722951" name="Text Box 7"/>
            <p:cNvSpPr txBox="1">
              <a:spLocks noChangeArrowheads="1"/>
            </p:cNvSpPr>
            <p:nvPr/>
          </p:nvSpPr>
          <p:spPr bwMode="auto">
            <a:xfrm>
              <a:off x="4184" y="2614"/>
              <a:ext cx="119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t>0101</a:t>
              </a:r>
            </a:p>
            <a:p>
              <a:r>
                <a:rPr lang="en-US" altLang="zh-CN" sz="2400" b="1" dirty="0"/>
                <a:t>0101</a:t>
              </a:r>
            </a:p>
          </p:txBody>
        </p:sp>
        <p:sp>
          <p:nvSpPr>
            <p:cNvPr id="722952" name="Line 8"/>
            <p:cNvSpPr>
              <a:spLocks noChangeShapeType="1"/>
            </p:cNvSpPr>
            <p:nvPr/>
          </p:nvSpPr>
          <p:spPr bwMode="auto">
            <a:xfrm>
              <a:off x="3702" y="3096"/>
              <a:ext cx="14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53" name="Text Box 9"/>
            <p:cNvSpPr txBox="1">
              <a:spLocks noChangeArrowheads="1"/>
            </p:cNvSpPr>
            <p:nvPr/>
          </p:nvSpPr>
          <p:spPr bwMode="auto">
            <a:xfrm>
              <a:off x="3957" y="3067"/>
              <a:ext cx="11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t>    0101</a:t>
              </a:r>
            </a:p>
            <a:p>
              <a:r>
                <a:rPr lang="en-US" altLang="zh-CN" sz="2400" b="1" dirty="0"/>
                <a:t>0101</a:t>
              </a:r>
            </a:p>
          </p:txBody>
        </p:sp>
        <p:sp>
          <p:nvSpPr>
            <p:cNvPr id="722954" name="Line 10"/>
            <p:cNvSpPr>
              <a:spLocks noChangeShapeType="1"/>
            </p:cNvSpPr>
            <p:nvPr/>
          </p:nvSpPr>
          <p:spPr bwMode="auto">
            <a:xfrm>
              <a:off x="3702" y="3577"/>
              <a:ext cx="14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55" name="Text Box 11"/>
            <p:cNvSpPr txBox="1">
              <a:spLocks noChangeArrowheads="1"/>
            </p:cNvSpPr>
            <p:nvPr/>
          </p:nvSpPr>
          <p:spPr bwMode="auto">
            <a:xfrm>
              <a:off x="3929" y="2812"/>
              <a:ext cx="5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ym typeface="Symbol" pitchFamily="18" charset="2"/>
                </a:rPr>
                <a:t></a:t>
              </a:r>
            </a:p>
          </p:txBody>
        </p:sp>
        <p:sp>
          <p:nvSpPr>
            <p:cNvPr id="722956" name="Text Box 12"/>
            <p:cNvSpPr txBox="1">
              <a:spLocks noChangeArrowheads="1"/>
            </p:cNvSpPr>
            <p:nvPr/>
          </p:nvSpPr>
          <p:spPr bwMode="auto">
            <a:xfrm>
              <a:off x="3730" y="3261"/>
              <a:ext cx="56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baseline="-25000">
                  <a:sym typeface="Symbol" pitchFamily="18" charset="2"/>
                </a:rPr>
                <a:t>+</a:t>
              </a:r>
            </a:p>
          </p:txBody>
        </p:sp>
        <p:sp>
          <p:nvSpPr>
            <p:cNvPr id="722957" name="Text Box 13"/>
            <p:cNvSpPr txBox="1">
              <a:spLocks noChangeArrowheads="1"/>
            </p:cNvSpPr>
            <p:nvPr/>
          </p:nvSpPr>
          <p:spPr bwMode="auto">
            <a:xfrm>
              <a:off x="3759" y="3606"/>
              <a:ext cx="1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00011001</a:t>
              </a:r>
            </a:p>
          </p:txBody>
        </p:sp>
        <p:sp>
          <p:nvSpPr>
            <p:cNvPr id="722958" name="Line 14"/>
            <p:cNvSpPr>
              <a:spLocks noChangeShapeType="1"/>
            </p:cNvSpPr>
            <p:nvPr/>
          </p:nvSpPr>
          <p:spPr bwMode="auto">
            <a:xfrm>
              <a:off x="4269" y="3861"/>
              <a:ext cx="39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2959" name="Text Box 15"/>
          <p:cNvSpPr txBox="1">
            <a:spLocks noChangeArrowheads="1"/>
          </p:cNvSpPr>
          <p:nvPr/>
        </p:nvSpPr>
        <p:spPr bwMode="auto">
          <a:xfrm>
            <a:off x="4797425" y="2889250"/>
            <a:ext cx="37798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33CC"/>
                </a:solidFill>
                <a:latin typeface="微软雅黑" pitchFamily="34" charset="-122"/>
                <a:ea typeface="微软雅黑" pitchFamily="34" charset="-122"/>
              </a:rPr>
              <a:t>只取低</a:t>
            </a:r>
            <a:r>
              <a:rPr lang="en-US" altLang="zh-CN" sz="2200" b="1">
                <a:solidFill>
                  <a:srgbClr val="0033CC"/>
                </a:solidFill>
                <a:latin typeface="微软雅黑" pitchFamily="34" charset="-122"/>
                <a:ea typeface="微软雅黑" pitchFamily="34" charset="-122"/>
              </a:rPr>
              <a:t>4</a:t>
            </a:r>
            <a:r>
              <a:rPr lang="zh-CN" altLang="en-US" sz="2200" b="1">
                <a:solidFill>
                  <a:srgbClr val="0033CC"/>
                </a:solidFill>
                <a:latin typeface="微软雅黑" pitchFamily="34" charset="-122"/>
                <a:ea typeface="微软雅黑" pitchFamily="34" charset="-122"/>
              </a:rPr>
              <a:t>位，值为</a:t>
            </a:r>
            <a:r>
              <a:rPr lang="en-US" altLang="zh-CN" sz="2200" b="1">
                <a:solidFill>
                  <a:srgbClr val="0033CC"/>
                </a:solidFill>
                <a:latin typeface="微软雅黑" pitchFamily="34" charset="-122"/>
                <a:ea typeface="微软雅黑" pitchFamily="34" charset="-122"/>
              </a:rPr>
              <a:t>-111B=-7</a:t>
            </a:r>
          </a:p>
        </p:txBody>
      </p:sp>
      <p:sp>
        <p:nvSpPr>
          <p:cNvPr id="722960" name="Text Box 16"/>
          <p:cNvSpPr txBox="1">
            <a:spLocks noChangeArrowheads="1"/>
          </p:cNvSpPr>
          <p:nvPr/>
        </p:nvSpPr>
        <p:spPr bwMode="auto">
          <a:xfrm>
            <a:off x="4481513" y="3563938"/>
            <a:ext cx="4456112"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solidFill>
                  <a:srgbClr val="0033CC"/>
                </a:solidFill>
                <a:ea typeface="微软雅黑" pitchFamily="34" charset="-122"/>
              </a:rPr>
              <a:t>如何判断返回的</a:t>
            </a:r>
            <a:r>
              <a:rPr lang="en-US" altLang="zh-CN" sz="2200" b="1">
                <a:solidFill>
                  <a:srgbClr val="0033CC"/>
                </a:solidFill>
                <a:ea typeface="微软雅黑" pitchFamily="34" charset="-122"/>
              </a:rPr>
              <a:t>z</a:t>
            </a:r>
            <a:r>
              <a:rPr lang="zh-CN" altLang="en-US" sz="2200" b="1">
                <a:solidFill>
                  <a:srgbClr val="0033CC"/>
                </a:solidFill>
                <a:ea typeface="微软雅黑" pitchFamily="34" charset="-122"/>
              </a:rPr>
              <a:t>是正确值？</a:t>
            </a:r>
          </a:p>
          <a:p>
            <a:pPr>
              <a:spcBef>
                <a:spcPct val="20000"/>
              </a:spcBef>
            </a:pPr>
            <a:r>
              <a:rPr lang="zh-CN" altLang="en-US" sz="2200" b="1">
                <a:solidFill>
                  <a:srgbClr val="CC3300"/>
                </a:solidFill>
                <a:ea typeface="微软雅黑" pitchFamily="34" charset="-122"/>
              </a:rPr>
              <a:t>当 </a:t>
            </a:r>
            <a:r>
              <a:rPr lang="en-US" altLang="zh-CN" sz="2200" b="1">
                <a:solidFill>
                  <a:srgbClr val="CC3300"/>
                </a:solidFill>
                <a:ea typeface="微软雅黑" pitchFamily="34" charset="-122"/>
              </a:rPr>
              <a:t>!x || z/x==y </a:t>
            </a:r>
            <a:r>
              <a:rPr lang="zh-CN" altLang="en-US" sz="2200" b="1">
                <a:solidFill>
                  <a:srgbClr val="CC3300"/>
                </a:solidFill>
                <a:ea typeface="微软雅黑" pitchFamily="34" charset="-122"/>
              </a:rPr>
              <a:t>为真时</a:t>
            </a:r>
          </a:p>
          <a:p>
            <a:pPr>
              <a:spcBef>
                <a:spcPct val="20000"/>
              </a:spcBef>
            </a:pPr>
            <a:r>
              <a:rPr lang="zh-CN" altLang="en-US" sz="2200" b="1">
                <a:solidFill>
                  <a:srgbClr val="0033CC"/>
                </a:solidFill>
                <a:ea typeface="微软雅黑" pitchFamily="34" charset="-122"/>
              </a:rPr>
              <a:t>什么情况下，乘积是正确的呢？</a:t>
            </a:r>
          </a:p>
          <a:p>
            <a:pPr>
              <a:spcBef>
                <a:spcPct val="20000"/>
              </a:spcBef>
            </a:pPr>
            <a:r>
              <a:rPr lang="zh-CN" altLang="en-US" sz="2200" b="1">
                <a:solidFill>
                  <a:srgbClr val="CC3300"/>
                </a:solidFill>
                <a:ea typeface="微软雅黑" pitchFamily="34" charset="-122"/>
              </a:rPr>
              <a:t>当 </a:t>
            </a:r>
            <a:r>
              <a:rPr lang="en-US" altLang="zh-CN" sz="2200" b="1">
                <a:solidFill>
                  <a:srgbClr val="CC3300"/>
                </a:solidFill>
                <a:ea typeface="微软雅黑" pitchFamily="34" charset="-122"/>
              </a:rPr>
              <a:t>-2</a:t>
            </a:r>
            <a:r>
              <a:rPr lang="en-US" altLang="zh-CN" sz="2200" b="1" baseline="30000">
                <a:solidFill>
                  <a:srgbClr val="CC3300"/>
                </a:solidFill>
                <a:ea typeface="微软雅黑" pitchFamily="34" charset="-122"/>
              </a:rPr>
              <a:t>n-1</a:t>
            </a:r>
            <a:r>
              <a:rPr lang="en-US" altLang="zh-CN" sz="2200" b="1">
                <a:solidFill>
                  <a:srgbClr val="CC3300"/>
                </a:solidFill>
                <a:ea typeface="微软雅黑" pitchFamily="34" charset="-122"/>
              </a:rPr>
              <a:t> </a:t>
            </a:r>
            <a:r>
              <a:rPr lang="en-US" altLang="zh-CN" sz="2200" b="1">
                <a:solidFill>
                  <a:srgbClr val="CC3300"/>
                </a:solidFill>
                <a:latin typeface="Times New Roman" pitchFamily="18" charset="0"/>
                <a:ea typeface="微软雅黑" pitchFamily="34" charset="-122"/>
                <a:cs typeface="Times New Roman" pitchFamily="18" charset="0"/>
              </a:rPr>
              <a:t>≤ </a:t>
            </a:r>
            <a:r>
              <a:rPr lang="en-US" altLang="zh-CN" sz="2200" b="1">
                <a:solidFill>
                  <a:srgbClr val="CC3300"/>
                </a:solidFill>
                <a:ea typeface="微软雅黑" pitchFamily="34" charset="-122"/>
              </a:rPr>
              <a:t>x*y &lt; 2</a:t>
            </a:r>
            <a:r>
              <a:rPr lang="en-US" altLang="zh-CN" sz="2200" b="1" baseline="30000">
                <a:solidFill>
                  <a:srgbClr val="CC3300"/>
                </a:solidFill>
                <a:ea typeface="微软雅黑" pitchFamily="34" charset="-122"/>
              </a:rPr>
              <a:t>n-1</a:t>
            </a:r>
            <a:r>
              <a:rPr lang="en-US" altLang="zh-CN" sz="2200" b="1">
                <a:solidFill>
                  <a:srgbClr val="CC3300"/>
                </a:solidFill>
                <a:ea typeface="微软雅黑" pitchFamily="34" charset="-122"/>
              </a:rPr>
              <a:t> </a:t>
            </a:r>
            <a:r>
              <a:rPr lang="zh-CN" altLang="en-US" sz="2200" b="1">
                <a:ea typeface="微软雅黑" pitchFamily="34" charset="-122"/>
              </a:rPr>
              <a:t>（不溢出）</a:t>
            </a:r>
            <a:r>
              <a:rPr lang="zh-CN" altLang="en-US" sz="2200" b="1">
                <a:solidFill>
                  <a:srgbClr val="CC3300"/>
                </a:solidFill>
                <a:ea typeface="微软雅黑" pitchFamily="34" charset="-122"/>
              </a:rPr>
              <a:t>时</a:t>
            </a:r>
          </a:p>
          <a:p>
            <a:pPr>
              <a:spcBef>
                <a:spcPct val="20000"/>
              </a:spcBef>
            </a:pPr>
            <a:r>
              <a:rPr lang="zh-CN" altLang="en-US" sz="2200" b="1">
                <a:solidFill>
                  <a:srgbClr val="CC3300"/>
                </a:solidFill>
                <a:ea typeface="微软雅黑" pitchFamily="34" charset="-122"/>
              </a:rPr>
              <a:t>即：乘积的高</a:t>
            </a:r>
            <a:r>
              <a:rPr lang="en-US" altLang="zh-CN" sz="2200" b="1">
                <a:solidFill>
                  <a:srgbClr val="CC3300"/>
                </a:solidFill>
                <a:ea typeface="微软雅黑" pitchFamily="34" charset="-122"/>
              </a:rPr>
              <a:t>n</a:t>
            </a:r>
            <a:r>
              <a:rPr lang="zh-CN" altLang="en-US" sz="2200" b="1">
                <a:solidFill>
                  <a:srgbClr val="CC3300"/>
                </a:solidFill>
                <a:ea typeface="微软雅黑" pitchFamily="34" charset="-122"/>
              </a:rPr>
              <a:t>位为全</a:t>
            </a:r>
            <a:r>
              <a:rPr lang="en-US" altLang="zh-CN" sz="2200" b="1">
                <a:solidFill>
                  <a:srgbClr val="CC3300"/>
                </a:solidFill>
                <a:ea typeface="微软雅黑" pitchFamily="34" charset="-122"/>
              </a:rPr>
              <a:t>0</a:t>
            </a:r>
            <a:r>
              <a:rPr lang="zh-CN" altLang="en-US" sz="2200" b="1">
                <a:solidFill>
                  <a:srgbClr val="CC3300"/>
                </a:solidFill>
                <a:ea typeface="微软雅黑" pitchFamily="34" charset="-122"/>
              </a:rPr>
              <a:t>或全</a:t>
            </a:r>
            <a:r>
              <a:rPr lang="en-US" altLang="zh-CN" sz="2200" b="1">
                <a:solidFill>
                  <a:srgbClr val="CC3300"/>
                </a:solidFill>
                <a:ea typeface="微软雅黑" pitchFamily="34" charset="-122"/>
              </a:rPr>
              <a:t>1</a:t>
            </a:r>
            <a:r>
              <a:rPr lang="zh-CN" altLang="en-US" sz="2200" b="1">
                <a:solidFill>
                  <a:srgbClr val="CC3300"/>
                </a:solidFill>
                <a:ea typeface="微软雅黑" pitchFamily="34" charset="-122"/>
              </a:rPr>
              <a:t>，并等于低</a:t>
            </a:r>
            <a:r>
              <a:rPr lang="en-US" altLang="zh-CN" sz="2200" b="1">
                <a:solidFill>
                  <a:srgbClr val="CC3300"/>
                </a:solidFill>
                <a:ea typeface="微软雅黑" pitchFamily="34" charset="-122"/>
              </a:rPr>
              <a:t>n</a:t>
            </a:r>
            <a:r>
              <a:rPr lang="zh-CN" altLang="en-US" sz="2200" b="1">
                <a:solidFill>
                  <a:srgbClr val="CC3300"/>
                </a:solidFill>
                <a:ea typeface="微软雅黑" pitchFamily="34" charset="-122"/>
              </a:rPr>
              <a:t>位的最高位！</a:t>
            </a:r>
          </a:p>
          <a:p>
            <a:pPr>
              <a:spcBef>
                <a:spcPct val="20000"/>
              </a:spcBef>
            </a:pPr>
            <a:r>
              <a:rPr lang="zh-CN" altLang="en-US" sz="2200" b="1">
                <a:solidFill>
                  <a:srgbClr val="CC3300"/>
                </a:solidFill>
                <a:ea typeface="微软雅黑" pitchFamily="34" charset="-122"/>
              </a:rPr>
              <a:t>即：乘积的高</a:t>
            </a:r>
            <a:r>
              <a:rPr lang="en-US" altLang="zh-CN" sz="2200" b="1">
                <a:solidFill>
                  <a:srgbClr val="CC3300"/>
                </a:solidFill>
                <a:ea typeface="微软雅黑" pitchFamily="34" charset="-122"/>
              </a:rPr>
              <a:t>n+1</a:t>
            </a:r>
            <a:r>
              <a:rPr lang="zh-CN" altLang="en-US" sz="2200" b="1">
                <a:solidFill>
                  <a:srgbClr val="CC3300"/>
                </a:solidFill>
                <a:ea typeface="微软雅黑" pitchFamily="34" charset="-122"/>
              </a:rPr>
              <a:t>位为全</a:t>
            </a:r>
            <a:r>
              <a:rPr lang="en-US" altLang="zh-CN" sz="2200" b="1">
                <a:solidFill>
                  <a:srgbClr val="CC3300"/>
                </a:solidFill>
                <a:ea typeface="微软雅黑" pitchFamily="34" charset="-122"/>
              </a:rPr>
              <a:t>0</a:t>
            </a:r>
            <a:r>
              <a:rPr lang="zh-CN" altLang="en-US" sz="2200" b="1">
                <a:solidFill>
                  <a:srgbClr val="CC3300"/>
                </a:solidFill>
                <a:ea typeface="微软雅黑" pitchFamily="34" charset="-122"/>
              </a:rPr>
              <a:t>或全</a:t>
            </a:r>
            <a:r>
              <a:rPr lang="en-US" altLang="zh-CN" sz="2200" b="1">
                <a:solidFill>
                  <a:srgbClr val="CC3300"/>
                </a:solidFill>
                <a:ea typeface="微软雅黑" pitchFamily="34" charset="-122"/>
              </a:rPr>
              <a:t>1</a:t>
            </a:r>
          </a:p>
        </p:txBody>
      </p:sp>
      <p:sp>
        <p:nvSpPr>
          <p:cNvPr id="722961" name="Rectangle 17"/>
          <p:cNvSpPr>
            <a:spLocks noChangeArrowheads="1"/>
          </p:cNvSpPr>
          <p:nvPr/>
        </p:nvSpPr>
        <p:spPr bwMode="auto">
          <a:xfrm>
            <a:off x="296863" y="3249613"/>
            <a:ext cx="3689350" cy="20732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10000"/>
              </a:spcBef>
            </a:pP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mul(</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x, </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y)</a:t>
            </a:r>
          </a:p>
          <a:p>
            <a:pPr lvl="1">
              <a:spcBef>
                <a:spcPct val="10000"/>
              </a:spcBef>
            </a:pPr>
            <a:r>
              <a:rPr lang="en-US" altLang="zh-CN" sz="2400" b="1">
                <a:solidFill>
                  <a:srgbClr val="008000"/>
                </a:solidFill>
                <a:latin typeface="微软雅黑" pitchFamily="34" charset="-122"/>
                <a:ea typeface="微软雅黑" pitchFamily="34" charset="-122"/>
              </a:rPr>
              <a:t>{ </a:t>
            </a:r>
          </a:p>
          <a:p>
            <a:pPr lvl="1">
              <a:spcBef>
                <a:spcPct val="10000"/>
              </a:spcBef>
            </a:pPr>
            <a:r>
              <a:rPr lang="en-US" altLang="zh-CN" sz="2400" b="1">
                <a:solidFill>
                  <a:srgbClr val="008000"/>
                </a:solidFill>
                <a:latin typeface="微软雅黑" pitchFamily="34" charset="-122"/>
                <a:ea typeface="微软雅黑" pitchFamily="34" charset="-122"/>
              </a:rPr>
              <a:t>	</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z=x*y;</a:t>
            </a:r>
          </a:p>
          <a:p>
            <a:pPr lvl="1">
              <a:spcBef>
                <a:spcPct val="10000"/>
              </a:spcBef>
            </a:pPr>
            <a:r>
              <a:rPr lang="en-US" altLang="zh-CN" sz="2400" b="1">
                <a:solidFill>
                  <a:srgbClr val="008000"/>
                </a:solidFill>
                <a:latin typeface="微软雅黑" pitchFamily="34" charset="-122"/>
                <a:ea typeface="微软雅黑" pitchFamily="34" charset="-122"/>
              </a:rPr>
              <a:t>  	return z;</a:t>
            </a:r>
          </a:p>
          <a:p>
            <a:pPr lvl="1">
              <a:spcBef>
                <a:spcPct val="10000"/>
              </a:spcBef>
            </a:pPr>
            <a:r>
              <a:rPr lang="en-US" altLang="zh-CN" sz="2400" b="1">
                <a:solidFill>
                  <a:srgbClr val="008000"/>
                </a:solidFill>
                <a:latin typeface="微软雅黑" pitchFamily="34" charset="-122"/>
                <a:ea typeface="微软雅黑" pitchFamily="34" charset="-122"/>
              </a:rPr>
              <a:t>}</a:t>
            </a:r>
          </a:p>
        </p:txBody>
      </p:sp>
      <p:sp>
        <p:nvSpPr>
          <p:cNvPr id="722962" name="Text Box 18"/>
          <p:cNvSpPr txBox="1">
            <a:spLocks noChangeArrowheads="1"/>
          </p:cNvSpPr>
          <p:nvPr/>
        </p:nvSpPr>
        <p:spPr bwMode="auto">
          <a:xfrm>
            <a:off x="115888" y="5454650"/>
            <a:ext cx="4095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latin typeface="微软雅黑" pitchFamily="34" charset="-122"/>
                <a:ea typeface="微软雅黑" pitchFamily="34" charset="-122"/>
              </a:rPr>
              <a:t>若</a:t>
            </a:r>
            <a:r>
              <a:rPr lang="en-US" altLang="zh-CN" sz="2200" b="1">
                <a:latin typeface="微软雅黑" pitchFamily="34" charset="-122"/>
                <a:ea typeface="微软雅黑" pitchFamily="34" charset="-122"/>
              </a:rPr>
              <a:t>x</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y</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z</a:t>
            </a:r>
            <a:r>
              <a:rPr lang="zh-CN" altLang="en-US" sz="2200" b="1">
                <a:latin typeface="微软雅黑" pitchFamily="34" charset="-122"/>
                <a:ea typeface="微软雅黑" pitchFamily="34" charset="-122"/>
              </a:rPr>
              <a:t>都改成</a:t>
            </a:r>
            <a:r>
              <a:rPr lang="en-US" altLang="zh-CN" sz="2200" b="1">
                <a:solidFill>
                  <a:srgbClr val="FF0000"/>
                </a:solidFill>
                <a:latin typeface="微软雅黑" pitchFamily="34" charset="-122"/>
                <a:ea typeface="微软雅黑" pitchFamily="34" charset="-122"/>
              </a:rPr>
              <a:t>unsigned</a:t>
            </a:r>
            <a:r>
              <a:rPr lang="zh-CN" altLang="en-US" sz="2200" b="1">
                <a:latin typeface="微软雅黑" pitchFamily="34" charset="-122"/>
                <a:ea typeface="微软雅黑" pitchFamily="34" charset="-122"/>
              </a:rPr>
              <a:t>类型，则判断方式为</a:t>
            </a:r>
          </a:p>
        </p:txBody>
      </p:sp>
      <p:sp>
        <p:nvSpPr>
          <p:cNvPr id="722963" name="Text Box 19"/>
          <p:cNvSpPr txBox="1">
            <a:spLocks noChangeArrowheads="1"/>
          </p:cNvSpPr>
          <p:nvPr/>
        </p:nvSpPr>
        <p:spPr bwMode="auto">
          <a:xfrm>
            <a:off x="7812088" y="2033588"/>
            <a:ext cx="809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结果溢出</a:t>
            </a:r>
          </a:p>
        </p:txBody>
      </p:sp>
      <p:sp>
        <p:nvSpPr>
          <p:cNvPr id="722964" name="Rectangle 20"/>
          <p:cNvSpPr>
            <a:spLocks noChangeArrowheads="1"/>
          </p:cNvSpPr>
          <p:nvPr/>
        </p:nvSpPr>
        <p:spPr bwMode="auto">
          <a:xfrm>
            <a:off x="206375" y="6219825"/>
            <a:ext cx="39608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CC3300"/>
                </a:solidFill>
                <a:latin typeface="微软雅黑" pitchFamily="34" charset="-122"/>
                <a:ea typeface="微软雅黑" pitchFamily="34" charset="-122"/>
              </a:rPr>
              <a:t>乘积的高</a:t>
            </a:r>
            <a:r>
              <a:rPr lang="en-US" altLang="zh-CN" sz="2200" b="1">
                <a:solidFill>
                  <a:srgbClr val="CC3300"/>
                </a:solidFill>
                <a:latin typeface="微软雅黑" pitchFamily="34" charset="-122"/>
                <a:ea typeface="微软雅黑" pitchFamily="34" charset="-122"/>
              </a:rPr>
              <a:t>n</a:t>
            </a:r>
            <a:r>
              <a:rPr lang="zh-CN" altLang="en-US" sz="2200" b="1">
                <a:solidFill>
                  <a:srgbClr val="CC3300"/>
                </a:solidFill>
                <a:latin typeface="微软雅黑" pitchFamily="34" charset="-122"/>
                <a:ea typeface="微软雅黑" pitchFamily="34" charset="-122"/>
              </a:rPr>
              <a:t>位为全</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，则不溢出</a:t>
            </a:r>
          </a:p>
        </p:txBody>
      </p:sp>
      <p:sp>
        <p:nvSpPr>
          <p:cNvPr id="722965" name="Line 21"/>
          <p:cNvSpPr>
            <a:spLocks noChangeShapeType="1"/>
          </p:cNvSpPr>
          <p:nvPr/>
        </p:nvSpPr>
        <p:spPr bwMode="auto">
          <a:xfrm flipV="1">
            <a:off x="2457450" y="4194175"/>
            <a:ext cx="2070100" cy="17557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57979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47"/>
                                        </p:tgtEl>
                                        <p:attrNameLst>
                                          <p:attrName>style.visibility</p:attrName>
                                        </p:attrNameLst>
                                      </p:cBhvr>
                                      <p:to>
                                        <p:strVal val="visible"/>
                                      </p:to>
                                    </p:set>
                                    <p:animEffect transition="in" filter="blinds(horizontal)">
                                      <p:cBhvr>
                                        <p:cTn id="7" dur="500"/>
                                        <p:tgtEl>
                                          <p:spTgt spid="72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8"/>
                                        </p:tgtEl>
                                        <p:attrNameLst>
                                          <p:attrName>style.visibility</p:attrName>
                                        </p:attrNameLst>
                                      </p:cBhvr>
                                      <p:to>
                                        <p:strVal val="visible"/>
                                      </p:to>
                                    </p:set>
                                    <p:animEffect transition="in" filter="blinds(horizontal)">
                                      <p:cBhvr>
                                        <p:cTn id="12" dur="500"/>
                                        <p:tgtEl>
                                          <p:spTgt spid="72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49"/>
                                        </p:tgtEl>
                                        <p:attrNameLst>
                                          <p:attrName>style.visibility</p:attrName>
                                        </p:attrNameLst>
                                      </p:cBhvr>
                                      <p:to>
                                        <p:strVal val="visible"/>
                                      </p:to>
                                    </p:set>
                                    <p:animEffect transition="in" filter="blinds(horizontal)">
                                      <p:cBhvr>
                                        <p:cTn id="17" dur="500"/>
                                        <p:tgtEl>
                                          <p:spTgt spid="7229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0"/>
                                        </p:tgtEl>
                                        <p:attrNameLst>
                                          <p:attrName>style.visibility</p:attrName>
                                        </p:attrNameLst>
                                      </p:cBhvr>
                                      <p:to>
                                        <p:strVal val="visible"/>
                                      </p:to>
                                    </p:set>
                                    <p:animEffect transition="in" filter="blinds(horizontal)">
                                      <p:cBhvr>
                                        <p:cTn id="22" dur="500"/>
                                        <p:tgtEl>
                                          <p:spTgt spid="7229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2959"/>
                                        </p:tgtEl>
                                        <p:attrNameLst>
                                          <p:attrName>style.visibility</p:attrName>
                                        </p:attrNameLst>
                                      </p:cBhvr>
                                      <p:to>
                                        <p:strVal val="visible"/>
                                      </p:to>
                                    </p:set>
                                    <p:animEffect transition="in" filter="blinds(horizontal)">
                                      <p:cBhvr>
                                        <p:cTn id="27" dur="500"/>
                                        <p:tgtEl>
                                          <p:spTgt spid="7229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2963"/>
                                        </p:tgtEl>
                                        <p:attrNameLst>
                                          <p:attrName>style.visibility</p:attrName>
                                        </p:attrNameLst>
                                      </p:cBhvr>
                                      <p:to>
                                        <p:strVal val="visible"/>
                                      </p:to>
                                    </p:set>
                                    <p:animEffect transition="in" filter="blinds(horizontal)">
                                      <p:cBhvr>
                                        <p:cTn id="32" dur="500"/>
                                        <p:tgtEl>
                                          <p:spTgt spid="7229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61"/>
                                        </p:tgtEl>
                                        <p:attrNameLst>
                                          <p:attrName>style.visibility</p:attrName>
                                        </p:attrNameLst>
                                      </p:cBhvr>
                                      <p:to>
                                        <p:strVal val="visible"/>
                                      </p:to>
                                    </p:set>
                                    <p:animEffect transition="in" filter="blinds(horizontal)">
                                      <p:cBhvr>
                                        <p:cTn id="37" dur="500"/>
                                        <p:tgtEl>
                                          <p:spTgt spid="7229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22960">
                                            <p:txEl>
                                              <p:pRg st="0" end="0"/>
                                            </p:txEl>
                                          </p:spTgt>
                                        </p:tgtEl>
                                        <p:attrNameLst>
                                          <p:attrName>style.visibility</p:attrName>
                                        </p:attrNameLst>
                                      </p:cBhvr>
                                      <p:to>
                                        <p:strVal val="visible"/>
                                      </p:to>
                                    </p:set>
                                    <p:animEffect transition="in" filter="blinds(horizontal)">
                                      <p:cBhvr>
                                        <p:cTn id="42" dur="500"/>
                                        <p:tgtEl>
                                          <p:spTgt spid="72296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22960">
                                            <p:txEl>
                                              <p:pRg st="1" end="1"/>
                                            </p:txEl>
                                          </p:spTgt>
                                        </p:tgtEl>
                                        <p:attrNameLst>
                                          <p:attrName>style.visibility</p:attrName>
                                        </p:attrNameLst>
                                      </p:cBhvr>
                                      <p:to>
                                        <p:strVal val="visible"/>
                                      </p:to>
                                    </p:set>
                                    <p:animEffect transition="in" filter="blinds(horizontal)">
                                      <p:cBhvr>
                                        <p:cTn id="47" dur="500"/>
                                        <p:tgtEl>
                                          <p:spTgt spid="722960">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22960">
                                            <p:txEl>
                                              <p:pRg st="2" end="2"/>
                                            </p:txEl>
                                          </p:spTgt>
                                        </p:tgtEl>
                                        <p:attrNameLst>
                                          <p:attrName>style.visibility</p:attrName>
                                        </p:attrNameLst>
                                      </p:cBhvr>
                                      <p:to>
                                        <p:strVal val="visible"/>
                                      </p:to>
                                    </p:set>
                                    <p:animEffect transition="in" filter="blinds(horizontal)">
                                      <p:cBhvr>
                                        <p:cTn id="52" dur="500"/>
                                        <p:tgtEl>
                                          <p:spTgt spid="722960">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22960">
                                            <p:txEl>
                                              <p:pRg st="3" end="3"/>
                                            </p:txEl>
                                          </p:spTgt>
                                        </p:tgtEl>
                                        <p:attrNameLst>
                                          <p:attrName>style.visibility</p:attrName>
                                        </p:attrNameLst>
                                      </p:cBhvr>
                                      <p:to>
                                        <p:strVal val="visible"/>
                                      </p:to>
                                    </p:set>
                                    <p:animEffect transition="in" filter="blinds(horizontal)">
                                      <p:cBhvr>
                                        <p:cTn id="57" dur="500"/>
                                        <p:tgtEl>
                                          <p:spTgt spid="722960">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22960">
                                            <p:txEl>
                                              <p:pRg st="4" end="4"/>
                                            </p:txEl>
                                          </p:spTgt>
                                        </p:tgtEl>
                                        <p:attrNameLst>
                                          <p:attrName>style.visibility</p:attrName>
                                        </p:attrNameLst>
                                      </p:cBhvr>
                                      <p:to>
                                        <p:strVal val="visible"/>
                                      </p:to>
                                    </p:set>
                                    <p:animEffect transition="in" filter="blinds(horizontal)">
                                      <p:cBhvr>
                                        <p:cTn id="62" dur="500"/>
                                        <p:tgtEl>
                                          <p:spTgt spid="722960">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22960">
                                            <p:txEl>
                                              <p:pRg st="5" end="5"/>
                                            </p:txEl>
                                          </p:spTgt>
                                        </p:tgtEl>
                                        <p:attrNameLst>
                                          <p:attrName>style.visibility</p:attrName>
                                        </p:attrNameLst>
                                      </p:cBhvr>
                                      <p:to>
                                        <p:strVal val="visible"/>
                                      </p:to>
                                    </p:set>
                                    <p:animEffect transition="in" filter="blinds(horizontal)">
                                      <p:cBhvr>
                                        <p:cTn id="67" dur="500"/>
                                        <p:tgtEl>
                                          <p:spTgt spid="722960">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22962"/>
                                        </p:tgtEl>
                                        <p:attrNameLst>
                                          <p:attrName>style.visibility</p:attrName>
                                        </p:attrNameLst>
                                      </p:cBhvr>
                                      <p:to>
                                        <p:strVal val="visible"/>
                                      </p:to>
                                    </p:set>
                                    <p:animEffect transition="in" filter="blinds(horizontal)">
                                      <p:cBhvr>
                                        <p:cTn id="72" dur="500"/>
                                        <p:tgtEl>
                                          <p:spTgt spid="7229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22965"/>
                                        </p:tgtEl>
                                        <p:attrNameLst>
                                          <p:attrName>style.visibility</p:attrName>
                                        </p:attrNameLst>
                                      </p:cBhvr>
                                      <p:to>
                                        <p:strVal val="visible"/>
                                      </p:to>
                                    </p:set>
                                    <p:animEffect transition="in" filter="blinds(horizontal)">
                                      <p:cBhvr>
                                        <p:cTn id="77" dur="500"/>
                                        <p:tgtEl>
                                          <p:spTgt spid="7229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22964"/>
                                        </p:tgtEl>
                                        <p:attrNameLst>
                                          <p:attrName>style.visibility</p:attrName>
                                        </p:attrNameLst>
                                      </p:cBhvr>
                                      <p:to>
                                        <p:strVal val="visible"/>
                                      </p:to>
                                    </p:set>
                                    <p:animEffect transition="in" filter="blinds(horizontal)">
                                      <p:cBhvr>
                                        <p:cTn id="82" dur="500"/>
                                        <p:tgtEl>
                                          <p:spTgt spid="72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p:bldP spid="722948" grpId="0"/>
      <p:bldP spid="722949" grpId="0"/>
      <p:bldP spid="722959" grpId="0"/>
      <p:bldP spid="722961" grpId="0" animBg="1"/>
      <p:bldP spid="722962" grpId="0"/>
      <p:bldP spid="722963" grpId="0"/>
      <p:bldP spid="722964" grpId="0"/>
      <p:bldP spid="7229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a:latin typeface="微软雅黑" panose="020B0503020204020204" pitchFamily="34" charset="-122"/>
                <a:ea typeface="微软雅黑" panose="020B0503020204020204" pitchFamily="34" charset="-122"/>
              </a:rPr>
              <a:t>原码乘法运算</a:t>
            </a:r>
          </a:p>
        </p:txBody>
      </p:sp>
      <p:sp>
        <p:nvSpPr>
          <p:cNvPr id="3" name="内容占位符 2"/>
          <p:cNvSpPr>
            <a:spLocks noGrp="1"/>
          </p:cNvSpPr>
          <p:nvPr>
            <p:ph idx="1"/>
          </p:nvPr>
        </p:nvSpPr>
        <p:spPr>
          <a:xfrm>
            <a:off x="468312" y="836613"/>
            <a:ext cx="8379163" cy="5218112"/>
          </a:xfrm>
        </p:spPr>
        <p:txBody>
          <a:bodyPr/>
          <a:lstStyle/>
          <a:p>
            <a:r>
              <a:rPr lang="zh-CN" altLang="zh-CN" dirty="0">
                <a:latin typeface="微软雅黑" panose="020B0503020204020204" pitchFamily="34" charset="-122"/>
                <a:ea typeface="微软雅黑" panose="020B0503020204020204" pitchFamily="34" charset="-122"/>
              </a:rPr>
              <a:t>符号位与数值位分开</a:t>
            </a:r>
            <a:r>
              <a:rPr lang="zh-CN" altLang="zh-CN" dirty="0" smtClean="0">
                <a:latin typeface="微软雅黑" panose="020B0503020204020204" pitchFamily="34" charset="-122"/>
                <a:ea typeface="微软雅黑" panose="020B0503020204020204" pitchFamily="34" charset="-122"/>
              </a:rPr>
              <a:t>计算</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分为</a:t>
            </a:r>
            <a:r>
              <a:rPr lang="zh-CN" altLang="zh-CN" dirty="0">
                <a:latin typeface="微软雅黑" panose="020B0503020204020204" pitchFamily="34" charset="-122"/>
                <a:ea typeface="微软雅黑" panose="020B0503020204020204" pitchFamily="34" charset="-122"/>
              </a:rPr>
              <a:t>两步。</a:t>
            </a:r>
          </a:p>
          <a:p>
            <a:pPr lvl="1"/>
            <a:r>
              <a:rPr lang="zh-CN" altLang="zh-CN" dirty="0" smtClean="0">
                <a:latin typeface="微软雅黑" panose="020B0503020204020204" pitchFamily="34" charset="-122"/>
                <a:ea typeface="微软雅黑" panose="020B0503020204020204" pitchFamily="34" charset="-122"/>
              </a:rPr>
              <a:t>确定</a:t>
            </a:r>
            <a:r>
              <a:rPr lang="zh-CN" altLang="zh-CN" dirty="0">
                <a:latin typeface="微软雅黑" panose="020B0503020204020204" pitchFamily="34" charset="-122"/>
                <a:ea typeface="微软雅黑" panose="020B0503020204020204" pitchFamily="34" charset="-122"/>
              </a:rPr>
              <a:t>乘积的符号位。由两个乘数的符号异或得到。</a:t>
            </a:r>
          </a:p>
          <a:p>
            <a:pPr lvl="1"/>
            <a:r>
              <a:rPr lang="zh-CN" altLang="zh-CN" dirty="0" smtClean="0">
                <a:latin typeface="微软雅黑" panose="020B0503020204020204" pitchFamily="34" charset="-122"/>
                <a:ea typeface="微软雅黑" panose="020B0503020204020204" pitchFamily="34" charset="-122"/>
              </a:rPr>
              <a:t>计算</a:t>
            </a:r>
            <a:r>
              <a:rPr lang="zh-CN" altLang="zh-CN" dirty="0">
                <a:latin typeface="微软雅黑" panose="020B0503020204020204" pitchFamily="34" charset="-122"/>
                <a:ea typeface="微软雅黑" panose="020B0503020204020204" pitchFamily="34" charset="-122"/>
              </a:rPr>
              <a:t>乘积的数值位。乘积的数值部分为两个乘数的数值部分之积。</a:t>
            </a:r>
          </a:p>
          <a:p>
            <a:endParaRPr lang="zh-CN" altLang="en-US" dirty="0">
              <a:latin typeface="微软雅黑" panose="020B0503020204020204" pitchFamily="34" charset="-122"/>
              <a:ea typeface="微软雅黑" panose="020B0503020204020204" pitchFamily="34" charset="-122"/>
            </a:endParaRPr>
          </a:p>
        </p:txBody>
      </p:sp>
      <p:pic>
        <p:nvPicPr>
          <p:cNvPr id="207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10" y="2303875"/>
            <a:ext cx="726757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578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a:t>原码乘法</a:t>
            </a:r>
            <a:r>
              <a:rPr lang="zh-CN" altLang="en-US" dirty="0" smtClean="0"/>
              <a:t>运算（续）</a:t>
            </a:r>
            <a:endParaRPr lang="zh-CN" altLang="en-US" dirty="0"/>
          </a:p>
        </p:txBody>
      </p:sp>
      <p:sp>
        <p:nvSpPr>
          <p:cNvPr id="3" name="内容占位符 2"/>
          <p:cNvSpPr>
            <a:spLocks noGrp="1"/>
          </p:cNvSpPr>
          <p:nvPr>
            <p:ph idx="1"/>
          </p:nvPr>
        </p:nvSpPr>
        <p:spPr>
          <a:xfrm>
            <a:off x="468313" y="836613"/>
            <a:ext cx="8289152" cy="5218112"/>
          </a:xfrm>
        </p:spPr>
        <p:txBody>
          <a:bodyPr/>
          <a:lstStyle/>
          <a:p>
            <a:pPr lvl="0" algn="just"/>
            <a:r>
              <a:rPr lang="zh-CN" altLang="zh-CN" sz="2200" dirty="0">
                <a:latin typeface="微软雅黑" panose="020B0503020204020204" pitchFamily="34" charset="-122"/>
                <a:ea typeface="微软雅黑" panose="020B0503020204020204" pitchFamily="34" charset="-122"/>
              </a:rPr>
              <a:t>每将乘数</a:t>
            </a:r>
            <a:r>
              <a:rPr lang="en-US" altLang="zh-CN" sz="2200" dirty="0">
                <a:latin typeface="微软雅黑" panose="020B0503020204020204" pitchFamily="34" charset="-122"/>
                <a:ea typeface="微软雅黑" panose="020B0503020204020204" pitchFamily="34" charset="-122"/>
              </a:rPr>
              <a:t>Y </a:t>
            </a:r>
            <a:r>
              <a:rPr lang="zh-CN" altLang="zh-CN" sz="2200" dirty="0">
                <a:latin typeface="微软雅黑" panose="020B0503020204020204" pitchFamily="34" charset="-122"/>
                <a:ea typeface="微软雅黑" panose="020B0503020204020204" pitchFamily="34" charset="-122"/>
              </a:rPr>
              <a:t>的一位乘以被乘数得</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后，就将该结果与前面所得的结果累加，得到</a:t>
            </a:r>
            <a:r>
              <a:rPr lang="en-US" altLang="zh-CN" sz="2200" dirty="0">
                <a:latin typeface="微软雅黑" panose="020B0503020204020204" pitchFamily="34" charset="-122"/>
                <a:ea typeface="微软雅黑" panose="020B0503020204020204" pitchFamily="34" charset="-122"/>
              </a:rPr>
              <a:t>P</a:t>
            </a:r>
            <a:r>
              <a:rPr lang="en-US" altLang="zh-CN" sz="2200" baseline="30000" dirty="0">
                <a:latin typeface="微软雅黑" panose="020B0503020204020204" pitchFamily="34" charset="-122"/>
                <a:ea typeface="微软雅黑" panose="020B0503020204020204" pitchFamily="34" charset="-122"/>
              </a:rPr>
              <a:t> </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，称之为</a:t>
            </a:r>
            <a:r>
              <a:rPr lang="zh-CN" altLang="zh-CN" sz="2200" dirty="0">
                <a:solidFill>
                  <a:srgbClr val="C00000"/>
                </a:solidFill>
                <a:latin typeface="微软雅黑" panose="020B0503020204020204" pitchFamily="34" charset="-122"/>
                <a:ea typeface="微软雅黑" panose="020B0503020204020204" pitchFamily="34" charset="-122"/>
              </a:rPr>
              <a:t>部分积</a:t>
            </a:r>
            <a:r>
              <a:rPr lang="zh-CN" altLang="zh-CN" sz="2200" dirty="0">
                <a:latin typeface="微软雅黑" panose="020B0503020204020204" pitchFamily="34" charset="-122"/>
                <a:ea typeface="微软雅黑" panose="020B0503020204020204" pitchFamily="34" charset="-122"/>
              </a:rPr>
              <a:t>。因为没有等到全部计算后一次求和，所以减少了保存每次相乘结果</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的开销。</a:t>
            </a:r>
          </a:p>
          <a:p>
            <a:pPr lvl="0" algn="just"/>
            <a:r>
              <a:rPr lang="zh-CN" altLang="zh-CN" sz="2200" dirty="0">
                <a:latin typeface="微软雅黑" panose="020B0503020204020204" pitchFamily="34" charset="-122"/>
                <a:ea typeface="微软雅黑" panose="020B0503020204020204" pitchFamily="34" charset="-122"/>
              </a:rPr>
              <a:t>在每次求得</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后，不是将它</a:t>
            </a:r>
            <a:r>
              <a:rPr lang="zh-CN" altLang="zh-CN" sz="2200" dirty="0">
                <a:solidFill>
                  <a:srgbClr val="C00000"/>
                </a:solidFill>
                <a:latin typeface="微软雅黑" panose="020B0503020204020204" pitchFamily="34" charset="-122"/>
                <a:ea typeface="微软雅黑" panose="020B0503020204020204" pitchFamily="34" charset="-122"/>
              </a:rPr>
              <a:t>左移</a:t>
            </a:r>
            <a:r>
              <a:rPr lang="zh-CN" altLang="zh-CN" sz="2200" dirty="0">
                <a:latin typeface="微软雅黑" panose="020B0503020204020204" pitchFamily="34" charset="-122"/>
                <a:ea typeface="微软雅黑" panose="020B0503020204020204" pitchFamily="34" charset="-122"/>
              </a:rPr>
              <a:t>与前次部分积</a:t>
            </a:r>
            <a:r>
              <a:rPr lang="en-US" altLang="zh-CN" sz="2200" dirty="0">
                <a:latin typeface="微软雅黑" panose="020B0503020204020204" pitchFamily="34" charset="-122"/>
                <a:ea typeface="微软雅黑" panose="020B0503020204020204" pitchFamily="34" charset="-122"/>
              </a:rPr>
              <a:t>P</a:t>
            </a:r>
            <a:r>
              <a:rPr lang="en-US" altLang="zh-CN" sz="2200" baseline="30000" dirty="0">
                <a:latin typeface="微软雅黑" panose="020B0503020204020204" pitchFamily="34" charset="-122"/>
                <a:ea typeface="微软雅黑" panose="020B0503020204020204" pitchFamily="34" charset="-122"/>
              </a:rPr>
              <a:t> </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相加，而是将</a:t>
            </a:r>
            <a:r>
              <a:rPr lang="zh-CN" altLang="zh-CN" sz="2200" dirty="0">
                <a:solidFill>
                  <a:srgbClr val="C00000"/>
                </a:solidFill>
                <a:latin typeface="微软雅黑" panose="020B0503020204020204" pitchFamily="34" charset="-122"/>
                <a:ea typeface="微软雅黑" panose="020B0503020204020204" pitchFamily="34" charset="-122"/>
              </a:rPr>
              <a:t>部分积</a:t>
            </a:r>
            <a:r>
              <a:rPr lang="en-US" altLang="zh-CN" sz="2200" dirty="0">
                <a:solidFill>
                  <a:srgbClr val="C00000"/>
                </a:solidFill>
                <a:latin typeface="微软雅黑" panose="020B0503020204020204" pitchFamily="34" charset="-122"/>
                <a:ea typeface="微软雅黑" panose="020B0503020204020204" pitchFamily="34" charset="-122"/>
              </a:rPr>
              <a:t>P</a:t>
            </a:r>
            <a:r>
              <a:rPr lang="en-US" altLang="zh-CN" sz="2200" baseline="30000" dirty="0">
                <a:solidFill>
                  <a:srgbClr val="C00000"/>
                </a:solidFill>
                <a:latin typeface="微软雅黑" panose="020B0503020204020204" pitchFamily="34" charset="-122"/>
                <a:ea typeface="微软雅黑" panose="020B0503020204020204" pitchFamily="34" charset="-122"/>
              </a:rPr>
              <a:t> </a:t>
            </a:r>
            <a:r>
              <a:rPr lang="en-US" altLang="zh-CN" sz="2200" baseline="-25000" dirty="0" err="1">
                <a:solidFill>
                  <a:srgbClr val="C00000"/>
                </a:solidFill>
                <a:latin typeface="微软雅黑" panose="020B0503020204020204" pitchFamily="34" charset="-122"/>
                <a:ea typeface="微软雅黑" panose="020B0503020204020204" pitchFamily="34" charset="-122"/>
              </a:rPr>
              <a:t>i</a:t>
            </a:r>
            <a:r>
              <a:rPr lang="zh-CN" altLang="zh-CN" sz="2200" dirty="0">
                <a:solidFill>
                  <a:srgbClr val="C00000"/>
                </a:solidFill>
                <a:latin typeface="微软雅黑" panose="020B0503020204020204" pitchFamily="34" charset="-122"/>
                <a:ea typeface="微软雅黑" panose="020B0503020204020204" pitchFamily="34" charset="-122"/>
              </a:rPr>
              <a:t>右移</a:t>
            </a:r>
            <a:r>
              <a:rPr lang="zh-CN" altLang="zh-CN" sz="2200" dirty="0">
                <a:latin typeface="微软雅黑" panose="020B0503020204020204" pitchFamily="34" charset="-122"/>
                <a:ea typeface="微软雅黑" panose="020B0503020204020204" pitchFamily="34" charset="-122"/>
              </a:rPr>
              <a:t>一位与</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相加。</a:t>
            </a:r>
          </a:p>
          <a:p>
            <a:pPr algn="just"/>
            <a:r>
              <a:rPr lang="zh-CN" altLang="zh-CN" sz="2200" dirty="0">
                <a:latin typeface="微软雅黑" panose="020B0503020204020204" pitchFamily="34" charset="-122"/>
                <a:ea typeface="微软雅黑" panose="020B0503020204020204" pitchFamily="34" charset="-122"/>
              </a:rPr>
              <a:t>对乘数中为</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的位执行加法和右移运算，对为</a:t>
            </a:r>
            <a:r>
              <a:rPr lang="en-US" altLang="zh-CN" sz="2200" dirty="0">
                <a:latin typeface="微软雅黑" panose="020B0503020204020204" pitchFamily="34" charset="-122"/>
                <a:ea typeface="微软雅黑" panose="020B0503020204020204" pitchFamily="34" charset="-122"/>
              </a:rPr>
              <a:t>“0”</a:t>
            </a:r>
            <a:r>
              <a:rPr lang="zh-CN" altLang="zh-CN" sz="2200" dirty="0">
                <a:latin typeface="微软雅黑" panose="020B0503020204020204" pitchFamily="34" charset="-122"/>
                <a:ea typeface="微软雅黑" panose="020B0503020204020204" pitchFamily="34" charset="-122"/>
              </a:rPr>
              <a:t>的位只执行右移运算，而不需执行加法运算。</a:t>
            </a:r>
            <a:endParaRPr lang="zh-CN" altLang="en-US" sz="22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155" y="3879050"/>
            <a:ext cx="7166092" cy="291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834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zh-CN"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3.3 </a:t>
            </a:r>
            <a:r>
              <a:rPr lang="zh-CN" altLang="zh-CN" sz="2000" dirty="0">
                <a:latin typeface="微软雅黑" panose="020B0503020204020204" pitchFamily="34" charset="-122"/>
                <a:ea typeface="微软雅黑" panose="020B0503020204020204" pitchFamily="34" charset="-122"/>
              </a:rPr>
              <a:t>已知</a:t>
            </a:r>
            <a:r>
              <a:rPr lang="en-US" altLang="zh-CN" sz="2000" dirty="0">
                <a:latin typeface="微软雅黑" panose="020B0503020204020204" pitchFamily="34" charset="-122"/>
                <a:ea typeface="微软雅黑" panose="020B0503020204020204" pitchFamily="34" charset="-122"/>
              </a:rPr>
              <a:t> [X]</a:t>
            </a:r>
            <a:r>
              <a:rPr lang="zh-CN" altLang="zh-CN" sz="2000" baseline="-25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0. 1101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[Y]</a:t>
            </a:r>
            <a:r>
              <a:rPr lang="zh-CN" altLang="zh-CN" sz="2000" baseline="-25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0. 1011</a:t>
            </a:r>
            <a:r>
              <a:rPr lang="zh-CN" altLang="zh-CN" sz="2000" dirty="0">
                <a:latin typeface="微软雅黑" panose="020B0503020204020204" pitchFamily="34" charset="-122"/>
                <a:ea typeface="微软雅黑" panose="020B0503020204020204" pitchFamily="34" charset="-122"/>
              </a:rPr>
              <a:t>，用原码一位乘法计算 </a:t>
            </a:r>
            <a:r>
              <a:rPr lang="en-US" altLang="zh-CN" sz="2000" dirty="0">
                <a:latin typeface="微软雅黑" panose="020B0503020204020204" pitchFamily="34" charset="-122"/>
                <a:ea typeface="微软雅黑" panose="020B0503020204020204" pitchFamily="34" charset="-122"/>
              </a:rPr>
              <a:t>[X×Y]</a:t>
            </a:r>
            <a:r>
              <a:rPr lang="zh-CN" altLang="zh-CN" sz="2000" baseline="-25000" dirty="0">
                <a:latin typeface="微软雅黑" panose="020B0503020204020204" pitchFamily="34" charset="-122"/>
                <a:ea typeface="微软雅黑" panose="020B0503020204020204" pitchFamily="34" charset="-122"/>
              </a:rPr>
              <a:t>原</a:t>
            </a:r>
            <a:r>
              <a:rPr lang="zh-CN" altLang="zh-CN" sz="2000" dirty="0">
                <a:latin typeface="微软雅黑" panose="020B0503020204020204" pitchFamily="34" charset="-122"/>
                <a:ea typeface="微软雅黑" panose="020B0503020204020204" pitchFamily="34" charset="-122"/>
              </a:rPr>
              <a:t>。</a:t>
            </a:r>
          </a:p>
          <a:p>
            <a:r>
              <a:rPr lang="zh-CN" altLang="zh-CN" sz="2000" dirty="0">
                <a:latin typeface="微软雅黑" panose="020B0503020204020204" pitchFamily="34" charset="-122"/>
                <a:ea typeface="微软雅黑" panose="020B0503020204020204" pitchFamily="34" charset="-122"/>
              </a:rPr>
              <a:t>解：先采用无符号数乘法计算</a:t>
            </a:r>
            <a:r>
              <a:rPr lang="en-US" altLang="zh-CN" sz="2000" dirty="0">
                <a:latin typeface="微软雅黑" panose="020B0503020204020204" pitchFamily="34" charset="-122"/>
                <a:ea typeface="微软雅黑" panose="020B0503020204020204" pitchFamily="34" charset="-122"/>
              </a:rPr>
              <a:t>1101× 1011</a:t>
            </a:r>
            <a:r>
              <a:rPr lang="zh-CN" altLang="zh-CN" sz="2000" dirty="0">
                <a:latin typeface="微软雅黑" panose="020B0503020204020204" pitchFamily="34" charset="-122"/>
                <a:ea typeface="微软雅黑" panose="020B0503020204020204" pitchFamily="34" charset="-122"/>
              </a:rPr>
              <a:t>的乘积，原码一位乘法过程如下。</a:t>
            </a:r>
          </a:p>
          <a:p>
            <a:endParaRPr lang="zh-CN" altLang="en-US"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45" y="2351878"/>
            <a:ext cx="6255695" cy="431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417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57200" y="98425"/>
            <a:ext cx="8229600" cy="561975"/>
          </a:xfrm>
        </p:spPr>
        <p:txBody>
          <a:bodyPr/>
          <a:lstStyle/>
          <a:p>
            <a:r>
              <a:rPr lang="zh-CN" altLang="en-US" smtClean="0"/>
              <a:t>整数的乘运算</a:t>
            </a:r>
          </a:p>
        </p:txBody>
      </p:sp>
      <p:sp>
        <p:nvSpPr>
          <p:cNvPr id="727043" name="Rectangle 3"/>
          <p:cNvSpPr>
            <a:spLocks noGrp="1" noChangeArrowheads="1"/>
          </p:cNvSpPr>
          <p:nvPr>
            <p:ph type="body" idx="1"/>
          </p:nvPr>
        </p:nvSpPr>
        <p:spPr>
          <a:xfrm>
            <a:off x="250825" y="746125"/>
            <a:ext cx="8229600" cy="1196975"/>
          </a:xfrm>
        </p:spPr>
        <p:txBody>
          <a:bodyPr/>
          <a:lstStyle/>
          <a:p>
            <a:pPr>
              <a:lnSpc>
                <a:spcPct val="100000"/>
              </a:lnSpc>
              <a:spcBef>
                <a:spcPct val="10000"/>
              </a:spcBef>
            </a:pPr>
            <a:r>
              <a:rPr lang="en-US" altLang="zh-CN" sz="2000" smtClean="0">
                <a:latin typeface="微软雅黑" pitchFamily="34" charset="-122"/>
                <a:ea typeface="微软雅黑" pitchFamily="34" charset="-122"/>
              </a:rPr>
              <a:t>X</a:t>
            </a:r>
            <a:r>
              <a:rPr lang="pt-BR" altLang="zh-CN" smtClean="0">
                <a:ea typeface="微软雅黑" pitchFamily="34" charset="-122"/>
              </a:rPr>
              <a:t>*</a:t>
            </a:r>
            <a:r>
              <a:rPr lang="en-US" altLang="zh-CN" sz="2000" smtClean="0">
                <a:latin typeface="微软雅黑" pitchFamily="34" charset="-122"/>
                <a:ea typeface="微软雅黑" pitchFamily="34" charset="-122"/>
              </a:rPr>
              <a:t>Y</a:t>
            </a:r>
            <a:r>
              <a:rPr lang="zh-CN" altLang="en-US" sz="2000" smtClean="0">
                <a:latin typeface="微软雅黑" pitchFamily="34" charset="-122"/>
                <a:ea typeface="微软雅黑" pitchFamily="34" charset="-122"/>
              </a:rPr>
              <a:t>的高</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位可以用来判断溢出，规则如下：</a:t>
            </a:r>
          </a:p>
          <a:p>
            <a:pPr lvl="1">
              <a:lnSpc>
                <a:spcPct val="100000"/>
              </a:lnSpc>
              <a:spcBef>
                <a:spcPct val="10000"/>
              </a:spcBef>
            </a:pPr>
            <a:r>
              <a:rPr lang="zh-CN" altLang="en-US" smtClean="0">
                <a:latin typeface="微软雅黑" pitchFamily="34" charset="-122"/>
                <a:ea typeface="微软雅黑" pitchFamily="34" charset="-122"/>
              </a:rPr>
              <a:t>无符号：若高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，则不溢出，否则溢出</a:t>
            </a:r>
          </a:p>
          <a:p>
            <a:pPr lvl="1">
              <a:lnSpc>
                <a:spcPct val="100000"/>
              </a:lnSpc>
              <a:spcBef>
                <a:spcPct val="10000"/>
              </a:spcBef>
            </a:pPr>
            <a:r>
              <a:rPr lang="zh-CN" altLang="en-US" smtClean="0">
                <a:latin typeface="微软雅黑" pitchFamily="34" charset="-122"/>
                <a:ea typeface="微软雅黑" pitchFamily="34" charset="-122"/>
              </a:rPr>
              <a:t>带符号：若高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或全</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且等于低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位的最高位，则不溢出。</a:t>
            </a:r>
          </a:p>
        </p:txBody>
      </p:sp>
      <p:pic>
        <p:nvPicPr>
          <p:cNvPr id="727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079625"/>
            <a:ext cx="8551862" cy="4498975"/>
          </a:xfrm>
          <a:prstGeom prst="rect">
            <a:avLst/>
          </a:prstGeom>
          <a:noFill/>
          <a:extLst>
            <a:ext uri="{909E8E84-426E-40DD-AFC4-6F175D3DCCD1}">
              <a14:hiddenFill xmlns:a14="http://schemas.microsoft.com/office/drawing/2010/main">
                <a:solidFill>
                  <a:srgbClr val="FFFFFF"/>
                </a:solidFill>
              </a14:hiddenFill>
            </a:ext>
          </a:extLst>
        </p:spPr>
      </p:pic>
      <p:sp>
        <p:nvSpPr>
          <p:cNvPr id="727045" name="Rectangle 5"/>
          <p:cNvSpPr>
            <a:spLocks noChangeArrowheads="1"/>
          </p:cNvSpPr>
          <p:nvPr/>
        </p:nvSpPr>
        <p:spPr bwMode="auto">
          <a:xfrm>
            <a:off x="341313" y="4554538"/>
            <a:ext cx="8505825" cy="944562"/>
          </a:xfrm>
          <a:prstGeom prst="rect">
            <a:avLst/>
          </a:prstGeom>
          <a:solidFill>
            <a:srgbClr val="FF0000">
              <a:alpha val="23000"/>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46" name="Rectangle 6"/>
          <p:cNvSpPr>
            <a:spLocks noChangeArrowheads="1"/>
          </p:cNvSpPr>
          <p:nvPr/>
        </p:nvSpPr>
        <p:spPr bwMode="auto">
          <a:xfrm>
            <a:off x="341313" y="2619375"/>
            <a:ext cx="8505825" cy="944563"/>
          </a:xfrm>
          <a:prstGeom prst="rect">
            <a:avLst/>
          </a:prstGeom>
          <a:solidFill>
            <a:schemeClr val="accent1">
              <a:alpha val="350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47" name="Line 7"/>
          <p:cNvSpPr>
            <a:spLocks noChangeShapeType="1"/>
          </p:cNvSpPr>
          <p:nvPr/>
        </p:nvSpPr>
        <p:spPr bwMode="auto">
          <a:xfrm>
            <a:off x="5381625" y="6399213"/>
            <a:ext cx="539750" cy="0"/>
          </a:xfrm>
          <a:prstGeom prst="line">
            <a:avLst/>
          </a:prstGeom>
          <a:noFill/>
          <a:ln w="571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048" name="Line 8"/>
          <p:cNvSpPr>
            <a:spLocks noChangeShapeType="1"/>
          </p:cNvSpPr>
          <p:nvPr/>
        </p:nvSpPr>
        <p:spPr bwMode="auto">
          <a:xfrm>
            <a:off x="5381625" y="5454650"/>
            <a:ext cx="539750" cy="0"/>
          </a:xfrm>
          <a:prstGeom prst="line">
            <a:avLst/>
          </a:prstGeom>
          <a:noFill/>
          <a:ln w="571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80308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535" y="98630"/>
            <a:ext cx="8229600" cy="561975"/>
          </a:xfrm>
        </p:spPr>
        <p:txBody>
          <a:bodyPr/>
          <a:lstStyle/>
          <a:p>
            <a:r>
              <a:rPr lang="zh-CN" altLang="zh-CN" dirty="0"/>
              <a:t>补码乘法运算</a:t>
            </a:r>
            <a:endParaRPr lang="zh-CN" altLang="en-US" dirty="0"/>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① </a:t>
            </a:r>
            <a:r>
              <a:rPr lang="zh-CN" altLang="zh-CN" dirty="0">
                <a:latin typeface="微软雅黑" panose="020B0503020204020204" pitchFamily="34" charset="-122"/>
                <a:ea typeface="微软雅黑" panose="020B0503020204020204" pitchFamily="34" charset="-122"/>
              </a:rPr>
              <a:t>乘数最低位增加一位辅助位</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0</a:t>
            </a:r>
            <a:r>
              <a:rPr lang="zh-CN" altLang="zh-CN"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② </a:t>
            </a:r>
            <a:r>
              <a:rPr lang="zh-CN" altLang="zh-CN" dirty="0">
                <a:latin typeface="微软雅黑" panose="020B0503020204020204" pitchFamily="34" charset="-122"/>
                <a:ea typeface="微软雅黑" panose="020B0503020204020204" pitchFamily="34" charset="-122"/>
              </a:rPr>
              <a:t>根据</a:t>
            </a:r>
            <a:r>
              <a:rPr lang="en-US" altLang="zh-CN" dirty="0" err="1">
                <a:latin typeface="微软雅黑" panose="020B0503020204020204" pitchFamily="34" charset="-122"/>
                <a:ea typeface="微软雅黑" panose="020B0503020204020204" pitchFamily="34" charset="-122"/>
              </a:rPr>
              <a:t>y</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y</a:t>
            </a:r>
            <a:r>
              <a:rPr lang="en-US" altLang="zh-CN" baseline="-25000" dirty="0">
                <a:latin typeface="微软雅黑" panose="020B0503020204020204" pitchFamily="34" charset="-122"/>
                <a:ea typeface="微软雅黑" panose="020B0503020204020204" pitchFamily="34" charset="-122"/>
              </a:rPr>
              <a:t>i-1</a:t>
            </a:r>
            <a:r>
              <a:rPr lang="zh-CN" altLang="zh-CN" dirty="0">
                <a:latin typeface="微软雅黑" panose="020B0503020204020204" pitchFamily="34" charset="-122"/>
                <a:ea typeface="微软雅黑" panose="020B0503020204020204" pitchFamily="34" charset="-122"/>
              </a:rPr>
              <a:t>的值，决定是 </a:t>
            </a:r>
            <a:r>
              <a:rPr lang="en-US" altLang="zh-CN" dirty="0">
                <a:latin typeface="微软雅黑" panose="020B0503020204020204" pitchFamily="34" charset="-122"/>
                <a:ea typeface="微软雅黑" panose="020B0503020204020204" pitchFamily="34" charset="-122"/>
              </a:rPr>
              <a:t>“+X”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X”</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③ </a:t>
            </a:r>
            <a:r>
              <a:rPr lang="zh-CN" altLang="zh-CN" dirty="0">
                <a:latin typeface="微软雅黑" panose="020B0503020204020204" pitchFamily="34" charset="-122"/>
                <a:ea typeface="微软雅黑" panose="020B0503020204020204" pitchFamily="34" charset="-122"/>
              </a:rPr>
              <a:t>每次加减后，算术右移一位，得到部分积。</a:t>
            </a:r>
          </a:p>
          <a:p>
            <a:pPr marL="0" indent="0">
              <a:buNone/>
            </a:pPr>
            <a:r>
              <a:rPr lang="zh-CN" altLang="zh-CN" dirty="0">
                <a:latin typeface="微软雅黑" panose="020B0503020204020204" pitchFamily="34" charset="-122"/>
                <a:ea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重复第</a:t>
            </a:r>
            <a:r>
              <a:rPr lang="en-US" altLang="zh-CN" dirty="0">
                <a:latin typeface="微软雅黑" panose="020B0503020204020204" pitchFamily="34" charset="-122"/>
                <a:ea typeface="微软雅黑" panose="020B0503020204020204" pitchFamily="34" charset="-122"/>
              </a:rPr>
              <a:t>②</a:t>
            </a:r>
            <a:r>
              <a:rPr lang="zh-CN" altLang="zh-CN" dirty="0">
                <a:latin typeface="微软雅黑" panose="020B0503020204020204" pitchFamily="34" charset="-122"/>
                <a:ea typeface="微软雅黑" panose="020B0503020204020204" pitchFamily="34" charset="-122"/>
              </a:rPr>
              <a:t>和第</a:t>
            </a:r>
            <a:r>
              <a:rPr lang="en-US" altLang="zh-CN" dirty="0">
                <a:latin typeface="微软雅黑" panose="020B0503020204020204" pitchFamily="34" charset="-122"/>
                <a:ea typeface="微软雅黑" panose="020B0503020204020204" pitchFamily="34" charset="-122"/>
              </a:rPr>
              <a:t>③</a:t>
            </a:r>
            <a:r>
              <a:rPr lang="zh-CN" altLang="zh-CN" dirty="0">
                <a:latin typeface="微软雅黑" panose="020B0503020204020204" pitchFamily="34" charset="-122"/>
                <a:ea typeface="微软雅黑" panose="020B0503020204020204" pitchFamily="34" charset="-122"/>
              </a:rPr>
              <a:t>步</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次，结果得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补</a:t>
            </a:r>
            <a:r>
              <a:rPr lang="zh-CN" altLang="zh-CN" dirty="0">
                <a:latin typeface="微软雅黑" panose="020B0503020204020204" pitchFamily="34" charset="-122"/>
                <a:ea typeface="微软雅黑" panose="020B0503020204020204" pitchFamily="34" charset="-122"/>
              </a:rPr>
              <a:t>。</a:t>
            </a: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2888940"/>
            <a:ext cx="76581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3026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pPr marL="0" indent="0" algn="just">
              <a:buNone/>
            </a:pP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3.4 </a:t>
            </a:r>
            <a:r>
              <a:rPr lang="zh-CN" altLang="zh-CN" dirty="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 [X]</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1 101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[Y]</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0 110</a:t>
            </a:r>
            <a:r>
              <a:rPr lang="zh-CN" altLang="zh-CN" dirty="0">
                <a:latin typeface="微软雅黑" panose="020B0503020204020204" pitchFamily="34" charset="-122"/>
                <a:ea typeface="微软雅黑" panose="020B0503020204020204" pitchFamily="34" charset="-122"/>
              </a:rPr>
              <a:t>，要求用布斯乘法计算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补</a:t>
            </a:r>
            <a:r>
              <a:rPr lang="zh-CN" altLang="zh-CN" dirty="0">
                <a:latin typeface="微软雅黑" panose="020B0503020204020204" pitchFamily="34" charset="-122"/>
                <a:ea typeface="微软雅黑" panose="020B0503020204020204" pitchFamily="34" charset="-122"/>
              </a:rPr>
              <a:t>。</a:t>
            </a:r>
          </a:p>
          <a:p>
            <a:pPr marL="0" indent="0" algn="just">
              <a:buNone/>
            </a:pPr>
            <a:r>
              <a:rPr lang="zh-CN" altLang="zh-CN"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 [–X]</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0 011</a:t>
            </a:r>
            <a:r>
              <a:rPr lang="zh-CN" altLang="zh-CN" dirty="0">
                <a:latin typeface="微软雅黑" panose="020B0503020204020204" pitchFamily="34" charset="-122"/>
                <a:ea typeface="微软雅黑" panose="020B0503020204020204" pitchFamily="34" charset="-122"/>
              </a:rPr>
              <a:t>，布斯乘法过程如下：</a:t>
            </a: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2303875"/>
            <a:ext cx="8352420" cy="427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388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Booth</a:t>
            </a:r>
            <a:r>
              <a:rPr lang="zh-CN" altLang="zh-CN" dirty="0"/>
              <a:t>乘法递推公式</a:t>
            </a:r>
            <a:endParaRPr lang="zh-CN" altLang="en-US" dirty="0"/>
          </a:p>
        </p:txBody>
      </p:sp>
      <p:sp>
        <p:nvSpPr>
          <p:cNvPr id="4" name="矩形 3"/>
          <p:cNvSpPr/>
          <p:nvPr/>
        </p:nvSpPr>
        <p:spPr>
          <a:xfrm>
            <a:off x="296525" y="1028343"/>
            <a:ext cx="8775975" cy="3939540"/>
          </a:xfrm>
          <a:prstGeom prst="rect">
            <a:avLst/>
          </a:prstGeom>
        </p:spPr>
        <p:txBody>
          <a:bodyPr wrap="square">
            <a:spAutoFit/>
          </a:bodyPr>
          <a:lstStyle/>
          <a:p>
            <a:r>
              <a:rPr lang="zh-CN" altLang="zh-CN" sz="2000" b="1" dirty="0">
                <a:latin typeface="微软雅黑" panose="020B0503020204020204" pitchFamily="34" charset="-122"/>
                <a:ea typeface="微软雅黑" panose="020B0503020204020204" pitchFamily="34" charset="-122"/>
              </a:rPr>
              <a:t>设：</a:t>
            </a:r>
            <a:r>
              <a:rPr lang="en-US" altLang="zh-CN" sz="2000" b="1" dirty="0">
                <a:latin typeface="微软雅黑" panose="020B0503020204020204" pitchFamily="34" charset="-122"/>
                <a:ea typeface="微软雅黑" panose="020B0503020204020204" pitchFamily="34" charset="-122"/>
              </a:rPr>
              <a:t>[X]</a:t>
            </a:r>
            <a:r>
              <a:rPr lang="zh-CN" altLang="zh-CN" sz="2000" b="1" baseline="-25000" dirty="0">
                <a:latin typeface="微软雅黑" panose="020B0503020204020204" pitchFamily="34" charset="-122"/>
                <a:ea typeface="微软雅黑" panose="020B0503020204020204" pitchFamily="34" charset="-122"/>
              </a:rPr>
              <a:t>补 </a:t>
            </a:r>
            <a:r>
              <a:rPr lang="en-US" altLang="zh-CN" sz="2000" b="1" dirty="0">
                <a:latin typeface="微软雅黑" panose="020B0503020204020204" pitchFamily="34" charset="-122"/>
                <a:ea typeface="微软雅黑" panose="020B0503020204020204" pitchFamily="34" charset="-122"/>
              </a:rPr>
              <a:t>= x</a:t>
            </a:r>
            <a:r>
              <a:rPr lang="en-US" altLang="zh-CN" sz="2000" b="1" baseline="-25000" dirty="0">
                <a:latin typeface="微软雅黑" panose="020B0503020204020204" pitchFamily="34" charset="-122"/>
                <a:ea typeface="微软雅黑" panose="020B0503020204020204" pitchFamily="34" charset="-122"/>
              </a:rPr>
              <a:t>n-1 </a:t>
            </a:r>
            <a:r>
              <a:rPr lang="en-US" altLang="zh-CN" sz="2000" b="1" dirty="0">
                <a:latin typeface="微软雅黑" panose="020B0503020204020204" pitchFamily="34" charset="-122"/>
                <a:ea typeface="微软雅黑" panose="020B0503020204020204" pitchFamily="34" charset="-122"/>
              </a:rPr>
              <a:t>…x</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x</a:t>
            </a:r>
            <a:r>
              <a:rPr lang="en-US" altLang="zh-CN" sz="2000" b="1" baseline="-25000" dirty="0">
                <a:latin typeface="微软雅黑" panose="020B0503020204020204" pitchFamily="34" charset="-122"/>
                <a:ea typeface="微软雅黑" panose="020B0503020204020204" pitchFamily="34" charset="-122"/>
              </a:rPr>
              <a:t>0</a:t>
            </a:r>
            <a:r>
              <a:rPr lang="zh-CN" altLang="zh-CN"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[Y]</a:t>
            </a:r>
            <a:r>
              <a:rPr lang="zh-CN" altLang="zh-CN" sz="2000" b="1" baseline="-25000" dirty="0">
                <a:latin typeface="微软雅黑" panose="020B0503020204020204" pitchFamily="34" charset="-122"/>
                <a:ea typeface="微软雅黑" panose="020B0503020204020204" pitchFamily="34" charset="-122"/>
              </a:rPr>
              <a:t>补 </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n-1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0 </a:t>
            </a:r>
            <a:r>
              <a:rPr lang="zh-CN" altLang="zh-CN" sz="2000" b="1" dirty="0">
                <a:latin typeface="微软雅黑" panose="020B0503020204020204" pitchFamily="34" charset="-122"/>
                <a:ea typeface="微软雅黑" panose="020B0503020204020204" pitchFamily="34" charset="-122"/>
              </a:rPr>
              <a:t>，根据补码定义，可得到</a:t>
            </a:r>
            <a:r>
              <a:rPr lang="en-US" altLang="zh-CN" sz="2000" b="1" dirty="0">
                <a:latin typeface="微软雅黑" panose="020B0503020204020204" pitchFamily="34" charset="-122"/>
                <a:ea typeface="微软雅黑" panose="020B0503020204020204" pitchFamily="34" charset="-122"/>
              </a:rPr>
              <a:t>Y</a:t>
            </a:r>
            <a:r>
              <a:rPr lang="zh-CN" altLang="zh-CN" sz="2000" b="1" dirty="0">
                <a:latin typeface="微软雅黑" panose="020B0503020204020204" pitchFamily="34" charset="-122"/>
                <a:ea typeface="微软雅黑" panose="020B0503020204020204" pitchFamily="34" charset="-122"/>
              </a:rPr>
              <a:t>的真值的计算公式如下。</a:t>
            </a:r>
          </a:p>
          <a:p>
            <a:endParaRPr lang="pt-BR" altLang="zh-CN" sz="2000" b="1" dirty="0" smtClean="0">
              <a:latin typeface="微软雅黑" panose="020B0503020204020204" pitchFamily="34" charset="-122"/>
              <a:ea typeface="微软雅黑" panose="020B0503020204020204" pitchFamily="34" charset="-122"/>
            </a:endParaRPr>
          </a:p>
          <a:p>
            <a:pPr>
              <a:lnSpc>
                <a:spcPct val="150000"/>
              </a:lnSpc>
            </a:pPr>
            <a:r>
              <a:rPr lang="pt-BR" altLang="zh-CN" sz="2000" b="1" dirty="0" smtClean="0">
                <a:latin typeface="微软雅黑" panose="020B0503020204020204" pitchFamily="34" charset="-122"/>
                <a:ea typeface="微软雅黑" panose="020B0503020204020204" pitchFamily="34" charset="-122"/>
              </a:rPr>
              <a:t>Y</a:t>
            </a:r>
            <a:r>
              <a:rPr lang="pt-BR" altLang="zh-CN" sz="2000" b="1" dirty="0">
                <a:latin typeface="微软雅黑" panose="020B0503020204020204" pitchFamily="34" charset="-122"/>
                <a:ea typeface="微软雅黑" panose="020B0503020204020204" pitchFamily="34" charset="-122"/>
              </a:rPr>
              <a:t>= – y</a:t>
            </a:r>
            <a:r>
              <a:rPr lang="pt-BR" altLang="zh-CN" sz="2000" b="1" baseline="-25000" dirty="0">
                <a:latin typeface="微软雅黑" panose="020B0503020204020204" pitchFamily="34" charset="-122"/>
                <a:ea typeface="微软雅黑" panose="020B0503020204020204" pitchFamily="34" charset="-122"/>
              </a:rPr>
              <a:t>n-1</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(n-1)</a:t>
            </a:r>
            <a:r>
              <a:rPr lang="pt-BR" altLang="zh-CN" sz="2000" b="1" baseline="-25000"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sym typeface="Symbol"/>
              </a:rPr>
              <a:t></a:t>
            </a:r>
            <a:r>
              <a:rPr lang="en-US" altLang="zh-CN" sz="2000" b="1"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y</a:t>
            </a:r>
            <a:r>
              <a:rPr lang="pt-BR" altLang="zh-CN" sz="2000" b="1" baseline="-25000" dirty="0">
                <a:latin typeface="微软雅黑" panose="020B0503020204020204" pitchFamily="34" charset="-122"/>
                <a:ea typeface="微软雅黑" panose="020B0503020204020204" pitchFamily="34" charset="-122"/>
              </a:rPr>
              <a:t>i </a:t>
            </a:r>
            <a:r>
              <a:rPr lang="pt-BR" altLang="zh-CN" sz="2000" b="1" dirty="0" smtClean="0">
                <a:latin typeface="微软雅黑" panose="020B0503020204020204" pitchFamily="34" charset="-122"/>
                <a:ea typeface="微软雅黑" panose="020B0503020204020204" pitchFamily="34" charset="-122"/>
              </a:rPr>
              <a:t>2</a:t>
            </a:r>
            <a:r>
              <a:rPr lang="pt-BR" altLang="zh-CN" sz="2000" b="1" baseline="30000" dirty="0" smtClean="0">
                <a:latin typeface="微软雅黑" panose="020B0503020204020204" pitchFamily="34" charset="-122"/>
                <a:ea typeface="微软雅黑" panose="020B0503020204020204" pitchFamily="34" charset="-122"/>
              </a:rPr>
              <a:t>i</a:t>
            </a:r>
            <a:endParaRPr lang="zh-CN" altLang="zh-CN" sz="2000" b="1" dirty="0">
              <a:latin typeface="微软雅黑" panose="020B0503020204020204" pitchFamily="34" charset="-122"/>
              <a:ea typeface="微软雅黑" panose="020B0503020204020204" pitchFamily="34" charset="-122"/>
            </a:endParaRPr>
          </a:p>
          <a:p>
            <a:pPr>
              <a:lnSpc>
                <a:spcPct val="150000"/>
              </a:lnSpc>
            </a:pPr>
            <a:r>
              <a:rPr lang="pt-BR" altLang="zh-CN" sz="2000" b="1" dirty="0" smtClean="0">
                <a:latin typeface="微软雅黑" panose="020B0503020204020204" pitchFamily="34" charset="-122"/>
                <a:ea typeface="微软雅黑" panose="020B0503020204020204" pitchFamily="34" charset="-122"/>
              </a:rPr>
              <a:t>   = </a:t>
            </a:r>
            <a:r>
              <a:rPr lang="pt-BR" altLang="zh-CN" sz="2000" b="1" dirty="0">
                <a:latin typeface="微软雅黑" panose="020B0503020204020204" pitchFamily="34" charset="-122"/>
                <a:ea typeface="微软雅黑" panose="020B0503020204020204" pitchFamily="34" charset="-122"/>
              </a:rPr>
              <a:t>– y</a:t>
            </a:r>
            <a:r>
              <a:rPr lang="pt-BR" altLang="zh-CN" sz="2000" b="1" baseline="-25000" dirty="0">
                <a:latin typeface="微软雅黑" panose="020B0503020204020204" pitchFamily="34" charset="-122"/>
                <a:ea typeface="微软雅黑" panose="020B0503020204020204" pitchFamily="34" charset="-122"/>
              </a:rPr>
              <a:t>n-1</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(n-1)</a:t>
            </a:r>
            <a:r>
              <a:rPr lang="pt-BR" altLang="zh-CN" sz="2000" b="1" baseline="-25000"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 y</a:t>
            </a:r>
            <a:r>
              <a:rPr lang="pt-BR" altLang="zh-CN" sz="2000" b="1" baseline="-25000" dirty="0">
                <a:latin typeface="微软雅黑" panose="020B0503020204020204" pitchFamily="34" charset="-122"/>
                <a:ea typeface="微软雅黑" panose="020B0503020204020204" pitchFamily="34" charset="-122"/>
              </a:rPr>
              <a:t>n-2 </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(n-2)</a:t>
            </a:r>
            <a:r>
              <a:rPr lang="pt-BR" altLang="zh-CN" sz="2000" b="1" dirty="0">
                <a:latin typeface="微软雅黑" panose="020B0503020204020204" pitchFamily="34" charset="-122"/>
                <a:ea typeface="微软雅黑" panose="020B0503020204020204" pitchFamily="34" charset="-122"/>
              </a:rPr>
              <a:t> + …… + y</a:t>
            </a:r>
            <a:r>
              <a:rPr lang="pt-BR" altLang="zh-CN" sz="2000" b="1" baseline="-25000" dirty="0">
                <a:latin typeface="微软雅黑" panose="020B0503020204020204" pitchFamily="34" charset="-122"/>
                <a:ea typeface="微软雅黑" panose="020B0503020204020204" pitchFamily="34" charset="-122"/>
              </a:rPr>
              <a:t>1</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1 </a:t>
            </a:r>
            <a:r>
              <a:rPr lang="pt-BR" altLang="zh-CN" sz="2000" b="1" dirty="0">
                <a:latin typeface="微软雅黑" panose="020B0503020204020204" pitchFamily="34" charset="-122"/>
                <a:ea typeface="微软雅黑" panose="020B0503020204020204" pitchFamily="34" charset="-122"/>
              </a:rPr>
              <a:t>+ y</a:t>
            </a:r>
            <a:r>
              <a:rPr lang="pt-BR" altLang="zh-CN" sz="2000" b="1" baseline="-25000" dirty="0">
                <a:latin typeface="微软雅黑" panose="020B0503020204020204" pitchFamily="34" charset="-122"/>
                <a:ea typeface="微软雅黑" panose="020B0503020204020204" pitchFamily="34" charset="-122"/>
              </a:rPr>
              <a:t>0 </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0 </a:t>
            </a:r>
            <a:endParaRPr lang="pt-BR" altLang="zh-CN" sz="2000" b="1" dirty="0" smtClean="0">
              <a:latin typeface="微软雅黑" panose="020B0503020204020204" pitchFamily="34" charset="-122"/>
              <a:ea typeface="微软雅黑" panose="020B0503020204020204" pitchFamily="34" charset="-122"/>
            </a:endParaRPr>
          </a:p>
          <a:p>
            <a:pPr>
              <a:lnSpc>
                <a:spcPct val="150000"/>
              </a:lnSpc>
            </a:pPr>
            <a:r>
              <a:rPr lang="pt-BR" altLang="zh-CN" sz="2000" b="1" dirty="0">
                <a:latin typeface="微软雅黑" panose="020B0503020204020204" pitchFamily="34" charset="-122"/>
                <a:ea typeface="微软雅黑" panose="020B0503020204020204" pitchFamily="34" charset="-122"/>
              </a:rPr>
              <a:t> </a:t>
            </a:r>
            <a:r>
              <a:rPr lang="pt-BR" altLang="zh-CN" sz="2000" b="1" dirty="0" smtClean="0">
                <a:latin typeface="微软雅黑" panose="020B0503020204020204" pitchFamily="34" charset="-122"/>
                <a:ea typeface="微软雅黑" panose="020B0503020204020204" pitchFamily="34" charset="-122"/>
              </a:rPr>
              <a:t>  = </a:t>
            </a:r>
            <a:r>
              <a:rPr lang="pt-BR" altLang="zh-CN" sz="2000" b="1" dirty="0">
                <a:latin typeface="微软雅黑" panose="020B0503020204020204" pitchFamily="34" charset="-122"/>
                <a:ea typeface="微软雅黑" panose="020B0503020204020204" pitchFamily="34" charset="-122"/>
              </a:rPr>
              <a:t>– y</a:t>
            </a:r>
            <a:r>
              <a:rPr lang="pt-BR" altLang="zh-CN" sz="2000" b="1" baseline="-25000" dirty="0">
                <a:latin typeface="微软雅黑" panose="020B0503020204020204" pitchFamily="34" charset="-122"/>
                <a:ea typeface="微软雅黑" panose="020B0503020204020204" pitchFamily="34" charset="-122"/>
              </a:rPr>
              <a:t>n-1</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(n-1)</a:t>
            </a:r>
            <a:r>
              <a:rPr lang="pt-BR" altLang="zh-CN" sz="2000" b="1" baseline="-25000" dirty="0">
                <a:latin typeface="微软雅黑" panose="020B0503020204020204" pitchFamily="34" charset="-122"/>
                <a:ea typeface="微软雅黑" panose="020B0503020204020204" pitchFamily="34" charset="-122"/>
              </a:rPr>
              <a:t> </a:t>
            </a:r>
            <a:r>
              <a:rPr lang="pt-BR" altLang="zh-CN" sz="2000" b="1" dirty="0">
                <a:latin typeface="微软雅黑" panose="020B0503020204020204" pitchFamily="34" charset="-122"/>
                <a:ea typeface="微软雅黑" panose="020B0503020204020204" pitchFamily="34" charset="-122"/>
              </a:rPr>
              <a:t>+ y</a:t>
            </a:r>
            <a:r>
              <a:rPr lang="pt-BR" altLang="zh-CN" sz="2000" b="1" baseline="-25000" dirty="0">
                <a:latin typeface="微软雅黑" panose="020B0503020204020204" pitchFamily="34" charset="-122"/>
                <a:ea typeface="微软雅黑" panose="020B0503020204020204" pitchFamily="34" charset="-122"/>
              </a:rPr>
              <a:t>n-2 </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(n-1)</a:t>
            </a:r>
            <a:r>
              <a:rPr lang="pt-BR" altLang="zh-CN" sz="2000" b="1" dirty="0">
                <a:latin typeface="微软雅黑" panose="020B0503020204020204" pitchFamily="34" charset="-122"/>
                <a:ea typeface="微软雅黑" panose="020B0503020204020204" pitchFamily="34" charset="-122"/>
              </a:rPr>
              <a:t> – y</a:t>
            </a:r>
            <a:r>
              <a:rPr lang="pt-BR" altLang="zh-CN" sz="2000" b="1" baseline="-25000" dirty="0">
                <a:latin typeface="微软雅黑" panose="020B0503020204020204" pitchFamily="34" charset="-122"/>
                <a:ea typeface="微软雅黑" panose="020B0503020204020204" pitchFamily="34" charset="-122"/>
              </a:rPr>
              <a:t>n-2 </a:t>
            </a:r>
            <a:r>
              <a:rPr lang="pt-BR" altLang="zh-CN" sz="2000" b="1" dirty="0">
                <a:latin typeface="微软雅黑" panose="020B0503020204020204" pitchFamily="34" charset="-122"/>
                <a:ea typeface="微软雅黑" panose="020B0503020204020204" pitchFamily="34" charset="-122"/>
              </a:rPr>
              <a:t>2</a:t>
            </a:r>
            <a:r>
              <a:rPr lang="pt-BR" altLang="zh-CN" sz="2000" b="1" baseline="30000" dirty="0">
                <a:latin typeface="微软雅黑" panose="020B0503020204020204" pitchFamily="34" charset="-122"/>
                <a:ea typeface="微软雅黑" panose="020B0503020204020204" pitchFamily="34" charset="-122"/>
              </a:rPr>
              <a:t>(n-2)</a:t>
            </a:r>
            <a:r>
              <a:rPr lang="pt-BR" altLang="zh-CN" sz="2000" b="1" dirty="0">
                <a:latin typeface="微软雅黑" panose="020B0503020204020204" pitchFamily="34" charset="-122"/>
                <a:ea typeface="微软雅黑" panose="020B0503020204020204" pitchFamily="34" charset="-122"/>
              </a:rPr>
              <a:t> + …… </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0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0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0</a:t>
            </a:r>
            <a:endParaRPr lang="zh-CN"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n-2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n-1</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(n-1)</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n-3 </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n-2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(n-2) </a:t>
            </a:r>
            <a:r>
              <a:rPr lang="en-US" altLang="zh-CN" sz="2000" b="1" dirty="0">
                <a:latin typeface="微软雅黑" panose="020B0503020204020204" pitchFamily="34" charset="-122"/>
                <a:ea typeface="微软雅黑" panose="020B0503020204020204" pitchFamily="34" charset="-122"/>
              </a:rPr>
              <a:t>+ ……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0 </a:t>
            </a:r>
            <a:r>
              <a:rPr lang="en-US" altLang="zh-CN" sz="2000" b="1" dirty="0">
                <a:latin typeface="微软雅黑" panose="020B0503020204020204" pitchFamily="34" charset="-122"/>
                <a:ea typeface="微软雅黑" panose="020B0503020204020204" pitchFamily="34" charset="-122"/>
              </a:rPr>
              <a:t>– y</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 2</a:t>
            </a:r>
            <a:r>
              <a:rPr lang="en-US" altLang="zh-CN" sz="2000" b="1" baseline="30000" dirty="0">
                <a:latin typeface="微软雅黑" panose="020B0503020204020204" pitchFamily="34" charset="-122"/>
                <a:ea typeface="微软雅黑" panose="020B0503020204020204" pitchFamily="34" charset="-122"/>
              </a:rPr>
              <a:t>1 </a:t>
            </a:r>
            <a:r>
              <a:rPr lang="en-US" altLang="zh-CN" sz="2000" b="1" dirty="0" smtClean="0">
                <a:latin typeface="微软雅黑" panose="020B0503020204020204" pitchFamily="34" charset="-122"/>
                <a:ea typeface="微软雅黑" panose="020B0503020204020204" pitchFamily="34" charset="-122"/>
              </a:rPr>
              <a:t>+(0– </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2</a:t>
            </a:r>
            <a:r>
              <a:rPr lang="en-US" altLang="zh-CN" sz="2000" b="1" baseline="30000" dirty="0">
                <a:latin typeface="微软雅黑" panose="020B0503020204020204" pitchFamily="34" charset="-122"/>
                <a:ea typeface="微软雅黑" panose="020B0503020204020204" pitchFamily="34" charset="-122"/>
              </a:rPr>
              <a:t>0</a:t>
            </a:r>
            <a:endParaRPr lang="zh-CN"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b="1" dirty="0" smtClean="0">
                <a:latin typeface="微软雅黑" panose="020B0503020204020204" pitchFamily="34" charset="-122"/>
                <a:ea typeface="微软雅黑" panose="020B0503020204020204" pitchFamily="34" charset="-122"/>
              </a:rPr>
              <a:t>   = </a:t>
            </a:r>
            <a:r>
              <a:rPr lang="en-US" altLang="zh-CN" sz="2000" b="1" dirty="0">
                <a:latin typeface="微软雅黑" panose="020B0503020204020204" pitchFamily="34" charset="-122"/>
                <a:ea typeface="微软雅黑" panose="020B0503020204020204" pitchFamily="34" charset="-122"/>
                <a:sym typeface="Symbol"/>
              </a:rPr>
              <a:t></a:t>
            </a:r>
            <a:r>
              <a:rPr lang="en-US" altLang="zh-CN" sz="2000" b="1" dirty="0">
                <a:latin typeface="微软雅黑" panose="020B0503020204020204" pitchFamily="34" charset="-122"/>
                <a:ea typeface="微软雅黑" panose="020B0503020204020204" pitchFamily="34" charset="-122"/>
              </a:rPr>
              <a:t> ( y</a:t>
            </a:r>
            <a:r>
              <a:rPr lang="en-US" altLang="zh-CN" sz="2000" b="1" baseline="-25000" dirty="0">
                <a:latin typeface="微软雅黑" panose="020B0503020204020204" pitchFamily="34" charset="-122"/>
                <a:ea typeface="微软雅黑" panose="020B0503020204020204" pitchFamily="34" charset="-122"/>
              </a:rPr>
              <a:t>i-1 </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y</a:t>
            </a:r>
            <a:r>
              <a:rPr lang="en-US" altLang="zh-CN" sz="2000" b="1" baseline="-25000" dirty="0" err="1">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2</a:t>
            </a:r>
            <a:r>
              <a:rPr lang="en-US" altLang="zh-CN" sz="2000" b="1" baseline="30000" dirty="0">
                <a:latin typeface="微软雅黑" panose="020B0503020204020204" pitchFamily="34" charset="-122"/>
                <a:ea typeface="微软雅黑" panose="020B0503020204020204" pitchFamily="34" charset="-122"/>
              </a:rPr>
              <a:t>i </a:t>
            </a:r>
            <a:endParaRPr lang="zh-CN" altLang="zh-CN" sz="2000" b="1" dirty="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zh-CN" altLang="zh-CN" sz="2000" b="1" dirty="0" smtClean="0">
                <a:latin typeface="微软雅黑" panose="020B0503020204020204" pitchFamily="34" charset="-122"/>
                <a:ea typeface="微软雅黑" panose="020B0503020204020204" pitchFamily="34" charset="-122"/>
              </a:rPr>
              <a:t>假设</a:t>
            </a:r>
            <a:r>
              <a:rPr lang="en-US" altLang="zh-CN" sz="2000" b="1" dirty="0">
                <a:latin typeface="微软雅黑" panose="020B0503020204020204" pitchFamily="34" charset="-122"/>
                <a:ea typeface="微软雅黑" panose="020B0503020204020204" pitchFamily="34" charset="-122"/>
              </a:rPr>
              <a:t>y</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0</a:t>
            </a:r>
            <a:r>
              <a:rPr lang="zh-CN" altLang="zh-CN" sz="2000" b="1" dirty="0">
                <a:latin typeface="微软雅黑" panose="020B0503020204020204" pitchFamily="34" charset="-122"/>
                <a:ea typeface="微软雅黑" panose="020B0503020204020204" pitchFamily="34" charset="-122"/>
              </a:rPr>
              <a:t>。因此，</a:t>
            </a:r>
            <a:r>
              <a:rPr lang="en-US" altLang="zh-CN" sz="2000" b="1" dirty="0">
                <a:latin typeface="微软雅黑" panose="020B0503020204020204" pitchFamily="34" charset="-122"/>
                <a:ea typeface="微软雅黑" panose="020B0503020204020204" pitchFamily="34" charset="-122"/>
              </a:rPr>
              <a:t> [X×Y]</a:t>
            </a:r>
            <a:r>
              <a:rPr lang="zh-CN" altLang="zh-CN" sz="2000" b="1" baseline="-25000" dirty="0">
                <a:latin typeface="微软雅黑" panose="020B0503020204020204" pitchFamily="34" charset="-122"/>
                <a:ea typeface="微软雅黑" panose="020B0503020204020204" pitchFamily="34" charset="-122"/>
              </a:rPr>
              <a:t>补 </a:t>
            </a:r>
            <a:r>
              <a:rPr lang="en-US" altLang="zh-CN" sz="2000" b="1" dirty="0">
                <a:latin typeface="微软雅黑" panose="020B0503020204020204" pitchFamily="34" charset="-122"/>
                <a:ea typeface="微软雅黑" panose="020B0503020204020204" pitchFamily="34" charset="-122"/>
              </a:rPr>
              <a:t>= [X× </a:t>
            </a:r>
            <a:r>
              <a:rPr lang="en-US" altLang="zh-CN" sz="2000" b="1" dirty="0">
                <a:latin typeface="微软雅黑" panose="020B0503020204020204" pitchFamily="34" charset="-122"/>
                <a:ea typeface="微软雅黑" panose="020B0503020204020204" pitchFamily="34" charset="-122"/>
                <a:sym typeface="Symbol"/>
              </a:rPr>
              <a: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y</a:t>
            </a:r>
            <a:r>
              <a:rPr lang="en-US" altLang="zh-CN" sz="2000" b="1" baseline="-25000" dirty="0" err="1">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 -1 </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y</a:t>
            </a:r>
            <a:r>
              <a:rPr lang="en-US" altLang="zh-CN" sz="2000" b="1" baseline="-25000" dirty="0" err="1">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2</a:t>
            </a:r>
            <a:r>
              <a:rPr lang="en-US" altLang="zh-CN" sz="2000" b="1" baseline="30000" dirty="0">
                <a:latin typeface="微软雅黑" panose="020B0503020204020204" pitchFamily="34" charset="-122"/>
                <a:ea typeface="微软雅黑" panose="020B0503020204020204" pitchFamily="34" charset="-122"/>
              </a:rPr>
              <a:t>i </a:t>
            </a:r>
            <a:r>
              <a:rPr lang="en-US" altLang="zh-CN" sz="2000" b="1" dirty="0">
                <a:latin typeface="微软雅黑" panose="020B0503020204020204" pitchFamily="34" charset="-122"/>
                <a:ea typeface="微软雅黑" panose="020B0503020204020204" pitchFamily="34" charset="-122"/>
              </a:rPr>
              <a:t>]</a:t>
            </a:r>
            <a:r>
              <a:rPr lang="zh-CN" altLang="zh-CN" sz="2000" b="1" baseline="-25000" dirty="0">
                <a:latin typeface="微软雅黑" panose="020B0503020204020204" pitchFamily="34" charset="-122"/>
                <a:ea typeface="微软雅黑" panose="020B0503020204020204" pitchFamily="34" charset="-122"/>
              </a:rPr>
              <a:t>补</a:t>
            </a:r>
            <a:r>
              <a:rPr lang="zh-CN"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2231740" y="1763815"/>
            <a:ext cx="445956" cy="369332"/>
          </a:xfrm>
          <a:prstGeom prst="rect">
            <a:avLst/>
          </a:prstGeom>
        </p:spPr>
        <p:txBody>
          <a:bodyPr wrap="none">
            <a:spAutoFit/>
          </a:bodyPr>
          <a:lstStyle/>
          <a:p>
            <a:r>
              <a:rPr lang="pt-BR" altLang="zh-CN" b="1" baseline="-25000" dirty="0">
                <a:latin typeface="微软雅黑" panose="020B0503020204020204" pitchFamily="34" charset="-122"/>
                <a:ea typeface="微软雅黑" panose="020B0503020204020204" pitchFamily="34" charset="-122"/>
              </a:rPr>
              <a:t>n-2</a:t>
            </a:r>
            <a:endParaRPr lang="zh-CN" altLang="zh-CN" b="1" dirty="0">
              <a:latin typeface="微软雅黑" panose="020B0503020204020204" pitchFamily="34" charset="-122"/>
              <a:ea typeface="微软雅黑" panose="020B0503020204020204" pitchFamily="34" charset="-122"/>
            </a:endParaRPr>
          </a:p>
        </p:txBody>
      </p:sp>
      <p:sp>
        <p:nvSpPr>
          <p:cNvPr id="7" name="矩形 6"/>
          <p:cNvSpPr/>
          <p:nvPr/>
        </p:nvSpPr>
        <p:spPr>
          <a:xfrm>
            <a:off x="2231740" y="2294583"/>
            <a:ext cx="441146" cy="369332"/>
          </a:xfrm>
          <a:prstGeom prst="rect">
            <a:avLst/>
          </a:prstGeom>
        </p:spPr>
        <p:txBody>
          <a:bodyPr wrap="none">
            <a:spAutoFit/>
          </a:bodyPr>
          <a:lstStyle/>
          <a:p>
            <a:r>
              <a:rPr lang="pt-BR" altLang="zh-CN" b="1" baseline="30000" dirty="0">
                <a:latin typeface="微软雅黑" panose="020B0503020204020204" pitchFamily="34" charset="-122"/>
                <a:ea typeface="微软雅黑" panose="020B0503020204020204" pitchFamily="34" charset="-122"/>
              </a:rPr>
              <a:t>i=0</a:t>
            </a:r>
            <a:endParaRPr lang="zh-CN" altLang="zh-CN" b="1" dirty="0">
              <a:latin typeface="微软雅黑" panose="020B0503020204020204" pitchFamily="34" charset="-122"/>
              <a:ea typeface="微软雅黑" panose="020B0503020204020204" pitchFamily="34" charset="-122"/>
            </a:endParaRPr>
          </a:p>
        </p:txBody>
      </p:sp>
      <p:sp>
        <p:nvSpPr>
          <p:cNvPr id="8" name="矩形 7"/>
          <p:cNvSpPr/>
          <p:nvPr/>
        </p:nvSpPr>
        <p:spPr>
          <a:xfrm>
            <a:off x="742123" y="3564015"/>
            <a:ext cx="445956" cy="507831"/>
          </a:xfrm>
          <a:prstGeom prst="rect">
            <a:avLst/>
          </a:prstGeom>
        </p:spPr>
        <p:txBody>
          <a:bodyPr wrap="none">
            <a:spAutoFit/>
          </a:bodyPr>
          <a:lstStyle/>
          <a:p>
            <a:pPr>
              <a:lnSpc>
                <a:spcPct val="150000"/>
              </a:lnSpc>
            </a:pPr>
            <a:r>
              <a:rPr lang="en-US" altLang="zh-CN" b="1" baseline="-25000" dirty="0">
                <a:latin typeface="微软雅黑" panose="020B0503020204020204" pitchFamily="34" charset="-122"/>
                <a:ea typeface="微软雅黑" panose="020B0503020204020204" pitchFamily="34" charset="-122"/>
              </a:rPr>
              <a:t>n-1</a:t>
            </a:r>
            <a:endParaRPr lang="zh-CN" altLang="zh-CN" b="1" dirty="0">
              <a:latin typeface="微软雅黑" panose="020B0503020204020204" pitchFamily="34" charset="-122"/>
              <a:ea typeface="微软雅黑" panose="020B0503020204020204" pitchFamily="34" charset="-122"/>
            </a:endParaRPr>
          </a:p>
        </p:txBody>
      </p:sp>
      <p:sp>
        <p:nvSpPr>
          <p:cNvPr id="9" name="矩形 8"/>
          <p:cNvSpPr/>
          <p:nvPr/>
        </p:nvSpPr>
        <p:spPr>
          <a:xfrm>
            <a:off x="742123" y="4119782"/>
            <a:ext cx="441146" cy="369332"/>
          </a:xfrm>
          <a:prstGeom prst="rect">
            <a:avLst/>
          </a:prstGeom>
        </p:spPr>
        <p:txBody>
          <a:bodyPr wrap="none">
            <a:spAutoFit/>
          </a:bodyPr>
          <a:lstStyle/>
          <a:p>
            <a:r>
              <a:rPr lang="en-US" altLang="zh-CN" b="1" baseline="30000" dirty="0" err="1">
                <a:latin typeface="微软雅黑" panose="020B0503020204020204" pitchFamily="34" charset="-122"/>
                <a:ea typeface="微软雅黑" panose="020B0503020204020204" pitchFamily="34" charset="-122"/>
              </a:rPr>
              <a:t>i</a:t>
            </a:r>
            <a:r>
              <a:rPr lang="en-US" altLang="zh-CN" b="1" baseline="30000" dirty="0">
                <a:latin typeface="微软雅黑" panose="020B0503020204020204" pitchFamily="34" charset="-122"/>
                <a:ea typeface="微软雅黑" panose="020B0503020204020204" pitchFamily="34" charset="-122"/>
              </a:rPr>
              <a:t>=0</a:t>
            </a:r>
            <a:endParaRPr lang="zh-CN" altLang="en-US" dirty="0"/>
          </a:p>
        </p:txBody>
      </p:sp>
      <p:sp>
        <p:nvSpPr>
          <p:cNvPr id="10" name="矩形 9"/>
          <p:cNvSpPr/>
          <p:nvPr/>
        </p:nvSpPr>
        <p:spPr>
          <a:xfrm>
            <a:off x="4356759" y="4194085"/>
            <a:ext cx="445956" cy="507831"/>
          </a:xfrm>
          <a:prstGeom prst="rect">
            <a:avLst/>
          </a:prstGeom>
        </p:spPr>
        <p:txBody>
          <a:bodyPr wrap="none">
            <a:spAutoFit/>
          </a:bodyPr>
          <a:lstStyle/>
          <a:p>
            <a:pPr>
              <a:lnSpc>
                <a:spcPct val="150000"/>
              </a:lnSpc>
            </a:pPr>
            <a:r>
              <a:rPr lang="en-US" altLang="zh-CN" b="1" baseline="-25000" dirty="0">
                <a:latin typeface="微软雅黑" panose="020B0503020204020204" pitchFamily="34" charset="-122"/>
                <a:ea typeface="微软雅黑" panose="020B0503020204020204" pitchFamily="34" charset="-122"/>
              </a:rPr>
              <a:t>n-1</a:t>
            </a:r>
            <a:endParaRPr lang="zh-CN" altLang="zh-CN" b="1" dirty="0">
              <a:latin typeface="微软雅黑" panose="020B0503020204020204" pitchFamily="34" charset="-122"/>
              <a:ea typeface="微软雅黑" panose="020B0503020204020204" pitchFamily="34" charset="-122"/>
            </a:endParaRPr>
          </a:p>
        </p:txBody>
      </p:sp>
      <p:sp>
        <p:nvSpPr>
          <p:cNvPr id="11" name="矩形 10"/>
          <p:cNvSpPr/>
          <p:nvPr/>
        </p:nvSpPr>
        <p:spPr>
          <a:xfrm>
            <a:off x="4361569" y="4769858"/>
            <a:ext cx="441146" cy="369332"/>
          </a:xfrm>
          <a:prstGeom prst="rect">
            <a:avLst/>
          </a:prstGeom>
        </p:spPr>
        <p:txBody>
          <a:bodyPr wrap="none">
            <a:spAutoFit/>
          </a:bodyPr>
          <a:lstStyle/>
          <a:p>
            <a:r>
              <a:rPr lang="en-US" altLang="zh-CN" b="1" baseline="30000" dirty="0" err="1">
                <a:latin typeface="微软雅黑" panose="020B0503020204020204" pitchFamily="34" charset="-122"/>
                <a:ea typeface="微软雅黑" panose="020B0503020204020204" pitchFamily="34" charset="-122"/>
              </a:rPr>
              <a:t>i</a:t>
            </a:r>
            <a:r>
              <a:rPr lang="en-US" altLang="zh-CN" b="1" baseline="30000" dirty="0">
                <a:latin typeface="微软雅黑" panose="020B0503020204020204" pitchFamily="34" charset="-122"/>
                <a:ea typeface="微软雅黑" panose="020B0503020204020204" pitchFamily="34" charset="-122"/>
              </a:rPr>
              <a:t>=0</a:t>
            </a:r>
            <a:endParaRPr lang="zh-CN" altLang="en-US" dirty="0"/>
          </a:p>
        </p:txBody>
      </p:sp>
      <p:sp>
        <p:nvSpPr>
          <p:cNvPr id="12" name="矩形 11"/>
          <p:cNvSpPr/>
          <p:nvPr/>
        </p:nvSpPr>
        <p:spPr>
          <a:xfrm>
            <a:off x="3671900" y="5319210"/>
            <a:ext cx="356860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X× </a:t>
            </a:r>
            <a:r>
              <a:rPr lang="en-US" altLang="zh-CN" sz="2000" b="1" dirty="0">
                <a:latin typeface="微软雅黑" panose="020B0503020204020204" pitchFamily="34" charset="-122"/>
                <a:ea typeface="微软雅黑" panose="020B0503020204020204" pitchFamily="34" charset="-122"/>
                <a:sym typeface="Symbol"/>
              </a:rPr>
              <a: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y</a:t>
            </a:r>
            <a:r>
              <a:rPr lang="en-US" altLang="zh-CN" sz="2000" b="1" baseline="-25000" dirty="0" err="1">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 -1 </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y</a:t>
            </a:r>
            <a:r>
              <a:rPr lang="en-US" altLang="zh-CN" sz="2000" b="1" baseline="-25000" dirty="0" err="1">
                <a:latin typeface="微软雅黑" panose="020B0503020204020204" pitchFamily="34" charset="-122"/>
                <a:ea typeface="微软雅黑" panose="020B0503020204020204" pitchFamily="34" charset="-122"/>
              </a:rPr>
              <a:t>i</a:t>
            </a:r>
            <a:r>
              <a:rPr lang="en-US" altLang="zh-CN" sz="2000" b="1" baseline="-25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2</a:t>
            </a:r>
            <a:r>
              <a:rPr lang="en-US" altLang="zh-CN" sz="2000" b="1" baseline="30000" dirty="0">
                <a:latin typeface="微软雅黑" panose="020B0503020204020204" pitchFamily="34" charset="-122"/>
                <a:ea typeface="微软雅黑" panose="020B0503020204020204" pitchFamily="34" charset="-122"/>
              </a:rPr>
              <a:t>- (n- </a:t>
            </a:r>
            <a:r>
              <a:rPr lang="en-US" altLang="zh-CN" sz="2000" b="1" baseline="30000" dirty="0" err="1">
                <a:latin typeface="微软雅黑" panose="020B0503020204020204" pitchFamily="34" charset="-122"/>
                <a:ea typeface="微软雅黑" panose="020B0503020204020204" pitchFamily="34" charset="-122"/>
              </a:rPr>
              <a:t>i</a:t>
            </a:r>
            <a:r>
              <a:rPr lang="en-US" altLang="zh-CN" sz="2000" b="1" baseline="30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t>
            </a:r>
            <a:r>
              <a:rPr lang="zh-CN" altLang="zh-CN" sz="2000" b="1" baseline="-25000" dirty="0">
                <a:latin typeface="微软雅黑" panose="020B0503020204020204" pitchFamily="34" charset="-122"/>
                <a:ea typeface="微软雅黑" panose="020B0503020204020204" pitchFamily="34" charset="-122"/>
              </a:rPr>
              <a:t>补</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4454124" y="5004175"/>
            <a:ext cx="445956" cy="507831"/>
          </a:xfrm>
          <a:prstGeom prst="rect">
            <a:avLst/>
          </a:prstGeom>
        </p:spPr>
        <p:txBody>
          <a:bodyPr wrap="none">
            <a:spAutoFit/>
          </a:bodyPr>
          <a:lstStyle/>
          <a:p>
            <a:pPr>
              <a:lnSpc>
                <a:spcPct val="150000"/>
              </a:lnSpc>
            </a:pPr>
            <a:r>
              <a:rPr lang="en-US" altLang="zh-CN" b="1" baseline="-25000" dirty="0">
                <a:latin typeface="微软雅黑" panose="020B0503020204020204" pitchFamily="34" charset="-122"/>
                <a:ea typeface="微软雅黑" panose="020B0503020204020204" pitchFamily="34" charset="-122"/>
              </a:rPr>
              <a:t>n-1</a:t>
            </a:r>
            <a:endParaRPr lang="zh-CN" altLang="zh-CN" b="1" dirty="0">
              <a:latin typeface="微软雅黑" panose="020B0503020204020204" pitchFamily="34" charset="-122"/>
              <a:ea typeface="微软雅黑" panose="020B0503020204020204" pitchFamily="34" charset="-122"/>
            </a:endParaRPr>
          </a:p>
        </p:txBody>
      </p:sp>
      <p:sp>
        <p:nvSpPr>
          <p:cNvPr id="14" name="矩形 13"/>
          <p:cNvSpPr/>
          <p:nvPr/>
        </p:nvSpPr>
        <p:spPr>
          <a:xfrm>
            <a:off x="4458934" y="5579948"/>
            <a:ext cx="441146" cy="369332"/>
          </a:xfrm>
          <a:prstGeom prst="rect">
            <a:avLst/>
          </a:prstGeom>
        </p:spPr>
        <p:txBody>
          <a:bodyPr wrap="none">
            <a:spAutoFit/>
          </a:bodyPr>
          <a:lstStyle/>
          <a:p>
            <a:r>
              <a:rPr lang="en-US" altLang="zh-CN" b="1" baseline="30000" dirty="0" err="1">
                <a:latin typeface="微软雅黑" panose="020B0503020204020204" pitchFamily="34" charset="-122"/>
                <a:ea typeface="微软雅黑" panose="020B0503020204020204" pitchFamily="34" charset="-122"/>
              </a:rPr>
              <a:t>i</a:t>
            </a:r>
            <a:r>
              <a:rPr lang="en-US" altLang="zh-CN" b="1" baseline="30000" dirty="0">
                <a:latin typeface="微软雅黑" panose="020B0503020204020204" pitchFamily="34" charset="-122"/>
                <a:ea typeface="微软雅黑" panose="020B0503020204020204" pitchFamily="34" charset="-122"/>
              </a:rPr>
              <a:t>=0</a:t>
            </a:r>
            <a:endParaRPr lang="zh-CN" altLang="en-US" dirty="0"/>
          </a:p>
        </p:txBody>
      </p:sp>
      <p:sp>
        <p:nvSpPr>
          <p:cNvPr id="15" name="矩形 14"/>
          <p:cNvSpPr/>
          <p:nvPr/>
        </p:nvSpPr>
        <p:spPr>
          <a:xfrm>
            <a:off x="1178764" y="6039730"/>
            <a:ext cx="7317201" cy="400110"/>
          </a:xfrm>
          <a:prstGeom prst="rect">
            <a:avLst/>
          </a:prstGeom>
        </p:spPr>
        <p:txBody>
          <a:bodyPr wrap="squar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[P</a:t>
            </a:r>
            <a:r>
              <a:rPr lang="en-US" altLang="zh-CN" sz="2000" b="1" baseline="-25000" dirty="0">
                <a:solidFill>
                  <a:srgbClr val="C00000"/>
                </a:solidFill>
                <a:latin typeface="微软雅黑" panose="020B0503020204020204" pitchFamily="34" charset="-122"/>
                <a:ea typeface="微软雅黑" panose="020B0503020204020204" pitchFamily="34" charset="-122"/>
              </a:rPr>
              <a:t>i+1</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zh-CN" sz="2000" b="1" baseline="-25000" dirty="0">
                <a:solidFill>
                  <a:srgbClr val="C00000"/>
                </a:solidFill>
                <a:latin typeface="微软雅黑" panose="020B0503020204020204" pitchFamily="34" charset="-122"/>
                <a:ea typeface="微软雅黑" panose="020B0503020204020204" pitchFamily="34" charset="-122"/>
              </a:rPr>
              <a:t>补 </a:t>
            </a:r>
            <a:r>
              <a:rPr lang="en-US" altLang="zh-CN" sz="2000" b="1" dirty="0">
                <a:solidFill>
                  <a:srgbClr val="C00000"/>
                </a:solidFill>
                <a:latin typeface="微软雅黑" panose="020B0503020204020204" pitchFamily="34" charset="-122"/>
                <a:ea typeface="微软雅黑" panose="020B0503020204020204" pitchFamily="34" charset="-122"/>
              </a:rPr>
              <a:t>= [2</a:t>
            </a:r>
            <a:r>
              <a:rPr lang="en-US" altLang="zh-CN" sz="2000" b="1" baseline="30000" dirty="0">
                <a:solidFill>
                  <a:srgbClr val="C00000"/>
                </a:solidFill>
                <a:latin typeface="微软雅黑" panose="020B0503020204020204" pitchFamily="34" charset="-122"/>
                <a:ea typeface="微软雅黑" panose="020B0503020204020204" pitchFamily="34" charset="-122"/>
              </a:rPr>
              <a:t>-1 </a:t>
            </a:r>
            <a:r>
              <a:rPr lang="en-US" altLang="zh-CN" sz="2000" b="1" dirty="0">
                <a:solidFill>
                  <a:srgbClr val="C00000"/>
                </a:solidFill>
                <a:latin typeface="微软雅黑" panose="020B0503020204020204" pitchFamily="34" charset="-122"/>
                <a:ea typeface="微软雅黑" panose="020B0503020204020204" pitchFamily="34" charset="-122"/>
              </a:rPr>
              <a:t>( P</a:t>
            </a:r>
            <a:r>
              <a:rPr lang="en-US" altLang="zh-CN" sz="2000" b="1" baseline="-25000" dirty="0">
                <a:solidFill>
                  <a:srgbClr val="C00000"/>
                </a:solidFill>
                <a:latin typeface="微软雅黑" panose="020B0503020204020204" pitchFamily="34" charset="-122"/>
                <a:ea typeface="微软雅黑" panose="020B0503020204020204" pitchFamily="34" charset="-122"/>
              </a:rPr>
              <a:t>i</a:t>
            </a:r>
            <a:r>
              <a:rPr lang="en-US" altLang="zh-CN" sz="2000" b="1" dirty="0">
                <a:solidFill>
                  <a:srgbClr val="C00000"/>
                </a:solidFill>
                <a:latin typeface="微软雅黑" panose="020B0503020204020204" pitchFamily="34" charset="-122"/>
                <a:ea typeface="微软雅黑" panose="020B0503020204020204" pitchFamily="34" charset="-122"/>
              </a:rPr>
              <a:t> + ( y</a:t>
            </a:r>
            <a:r>
              <a:rPr lang="en-US" altLang="zh-CN" sz="2000" b="1" baseline="-25000" dirty="0">
                <a:solidFill>
                  <a:srgbClr val="C00000"/>
                </a:solidFill>
                <a:latin typeface="微软雅黑" panose="020B0503020204020204" pitchFamily="34" charset="-122"/>
                <a:ea typeface="微软雅黑" panose="020B0503020204020204" pitchFamily="34" charset="-122"/>
              </a:rPr>
              <a:t>i-1</a:t>
            </a:r>
            <a:r>
              <a:rPr lang="en-US" altLang="zh-CN" sz="2000" b="1" dirty="0">
                <a:solidFill>
                  <a:srgbClr val="C00000"/>
                </a:solidFill>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y</a:t>
            </a:r>
            <a:r>
              <a:rPr lang="en-US" altLang="zh-CN" sz="2000" b="1" baseline="-25000" dirty="0" err="1">
                <a:solidFill>
                  <a:srgbClr val="C00000"/>
                </a:solidFill>
                <a:latin typeface="微软雅黑" panose="020B0503020204020204" pitchFamily="34" charset="-122"/>
                <a:ea typeface="微软雅黑" panose="020B0503020204020204" pitchFamily="34" charset="-122"/>
              </a:rPr>
              <a:t>i</a:t>
            </a:r>
            <a:r>
              <a:rPr lang="en-US" altLang="zh-CN" sz="2000" b="1" baseline="-25000" dirty="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 X )]</a:t>
            </a:r>
            <a:r>
              <a:rPr lang="zh-CN" altLang="zh-CN" sz="2000" b="1" baseline="-25000" dirty="0">
                <a:solidFill>
                  <a:srgbClr val="C00000"/>
                </a:solidFill>
                <a:latin typeface="微软雅黑" panose="020B0503020204020204" pitchFamily="34" charset="-122"/>
                <a:ea typeface="微软雅黑" panose="020B0503020204020204" pitchFamily="34" charset="-122"/>
              </a:rPr>
              <a:t>补 </a:t>
            </a:r>
            <a:r>
              <a:rPr lang="en-US" altLang="zh-CN" sz="2000" b="1" dirty="0">
                <a:solidFill>
                  <a:srgbClr val="C00000"/>
                </a:solidFill>
                <a:latin typeface="微软雅黑" panose="020B0503020204020204" pitchFamily="34" charset="-122"/>
                <a:ea typeface="微软雅黑" panose="020B0503020204020204" pitchFamily="34" charset="-122"/>
              </a:rPr>
              <a:t>   ( </a:t>
            </a:r>
            <a:r>
              <a:rPr lang="en-US" altLang="zh-CN" sz="2000" b="1" dirty="0" err="1">
                <a:solidFill>
                  <a:srgbClr val="C00000"/>
                </a:solidFill>
                <a:latin typeface="微软雅黑" panose="020B0503020204020204" pitchFamily="34" charset="-122"/>
                <a:ea typeface="微软雅黑" panose="020B0503020204020204" pitchFamily="34" charset="-122"/>
              </a:rPr>
              <a:t>i</a:t>
            </a:r>
            <a:r>
              <a:rPr lang="en-US" altLang="zh-CN" sz="2000" b="1" dirty="0">
                <a:solidFill>
                  <a:srgbClr val="C00000"/>
                </a:solidFill>
                <a:latin typeface="微软雅黑" panose="020B0503020204020204" pitchFamily="34" charset="-122"/>
                <a:ea typeface="微软雅黑" panose="020B0503020204020204" pitchFamily="34" charset="-122"/>
              </a:rPr>
              <a:t>= 0</a:t>
            </a:r>
            <a:r>
              <a:rPr lang="zh-CN"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 … n-1)</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352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98425"/>
            <a:ext cx="8229600" cy="561975"/>
          </a:xfrm>
        </p:spPr>
        <p:txBody>
          <a:bodyPr/>
          <a:lstStyle/>
          <a:p>
            <a:r>
              <a:rPr lang="zh-CN" altLang="en-US" dirty="0" smtClean="0"/>
              <a:t>整数的乘运算</a:t>
            </a:r>
          </a:p>
        </p:txBody>
      </p:sp>
      <p:sp>
        <p:nvSpPr>
          <p:cNvPr id="729091" name="Rectangle 3"/>
          <p:cNvSpPr>
            <a:spLocks noGrp="1" noChangeArrowheads="1"/>
          </p:cNvSpPr>
          <p:nvPr>
            <p:ph type="body" idx="1"/>
          </p:nvPr>
        </p:nvSpPr>
        <p:spPr>
          <a:xfrm>
            <a:off x="296863" y="728663"/>
            <a:ext cx="8401050" cy="5832475"/>
          </a:xfrm>
        </p:spPr>
        <p:txBody>
          <a:bodyPr/>
          <a:lstStyle/>
          <a:p>
            <a:r>
              <a:rPr lang="zh-CN" altLang="en-US" sz="2200" smtClean="0">
                <a:solidFill>
                  <a:srgbClr val="FF0000"/>
                </a:solidFill>
                <a:latin typeface="微软雅黑" pitchFamily="34" charset="-122"/>
                <a:ea typeface="微软雅黑" pitchFamily="34" charset="-122"/>
              </a:rPr>
              <a:t>硬件不判溢出</a:t>
            </a:r>
            <a:r>
              <a:rPr lang="zh-CN" altLang="en-US" sz="2200" smtClean="0">
                <a:latin typeface="微软雅黑" pitchFamily="34" charset="-122"/>
                <a:ea typeface="微软雅黑" pitchFamily="34" charset="-122"/>
              </a:rPr>
              <a:t>，仅保留</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位乘积，供软件使用</a:t>
            </a:r>
          </a:p>
          <a:p>
            <a:r>
              <a:rPr lang="zh-CN" altLang="en-US" sz="2200" smtClean="0">
                <a:latin typeface="微软雅黑" pitchFamily="34" charset="-122"/>
                <a:ea typeface="微软雅黑" pitchFamily="34" charset="-122"/>
              </a:rPr>
              <a:t>如果程序不采用防止溢出的措施，且编译器也不生成用于溢出处理的代码，就会发生一些由于整数溢出而带来的问题。</a:t>
            </a:r>
          </a:p>
          <a:p>
            <a:r>
              <a:rPr lang="zh-CN" altLang="en-US" sz="2200" smtClean="0">
                <a:solidFill>
                  <a:srgbClr val="FF0000"/>
                </a:solidFill>
                <a:latin typeface="微软雅黑" pitchFamily="34" charset="-122"/>
                <a:ea typeface="微软雅黑" pitchFamily="34" charset="-122"/>
              </a:rPr>
              <a:t>指令：</a:t>
            </a:r>
            <a:r>
              <a:rPr lang="zh-CN" altLang="en-US" sz="2200" smtClean="0">
                <a:latin typeface="微软雅黑" pitchFamily="34" charset="-122"/>
                <a:ea typeface="微软雅黑" pitchFamily="34" charset="-122"/>
              </a:rPr>
              <a:t>分</a:t>
            </a:r>
            <a:r>
              <a:rPr lang="zh-CN" altLang="en-US" sz="2200" smtClean="0">
                <a:solidFill>
                  <a:srgbClr val="FF0000"/>
                </a:solidFill>
                <a:latin typeface="微软雅黑" pitchFamily="34" charset="-122"/>
                <a:ea typeface="微软雅黑" pitchFamily="34" charset="-122"/>
              </a:rPr>
              <a:t>无符号</a:t>
            </a:r>
            <a:r>
              <a:rPr lang="zh-CN" altLang="en-US" sz="2200" smtClean="0">
                <a:latin typeface="微软雅黑" pitchFamily="34" charset="-122"/>
                <a:ea typeface="微软雅黑" pitchFamily="34" charset="-122"/>
              </a:rPr>
              <a:t>数乘指令、</a:t>
            </a:r>
            <a:r>
              <a:rPr lang="zh-CN" altLang="en-US" sz="2200" smtClean="0">
                <a:solidFill>
                  <a:srgbClr val="FF0000"/>
                </a:solidFill>
                <a:latin typeface="微软雅黑" pitchFamily="34" charset="-122"/>
                <a:ea typeface="微软雅黑" pitchFamily="34" charset="-122"/>
              </a:rPr>
              <a:t>带符号</a:t>
            </a:r>
            <a:r>
              <a:rPr lang="zh-CN" altLang="en-US" sz="2200" smtClean="0">
                <a:latin typeface="微软雅黑" pitchFamily="34" charset="-122"/>
                <a:ea typeface="微软雅黑" pitchFamily="34" charset="-122"/>
              </a:rPr>
              <a:t>整数乘指令</a:t>
            </a:r>
          </a:p>
          <a:p>
            <a:r>
              <a:rPr lang="zh-CN" altLang="en-US" sz="2200" smtClean="0">
                <a:latin typeface="微软雅黑" pitchFamily="34" charset="-122"/>
                <a:ea typeface="微软雅黑" pitchFamily="34" charset="-122"/>
              </a:rPr>
              <a:t>乘法指令的操作数长度为</a:t>
            </a:r>
            <a:r>
              <a:rPr lang="en-US" altLang="zh-CN" sz="2200" smtClean="0">
                <a:solidFill>
                  <a:srgbClr val="FF0000"/>
                </a:solidFill>
                <a:latin typeface="微软雅黑" pitchFamily="34" charset="-122"/>
                <a:ea typeface="微软雅黑" pitchFamily="34" charset="-122"/>
              </a:rPr>
              <a:t>n</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而乘积长度为</a:t>
            </a:r>
            <a:r>
              <a:rPr lang="en-US" altLang="zh-CN" sz="2200" smtClean="0">
                <a:solidFill>
                  <a:srgbClr val="FF0000"/>
                </a:solidFill>
                <a:latin typeface="微软雅黑" pitchFamily="34" charset="-122"/>
                <a:ea typeface="微软雅黑" pitchFamily="34" charset="-122"/>
              </a:rPr>
              <a:t>2n</a:t>
            </a:r>
            <a:r>
              <a:rPr lang="zh-CN" altLang="en-US" sz="2200" smtClean="0">
                <a:latin typeface="微软雅黑" pitchFamily="34" charset="-122"/>
                <a:ea typeface="微软雅黑" pitchFamily="34" charset="-122"/>
              </a:rPr>
              <a:t>，例如：</a:t>
            </a:r>
          </a:p>
          <a:p>
            <a:pPr lvl="1"/>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中，若指令只给出一个操作数</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，则另一个源操作数隐含在累加器</a:t>
            </a:r>
            <a:r>
              <a:rPr lang="en-US" altLang="zh-CN" sz="2200" smtClean="0">
                <a:latin typeface="微软雅黑" pitchFamily="34" charset="-122"/>
                <a:ea typeface="微软雅黑" pitchFamily="34" charset="-122"/>
              </a:rPr>
              <a:t>AL/AX/EAX</a:t>
            </a:r>
            <a:r>
              <a:rPr lang="zh-CN" altLang="en-US" sz="2200" smtClean="0">
                <a:latin typeface="微软雅黑" pitchFamily="34" charset="-122"/>
                <a:ea typeface="微软雅黑" pitchFamily="34" charset="-122"/>
              </a:rPr>
              <a:t>中，将</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和累加器内容相乘，结果存放在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DX-AX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EDX-EAX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位时）中。 </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MIPS</a:t>
            </a:r>
            <a:r>
              <a:rPr lang="zh-CN" altLang="en-US" sz="2200" smtClean="0">
                <a:latin typeface="微软雅黑" pitchFamily="34" charset="-122"/>
                <a:ea typeface="微软雅黑" pitchFamily="34" charset="-122"/>
              </a:rPr>
              <a:t>处理器中，</a:t>
            </a:r>
            <a:r>
              <a:rPr lang="en-US" altLang="zh-CN" sz="2200" smtClean="0">
                <a:latin typeface="微软雅黑" pitchFamily="34" charset="-122"/>
                <a:ea typeface="微软雅黑" pitchFamily="34" charset="-122"/>
              </a:rPr>
              <a:t>mult</a:t>
            </a:r>
            <a:r>
              <a:rPr lang="zh-CN" altLang="en-US" sz="2200" smtClean="0">
                <a:latin typeface="微软雅黑" pitchFamily="34" charset="-122"/>
                <a:ea typeface="微软雅黑" pitchFamily="34" charset="-122"/>
              </a:rPr>
              <a:t>会将两个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位带符号整数相乘，得到的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位乘积置于两个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位内部寄存器</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中，因此，可以</a:t>
            </a:r>
            <a:r>
              <a:rPr lang="zh-CN" altLang="en-US" sz="2200" smtClean="0">
                <a:solidFill>
                  <a:srgbClr val="008000"/>
                </a:solidFill>
                <a:latin typeface="微软雅黑" pitchFamily="34" charset="-122"/>
                <a:ea typeface="微软雅黑" pitchFamily="34" charset="-122"/>
              </a:rPr>
              <a:t>根据</a:t>
            </a:r>
            <a:r>
              <a:rPr lang="en-US" altLang="zh-CN" sz="2200" smtClean="0">
                <a:solidFill>
                  <a:srgbClr val="008000"/>
                </a:solidFill>
                <a:latin typeface="微软雅黑" pitchFamily="34" charset="-122"/>
                <a:ea typeface="微软雅黑" pitchFamily="34" charset="-122"/>
              </a:rPr>
              <a:t>Hi</a:t>
            </a:r>
            <a:r>
              <a:rPr lang="zh-CN" altLang="en-US" sz="2200" smtClean="0">
                <a:solidFill>
                  <a:srgbClr val="008000"/>
                </a:solidFill>
                <a:latin typeface="微软雅黑" pitchFamily="34" charset="-122"/>
                <a:ea typeface="微软雅黑" pitchFamily="34" charset="-122"/>
              </a:rPr>
              <a:t>寄存器中的每一位是否等于</a:t>
            </a:r>
            <a:r>
              <a:rPr lang="en-US" altLang="zh-CN" sz="2200" smtClean="0">
                <a:solidFill>
                  <a:srgbClr val="008000"/>
                </a:solidFill>
                <a:latin typeface="微软雅黑" pitchFamily="34" charset="-122"/>
                <a:ea typeface="微软雅黑" pitchFamily="34" charset="-122"/>
              </a:rPr>
              <a:t>Lo</a:t>
            </a:r>
            <a:r>
              <a:rPr lang="zh-CN" altLang="en-US" sz="2200" smtClean="0">
                <a:solidFill>
                  <a:srgbClr val="008000"/>
                </a:solidFill>
                <a:latin typeface="微软雅黑" pitchFamily="34" charset="-122"/>
                <a:ea typeface="微软雅黑" pitchFamily="34" charset="-122"/>
              </a:rPr>
              <a:t>寄存器中的第一位来进行溢出判断</a:t>
            </a:r>
            <a:r>
              <a:rPr lang="zh-CN" altLang="en-US" sz="2200" smtClean="0">
                <a:latin typeface="微软雅黑" pitchFamily="34" charset="-122"/>
                <a:ea typeface="微软雅黑" pitchFamily="34" charset="-122"/>
              </a:rPr>
              <a:t>。</a:t>
            </a:r>
          </a:p>
        </p:txBody>
      </p:sp>
      <p:sp>
        <p:nvSpPr>
          <p:cNvPr id="729092" name="Text Box 4"/>
          <p:cNvSpPr txBox="1">
            <a:spLocks noChangeArrowheads="1"/>
          </p:cNvSpPr>
          <p:nvPr/>
        </p:nvSpPr>
        <p:spPr bwMode="auto">
          <a:xfrm>
            <a:off x="341313" y="6272213"/>
            <a:ext cx="85963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solidFill>
                  <a:srgbClr val="FF0000"/>
                </a:solidFill>
                <a:latin typeface="微软雅黑" pitchFamily="34" charset="-122"/>
                <a:ea typeface="微软雅黑" pitchFamily="34" charset="-122"/>
              </a:rPr>
              <a:t>乘法指令可生成溢出标志，编译器可使用</a:t>
            </a:r>
            <a:r>
              <a:rPr lang="en-US" altLang="zh-CN" sz="2100" b="1">
                <a:solidFill>
                  <a:srgbClr val="FF0000"/>
                </a:solidFill>
                <a:latin typeface="微软雅黑" pitchFamily="34" charset="-122"/>
                <a:ea typeface="微软雅黑" pitchFamily="34" charset="-122"/>
              </a:rPr>
              <a:t>2n</a:t>
            </a:r>
            <a:r>
              <a:rPr lang="zh-CN" altLang="en-US" sz="2100" b="1">
                <a:solidFill>
                  <a:srgbClr val="FF0000"/>
                </a:solidFill>
                <a:latin typeface="微软雅黑" pitchFamily="34" charset="-122"/>
                <a:ea typeface="微软雅黑" pitchFamily="34" charset="-122"/>
              </a:rPr>
              <a:t>位乘积来判断是否溢出！</a:t>
            </a:r>
          </a:p>
        </p:txBody>
      </p:sp>
    </p:spTree>
    <p:extLst>
      <p:ext uri="{BB962C8B-B14F-4D97-AF65-F5344CB8AC3E}">
        <p14:creationId xmlns:p14="http://schemas.microsoft.com/office/powerpoint/2010/main" val="4080091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Effect transition="in" filter="blinds(horizontal)">
                                      <p:cBhvr>
                                        <p:cTn id="7" dur="500"/>
                                        <p:tgtEl>
                                          <p:spTgt spid="72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9091">
                                            <p:txEl>
                                              <p:pRg st="1" end="1"/>
                                            </p:txEl>
                                          </p:spTgt>
                                        </p:tgtEl>
                                        <p:attrNameLst>
                                          <p:attrName>style.visibility</p:attrName>
                                        </p:attrNameLst>
                                      </p:cBhvr>
                                      <p:to>
                                        <p:strVal val="visible"/>
                                      </p:to>
                                    </p:set>
                                    <p:animEffect transition="in" filter="blinds(horizontal)">
                                      <p:cBhvr>
                                        <p:cTn id="12" dur="500"/>
                                        <p:tgtEl>
                                          <p:spTgt spid="72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9091">
                                            <p:txEl>
                                              <p:pRg st="2" end="2"/>
                                            </p:txEl>
                                          </p:spTgt>
                                        </p:tgtEl>
                                        <p:attrNameLst>
                                          <p:attrName>style.visibility</p:attrName>
                                        </p:attrNameLst>
                                      </p:cBhvr>
                                      <p:to>
                                        <p:strVal val="visible"/>
                                      </p:to>
                                    </p:set>
                                    <p:animEffect transition="in" filter="blinds(horizontal)">
                                      <p:cBhvr>
                                        <p:cTn id="17" dur="500"/>
                                        <p:tgtEl>
                                          <p:spTgt spid="72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9091">
                                            <p:txEl>
                                              <p:pRg st="3" end="3"/>
                                            </p:txEl>
                                          </p:spTgt>
                                        </p:tgtEl>
                                        <p:attrNameLst>
                                          <p:attrName>style.visibility</p:attrName>
                                        </p:attrNameLst>
                                      </p:cBhvr>
                                      <p:to>
                                        <p:strVal val="visible"/>
                                      </p:to>
                                    </p:set>
                                    <p:animEffect transition="in" filter="blinds(horizontal)">
                                      <p:cBhvr>
                                        <p:cTn id="22" dur="500"/>
                                        <p:tgtEl>
                                          <p:spTgt spid="72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9091">
                                            <p:txEl>
                                              <p:pRg st="4" end="4"/>
                                            </p:txEl>
                                          </p:spTgt>
                                        </p:tgtEl>
                                        <p:attrNameLst>
                                          <p:attrName>style.visibility</p:attrName>
                                        </p:attrNameLst>
                                      </p:cBhvr>
                                      <p:to>
                                        <p:strVal val="visible"/>
                                      </p:to>
                                    </p:set>
                                    <p:animEffect transition="in" filter="blinds(horizontal)">
                                      <p:cBhvr>
                                        <p:cTn id="27" dur="500"/>
                                        <p:tgtEl>
                                          <p:spTgt spid="729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9091">
                                            <p:txEl>
                                              <p:pRg st="5" end="5"/>
                                            </p:txEl>
                                          </p:spTgt>
                                        </p:tgtEl>
                                        <p:attrNameLst>
                                          <p:attrName>style.visibility</p:attrName>
                                        </p:attrNameLst>
                                      </p:cBhvr>
                                      <p:to>
                                        <p:strVal val="visible"/>
                                      </p:to>
                                    </p:set>
                                    <p:animEffect transition="in" filter="blinds(horizontal)">
                                      <p:cBhvr>
                                        <p:cTn id="32" dur="500"/>
                                        <p:tgtEl>
                                          <p:spTgt spid="7290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9092"/>
                                        </p:tgtEl>
                                        <p:attrNameLst>
                                          <p:attrName>style.visibility</p:attrName>
                                        </p:attrNameLst>
                                      </p:cBhvr>
                                      <p:to>
                                        <p:strVal val="visible"/>
                                      </p:to>
                                    </p:set>
                                    <p:animEffect transition="in" filter="blinds(horizontal)">
                                      <p:cBhvr>
                                        <p:cTn id="37" dur="500"/>
                                        <p:tgtEl>
                                          <p:spTgt spid="72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idx="4294967295"/>
          </p:nvPr>
        </p:nvSpPr>
        <p:spPr>
          <a:xfrm>
            <a:off x="800100" y="53975"/>
            <a:ext cx="7961313" cy="600075"/>
          </a:xfrm>
        </p:spPr>
        <p:txBody>
          <a:bodyPr lIns="63500" tIns="25400" rIns="63500" bIns="25400" anchor="t">
            <a:spAutoFit/>
          </a:bodyPr>
          <a:lstStyle/>
          <a:p>
            <a:r>
              <a:rPr lang="zh-CN" altLang="en-US" sz="3600" dirty="0" smtClean="0">
                <a:latin typeface="黑体" pitchFamily="49" charset="-122"/>
                <a:cs typeface="Arial" pitchFamily="34" charset="0"/>
              </a:rPr>
              <a:t>数据的运算</a:t>
            </a:r>
          </a:p>
        </p:txBody>
      </p:sp>
      <p:sp>
        <p:nvSpPr>
          <p:cNvPr id="265219" name="Rectangle 3"/>
          <p:cNvSpPr>
            <a:spLocks noGrp="1" noChangeArrowheads="1"/>
          </p:cNvSpPr>
          <p:nvPr>
            <p:ph type="body" idx="4294967295"/>
          </p:nvPr>
        </p:nvSpPr>
        <p:spPr>
          <a:xfrm>
            <a:off x="61913" y="746125"/>
            <a:ext cx="8713787" cy="5252720"/>
          </a:xfrm>
        </p:spPr>
        <p:txBody>
          <a:bodyPr lIns="63500" tIns="25400" rIns="63500" bIns="25400">
            <a:spAutoFit/>
          </a:bodyPr>
          <a:lstStyle/>
          <a:p>
            <a:r>
              <a:rPr lang="zh-CN" altLang="en-US" sz="2000" dirty="0" smtClean="0">
                <a:latin typeface="微软雅黑" panose="020B0503020204020204" pitchFamily="34" charset="-122"/>
                <a:ea typeface="微软雅黑" panose="020B0503020204020204" pitchFamily="34" charset="-122"/>
              </a:rPr>
              <a:t>高级语言程序中涉及的运算（以</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语言为例）</a:t>
            </a:r>
          </a:p>
          <a:p>
            <a:pPr lvl="1">
              <a:buClr>
                <a:srgbClr val="3333FF"/>
              </a:buClr>
            </a:pPr>
            <a:r>
              <a:rPr lang="zh-CN" altLang="en-US" dirty="0" smtClean="0">
                <a:latin typeface="微软雅黑" panose="020B0503020204020204" pitchFamily="34" charset="-122"/>
                <a:ea typeface="微软雅黑" panose="020B0503020204020204" pitchFamily="34" charset="-122"/>
              </a:rPr>
              <a:t>整数算术运算、浮点数算术运算</a:t>
            </a:r>
          </a:p>
          <a:p>
            <a:pPr lvl="1">
              <a:buClr>
                <a:srgbClr val="3333FF"/>
              </a:buClr>
            </a:pPr>
            <a:r>
              <a:rPr lang="zh-CN" altLang="en-US" dirty="0" smtClean="0">
                <a:latin typeface="微软雅黑" panose="020B0503020204020204" pitchFamily="34" charset="-122"/>
                <a:ea typeface="微软雅黑" panose="020B0503020204020204" pitchFamily="34" charset="-122"/>
              </a:rPr>
              <a:t>按位、逻辑、移位、位扩展和位截断</a:t>
            </a:r>
          </a:p>
          <a:p>
            <a:r>
              <a:rPr lang="zh-CN" altLang="en-US" sz="2000" dirty="0" smtClean="0">
                <a:latin typeface="微软雅黑" panose="020B0503020204020204" pitchFamily="34" charset="-122"/>
                <a:ea typeface="微软雅黑" panose="020B0503020204020204" pitchFamily="34" charset="-122"/>
              </a:rPr>
              <a:t>指令集中涉及到的运算</a:t>
            </a:r>
          </a:p>
          <a:p>
            <a:pPr lvl="1"/>
            <a:r>
              <a:rPr lang="zh-CN" altLang="en-US" dirty="0" smtClean="0">
                <a:latin typeface="微软雅黑" panose="020B0503020204020204" pitchFamily="34" charset="-122"/>
                <a:ea typeface="微软雅黑" panose="020B0503020204020204" pitchFamily="34" charset="-122"/>
              </a:rPr>
              <a:t>涉及到的定点数运算</a:t>
            </a:r>
          </a:p>
          <a:p>
            <a:pPr lvl="2"/>
            <a:r>
              <a:rPr lang="zh-CN" altLang="en-US" sz="2000" dirty="0" smtClean="0">
                <a:latin typeface="微软雅黑" panose="020B0503020204020204" pitchFamily="34" charset="-122"/>
                <a:ea typeface="微软雅黑" panose="020B0503020204020204" pitchFamily="34" charset="-122"/>
              </a:rPr>
              <a:t>算术运算</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带符号整数运算：</a:t>
            </a:r>
            <a:r>
              <a:rPr lang="zh-CN" altLang="en-US" sz="2000" dirty="0" smtClean="0">
                <a:solidFill>
                  <a:srgbClr val="CC0000"/>
                </a:solidFill>
                <a:latin typeface="微软雅黑" panose="020B0503020204020204" pitchFamily="34" charset="-122"/>
                <a:ea typeface="微软雅黑" panose="020B0503020204020204" pitchFamily="34" charset="-122"/>
              </a:rPr>
              <a:t>取负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符号扩展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加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减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乘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除 </a:t>
            </a:r>
            <a:r>
              <a:rPr lang="en-US" altLang="zh-CN" sz="2000" dirty="0" smtClean="0">
                <a:solidFill>
                  <a:srgbClr val="CC0000"/>
                </a:solidFill>
                <a:latin typeface="微软雅黑" panose="020B0503020204020204" pitchFamily="34" charset="-122"/>
                <a:ea typeface="微软雅黑" panose="020B0503020204020204" pitchFamily="34" charset="-122"/>
              </a:rPr>
              <a:t> / </a:t>
            </a:r>
            <a:r>
              <a:rPr lang="zh-CN" altLang="en-US" sz="2000" dirty="0" smtClean="0">
                <a:solidFill>
                  <a:srgbClr val="CC0000"/>
                </a:solidFill>
                <a:latin typeface="微软雅黑" panose="020B0503020204020204" pitchFamily="34" charset="-122"/>
                <a:ea typeface="微软雅黑" panose="020B0503020204020204" pitchFamily="34" charset="-122"/>
              </a:rPr>
              <a:t>算术移位</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无符号整数运算：</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扩展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加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减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乘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除 </a:t>
            </a:r>
          </a:p>
          <a:p>
            <a:pPr lvl="2"/>
            <a:r>
              <a:rPr lang="zh-CN" altLang="en-US" sz="2000" dirty="0" smtClean="0">
                <a:latin typeface="微软雅黑" panose="020B0503020204020204" pitchFamily="34" charset="-122"/>
                <a:ea typeface="微软雅黑" panose="020B0503020204020204" pitchFamily="34" charset="-122"/>
              </a:rPr>
              <a:t>逻辑运算</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逻辑操作：</a:t>
            </a:r>
            <a:r>
              <a:rPr lang="zh-CN" altLang="en-US" sz="2000" dirty="0" smtClean="0">
                <a:solidFill>
                  <a:srgbClr val="CC0000"/>
                </a:solidFill>
                <a:latin typeface="微软雅黑" panose="020B0503020204020204" pitchFamily="34" charset="-122"/>
                <a:ea typeface="微软雅黑" panose="020B0503020204020204" pitchFamily="34" charset="-122"/>
              </a:rPr>
              <a:t>与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或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非 </a:t>
            </a:r>
            <a:r>
              <a:rPr lang="en-US" altLang="zh-CN" sz="2000" dirty="0" smtClean="0">
                <a:solidFill>
                  <a:srgbClr val="CC0000"/>
                </a:solidFill>
                <a:latin typeface="微软雅黑" panose="020B0503020204020204" pitchFamily="34" charset="-122"/>
                <a:ea typeface="微软雅黑" panose="020B0503020204020204" pitchFamily="34" charset="-122"/>
              </a:rPr>
              <a:t>/ …</a:t>
            </a:r>
            <a:endParaRPr lang="zh-CN" altLang="en-US" sz="2000" dirty="0" smtClean="0">
              <a:solidFill>
                <a:srgbClr val="CC0000"/>
              </a:solidFill>
              <a:latin typeface="微软雅黑" panose="020B0503020204020204" pitchFamily="34" charset="-122"/>
              <a:ea typeface="微软雅黑" panose="020B0503020204020204" pitchFamily="34" charset="-122"/>
            </a:endParaRP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移位操作：</a:t>
            </a:r>
            <a:r>
              <a:rPr lang="zh-CN" altLang="en-US" sz="2000" dirty="0" smtClean="0">
                <a:solidFill>
                  <a:srgbClr val="CC0000"/>
                </a:solidFill>
                <a:latin typeface="微软雅黑" panose="020B0503020204020204" pitchFamily="34" charset="-122"/>
                <a:ea typeface="微软雅黑" panose="020B0503020204020204" pitchFamily="34" charset="-122"/>
              </a:rPr>
              <a:t>逻辑左移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逻辑右移</a:t>
            </a:r>
          </a:p>
          <a:p>
            <a:pPr lvl="1"/>
            <a:r>
              <a:rPr lang="zh-CN" altLang="en-US" dirty="0" smtClean="0">
                <a:latin typeface="微软雅黑" panose="020B0503020204020204" pitchFamily="34" charset="-122"/>
                <a:ea typeface="微软雅黑" panose="020B0503020204020204" pitchFamily="34" charset="-122"/>
              </a:rPr>
              <a:t>涉及到的浮点数运算：加、减、乘、除</a:t>
            </a:r>
            <a:endParaRPr lang="zh-CN" altLang="en-US" b="0" dirty="0" smtClean="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blinds(horizontal)">
                                      <p:cBhvr>
                                        <p:cTn id="7" dur="500"/>
                                        <p:tgtEl>
                                          <p:spTgt spid="265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0" dur="500"/>
                                        <p:tgtEl>
                                          <p:spTgt spid="265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3" dur="500"/>
                                        <p:tgtEl>
                                          <p:spTgt spid="2652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8" dur="500"/>
                                        <p:tgtEl>
                                          <p:spTgt spid="2652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21" dur="500"/>
                                        <p:tgtEl>
                                          <p:spTgt spid="2652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4" dur="500"/>
                                        <p:tgtEl>
                                          <p:spTgt spid="26521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7" dur="500"/>
                                        <p:tgtEl>
                                          <p:spTgt spid="265219">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30" dur="500"/>
                                        <p:tgtEl>
                                          <p:spTgt spid="26521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3" dur="500"/>
                                        <p:tgtEl>
                                          <p:spTgt spid="26521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6" dur="500"/>
                                        <p:tgtEl>
                                          <p:spTgt spid="26521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39" dur="500"/>
                                        <p:tgtEl>
                                          <p:spTgt spid="26521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4" dur="500"/>
                                        <p:tgtEl>
                                          <p:spTgt spid="265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57200" y="98425"/>
            <a:ext cx="8229600" cy="561975"/>
          </a:xfrm>
        </p:spPr>
        <p:txBody>
          <a:bodyPr/>
          <a:lstStyle/>
          <a:p>
            <a:r>
              <a:rPr lang="zh-CN" altLang="en-US" smtClean="0"/>
              <a:t>整数乘法溢出漏洞</a:t>
            </a:r>
          </a:p>
        </p:txBody>
      </p:sp>
      <p:sp>
        <p:nvSpPr>
          <p:cNvPr id="731139" name="Rectangle 3"/>
          <p:cNvSpPr>
            <a:spLocks noGrp="1" noChangeArrowheads="1"/>
          </p:cNvSpPr>
          <p:nvPr>
            <p:ph type="body" idx="1"/>
          </p:nvPr>
        </p:nvSpPr>
        <p:spPr>
          <a:xfrm>
            <a:off x="115888" y="684213"/>
            <a:ext cx="8640762" cy="765175"/>
          </a:xfrm>
        </p:spPr>
        <p:txBody>
          <a:bodyPr/>
          <a:lstStyle/>
          <a:p>
            <a:pPr>
              <a:buFontTx/>
              <a:buNone/>
            </a:pPr>
            <a:r>
              <a:rPr lang="zh-CN" altLang="en-US" sz="2200" smtClean="0">
                <a:solidFill>
                  <a:srgbClr val="0000FF"/>
                </a:solidFill>
                <a:latin typeface="微软雅黑" pitchFamily="34" charset="-122"/>
                <a:ea typeface="微软雅黑" pitchFamily="34" charset="-122"/>
              </a:rPr>
              <a:t>以下程序存在什么漏洞，引起该漏洞的原因是什么。</a:t>
            </a:r>
            <a:r>
              <a:rPr lang="zh-CN" altLang="en-US" sz="2800" smtClean="0">
                <a:solidFill>
                  <a:srgbClr val="0000FF"/>
                </a:solidFill>
                <a:latin typeface="微软雅黑" pitchFamily="34" charset="-122"/>
                <a:ea typeface="微软雅黑" pitchFamily="34" charset="-122"/>
              </a:rPr>
              <a:t> </a:t>
            </a:r>
          </a:p>
        </p:txBody>
      </p:sp>
      <p:sp>
        <p:nvSpPr>
          <p:cNvPr id="731140" name="Rectangle 4"/>
          <p:cNvSpPr>
            <a:spLocks noChangeArrowheads="1"/>
          </p:cNvSpPr>
          <p:nvPr/>
        </p:nvSpPr>
        <p:spPr bwMode="auto">
          <a:xfrm>
            <a:off x="71438" y="1331913"/>
            <a:ext cx="82296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15000"/>
              </a:lnSpc>
              <a:spcBef>
                <a:spcPct val="20000"/>
              </a:spcBef>
              <a:buChar char="•"/>
              <a:defRPr sz="2400" b="1">
                <a:solidFill>
                  <a:schemeClr val="tx1"/>
                </a:solidFill>
                <a:latin typeface="Arial" pitchFamily="34" charset="0"/>
                <a:ea typeface="宋体" pitchFamily="2" charset="-122"/>
              </a:defRPr>
            </a:lvl1pPr>
            <a:lvl2pPr marL="838200" indent="-38100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371600" indent="-4572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76400" indent="-3048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114550" indent="-28575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717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30289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861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9433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spcBef>
                <a:spcPct val="5000"/>
              </a:spcBef>
              <a:buFontTx/>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复制数组到堆中，</a:t>
            </a:r>
            <a:r>
              <a:rPr lang="en-US" altLang="zh-CN" sz="2000">
                <a:latin typeface="微软雅黑" pitchFamily="34" charset="-122"/>
                <a:ea typeface="微软雅黑" pitchFamily="34" charset="-122"/>
              </a:rPr>
              <a:t>count</a:t>
            </a:r>
            <a:r>
              <a:rPr lang="zh-CN" altLang="en-US" sz="2000">
                <a:latin typeface="微软雅黑" pitchFamily="34" charset="-122"/>
                <a:ea typeface="微软雅黑" pitchFamily="34" charset="-122"/>
              </a:rPr>
              <a:t>为数组元素个数 *</a:t>
            </a:r>
            <a:r>
              <a:rPr lang="en-US" altLang="zh-CN" sz="2000">
                <a:latin typeface="微软雅黑" pitchFamily="34" charset="-122"/>
                <a:ea typeface="微软雅黑" pitchFamily="34" charset="-122"/>
              </a:rPr>
              <a:t>/</a:t>
            </a:r>
          </a:p>
          <a:p>
            <a:pPr>
              <a:spcBef>
                <a:spcPct val="5000"/>
              </a:spcBef>
              <a:buFontTx/>
              <a:buNone/>
            </a:pPr>
            <a:r>
              <a:rPr lang="en-US" altLang="zh-CN" sz="2000">
                <a:latin typeface="微软雅黑" pitchFamily="34" charset="-122"/>
                <a:ea typeface="微软雅黑" pitchFamily="34" charset="-122"/>
              </a:rPr>
              <a:t>int copy_array(int *array, int count) { </a:t>
            </a:r>
          </a:p>
          <a:p>
            <a:pPr>
              <a:spcBef>
                <a:spcPct val="5000"/>
              </a:spcBef>
              <a:buFontTx/>
              <a:buNone/>
            </a:pPr>
            <a:r>
              <a:rPr lang="en-US" altLang="zh-CN" sz="2000">
                <a:latin typeface="微软雅黑" pitchFamily="34" charset="-122"/>
                <a:ea typeface="微软雅黑" pitchFamily="34" charset="-122"/>
              </a:rPr>
              <a:t>  	 int i;  </a:t>
            </a:r>
          </a:p>
          <a:p>
            <a:pPr>
              <a:spcBef>
                <a:spcPct val="5000"/>
              </a:spcBef>
              <a:buFontTx/>
              <a:buNone/>
            </a:pPr>
            <a:r>
              <a:rPr lang="en-US" altLang="zh-CN" sz="2000">
                <a:latin typeface="微软雅黑" pitchFamily="34" charset="-122"/>
                <a:ea typeface="微软雅黑" pitchFamily="34" charset="-122"/>
              </a:rPr>
              <a:t> 	/* </a:t>
            </a:r>
            <a:r>
              <a:rPr lang="zh-CN" altLang="en-US" sz="2000">
                <a:latin typeface="微软雅黑" pitchFamily="34" charset="-122"/>
                <a:ea typeface="微软雅黑" pitchFamily="34" charset="-122"/>
              </a:rPr>
              <a:t>在堆区申请一块内存 *</a:t>
            </a:r>
            <a:r>
              <a:rPr lang="en-US" altLang="zh-CN" sz="2000">
                <a:latin typeface="微软雅黑" pitchFamily="34" charset="-122"/>
                <a:ea typeface="微软雅黑" pitchFamily="34" charset="-122"/>
              </a:rPr>
              <a:t>/</a:t>
            </a:r>
          </a:p>
          <a:p>
            <a:pPr>
              <a:spcBef>
                <a:spcPct val="5000"/>
              </a:spcBef>
              <a:buFontTx/>
              <a:buNone/>
            </a:pPr>
            <a:r>
              <a:rPr lang="en-US" altLang="zh-CN" sz="2000">
                <a:latin typeface="微软雅黑" pitchFamily="34" charset="-122"/>
                <a:ea typeface="微软雅黑" pitchFamily="34" charset="-122"/>
              </a:rPr>
              <a:t>  	 int *myarray = (int *) </a:t>
            </a:r>
            <a:r>
              <a:rPr lang="en-US" altLang="zh-CN" sz="2000">
                <a:solidFill>
                  <a:srgbClr val="0000FF"/>
                </a:solidFill>
                <a:latin typeface="微软雅黑" pitchFamily="34" charset="-122"/>
                <a:ea typeface="微软雅黑" pitchFamily="34" charset="-122"/>
              </a:rPr>
              <a:t>malloc(</a:t>
            </a:r>
            <a:r>
              <a:rPr lang="en-US" altLang="zh-CN" sz="2000">
                <a:solidFill>
                  <a:srgbClr val="FF0000"/>
                </a:solidFill>
                <a:latin typeface="微软雅黑" pitchFamily="34" charset="-122"/>
                <a:ea typeface="微软雅黑" pitchFamily="34" charset="-122"/>
              </a:rPr>
              <a:t>count*sizeof(int)</a:t>
            </a:r>
            <a:r>
              <a:rPr lang="en-US" altLang="zh-CN" sz="2000">
                <a:solidFill>
                  <a:srgbClr val="0000FF"/>
                </a:solidFill>
                <a:latin typeface="微软雅黑" pitchFamily="34" charset="-122"/>
                <a:ea typeface="微软雅黑" pitchFamily="34" charset="-122"/>
              </a:rPr>
              <a:t>)</a:t>
            </a:r>
            <a:r>
              <a:rPr lang="en-US" altLang="zh-CN" sz="2000">
                <a:latin typeface="微软雅黑" pitchFamily="34" charset="-122"/>
                <a:ea typeface="微软雅黑" pitchFamily="34" charset="-122"/>
              </a:rPr>
              <a:t>; </a:t>
            </a:r>
          </a:p>
          <a:p>
            <a:pPr>
              <a:spcBef>
                <a:spcPct val="5000"/>
              </a:spcBef>
              <a:buFontTx/>
              <a:buNone/>
            </a:pPr>
            <a:r>
              <a:rPr lang="en-US" altLang="zh-CN" sz="2000">
                <a:latin typeface="微软雅黑" pitchFamily="34" charset="-122"/>
                <a:ea typeface="微软雅黑" pitchFamily="34" charset="-122"/>
              </a:rPr>
              <a:t>   	if (myarray == NULL) </a:t>
            </a:r>
          </a:p>
          <a:p>
            <a:pPr>
              <a:spcBef>
                <a:spcPct val="5000"/>
              </a:spcBef>
              <a:buFontTx/>
              <a:buNone/>
            </a:pPr>
            <a:r>
              <a:rPr lang="en-US" altLang="zh-CN" sz="2000">
                <a:latin typeface="微软雅黑" pitchFamily="34" charset="-122"/>
                <a:ea typeface="微软雅黑" pitchFamily="34" charset="-122"/>
              </a:rPr>
              <a:t>       	return -1;</a:t>
            </a:r>
          </a:p>
          <a:p>
            <a:pPr>
              <a:spcBef>
                <a:spcPct val="5000"/>
              </a:spcBef>
              <a:buFontTx/>
              <a:buNone/>
            </a:pPr>
            <a:r>
              <a:rPr lang="en-US" altLang="zh-CN" sz="2000">
                <a:latin typeface="微软雅黑" pitchFamily="34" charset="-122"/>
                <a:ea typeface="微软雅黑" pitchFamily="34" charset="-122"/>
              </a:rPr>
              <a:t>  	for (i = 0; i &lt; count; i++) </a:t>
            </a:r>
          </a:p>
          <a:p>
            <a:pPr>
              <a:spcBef>
                <a:spcPct val="5000"/>
              </a:spcBef>
              <a:buFontTx/>
              <a:buNone/>
            </a:pPr>
            <a:r>
              <a:rPr lang="en-US" altLang="zh-CN" sz="2000">
                <a:latin typeface="微软雅黑" pitchFamily="34" charset="-122"/>
                <a:ea typeface="微软雅黑" pitchFamily="34" charset="-122"/>
              </a:rPr>
              <a:t>       	myarray[i] = array[i]; </a:t>
            </a:r>
          </a:p>
          <a:p>
            <a:pPr>
              <a:spcBef>
                <a:spcPct val="5000"/>
              </a:spcBef>
              <a:buFontTx/>
              <a:buNone/>
            </a:pPr>
            <a:r>
              <a:rPr lang="en-US" altLang="zh-CN" sz="2000">
                <a:latin typeface="微软雅黑" pitchFamily="34" charset="-122"/>
                <a:ea typeface="微软雅黑" pitchFamily="34" charset="-122"/>
              </a:rPr>
              <a:t>   	return count; </a:t>
            </a:r>
          </a:p>
          <a:p>
            <a:pPr>
              <a:spcBef>
                <a:spcPct val="5000"/>
              </a:spcBef>
              <a:buFontTx/>
              <a:buNone/>
            </a:pPr>
            <a:r>
              <a:rPr lang="en-US" altLang="zh-CN" sz="2000">
                <a:latin typeface="微软雅黑" pitchFamily="34" charset="-122"/>
                <a:ea typeface="微软雅黑" pitchFamily="34" charset="-122"/>
              </a:rPr>
              <a:t>} </a:t>
            </a:r>
            <a:endParaRPr lang="zh-CN" altLang="en-US" sz="2000">
              <a:latin typeface="微软雅黑" pitchFamily="34" charset="-122"/>
              <a:ea typeface="微软雅黑" pitchFamily="34" charset="-122"/>
            </a:endParaRPr>
          </a:p>
        </p:txBody>
      </p:sp>
      <p:sp>
        <p:nvSpPr>
          <p:cNvPr id="731141" name="Rectangle 5"/>
          <p:cNvSpPr>
            <a:spLocks noChangeArrowheads="1"/>
          </p:cNvSpPr>
          <p:nvPr/>
        </p:nvSpPr>
        <p:spPr bwMode="auto">
          <a:xfrm>
            <a:off x="1196975" y="5229225"/>
            <a:ext cx="373538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731142" name="AutoShape 6"/>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1143" name="Rectangle 7"/>
          <p:cNvSpPr>
            <a:spLocks noChangeArrowheads="1"/>
          </p:cNvSpPr>
          <p:nvPr/>
        </p:nvSpPr>
        <p:spPr bwMode="auto">
          <a:xfrm>
            <a:off x="5651500" y="5678488"/>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731144" name="Rectangle 8"/>
          <p:cNvSpPr>
            <a:spLocks noChangeArrowheads="1"/>
          </p:cNvSpPr>
          <p:nvPr/>
        </p:nvSpPr>
        <p:spPr bwMode="auto">
          <a:xfrm>
            <a:off x="4751388" y="3249613"/>
            <a:ext cx="398462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，造成远程服务器崩溃或者改变内存数据并执行任意代码。</a:t>
            </a:r>
          </a:p>
        </p:txBody>
      </p:sp>
      <p:sp>
        <p:nvSpPr>
          <p:cNvPr id="731145" name="Line 9"/>
          <p:cNvSpPr>
            <a:spLocks noChangeShapeType="1"/>
          </p:cNvSpPr>
          <p:nvPr/>
        </p:nvSpPr>
        <p:spPr bwMode="auto">
          <a:xfrm flipH="1">
            <a:off x="3716338" y="4014788"/>
            <a:ext cx="2925762" cy="4492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1146" name="Rectangle 10"/>
          <p:cNvSpPr>
            <a:spLocks noChangeArrowheads="1"/>
          </p:cNvSpPr>
          <p:nvPr/>
        </p:nvSpPr>
        <p:spPr bwMode="auto">
          <a:xfrm>
            <a:off x="5427663" y="1268413"/>
            <a:ext cx="3419475" cy="1474787"/>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Tree>
    <p:extLst>
      <p:ext uri="{BB962C8B-B14F-4D97-AF65-F5344CB8AC3E}">
        <p14:creationId xmlns:p14="http://schemas.microsoft.com/office/powerpoint/2010/main" val="1866785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1"/>
                                        </p:tgtEl>
                                        <p:attrNameLst>
                                          <p:attrName>style.visibility</p:attrName>
                                        </p:attrNameLst>
                                      </p:cBhvr>
                                      <p:to>
                                        <p:strVal val="visible"/>
                                      </p:to>
                                    </p:set>
                                    <p:animEffect transition="in" filter="blinds(horizontal)">
                                      <p:cBhvr>
                                        <p:cTn id="7" dur="500"/>
                                        <p:tgtEl>
                                          <p:spTgt spid="731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1142"/>
                                        </p:tgtEl>
                                        <p:attrNameLst>
                                          <p:attrName>style.visibility</p:attrName>
                                        </p:attrNameLst>
                                      </p:cBhvr>
                                      <p:to>
                                        <p:strVal val="visible"/>
                                      </p:to>
                                    </p:set>
                                    <p:animEffect transition="in" filter="blinds(horizontal)">
                                      <p:cBhvr>
                                        <p:cTn id="12" dur="500"/>
                                        <p:tgtEl>
                                          <p:spTgt spid="731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1143">
                                            <p:txEl>
                                              <p:pRg st="0" end="0"/>
                                            </p:txEl>
                                          </p:spTgt>
                                        </p:tgtEl>
                                        <p:attrNameLst>
                                          <p:attrName>style.visibility</p:attrName>
                                        </p:attrNameLst>
                                      </p:cBhvr>
                                      <p:to>
                                        <p:strVal val="visible"/>
                                      </p:to>
                                    </p:set>
                                    <p:animEffect transition="in" filter="blinds(horizontal)">
                                      <p:cBhvr>
                                        <p:cTn id="17" dur="500"/>
                                        <p:tgtEl>
                                          <p:spTgt spid="7311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1144"/>
                                        </p:tgtEl>
                                        <p:attrNameLst>
                                          <p:attrName>style.visibility</p:attrName>
                                        </p:attrNameLst>
                                      </p:cBhvr>
                                      <p:to>
                                        <p:strVal val="visible"/>
                                      </p:to>
                                    </p:set>
                                    <p:animEffect transition="in" filter="blinds(horizontal)">
                                      <p:cBhvr>
                                        <p:cTn id="22" dur="500"/>
                                        <p:tgtEl>
                                          <p:spTgt spid="731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1145"/>
                                        </p:tgtEl>
                                        <p:attrNameLst>
                                          <p:attrName>style.visibility</p:attrName>
                                        </p:attrNameLst>
                                      </p:cBhvr>
                                      <p:to>
                                        <p:strVal val="visible"/>
                                      </p:to>
                                    </p:set>
                                    <p:animEffect transition="in" filter="blinds(horizontal)">
                                      <p:cBhvr>
                                        <p:cTn id="27" dur="500"/>
                                        <p:tgtEl>
                                          <p:spTgt spid="7311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1146"/>
                                        </p:tgtEl>
                                        <p:attrNameLst>
                                          <p:attrName>style.visibility</p:attrName>
                                        </p:attrNameLst>
                                      </p:cBhvr>
                                      <p:to>
                                        <p:strVal val="visible"/>
                                      </p:to>
                                    </p:set>
                                    <p:animEffect transition="in" filter="blinds(horizontal)">
                                      <p:cBhvr>
                                        <p:cTn id="32" dur="500"/>
                                        <p:tgtEl>
                                          <p:spTgt spid="73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1" grpId="0"/>
      <p:bldP spid="731142" grpId="0" animBg="1"/>
      <p:bldP spid="731144" grpId="0"/>
      <p:bldP spid="731145" grpId="0" animBg="1"/>
      <p:bldP spid="7311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mtClean="0"/>
              <a:t>变量与常数之间的乘运算</a:t>
            </a:r>
            <a:r>
              <a:rPr lang="zh-CN" altLang="en-US" sz="3600" smtClean="0"/>
              <a:t> </a:t>
            </a:r>
          </a:p>
        </p:txBody>
      </p:sp>
      <p:sp>
        <p:nvSpPr>
          <p:cNvPr id="733187" name="Rectangle 3"/>
          <p:cNvSpPr>
            <a:spLocks noGrp="1" noChangeArrowheads="1"/>
          </p:cNvSpPr>
          <p:nvPr>
            <p:ph type="body" idx="1"/>
          </p:nvPr>
        </p:nvSpPr>
        <p:spPr>
          <a:xfrm>
            <a:off x="476250" y="819150"/>
            <a:ext cx="8229600" cy="5805488"/>
          </a:xfrm>
        </p:spPr>
        <p:txBody>
          <a:bodyPr/>
          <a:lstStyle/>
          <a:p>
            <a:pPr>
              <a:lnSpc>
                <a:spcPct val="130000"/>
              </a:lnSpc>
              <a:spcBef>
                <a:spcPct val="35000"/>
              </a:spcBef>
            </a:pPr>
            <a:r>
              <a:rPr lang="zh-CN" altLang="en-US" dirty="0" smtClean="0">
                <a:latin typeface="微软雅黑" pitchFamily="34" charset="-122"/>
                <a:ea typeface="微软雅黑" pitchFamily="34" charset="-122"/>
              </a:rPr>
              <a:t>整数乘法运算比移位和加法等运算所用时间长，通常一次乘法运算需要多个时钟周期，而一次移位、加法和减法等运算只要一个或更少的时钟周期，因此，</a:t>
            </a:r>
            <a:r>
              <a:rPr lang="zh-CN" altLang="en-US" dirty="0" smtClean="0">
                <a:solidFill>
                  <a:srgbClr val="FF0000"/>
                </a:solidFill>
                <a:latin typeface="微软雅黑" pitchFamily="34" charset="-122"/>
                <a:ea typeface="微软雅黑" pitchFamily="34" charset="-122"/>
              </a:rPr>
              <a:t>编译器在处理变量与常数相乘时，往往以移位、加法和减法的组合运算来代替乘法运算。</a:t>
            </a:r>
          </a:p>
          <a:p>
            <a:pPr>
              <a:lnSpc>
                <a:spcPct val="130000"/>
              </a:lnSpc>
              <a:spcBef>
                <a:spcPct val="35000"/>
              </a:spcBef>
              <a:buFontTx/>
              <a:buNone/>
            </a:pPr>
            <a:r>
              <a:rPr lang="zh-CN" altLang="en-US" dirty="0" smtClean="0">
                <a:latin typeface="微软雅黑" pitchFamily="34" charset="-122"/>
                <a:ea typeface="微软雅黑" pitchFamily="34" charset="-122"/>
              </a:rPr>
              <a:t>    </a:t>
            </a:r>
            <a:r>
              <a:rPr lang="zh-CN" altLang="en-US" dirty="0" smtClean="0">
                <a:solidFill>
                  <a:srgbClr val="008000"/>
                </a:solidFill>
                <a:latin typeface="微软雅黑" pitchFamily="34" charset="-122"/>
                <a:ea typeface="微软雅黑" pitchFamily="34" charset="-122"/>
              </a:rPr>
              <a:t>例如，对于表达式</a:t>
            </a:r>
            <a:r>
              <a:rPr lang="en-US" altLang="zh-CN" dirty="0" smtClean="0">
                <a:solidFill>
                  <a:srgbClr val="008000"/>
                </a:solidFill>
                <a:latin typeface="微软雅黑" pitchFamily="34" charset="-122"/>
                <a:ea typeface="微软雅黑" pitchFamily="34" charset="-122"/>
              </a:rPr>
              <a:t>x*20</a:t>
            </a:r>
            <a:r>
              <a:rPr lang="zh-CN" altLang="en-US" dirty="0" smtClean="0">
                <a:solidFill>
                  <a:srgbClr val="008000"/>
                </a:solidFill>
                <a:latin typeface="微软雅黑" pitchFamily="34" charset="-122"/>
                <a:ea typeface="微软雅黑" pitchFamily="34" charset="-122"/>
              </a:rPr>
              <a:t>，编译器可以利用</a:t>
            </a:r>
            <a:r>
              <a:rPr lang="en-US" altLang="zh-CN" dirty="0" smtClean="0">
                <a:solidFill>
                  <a:srgbClr val="008000"/>
                </a:solidFill>
                <a:latin typeface="微软雅黑" pitchFamily="34" charset="-122"/>
                <a:ea typeface="微软雅黑" pitchFamily="34" charset="-122"/>
              </a:rPr>
              <a:t>20=16+4=2</a:t>
            </a:r>
            <a:r>
              <a:rPr lang="en-US" altLang="zh-CN" baseline="30000" dirty="0" smtClean="0">
                <a:solidFill>
                  <a:srgbClr val="008000"/>
                </a:solidFill>
                <a:latin typeface="微软雅黑" pitchFamily="34" charset="-122"/>
                <a:ea typeface="微软雅黑" pitchFamily="34" charset="-122"/>
              </a:rPr>
              <a:t>4</a:t>
            </a:r>
            <a:r>
              <a:rPr lang="en-US" altLang="zh-CN" dirty="0" smtClean="0">
                <a:solidFill>
                  <a:srgbClr val="008000"/>
                </a:solidFill>
                <a:latin typeface="微软雅黑" pitchFamily="34" charset="-122"/>
                <a:ea typeface="微软雅黑" pitchFamily="34" charset="-122"/>
              </a:rPr>
              <a:t>+2</a:t>
            </a:r>
            <a:r>
              <a:rPr lang="en-US" altLang="zh-CN" baseline="30000" dirty="0" smtClean="0">
                <a:solidFill>
                  <a:srgbClr val="008000"/>
                </a:solidFill>
                <a:latin typeface="微软雅黑" pitchFamily="34" charset="-122"/>
                <a:ea typeface="微软雅黑" pitchFamily="34" charset="-122"/>
              </a:rPr>
              <a:t>2</a:t>
            </a:r>
            <a:r>
              <a:rPr lang="zh-CN" altLang="en-US" dirty="0" smtClean="0">
                <a:solidFill>
                  <a:srgbClr val="008000"/>
                </a:solidFill>
                <a:latin typeface="微软雅黑" pitchFamily="34" charset="-122"/>
                <a:ea typeface="微软雅黑" pitchFamily="34" charset="-122"/>
              </a:rPr>
              <a:t>，将</a:t>
            </a:r>
            <a:r>
              <a:rPr lang="en-US" altLang="zh-CN" dirty="0" smtClean="0">
                <a:solidFill>
                  <a:srgbClr val="008000"/>
                </a:solidFill>
                <a:latin typeface="微软雅黑" pitchFamily="34" charset="-122"/>
                <a:ea typeface="微软雅黑" pitchFamily="34" charset="-122"/>
              </a:rPr>
              <a:t>x*20</a:t>
            </a:r>
            <a:r>
              <a:rPr lang="zh-CN" altLang="en-US" dirty="0" smtClean="0">
                <a:solidFill>
                  <a:srgbClr val="008000"/>
                </a:solidFill>
                <a:latin typeface="微软雅黑" pitchFamily="34" charset="-122"/>
                <a:ea typeface="微软雅黑" pitchFamily="34" charset="-122"/>
              </a:rPr>
              <a:t>转换为</a:t>
            </a:r>
            <a:r>
              <a:rPr lang="en-US" altLang="zh-CN" dirty="0" smtClean="0">
                <a:solidFill>
                  <a:srgbClr val="008000"/>
                </a:solidFill>
                <a:latin typeface="微软雅黑" pitchFamily="34" charset="-122"/>
                <a:ea typeface="微软雅黑" pitchFamily="34" charset="-122"/>
              </a:rPr>
              <a:t>(x&lt;&lt;4)+(x&lt;&lt;2)</a:t>
            </a:r>
            <a:r>
              <a:rPr lang="zh-CN" altLang="en-US" dirty="0" smtClean="0">
                <a:solidFill>
                  <a:srgbClr val="008000"/>
                </a:solidFill>
                <a:latin typeface="微软雅黑" pitchFamily="34" charset="-122"/>
                <a:ea typeface="微软雅黑" pitchFamily="34" charset="-122"/>
              </a:rPr>
              <a:t>，这样，一次乘法转换成了两次移位和一次加法。</a:t>
            </a:r>
          </a:p>
          <a:p>
            <a:pPr>
              <a:lnSpc>
                <a:spcPct val="130000"/>
              </a:lnSpc>
              <a:spcBef>
                <a:spcPct val="35000"/>
              </a:spcBef>
            </a:pPr>
            <a:r>
              <a:rPr lang="zh-CN" altLang="en-US" dirty="0" smtClean="0">
                <a:latin typeface="微软雅黑" pitchFamily="34" charset="-122"/>
                <a:ea typeface="微软雅黑" pitchFamily="34" charset="-122"/>
              </a:rPr>
              <a:t>不管是无符号数还是带符号整数的乘法，即使乘积溢出时，利用移位和加减运算组合的方式得到的结果都是和采用直接相乘的结果是一样的。</a:t>
            </a:r>
          </a:p>
        </p:txBody>
      </p:sp>
    </p:spTree>
    <p:extLst>
      <p:ext uri="{BB962C8B-B14F-4D97-AF65-F5344CB8AC3E}">
        <p14:creationId xmlns:p14="http://schemas.microsoft.com/office/powerpoint/2010/main" val="302717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Effect transition="in" filter="blinds(horizontal)">
                                      <p:cBhvr>
                                        <p:cTn id="7" dur="500"/>
                                        <p:tgtEl>
                                          <p:spTgt spid="73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1" end="1"/>
                                            </p:txEl>
                                          </p:spTgt>
                                        </p:tgtEl>
                                        <p:attrNameLst>
                                          <p:attrName>style.visibility</p:attrName>
                                        </p:attrNameLst>
                                      </p:cBhvr>
                                      <p:to>
                                        <p:strVal val="visible"/>
                                      </p:to>
                                    </p:set>
                                    <p:animEffect transition="in" filter="blinds(horizontal)">
                                      <p:cBhvr>
                                        <p:cTn id="12" dur="500"/>
                                        <p:tgtEl>
                                          <p:spTgt spid="73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2" end="2"/>
                                            </p:txEl>
                                          </p:spTgt>
                                        </p:tgtEl>
                                        <p:attrNameLst>
                                          <p:attrName>style.visibility</p:attrName>
                                        </p:attrNameLst>
                                      </p:cBhvr>
                                      <p:to>
                                        <p:strVal val="visible"/>
                                      </p:to>
                                    </p:set>
                                    <p:animEffect transition="in" filter="blinds(horizontal)">
                                      <p:cBhvr>
                                        <p:cTn id="17" dur="500"/>
                                        <p:tgtEl>
                                          <p:spTgt spid="73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57200" y="98425"/>
            <a:ext cx="8229600" cy="561975"/>
          </a:xfrm>
        </p:spPr>
        <p:txBody>
          <a:bodyPr/>
          <a:lstStyle/>
          <a:p>
            <a:r>
              <a:rPr lang="zh-CN" altLang="en-US" smtClean="0"/>
              <a:t>整数的除运算</a:t>
            </a:r>
          </a:p>
        </p:txBody>
      </p:sp>
      <p:sp>
        <p:nvSpPr>
          <p:cNvPr id="735235" name="Rectangle 3"/>
          <p:cNvSpPr>
            <a:spLocks noGrp="1" noChangeArrowheads="1"/>
          </p:cNvSpPr>
          <p:nvPr>
            <p:ph type="body" idx="1"/>
          </p:nvPr>
        </p:nvSpPr>
        <p:spPr>
          <a:xfrm>
            <a:off x="431800" y="908050"/>
            <a:ext cx="8326438" cy="5491163"/>
          </a:xfrm>
        </p:spPr>
        <p:txBody>
          <a:bodyPr/>
          <a:lstStyle/>
          <a:p>
            <a:pPr>
              <a:lnSpc>
                <a:spcPct val="120000"/>
              </a:lnSpc>
              <a:spcBef>
                <a:spcPct val="30000"/>
              </a:spcBef>
            </a:pPr>
            <a:r>
              <a:rPr lang="zh-CN" altLang="en-US" sz="2000" dirty="0" smtClean="0">
                <a:latin typeface="微软雅黑" pitchFamily="34" charset="-122"/>
                <a:ea typeface="微软雅黑" pitchFamily="34" charset="-122"/>
              </a:rPr>
              <a:t>对于带符号整数来说，</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位整数除以</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位整数，除</a:t>
            </a:r>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n-1</a:t>
            </a:r>
            <a:r>
              <a:rPr lang="en-US" altLang="zh-CN" sz="2000" dirty="0" smtClean="0">
                <a:latin typeface="微软雅黑" pitchFamily="34" charset="-122"/>
                <a:ea typeface="微软雅黑" pitchFamily="34" charset="-122"/>
              </a:rPr>
              <a:t>/-1= 2</a:t>
            </a:r>
            <a:r>
              <a:rPr lang="en-US" altLang="zh-CN" sz="2000" baseline="30000" dirty="0" smtClean="0">
                <a:latin typeface="微软雅黑" pitchFamily="34" charset="-122"/>
                <a:ea typeface="微软雅黑" pitchFamily="34" charset="-122"/>
              </a:rPr>
              <a:t>n-1</a:t>
            </a:r>
            <a:r>
              <a:rPr lang="zh-CN" altLang="en-US" sz="2000" dirty="0" smtClean="0">
                <a:latin typeface="微软雅黑" pitchFamily="34" charset="-122"/>
                <a:ea typeface="微软雅黑" pitchFamily="34" charset="-122"/>
              </a:rPr>
              <a:t>会发生溢出外，其余情况都不会发生溢出。</a:t>
            </a:r>
            <a:r>
              <a:rPr lang="en-US" altLang="zh-CN" sz="2000" dirty="0" smtClean="0">
                <a:latin typeface="微软雅黑" pitchFamily="34" charset="-122"/>
                <a:ea typeface="微软雅黑" pitchFamily="34" charset="-122"/>
              </a:rPr>
              <a:t>Why?</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因为商的绝对值不可能比被除数的绝对值更大，因而不会发生溢出，也就不会像整数乘法运算那样发生整数溢出漏洞。</a:t>
            </a:r>
          </a:p>
          <a:p>
            <a:pPr>
              <a:lnSpc>
                <a:spcPct val="120000"/>
              </a:lnSpc>
              <a:spcBef>
                <a:spcPct val="30000"/>
              </a:spcBef>
            </a:pPr>
            <a:r>
              <a:rPr lang="zh-CN" altLang="en-US" sz="2000" dirty="0" smtClean="0">
                <a:latin typeface="微软雅黑" pitchFamily="34" charset="-122"/>
                <a:ea typeface="微软雅黑" pitchFamily="34" charset="-122"/>
              </a:rPr>
              <a:t>因为整数除法，其商也是整数，所以，在不能整除时需要进行舍入，通常按照朝</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方向舍入，即正数商取比自身小的最接近整数</a:t>
            </a:r>
            <a:r>
              <a:rPr lang="zh-CN" altLang="en-US" sz="2000" dirty="0" smtClean="0">
                <a:solidFill>
                  <a:srgbClr val="0033CC"/>
                </a:solidFill>
                <a:latin typeface="微软雅黑" pitchFamily="34" charset="-122"/>
                <a:ea typeface="微软雅黑" pitchFamily="34" charset="-122"/>
              </a:rPr>
              <a:t>（</a:t>
            </a:r>
            <a:r>
              <a:rPr lang="en-US" altLang="zh-CN" sz="2000" dirty="0" smtClean="0">
                <a:solidFill>
                  <a:srgbClr val="0033CC"/>
                </a:solidFill>
                <a:latin typeface="微软雅黑" pitchFamily="34" charset="-122"/>
                <a:ea typeface="微软雅黑" pitchFamily="34" charset="-122"/>
              </a:rPr>
              <a:t>Floor</a:t>
            </a:r>
            <a:r>
              <a:rPr lang="zh-CN" altLang="en-US" sz="2000" dirty="0" smtClean="0">
                <a:solidFill>
                  <a:srgbClr val="0033CC"/>
                </a:solidFill>
                <a:latin typeface="微软雅黑" pitchFamily="34" charset="-122"/>
                <a:ea typeface="微软雅黑" pitchFamily="34" charset="-122"/>
              </a:rPr>
              <a:t>，地板）</a:t>
            </a:r>
            <a:r>
              <a:rPr lang="zh-CN" altLang="en-US" sz="2000" dirty="0" smtClean="0">
                <a:latin typeface="微软雅黑" pitchFamily="34" charset="-122"/>
                <a:ea typeface="微软雅黑" pitchFamily="34" charset="-122"/>
              </a:rPr>
              <a:t>，负数商取比自身大的最接近整数</a:t>
            </a:r>
            <a:r>
              <a:rPr lang="zh-CN" altLang="en-US" sz="2000" dirty="0" smtClean="0">
                <a:solidFill>
                  <a:srgbClr val="0033CC"/>
                </a:solidFill>
                <a:latin typeface="微软雅黑" pitchFamily="34" charset="-122"/>
                <a:ea typeface="微软雅黑" pitchFamily="34" charset="-122"/>
              </a:rPr>
              <a:t>（</a:t>
            </a:r>
            <a:r>
              <a:rPr lang="en-US" altLang="zh-CN" sz="2000" dirty="0" smtClean="0">
                <a:solidFill>
                  <a:srgbClr val="0033CC"/>
                </a:solidFill>
                <a:latin typeface="微软雅黑" pitchFamily="34" charset="-122"/>
                <a:ea typeface="微软雅黑" pitchFamily="34" charset="-122"/>
              </a:rPr>
              <a:t>Ceiling</a:t>
            </a:r>
            <a:r>
              <a:rPr lang="zh-CN" altLang="en-US" sz="2000" dirty="0" smtClean="0">
                <a:solidFill>
                  <a:srgbClr val="0033CC"/>
                </a:solidFill>
                <a:latin typeface="微软雅黑" pitchFamily="34" charset="-122"/>
                <a:ea typeface="微软雅黑" pitchFamily="34" charset="-122"/>
              </a:rPr>
              <a:t>，天板）</a:t>
            </a:r>
            <a:r>
              <a:rPr lang="zh-CN" altLang="en-US" sz="2000" dirty="0" smtClean="0">
                <a:latin typeface="微软雅黑" pitchFamily="34" charset="-122"/>
                <a:ea typeface="微软雅黑" pitchFamily="34" charset="-122"/>
              </a:rPr>
              <a:t>。</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例如，</a:t>
            </a:r>
            <a:r>
              <a:rPr lang="en-US" altLang="zh-CN" sz="2000" dirty="0" smtClean="0">
                <a:solidFill>
                  <a:srgbClr val="FF0000"/>
                </a:solidFill>
                <a:latin typeface="微软雅黑" pitchFamily="34" charset="-122"/>
                <a:ea typeface="微软雅黑" pitchFamily="34" charset="-122"/>
              </a:rPr>
              <a:t>7/2=?,  -7/2=</a:t>
            </a:r>
            <a:r>
              <a:rPr lang="zh-CN" altLang="en-US" sz="2000" dirty="0" smtClean="0">
                <a:solidFill>
                  <a:srgbClr val="FF0000"/>
                </a:solidFill>
                <a:latin typeface="微软雅黑" pitchFamily="34" charset="-122"/>
                <a:ea typeface="微软雅黑" pitchFamily="34" charset="-122"/>
              </a:rPr>
              <a:t>？</a:t>
            </a:r>
          </a:p>
          <a:p>
            <a:pPr>
              <a:lnSpc>
                <a:spcPct val="120000"/>
              </a:lnSpc>
              <a:spcBef>
                <a:spcPct val="30000"/>
              </a:spcBef>
              <a:buFontTx/>
              <a:buNone/>
            </a:pPr>
            <a:r>
              <a:rPr lang="zh-CN" altLang="en-US" sz="2000" dirty="0" smtClean="0">
                <a:solidFill>
                  <a:srgbClr val="FF0000"/>
                </a:solidFill>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7/2=3,  -7/2=-3</a:t>
            </a:r>
            <a:endParaRPr lang="zh-CN" altLang="en-US" sz="2000" dirty="0" smtClean="0">
              <a:solidFill>
                <a:srgbClr val="FF0000"/>
              </a:solidFill>
              <a:latin typeface="微软雅黑" pitchFamily="34" charset="-122"/>
              <a:ea typeface="微软雅黑" pitchFamily="34" charset="-122"/>
            </a:endParaRPr>
          </a:p>
          <a:p>
            <a:pPr>
              <a:lnSpc>
                <a:spcPct val="120000"/>
              </a:lnSpc>
              <a:spcBef>
                <a:spcPct val="30000"/>
              </a:spcBef>
            </a:pPr>
            <a:r>
              <a:rPr lang="zh-CN" altLang="en-US" sz="2000" dirty="0" smtClean="0">
                <a:solidFill>
                  <a:srgbClr val="008000"/>
                </a:solidFill>
                <a:latin typeface="微软雅黑" pitchFamily="34" charset="-122"/>
                <a:ea typeface="微软雅黑" pitchFamily="34" charset="-122"/>
              </a:rPr>
              <a:t>整数除</a:t>
            </a:r>
            <a:r>
              <a:rPr lang="en-US" altLang="zh-CN" sz="2000" dirty="0" smtClean="0">
                <a:solidFill>
                  <a:srgbClr val="008000"/>
                </a:solidFill>
                <a:latin typeface="微软雅黑" pitchFamily="34" charset="-122"/>
                <a:ea typeface="微软雅黑" pitchFamily="34" charset="-122"/>
              </a:rPr>
              <a:t>0</a:t>
            </a:r>
            <a:r>
              <a:rPr lang="zh-CN" altLang="en-US" sz="2000" dirty="0" smtClean="0">
                <a:solidFill>
                  <a:srgbClr val="008000"/>
                </a:solidFill>
                <a:latin typeface="微软雅黑" pitchFamily="34" charset="-122"/>
                <a:ea typeface="微软雅黑" pitchFamily="34" charset="-122"/>
              </a:rPr>
              <a:t>的结果可以用什么机器数表示？</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整数除</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rgbClr val="FF0000"/>
                </a:solidFill>
                <a:latin typeface="微软雅黑" pitchFamily="34" charset="-122"/>
                <a:ea typeface="微软雅黑" pitchFamily="34" charset="-122"/>
              </a:rPr>
              <a:t>的结果无法用一个机器数表示！</a:t>
            </a:r>
          </a:p>
          <a:p>
            <a:pPr>
              <a:lnSpc>
                <a:spcPct val="120000"/>
              </a:lnSpc>
              <a:spcBef>
                <a:spcPct val="30000"/>
              </a:spcBef>
            </a:pPr>
            <a:r>
              <a:rPr lang="zh-CN" altLang="en-US" sz="2000" dirty="0" smtClean="0">
                <a:latin typeface="微软雅黑" pitchFamily="34" charset="-122"/>
                <a:ea typeface="微软雅黑" pitchFamily="34" charset="-122"/>
              </a:rPr>
              <a:t>整数除法时，除数不能为</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，否则会发生</a:t>
            </a:r>
            <a:r>
              <a:rPr lang="zh-CN" altLang="en-US" sz="2000" dirty="0" smtClean="0">
                <a:solidFill>
                  <a:srgbClr val="FF0000"/>
                </a:solidFill>
                <a:latin typeface="微软雅黑" pitchFamily="34" charset="-122"/>
                <a:ea typeface="微软雅黑" pitchFamily="34" charset="-122"/>
              </a:rPr>
              <a:t>“异常”，</a:t>
            </a:r>
            <a:r>
              <a:rPr lang="zh-CN" altLang="en-US" sz="2000" dirty="0" smtClean="0">
                <a:latin typeface="微软雅黑" pitchFamily="34" charset="-122"/>
                <a:ea typeface="微软雅黑" pitchFamily="34" charset="-122"/>
              </a:rPr>
              <a:t>此时，需要调出操作系统中的异常处理程序来处理。</a:t>
            </a:r>
          </a:p>
        </p:txBody>
      </p:sp>
    </p:spTree>
    <p:extLst>
      <p:ext uri="{BB962C8B-B14F-4D97-AF65-F5344CB8AC3E}">
        <p14:creationId xmlns:p14="http://schemas.microsoft.com/office/powerpoint/2010/main" val="1476636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7" dur="500"/>
                                        <p:tgtEl>
                                          <p:spTgt spid="73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22" dur="500"/>
                                        <p:tgtEl>
                                          <p:spTgt spid="73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7" dur="500"/>
                                        <p:tgtEl>
                                          <p:spTgt spid="735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32" dur="500"/>
                                        <p:tgtEl>
                                          <p:spTgt spid="7352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37" dur="500"/>
                                        <p:tgtEl>
                                          <p:spTgt spid="7352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5235">
                                            <p:txEl>
                                              <p:pRg st="7" end="7"/>
                                            </p:txEl>
                                          </p:spTgt>
                                        </p:tgtEl>
                                        <p:attrNameLst>
                                          <p:attrName>style.visibility</p:attrName>
                                        </p:attrNameLst>
                                      </p:cBhvr>
                                      <p:to>
                                        <p:strVal val="visible"/>
                                      </p:to>
                                    </p:set>
                                    <p:animEffect transition="in" filter="blinds(horizontal)">
                                      <p:cBhvr>
                                        <p:cTn id="42" dur="500"/>
                                        <p:tgtEl>
                                          <p:spTgt spid="73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mtClean="0"/>
              <a:t>整数的除运算</a:t>
            </a:r>
          </a:p>
        </p:txBody>
      </p:sp>
      <p:sp>
        <p:nvSpPr>
          <p:cNvPr id="737283" name="Rectangle 3"/>
          <p:cNvSpPr>
            <a:spLocks noGrp="1" noChangeArrowheads="1"/>
          </p:cNvSpPr>
          <p:nvPr>
            <p:ph type="body" idx="1"/>
          </p:nvPr>
        </p:nvSpPr>
        <p:spPr>
          <a:xfrm>
            <a:off x="468313" y="836613"/>
            <a:ext cx="8469312" cy="5218112"/>
          </a:xfrm>
        </p:spPr>
        <p:txBody>
          <a:bodyPr/>
          <a:lstStyle/>
          <a:p>
            <a:pPr>
              <a:buFontTx/>
              <a:buNone/>
            </a:pPr>
            <a:r>
              <a:rPr lang="zh-CN" altLang="en-US" sz="2100" smtClean="0">
                <a:latin typeface="微软雅黑" pitchFamily="34" charset="-122"/>
                <a:ea typeface="微软雅黑" pitchFamily="34" charset="-122"/>
              </a:rPr>
              <a:t>代码段一：</a:t>
            </a:r>
          </a:p>
          <a:p>
            <a:pPr>
              <a:buFontTx/>
              <a:buNone/>
            </a:pPr>
            <a:r>
              <a:rPr lang="en-US" altLang="zh-CN" sz="2100" smtClean="0">
                <a:latin typeface="微软雅黑" pitchFamily="34" charset="-122"/>
                <a:ea typeface="微软雅黑" pitchFamily="34" charset="-122"/>
              </a:rPr>
              <a:t>int a = 0x80000000;</a:t>
            </a:r>
          </a:p>
          <a:p>
            <a:pPr>
              <a:buFontTx/>
              <a:buNone/>
            </a:pPr>
            <a:r>
              <a:rPr lang="en-US" altLang="zh-CN" sz="2100" smtClean="0">
                <a:latin typeface="微软雅黑" pitchFamily="34" charset="-122"/>
                <a:ea typeface="微软雅黑" pitchFamily="34" charset="-122"/>
              </a:rPr>
              <a:t>int b = a / -1; </a:t>
            </a:r>
          </a:p>
          <a:p>
            <a:pPr>
              <a:buFontTx/>
              <a:buNone/>
            </a:pPr>
            <a:r>
              <a:rPr lang="en-US" altLang="zh-CN" sz="2100" smtClean="0">
                <a:latin typeface="微软雅黑" pitchFamily="34" charset="-122"/>
                <a:ea typeface="微软雅黑" pitchFamily="34" charset="-122"/>
              </a:rPr>
              <a:t>printf("%d\n", b);</a:t>
            </a:r>
          </a:p>
          <a:p>
            <a:pPr>
              <a:buFontTx/>
              <a:buNone/>
            </a:pPr>
            <a:r>
              <a:rPr lang="zh-CN" altLang="en-US" sz="2100" smtClean="0">
                <a:solidFill>
                  <a:srgbClr val="FF0000"/>
                </a:solidFill>
                <a:latin typeface="微软雅黑" pitchFamily="34" charset="-122"/>
                <a:ea typeface="微软雅黑" pitchFamily="34" charset="-122"/>
              </a:rPr>
              <a:t>运行结果为</a:t>
            </a:r>
            <a:r>
              <a:rPr lang="en-US" altLang="zh-CN" sz="2100" smtClean="0">
                <a:solidFill>
                  <a:srgbClr val="FF0000"/>
                </a:solidFill>
                <a:latin typeface="微软雅黑" pitchFamily="34" charset="-122"/>
                <a:ea typeface="微软雅黑" pitchFamily="34" charset="-122"/>
              </a:rPr>
              <a:t>-2147483648</a:t>
            </a:r>
            <a:endParaRPr lang="zh-CN" altLang="en-US" sz="2100" smtClean="0">
              <a:solidFill>
                <a:srgbClr val="FF0000"/>
              </a:solidFill>
              <a:latin typeface="微软雅黑" pitchFamily="34" charset="-122"/>
              <a:ea typeface="微软雅黑" pitchFamily="34" charset="-122"/>
            </a:endParaRPr>
          </a:p>
          <a:p>
            <a:pPr>
              <a:buFontTx/>
              <a:buNone/>
            </a:pPr>
            <a:endParaRPr lang="zh-CN" altLang="en-US" sz="2100" smtClean="0">
              <a:latin typeface="微软雅黑" pitchFamily="34" charset="-122"/>
              <a:ea typeface="微软雅黑" pitchFamily="34" charset="-122"/>
            </a:endParaRPr>
          </a:p>
          <a:p>
            <a:pPr>
              <a:buFontTx/>
              <a:buNone/>
            </a:pPr>
            <a:r>
              <a:rPr lang="zh-CN" altLang="en-US" sz="2100" smtClean="0">
                <a:latin typeface="微软雅黑" pitchFamily="34" charset="-122"/>
                <a:ea typeface="微软雅黑" pitchFamily="34" charset="-122"/>
              </a:rPr>
              <a:t>代码段二：</a:t>
            </a:r>
          </a:p>
          <a:p>
            <a:pPr>
              <a:buFontTx/>
              <a:buNone/>
            </a:pPr>
            <a:r>
              <a:rPr lang="en-US" altLang="zh-CN" sz="2100" smtClean="0">
                <a:latin typeface="微软雅黑" pitchFamily="34" charset="-122"/>
                <a:ea typeface="微软雅黑" pitchFamily="34" charset="-122"/>
              </a:rPr>
              <a:t>int a = 0x80000000;</a:t>
            </a:r>
          </a:p>
          <a:p>
            <a:pPr>
              <a:buFontTx/>
              <a:buNone/>
            </a:pPr>
            <a:r>
              <a:rPr lang="en-US" altLang="zh-CN" sz="2100" smtClean="0">
                <a:latin typeface="微软雅黑" pitchFamily="34" charset="-122"/>
                <a:ea typeface="微软雅黑" pitchFamily="34" charset="-122"/>
              </a:rPr>
              <a:t>int b = -1;</a:t>
            </a:r>
          </a:p>
          <a:p>
            <a:pPr>
              <a:buFontTx/>
              <a:buNone/>
            </a:pPr>
            <a:r>
              <a:rPr lang="en-US" altLang="zh-CN" sz="2100" smtClean="0">
                <a:latin typeface="微软雅黑" pitchFamily="34" charset="-122"/>
                <a:ea typeface="微软雅黑" pitchFamily="34" charset="-122"/>
              </a:rPr>
              <a:t>int c = a / b; </a:t>
            </a:r>
          </a:p>
          <a:p>
            <a:pPr>
              <a:buFontTx/>
              <a:buNone/>
            </a:pPr>
            <a:r>
              <a:rPr lang="en-US" altLang="zh-CN" sz="2100" smtClean="0">
                <a:latin typeface="微软雅黑" pitchFamily="34" charset="-122"/>
                <a:ea typeface="微软雅黑" pitchFamily="34" charset="-122"/>
              </a:rPr>
              <a:t>printf("%d\n", c);</a:t>
            </a:r>
          </a:p>
          <a:p>
            <a:pPr>
              <a:buFontTx/>
              <a:buNone/>
            </a:pPr>
            <a:r>
              <a:rPr lang="zh-CN" altLang="en-US" sz="2100" smtClean="0">
                <a:solidFill>
                  <a:srgbClr val="FF0000"/>
                </a:solidFill>
                <a:latin typeface="微软雅黑" pitchFamily="34" charset="-122"/>
                <a:ea typeface="微软雅黑" pitchFamily="34" charset="-122"/>
              </a:rPr>
              <a:t>运行结果为“</a:t>
            </a:r>
            <a:r>
              <a:rPr lang="en-US" altLang="zh-CN" sz="2100" smtClean="0">
                <a:solidFill>
                  <a:srgbClr val="FF0000"/>
                </a:solidFill>
                <a:latin typeface="微软雅黑" pitchFamily="34" charset="-122"/>
                <a:ea typeface="微软雅黑" pitchFamily="34" charset="-122"/>
              </a:rPr>
              <a:t>Floating point exception”</a:t>
            </a:r>
            <a:r>
              <a:rPr lang="zh-CN" altLang="en-US" sz="2100" smtClean="0">
                <a:solidFill>
                  <a:srgbClr val="FF0000"/>
                </a:solidFill>
                <a:latin typeface="微软雅黑" pitchFamily="34" charset="-122"/>
                <a:ea typeface="微软雅黑" pitchFamily="34" charset="-122"/>
              </a:rPr>
              <a:t>，显然</a:t>
            </a:r>
            <a:r>
              <a:rPr lang="en-US" altLang="zh-CN" sz="2100" smtClean="0">
                <a:solidFill>
                  <a:srgbClr val="FF0000"/>
                </a:solidFill>
                <a:latin typeface="微软雅黑" pitchFamily="34" charset="-122"/>
                <a:ea typeface="微软雅黑" pitchFamily="34" charset="-122"/>
              </a:rPr>
              <a:t>CPU</a:t>
            </a:r>
            <a:r>
              <a:rPr lang="zh-CN" altLang="en-US" sz="2100" smtClean="0">
                <a:solidFill>
                  <a:srgbClr val="FF0000"/>
                </a:solidFill>
                <a:latin typeface="微软雅黑" pitchFamily="34" charset="-122"/>
                <a:ea typeface="微软雅黑" pitchFamily="34" charset="-122"/>
              </a:rPr>
              <a:t>检测到了异常</a:t>
            </a:r>
            <a:endParaRPr lang="en-US" altLang="zh-CN" sz="2100" smtClean="0">
              <a:solidFill>
                <a:srgbClr val="FF0000"/>
              </a:solidFill>
              <a:latin typeface="微软雅黑" pitchFamily="34" charset="-122"/>
              <a:ea typeface="微软雅黑" pitchFamily="34" charset="-122"/>
            </a:endParaRPr>
          </a:p>
        </p:txBody>
      </p:sp>
      <p:sp>
        <p:nvSpPr>
          <p:cNvPr id="737284" name="Rectangle 4"/>
          <p:cNvSpPr>
            <a:spLocks noChangeArrowheads="1"/>
          </p:cNvSpPr>
          <p:nvPr/>
        </p:nvSpPr>
        <p:spPr bwMode="auto">
          <a:xfrm>
            <a:off x="4167188" y="998538"/>
            <a:ext cx="441007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a:solidFill>
                  <a:srgbClr val="0033CC"/>
                </a:solidFill>
                <a:latin typeface="微软雅黑" pitchFamily="34" charset="-122"/>
                <a:ea typeface="微软雅黑" pitchFamily="34" charset="-122"/>
              </a:rPr>
              <a:t>用</a:t>
            </a:r>
            <a:r>
              <a:rPr lang="en-US" altLang="zh-CN" sz="2200" b="1">
                <a:solidFill>
                  <a:srgbClr val="0033CC"/>
                </a:solidFill>
                <a:latin typeface="微软雅黑" pitchFamily="34" charset="-122"/>
                <a:ea typeface="微软雅黑" pitchFamily="34" charset="-122"/>
              </a:rPr>
              <a:t>objdump</a:t>
            </a:r>
            <a:r>
              <a:rPr lang="zh-CN" altLang="en-US" sz="2200" b="1">
                <a:solidFill>
                  <a:srgbClr val="0033CC"/>
                </a:solidFill>
                <a:latin typeface="微软雅黑" pitchFamily="34" charset="-122"/>
                <a:ea typeface="微软雅黑" pitchFamily="34" charset="-122"/>
              </a:rPr>
              <a:t>看代码段一的反汇编代码</a:t>
            </a:r>
            <a:r>
              <a:rPr lang="en-US" altLang="zh-CN" sz="2200" b="1">
                <a:solidFill>
                  <a:srgbClr val="0033CC"/>
                </a:solidFill>
                <a:latin typeface="微软雅黑" pitchFamily="34" charset="-122"/>
                <a:ea typeface="微软雅黑" pitchFamily="34" charset="-122"/>
              </a:rPr>
              <a:t>, </a:t>
            </a:r>
            <a:r>
              <a:rPr lang="zh-CN" altLang="en-US" sz="2200" b="1">
                <a:solidFill>
                  <a:srgbClr val="0033CC"/>
                </a:solidFill>
                <a:latin typeface="微软雅黑" pitchFamily="34" charset="-122"/>
                <a:ea typeface="微软雅黑" pitchFamily="34" charset="-122"/>
              </a:rPr>
              <a:t>得知除以 </a:t>
            </a:r>
            <a:r>
              <a:rPr lang="en-US" altLang="zh-CN" sz="2200" b="1">
                <a:solidFill>
                  <a:srgbClr val="0033CC"/>
                </a:solidFill>
                <a:latin typeface="微软雅黑" pitchFamily="34" charset="-122"/>
                <a:ea typeface="微软雅黑" pitchFamily="34" charset="-122"/>
              </a:rPr>
              <a:t>-1 </a:t>
            </a:r>
            <a:r>
              <a:rPr lang="zh-CN" altLang="en-US" sz="2200" b="1">
                <a:solidFill>
                  <a:srgbClr val="0033CC"/>
                </a:solidFill>
                <a:latin typeface="微软雅黑" pitchFamily="34" charset="-122"/>
                <a:ea typeface="微软雅黑" pitchFamily="34" charset="-122"/>
              </a:rPr>
              <a:t>被优化成取负指令</a:t>
            </a:r>
            <a:r>
              <a:rPr lang="en-US" altLang="zh-CN" sz="2200" b="1">
                <a:solidFill>
                  <a:srgbClr val="0033CC"/>
                </a:solidFill>
                <a:latin typeface="微软雅黑" pitchFamily="34" charset="-122"/>
                <a:ea typeface="微软雅黑" pitchFamily="34" charset="-122"/>
              </a:rPr>
              <a:t>neg, </a:t>
            </a:r>
            <a:r>
              <a:rPr lang="zh-CN" altLang="en-US" sz="2200" b="1">
                <a:solidFill>
                  <a:srgbClr val="0033CC"/>
                </a:solidFill>
                <a:latin typeface="微软雅黑" pitchFamily="34" charset="-122"/>
                <a:ea typeface="微软雅黑" pitchFamily="34" charset="-122"/>
              </a:rPr>
              <a:t>故未发生除法溢出</a:t>
            </a:r>
            <a:r>
              <a:rPr lang="en-US" altLang="zh-CN" sz="2200" b="1">
                <a:solidFill>
                  <a:srgbClr val="0033CC"/>
                </a:solidFill>
                <a:latin typeface="微软雅黑" pitchFamily="34" charset="-122"/>
                <a:ea typeface="微软雅黑" pitchFamily="34" charset="-122"/>
              </a:rPr>
              <a:t/>
            </a:r>
            <a:br>
              <a:rPr lang="en-US" altLang="zh-CN" sz="2200" b="1">
                <a:solidFill>
                  <a:srgbClr val="0033CC"/>
                </a:solidFill>
                <a:latin typeface="微软雅黑" pitchFamily="34" charset="-122"/>
                <a:ea typeface="微软雅黑" pitchFamily="34" charset="-122"/>
              </a:rPr>
            </a:br>
            <a:endParaRPr lang="zh-CN" altLang="en-US" sz="2200" b="1">
              <a:solidFill>
                <a:srgbClr val="0033CC"/>
              </a:solidFill>
              <a:latin typeface="微软雅黑" pitchFamily="34" charset="-122"/>
              <a:ea typeface="微软雅黑" pitchFamily="34" charset="-122"/>
            </a:endParaRPr>
          </a:p>
        </p:txBody>
      </p:sp>
      <p:sp>
        <p:nvSpPr>
          <p:cNvPr id="737285" name="Text Box 5"/>
          <p:cNvSpPr txBox="1">
            <a:spLocks noChangeArrowheads="1"/>
          </p:cNvSpPr>
          <p:nvPr/>
        </p:nvSpPr>
        <p:spPr bwMode="auto">
          <a:xfrm>
            <a:off x="476250" y="6264275"/>
            <a:ext cx="40957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8000"/>
                </a:solidFill>
                <a:ea typeface="微软雅黑" pitchFamily="34" charset="-122"/>
              </a:rPr>
              <a:t>为什么两者结果不同！</a:t>
            </a:r>
          </a:p>
        </p:txBody>
      </p:sp>
      <p:sp>
        <p:nvSpPr>
          <p:cNvPr id="737286" name="Text Box 6"/>
          <p:cNvSpPr txBox="1">
            <a:spLocks noChangeArrowheads="1"/>
          </p:cNvSpPr>
          <p:nvPr/>
        </p:nvSpPr>
        <p:spPr bwMode="auto">
          <a:xfrm>
            <a:off x="4122738" y="3698875"/>
            <a:ext cx="42751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solidFill>
                  <a:srgbClr val="FF0000"/>
                </a:solidFill>
                <a:ea typeface="微软雅黑" pitchFamily="34" charset="-122"/>
              </a:rPr>
              <a:t>为什么显示是</a:t>
            </a:r>
            <a:r>
              <a:rPr lang="zh-CN" altLang="en-US" sz="2200" b="1" dirty="0">
                <a:solidFill>
                  <a:srgbClr val="FF0000"/>
                </a:solidFill>
                <a:latin typeface="微软雅黑"/>
                <a:ea typeface="微软雅黑" pitchFamily="34" charset="-122"/>
              </a:rPr>
              <a:t>“</a:t>
            </a:r>
            <a:r>
              <a:rPr lang="zh-CN" altLang="en-US" sz="2200" b="1" dirty="0">
                <a:solidFill>
                  <a:srgbClr val="FF0000"/>
                </a:solidFill>
                <a:ea typeface="微软雅黑" pitchFamily="34" charset="-122"/>
              </a:rPr>
              <a:t>浮点异常</a:t>
            </a:r>
            <a:r>
              <a:rPr lang="zh-CN" altLang="en-US" sz="2200" b="1" dirty="0">
                <a:solidFill>
                  <a:srgbClr val="FF0000"/>
                </a:solidFill>
                <a:latin typeface="微软雅黑"/>
                <a:ea typeface="微软雅黑" pitchFamily="34" charset="-122"/>
              </a:rPr>
              <a:t>”</a:t>
            </a:r>
            <a:r>
              <a:rPr lang="zh-CN" altLang="en-US" sz="2200" b="1" dirty="0">
                <a:solidFill>
                  <a:srgbClr val="FF0000"/>
                </a:solidFill>
                <a:ea typeface="微软雅黑" pitchFamily="34" charset="-122"/>
              </a:rPr>
              <a:t>呢</a:t>
            </a:r>
            <a:r>
              <a:rPr lang="zh-CN" altLang="en-US" sz="2200" b="1" dirty="0" smtClean="0">
                <a:solidFill>
                  <a:srgbClr val="FF0000"/>
                </a:solidFill>
                <a:ea typeface="微软雅黑" pitchFamily="34" charset="-122"/>
              </a:rPr>
              <a:t>？</a:t>
            </a:r>
            <a:endParaRPr lang="zh-CN" altLang="en-US" sz="2200" b="1" dirty="0">
              <a:solidFill>
                <a:srgbClr val="FF0000"/>
              </a:solidFill>
              <a:ea typeface="微软雅黑" pitchFamily="34" charset="-122"/>
            </a:endParaRPr>
          </a:p>
        </p:txBody>
      </p:sp>
    </p:spTree>
    <p:extLst>
      <p:ext uri="{BB962C8B-B14F-4D97-AF65-F5344CB8AC3E}">
        <p14:creationId xmlns:p14="http://schemas.microsoft.com/office/powerpoint/2010/main" val="95899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0" end="0"/>
                                            </p:txEl>
                                          </p:spTgt>
                                        </p:tgtEl>
                                        <p:attrNameLst>
                                          <p:attrName>style.visibility</p:attrName>
                                        </p:attrNameLst>
                                      </p:cBhvr>
                                      <p:to>
                                        <p:strVal val="visible"/>
                                      </p:to>
                                    </p:set>
                                    <p:animEffect transition="in" filter="blinds(horizontal)">
                                      <p:cBhvr>
                                        <p:cTn id="7" dur="500"/>
                                        <p:tgtEl>
                                          <p:spTgt spid="737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10" dur="500"/>
                                        <p:tgtEl>
                                          <p:spTgt spid="7372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3" dur="500"/>
                                        <p:tgtEl>
                                          <p:spTgt spid="7372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6" dur="500"/>
                                        <p:tgtEl>
                                          <p:spTgt spid="7372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19" dur="500"/>
                                        <p:tgtEl>
                                          <p:spTgt spid="73728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24" dur="500"/>
                                        <p:tgtEl>
                                          <p:spTgt spid="73728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283">
                                            <p:txEl>
                                              <p:pRg st="7" end="7"/>
                                            </p:txEl>
                                          </p:spTgt>
                                        </p:tgtEl>
                                        <p:attrNameLst>
                                          <p:attrName>style.visibility</p:attrName>
                                        </p:attrNameLst>
                                      </p:cBhvr>
                                      <p:to>
                                        <p:strVal val="visible"/>
                                      </p:to>
                                    </p:set>
                                    <p:animEffect transition="in" filter="blinds(horizontal)">
                                      <p:cBhvr>
                                        <p:cTn id="27" dur="500"/>
                                        <p:tgtEl>
                                          <p:spTgt spid="73728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283">
                                            <p:txEl>
                                              <p:pRg st="8" end="8"/>
                                            </p:txEl>
                                          </p:spTgt>
                                        </p:tgtEl>
                                        <p:attrNameLst>
                                          <p:attrName>style.visibility</p:attrName>
                                        </p:attrNameLst>
                                      </p:cBhvr>
                                      <p:to>
                                        <p:strVal val="visible"/>
                                      </p:to>
                                    </p:set>
                                    <p:animEffect transition="in" filter="blinds(horizontal)">
                                      <p:cBhvr>
                                        <p:cTn id="30" dur="500"/>
                                        <p:tgtEl>
                                          <p:spTgt spid="73728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37283">
                                            <p:txEl>
                                              <p:pRg st="9" end="9"/>
                                            </p:txEl>
                                          </p:spTgt>
                                        </p:tgtEl>
                                        <p:attrNameLst>
                                          <p:attrName>style.visibility</p:attrName>
                                        </p:attrNameLst>
                                      </p:cBhvr>
                                      <p:to>
                                        <p:strVal val="visible"/>
                                      </p:to>
                                    </p:set>
                                    <p:animEffect transition="in" filter="blinds(horizontal)">
                                      <p:cBhvr>
                                        <p:cTn id="33" dur="500"/>
                                        <p:tgtEl>
                                          <p:spTgt spid="73728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37283">
                                            <p:txEl>
                                              <p:pRg st="10" end="10"/>
                                            </p:txEl>
                                          </p:spTgt>
                                        </p:tgtEl>
                                        <p:attrNameLst>
                                          <p:attrName>style.visibility</p:attrName>
                                        </p:attrNameLst>
                                      </p:cBhvr>
                                      <p:to>
                                        <p:strVal val="visible"/>
                                      </p:to>
                                    </p:set>
                                    <p:animEffect transition="in" filter="blinds(horizontal)">
                                      <p:cBhvr>
                                        <p:cTn id="36" dur="500"/>
                                        <p:tgtEl>
                                          <p:spTgt spid="73728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37283">
                                            <p:txEl>
                                              <p:pRg st="11" end="11"/>
                                            </p:txEl>
                                          </p:spTgt>
                                        </p:tgtEl>
                                        <p:attrNameLst>
                                          <p:attrName>style.visibility</p:attrName>
                                        </p:attrNameLst>
                                      </p:cBhvr>
                                      <p:to>
                                        <p:strVal val="visible"/>
                                      </p:to>
                                    </p:set>
                                    <p:animEffect transition="in" filter="blinds(horizontal)">
                                      <p:cBhvr>
                                        <p:cTn id="39" dur="500"/>
                                        <p:tgtEl>
                                          <p:spTgt spid="737283">
                                            <p:txEl>
                                              <p:pRg st="11" end="1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37285"/>
                                        </p:tgtEl>
                                        <p:attrNameLst>
                                          <p:attrName>style.visibility</p:attrName>
                                        </p:attrNameLst>
                                      </p:cBhvr>
                                      <p:to>
                                        <p:strVal val="visible"/>
                                      </p:to>
                                    </p:set>
                                    <p:animEffect transition="in" filter="blinds(horizontal)">
                                      <p:cBhvr>
                                        <p:cTn id="44" dur="500"/>
                                        <p:tgtEl>
                                          <p:spTgt spid="7372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37284"/>
                                        </p:tgtEl>
                                        <p:attrNameLst>
                                          <p:attrName>style.visibility</p:attrName>
                                        </p:attrNameLst>
                                      </p:cBhvr>
                                      <p:to>
                                        <p:strVal val="visible"/>
                                      </p:to>
                                    </p:set>
                                    <p:animEffect transition="in" filter="blinds(horizontal)">
                                      <p:cBhvr>
                                        <p:cTn id="49" dur="500"/>
                                        <p:tgtEl>
                                          <p:spTgt spid="73728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37286"/>
                                        </p:tgtEl>
                                        <p:attrNameLst>
                                          <p:attrName>style.visibility</p:attrName>
                                        </p:attrNameLst>
                                      </p:cBhvr>
                                      <p:to>
                                        <p:strVal val="visible"/>
                                      </p:to>
                                    </p:set>
                                    <p:animEffect transition="in" filter="blinds(horizontal)">
                                      <p:cBhvr>
                                        <p:cTn id="54" dur="500"/>
                                        <p:tgtEl>
                                          <p:spTgt spid="73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p:bldP spid="737285" grpId="0"/>
      <p:bldP spid="73728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98425"/>
            <a:ext cx="8229600" cy="561975"/>
          </a:xfrm>
        </p:spPr>
        <p:txBody>
          <a:bodyPr/>
          <a:lstStyle/>
          <a:p>
            <a:r>
              <a:rPr lang="zh-CN" altLang="en-US" smtClean="0"/>
              <a:t>变量与常数之间的除运算</a:t>
            </a:r>
            <a:r>
              <a:rPr lang="zh-CN" altLang="en-US" sz="3600" smtClean="0"/>
              <a:t> </a:t>
            </a:r>
          </a:p>
        </p:txBody>
      </p:sp>
      <p:sp>
        <p:nvSpPr>
          <p:cNvPr id="738307" name="Rectangle 3"/>
          <p:cNvSpPr>
            <a:spLocks noGrp="1" noChangeArrowheads="1"/>
          </p:cNvSpPr>
          <p:nvPr>
            <p:ph type="body" idx="1"/>
          </p:nvPr>
        </p:nvSpPr>
        <p:spPr>
          <a:xfrm>
            <a:off x="250825" y="819150"/>
            <a:ext cx="8455025" cy="5670550"/>
          </a:xfrm>
        </p:spPr>
        <p:txBody>
          <a:bodyPr/>
          <a:lstStyle/>
          <a:p>
            <a:pPr>
              <a:lnSpc>
                <a:spcPct val="110000"/>
              </a:lnSpc>
              <a:spcBef>
                <a:spcPct val="30000"/>
              </a:spcBef>
            </a:pPr>
            <a:r>
              <a:rPr lang="zh-CN" altLang="en-US" sz="2200" dirty="0" smtClean="0">
                <a:latin typeface="微软雅黑" pitchFamily="34" charset="-122"/>
                <a:ea typeface="微软雅黑" pitchFamily="34" charset="-122"/>
              </a:rPr>
              <a:t>对于整数除法运算，由于计算机中除法运算比较复杂，而且不能用流水线方式实现，所以一次除法运算大致需要</a:t>
            </a:r>
            <a:r>
              <a:rPr lang="en-US" altLang="zh-CN" sz="2200" dirty="0" smtClean="0">
                <a:latin typeface="微软雅黑" pitchFamily="34" charset="-122"/>
                <a:ea typeface="微软雅黑" pitchFamily="34" charset="-122"/>
              </a:rPr>
              <a:t>30</a:t>
            </a:r>
            <a:r>
              <a:rPr lang="zh-CN" altLang="en-US" sz="2200" dirty="0" smtClean="0">
                <a:latin typeface="微软雅黑" pitchFamily="34" charset="-122"/>
                <a:ea typeface="微软雅黑" pitchFamily="34" charset="-122"/>
              </a:rPr>
              <a:t>个或更多个时钟周期，比乘法指令的时间还要长！</a:t>
            </a:r>
          </a:p>
          <a:p>
            <a:pPr>
              <a:lnSpc>
                <a:spcPct val="110000"/>
              </a:lnSpc>
              <a:spcBef>
                <a:spcPct val="30000"/>
              </a:spcBef>
            </a:pPr>
            <a:r>
              <a:rPr lang="zh-CN" altLang="en-US" sz="2200" dirty="0" smtClean="0">
                <a:latin typeface="微软雅黑" pitchFamily="34" charset="-122"/>
                <a:ea typeface="微软雅黑" pitchFamily="34" charset="-122"/>
              </a:rPr>
              <a:t>为了缩短除法运算的时间，</a:t>
            </a:r>
            <a:r>
              <a:rPr lang="zh-CN" altLang="en-US" sz="2200" dirty="0" smtClean="0">
                <a:solidFill>
                  <a:srgbClr val="FF0000"/>
                </a:solidFill>
                <a:latin typeface="微软雅黑" pitchFamily="34" charset="-122"/>
                <a:ea typeface="微软雅黑" pitchFamily="34" charset="-122"/>
              </a:rPr>
              <a:t>编译器在处理一个变量与一个</a:t>
            </a:r>
            <a:r>
              <a:rPr lang="en-US" altLang="zh-CN" sz="2200" dirty="0" smtClean="0">
                <a:solidFill>
                  <a:srgbClr val="FF0000"/>
                </a:solidFill>
                <a:latin typeface="微软雅黑" pitchFamily="34" charset="-122"/>
                <a:ea typeface="微软雅黑" pitchFamily="34" charset="-122"/>
              </a:rPr>
              <a:t>2</a:t>
            </a:r>
            <a:r>
              <a:rPr lang="zh-CN" altLang="en-US" sz="2200" dirty="0" smtClean="0">
                <a:solidFill>
                  <a:srgbClr val="FF0000"/>
                </a:solidFill>
                <a:latin typeface="微软雅黑" pitchFamily="34" charset="-122"/>
                <a:ea typeface="微软雅黑" pitchFamily="34" charset="-122"/>
              </a:rPr>
              <a:t>的幂次形式的整数相除时，常采用右移运算来实现。</a:t>
            </a:r>
          </a:p>
          <a:p>
            <a:pPr lvl="1">
              <a:lnSpc>
                <a:spcPct val="110000"/>
              </a:lnSpc>
              <a:spcBef>
                <a:spcPct val="30000"/>
              </a:spcBef>
            </a:pPr>
            <a:r>
              <a:rPr lang="zh-CN" altLang="en-US" sz="2200" dirty="0" smtClean="0">
                <a:latin typeface="微软雅黑" pitchFamily="34" charset="-122"/>
                <a:ea typeface="微软雅黑" pitchFamily="34" charset="-122"/>
              </a:rPr>
              <a:t>无符号：逻辑右移</a:t>
            </a:r>
          </a:p>
          <a:p>
            <a:pPr lvl="1">
              <a:lnSpc>
                <a:spcPct val="110000"/>
              </a:lnSpc>
              <a:spcBef>
                <a:spcPct val="30000"/>
              </a:spcBef>
            </a:pPr>
            <a:r>
              <a:rPr lang="zh-CN" altLang="en-US" sz="2200" dirty="0" smtClean="0">
                <a:latin typeface="微软雅黑" pitchFamily="34" charset="-122"/>
                <a:ea typeface="微软雅黑" pitchFamily="34" charset="-122"/>
              </a:rPr>
              <a:t>带符号：算术右移</a:t>
            </a:r>
          </a:p>
          <a:p>
            <a:pPr>
              <a:lnSpc>
                <a:spcPct val="110000"/>
              </a:lnSpc>
              <a:spcBef>
                <a:spcPct val="30000"/>
              </a:spcBef>
            </a:pPr>
            <a:r>
              <a:rPr lang="zh-CN" altLang="en-US" sz="2200" dirty="0" smtClean="0">
                <a:latin typeface="微软雅黑" pitchFamily="34" charset="-122"/>
                <a:ea typeface="微软雅黑" pitchFamily="34" charset="-122"/>
              </a:rPr>
              <a:t>结果一定取整数</a:t>
            </a:r>
          </a:p>
          <a:p>
            <a:pPr lvl="1">
              <a:lnSpc>
                <a:spcPct val="110000"/>
              </a:lnSpc>
              <a:spcBef>
                <a:spcPct val="30000"/>
              </a:spcBef>
            </a:pPr>
            <a:r>
              <a:rPr lang="zh-CN" altLang="en-US" sz="2200" dirty="0" smtClean="0">
                <a:latin typeface="微软雅黑" pitchFamily="34" charset="-122"/>
                <a:ea typeface="微软雅黑" pitchFamily="34" charset="-122"/>
              </a:rPr>
              <a:t>能整除时，直接右移得到结果，移出的为全</a:t>
            </a:r>
            <a:r>
              <a:rPr lang="en-US" altLang="zh-CN" sz="2200" dirty="0" smtClean="0">
                <a:latin typeface="微软雅黑" pitchFamily="34" charset="-122"/>
                <a:ea typeface="微软雅黑" pitchFamily="34" charset="-122"/>
              </a:rPr>
              <a:t>0</a:t>
            </a:r>
          </a:p>
          <a:p>
            <a:pPr>
              <a:lnSpc>
                <a:spcPct val="110000"/>
              </a:lnSpc>
              <a:spcBef>
                <a:spcPct val="30000"/>
              </a:spcBef>
              <a:buFontTx/>
              <a:buNone/>
            </a:pPr>
            <a:r>
              <a:rPr lang="zh-CN" altLang="en-US" sz="2200" dirty="0" smtClean="0">
                <a:solidFill>
                  <a:srgbClr val="0000FF"/>
                </a:solidFill>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例如，</a:t>
            </a:r>
            <a:r>
              <a:rPr lang="en-US" altLang="zh-CN" sz="2200" dirty="0" smtClean="0">
                <a:solidFill>
                  <a:srgbClr val="CC3300"/>
                </a:solidFill>
                <a:latin typeface="微软雅黑" pitchFamily="34" charset="-122"/>
                <a:ea typeface="微软雅黑" pitchFamily="34" charset="-122"/>
              </a:rPr>
              <a:t>12/4=3</a:t>
            </a:r>
            <a:r>
              <a:rPr lang="zh-CN" altLang="en-US" sz="2200" dirty="0" smtClean="0">
                <a:solidFill>
                  <a:srgbClr val="CC3300"/>
                </a:solidFill>
                <a:latin typeface="微软雅黑" pitchFamily="34" charset="-122"/>
                <a:ea typeface="微软雅黑" pitchFamily="34" charset="-122"/>
              </a:rPr>
              <a:t>：</a:t>
            </a:r>
            <a:r>
              <a:rPr lang="en-US" altLang="zh-CN" sz="2200" dirty="0" smtClean="0">
                <a:solidFill>
                  <a:srgbClr val="CC3300"/>
                </a:solidFill>
                <a:latin typeface="微软雅黑" pitchFamily="34" charset="-122"/>
                <a:ea typeface="微软雅黑" pitchFamily="34" charset="-122"/>
              </a:rPr>
              <a:t>0000 1100&gt;&gt;2=0000 0011</a:t>
            </a:r>
          </a:p>
          <a:p>
            <a:pPr>
              <a:lnSpc>
                <a:spcPct val="110000"/>
              </a:lnSpc>
              <a:spcBef>
                <a:spcPct val="30000"/>
              </a:spcBef>
              <a:buFontTx/>
              <a:buNone/>
            </a:pPr>
            <a:r>
              <a:rPr lang="en-US" altLang="zh-CN" sz="2200" dirty="0" smtClean="0">
                <a:solidFill>
                  <a:srgbClr val="CC3300"/>
                </a:solidFill>
                <a:latin typeface="微软雅黑" pitchFamily="34" charset="-122"/>
                <a:ea typeface="微软雅黑" pitchFamily="34" charset="-122"/>
              </a:rPr>
              <a:t>                  -12/4=-3</a:t>
            </a:r>
            <a:r>
              <a:rPr lang="zh-CN" altLang="en-US" sz="2200" dirty="0" smtClean="0">
                <a:solidFill>
                  <a:srgbClr val="CC3300"/>
                </a:solidFill>
                <a:latin typeface="微软雅黑" pitchFamily="34" charset="-122"/>
                <a:ea typeface="微软雅黑" pitchFamily="34" charset="-122"/>
              </a:rPr>
              <a:t>：</a:t>
            </a:r>
            <a:r>
              <a:rPr lang="en-US" altLang="zh-CN" sz="2200" dirty="0" smtClean="0">
                <a:solidFill>
                  <a:srgbClr val="CC3300"/>
                </a:solidFill>
                <a:latin typeface="微软雅黑" pitchFamily="34" charset="-122"/>
                <a:ea typeface="微软雅黑" pitchFamily="34" charset="-122"/>
              </a:rPr>
              <a:t>1111 0100 &gt;&gt;2=1111 1101</a:t>
            </a:r>
          </a:p>
          <a:p>
            <a:pPr lvl="1">
              <a:lnSpc>
                <a:spcPct val="110000"/>
              </a:lnSpc>
              <a:spcBef>
                <a:spcPct val="30000"/>
              </a:spcBef>
            </a:pPr>
            <a:r>
              <a:rPr lang="zh-CN" altLang="en-US" sz="2200" dirty="0" smtClean="0">
                <a:latin typeface="微软雅黑" pitchFamily="34" charset="-122"/>
                <a:ea typeface="微软雅黑" pitchFamily="34" charset="-122"/>
              </a:rPr>
              <a:t>不能整除时，右移移出的位中有非</a:t>
            </a:r>
            <a:r>
              <a:rPr lang="en-US" altLang="zh-CN" sz="2200" dirty="0" smtClean="0">
                <a:latin typeface="微软雅黑" pitchFamily="34" charset="-122"/>
                <a:ea typeface="微软雅黑" pitchFamily="34" charset="-122"/>
              </a:rPr>
              <a:t>0</a:t>
            </a:r>
            <a:r>
              <a:rPr lang="zh-CN" altLang="en-US" sz="2200" dirty="0" smtClean="0">
                <a:latin typeface="微软雅黑" pitchFamily="34" charset="-122"/>
                <a:ea typeface="微软雅黑" pitchFamily="34" charset="-122"/>
              </a:rPr>
              <a:t>，需要进行相应处理</a:t>
            </a:r>
            <a:endParaRPr lang="zh-CN" altLang="en-US" sz="2200" dirty="0" smtClean="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297511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animEffect transition="in" filter="blinds(horizontal)">
                                      <p:cBhvr>
                                        <p:cTn id="7" dur="500"/>
                                        <p:tgtEl>
                                          <p:spTgt spid="73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12" dur="500"/>
                                        <p:tgtEl>
                                          <p:spTgt spid="738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7" dur="500"/>
                                        <p:tgtEl>
                                          <p:spTgt spid="738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22" dur="500"/>
                                        <p:tgtEl>
                                          <p:spTgt spid="738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7" dur="500"/>
                                        <p:tgtEl>
                                          <p:spTgt spid="7383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8307">
                                            <p:txEl>
                                              <p:pRg st="5" end="5"/>
                                            </p:txEl>
                                          </p:spTgt>
                                        </p:tgtEl>
                                        <p:attrNameLst>
                                          <p:attrName>style.visibility</p:attrName>
                                        </p:attrNameLst>
                                      </p:cBhvr>
                                      <p:to>
                                        <p:strVal val="visible"/>
                                      </p:to>
                                    </p:set>
                                    <p:animEffect transition="in" filter="blinds(horizontal)">
                                      <p:cBhvr>
                                        <p:cTn id="32" dur="500"/>
                                        <p:tgtEl>
                                          <p:spTgt spid="7383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8307">
                                            <p:txEl>
                                              <p:pRg st="6" end="6"/>
                                            </p:txEl>
                                          </p:spTgt>
                                        </p:tgtEl>
                                        <p:attrNameLst>
                                          <p:attrName>style.visibility</p:attrName>
                                        </p:attrNameLst>
                                      </p:cBhvr>
                                      <p:to>
                                        <p:strVal val="visible"/>
                                      </p:to>
                                    </p:set>
                                    <p:animEffect transition="in" filter="blinds(horizontal)">
                                      <p:cBhvr>
                                        <p:cTn id="37" dur="500"/>
                                        <p:tgtEl>
                                          <p:spTgt spid="738307">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38307">
                                            <p:txEl>
                                              <p:pRg st="7" end="7"/>
                                            </p:txEl>
                                          </p:spTgt>
                                        </p:tgtEl>
                                        <p:attrNameLst>
                                          <p:attrName>style.visibility</p:attrName>
                                        </p:attrNameLst>
                                      </p:cBhvr>
                                      <p:to>
                                        <p:strVal val="visible"/>
                                      </p:to>
                                    </p:set>
                                    <p:animEffect transition="in" filter="blinds(horizontal)">
                                      <p:cBhvr>
                                        <p:cTn id="40" dur="500"/>
                                        <p:tgtEl>
                                          <p:spTgt spid="738307">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8307">
                                            <p:txEl>
                                              <p:pRg st="8" end="8"/>
                                            </p:txEl>
                                          </p:spTgt>
                                        </p:tgtEl>
                                        <p:attrNameLst>
                                          <p:attrName>style.visibility</p:attrName>
                                        </p:attrNameLst>
                                      </p:cBhvr>
                                      <p:to>
                                        <p:strVal val="visible"/>
                                      </p:to>
                                    </p:set>
                                    <p:animEffect transition="in" filter="blinds(horizontal)">
                                      <p:cBhvr>
                                        <p:cTn id="43" dur="500"/>
                                        <p:tgtEl>
                                          <p:spTgt spid="738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57200" y="98425"/>
            <a:ext cx="8229600" cy="561975"/>
          </a:xfrm>
        </p:spPr>
        <p:txBody>
          <a:bodyPr/>
          <a:lstStyle/>
          <a:p>
            <a:r>
              <a:rPr lang="zh-CN" altLang="en-US" smtClean="0"/>
              <a:t>变量与常数之间的除运算</a:t>
            </a:r>
            <a:r>
              <a:rPr lang="zh-CN" altLang="en-US" sz="3600" smtClean="0"/>
              <a:t> </a:t>
            </a:r>
          </a:p>
        </p:txBody>
      </p:sp>
      <p:sp>
        <p:nvSpPr>
          <p:cNvPr id="739331" name="Rectangle 3"/>
          <p:cNvSpPr>
            <a:spLocks noGrp="1" noChangeArrowheads="1"/>
          </p:cNvSpPr>
          <p:nvPr>
            <p:ph type="body" idx="1"/>
          </p:nvPr>
        </p:nvSpPr>
        <p:spPr>
          <a:xfrm>
            <a:off x="250825" y="819150"/>
            <a:ext cx="8596313" cy="5715000"/>
          </a:xfrm>
        </p:spPr>
        <p:txBody>
          <a:bodyPr/>
          <a:lstStyle/>
          <a:p>
            <a:pPr>
              <a:lnSpc>
                <a:spcPct val="110000"/>
              </a:lnSpc>
              <a:spcBef>
                <a:spcPct val="30000"/>
              </a:spcBef>
            </a:pPr>
            <a:r>
              <a:rPr lang="zh-CN" altLang="en-US" sz="2200" smtClean="0">
                <a:latin typeface="微软雅黑" pitchFamily="34" charset="-122"/>
                <a:ea typeface="微软雅黑" pitchFamily="34" charset="-122"/>
              </a:rPr>
              <a:t>不能整除时，采用</a:t>
            </a:r>
            <a:r>
              <a:rPr lang="zh-CN" altLang="en-US" sz="2200" smtClean="0">
                <a:solidFill>
                  <a:srgbClr val="CC3300"/>
                </a:solidFill>
                <a:latin typeface="微软雅黑" pitchFamily="34" charset="-122"/>
                <a:ea typeface="微软雅黑" pitchFamily="34" charset="-122"/>
              </a:rPr>
              <a:t>朝零舍入</a:t>
            </a:r>
            <a:r>
              <a:rPr lang="zh-CN" altLang="en-US" sz="2200" smtClean="0">
                <a:latin typeface="微软雅黑" pitchFamily="34" charset="-122"/>
                <a:ea typeface="微软雅黑" pitchFamily="34" charset="-122"/>
              </a:rPr>
              <a:t>，即</a:t>
            </a:r>
            <a:r>
              <a:rPr lang="zh-CN" altLang="en-US" sz="2200" smtClean="0">
                <a:solidFill>
                  <a:srgbClr val="CC3300"/>
                </a:solidFill>
                <a:latin typeface="微软雅黑" pitchFamily="34" charset="-122"/>
                <a:ea typeface="微软雅黑" pitchFamily="34" charset="-122"/>
              </a:rPr>
              <a:t>截断</a:t>
            </a:r>
            <a:r>
              <a:rPr lang="zh-CN" altLang="en-US" sz="2200" smtClean="0">
                <a:latin typeface="微软雅黑" pitchFamily="34" charset="-122"/>
                <a:ea typeface="微软雅黑" pitchFamily="34" charset="-122"/>
              </a:rPr>
              <a:t>方式</a:t>
            </a:r>
          </a:p>
          <a:p>
            <a:pPr lvl="1">
              <a:lnSpc>
                <a:spcPct val="110000"/>
              </a:lnSpc>
              <a:spcBef>
                <a:spcPct val="30000"/>
              </a:spcBef>
            </a:pPr>
            <a:r>
              <a:rPr lang="zh-CN" altLang="en-US" sz="2200" smtClean="0">
                <a:latin typeface="微软雅黑" pitchFamily="34" charset="-122"/>
                <a:ea typeface="微软雅黑" pitchFamily="34" charset="-122"/>
              </a:rPr>
              <a:t>无符号数、带符号正整数（地板）：</a:t>
            </a:r>
            <a:r>
              <a:rPr lang="zh-CN" altLang="en-US" sz="2200" smtClean="0">
                <a:solidFill>
                  <a:srgbClr val="008000"/>
                </a:solidFill>
                <a:latin typeface="微软雅黑" pitchFamily="34" charset="-122"/>
                <a:ea typeface="微软雅黑" pitchFamily="34" charset="-122"/>
              </a:rPr>
              <a:t>移出的低位直接丢弃</a:t>
            </a:r>
          </a:p>
          <a:p>
            <a:pPr lvl="1">
              <a:lnSpc>
                <a:spcPct val="110000"/>
              </a:lnSpc>
              <a:spcBef>
                <a:spcPct val="30000"/>
              </a:spcBef>
            </a:pPr>
            <a:r>
              <a:rPr lang="zh-CN" altLang="en-US" sz="2200" smtClean="0">
                <a:solidFill>
                  <a:srgbClr val="FF0000"/>
                </a:solidFill>
                <a:latin typeface="微软雅黑" pitchFamily="34" charset="-122"/>
                <a:ea typeface="微软雅黑" pitchFamily="34" charset="-122"/>
              </a:rPr>
              <a:t>带符号负整数（天板）</a:t>
            </a:r>
            <a:r>
              <a:rPr lang="zh-CN" altLang="en-US" sz="2200" smtClean="0">
                <a:solidFill>
                  <a:srgbClr val="008000"/>
                </a:solidFill>
                <a:latin typeface="微软雅黑" pitchFamily="34" charset="-122"/>
                <a:ea typeface="微软雅黑" pitchFamily="34" charset="-122"/>
              </a:rPr>
              <a:t>：加偏移量</a:t>
            </a:r>
            <a:r>
              <a:rPr lang="en-US" altLang="zh-CN" sz="2200" smtClean="0">
                <a:solidFill>
                  <a:srgbClr val="CC3300"/>
                </a:solidFill>
                <a:latin typeface="微软雅黑" pitchFamily="34" charset="-122"/>
                <a:ea typeface="微软雅黑" pitchFamily="34" charset="-122"/>
              </a:rPr>
              <a:t>(2</a:t>
            </a:r>
            <a:r>
              <a:rPr lang="en-US" altLang="zh-CN" sz="2200" i="1" baseline="30000" smtClean="0">
                <a:solidFill>
                  <a:srgbClr val="CC3300"/>
                </a:solidFill>
                <a:latin typeface="微软雅黑" pitchFamily="34" charset="-122"/>
                <a:ea typeface="微软雅黑" pitchFamily="34" charset="-122"/>
              </a:rPr>
              <a:t>k</a:t>
            </a:r>
            <a:r>
              <a:rPr lang="en-US" altLang="zh-CN" sz="2200" smtClean="0">
                <a:solidFill>
                  <a:srgbClr val="CC3300"/>
                </a:solidFill>
                <a:latin typeface="微软雅黑" pitchFamily="34" charset="-122"/>
                <a:ea typeface="微软雅黑" pitchFamily="34" charset="-122"/>
              </a:rPr>
              <a:t>-1)</a:t>
            </a:r>
            <a:r>
              <a:rPr lang="zh-CN" altLang="en-US" sz="2200" smtClean="0">
                <a:solidFill>
                  <a:srgbClr val="008000"/>
                </a:solidFill>
                <a:latin typeface="微软雅黑" pitchFamily="34" charset="-122"/>
                <a:ea typeface="微软雅黑" pitchFamily="34" charset="-122"/>
              </a:rPr>
              <a:t>，然后再右移</a:t>
            </a:r>
            <a:r>
              <a:rPr lang="en-US" altLang="zh-CN" sz="2200" i="1" smtClean="0">
                <a:solidFill>
                  <a:srgbClr val="008000"/>
                </a:solidFill>
                <a:latin typeface="微软雅黑" pitchFamily="34" charset="-122"/>
                <a:ea typeface="微软雅黑" pitchFamily="34" charset="-122"/>
              </a:rPr>
              <a:t>k </a:t>
            </a:r>
            <a:r>
              <a:rPr lang="zh-CN" altLang="en-US" sz="2200" smtClean="0">
                <a:solidFill>
                  <a:srgbClr val="008000"/>
                </a:solidFill>
                <a:latin typeface="微软雅黑" pitchFamily="34" charset="-122"/>
                <a:ea typeface="微软雅黑" pitchFamily="34" charset="-122"/>
              </a:rPr>
              <a:t>位 ，低位截断（</a:t>
            </a:r>
            <a:r>
              <a:rPr lang="zh-CN" altLang="en-US" sz="2200" smtClean="0">
                <a:solidFill>
                  <a:srgbClr val="CC3300"/>
                </a:solidFill>
                <a:latin typeface="微软雅黑" pitchFamily="34" charset="-122"/>
                <a:ea typeface="微软雅黑" pitchFamily="34" charset="-122"/>
              </a:rPr>
              <a:t>这里</a:t>
            </a:r>
            <a:r>
              <a:rPr lang="en-US" altLang="zh-CN" sz="2200" i="1" smtClean="0">
                <a:solidFill>
                  <a:srgbClr val="CC3300"/>
                </a:solidFill>
                <a:latin typeface="微软雅黑" pitchFamily="34" charset="-122"/>
                <a:ea typeface="微软雅黑" pitchFamily="34" charset="-122"/>
              </a:rPr>
              <a:t>K </a:t>
            </a:r>
            <a:r>
              <a:rPr lang="zh-CN" altLang="en-US" sz="2200" smtClean="0">
                <a:solidFill>
                  <a:srgbClr val="CC3300"/>
                </a:solidFill>
                <a:latin typeface="微软雅黑" pitchFamily="34" charset="-122"/>
                <a:ea typeface="微软雅黑" pitchFamily="34" charset="-122"/>
              </a:rPr>
              <a:t>是右移位数</a:t>
            </a:r>
            <a:r>
              <a:rPr lang="zh-CN" altLang="en-US" sz="2200" smtClean="0">
                <a:solidFill>
                  <a:srgbClr val="008000"/>
                </a:solidFill>
                <a:latin typeface="微软雅黑" pitchFamily="34" charset="-122"/>
                <a:ea typeface="微软雅黑" pitchFamily="34" charset="-122"/>
              </a:rPr>
              <a:t>）</a:t>
            </a:r>
          </a:p>
          <a:p>
            <a:pPr>
              <a:lnSpc>
                <a:spcPct val="110000"/>
              </a:lnSpc>
              <a:spcBef>
                <a:spcPct val="30000"/>
              </a:spcBef>
              <a:buFontTx/>
              <a:buNone/>
            </a:pPr>
            <a:r>
              <a:rPr lang="zh-CN" altLang="en-US" sz="2200" smtClean="0">
                <a:latin typeface="微软雅黑" pitchFamily="34" charset="-122"/>
                <a:ea typeface="微软雅黑" pitchFamily="34" charset="-122"/>
              </a:rPr>
              <a:t>     举例： </a:t>
            </a:r>
          </a:p>
          <a:p>
            <a:pPr>
              <a:lnSpc>
                <a:spcPct val="11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无符号数   </a:t>
            </a:r>
            <a:r>
              <a:rPr lang="en-US" altLang="zh-CN" sz="2200" smtClean="0">
                <a:solidFill>
                  <a:srgbClr val="0033CC"/>
                </a:solidFill>
                <a:latin typeface="微软雅黑" pitchFamily="34" charset="-122"/>
                <a:ea typeface="微软雅黑" pitchFamily="34" charset="-122"/>
              </a:rPr>
              <a:t>14/4=3</a:t>
            </a:r>
            <a:r>
              <a:rPr lang="zh-CN" altLang="en-US" sz="2200" smtClean="0">
                <a:solidFill>
                  <a:srgbClr val="0033CC"/>
                </a:solidFill>
                <a:latin typeface="微软雅黑" pitchFamily="34" charset="-122"/>
                <a:ea typeface="微软雅黑" pitchFamily="34" charset="-122"/>
              </a:rPr>
              <a:t>：</a:t>
            </a:r>
            <a:r>
              <a:rPr lang="en-US" altLang="zh-CN" sz="2200" smtClean="0">
                <a:solidFill>
                  <a:srgbClr val="0033CC"/>
                </a:solidFill>
                <a:latin typeface="微软雅黑" pitchFamily="34" charset="-122"/>
                <a:ea typeface="微软雅黑" pitchFamily="34" charset="-122"/>
              </a:rPr>
              <a:t>0000 1110&gt;&gt;2=0000 0011</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带符号负整数  </a:t>
            </a:r>
            <a:r>
              <a:rPr lang="en-US" altLang="zh-CN" sz="2200" smtClean="0">
                <a:solidFill>
                  <a:srgbClr val="0033CC"/>
                </a:solidFill>
                <a:latin typeface="微软雅黑" pitchFamily="34" charset="-122"/>
                <a:ea typeface="微软雅黑" pitchFamily="34" charset="-122"/>
              </a:rPr>
              <a:t>-14/4=-3</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zh-CN" altLang="en-US" sz="2200" smtClean="0">
                <a:solidFill>
                  <a:srgbClr val="0033CC"/>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若直接截断，则 </a:t>
            </a:r>
            <a:r>
              <a:rPr lang="en-US" altLang="zh-CN" sz="2200" smtClean="0">
                <a:solidFill>
                  <a:srgbClr val="CC3300"/>
                </a:solidFill>
                <a:latin typeface="微软雅黑" pitchFamily="34" charset="-122"/>
                <a:ea typeface="微软雅黑" pitchFamily="34" charset="-122"/>
              </a:rPr>
              <a:t>1111 0010 &gt;&gt;2=1111 1100=-4</a:t>
            </a:r>
            <a:r>
              <a:rPr lang="en-US" altLang="zh-CN" sz="2200" smtClean="0">
                <a:solidFill>
                  <a:srgbClr val="CC3300"/>
                </a:solidFill>
                <a:latin typeface="微软雅黑" pitchFamily="34" charset="-122"/>
                <a:ea typeface="微软雅黑" pitchFamily="34" charset="-122"/>
                <a:cs typeface="Arial" pitchFamily="34" charset="0"/>
              </a:rPr>
              <a:t>≠-3</a:t>
            </a: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cs typeface="Arial" pitchFamily="34" charset="0"/>
              </a:rPr>
              <a:t>     </a:t>
            </a:r>
            <a:r>
              <a:rPr lang="zh-CN" altLang="en-US" sz="2200" smtClean="0">
                <a:solidFill>
                  <a:srgbClr val="0033CC"/>
                </a:solidFill>
                <a:latin typeface="微软雅黑" pitchFamily="34" charset="-122"/>
                <a:ea typeface="微软雅黑" pitchFamily="34" charset="-122"/>
                <a:cs typeface="Arial" pitchFamily="34" charset="0"/>
              </a:rPr>
              <a:t>应先</a:t>
            </a:r>
            <a:r>
              <a:rPr lang="zh-CN" altLang="en-US" sz="2200" smtClean="0">
                <a:solidFill>
                  <a:srgbClr val="CC3300"/>
                </a:solidFill>
                <a:latin typeface="微软雅黑" pitchFamily="34" charset="-122"/>
                <a:ea typeface="微软雅黑" pitchFamily="34" charset="-122"/>
                <a:cs typeface="Arial" pitchFamily="34" charset="0"/>
              </a:rPr>
              <a:t>纠偏，再右移</a:t>
            </a:r>
            <a:r>
              <a:rPr lang="en-US" altLang="zh-CN" sz="2200" smtClean="0">
                <a:solidFill>
                  <a:srgbClr val="CC3300"/>
                </a:solidFill>
                <a:latin typeface="微软雅黑" pitchFamily="34" charset="-122"/>
                <a:ea typeface="微软雅黑" pitchFamily="34" charset="-122"/>
                <a:cs typeface="Arial" pitchFamily="34" charset="0"/>
              </a:rPr>
              <a:t>:</a:t>
            </a:r>
            <a:r>
              <a:rPr lang="en-US" altLang="zh-CN" sz="2200" smtClean="0">
                <a:solidFill>
                  <a:srgbClr val="0033CC"/>
                </a:solidFill>
                <a:latin typeface="微软雅黑" pitchFamily="34" charset="-122"/>
                <a:ea typeface="微软雅黑" pitchFamily="34" charset="-122"/>
                <a:cs typeface="Arial" pitchFamily="34" charset="0"/>
              </a:rPr>
              <a:t> k=2, </a:t>
            </a:r>
            <a:r>
              <a:rPr lang="zh-CN" altLang="en-US" sz="2200" smtClean="0">
                <a:solidFill>
                  <a:srgbClr val="0033CC"/>
                </a:solidFill>
                <a:latin typeface="微软雅黑" pitchFamily="34" charset="-122"/>
                <a:ea typeface="微软雅黑" pitchFamily="34" charset="-122"/>
                <a:cs typeface="Arial" pitchFamily="34" charset="0"/>
              </a:rPr>
              <a:t>故</a:t>
            </a:r>
            <a:r>
              <a:rPr lang="en-US" altLang="zh-CN" sz="2200" smtClean="0">
                <a:solidFill>
                  <a:srgbClr val="0033CC"/>
                </a:solidFill>
                <a:latin typeface="微软雅黑" pitchFamily="34" charset="-122"/>
                <a:ea typeface="微软雅黑" pitchFamily="34" charset="-122"/>
                <a:cs typeface="Arial" pitchFamily="34" charset="0"/>
              </a:rPr>
              <a:t>(-14</a:t>
            </a:r>
            <a:r>
              <a:rPr lang="en-US" altLang="zh-CN" sz="2200" smtClean="0">
                <a:solidFill>
                  <a:srgbClr val="CC3300"/>
                </a:solidFill>
                <a:latin typeface="微软雅黑" pitchFamily="34" charset="-122"/>
                <a:ea typeface="微软雅黑" pitchFamily="34" charset="-122"/>
                <a:cs typeface="Arial" pitchFamily="34" charset="0"/>
              </a:rPr>
              <a:t>+2</a:t>
            </a:r>
            <a:r>
              <a:rPr lang="en-US" altLang="zh-CN" sz="2200" baseline="30000" smtClean="0">
                <a:solidFill>
                  <a:srgbClr val="CC3300"/>
                </a:solidFill>
                <a:latin typeface="微软雅黑" pitchFamily="34" charset="-122"/>
                <a:ea typeface="微软雅黑" pitchFamily="34" charset="-122"/>
                <a:cs typeface="Arial" pitchFamily="34" charset="0"/>
              </a:rPr>
              <a:t>2</a:t>
            </a:r>
            <a:r>
              <a:rPr lang="en-US" altLang="zh-CN" sz="2200" smtClean="0">
                <a:solidFill>
                  <a:srgbClr val="CC3300"/>
                </a:solidFill>
                <a:latin typeface="微软雅黑" pitchFamily="34" charset="-122"/>
                <a:ea typeface="微软雅黑" pitchFamily="34" charset="-122"/>
                <a:cs typeface="Arial" pitchFamily="34" charset="0"/>
              </a:rPr>
              <a:t>-1</a:t>
            </a:r>
            <a:r>
              <a:rPr lang="en-US" altLang="zh-CN" sz="2200" smtClean="0">
                <a:solidFill>
                  <a:srgbClr val="0033CC"/>
                </a:solidFill>
                <a:latin typeface="微软雅黑" pitchFamily="34" charset="-122"/>
                <a:ea typeface="微软雅黑" pitchFamily="34" charset="-122"/>
                <a:cs typeface="Arial" pitchFamily="34" charset="0"/>
              </a:rPr>
              <a:t>)/4=-3</a:t>
            </a:r>
            <a:endParaRPr lang="zh-CN" altLang="en-US" sz="2200" smtClean="0">
              <a:solidFill>
                <a:srgbClr val="0033CC"/>
              </a:solidFill>
              <a:latin typeface="微软雅黑" pitchFamily="34" charset="-122"/>
              <a:ea typeface="微软雅黑" pitchFamily="34" charset="-122"/>
              <a:cs typeface="Arial" pitchFamily="34" charset="0"/>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cs typeface="Arial" pitchFamily="34" charset="0"/>
              </a:rPr>
              <a:t>     </a:t>
            </a:r>
            <a:r>
              <a:rPr lang="zh-CN" altLang="en-US" sz="2200" smtClean="0">
                <a:solidFill>
                  <a:srgbClr val="0033CC"/>
                </a:solidFill>
                <a:latin typeface="微软雅黑" pitchFamily="34" charset="-122"/>
                <a:ea typeface="微软雅黑" pitchFamily="34" charset="-122"/>
                <a:cs typeface="Arial" pitchFamily="34" charset="0"/>
              </a:rPr>
              <a:t>即： </a:t>
            </a:r>
            <a:r>
              <a:rPr lang="en-US" altLang="zh-CN" sz="2200" smtClean="0">
                <a:solidFill>
                  <a:srgbClr val="0033CC"/>
                </a:solidFill>
                <a:latin typeface="微软雅黑" pitchFamily="34" charset="-122"/>
                <a:ea typeface="微软雅黑" pitchFamily="34" charset="-122"/>
              </a:rPr>
              <a:t>1111 0010</a:t>
            </a:r>
            <a:r>
              <a:rPr lang="en-US" altLang="zh-CN" sz="2200" smtClean="0">
                <a:solidFill>
                  <a:srgbClr val="CC3300"/>
                </a:solidFill>
                <a:latin typeface="微软雅黑" pitchFamily="34" charset="-122"/>
                <a:ea typeface="微软雅黑" pitchFamily="34" charset="-122"/>
              </a:rPr>
              <a:t>+0000 0011</a:t>
            </a:r>
            <a:r>
              <a:rPr lang="en-US" altLang="zh-CN" sz="2200" smtClean="0">
                <a:solidFill>
                  <a:srgbClr val="0033CC"/>
                </a:solidFill>
                <a:latin typeface="微软雅黑" pitchFamily="34" charset="-122"/>
                <a:ea typeface="微软雅黑" pitchFamily="34" charset="-122"/>
              </a:rPr>
              <a:t>=1111 0101</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rPr>
              <a:t>     1111 0101&gt;&gt;2=1111 1101=-3</a:t>
            </a:r>
            <a:endParaRPr lang="zh-CN" altLang="en-US" sz="2200" smtClean="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858270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7" dur="500"/>
                                        <p:tgtEl>
                                          <p:spTgt spid="73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12" dur="500"/>
                                        <p:tgtEl>
                                          <p:spTgt spid="73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17" dur="500"/>
                                        <p:tgtEl>
                                          <p:spTgt spid="739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3" end="3"/>
                                            </p:txEl>
                                          </p:spTgt>
                                        </p:tgtEl>
                                        <p:attrNameLst>
                                          <p:attrName>style.visibility</p:attrName>
                                        </p:attrNameLst>
                                      </p:cBhvr>
                                      <p:to>
                                        <p:strVal val="visible"/>
                                      </p:to>
                                    </p:set>
                                    <p:animEffect transition="in" filter="blinds(horizontal)">
                                      <p:cBhvr>
                                        <p:cTn id="22" dur="500"/>
                                        <p:tgtEl>
                                          <p:spTgt spid="739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4" end="4"/>
                                            </p:txEl>
                                          </p:spTgt>
                                        </p:tgtEl>
                                        <p:attrNameLst>
                                          <p:attrName>style.visibility</p:attrName>
                                        </p:attrNameLst>
                                      </p:cBhvr>
                                      <p:to>
                                        <p:strVal val="visible"/>
                                      </p:to>
                                    </p:set>
                                    <p:animEffect transition="in" filter="blinds(horizontal)">
                                      <p:cBhvr>
                                        <p:cTn id="27" dur="500"/>
                                        <p:tgtEl>
                                          <p:spTgt spid="7393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9331">
                                            <p:txEl>
                                              <p:pRg st="5" end="5"/>
                                            </p:txEl>
                                          </p:spTgt>
                                        </p:tgtEl>
                                        <p:attrNameLst>
                                          <p:attrName>style.visibility</p:attrName>
                                        </p:attrNameLst>
                                      </p:cBhvr>
                                      <p:to>
                                        <p:strVal val="visible"/>
                                      </p:to>
                                    </p:set>
                                    <p:animEffect transition="in" filter="blinds(horizontal)">
                                      <p:cBhvr>
                                        <p:cTn id="32" dur="500"/>
                                        <p:tgtEl>
                                          <p:spTgt spid="7393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9331">
                                            <p:txEl>
                                              <p:pRg st="6" end="6"/>
                                            </p:txEl>
                                          </p:spTgt>
                                        </p:tgtEl>
                                        <p:attrNameLst>
                                          <p:attrName>style.visibility</p:attrName>
                                        </p:attrNameLst>
                                      </p:cBhvr>
                                      <p:to>
                                        <p:strVal val="visible"/>
                                      </p:to>
                                    </p:set>
                                    <p:animEffect transition="in" filter="blinds(horizontal)">
                                      <p:cBhvr>
                                        <p:cTn id="37" dur="500"/>
                                        <p:tgtEl>
                                          <p:spTgt spid="7393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9331">
                                            <p:txEl>
                                              <p:pRg st="7" end="7"/>
                                            </p:txEl>
                                          </p:spTgt>
                                        </p:tgtEl>
                                        <p:attrNameLst>
                                          <p:attrName>style.visibility</p:attrName>
                                        </p:attrNameLst>
                                      </p:cBhvr>
                                      <p:to>
                                        <p:strVal val="visible"/>
                                      </p:to>
                                    </p:set>
                                    <p:animEffect transition="in" filter="blinds(horizontal)">
                                      <p:cBhvr>
                                        <p:cTn id="42" dur="500"/>
                                        <p:tgtEl>
                                          <p:spTgt spid="7393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9331">
                                            <p:txEl>
                                              <p:pRg st="8" end="8"/>
                                            </p:txEl>
                                          </p:spTgt>
                                        </p:tgtEl>
                                        <p:attrNameLst>
                                          <p:attrName>style.visibility</p:attrName>
                                        </p:attrNameLst>
                                      </p:cBhvr>
                                      <p:to>
                                        <p:strVal val="visible"/>
                                      </p:to>
                                    </p:set>
                                    <p:animEffect transition="in" filter="blinds(horizontal)">
                                      <p:cBhvr>
                                        <p:cTn id="47" dur="500"/>
                                        <p:tgtEl>
                                          <p:spTgt spid="7393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39331">
                                            <p:txEl>
                                              <p:pRg st="9" end="9"/>
                                            </p:txEl>
                                          </p:spTgt>
                                        </p:tgtEl>
                                        <p:attrNameLst>
                                          <p:attrName>style.visibility</p:attrName>
                                        </p:attrNameLst>
                                      </p:cBhvr>
                                      <p:to>
                                        <p:strVal val="visible"/>
                                      </p:to>
                                    </p:set>
                                    <p:animEffect transition="in" filter="blinds(horizontal)">
                                      <p:cBhvr>
                                        <p:cTn id="52" dur="500"/>
                                        <p:tgtEl>
                                          <p:spTgt spid="7393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type="body" idx="1"/>
          </p:nvPr>
        </p:nvSpPr>
        <p:spPr>
          <a:xfrm>
            <a:off x="206375" y="836613"/>
            <a:ext cx="8640763" cy="3536950"/>
          </a:xfrm>
        </p:spPr>
        <p:txBody>
          <a:bodyPr/>
          <a:lstStyle/>
          <a:p>
            <a:pPr>
              <a:lnSpc>
                <a:spcPct val="120000"/>
              </a:lnSpc>
            </a:pPr>
            <a:r>
              <a:rPr lang="zh-CN" altLang="en-US" sz="2000" dirty="0" smtClean="0">
                <a:latin typeface="微软雅黑" pitchFamily="34" charset="-122"/>
                <a:ea typeface="微软雅黑" pitchFamily="34" charset="-122"/>
              </a:rPr>
              <a:t>假设</a:t>
            </a:r>
            <a:r>
              <a:rPr lang="en-US" altLang="zh-CN" sz="2000" i="1"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为一个</a:t>
            </a:r>
            <a:r>
              <a:rPr lang="en-US" altLang="zh-CN" sz="2000" dirty="0" err="1" smtClean="0">
                <a:latin typeface="微软雅黑" pitchFamily="34" charset="-122"/>
                <a:ea typeface="微软雅黑" pitchFamily="34" charset="-122"/>
              </a:rPr>
              <a:t>int</a:t>
            </a:r>
            <a:r>
              <a:rPr lang="zh-CN" altLang="en-US" sz="2000" dirty="0" smtClean="0">
                <a:latin typeface="微软雅黑" pitchFamily="34" charset="-122"/>
                <a:ea typeface="微软雅黑" pitchFamily="34" charset="-122"/>
              </a:rPr>
              <a:t>型变量，请给出一个用来计算</a:t>
            </a:r>
            <a:r>
              <a:rPr lang="en-US" altLang="zh-CN" sz="2000" i="1" dirty="0" smtClean="0">
                <a:latin typeface="微软雅黑" pitchFamily="34" charset="-122"/>
                <a:ea typeface="微软雅黑" pitchFamily="34" charset="-122"/>
              </a:rPr>
              <a:t>x</a:t>
            </a:r>
            <a:r>
              <a:rPr lang="en-US" altLang="zh-CN" sz="2000" dirty="0" smtClean="0">
                <a:latin typeface="微软雅黑" pitchFamily="34" charset="-122"/>
                <a:ea typeface="微软雅黑" pitchFamily="34" charset="-122"/>
              </a:rPr>
              <a:t>/32</a:t>
            </a:r>
            <a:r>
              <a:rPr lang="zh-CN" altLang="en-US" sz="2000" dirty="0" smtClean="0">
                <a:latin typeface="微软雅黑" pitchFamily="34" charset="-122"/>
                <a:ea typeface="微软雅黑" pitchFamily="34" charset="-122"/>
              </a:rPr>
              <a:t>的值的函数</a:t>
            </a:r>
            <a:r>
              <a:rPr lang="en-US" altLang="zh-CN" sz="2000" dirty="0" smtClean="0">
                <a:latin typeface="微软雅黑" pitchFamily="34" charset="-122"/>
                <a:ea typeface="微软雅黑" pitchFamily="34" charset="-122"/>
              </a:rPr>
              <a:t>div32</a:t>
            </a:r>
            <a:r>
              <a:rPr lang="zh-CN" altLang="en-US" sz="2000" dirty="0" smtClean="0">
                <a:latin typeface="微软雅黑" pitchFamily="34" charset="-122"/>
                <a:ea typeface="微软雅黑" pitchFamily="34" charset="-122"/>
              </a:rPr>
              <a:t>。要求不能使用除法、乘法、模运算、比较运算、循环语句和条件语句，可以使用右移、加法以及任何按位运算。</a:t>
            </a:r>
          </a:p>
          <a:p>
            <a:pPr>
              <a:lnSpc>
                <a:spcPct val="120000"/>
              </a:lnSpc>
              <a:buFontTx/>
              <a:buNone/>
            </a:pPr>
            <a:r>
              <a:rPr lang="zh-CN" altLang="en-US" sz="2000" dirty="0" smtClean="0">
                <a:latin typeface="微软雅黑" pitchFamily="34" charset="-122"/>
                <a:ea typeface="微软雅黑" pitchFamily="34" charset="-122"/>
              </a:rPr>
              <a:t>解：</a:t>
            </a:r>
            <a:r>
              <a:rPr lang="zh-CN" altLang="en-US" sz="2000" dirty="0" smtClean="0">
                <a:solidFill>
                  <a:srgbClr val="0033CC"/>
                </a:solidFill>
                <a:latin typeface="微软雅黑" pitchFamily="34" charset="-122"/>
                <a:ea typeface="微软雅黑" pitchFamily="34" charset="-122"/>
              </a:rPr>
              <a:t>若</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为正数，则将</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右移</a:t>
            </a:r>
            <a:r>
              <a:rPr lang="en-US" altLang="zh-CN" sz="2000" dirty="0" smtClean="0">
                <a:solidFill>
                  <a:srgbClr val="0033CC"/>
                </a:solidFill>
                <a:latin typeface="微软雅黑" pitchFamily="34" charset="-122"/>
                <a:ea typeface="微软雅黑" pitchFamily="34" charset="-122"/>
              </a:rPr>
              <a:t>k</a:t>
            </a:r>
            <a:r>
              <a:rPr lang="zh-CN" altLang="en-US" sz="2000" dirty="0" smtClean="0">
                <a:solidFill>
                  <a:srgbClr val="0033CC"/>
                </a:solidFill>
                <a:latin typeface="微软雅黑" pitchFamily="34" charset="-122"/>
                <a:ea typeface="微软雅黑" pitchFamily="34" charset="-122"/>
              </a:rPr>
              <a:t>位得到商；若</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为负数，则</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需要加一个偏移量</a:t>
            </a:r>
            <a:r>
              <a:rPr lang="en-US" altLang="zh-CN" sz="2000" dirty="0" smtClean="0">
                <a:solidFill>
                  <a:srgbClr val="0033CC"/>
                </a:solidFill>
                <a:latin typeface="微软雅黑" pitchFamily="34" charset="-122"/>
                <a:ea typeface="微软雅黑" pitchFamily="34" charset="-122"/>
              </a:rPr>
              <a:t>(2</a:t>
            </a:r>
            <a:r>
              <a:rPr lang="en-US" altLang="zh-CN" sz="2000" baseline="30000" dirty="0" smtClean="0">
                <a:solidFill>
                  <a:srgbClr val="0033CC"/>
                </a:solidFill>
                <a:latin typeface="微软雅黑" pitchFamily="34" charset="-122"/>
                <a:ea typeface="微软雅黑" pitchFamily="34" charset="-122"/>
              </a:rPr>
              <a:t>k</a:t>
            </a:r>
            <a:r>
              <a:rPr lang="en-US" altLang="zh-CN" sz="2000" dirty="0" smtClean="0">
                <a:solidFill>
                  <a:srgbClr val="0033CC"/>
                </a:solidFill>
                <a:latin typeface="微软雅黑" pitchFamily="34" charset="-122"/>
                <a:ea typeface="微软雅黑" pitchFamily="34" charset="-122"/>
              </a:rPr>
              <a:t>-1)</a:t>
            </a:r>
            <a:r>
              <a:rPr lang="zh-CN" altLang="en-US" sz="2000" dirty="0" smtClean="0">
                <a:solidFill>
                  <a:srgbClr val="0033CC"/>
                </a:solidFill>
                <a:latin typeface="微软雅黑" pitchFamily="34" charset="-122"/>
                <a:ea typeface="微软雅黑" pitchFamily="34" charset="-122"/>
              </a:rPr>
              <a:t>后再右移</a:t>
            </a:r>
            <a:r>
              <a:rPr lang="en-US" altLang="zh-CN" sz="2000" dirty="0" smtClean="0">
                <a:solidFill>
                  <a:srgbClr val="0033CC"/>
                </a:solidFill>
                <a:latin typeface="微软雅黑" pitchFamily="34" charset="-122"/>
                <a:ea typeface="微软雅黑" pitchFamily="34" charset="-122"/>
              </a:rPr>
              <a:t>k</a:t>
            </a:r>
            <a:r>
              <a:rPr lang="zh-CN" altLang="en-US" sz="2000" dirty="0" smtClean="0">
                <a:solidFill>
                  <a:srgbClr val="0033CC"/>
                </a:solidFill>
                <a:latin typeface="微软雅黑" pitchFamily="34" charset="-122"/>
                <a:ea typeface="微软雅黑" pitchFamily="34" charset="-122"/>
              </a:rPr>
              <a:t>位得到商。因为</a:t>
            </a:r>
            <a:r>
              <a:rPr lang="en-US" altLang="zh-CN" sz="2000" dirty="0" smtClean="0">
                <a:solidFill>
                  <a:srgbClr val="0033CC"/>
                </a:solidFill>
                <a:latin typeface="微软雅黑" pitchFamily="34" charset="-122"/>
                <a:ea typeface="微软雅黑" pitchFamily="34" charset="-122"/>
              </a:rPr>
              <a:t>32=2</a:t>
            </a:r>
            <a:r>
              <a:rPr lang="en-US" altLang="zh-CN" sz="2000" baseline="30000" dirty="0" smtClean="0">
                <a:solidFill>
                  <a:srgbClr val="0033CC"/>
                </a:solidFill>
                <a:latin typeface="微软雅黑" pitchFamily="34" charset="-122"/>
                <a:ea typeface="微软雅黑" pitchFamily="34" charset="-122"/>
              </a:rPr>
              <a:t>5</a:t>
            </a:r>
            <a:r>
              <a:rPr lang="zh-CN" altLang="en-US" sz="2000" dirty="0" smtClean="0">
                <a:solidFill>
                  <a:srgbClr val="0033CC"/>
                </a:solidFill>
                <a:latin typeface="微软雅黑" pitchFamily="34" charset="-122"/>
                <a:ea typeface="微软雅黑" pitchFamily="34" charset="-122"/>
              </a:rPr>
              <a:t>，所以 </a:t>
            </a:r>
            <a:r>
              <a:rPr lang="en-US" altLang="zh-CN" sz="2000" dirty="0" smtClean="0">
                <a:solidFill>
                  <a:srgbClr val="0033CC"/>
                </a:solidFill>
                <a:latin typeface="微软雅黑" pitchFamily="34" charset="-122"/>
                <a:ea typeface="微软雅黑" pitchFamily="34" charset="-122"/>
              </a:rPr>
              <a:t>k=5</a:t>
            </a:r>
            <a:r>
              <a:rPr lang="zh-CN" altLang="en-US" sz="2000" dirty="0" smtClean="0">
                <a:solidFill>
                  <a:srgbClr val="0033CC"/>
                </a:solidFill>
                <a:latin typeface="微软雅黑" pitchFamily="34" charset="-122"/>
                <a:ea typeface="微软雅黑" pitchFamily="34" charset="-122"/>
              </a:rPr>
              <a:t>。</a:t>
            </a:r>
          </a:p>
          <a:p>
            <a:pPr>
              <a:lnSpc>
                <a:spcPct val="120000"/>
              </a:lnSpc>
              <a:buFontTx/>
              <a:buNone/>
            </a:pPr>
            <a:r>
              <a:rPr lang="zh-CN" altLang="en-US" sz="2000" dirty="0" smtClean="0">
                <a:solidFill>
                  <a:srgbClr val="0033CC"/>
                </a:solidFill>
                <a:latin typeface="微软雅黑" pitchFamily="34" charset="-122"/>
                <a:ea typeface="微软雅黑" pitchFamily="34" charset="-122"/>
              </a:rPr>
              <a:t>     即结果为</a:t>
            </a:r>
            <a:r>
              <a:rPr lang="en-US" altLang="zh-CN" sz="2000" dirty="0" smtClean="0">
                <a:solidFill>
                  <a:srgbClr val="0033CC"/>
                </a:solidFill>
                <a:latin typeface="微软雅黑" pitchFamily="34" charset="-122"/>
                <a:ea typeface="微软雅黑" pitchFamily="34" charset="-122"/>
                <a:sym typeface="Wingdings" pitchFamily="2" charset="2"/>
              </a:rPr>
              <a:t>: ( </a:t>
            </a:r>
            <a:r>
              <a:rPr lang="en-US" altLang="zh-CN" sz="2000" dirty="0" smtClean="0">
                <a:solidFill>
                  <a:srgbClr val="0033CC"/>
                </a:solidFill>
                <a:latin typeface="微软雅黑" pitchFamily="34" charset="-122"/>
                <a:ea typeface="微软雅黑" pitchFamily="34" charset="-122"/>
              </a:rPr>
              <a:t>x&gt;=0 ? x : (x+31))&gt;&gt;5</a:t>
            </a:r>
          </a:p>
          <a:p>
            <a:pPr>
              <a:lnSpc>
                <a:spcPct val="120000"/>
              </a:lnSpc>
              <a:buFontTx/>
              <a:buNone/>
            </a:pPr>
            <a:r>
              <a:rPr lang="zh-CN" altLang="en-US" sz="2000" dirty="0" smtClean="0">
                <a:solidFill>
                  <a:srgbClr val="0033CC"/>
                </a:solidFill>
                <a:latin typeface="微软雅黑" pitchFamily="34" charset="-122"/>
                <a:ea typeface="微软雅黑" pitchFamily="34" charset="-122"/>
              </a:rPr>
              <a:t>     但题目要求不能用比较和条件语句，因此要找一个计算</a:t>
            </a:r>
            <a:r>
              <a:rPr lang="zh-CN" altLang="en-US" sz="2000" dirty="0" smtClean="0">
                <a:solidFill>
                  <a:srgbClr val="CC3300"/>
                </a:solidFill>
                <a:latin typeface="微软雅黑" pitchFamily="34" charset="-122"/>
                <a:ea typeface="微软雅黑" pitchFamily="34" charset="-122"/>
              </a:rPr>
              <a:t>偏移量</a:t>
            </a:r>
            <a:r>
              <a:rPr lang="en-US" altLang="zh-CN" sz="2000" dirty="0" smtClean="0">
                <a:solidFill>
                  <a:srgbClr val="CC3300"/>
                </a:solidFill>
                <a:latin typeface="微软雅黑" pitchFamily="34" charset="-122"/>
                <a:ea typeface="微软雅黑" pitchFamily="34" charset="-122"/>
              </a:rPr>
              <a:t>b</a:t>
            </a:r>
            <a:r>
              <a:rPr lang="zh-CN" altLang="en-US" sz="2000" dirty="0" smtClean="0">
                <a:solidFill>
                  <a:srgbClr val="0033CC"/>
                </a:solidFill>
                <a:latin typeface="微软雅黑" pitchFamily="34" charset="-122"/>
                <a:ea typeface="微软雅黑" pitchFamily="34" charset="-122"/>
              </a:rPr>
              <a:t>的方式</a:t>
            </a:r>
          </a:p>
          <a:p>
            <a:pPr>
              <a:lnSpc>
                <a:spcPct val="120000"/>
              </a:lnSpc>
              <a:buFontTx/>
              <a:buNone/>
            </a:pPr>
            <a:r>
              <a:rPr lang="en-US" altLang="zh-CN" sz="2000" dirty="0" smtClean="0">
                <a:solidFill>
                  <a:srgbClr val="0033CC"/>
                </a:solidFill>
                <a:latin typeface="微软雅黑" pitchFamily="34" charset="-122"/>
                <a:ea typeface="微软雅黑" pitchFamily="34" charset="-122"/>
              </a:rPr>
              <a:t>     </a:t>
            </a:r>
            <a:r>
              <a:rPr lang="zh-CN" altLang="en-US" sz="2000" dirty="0" smtClean="0">
                <a:solidFill>
                  <a:srgbClr val="0033CC"/>
                </a:solidFill>
                <a:latin typeface="微软雅黑" pitchFamily="34" charset="-122"/>
                <a:ea typeface="微软雅黑" pitchFamily="34" charset="-122"/>
              </a:rPr>
              <a:t>这里，</a:t>
            </a:r>
            <a:r>
              <a:rPr lang="en-US" altLang="zh-CN" sz="2000" dirty="0" smtClean="0">
                <a:solidFill>
                  <a:srgbClr val="CC3300"/>
                </a:solidFill>
                <a:latin typeface="微软雅黑" pitchFamily="34" charset="-122"/>
                <a:ea typeface="微软雅黑" pitchFamily="34" charset="-122"/>
              </a:rPr>
              <a:t>x</a:t>
            </a:r>
            <a:r>
              <a:rPr lang="zh-CN" altLang="en-US" sz="2000" dirty="0" smtClean="0">
                <a:solidFill>
                  <a:srgbClr val="CC3300"/>
                </a:solidFill>
                <a:latin typeface="微软雅黑" pitchFamily="34" charset="-122"/>
                <a:ea typeface="微软雅黑" pitchFamily="34" charset="-122"/>
              </a:rPr>
              <a:t>为正时</a:t>
            </a:r>
            <a:r>
              <a:rPr lang="en-US" altLang="zh-CN" sz="2000" dirty="0" smtClean="0">
                <a:solidFill>
                  <a:srgbClr val="CC3300"/>
                </a:solidFill>
                <a:latin typeface="微软雅黑" pitchFamily="34" charset="-122"/>
                <a:ea typeface="微软雅黑" pitchFamily="34" charset="-122"/>
              </a:rPr>
              <a:t>b=0</a:t>
            </a:r>
            <a:r>
              <a:rPr lang="zh-CN" altLang="en-US" sz="2000" dirty="0" smtClean="0">
                <a:solidFill>
                  <a:srgbClr val="CC3300"/>
                </a:solidFill>
                <a:latin typeface="微软雅黑" pitchFamily="34" charset="-122"/>
                <a:ea typeface="微软雅黑" pitchFamily="34" charset="-122"/>
              </a:rPr>
              <a:t>，</a:t>
            </a:r>
            <a:r>
              <a:rPr lang="en-US" altLang="zh-CN" sz="2000" dirty="0" smtClean="0">
                <a:solidFill>
                  <a:srgbClr val="CC3300"/>
                </a:solidFill>
                <a:latin typeface="微软雅黑" pitchFamily="34" charset="-122"/>
                <a:ea typeface="微软雅黑" pitchFamily="34" charset="-122"/>
              </a:rPr>
              <a:t>x</a:t>
            </a:r>
            <a:r>
              <a:rPr lang="zh-CN" altLang="en-US" sz="2000" dirty="0" smtClean="0">
                <a:solidFill>
                  <a:srgbClr val="CC3300"/>
                </a:solidFill>
                <a:latin typeface="微软雅黑" pitchFamily="34" charset="-122"/>
                <a:ea typeface="微软雅黑" pitchFamily="34" charset="-122"/>
              </a:rPr>
              <a:t>为负时</a:t>
            </a:r>
            <a:r>
              <a:rPr lang="en-US" altLang="zh-CN" sz="2000" dirty="0" smtClean="0">
                <a:solidFill>
                  <a:srgbClr val="CC3300"/>
                </a:solidFill>
                <a:latin typeface="微软雅黑" pitchFamily="34" charset="-122"/>
                <a:ea typeface="微软雅黑" pitchFamily="34" charset="-122"/>
              </a:rPr>
              <a:t>b=31</a:t>
            </a:r>
            <a:r>
              <a:rPr lang="en-US" altLang="zh-CN" sz="2000" dirty="0" smtClean="0">
                <a:solidFill>
                  <a:srgbClr val="0033CC"/>
                </a:solidFill>
                <a:latin typeface="微软雅黑" pitchFamily="34" charset="-122"/>
                <a:ea typeface="微软雅黑" pitchFamily="34" charset="-122"/>
              </a:rPr>
              <a:t>. </a:t>
            </a:r>
            <a:r>
              <a:rPr lang="zh-CN" altLang="en-US" sz="2000" dirty="0" smtClean="0">
                <a:solidFill>
                  <a:srgbClr val="0033CC"/>
                </a:solidFill>
                <a:latin typeface="微软雅黑" pitchFamily="34" charset="-122"/>
                <a:ea typeface="微软雅黑" pitchFamily="34" charset="-122"/>
              </a:rPr>
              <a:t>因此，可以从</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的符号得到</a:t>
            </a:r>
            <a:r>
              <a:rPr lang="en-US" altLang="zh-CN" sz="2000" dirty="0" smtClean="0">
                <a:solidFill>
                  <a:srgbClr val="0033CC"/>
                </a:solidFill>
                <a:latin typeface="微软雅黑" pitchFamily="34" charset="-122"/>
                <a:ea typeface="微软雅黑" pitchFamily="34" charset="-122"/>
              </a:rPr>
              <a:t>b</a:t>
            </a:r>
          </a:p>
          <a:p>
            <a:pPr>
              <a:lnSpc>
                <a:spcPct val="120000"/>
              </a:lnSpc>
              <a:buFontTx/>
              <a:buNone/>
            </a:pPr>
            <a:r>
              <a:rPr lang="en-US" altLang="zh-CN" sz="2000" dirty="0" smtClean="0">
                <a:solidFill>
                  <a:srgbClr val="0033CC"/>
                </a:solidFill>
                <a:latin typeface="微软雅黑" pitchFamily="34" charset="-122"/>
                <a:ea typeface="微软雅黑" pitchFamily="34" charset="-122"/>
              </a:rPr>
              <a:t>     x&gt;&gt;31 </a:t>
            </a:r>
            <a:r>
              <a:rPr lang="zh-CN" altLang="en-US" sz="2000" dirty="0" smtClean="0">
                <a:solidFill>
                  <a:srgbClr val="0033CC"/>
                </a:solidFill>
                <a:latin typeface="微软雅黑" pitchFamily="34" charset="-122"/>
                <a:ea typeface="微软雅黑" pitchFamily="34" charset="-122"/>
              </a:rPr>
              <a:t>得到的是</a:t>
            </a:r>
            <a:r>
              <a:rPr lang="en-US" altLang="zh-CN" sz="2000" dirty="0" smtClean="0">
                <a:solidFill>
                  <a:srgbClr val="0033CC"/>
                </a:solidFill>
                <a:latin typeface="微软雅黑" pitchFamily="34" charset="-122"/>
                <a:ea typeface="微软雅黑" pitchFamily="34" charset="-122"/>
              </a:rPr>
              <a:t>32</a:t>
            </a:r>
            <a:r>
              <a:rPr lang="zh-CN" altLang="en-US" sz="2000" dirty="0" smtClean="0">
                <a:solidFill>
                  <a:srgbClr val="0033CC"/>
                </a:solidFill>
                <a:latin typeface="微软雅黑" pitchFamily="34" charset="-122"/>
                <a:ea typeface="微软雅黑" pitchFamily="34" charset="-122"/>
              </a:rPr>
              <a:t>位符号，取出最低</a:t>
            </a:r>
            <a:r>
              <a:rPr lang="en-US" altLang="zh-CN" sz="2000" dirty="0" smtClean="0">
                <a:solidFill>
                  <a:srgbClr val="0033CC"/>
                </a:solidFill>
                <a:latin typeface="微软雅黑" pitchFamily="34" charset="-122"/>
                <a:ea typeface="微软雅黑" pitchFamily="34" charset="-122"/>
              </a:rPr>
              <a:t>5</a:t>
            </a:r>
            <a:r>
              <a:rPr lang="zh-CN" altLang="en-US" sz="2000" dirty="0" smtClean="0">
                <a:solidFill>
                  <a:srgbClr val="0033CC"/>
                </a:solidFill>
                <a:latin typeface="微软雅黑" pitchFamily="34" charset="-122"/>
                <a:ea typeface="微软雅黑" pitchFamily="34" charset="-122"/>
              </a:rPr>
              <a:t>位，就是偏移量</a:t>
            </a:r>
            <a:r>
              <a:rPr lang="en-US" altLang="zh-CN" sz="2000" dirty="0" smtClean="0">
                <a:solidFill>
                  <a:srgbClr val="0033CC"/>
                </a:solidFill>
                <a:latin typeface="微软雅黑" pitchFamily="34" charset="-122"/>
                <a:ea typeface="微软雅黑" pitchFamily="34" charset="-122"/>
              </a:rPr>
              <a:t>b</a:t>
            </a:r>
            <a:r>
              <a:rPr lang="zh-CN" altLang="en-US" sz="2000" dirty="0" smtClean="0">
                <a:solidFill>
                  <a:srgbClr val="0033CC"/>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    </a:t>
            </a:r>
          </a:p>
        </p:txBody>
      </p:sp>
      <p:sp>
        <p:nvSpPr>
          <p:cNvPr id="740356" name="Rectangle 4"/>
          <p:cNvSpPr>
            <a:spLocks noChangeArrowheads="1"/>
          </p:cNvSpPr>
          <p:nvPr/>
        </p:nvSpPr>
        <p:spPr bwMode="auto">
          <a:xfrm>
            <a:off x="473605" y="9863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000" b="1">
                <a:solidFill>
                  <a:srgbClr val="CC3300"/>
                </a:solidFill>
                <a:latin typeface="Arial" pitchFamily="34" charset="0"/>
                <a:ea typeface="黑体" pitchFamily="49" charset="-122"/>
              </a:defRPr>
            </a:lvl1pPr>
            <a:lvl2pPr algn="ctr" eaLnBrk="0" hangingPunct="0">
              <a:defRPr sz="4000" b="1">
                <a:solidFill>
                  <a:srgbClr val="CC3300"/>
                </a:solidFill>
                <a:latin typeface="Arial" pitchFamily="34" charset="0"/>
                <a:ea typeface="黑体" pitchFamily="49" charset="-122"/>
              </a:defRPr>
            </a:lvl2pPr>
            <a:lvl3pPr algn="ctr" eaLnBrk="0" hangingPunct="0">
              <a:defRPr sz="4000" b="1">
                <a:solidFill>
                  <a:srgbClr val="CC3300"/>
                </a:solidFill>
                <a:latin typeface="Arial" pitchFamily="34" charset="0"/>
                <a:ea typeface="黑体" pitchFamily="49" charset="-122"/>
              </a:defRPr>
            </a:lvl3pPr>
            <a:lvl4pPr algn="ctr" eaLnBrk="0" hangingPunct="0">
              <a:defRPr sz="4000" b="1">
                <a:solidFill>
                  <a:srgbClr val="CC3300"/>
                </a:solidFill>
                <a:latin typeface="Arial" pitchFamily="34" charset="0"/>
                <a:ea typeface="黑体" pitchFamily="49" charset="-122"/>
              </a:defRPr>
            </a:lvl4pPr>
            <a:lvl5pPr algn="ctr" eaLnBrk="0" hangingPunct="0">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zh-CN" altLang="en-US" dirty="0"/>
              <a:t>变量与常数之间的除运算</a:t>
            </a:r>
            <a:r>
              <a:rPr lang="en-US" altLang="zh-CN" dirty="0">
                <a:latin typeface="黑体"/>
              </a:rPr>
              <a:t>—</a:t>
            </a:r>
            <a:r>
              <a:rPr lang="zh-CN" altLang="en-US" dirty="0"/>
              <a:t>举例</a:t>
            </a:r>
            <a:r>
              <a:rPr lang="zh-CN" altLang="en-US" sz="3600" dirty="0"/>
              <a:t> </a:t>
            </a:r>
          </a:p>
        </p:txBody>
      </p:sp>
      <p:sp>
        <p:nvSpPr>
          <p:cNvPr id="740357" name="Rectangle 5"/>
          <p:cNvSpPr>
            <a:spLocks noChangeArrowheads="1"/>
          </p:cNvSpPr>
          <p:nvPr/>
        </p:nvSpPr>
        <p:spPr bwMode="auto">
          <a:xfrm>
            <a:off x="403225" y="4643438"/>
            <a:ext cx="4303713"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5000"/>
              </a:lnSpc>
            </a:pPr>
            <a:r>
              <a:rPr lang="en-US" altLang="zh-CN" sz="2200" b="1">
                <a:solidFill>
                  <a:srgbClr val="008000"/>
                </a:solidFill>
                <a:latin typeface="微软雅黑" pitchFamily="34" charset="-122"/>
                <a:ea typeface="微软雅黑" pitchFamily="34" charset="-122"/>
              </a:rPr>
              <a:t>int div32(int x)</a:t>
            </a:r>
          </a:p>
          <a:p>
            <a:pPr>
              <a:lnSpc>
                <a:spcPct val="115000"/>
              </a:lnSpc>
            </a:pPr>
            <a:r>
              <a:rPr lang="en-US" altLang="zh-CN" sz="2200" b="1">
                <a:solidFill>
                  <a:srgbClr val="008000"/>
                </a:solidFill>
                <a:latin typeface="微软雅黑" pitchFamily="34" charset="-122"/>
                <a:ea typeface="微软雅黑" pitchFamily="34" charset="-122"/>
              </a:rPr>
              <a:t>{  /* </a:t>
            </a:r>
            <a:r>
              <a:rPr lang="zh-CN" altLang="en-US" sz="2200" b="1">
                <a:solidFill>
                  <a:srgbClr val="008000"/>
                </a:solidFill>
                <a:latin typeface="微软雅黑" pitchFamily="34" charset="-122"/>
                <a:ea typeface="微软雅黑" pitchFamily="34" charset="-122"/>
              </a:rPr>
              <a:t>根据</a:t>
            </a:r>
            <a:r>
              <a:rPr lang="en-US" altLang="zh-CN" sz="2200" b="1">
                <a:solidFill>
                  <a:srgbClr val="008000"/>
                </a:solidFill>
                <a:latin typeface="微软雅黑" pitchFamily="34" charset="-122"/>
                <a:ea typeface="微软雅黑" pitchFamily="34" charset="-122"/>
              </a:rPr>
              <a:t>x</a:t>
            </a:r>
            <a:r>
              <a:rPr lang="zh-CN" altLang="en-US" sz="2200" b="1">
                <a:solidFill>
                  <a:srgbClr val="008000"/>
                </a:solidFill>
                <a:latin typeface="微软雅黑" pitchFamily="34" charset="-122"/>
                <a:ea typeface="微软雅黑" pitchFamily="34" charset="-122"/>
              </a:rPr>
              <a:t>的符号得到偏移量</a:t>
            </a:r>
            <a:r>
              <a:rPr lang="en-US" altLang="zh-CN" sz="2200" b="1">
                <a:solidFill>
                  <a:srgbClr val="008000"/>
                </a:solidFill>
                <a:latin typeface="微软雅黑" pitchFamily="34" charset="-122"/>
                <a:ea typeface="微软雅黑" pitchFamily="34" charset="-122"/>
              </a:rPr>
              <a:t>b */</a:t>
            </a:r>
          </a:p>
          <a:p>
            <a:pPr>
              <a:lnSpc>
                <a:spcPct val="115000"/>
              </a:lnSpc>
            </a:pPr>
            <a:r>
              <a:rPr lang="en-US" altLang="zh-CN" sz="2200" b="1">
                <a:solidFill>
                  <a:srgbClr val="008000"/>
                </a:solidFill>
                <a:latin typeface="微软雅黑" pitchFamily="34" charset="-122"/>
                <a:ea typeface="微软雅黑" pitchFamily="34" charset="-122"/>
              </a:rPr>
              <a:t>    int b=(x&gt;&gt;31) &amp; 0x1F;</a:t>
            </a:r>
          </a:p>
          <a:p>
            <a:pPr>
              <a:lnSpc>
                <a:spcPct val="115000"/>
              </a:lnSpc>
            </a:pPr>
            <a:r>
              <a:rPr lang="en-US" altLang="zh-CN" sz="2200" b="1">
                <a:solidFill>
                  <a:srgbClr val="008000"/>
                </a:solidFill>
                <a:latin typeface="微软雅黑" pitchFamily="34" charset="-122"/>
                <a:ea typeface="微软雅黑" pitchFamily="34" charset="-122"/>
              </a:rPr>
              <a:t>    return (x+b)&gt;&gt;5;</a:t>
            </a:r>
          </a:p>
          <a:p>
            <a:pPr>
              <a:lnSpc>
                <a:spcPct val="115000"/>
              </a:lnSpc>
            </a:pPr>
            <a:r>
              <a:rPr lang="en-US" altLang="zh-CN" sz="2200" b="1">
                <a:solidFill>
                  <a:srgbClr val="008000"/>
                </a:solidFill>
                <a:latin typeface="微软雅黑" pitchFamily="34" charset="-122"/>
                <a:ea typeface="微软雅黑" pitchFamily="34" charset="-122"/>
              </a:rPr>
              <a:t>}	</a:t>
            </a:r>
            <a:r>
              <a:rPr lang="en-US" altLang="zh-CN" sz="2200" b="1">
                <a:latin typeface="微软雅黑" pitchFamily="34" charset="-122"/>
                <a:ea typeface="微软雅黑" pitchFamily="34" charset="-122"/>
              </a:rPr>
              <a:t> </a:t>
            </a:r>
          </a:p>
        </p:txBody>
      </p:sp>
    </p:spTree>
    <p:extLst>
      <p:ext uri="{BB962C8B-B14F-4D97-AF65-F5344CB8AC3E}">
        <p14:creationId xmlns:p14="http://schemas.microsoft.com/office/powerpoint/2010/main" val="415746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5" dur="500"/>
                                        <p:tgtEl>
                                          <p:spTgt spid="7403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0" dur="500"/>
                                        <p:tgtEl>
                                          <p:spTgt spid="74035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0357"/>
                                        </p:tgtEl>
                                        <p:attrNameLst>
                                          <p:attrName>style.visibility</p:attrName>
                                        </p:attrNameLst>
                                      </p:cBhvr>
                                      <p:to>
                                        <p:strVal val="visible"/>
                                      </p:to>
                                    </p:set>
                                    <p:animEffect transition="in" filter="blinds(horizontal)">
                                      <p:cBhvr>
                                        <p:cTn id="35" dur="500"/>
                                        <p:tgtEl>
                                          <p:spTgt spid="74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3654025"/>
            <a:ext cx="3420380" cy="249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31540" y="98630"/>
            <a:ext cx="8229600" cy="561975"/>
          </a:xfrm>
        </p:spPr>
        <p:txBody>
          <a:bodyPr/>
          <a:lstStyle/>
          <a:p>
            <a:r>
              <a:rPr lang="zh-CN" altLang="en-US" dirty="0" smtClean="0"/>
              <a:t>原码除法运算</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zh-CN" sz="2000" dirty="0" smtClean="0">
                <a:latin typeface="微软雅黑" panose="020B0503020204020204" pitchFamily="34" charset="-122"/>
                <a:ea typeface="微软雅黑" panose="020B0503020204020204" pitchFamily="34" charset="-122"/>
              </a:rPr>
              <a:t>若</a:t>
            </a:r>
            <a:r>
              <a:rPr lang="zh-CN" altLang="zh-CN" sz="2000" dirty="0">
                <a:latin typeface="微软雅黑" panose="020B0503020204020204" pitchFamily="34" charset="-122"/>
                <a:ea typeface="微软雅黑" panose="020B0503020204020204" pitchFamily="34" charset="-122"/>
              </a:rPr>
              <a:t>被除数为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、除数不为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，或者定点整数除法时</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被除数</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除数</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，则说明商为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，不再继续执行。</a:t>
            </a:r>
          </a:p>
          <a:p>
            <a:pPr marL="457200" indent="-457200">
              <a:buFont typeface="+mj-lt"/>
              <a:buAutoNum type="arabicPeriod"/>
            </a:pPr>
            <a:r>
              <a:rPr lang="zh-CN" altLang="zh-CN" sz="2000" dirty="0" smtClean="0">
                <a:latin typeface="微软雅黑" panose="020B0503020204020204" pitchFamily="34" charset="-122"/>
                <a:ea typeface="微软雅黑" panose="020B0503020204020204" pitchFamily="34" charset="-122"/>
              </a:rPr>
              <a:t>若</a:t>
            </a:r>
            <a:r>
              <a:rPr lang="zh-CN" altLang="zh-CN" sz="2000" dirty="0">
                <a:latin typeface="微软雅黑" panose="020B0503020204020204" pitchFamily="34" charset="-122"/>
                <a:ea typeface="微软雅黑" panose="020B0503020204020204" pitchFamily="34" charset="-122"/>
              </a:rPr>
              <a:t>被除数不为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、除数为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，则发生</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除数为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异常。</a:t>
            </a:r>
          </a:p>
          <a:p>
            <a:pPr marL="457200" indent="-457200">
              <a:buFont typeface="+mj-lt"/>
              <a:buAutoNum type="arabicPeriod"/>
            </a:pPr>
            <a:r>
              <a:rPr lang="zh-CN" altLang="zh-CN" sz="2000" dirty="0" smtClean="0">
                <a:latin typeface="微软雅黑" panose="020B0503020204020204" pitchFamily="34" charset="-122"/>
                <a:ea typeface="微软雅黑" panose="020B0503020204020204" pitchFamily="34" charset="-122"/>
              </a:rPr>
              <a:t>若</a:t>
            </a:r>
            <a:r>
              <a:rPr lang="zh-CN" altLang="zh-CN" sz="2000" dirty="0">
                <a:latin typeface="微软雅黑" panose="020B0503020204020204" pitchFamily="34" charset="-122"/>
                <a:ea typeface="微软雅黑" panose="020B0503020204020204" pitchFamily="34" charset="-122"/>
              </a:rPr>
              <a:t>被除数和除数都为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，则有些机器产生一个不发信号的</a:t>
            </a:r>
            <a:r>
              <a:rPr lang="en-US" altLang="zh-CN" sz="2000" dirty="0" err="1">
                <a:latin typeface="微软雅黑" panose="020B0503020204020204" pitchFamily="34" charset="-122"/>
                <a:ea typeface="微软雅黑" panose="020B0503020204020204" pitchFamily="34" charset="-122"/>
              </a:rPr>
              <a:t>NaN</a:t>
            </a:r>
            <a:r>
              <a:rPr lang="zh-CN" altLang="zh-CN"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quiet </a:t>
            </a:r>
            <a:r>
              <a:rPr lang="en-US" altLang="zh-CN" sz="2000" dirty="0" err="1">
                <a:latin typeface="微软雅黑" panose="020B0503020204020204" pitchFamily="34" charset="-122"/>
                <a:ea typeface="微软雅黑" panose="020B0503020204020204" pitchFamily="34" charset="-122"/>
              </a:rPr>
              <a:t>NaN</a:t>
            </a:r>
            <a:r>
              <a:rPr lang="zh-CN" altLang="zh-CN" sz="2000" dirty="0">
                <a:latin typeface="微软雅黑" panose="020B0503020204020204" pitchFamily="34" charset="-122"/>
                <a:ea typeface="微软雅黑" panose="020B0503020204020204" pitchFamily="34" charset="-122"/>
              </a:rPr>
              <a:t>”。</a:t>
            </a:r>
          </a:p>
          <a:p>
            <a:endParaRPr lang="zh-CN" altLang="en-US" sz="20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25" y="2760686"/>
            <a:ext cx="3870430" cy="98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022050" y="2742298"/>
            <a:ext cx="3780420" cy="3754361"/>
          </a:xfrm>
          <a:prstGeom prst="rect">
            <a:avLst/>
          </a:prstGeom>
        </p:spPr>
        <p:txBody>
          <a:bodyPr wrap="square">
            <a:spAutoFit/>
          </a:bodyPr>
          <a:lstStyle/>
          <a:p>
            <a:pPr marL="342900" indent="-342900">
              <a:lnSpc>
                <a:spcPct val="120000"/>
              </a:lnSpc>
              <a:buFont typeface="+mj-lt"/>
              <a:buAutoNum type="arabicPeriod"/>
            </a:pPr>
            <a:r>
              <a:rPr lang="zh-CN" altLang="zh-CN" sz="2000" b="1" dirty="0">
                <a:latin typeface="微软雅黑" panose="020B0503020204020204" pitchFamily="34" charset="-122"/>
                <a:ea typeface="微软雅黑" panose="020B0503020204020204" pitchFamily="34" charset="-122"/>
              </a:rPr>
              <a:t>被除数与除数相减，若够减，则上商为</a:t>
            </a:r>
            <a:r>
              <a:rPr lang="en-US" altLang="zh-CN" sz="2000" b="1" dirty="0">
                <a:latin typeface="微软雅黑" panose="020B0503020204020204" pitchFamily="34" charset="-122"/>
                <a:ea typeface="微软雅黑" panose="020B0503020204020204" pitchFamily="34" charset="-122"/>
              </a:rPr>
              <a:t>1</a:t>
            </a:r>
            <a:r>
              <a:rPr lang="zh-CN" altLang="zh-CN" sz="2000" b="1" dirty="0">
                <a:latin typeface="微软雅黑" panose="020B0503020204020204" pitchFamily="34" charset="-122"/>
                <a:ea typeface="微软雅黑" panose="020B0503020204020204" pitchFamily="34" charset="-122"/>
              </a:rPr>
              <a:t>；若不够减，则上商为</a:t>
            </a:r>
            <a:r>
              <a:rPr lang="en-US" altLang="zh-CN" sz="2000" b="1" dirty="0">
                <a:latin typeface="微软雅黑" panose="020B0503020204020204" pitchFamily="34" charset="-122"/>
                <a:ea typeface="微软雅黑" panose="020B0503020204020204" pitchFamily="34" charset="-122"/>
              </a:rPr>
              <a:t>0</a:t>
            </a:r>
            <a:r>
              <a:rPr lang="zh-CN" altLang="zh-CN"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20000"/>
              </a:lnSpc>
              <a:buFont typeface="+mj-lt"/>
              <a:buAutoNum type="arabicPeriod"/>
            </a:pPr>
            <a:r>
              <a:rPr lang="zh-CN" altLang="zh-CN" sz="2000" b="1" dirty="0">
                <a:latin typeface="微软雅黑" panose="020B0503020204020204" pitchFamily="34" charset="-122"/>
                <a:ea typeface="微软雅黑" panose="020B0503020204020204" pitchFamily="34" charset="-122"/>
              </a:rPr>
              <a:t>每次得到的差为中间余数，将除数右移后与上次的中间余数比较。用中间余数减除数，若够减，则上商为</a:t>
            </a:r>
            <a:r>
              <a:rPr lang="en-US" altLang="zh-CN" sz="2000" b="1" dirty="0">
                <a:latin typeface="微软雅黑" panose="020B0503020204020204" pitchFamily="34" charset="-122"/>
                <a:ea typeface="微软雅黑" panose="020B0503020204020204" pitchFamily="34" charset="-122"/>
              </a:rPr>
              <a:t>1</a:t>
            </a:r>
            <a:r>
              <a:rPr lang="zh-CN" altLang="zh-CN" sz="2000" b="1" dirty="0">
                <a:latin typeface="微软雅黑" panose="020B0503020204020204" pitchFamily="34" charset="-122"/>
                <a:ea typeface="微软雅黑" panose="020B0503020204020204" pitchFamily="34" charset="-122"/>
              </a:rPr>
              <a:t>；若不够减，则上商为</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a:lnSpc>
                <a:spcPct val="120000"/>
              </a:lnSpc>
              <a:buFont typeface="+mj-lt"/>
              <a:buAutoNum type="arabicPeriod"/>
            </a:pPr>
            <a:r>
              <a:rPr lang="zh-CN" altLang="zh-CN" sz="2000" b="1" dirty="0">
                <a:latin typeface="微软雅黑" panose="020B0503020204020204" pitchFamily="34" charset="-122"/>
                <a:ea typeface="微软雅黑" panose="020B0503020204020204" pitchFamily="34" charset="-122"/>
              </a:rPr>
              <a:t>重复执行</a:t>
            </a:r>
            <a:r>
              <a:rPr lang="zh-CN" altLang="zh-CN" sz="2000" b="1" dirty="0" smtClean="0">
                <a:latin typeface="微软雅黑" panose="020B0503020204020204" pitchFamily="34" charset="-122"/>
                <a:ea typeface="微软雅黑" panose="020B0503020204020204" pitchFamily="34" charset="-122"/>
              </a:rPr>
              <a:t>第</a:t>
            </a:r>
            <a:r>
              <a:rPr lang="en-US" altLang="zh-CN" sz="2000" b="1" dirty="0" smtClean="0">
                <a:latin typeface="微软雅黑" panose="020B0503020204020204" pitchFamily="34" charset="-122"/>
                <a:ea typeface="微软雅黑" panose="020B0503020204020204" pitchFamily="34" charset="-122"/>
              </a:rPr>
              <a:t>2</a:t>
            </a:r>
            <a:r>
              <a:rPr lang="zh-CN" altLang="zh-CN" sz="2000" b="1" dirty="0" smtClean="0">
                <a:latin typeface="微软雅黑" panose="020B0503020204020204" pitchFamily="34" charset="-122"/>
                <a:ea typeface="微软雅黑" panose="020B0503020204020204" pitchFamily="34" charset="-122"/>
              </a:rPr>
              <a:t>步</a:t>
            </a:r>
            <a:r>
              <a:rPr lang="zh-CN" altLang="zh-CN" sz="2000" b="1" dirty="0">
                <a:latin typeface="微软雅黑" panose="020B0503020204020204" pitchFamily="34" charset="-122"/>
                <a:ea typeface="微软雅黑" panose="020B0503020204020204" pitchFamily="34" charset="-122"/>
              </a:rPr>
              <a:t>，直到求得的商的位数足够为止。</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0234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561975"/>
          </a:xfrm>
        </p:spPr>
        <p:txBody>
          <a:bodyPr/>
          <a:lstStyle/>
          <a:p>
            <a:r>
              <a:rPr lang="zh-CN" altLang="en-US" dirty="0"/>
              <a:t>原码除法运算</a:t>
            </a:r>
          </a:p>
        </p:txBody>
      </p:sp>
      <p:sp>
        <p:nvSpPr>
          <p:cNvPr id="3" name="内容占位符 2"/>
          <p:cNvSpPr>
            <a:spLocks noGrp="1"/>
          </p:cNvSpPr>
          <p:nvPr>
            <p:ph idx="1"/>
          </p:nvPr>
        </p:nvSpPr>
        <p:spPr/>
        <p:txBody>
          <a:bodyPr/>
          <a:lstStyle/>
          <a:p>
            <a:r>
              <a:rPr lang="zh-CN" altLang="zh-CN" dirty="0" smtClean="0">
                <a:latin typeface="微软雅黑" panose="020B0503020204020204" pitchFamily="34" charset="-122"/>
                <a:ea typeface="微软雅黑" panose="020B0503020204020204" pitchFamily="34" charset="-122"/>
              </a:rPr>
              <a:t>操作数预置</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做减法试</a:t>
            </a:r>
            <a:r>
              <a:rPr lang="zh-CN" altLang="zh-CN" dirty="0" smtClean="0">
                <a:latin typeface="微软雅黑" panose="020B0503020204020204" pitchFamily="34" charset="-122"/>
                <a:ea typeface="微软雅黑" panose="020B0503020204020204" pitchFamily="34" charset="-122"/>
              </a:rPr>
              <a:t>商</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上商为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时恢复</a:t>
            </a:r>
            <a:r>
              <a:rPr lang="zh-CN" altLang="zh-CN" dirty="0" smtClean="0">
                <a:latin typeface="微软雅黑" panose="020B0503020204020204" pitchFamily="34" charset="-122"/>
                <a:ea typeface="微软雅黑" panose="020B0503020204020204" pitchFamily="34" charset="-122"/>
              </a:rPr>
              <a:t>余数</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中间余数左移，以便继续试商</a:t>
            </a:r>
            <a:endParaRPr lang="zh-CN" altLang="en-US"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88940"/>
            <a:ext cx="6525725" cy="3551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227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561975"/>
          </a:xfrm>
        </p:spPr>
        <p:txBody>
          <a:bodyPr/>
          <a:lstStyle/>
          <a:p>
            <a:r>
              <a:rPr lang="zh-CN" altLang="en-US" dirty="0" smtClean="0"/>
              <a:t>恢复余数法</a:t>
            </a:r>
            <a:endParaRPr lang="zh-CN" altLang="en-US" dirty="0"/>
          </a:p>
        </p:txBody>
      </p:sp>
      <p:sp>
        <p:nvSpPr>
          <p:cNvPr id="3" name="内容占位符 2"/>
          <p:cNvSpPr>
            <a:spLocks noGrp="1"/>
          </p:cNvSpPr>
          <p:nvPr>
            <p:ph idx="1"/>
          </p:nvPr>
        </p:nvSpPr>
        <p:spPr/>
        <p:txBody>
          <a:bodyPr/>
          <a:lstStyle/>
          <a:p>
            <a:pPr marL="0" indent="0" algn="just">
              <a:buNone/>
            </a:pP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3.5 </a:t>
            </a:r>
            <a:r>
              <a:rPr lang="zh-CN" altLang="zh-CN" dirty="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[X]</a:t>
            </a:r>
            <a:r>
              <a:rPr lang="zh-CN" altLang="zh-CN" baseline="-25000" dirty="0">
                <a:latin typeface="微软雅黑" panose="020B0503020204020204" pitchFamily="34" charset="-122"/>
                <a:ea typeface="微软雅黑" panose="020B0503020204020204" pitchFamily="34" charset="-122"/>
              </a:rPr>
              <a:t>原 </a:t>
            </a:r>
            <a:r>
              <a:rPr lang="en-US" altLang="zh-CN" dirty="0">
                <a:latin typeface="微软雅黑" panose="020B0503020204020204" pitchFamily="34" charset="-122"/>
                <a:ea typeface="微软雅黑" panose="020B0503020204020204" pitchFamily="34" charset="-122"/>
              </a:rPr>
              <a:t>= 0.1011 ,  [Y]</a:t>
            </a:r>
            <a:r>
              <a:rPr lang="zh-CN" altLang="zh-CN" baseline="-25000" dirty="0">
                <a:latin typeface="微软雅黑" panose="020B0503020204020204" pitchFamily="34" charset="-122"/>
                <a:ea typeface="微软雅黑" panose="020B0503020204020204" pitchFamily="34" charset="-122"/>
              </a:rPr>
              <a:t>原 </a:t>
            </a:r>
            <a:r>
              <a:rPr lang="en-US" altLang="zh-CN" dirty="0">
                <a:latin typeface="微软雅黑" panose="020B0503020204020204" pitchFamily="34" charset="-122"/>
                <a:ea typeface="微软雅黑" panose="020B0503020204020204" pitchFamily="34" charset="-122"/>
              </a:rPr>
              <a:t>= 1.1101</a:t>
            </a:r>
            <a:r>
              <a:rPr lang="en-US" altLang="zh-CN" baseline="-25000"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，用恢复余数法计算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原</a:t>
            </a:r>
            <a:r>
              <a:rPr lang="zh-CN" altLang="zh-CN" dirty="0">
                <a:latin typeface="微软雅黑" panose="020B0503020204020204" pitchFamily="34" charset="-122"/>
                <a:ea typeface="微软雅黑" panose="020B0503020204020204" pitchFamily="34" charset="-122"/>
              </a:rPr>
              <a:t>。</a:t>
            </a:r>
          </a:p>
          <a:p>
            <a:pPr marL="0" indent="0" algn="just">
              <a:buNone/>
            </a:pPr>
            <a:r>
              <a:rPr lang="zh-CN" altLang="zh-CN" dirty="0">
                <a:latin typeface="微软雅黑" panose="020B0503020204020204" pitchFamily="34" charset="-122"/>
                <a:ea typeface="微软雅黑" panose="020B0503020204020204" pitchFamily="34" charset="-122"/>
              </a:rPr>
              <a:t>解：分符号位和数值位两部分进行。商的符号位：</a:t>
            </a:r>
            <a:r>
              <a:rPr lang="en-US" altLang="zh-CN" dirty="0" smtClean="0">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sym typeface="Symbol"/>
              </a:rPr>
              <a:t></a:t>
            </a:r>
            <a:r>
              <a:rPr lang="en-US" altLang="zh-CN" dirty="0" smtClean="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1</a:t>
            </a:r>
            <a:endParaRPr lang="zh-CN"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13865"/>
            <a:ext cx="6389566" cy="458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43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zh-CN" altLang="en-US" sz="3600" dirty="0">
                <a:latin typeface="微软雅黑" panose="020B0503020204020204" pitchFamily="34" charset="-122"/>
                <a:ea typeface="微软雅黑" panose="020B0503020204020204" pitchFamily="34" charset="-122"/>
              </a:rPr>
              <a:t>按位运算</a:t>
            </a:r>
          </a:p>
        </p:txBody>
      </p:sp>
      <p:sp>
        <p:nvSpPr>
          <p:cNvPr id="393219" name="Rectangle 3"/>
          <p:cNvSpPr>
            <a:spLocks noGrp="1" noChangeArrowheads="1"/>
          </p:cNvSpPr>
          <p:nvPr>
            <p:ph type="body" idx="4294967295"/>
          </p:nvPr>
        </p:nvSpPr>
        <p:spPr>
          <a:xfrm>
            <a:off x="76200" y="831850"/>
            <a:ext cx="8996300" cy="4672561"/>
          </a:xfrm>
        </p:spPr>
        <p:txBody>
          <a:bodyPr wrap="square" lIns="63500" tIns="25400" rIns="63500" bIns="25400">
            <a:spAutoFit/>
          </a:bodyPr>
          <a:lstStyle/>
          <a:p>
            <a:pPr marL="203200" indent="-2032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按位运算</a:t>
            </a:r>
          </a:p>
          <a:p>
            <a:pPr marL="685800" lvl="1" indent="-1905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用途</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对</a:t>
            </a:r>
            <a:r>
              <a:rPr lang="zh-CN" altLang="en-US" sz="2200" dirty="0" smtClean="0">
                <a:solidFill>
                  <a:srgbClr val="C00000"/>
                </a:solidFill>
                <a:latin typeface="微软雅黑" panose="020B0503020204020204" pitchFamily="34" charset="-122"/>
                <a:ea typeface="微软雅黑" panose="020B0503020204020204" pitchFamily="34" charset="-122"/>
              </a:rPr>
              <a:t>位串</a:t>
            </a:r>
            <a:r>
              <a:rPr lang="zh-CN" altLang="en-US" sz="2200" dirty="0" smtClean="0">
                <a:latin typeface="微软雅黑" panose="020B0503020204020204" pitchFamily="34" charset="-122"/>
                <a:ea typeface="微软雅黑" panose="020B0503020204020204" pitchFamily="34" charset="-122"/>
              </a:rPr>
              <a:t>实现“掩码”（</a:t>
            </a:r>
            <a:r>
              <a:rPr lang="en-US" altLang="zh-CN" sz="2200" dirty="0" smtClean="0">
                <a:latin typeface="微软雅黑" panose="020B0503020204020204" pitchFamily="34" charset="-122"/>
                <a:ea typeface="微软雅黑" panose="020B0503020204020204" pitchFamily="34" charset="-122"/>
              </a:rPr>
              <a:t>mask</a:t>
            </a:r>
            <a:r>
              <a:rPr lang="zh-CN" altLang="en-US" sz="2200" dirty="0" smtClean="0">
                <a:latin typeface="微软雅黑" panose="020B0503020204020204" pitchFamily="34" charset="-122"/>
                <a:ea typeface="微软雅黑" panose="020B0503020204020204" pitchFamily="34" charset="-122"/>
              </a:rPr>
              <a:t>）操作或相应的其他处理</a:t>
            </a: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（主要用于对</a:t>
            </a:r>
            <a:r>
              <a:rPr lang="zh-CN" altLang="en-US" sz="2200" dirty="0" smtClean="0">
                <a:solidFill>
                  <a:srgbClr val="C00000"/>
                </a:solidFill>
                <a:latin typeface="微软雅黑" panose="020B0503020204020204" pitchFamily="34" charset="-122"/>
                <a:ea typeface="微软雅黑" panose="020B0503020204020204" pitchFamily="34" charset="-122"/>
              </a:rPr>
              <a:t>多媒体数据或状态</a:t>
            </a:r>
            <a:r>
              <a:rPr lang="en-US" altLang="zh-CN" sz="2200" dirty="0" smtClean="0">
                <a:solidFill>
                  <a:srgbClr val="C00000"/>
                </a:solidFill>
                <a:latin typeface="微软雅黑" panose="020B0503020204020204" pitchFamily="34" charset="-122"/>
                <a:ea typeface="微软雅黑" panose="020B0503020204020204" pitchFamily="34" charset="-122"/>
              </a:rPr>
              <a:t>/</a:t>
            </a:r>
            <a:r>
              <a:rPr lang="zh-CN" altLang="en-US" sz="2200" dirty="0" smtClean="0">
                <a:solidFill>
                  <a:srgbClr val="C00000"/>
                </a:solidFill>
                <a:latin typeface="微软雅黑" panose="020B0503020204020204" pitchFamily="34" charset="-122"/>
                <a:ea typeface="微软雅黑" panose="020B0503020204020204" pitchFamily="34" charset="-122"/>
              </a:rPr>
              <a:t>控制信息</a:t>
            </a:r>
            <a:r>
              <a:rPr lang="zh-CN" altLang="en-US" sz="2200" dirty="0" smtClean="0">
                <a:latin typeface="微软雅黑" panose="020B0503020204020204" pitchFamily="34" charset="-122"/>
                <a:ea typeface="微软雅黑" panose="020B0503020204020204" pitchFamily="34" charset="-122"/>
              </a:rPr>
              <a:t>进行处理）</a:t>
            </a:r>
          </a:p>
          <a:p>
            <a:pPr marL="685800" lvl="1" indent="-1905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操作</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按位或：“</a:t>
            </a:r>
            <a:r>
              <a:rPr lang="en-US" altLang="zh-CN" sz="2200" dirty="0" smtClean="0">
                <a:latin typeface="微软雅黑" panose="020B0503020204020204" pitchFamily="34" charset="-122"/>
                <a:ea typeface="微软雅黑" panose="020B0503020204020204" pitchFamily="34" charset="-122"/>
              </a:rPr>
              <a:t>|” </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按位与：“</a:t>
            </a:r>
            <a:r>
              <a:rPr lang="en-US" altLang="zh-CN" sz="2200" dirty="0" smtClean="0">
                <a:latin typeface="微软雅黑" panose="020B0503020204020204" pitchFamily="34" charset="-122"/>
                <a:ea typeface="微软雅黑" panose="020B0503020204020204" pitchFamily="34" charset="-122"/>
              </a:rPr>
              <a:t>&amp;”</a:t>
            </a:r>
            <a:endParaRPr lang="zh-CN" altLang="en-US" sz="2200" dirty="0" smtClean="0">
              <a:latin typeface="微软雅黑" panose="020B0503020204020204" pitchFamily="34" charset="-122"/>
              <a:ea typeface="微软雅黑" panose="020B0503020204020204" pitchFamily="34" charset="-122"/>
            </a:endParaRP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按位取反：“</a:t>
            </a:r>
            <a:r>
              <a:rPr lang="en-US" altLang="zh-CN" sz="2200" dirty="0" smtClean="0">
                <a:latin typeface="微软雅黑" panose="020B0503020204020204" pitchFamily="34" charset="-122"/>
                <a:ea typeface="微软雅黑" panose="020B0503020204020204" pitchFamily="34" charset="-122"/>
              </a:rPr>
              <a:t>~”</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按位异或：“</a:t>
            </a:r>
            <a:r>
              <a:rPr lang="en-US" altLang="zh-CN" sz="2200" dirty="0" smtClean="0">
                <a:latin typeface="微软雅黑" panose="020B0503020204020204" pitchFamily="34" charset="-122"/>
                <a:ea typeface="微软雅黑" panose="020B0503020204020204" pitchFamily="34" charset="-122"/>
              </a:rPr>
              <a:t>^”</a:t>
            </a:r>
          </a:p>
          <a:p>
            <a:pPr marL="1257300" lvl="2" indent="-342900">
              <a:lnSpc>
                <a:spcPct val="100000"/>
              </a:lnSpc>
              <a:spcBef>
                <a:spcPct val="15000"/>
              </a:spcBef>
              <a:buFontTx/>
              <a:buNone/>
            </a:pPr>
            <a:r>
              <a:rPr lang="zh-CN" altLang="en-US" sz="2200" dirty="0" smtClean="0">
                <a:solidFill>
                  <a:srgbClr val="CC0000"/>
                </a:solidFill>
                <a:latin typeface="微软雅黑" panose="020B0503020204020204" pitchFamily="34" charset="-122"/>
                <a:ea typeface="微软雅黑" panose="020B0503020204020204" pitchFamily="34" charset="-122"/>
              </a:rPr>
              <a:t>问题：如何从</a:t>
            </a:r>
            <a:r>
              <a:rPr lang="en-US" altLang="zh-CN" sz="2200" dirty="0" smtClean="0">
                <a:solidFill>
                  <a:srgbClr val="CC0000"/>
                </a:solidFill>
                <a:latin typeface="微软雅黑" panose="020B0503020204020204" pitchFamily="34" charset="-122"/>
                <a:ea typeface="微软雅黑" panose="020B0503020204020204" pitchFamily="34" charset="-122"/>
              </a:rPr>
              <a:t>16</a:t>
            </a:r>
            <a:r>
              <a:rPr lang="zh-CN" altLang="en-US" sz="2200" dirty="0" smtClean="0">
                <a:solidFill>
                  <a:srgbClr val="CC0000"/>
                </a:solidFill>
                <a:latin typeface="微软雅黑" panose="020B0503020204020204" pitchFamily="34" charset="-122"/>
                <a:ea typeface="微软雅黑" panose="020B0503020204020204" pitchFamily="34" charset="-122"/>
              </a:rPr>
              <a:t>位采样数据</a:t>
            </a:r>
            <a:r>
              <a:rPr lang="en-US" altLang="zh-CN" sz="2200" dirty="0" smtClean="0">
                <a:solidFill>
                  <a:srgbClr val="CC0000"/>
                </a:solidFill>
                <a:latin typeface="微软雅黑" panose="020B0503020204020204" pitchFamily="34" charset="-122"/>
                <a:ea typeface="微软雅黑" panose="020B0503020204020204" pitchFamily="34" charset="-122"/>
              </a:rPr>
              <a:t>y</a:t>
            </a:r>
            <a:r>
              <a:rPr lang="zh-CN" altLang="en-US" sz="2200" dirty="0" smtClean="0">
                <a:solidFill>
                  <a:srgbClr val="CC0000"/>
                </a:solidFill>
                <a:latin typeface="微软雅黑" panose="020B0503020204020204" pitchFamily="34" charset="-122"/>
                <a:ea typeface="微软雅黑" panose="020B0503020204020204" pitchFamily="34" charset="-122"/>
              </a:rPr>
              <a:t>中</a:t>
            </a:r>
            <a:r>
              <a:rPr lang="zh-CN" altLang="en-US" sz="2200" dirty="0">
                <a:solidFill>
                  <a:srgbClr val="CC0000"/>
                </a:solidFill>
                <a:latin typeface="微软雅黑" panose="020B0503020204020204" pitchFamily="34" charset="-122"/>
                <a:ea typeface="微软雅黑" panose="020B0503020204020204" pitchFamily="34" charset="-122"/>
              </a:rPr>
              <a:t>保留</a:t>
            </a:r>
            <a:r>
              <a:rPr lang="zh-CN" altLang="en-US" sz="2200" dirty="0" smtClean="0">
                <a:solidFill>
                  <a:srgbClr val="CC0000"/>
                </a:solidFill>
                <a:latin typeface="微软雅黑" panose="020B0503020204020204" pitchFamily="34" charset="-122"/>
                <a:ea typeface="微软雅黑" panose="020B0503020204020204" pitchFamily="34" charset="-122"/>
              </a:rPr>
              <a:t>高位字节，并使低字节为</a:t>
            </a:r>
            <a:r>
              <a:rPr lang="en-US" altLang="zh-CN" sz="2200" dirty="0" smtClean="0">
                <a:solidFill>
                  <a:srgbClr val="CC0000"/>
                </a:solidFill>
                <a:latin typeface="微软雅黑" panose="020B0503020204020204" pitchFamily="34" charset="-122"/>
                <a:ea typeface="微软雅黑" panose="020B0503020204020204" pitchFamily="34" charset="-122"/>
              </a:rPr>
              <a:t>0</a:t>
            </a:r>
            <a:r>
              <a:rPr lang="zh-CN" altLang="en-US" sz="2200" dirty="0" smtClean="0">
                <a:solidFill>
                  <a:srgbClr val="CC0000"/>
                </a:solidFill>
                <a:latin typeface="微软雅黑" panose="020B0503020204020204" pitchFamily="34" charset="-122"/>
                <a:ea typeface="微软雅黑" panose="020B0503020204020204" pitchFamily="34" charset="-122"/>
              </a:rPr>
              <a:t>？</a:t>
            </a: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可用“</a:t>
            </a:r>
            <a:r>
              <a:rPr lang="en-US" altLang="zh-CN" sz="2200" dirty="0" smtClean="0">
                <a:latin typeface="微软雅黑" panose="020B0503020204020204" pitchFamily="34" charset="-122"/>
                <a:ea typeface="微软雅黑" panose="020B0503020204020204" pitchFamily="34" charset="-122"/>
              </a:rPr>
              <a:t>&amp;”</a:t>
            </a:r>
            <a:r>
              <a:rPr lang="zh-CN" altLang="en-US" sz="2200" dirty="0" smtClean="0">
                <a:latin typeface="微软雅黑" panose="020B0503020204020204" pitchFamily="34" charset="-122"/>
                <a:ea typeface="微软雅黑" panose="020B0503020204020204" pitchFamily="34" charset="-122"/>
              </a:rPr>
              <a:t>实现“掩码”操作：</a:t>
            </a:r>
            <a:r>
              <a:rPr lang="en-US" altLang="zh-CN" sz="2200" dirty="0" smtClean="0">
                <a:latin typeface="微软雅黑" panose="020B0503020204020204" pitchFamily="34" charset="-122"/>
                <a:ea typeface="微软雅黑" panose="020B0503020204020204" pitchFamily="34" charset="-122"/>
              </a:rPr>
              <a:t>y &amp; 0xFF00</a:t>
            </a:r>
            <a:endParaRPr lang="zh-CN" altLang="en-US" sz="2200" dirty="0" smtClean="0">
              <a:latin typeface="微软雅黑" panose="020B0503020204020204" pitchFamily="34" charset="-122"/>
              <a:ea typeface="微软雅黑" panose="020B0503020204020204" pitchFamily="34" charset="-122"/>
            </a:endParaRP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例如，当</a:t>
            </a:r>
            <a:r>
              <a:rPr lang="en-US" altLang="zh-CN" sz="2200" dirty="0" smtClean="0">
                <a:latin typeface="微软雅黑" panose="020B0503020204020204" pitchFamily="34" charset="-122"/>
                <a:ea typeface="微软雅黑" panose="020B0503020204020204" pitchFamily="34" charset="-122"/>
              </a:rPr>
              <a:t>y=0x2C0B</a:t>
            </a:r>
            <a:r>
              <a:rPr lang="zh-CN" altLang="en-US" sz="2200" dirty="0" smtClean="0">
                <a:latin typeface="微软雅黑" panose="020B0503020204020204" pitchFamily="34" charset="-122"/>
                <a:ea typeface="微软雅黑" panose="020B0503020204020204" pitchFamily="34" charset="-122"/>
              </a:rPr>
              <a:t>时，得到结果为：</a:t>
            </a:r>
            <a:r>
              <a:rPr lang="en-US" altLang="zh-CN" sz="2200" dirty="0" smtClean="0">
                <a:latin typeface="微软雅黑" panose="020B0503020204020204" pitchFamily="34" charset="-122"/>
                <a:ea typeface="微软雅黑" panose="020B0503020204020204" pitchFamily="34" charset="-122"/>
              </a:rPr>
              <a:t>0x2C00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2" end="2"/>
                                            </p:txEl>
                                          </p:spTgt>
                                        </p:tgtEl>
                                        <p:attrNameLst>
                                          <p:attrName>style.visibility</p:attrName>
                                        </p:attrNameLst>
                                      </p:cBhvr>
                                      <p:to>
                                        <p:strVal val="visible"/>
                                      </p:to>
                                    </p:set>
                                    <p:animEffect transition="in" filter="blinds(horizontal)">
                                      <p:cBhvr>
                                        <p:cTn id="7" dur="500"/>
                                        <p:tgtEl>
                                          <p:spTgt spid="3932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3" end="3"/>
                                            </p:txEl>
                                          </p:spTgt>
                                        </p:tgtEl>
                                        <p:attrNameLst>
                                          <p:attrName>style.visibility</p:attrName>
                                        </p:attrNameLst>
                                      </p:cBhvr>
                                      <p:to>
                                        <p:strVal val="visible"/>
                                      </p:to>
                                    </p:set>
                                    <p:animEffect transition="in" filter="blinds(horizontal)">
                                      <p:cBhvr>
                                        <p:cTn id="10" dur="500"/>
                                        <p:tgtEl>
                                          <p:spTgt spid="39321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18" dur="500"/>
                                        <p:tgtEl>
                                          <p:spTgt spid="39321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1" dur="500"/>
                                        <p:tgtEl>
                                          <p:spTgt spid="39321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4" dur="500"/>
                                        <p:tgtEl>
                                          <p:spTgt spid="39321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7" dur="500"/>
                                        <p:tgtEl>
                                          <p:spTgt spid="393219">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32" dur="500"/>
                                        <p:tgtEl>
                                          <p:spTgt spid="393219">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5" dur="500"/>
                                        <p:tgtEl>
                                          <p:spTgt spid="393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195" y="121720"/>
            <a:ext cx="8229600" cy="561975"/>
          </a:xfrm>
        </p:spPr>
        <p:txBody>
          <a:bodyPr/>
          <a:lstStyle/>
          <a:p>
            <a:r>
              <a:rPr lang="zh-CN" altLang="en-US" dirty="0" smtClean="0"/>
              <a:t>不恢复余数法</a:t>
            </a:r>
            <a:endParaRPr lang="zh-CN" altLang="en-US" dirty="0"/>
          </a:p>
        </p:txBody>
      </p:sp>
      <p:sp>
        <p:nvSpPr>
          <p:cNvPr id="3" name="内容占位符 2"/>
          <p:cNvSpPr>
            <a:spLocks noGrp="1"/>
          </p:cNvSpPr>
          <p:nvPr>
            <p:ph idx="1"/>
          </p:nvPr>
        </p:nvSpPr>
        <p:spPr/>
        <p:txBody>
          <a:bodyPr/>
          <a:lstStyle/>
          <a:p>
            <a:pPr marL="0" indent="0" algn="just">
              <a:buNone/>
            </a:pP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3.5 </a:t>
            </a:r>
            <a:r>
              <a:rPr lang="zh-CN" altLang="zh-CN" dirty="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[X]</a:t>
            </a:r>
            <a:r>
              <a:rPr lang="zh-CN" altLang="zh-CN" baseline="-25000" dirty="0">
                <a:latin typeface="微软雅黑" panose="020B0503020204020204" pitchFamily="34" charset="-122"/>
                <a:ea typeface="微软雅黑" panose="020B0503020204020204" pitchFamily="34" charset="-122"/>
              </a:rPr>
              <a:t>原 </a:t>
            </a:r>
            <a:r>
              <a:rPr lang="en-US" altLang="zh-CN" dirty="0">
                <a:latin typeface="微软雅黑" panose="020B0503020204020204" pitchFamily="34" charset="-122"/>
                <a:ea typeface="微软雅黑" panose="020B0503020204020204" pitchFamily="34" charset="-122"/>
              </a:rPr>
              <a:t>= 0.1011 ,  [Y]</a:t>
            </a:r>
            <a:r>
              <a:rPr lang="zh-CN" altLang="zh-CN" baseline="-25000" dirty="0">
                <a:latin typeface="微软雅黑" panose="020B0503020204020204" pitchFamily="34" charset="-122"/>
                <a:ea typeface="微软雅黑" panose="020B0503020204020204" pitchFamily="34" charset="-122"/>
              </a:rPr>
              <a:t>原 </a:t>
            </a:r>
            <a:r>
              <a:rPr lang="en-US" altLang="zh-CN" dirty="0">
                <a:latin typeface="微软雅黑" panose="020B0503020204020204" pitchFamily="34" charset="-122"/>
                <a:ea typeface="微软雅黑" panose="020B0503020204020204" pitchFamily="34" charset="-122"/>
              </a:rPr>
              <a:t>= 1.1101</a:t>
            </a:r>
            <a:r>
              <a:rPr lang="en-US" altLang="zh-CN" baseline="-25000"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，用恢复余数法计算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原</a:t>
            </a:r>
            <a:r>
              <a:rPr lang="zh-CN" altLang="zh-CN" dirty="0">
                <a:latin typeface="微软雅黑" panose="020B0503020204020204" pitchFamily="34" charset="-122"/>
                <a:ea typeface="微软雅黑" panose="020B0503020204020204" pitchFamily="34" charset="-122"/>
              </a:rPr>
              <a:t>。</a:t>
            </a:r>
          </a:p>
          <a:p>
            <a:pPr marL="0" indent="0" algn="just">
              <a:buNone/>
            </a:pPr>
            <a:r>
              <a:rPr lang="zh-CN" altLang="zh-CN" dirty="0">
                <a:latin typeface="微软雅黑" panose="020B0503020204020204" pitchFamily="34" charset="-122"/>
                <a:ea typeface="微软雅黑" panose="020B0503020204020204" pitchFamily="34" charset="-122"/>
              </a:rPr>
              <a:t>解：分符号位和数值位两部分进行。商的符号位：</a:t>
            </a:r>
            <a:r>
              <a:rPr lang="en-US" altLang="zh-CN" dirty="0" smtClean="0">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sym typeface="Symbol"/>
              </a:rPr>
              <a:t></a:t>
            </a:r>
            <a:r>
              <a:rPr lang="en-US" altLang="zh-CN" dirty="0" smtClean="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1</a:t>
            </a:r>
            <a:endParaRPr lang="zh-CN"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30" y="2213865"/>
            <a:ext cx="6327195" cy="880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023955"/>
            <a:ext cx="6310711" cy="301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535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53625"/>
            <a:ext cx="8229600" cy="605294"/>
          </a:xfrm>
        </p:spPr>
        <p:txBody>
          <a:bodyPr lIns="63500" tIns="25400" rIns="63500" bIns="25400" anchor="t">
            <a:spAutoFit/>
          </a:bodyPr>
          <a:lstStyle/>
          <a:p>
            <a:r>
              <a:rPr lang="en-US" altLang="zh-CN" sz="3600" dirty="0">
                <a:latin typeface="微软雅黑" panose="020B0503020204020204" pitchFamily="34" charset="-122"/>
                <a:ea typeface="微软雅黑" panose="020B0503020204020204" pitchFamily="34" charset="-122"/>
              </a:rPr>
              <a:t>C</a:t>
            </a:r>
            <a:r>
              <a:rPr lang="zh-CN" altLang="en-US" sz="3600" dirty="0">
                <a:latin typeface="微软雅黑" panose="020B0503020204020204" pitchFamily="34" charset="-122"/>
                <a:ea typeface="微软雅黑" panose="020B0503020204020204" pitchFamily="34" charset="-122"/>
              </a:rPr>
              <a:t>语言程序</a:t>
            </a:r>
            <a:r>
              <a:rPr lang="zh-CN" altLang="en-US" sz="3600" dirty="0" smtClean="0">
                <a:latin typeface="微软雅黑" panose="020B0503020204020204" pitchFamily="34" charset="-122"/>
                <a:ea typeface="微软雅黑" panose="020B0503020204020204" pitchFamily="34" charset="-122"/>
              </a:rPr>
              <a:t>中</a:t>
            </a:r>
            <a:r>
              <a:rPr lang="zh-CN" altLang="en-US" sz="3600" dirty="0">
                <a:latin typeface="微软雅黑" panose="020B0503020204020204" pitchFamily="34" charset="-122"/>
                <a:ea typeface="微软雅黑" panose="020B0503020204020204" pitchFamily="34" charset="-122"/>
              </a:rPr>
              <a:t>的</a:t>
            </a:r>
            <a:r>
              <a:rPr lang="zh-CN" altLang="en-US" sz="3600" dirty="0" smtClean="0">
                <a:latin typeface="微软雅黑" panose="020B0503020204020204" pitchFamily="34" charset="-122"/>
                <a:ea typeface="微软雅黑" panose="020B0503020204020204" pitchFamily="34" charset="-122"/>
              </a:rPr>
              <a:t>逻辑运算</a:t>
            </a:r>
          </a:p>
        </p:txBody>
      </p:sp>
      <p:sp>
        <p:nvSpPr>
          <p:cNvPr id="394243" name="Rectangle 3"/>
          <p:cNvSpPr>
            <a:spLocks noGrp="1" noChangeArrowheads="1"/>
          </p:cNvSpPr>
          <p:nvPr>
            <p:ph type="body" idx="4294967295"/>
          </p:nvPr>
        </p:nvSpPr>
        <p:spPr>
          <a:xfrm>
            <a:off x="341530" y="789153"/>
            <a:ext cx="8492985" cy="5925212"/>
          </a:xfrm>
        </p:spPr>
        <p:txBody>
          <a:bodyPr wrap="square" lIns="63500" tIns="25400" rIns="63500" bIns="25400">
            <a:spAutoFit/>
          </a:bodyPr>
          <a:lstStyle/>
          <a:p>
            <a:pPr marL="203200" indent="-203200"/>
            <a:r>
              <a:rPr lang="zh-CN" altLang="en-US" sz="2200" dirty="0" smtClean="0">
                <a:latin typeface="微软雅黑" panose="020B0503020204020204" pitchFamily="34" charset="-122"/>
                <a:ea typeface="微软雅黑" panose="020B0503020204020204" pitchFamily="34" charset="-122"/>
              </a:rPr>
              <a:t>逻辑运算</a:t>
            </a:r>
          </a:p>
          <a:p>
            <a:pPr marL="685800" lvl="1" indent="-190500"/>
            <a:r>
              <a:rPr lang="zh-CN" altLang="en-US" sz="2200" dirty="0" smtClean="0">
                <a:latin typeface="微软雅黑" panose="020B0503020204020204" pitchFamily="34" charset="-122"/>
                <a:ea typeface="微软雅黑" panose="020B0503020204020204" pitchFamily="34" charset="-122"/>
              </a:rPr>
              <a:t>用途</a:t>
            </a:r>
          </a:p>
          <a:p>
            <a:pPr marL="1257300" lvl="2" indent="-342900"/>
            <a:r>
              <a:rPr lang="zh-CN" altLang="en-US" sz="2200" dirty="0" smtClean="0">
                <a:latin typeface="微软雅黑" panose="020B0503020204020204" pitchFamily="34" charset="-122"/>
                <a:ea typeface="微软雅黑" panose="020B0503020204020204" pitchFamily="34" charset="-122"/>
              </a:rPr>
              <a:t>用于关系表达式的运算</a:t>
            </a:r>
          </a:p>
          <a:p>
            <a:pPr marL="1257300" lvl="2" indent="-342900">
              <a:buFontTx/>
              <a:buNone/>
            </a:pPr>
            <a:r>
              <a:rPr lang="zh-CN" altLang="en-US" sz="2200" dirty="0" smtClean="0">
                <a:latin typeface="微软雅黑" panose="020B0503020204020204" pitchFamily="34" charset="-122"/>
                <a:ea typeface="微软雅黑" panose="020B0503020204020204" pitchFamily="34" charset="-122"/>
              </a:rPr>
              <a:t>例如，</a:t>
            </a:r>
            <a:r>
              <a:rPr lang="en-US" altLang="zh-CN" sz="2200" dirty="0" smtClean="0">
                <a:latin typeface="微软雅黑" panose="020B0503020204020204" pitchFamily="34" charset="-122"/>
                <a:ea typeface="微软雅黑" panose="020B0503020204020204" pitchFamily="34" charset="-122"/>
              </a:rPr>
              <a:t>if </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x&gt;y and </a:t>
            </a:r>
            <a:r>
              <a:rPr lang="en-US" altLang="zh-CN" sz="2200" dirty="0" err="1" smtClean="0">
                <a:latin typeface="微软雅黑" panose="020B0503020204020204" pitchFamily="34" charset="-122"/>
                <a:ea typeface="微软雅黑" panose="020B0503020204020204" pitchFamily="34" charset="-122"/>
              </a:rPr>
              <a:t>i</a:t>
            </a:r>
            <a:r>
              <a:rPr lang="en-US" altLang="zh-CN" sz="2200" dirty="0" smtClean="0">
                <a:latin typeface="微软雅黑" panose="020B0503020204020204" pitchFamily="34" charset="-122"/>
                <a:ea typeface="微软雅黑" panose="020B0503020204020204" pitchFamily="34" charset="-122"/>
              </a:rPr>
              <a:t>&lt;100</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then ……</a:t>
            </a:r>
            <a:r>
              <a:rPr lang="zh-CN" altLang="en-US" sz="2200" dirty="0" smtClean="0">
                <a:latin typeface="微软雅黑" panose="020B0503020204020204" pitchFamily="34" charset="-122"/>
                <a:ea typeface="微软雅黑" panose="020B0503020204020204" pitchFamily="34" charset="-122"/>
              </a:rPr>
              <a:t>中的“</a:t>
            </a:r>
            <a:r>
              <a:rPr lang="en-US" altLang="zh-CN" sz="2200" dirty="0" smtClean="0">
                <a:latin typeface="微软雅黑" panose="020B0503020204020204" pitchFamily="34" charset="-122"/>
                <a:ea typeface="微软雅黑" panose="020B0503020204020204" pitchFamily="34" charset="-122"/>
              </a:rPr>
              <a:t>and”</a:t>
            </a:r>
            <a:r>
              <a:rPr lang="zh-CN" altLang="en-US" sz="2200" dirty="0" smtClean="0">
                <a:latin typeface="微软雅黑" panose="020B0503020204020204" pitchFamily="34" charset="-122"/>
                <a:ea typeface="微软雅黑" panose="020B0503020204020204" pitchFamily="34" charset="-122"/>
              </a:rPr>
              <a:t>运算</a:t>
            </a:r>
          </a:p>
          <a:p>
            <a:pPr marL="685800" lvl="1" indent="-190500"/>
            <a:r>
              <a:rPr lang="zh-CN" altLang="en-US" sz="2200" dirty="0" smtClean="0">
                <a:latin typeface="微软雅黑" panose="020B0503020204020204" pitchFamily="34" charset="-122"/>
                <a:ea typeface="微软雅黑" panose="020B0503020204020204" pitchFamily="34" charset="-122"/>
              </a:rPr>
              <a:t>操作</a:t>
            </a:r>
          </a:p>
          <a:p>
            <a:pPr marL="1257300" lvl="2" indent="-342900"/>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OR”</a:t>
            </a:r>
            <a:r>
              <a:rPr lang="zh-CN" altLang="en-US" sz="2200" dirty="0" smtClean="0">
                <a:latin typeface="微软雅黑" panose="020B0503020204020204" pitchFamily="34" charset="-122"/>
                <a:ea typeface="微软雅黑" panose="020B0503020204020204" pitchFamily="34" charset="-122"/>
              </a:rPr>
              <a:t>运算</a:t>
            </a:r>
          </a:p>
          <a:p>
            <a:pPr marL="1257300" lvl="2" indent="-342900"/>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&amp;&amp;”</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AND”</a:t>
            </a:r>
            <a:r>
              <a:rPr lang="zh-CN" altLang="en-US" sz="2200" dirty="0" smtClean="0">
                <a:latin typeface="微软雅黑" panose="020B0503020204020204" pitchFamily="34" charset="-122"/>
                <a:ea typeface="微软雅黑" panose="020B0503020204020204" pitchFamily="34" charset="-122"/>
              </a:rPr>
              <a:t>运算</a:t>
            </a:r>
          </a:p>
          <a:p>
            <a:pPr marL="1257300" lvl="2" indent="-342900">
              <a:buFontTx/>
              <a:buNone/>
            </a:pP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例如， </a:t>
            </a:r>
            <a:r>
              <a:rPr lang="en-US" altLang="zh-CN" sz="2200" dirty="0" smtClean="0">
                <a:latin typeface="微软雅黑" panose="020B0503020204020204" pitchFamily="34" charset="-122"/>
                <a:ea typeface="微软雅黑" panose="020B0503020204020204" pitchFamily="34" charset="-122"/>
              </a:rPr>
              <a:t>if ((x&gt;y) &amp;&amp; (</a:t>
            </a:r>
            <a:r>
              <a:rPr lang="en-US" altLang="zh-CN" sz="2200" dirty="0" err="1" smtClean="0">
                <a:latin typeface="微软雅黑" panose="020B0503020204020204" pitchFamily="34" charset="-122"/>
                <a:ea typeface="微软雅黑" panose="020B0503020204020204" pitchFamily="34" charset="-122"/>
              </a:rPr>
              <a:t>i</a:t>
            </a:r>
            <a:r>
              <a:rPr lang="en-US" altLang="zh-CN" sz="2200" dirty="0" smtClean="0">
                <a:latin typeface="微软雅黑" panose="020B0503020204020204" pitchFamily="34" charset="-122"/>
                <a:ea typeface="微软雅黑" panose="020B0503020204020204" pitchFamily="34" charset="-122"/>
              </a:rPr>
              <a:t>&lt;100)) then ……</a:t>
            </a:r>
            <a:endParaRPr lang="zh-CN" altLang="en-US" sz="2200" dirty="0" smtClean="0">
              <a:latin typeface="微软雅黑" panose="020B0503020204020204" pitchFamily="34" charset="-122"/>
              <a:ea typeface="微软雅黑" panose="020B0503020204020204" pitchFamily="34" charset="-122"/>
            </a:endParaRPr>
          </a:p>
          <a:p>
            <a:pPr marL="1257300" lvl="2" indent="-342900"/>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NOT”</a:t>
            </a:r>
            <a:r>
              <a:rPr lang="zh-CN" altLang="en-US" sz="2200" dirty="0" smtClean="0">
                <a:latin typeface="微软雅黑" panose="020B0503020204020204" pitchFamily="34" charset="-122"/>
                <a:ea typeface="微软雅黑" panose="020B0503020204020204" pitchFamily="34" charset="-122"/>
              </a:rPr>
              <a:t>运算 </a:t>
            </a:r>
          </a:p>
          <a:p>
            <a:pPr marL="685800" lvl="1" indent="-190500"/>
            <a:r>
              <a:rPr lang="zh-CN" altLang="en-US" sz="2200" dirty="0" smtClean="0">
                <a:latin typeface="微软雅黑" panose="020B0503020204020204" pitchFamily="34" charset="-122"/>
                <a:ea typeface="微软雅黑" panose="020B0503020204020204" pitchFamily="34" charset="-122"/>
              </a:rPr>
              <a:t>与按位运算的差别</a:t>
            </a:r>
          </a:p>
          <a:p>
            <a:pPr marL="1257300" lvl="2" indent="-342900"/>
            <a:r>
              <a:rPr lang="zh-CN" altLang="en-US" sz="2200" dirty="0" smtClean="0">
                <a:latin typeface="微软雅黑" panose="020B0503020204020204" pitchFamily="34" charset="-122"/>
                <a:ea typeface="微软雅黑" panose="020B0503020204020204" pitchFamily="34" charset="-122"/>
              </a:rPr>
              <a:t>符号表示不同：</a:t>
            </a:r>
            <a:r>
              <a:rPr lang="en-US" altLang="zh-CN" sz="2200" dirty="0" smtClean="0">
                <a:solidFill>
                  <a:srgbClr val="009900"/>
                </a:solidFill>
                <a:latin typeface="微软雅黑" panose="020B0503020204020204" pitchFamily="34" charset="-122"/>
                <a:ea typeface="微软雅黑" panose="020B0503020204020204" pitchFamily="34" charset="-122"/>
              </a:rPr>
              <a:t>&amp; </a:t>
            </a:r>
            <a:r>
              <a:rPr lang="en-US" altLang="zh-CN" sz="2200" dirty="0" smtClean="0">
                <a:solidFill>
                  <a:srgbClr val="009900"/>
                </a:solidFill>
                <a:latin typeface="微软雅黑" panose="020B0503020204020204" pitchFamily="34" charset="-122"/>
                <a:ea typeface="微软雅黑" panose="020B0503020204020204" pitchFamily="34" charset="-122"/>
                <a:cs typeface="Times New Roman" pitchFamily="18" charset="0"/>
              </a:rPr>
              <a:t>~ </a:t>
            </a:r>
            <a:r>
              <a:rPr lang="en-US" altLang="zh-CN" sz="2200" dirty="0" smtClean="0">
                <a:solidFill>
                  <a:srgbClr val="009900"/>
                </a:solidFill>
                <a:latin typeface="微软雅黑" panose="020B0503020204020204" pitchFamily="34" charset="-122"/>
                <a:ea typeface="微软雅黑" panose="020B0503020204020204" pitchFamily="34" charset="-122"/>
              </a:rPr>
              <a:t>&amp;&amp; </a:t>
            </a:r>
            <a:r>
              <a:rPr lang="zh-CN" altLang="en-US" sz="2200" dirty="0" smtClean="0">
                <a:solidFill>
                  <a:srgbClr val="009900"/>
                </a:solidFill>
                <a:latin typeface="微软雅黑" panose="020B0503020204020204" pitchFamily="34" charset="-122"/>
                <a:ea typeface="微软雅黑" panose="020B0503020204020204" pitchFamily="34" charset="-122"/>
              </a:rPr>
              <a:t>；</a:t>
            </a:r>
            <a:r>
              <a:rPr lang="en-US" altLang="zh-CN" sz="2200" dirty="0" smtClean="0">
                <a:solidFill>
                  <a:srgbClr val="009900"/>
                </a:solidFill>
                <a:latin typeface="微软雅黑" panose="020B0503020204020204" pitchFamily="34" charset="-122"/>
                <a:ea typeface="微软雅黑" panose="020B0503020204020204" pitchFamily="34" charset="-122"/>
              </a:rPr>
              <a:t>| ~ ‖</a:t>
            </a:r>
            <a:r>
              <a:rPr lang="zh-CN" altLang="en-US" sz="2200" dirty="0" smtClean="0">
                <a:solidFill>
                  <a:srgbClr val="009900"/>
                </a:solidFill>
                <a:latin typeface="微软雅黑" panose="020B0503020204020204" pitchFamily="34" charset="-122"/>
                <a:ea typeface="微软雅黑" panose="020B0503020204020204" pitchFamily="34" charset="-122"/>
              </a:rPr>
              <a:t>； </a:t>
            </a:r>
            <a:r>
              <a:rPr lang="en-US" altLang="zh-CN" sz="2200" dirty="0" smtClean="0">
                <a:solidFill>
                  <a:srgbClr val="009900"/>
                </a:solidFill>
                <a:latin typeface="微软雅黑" panose="020B0503020204020204" pitchFamily="34" charset="-122"/>
                <a:ea typeface="微软雅黑" panose="020B0503020204020204" pitchFamily="34" charset="-122"/>
              </a:rPr>
              <a:t>……</a:t>
            </a:r>
          </a:p>
          <a:p>
            <a:pPr marL="1257300" lvl="2" indent="-342900"/>
            <a:r>
              <a:rPr lang="zh-CN" altLang="en-US" sz="2200" dirty="0" smtClean="0">
                <a:latin typeface="微软雅黑" panose="020B0503020204020204" pitchFamily="34" charset="-122"/>
                <a:ea typeface="微软雅黑" panose="020B0503020204020204" pitchFamily="34" charset="-122"/>
              </a:rPr>
              <a:t>运算过程不同：</a:t>
            </a:r>
            <a:r>
              <a:rPr lang="zh-CN" altLang="en-US" sz="2200" dirty="0" smtClean="0">
                <a:solidFill>
                  <a:srgbClr val="009900"/>
                </a:solidFill>
                <a:latin typeface="微软雅黑" panose="020B0503020204020204" pitchFamily="34" charset="-122"/>
                <a:ea typeface="微软雅黑" panose="020B0503020204020204" pitchFamily="34" charset="-122"/>
              </a:rPr>
              <a:t>按位 </a:t>
            </a:r>
            <a:r>
              <a:rPr lang="en-US" altLang="zh-CN" sz="2200" dirty="0" smtClean="0">
                <a:solidFill>
                  <a:srgbClr val="009900"/>
                </a:solidFill>
                <a:latin typeface="微软雅黑" panose="020B0503020204020204" pitchFamily="34" charset="-122"/>
                <a:ea typeface="微软雅黑" panose="020B0503020204020204" pitchFamily="34" charset="-122"/>
              </a:rPr>
              <a:t>~ </a:t>
            </a:r>
            <a:r>
              <a:rPr lang="zh-CN" altLang="en-US" sz="2200" dirty="0" smtClean="0">
                <a:solidFill>
                  <a:srgbClr val="009900"/>
                </a:solidFill>
                <a:latin typeface="微软雅黑" panose="020B0503020204020204" pitchFamily="34" charset="-122"/>
                <a:ea typeface="微软雅黑" panose="020B0503020204020204" pitchFamily="34" charset="-122"/>
              </a:rPr>
              <a:t>整体</a:t>
            </a:r>
          </a:p>
          <a:p>
            <a:pPr marL="1257300" lvl="2" indent="-342900"/>
            <a:r>
              <a:rPr lang="zh-CN" altLang="en-US" sz="2200" dirty="0" smtClean="0">
                <a:latin typeface="微软雅黑" panose="020B0503020204020204" pitchFamily="34" charset="-122"/>
                <a:ea typeface="微软雅黑" panose="020B0503020204020204" pitchFamily="34" charset="-122"/>
              </a:rPr>
              <a:t>结果类型不同：</a:t>
            </a:r>
            <a:r>
              <a:rPr lang="zh-CN" altLang="en-US" sz="2200" dirty="0" smtClean="0">
                <a:solidFill>
                  <a:srgbClr val="009900"/>
                </a:solidFill>
                <a:latin typeface="微软雅黑" panose="020B0503020204020204" pitchFamily="34" charset="-122"/>
                <a:ea typeface="微软雅黑" panose="020B0503020204020204" pitchFamily="34" charset="-122"/>
              </a:rPr>
              <a:t>位串 </a:t>
            </a:r>
            <a:r>
              <a:rPr lang="en-US" altLang="zh-CN" sz="2200" dirty="0" smtClean="0">
                <a:solidFill>
                  <a:srgbClr val="009900"/>
                </a:solidFill>
                <a:latin typeface="微软雅黑" panose="020B0503020204020204" pitchFamily="34" charset="-122"/>
                <a:ea typeface="微软雅黑" panose="020B0503020204020204" pitchFamily="34" charset="-122"/>
              </a:rPr>
              <a:t>~ </a:t>
            </a:r>
            <a:r>
              <a:rPr lang="zh-CN" altLang="en-US" sz="2200" dirty="0" smtClean="0">
                <a:solidFill>
                  <a:srgbClr val="009900"/>
                </a:solidFill>
                <a:latin typeface="微软雅黑" panose="020B0503020204020204" pitchFamily="34" charset="-122"/>
                <a:ea typeface="微软雅黑" panose="020B0503020204020204" pitchFamily="34" charset="-122"/>
              </a:rPr>
              <a:t>逻辑值</a:t>
            </a:r>
            <a:endParaRPr lang="en-US" altLang="zh-CN" sz="2200" dirty="0" smtClean="0">
              <a:solidFill>
                <a:srgbClr val="0099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66849"/>
          </a:xfrm>
        </p:spPr>
        <p:txBody>
          <a:bodyPr lIns="63500" tIns="25400" rIns="63500" bIns="25400" anchor="t">
            <a:spAutoFit/>
          </a:bodyPr>
          <a:lstStyle/>
          <a:p>
            <a:r>
              <a:rPr lang="zh-CN" altLang="en-US" dirty="0" smtClean="0">
                <a:latin typeface="微软雅黑" panose="020B0503020204020204" pitchFamily="34" charset="-122"/>
                <a:ea typeface="微软雅黑" panose="020B0503020204020204" pitchFamily="34" charset="-122"/>
              </a:rPr>
              <a:t>移位运算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移位运算</a:t>
            </a:r>
          </a:p>
          <a:p>
            <a:pPr marL="685800" lvl="1" indent="-190500">
              <a:lnSpc>
                <a:spcPct val="100000"/>
              </a:lnSpc>
              <a:spcBef>
                <a:spcPct val="10000"/>
              </a:spcBef>
            </a:pPr>
            <a:r>
              <a:rPr lang="zh-CN" altLang="en-US" dirty="0" smtClean="0">
                <a:latin typeface="微软雅黑" panose="020B0503020204020204" pitchFamily="34" charset="-122"/>
                <a:ea typeface="微软雅黑" panose="020B0503020204020204" pitchFamily="34" charset="-122"/>
              </a:rPr>
              <a:t>用途</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提取部分信息</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扩大或缩小数值的</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倍</a:t>
            </a:r>
          </a:p>
          <a:p>
            <a:pPr marL="685800" lvl="1" indent="-190500">
              <a:lnSpc>
                <a:spcPct val="100000"/>
              </a:lnSpc>
              <a:spcBef>
                <a:spcPct val="10000"/>
              </a:spcBef>
            </a:pPr>
            <a:r>
              <a:rPr lang="zh-CN" altLang="en-US" dirty="0" smtClean="0">
                <a:latin typeface="微软雅黑" panose="020B0503020204020204" pitchFamily="34" charset="-122"/>
                <a:ea typeface="微软雅黑" panose="020B0503020204020204" pitchFamily="34" charset="-122"/>
              </a:rPr>
              <a:t>操作</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左移</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x&lt;&lt;k;   </a:t>
            </a:r>
            <a:r>
              <a:rPr lang="zh-CN" altLang="en-US" sz="2000" dirty="0" smtClean="0">
                <a:latin typeface="微软雅黑" panose="020B0503020204020204" pitchFamily="34" charset="-122"/>
                <a:ea typeface="微软雅黑" panose="020B0503020204020204" pitchFamily="34" charset="-122"/>
              </a:rPr>
              <a:t>右移： </a:t>
            </a:r>
            <a:r>
              <a:rPr lang="en-US" altLang="zh-CN" sz="2000" dirty="0" smtClean="0">
                <a:latin typeface="微软雅黑" panose="020B0503020204020204" pitchFamily="34" charset="-122"/>
                <a:ea typeface="微软雅黑" panose="020B0503020204020204" pitchFamily="34" charset="-122"/>
              </a:rPr>
              <a:t>x&gt;&gt;k</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不区分是逻辑移位还是算术移位，由</a:t>
            </a:r>
            <a:r>
              <a:rPr lang="en-US" altLang="zh-CN" sz="2000" dirty="0" smtClean="0">
                <a:latin typeface="微软雅黑" panose="020B0503020204020204" pitchFamily="34" charset="-122"/>
                <a:ea typeface="微软雅黑" panose="020B0503020204020204" pitchFamily="34" charset="-122"/>
              </a:rPr>
              <a:t>x</a:t>
            </a:r>
            <a:r>
              <a:rPr lang="zh-CN" altLang="en-US" sz="2000" dirty="0" smtClean="0">
                <a:latin typeface="微软雅黑" panose="020B0503020204020204" pitchFamily="34" charset="-122"/>
                <a:ea typeface="微软雅黑" panose="020B0503020204020204" pitchFamily="34" charset="-122"/>
              </a:rPr>
              <a:t>的类型确定</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无符号数：逻辑左移、逻辑右移</a:t>
            </a: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高（低）位移出，低（高）位补</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，可能溢出！</a:t>
            </a:r>
          </a:p>
          <a:p>
            <a:pPr marL="1714500" lvl="3" indent="-342900">
              <a:spcBef>
                <a:spcPct val="10000"/>
              </a:spcBef>
              <a:buFontTx/>
              <a:buNone/>
            </a:pPr>
            <a:r>
              <a:rPr lang="zh-CN" altLang="en-US" sz="2000" dirty="0" smtClean="0">
                <a:solidFill>
                  <a:schemeClr val="accent2"/>
                </a:solidFill>
                <a:latin typeface="微软雅黑" panose="020B0503020204020204" pitchFamily="34" charset="-122"/>
                <a:ea typeface="微软雅黑" panose="020B0503020204020204" pitchFamily="34" charset="-122"/>
              </a:rPr>
              <a:t>问题：何时可能发生溢出？如何判断溢出？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pPr marL="1257300" lvl="2" indent="-342900">
              <a:lnSpc>
                <a:spcPct val="100000"/>
              </a:lnSpc>
              <a:spcBef>
                <a:spcPct val="10000"/>
              </a:spcBef>
              <a:buFontTx/>
              <a:buNone/>
            </a:pPr>
            <a:r>
              <a:rPr lang="zh-CN" altLang="en-US" sz="2000" dirty="0" smtClean="0">
                <a:solidFill>
                  <a:srgbClr val="009900"/>
                </a:solidFill>
                <a:latin typeface="微软雅黑" panose="020B0503020204020204" pitchFamily="34" charset="-122"/>
                <a:ea typeface="微软雅黑" panose="020B0503020204020204" pitchFamily="34" charset="-122"/>
              </a:rPr>
              <a:t>          若高位移出的是</a:t>
            </a:r>
            <a:r>
              <a:rPr lang="en-US" altLang="zh-CN" sz="2000" dirty="0" smtClean="0">
                <a:solidFill>
                  <a:srgbClr val="009900"/>
                </a:solidFill>
                <a:latin typeface="微软雅黑" panose="020B0503020204020204" pitchFamily="34" charset="-122"/>
                <a:ea typeface="微软雅黑" panose="020B0503020204020204" pitchFamily="34" charset="-122"/>
              </a:rPr>
              <a:t>1</a:t>
            </a:r>
            <a:r>
              <a:rPr lang="zh-CN" altLang="en-US" sz="2000" dirty="0" smtClean="0">
                <a:solidFill>
                  <a:srgbClr val="009900"/>
                </a:solidFill>
                <a:latin typeface="微软雅黑" panose="020B0503020204020204" pitchFamily="34" charset="-122"/>
                <a:ea typeface="微软雅黑" panose="020B0503020204020204" pitchFamily="34" charset="-122"/>
              </a:rPr>
              <a:t>，则左移时发生溢出</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带符号整数：算术左移、算术右移</a:t>
            </a: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左移：高位移出，低位补</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。可能溢出！</a:t>
            </a:r>
          </a:p>
          <a:p>
            <a:pPr marL="1257300" lvl="2" indent="-342900">
              <a:lnSpc>
                <a:spcPct val="100000"/>
              </a:lnSpc>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chemeClr val="accent2"/>
                </a:solidFill>
                <a:latin typeface="微软雅黑" panose="020B0503020204020204" pitchFamily="34" charset="-122"/>
                <a:ea typeface="微软雅黑" panose="020B0503020204020204" pitchFamily="34" charset="-122"/>
              </a:rPr>
              <a:t>溢出判断：</a:t>
            </a:r>
            <a:r>
              <a:rPr lang="zh-CN" altLang="en-US" sz="2000" dirty="0" smtClean="0">
                <a:solidFill>
                  <a:srgbClr val="009900"/>
                </a:solidFill>
                <a:latin typeface="微软雅黑" panose="020B0503020204020204" pitchFamily="34" charset="-122"/>
                <a:ea typeface="微软雅黑" panose="020B0503020204020204" pitchFamily="34" charset="-122"/>
              </a:rPr>
              <a:t>若移出的位不等于新的符号位，则溢出。</a:t>
            </a:r>
            <a:endParaRPr lang="en-US" altLang="zh-CN" sz="2000" dirty="0" smtClean="0">
              <a:solidFill>
                <a:srgbClr val="009900"/>
              </a:solidFill>
              <a:latin typeface="微软雅黑" panose="020B0503020204020204" pitchFamily="34" charset="-122"/>
              <a:ea typeface="微软雅黑" panose="020B0503020204020204" pitchFamily="34" charset="-122"/>
            </a:endParaRP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右移：低位移出，高位补符，可能发生有效数据丢失。</a:t>
            </a:r>
          </a:p>
        </p:txBody>
      </p:sp>
      <p:sp>
        <p:nvSpPr>
          <p:cNvPr id="5" name="矩形 4"/>
          <p:cNvSpPr>
            <a:spLocks noChangeArrowheads="1"/>
          </p:cNvSpPr>
          <p:nvPr/>
        </p:nvSpPr>
        <p:spPr bwMode="auto">
          <a:xfrm>
            <a:off x="3194050" y="735013"/>
            <a:ext cx="5772150" cy="1107996"/>
          </a:xfrm>
          <a:prstGeom prst="rect">
            <a:avLst/>
          </a:prstGeom>
          <a:noFill/>
          <a:ln w="9525">
            <a:noFill/>
            <a:miter lim="800000"/>
            <a:headEnd/>
            <a:tailEnd/>
          </a:ln>
        </p:spPr>
        <p:txBody>
          <a:bodyPr>
            <a:spAutoFit/>
          </a:bodyPr>
          <a:lstStyle/>
          <a:p>
            <a:pPr eaLnBrk="0" hangingPunct="0"/>
            <a:r>
              <a:rPr lang="zh-CN" altLang="en-US" sz="2200" b="1" dirty="0">
                <a:solidFill>
                  <a:srgbClr val="009900"/>
                </a:solidFill>
                <a:latin typeface="微软雅黑" panose="020B0503020204020204" pitchFamily="34" charset="-122"/>
                <a:ea typeface="微软雅黑" panose="020B0503020204020204" pitchFamily="34" charset="-122"/>
              </a:rPr>
              <a:t>如何从</a:t>
            </a:r>
            <a:r>
              <a:rPr lang="en-US" altLang="zh-CN" sz="2200" b="1" dirty="0">
                <a:solidFill>
                  <a:srgbClr val="009900"/>
                </a:solidFill>
                <a:latin typeface="微软雅黑" panose="020B0503020204020204" pitchFamily="34" charset="-122"/>
                <a:ea typeface="微软雅黑" panose="020B0503020204020204" pitchFamily="34" charset="-122"/>
              </a:rPr>
              <a:t>16</a:t>
            </a:r>
            <a:r>
              <a:rPr lang="zh-CN" altLang="en-US" sz="2200" b="1" dirty="0">
                <a:solidFill>
                  <a:srgbClr val="009900"/>
                </a:solidFill>
                <a:latin typeface="微软雅黑" panose="020B0503020204020204" pitchFamily="34" charset="-122"/>
                <a:ea typeface="微软雅黑" panose="020B0503020204020204" pitchFamily="34" charset="-122"/>
              </a:rPr>
              <a:t>位数据</a:t>
            </a:r>
            <a:r>
              <a:rPr lang="en-US" altLang="zh-CN" sz="2200" b="1" dirty="0">
                <a:solidFill>
                  <a:srgbClr val="009900"/>
                </a:solidFill>
                <a:latin typeface="微软雅黑" panose="020B0503020204020204" pitchFamily="34" charset="-122"/>
                <a:ea typeface="微软雅黑" panose="020B0503020204020204" pitchFamily="34" charset="-122"/>
              </a:rPr>
              <a:t>y</a:t>
            </a:r>
            <a:r>
              <a:rPr lang="zh-CN" altLang="en-US" sz="2200" b="1" dirty="0">
                <a:solidFill>
                  <a:srgbClr val="009900"/>
                </a:solidFill>
                <a:latin typeface="微软雅黑" panose="020B0503020204020204" pitchFamily="34" charset="-122"/>
                <a:ea typeface="微软雅黑" panose="020B0503020204020204" pitchFamily="34" charset="-122"/>
              </a:rPr>
              <a:t>中提取高位字节？</a:t>
            </a:r>
          </a:p>
          <a:p>
            <a:pPr eaLnBrk="0" hangingPunct="0"/>
            <a:r>
              <a:rPr lang="zh-CN" altLang="en-US" sz="2200" b="1" dirty="0">
                <a:solidFill>
                  <a:srgbClr val="FF0000"/>
                </a:solidFill>
                <a:latin typeface="微软雅黑" panose="020B0503020204020204" pitchFamily="34" charset="-122"/>
                <a:ea typeface="微软雅黑" panose="020B0503020204020204" pitchFamily="34" charset="-122"/>
              </a:rPr>
              <a:t>某字长为</a:t>
            </a:r>
            <a:r>
              <a:rPr lang="en-US" altLang="zh-CN" sz="2200" b="1" dirty="0">
                <a:solidFill>
                  <a:srgbClr val="FF0000"/>
                </a:solidFill>
                <a:latin typeface="微软雅黑" panose="020B0503020204020204" pitchFamily="34" charset="-122"/>
                <a:ea typeface="微软雅黑" panose="020B0503020204020204" pitchFamily="34" charset="-122"/>
              </a:rPr>
              <a:t>8</a:t>
            </a:r>
            <a:r>
              <a:rPr lang="zh-CN" altLang="en-US" sz="2200" b="1" dirty="0">
                <a:solidFill>
                  <a:srgbClr val="FF0000"/>
                </a:solidFill>
                <a:latin typeface="微软雅黑" panose="020B0503020204020204" pitchFamily="34" charset="-122"/>
                <a:ea typeface="微软雅黑" panose="020B0503020204020204" pitchFamily="34" charset="-122"/>
              </a:rPr>
              <a:t>的机器中，</a:t>
            </a:r>
            <a:r>
              <a:rPr lang="en-US" altLang="zh-CN" sz="2200" b="1" dirty="0">
                <a:solidFill>
                  <a:srgbClr val="FF0000"/>
                </a:solidFill>
                <a:latin typeface="微软雅黑" panose="020B0503020204020204" pitchFamily="34" charset="-122"/>
                <a:ea typeface="微软雅黑" panose="020B0503020204020204" pitchFamily="34" charset="-122"/>
              </a:rPr>
              <a:t>x</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FF0000"/>
                </a:solidFill>
                <a:latin typeface="微软雅黑" panose="020B0503020204020204" pitchFamily="34" charset="-122"/>
                <a:ea typeface="微软雅黑" panose="020B0503020204020204" pitchFamily="34" charset="-122"/>
              </a:rPr>
              <a:t>y</a:t>
            </a:r>
            <a:r>
              <a:rPr lang="zh-CN" altLang="en-US" sz="2200" b="1" dirty="0">
                <a:solidFill>
                  <a:srgbClr val="FF0000"/>
                </a:solidFill>
                <a:latin typeface="微软雅黑" panose="020B0503020204020204" pitchFamily="34" charset="-122"/>
                <a:ea typeface="微软雅黑" panose="020B0503020204020204" pitchFamily="34" charset="-122"/>
              </a:rPr>
              <a:t>和</a:t>
            </a:r>
            <a:r>
              <a:rPr lang="en-US" altLang="zh-CN" sz="2200" b="1" dirty="0">
                <a:solidFill>
                  <a:srgbClr val="FF0000"/>
                </a:solidFill>
                <a:latin typeface="微软雅黑" panose="020B0503020204020204" pitchFamily="34" charset="-122"/>
                <a:ea typeface="微软雅黑" panose="020B0503020204020204" pitchFamily="34" charset="-122"/>
              </a:rPr>
              <a:t>z</a:t>
            </a:r>
            <a:r>
              <a:rPr lang="zh-CN" altLang="en-US" sz="2200" b="1" dirty="0">
                <a:solidFill>
                  <a:srgbClr val="FF0000"/>
                </a:solidFill>
                <a:latin typeface="微软雅黑" panose="020B0503020204020204" pitchFamily="34" charset="-122"/>
                <a:ea typeface="微软雅黑" panose="020B0503020204020204" pitchFamily="34" charset="-122"/>
              </a:rPr>
              <a:t>都是</a:t>
            </a:r>
            <a:r>
              <a:rPr lang="en-US" altLang="zh-CN" sz="2200" b="1" dirty="0">
                <a:solidFill>
                  <a:srgbClr val="FF0000"/>
                </a:solidFill>
                <a:latin typeface="微软雅黑" panose="020B0503020204020204" pitchFamily="34" charset="-122"/>
                <a:ea typeface="微软雅黑" panose="020B0503020204020204" pitchFamily="34" charset="-122"/>
              </a:rPr>
              <a:t>8</a:t>
            </a:r>
            <a:r>
              <a:rPr lang="zh-CN" altLang="en-US" sz="2200" b="1" dirty="0">
                <a:solidFill>
                  <a:srgbClr val="FF0000"/>
                </a:solidFill>
                <a:latin typeface="微软雅黑" panose="020B0503020204020204" pitchFamily="34" charset="-122"/>
                <a:ea typeface="微软雅黑" panose="020B0503020204020204" pitchFamily="34" charset="-122"/>
              </a:rPr>
              <a:t>位带符号整数，已知</a:t>
            </a:r>
            <a:r>
              <a:rPr lang="en-US" altLang="zh-CN" sz="2200" b="1" dirty="0">
                <a:solidFill>
                  <a:srgbClr val="FF0000"/>
                </a:solidFill>
                <a:latin typeface="微软雅黑" panose="020B0503020204020204" pitchFamily="34" charset="-122"/>
                <a:ea typeface="微软雅黑" panose="020B0503020204020204" pitchFamily="34" charset="-122"/>
              </a:rPr>
              <a:t>x=-81</a:t>
            </a:r>
            <a:r>
              <a:rPr lang="zh-CN" altLang="en-US" sz="2200" b="1" dirty="0">
                <a:solidFill>
                  <a:srgbClr val="FF0000"/>
                </a:solidFill>
                <a:latin typeface="微软雅黑" panose="020B0503020204020204" pitchFamily="34" charset="-122"/>
                <a:ea typeface="微软雅黑" panose="020B0503020204020204" pitchFamily="34" charset="-122"/>
              </a:rPr>
              <a:t>，则</a:t>
            </a:r>
            <a:r>
              <a:rPr lang="en-US" altLang="zh-CN" sz="2200" b="1" dirty="0">
                <a:solidFill>
                  <a:srgbClr val="FF0000"/>
                </a:solidFill>
                <a:latin typeface="微软雅黑" panose="020B0503020204020204" pitchFamily="34" charset="-122"/>
                <a:ea typeface="微软雅黑" panose="020B0503020204020204" pitchFamily="34" charset="-122"/>
              </a:rPr>
              <a:t>y=x/2=</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FF0000"/>
                </a:solidFill>
                <a:latin typeface="微软雅黑" panose="020B0503020204020204" pitchFamily="34" charset="-122"/>
                <a:ea typeface="微软雅黑" panose="020B0503020204020204" pitchFamily="34" charset="-122"/>
              </a:rPr>
              <a:t>z=2x=</a:t>
            </a:r>
            <a:r>
              <a:rPr lang="zh-CN" altLang="en-US" sz="2200" b="1" dirty="0">
                <a:solidFill>
                  <a:srgbClr val="FF0000"/>
                </a:solidFill>
                <a:latin typeface="微软雅黑" panose="020B0503020204020204" pitchFamily="34" charset="-122"/>
                <a:ea typeface="微软雅黑" panose="020B0503020204020204" pitchFamily="34" charset="-122"/>
              </a:rPr>
              <a:t>？</a:t>
            </a:r>
          </a:p>
        </p:txBody>
      </p:sp>
      <p:sp>
        <p:nvSpPr>
          <p:cNvPr id="529413" name="Text Box 5"/>
          <p:cNvSpPr txBox="1">
            <a:spLocks noChangeArrowheads="1"/>
          </p:cNvSpPr>
          <p:nvPr/>
        </p:nvSpPr>
        <p:spPr bwMode="auto">
          <a:xfrm>
            <a:off x="5921374" y="1936750"/>
            <a:ext cx="3151125" cy="861774"/>
          </a:xfrm>
          <a:prstGeom prst="rect">
            <a:avLst/>
          </a:prstGeom>
          <a:noFill/>
          <a:ln w="12700">
            <a:noFill/>
            <a:miter lim="800000"/>
            <a:headEnd/>
            <a:tailEnd/>
          </a:ln>
          <a:effectLst/>
        </p:spPr>
        <p:txBody>
          <a:bodyPr wrap="square">
            <a:spAutoFit/>
          </a:bodyPr>
          <a:lstStyle/>
          <a:p>
            <a:pPr eaLnBrk="0" hangingPunct="0">
              <a:spcBef>
                <a:spcPct val="50000"/>
              </a:spcBef>
            </a:pPr>
            <a:r>
              <a:rPr lang="en-US" altLang="zh-CN" sz="2000" b="1" dirty="0">
                <a:solidFill>
                  <a:srgbClr val="009900"/>
                </a:solidFill>
                <a:latin typeface="微软雅黑" panose="020B0503020204020204" pitchFamily="34" charset="-122"/>
                <a:ea typeface="微软雅黑" panose="020B0503020204020204" pitchFamily="34" charset="-122"/>
              </a:rPr>
              <a:t>(y&gt;&gt;8) </a:t>
            </a:r>
            <a:r>
              <a:rPr lang="zh-CN" altLang="en-US" sz="2000" b="1" dirty="0">
                <a:solidFill>
                  <a:srgbClr val="009900"/>
                </a:solidFill>
                <a:latin typeface="微软雅黑" panose="020B0503020204020204" pitchFamily="34" charset="-122"/>
                <a:ea typeface="微软雅黑" panose="020B0503020204020204" pitchFamily="34" charset="-122"/>
              </a:rPr>
              <a:t>送</a:t>
            </a:r>
            <a:r>
              <a:rPr lang="en-US" altLang="zh-CN" sz="2000" b="1" dirty="0">
                <a:solidFill>
                  <a:srgbClr val="009900"/>
                </a:solidFill>
                <a:latin typeface="微软雅黑" panose="020B0503020204020204" pitchFamily="34" charset="-122"/>
                <a:ea typeface="微软雅黑" panose="020B0503020204020204" pitchFamily="34" charset="-122"/>
              </a:rPr>
              <a:t>8</a:t>
            </a:r>
            <a:r>
              <a:rPr lang="zh-CN" altLang="en-US" sz="2000" b="1" dirty="0">
                <a:solidFill>
                  <a:srgbClr val="009900"/>
                </a:solidFill>
                <a:latin typeface="微软雅黑" panose="020B0503020204020204" pitchFamily="34" charset="-122"/>
                <a:ea typeface="微软雅黑" panose="020B0503020204020204" pitchFamily="34" charset="-122"/>
              </a:rPr>
              <a:t>位寄存器</a:t>
            </a:r>
          </a:p>
          <a:p>
            <a:pPr eaLnBrk="0" hangingPunct="0">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移位！</a:t>
            </a:r>
            <a:r>
              <a:rPr lang="en-US" altLang="zh-CN" sz="2000" b="1" dirty="0">
                <a:solidFill>
                  <a:srgbClr val="FF0000"/>
                </a:solidFill>
                <a:latin typeface="微软雅黑" panose="020B0503020204020204" pitchFamily="34" charset="-122"/>
                <a:ea typeface="微软雅黑" panose="020B0503020204020204" pitchFamily="34" charset="-122"/>
              </a:rPr>
              <a:t>y=</a:t>
            </a:r>
            <a:r>
              <a:rPr lang="en-US" altLang="zh-CN" sz="2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40</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z=</a:t>
            </a:r>
            <a:r>
              <a:rPr lang="en-US" altLang="zh-CN" sz="2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162?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476250" y="78401"/>
            <a:ext cx="8229600" cy="605294"/>
          </a:xfrm>
        </p:spPr>
        <p:txBody>
          <a:bodyPr lIns="63500" tIns="25400" rIns="63500" bIns="25400" anchor="t">
            <a:spAutoFit/>
          </a:bodyPr>
          <a:lstStyle/>
          <a:p>
            <a:pPr algn="l"/>
            <a:r>
              <a:rPr lang="zh-CN" altLang="en-US" sz="3600" dirty="0" smtClean="0">
                <a:latin typeface="微软雅黑" panose="020B0503020204020204" pitchFamily="34" charset="-122"/>
                <a:ea typeface="微软雅黑" panose="020B0503020204020204" pitchFamily="34" charset="-122"/>
              </a:rPr>
              <a:t>            位</a:t>
            </a:r>
            <a:r>
              <a:rPr lang="zh-CN" altLang="en-US" sz="3600" dirty="0">
                <a:latin typeface="微软雅黑" panose="020B0503020204020204" pitchFamily="34" charset="-122"/>
                <a:ea typeface="微软雅黑" panose="020B0503020204020204" pitchFamily="34" charset="-122"/>
              </a:rPr>
              <a:t>扩展和位截断</a:t>
            </a:r>
            <a:r>
              <a:rPr lang="zh-CN" altLang="en-US" sz="3600" dirty="0" smtClean="0">
                <a:latin typeface="微软雅黑" panose="020B0503020204020204" pitchFamily="34" charset="-122"/>
                <a:ea typeface="微软雅黑" panose="020B0503020204020204" pitchFamily="34" charset="-122"/>
              </a:rPr>
              <a:t>运算</a:t>
            </a:r>
          </a:p>
        </p:txBody>
      </p:sp>
      <p:sp>
        <p:nvSpPr>
          <p:cNvPr id="396291" name="Rectangle 3"/>
          <p:cNvSpPr>
            <a:spLocks noGrp="1" noChangeArrowheads="1"/>
          </p:cNvSpPr>
          <p:nvPr>
            <p:ph type="body" idx="4294967295"/>
          </p:nvPr>
        </p:nvSpPr>
        <p:spPr>
          <a:xfrm>
            <a:off x="0" y="736600"/>
            <a:ext cx="5813425" cy="5435600"/>
          </a:xfrm>
        </p:spPr>
        <p:txBody>
          <a:bodyPr lIns="63500" tIns="25400" rIns="63500" bIns="25400">
            <a:spAutoFit/>
          </a:bodyPr>
          <a:lstStyle/>
          <a:p>
            <a:pPr marL="203200" indent="-203200">
              <a:lnSpc>
                <a:spcPct val="100000"/>
              </a:lnSpc>
              <a:spcBef>
                <a:spcPct val="5000"/>
              </a:spcBef>
            </a:pPr>
            <a:r>
              <a:rPr lang="zh-CN" altLang="en-US" sz="2000" dirty="0" smtClean="0">
                <a:ea typeface="黑体" pitchFamily="49" charset="-122"/>
              </a:rPr>
              <a:t>位扩展和位截断运算</a:t>
            </a:r>
          </a:p>
          <a:p>
            <a:pPr marL="685800" lvl="1" indent="-190500">
              <a:lnSpc>
                <a:spcPct val="100000"/>
              </a:lnSpc>
              <a:spcBef>
                <a:spcPct val="5000"/>
              </a:spcBef>
            </a:pPr>
            <a:r>
              <a:rPr lang="zh-CN" altLang="en-US" dirty="0" smtClean="0">
                <a:ea typeface="黑体" pitchFamily="49" charset="-122"/>
              </a:rPr>
              <a:t>用途</a:t>
            </a:r>
          </a:p>
          <a:p>
            <a:pPr marL="1257300" lvl="2" indent="-342900">
              <a:lnSpc>
                <a:spcPct val="100000"/>
              </a:lnSpc>
              <a:spcBef>
                <a:spcPct val="5000"/>
              </a:spcBef>
            </a:pPr>
            <a:r>
              <a:rPr lang="zh-CN" altLang="en-US" sz="2000" dirty="0" smtClean="0">
                <a:ea typeface="黑体" pitchFamily="49" charset="-122"/>
              </a:rPr>
              <a:t>类型转换时可能需要数据扩展或截断</a:t>
            </a:r>
          </a:p>
          <a:p>
            <a:pPr marL="685800" lvl="1" indent="-190500">
              <a:lnSpc>
                <a:spcPct val="100000"/>
              </a:lnSpc>
              <a:spcBef>
                <a:spcPct val="5000"/>
              </a:spcBef>
            </a:pPr>
            <a:r>
              <a:rPr lang="zh-CN" altLang="en-US" dirty="0" smtClean="0">
                <a:ea typeface="黑体" pitchFamily="49" charset="-122"/>
              </a:rPr>
              <a:t>操作</a:t>
            </a:r>
          </a:p>
          <a:p>
            <a:pPr marL="1257300" lvl="2" indent="-342900">
              <a:lnSpc>
                <a:spcPct val="100000"/>
              </a:lnSpc>
              <a:spcBef>
                <a:spcPct val="5000"/>
              </a:spcBef>
            </a:pPr>
            <a:r>
              <a:rPr lang="zh-CN" altLang="en-US" sz="2000" dirty="0" smtClean="0">
                <a:ea typeface="黑体" pitchFamily="49" charset="-122"/>
              </a:rPr>
              <a:t>没有专门操作运算符，根据类型转换前后数据长短确定是扩展还是截断</a:t>
            </a:r>
          </a:p>
          <a:p>
            <a:pPr marL="1257300" lvl="2" indent="-342900">
              <a:lnSpc>
                <a:spcPct val="100000"/>
              </a:lnSpc>
              <a:spcBef>
                <a:spcPct val="5000"/>
              </a:spcBef>
            </a:pPr>
            <a:r>
              <a:rPr lang="zh-CN" altLang="en-US" sz="2000" dirty="0" smtClean="0">
                <a:ea typeface="黑体" pitchFamily="49" charset="-122"/>
              </a:rPr>
              <a:t>扩展：短转长</a:t>
            </a:r>
          </a:p>
          <a:p>
            <a:pPr marL="1257300" lvl="2" indent="-342900">
              <a:lnSpc>
                <a:spcPct val="100000"/>
              </a:lnSpc>
              <a:spcBef>
                <a:spcPct val="5000"/>
              </a:spcBef>
              <a:buFontTx/>
              <a:buNone/>
            </a:pPr>
            <a:r>
              <a:rPr lang="zh-CN" altLang="en-US" sz="2000" dirty="0" smtClean="0">
                <a:solidFill>
                  <a:srgbClr val="009900"/>
                </a:solidFill>
                <a:ea typeface="黑体" pitchFamily="49" charset="-122"/>
              </a:rPr>
              <a:t>       无符号数：</a:t>
            </a:r>
            <a:r>
              <a:rPr lang="en-US" altLang="zh-CN" sz="2000" dirty="0" smtClean="0">
                <a:solidFill>
                  <a:srgbClr val="009900"/>
                </a:solidFill>
                <a:ea typeface="黑体" pitchFamily="49" charset="-122"/>
              </a:rPr>
              <a:t>0</a:t>
            </a:r>
            <a:r>
              <a:rPr lang="zh-CN" altLang="en-US" sz="2000" dirty="0" smtClean="0">
                <a:solidFill>
                  <a:srgbClr val="009900"/>
                </a:solidFill>
                <a:ea typeface="黑体" pitchFamily="49" charset="-122"/>
              </a:rPr>
              <a:t>扩展，前面补</a:t>
            </a:r>
            <a:r>
              <a:rPr lang="en-US" altLang="zh-CN" sz="2000" dirty="0" smtClean="0">
                <a:solidFill>
                  <a:srgbClr val="009900"/>
                </a:solidFill>
                <a:ea typeface="黑体" pitchFamily="49" charset="-122"/>
              </a:rPr>
              <a:t>0 </a:t>
            </a:r>
          </a:p>
          <a:p>
            <a:pPr marL="1257300" lvl="2" indent="-342900">
              <a:lnSpc>
                <a:spcPct val="100000"/>
              </a:lnSpc>
              <a:spcBef>
                <a:spcPct val="5000"/>
              </a:spcBef>
              <a:buFontTx/>
              <a:buNone/>
            </a:pPr>
            <a:r>
              <a:rPr lang="zh-CN" altLang="en-US" sz="2000" dirty="0" smtClean="0">
                <a:solidFill>
                  <a:srgbClr val="009900"/>
                </a:solidFill>
                <a:ea typeface="黑体" pitchFamily="49" charset="-122"/>
              </a:rPr>
              <a:t>       带符号整数：符号扩展，前面补符</a:t>
            </a:r>
          </a:p>
          <a:p>
            <a:pPr marL="1257300" lvl="2" indent="-342900">
              <a:lnSpc>
                <a:spcPct val="100000"/>
              </a:lnSpc>
              <a:spcBef>
                <a:spcPct val="5000"/>
              </a:spcBef>
            </a:pPr>
            <a:r>
              <a:rPr lang="zh-CN" altLang="en-US" sz="2000" dirty="0" smtClean="0">
                <a:ea typeface="黑体" pitchFamily="49" charset="-122"/>
              </a:rPr>
              <a:t>截断：长转短</a:t>
            </a:r>
          </a:p>
          <a:p>
            <a:pPr marL="1257300" lvl="2" indent="-342900">
              <a:lnSpc>
                <a:spcPct val="100000"/>
              </a:lnSpc>
              <a:spcBef>
                <a:spcPct val="5000"/>
              </a:spcBef>
              <a:buFontTx/>
              <a:buNone/>
            </a:pPr>
            <a:r>
              <a:rPr lang="zh-CN" altLang="en-US" sz="2000" dirty="0" smtClean="0">
                <a:ea typeface="黑体" pitchFamily="49" charset="-122"/>
              </a:rPr>
              <a:t>      </a:t>
            </a:r>
            <a:r>
              <a:rPr lang="zh-CN" altLang="en-US" sz="2000" dirty="0" smtClean="0">
                <a:solidFill>
                  <a:srgbClr val="009900"/>
                </a:solidFill>
                <a:ea typeface="黑体" pitchFamily="49" charset="-122"/>
              </a:rPr>
              <a:t>强行将高位丢弃，故可能发生“溢出”</a:t>
            </a:r>
          </a:p>
          <a:p>
            <a:pPr marL="685800" lvl="1" indent="-190500">
              <a:lnSpc>
                <a:spcPct val="100000"/>
              </a:lnSpc>
              <a:buFontTx/>
              <a:buNone/>
            </a:pPr>
            <a:r>
              <a:rPr lang="zh-CN" altLang="en-US" dirty="0" smtClean="0">
                <a:solidFill>
                  <a:srgbClr val="CC0000"/>
                </a:solidFill>
                <a:ea typeface="黑体" pitchFamily="49" charset="-122"/>
              </a:rPr>
              <a:t>例</a:t>
            </a:r>
            <a:r>
              <a:rPr lang="en-US" altLang="zh-CN" dirty="0" smtClean="0">
                <a:solidFill>
                  <a:srgbClr val="CC0000"/>
                </a:solidFill>
                <a:ea typeface="黑体" pitchFamily="49" charset="-122"/>
              </a:rPr>
              <a:t>1</a:t>
            </a:r>
            <a:r>
              <a:rPr lang="zh-CN" altLang="en-US" dirty="0" smtClean="0">
                <a:solidFill>
                  <a:srgbClr val="CC0000"/>
                </a:solidFill>
                <a:ea typeface="黑体" pitchFamily="49" charset="-122"/>
              </a:rPr>
              <a:t>（扩展操作）：在大端机上输出</a:t>
            </a:r>
            <a:r>
              <a:rPr lang="en-US" altLang="zh-CN" dirty="0" err="1" smtClean="0">
                <a:solidFill>
                  <a:srgbClr val="CC0000"/>
                </a:solidFill>
                <a:ea typeface="黑体" pitchFamily="49" charset="-122"/>
              </a:rPr>
              <a:t>si</a:t>
            </a:r>
            <a:r>
              <a:rPr lang="en-US" altLang="zh-CN" dirty="0" smtClean="0">
                <a:solidFill>
                  <a:srgbClr val="CC0000"/>
                </a:solidFill>
                <a:ea typeface="黑体" pitchFamily="49" charset="-122"/>
              </a:rPr>
              <a:t>, </a:t>
            </a:r>
            <a:r>
              <a:rPr lang="en-US" altLang="zh-CN" dirty="0" err="1" smtClean="0">
                <a:solidFill>
                  <a:srgbClr val="CC0000"/>
                </a:solidFill>
                <a:ea typeface="黑体" pitchFamily="49" charset="-122"/>
              </a:rPr>
              <a:t>usi</a:t>
            </a:r>
            <a:r>
              <a:rPr lang="en-US" altLang="zh-CN" dirty="0" smtClean="0">
                <a:solidFill>
                  <a:srgbClr val="CC0000"/>
                </a:solidFill>
                <a:ea typeface="黑体" pitchFamily="49" charset="-122"/>
              </a:rPr>
              <a:t>, </a:t>
            </a:r>
            <a:r>
              <a:rPr lang="en-US" altLang="zh-CN" dirty="0" err="1" smtClean="0">
                <a:solidFill>
                  <a:srgbClr val="CC0000"/>
                </a:solidFill>
                <a:ea typeface="黑体" pitchFamily="49" charset="-122"/>
              </a:rPr>
              <a:t>i</a:t>
            </a:r>
            <a:r>
              <a:rPr lang="en-US" altLang="zh-CN" dirty="0" smtClean="0">
                <a:solidFill>
                  <a:srgbClr val="CC0000"/>
                </a:solidFill>
                <a:ea typeface="黑体" pitchFamily="49" charset="-122"/>
              </a:rPr>
              <a:t>, </a:t>
            </a:r>
            <a:r>
              <a:rPr lang="en-US" altLang="zh-CN" dirty="0" err="1" smtClean="0">
                <a:solidFill>
                  <a:srgbClr val="CC0000"/>
                </a:solidFill>
                <a:ea typeface="黑体" pitchFamily="49" charset="-122"/>
              </a:rPr>
              <a:t>ui</a:t>
            </a:r>
            <a:r>
              <a:rPr lang="zh-CN" altLang="en-US" dirty="0" smtClean="0">
                <a:solidFill>
                  <a:srgbClr val="CC0000"/>
                </a:solidFill>
                <a:ea typeface="黑体" pitchFamily="49" charset="-122"/>
              </a:rPr>
              <a:t>的十进制和十六进制值是什么？</a:t>
            </a:r>
            <a:endParaRPr lang="en-US" altLang="zh-CN" dirty="0" smtClean="0">
              <a:solidFill>
                <a:srgbClr val="CC0000"/>
              </a:solidFill>
              <a:ea typeface="黑体" pitchFamily="49" charset="-122"/>
            </a:endParaRPr>
          </a:p>
          <a:p>
            <a:pPr marL="685800" lvl="1" indent="-190500">
              <a:lnSpc>
                <a:spcPct val="100000"/>
              </a:lnSpc>
              <a:spcBef>
                <a:spcPct val="0"/>
              </a:spcBef>
              <a:buFontTx/>
              <a:buNone/>
            </a:pPr>
            <a:r>
              <a:rPr lang="en-US" altLang="zh-CN" dirty="0" smtClean="0">
                <a:ea typeface="黑体" pitchFamily="49" charset="-122"/>
              </a:rPr>
              <a:t>short  </a:t>
            </a:r>
            <a:r>
              <a:rPr lang="en-US" altLang="zh-CN" dirty="0" err="1" smtClean="0">
                <a:ea typeface="黑体" pitchFamily="49" charset="-122"/>
              </a:rPr>
              <a:t>si</a:t>
            </a:r>
            <a:r>
              <a:rPr lang="en-US" altLang="zh-CN" dirty="0" smtClean="0">
                <a:ea typeface="黑体" pitchFamily="49" charset="-122"/>
              </a:rPr>
              <a:t> = -32768;</a:t>
            </a:r>
          </a:p>
          <a:p>
            <a:pPr marL="685800" lvl="1" indent="-190500">
              <a:lnSpc>
                <a:spcPct val="100000"/>
              </a:lnSpc>
              <a:spcBef>
                <a:spcPct val="0"/>
              </a:spcBef>
              <a:buFontTx/>
              <a:buNone/>
            </a:pPr>
            <a:r>
              <a:rPr lang="en-US" altLang="zh-CN" dirty="0" smtClean="0">
                <a:ea typeface="黑体" pitchFamily="49" charset="-122"/>
              </a:rPr>
              <a:t>unsigned short  </a:t>
            </a:r>
            <a:r>
              <a:rPr lang="en-US" altLang="zh-CN" dirty="0" err="1" smtClean="0">
                <a:ea typeface="黑体" pitchFamily="49" charset="-122"/>
              </a:rPr>
              <a:t>usi</a:t>
            </a:r>
            <a:r>
              <a:rPr lang="en-US" altLang="zh-CN" dirty="0" smtClean="0">
                <a:ea typeface="黑体" pitchFamily="49" charset="-122"/>
              </a:rPr>
              <a:t> = </a:t>
            </a:r>
            <a:r>
              <a:rPr lang="en-US" altLang="zh-CN" dirty="0" err="1" smtClean="0">
                <a:ea typeface="黑体" pitchFamily="49" charset="-122"/>
              </a:rPr>
              <a:t>si</a:t>
            </a:r>
            <a:r>
              <a:rPr lang="en-US" altLang="zh-CN" dirty="0" smtClean="0">
                <a:ea typeface="黑体" pitchFamily="49" charset="-122"/>
              </a:rPr>
              <a:t>;</a:t>
            </a:r>
          </a:p>
          <a:p>
            <a:pPr marL="685800" lvl="1" indent="-190500">
              <a:lnSpc>
                <a:spcPct val="100000"/>
              </a:lnSpc>
              <a:spcBef>
                <a:spcPct val="0"/>
              </a:spcBef>
              <a:buFontTx/>
              <a:buNone/>
            </a:pPr>
            <a:r>
              <a:rPr lang="en-US" altLang="zh-CN" dirty="0" err="1" smtClean="0">
                <a:ea typeface="黑体" pitchFamily="49" charset="-122"/>
              </a:rPr>
              <a:t>int</a:t>
            </a:r>
            <a:r>
              <a:rPr lang="en-US" altLang="zh-CN" dirty="0" smtClean="0">
                <a:ea typeface="黑体" pitchFamily="49" charset="-122"/>
              </a:rPr>
              <a:t>  </a:t>
            </a:r>
            <a:r>
              <a:rPr lang="en-US" altLang="zh-CN" dirty="0" err="1" smtClean="0">
                <a:ea typeface="黑体" pitchFamily="49" charset="-122"/>
              </a:rPr>
              <a:t>i</a:t>
            </a:r>
            <a:r>
              <a:rPr lang="en-US" altLang="zh-CN" dirty="0" smtClean="0">
                <a:ea typeface="黑体" pitchFamily="49" charset="-122"/>
              </a:rPr>
              <a:t> = </a:t>
            </a:r>
            <a:r>
              <a:rPr lang="en-US" altLang="zh-CN" dirty="0" err="1" smtClean="0">
                <a:ea typeface="黑体" pitchFamily="49" charset="-122"/>
              </a:rPr>
              <a:t>si</a:t>
            </a:r>
            <a:r>
              <a:rPr lang="en-US" altLang="zh-CN" dirty="0" smtClean="0">
                <a:ea typeface="黑体" pitchFamily="49" charset="-122"/>
              </a:rPr>
              <a:t>;</a:t>
            </a:r>
          </a:p>
          <a:p>
            <a:pPr marL="685800" lvl="1" indent="-190500">
              <a:lnSpc>
                <a:spcPct val="100000"/>
              </a:lnSpc>
              <a:spcBef>
                <a:spcPct val="0"/>
              </a:spcBef>
              <a:buFontTx/>
              <a:buNone/>
            </a:pPr>
            <a:r>
              <a:rPr lang="en-US" altLang="zh-CN" dirty="0" err="1" smtClean="0">
                <a:ea typeface="黑体" pitchFamily="49" charset="-122"/>
              </a:rPr>
              <a:t>unsingned</a:t>
            </a:r>
            <a:r>
              <a:rPr lang="en-US" altLang="zh-CN" dirty="0" smtClean="0">
                <a:ea typeface="黑体" pitchFamily="49" charset="-122"/>
              </a:rPr>
              <a:t>  </a:t>
            </a:r>
            <a:r>
              <a:rPr lang="en-US" altLang="zh-CN" dirty="0" err="1" smtClean="0">
                <a:ea typeface="黑体" pitchFamily="49" charset="-122"/>
              </a:rPr>
              <a:t>ui</a:t>
            </a:r>
            <a:r>
              <a:rPr lang="en-US" altLang="zh-CN" dirty="0" smtClean="0">
                <a:ea typeface="黑体" pitchFamily="49" charset="-122"/>
              </a:rPr>
              <a:t> = </a:t>
            </a:r>
            <a:r>
              <a:rPr lang="en-US" altLang="zh-CN" dirty="0" err="1" smtClean="0">
                <a:ea typeface="黑体" pitchFamily="49" charset="-122"/>
              </a:rPr>
              <a:t>usi</a:t>
            </a:r>
            <a:r>
              <a:rPr lang="en-US" altLang="zh-CN" dirty="0" smtClean="0">
                <a:ea typeface="黑体" pitchFamily="49" charset="-122"/>
              </a:rPr>
              <a:t> ;</a:t>
            </a:r>
            <a:endParaRPr lang="zh-CN" altLang="en-US" dirty="0" smtClean="0">
              <a:ea typeface="黑体" pitchFamily="49" charset="-122"/>
            </a:endParaRPr>
          </a:p>
        </p:txBody>
      </p:sp>
      <p:sp>
        <p:nvSpPr>
          <p:cNvPr id="396292" name="Rectangle 4"/>
          <p:cNvSpPr>
            <a:spLocks noChangeArrowheads="1"/>
          </p:cNvSpPr>
          <p:nvPr/>
        </p:nvSpPr>
        <p:spPr bwMode="auto">
          <a:xfrm>
            <a:off x="3492500" y="5273675"/>
            <a:ext cx="34369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pt-BR" altLang="zh-CN" sz="2000" b="1"/>
              <a:t>si = -32768    80 00</a:t>
            </a:r>
            <a:endParaRPr lang="en-US" altLang="zh-CN" sz="2000" b="1"/>
          </a:p>
          <a:p>
            <a:r>
              <a:rPr lang="pt-BR" altLang="zh-CN" sz="2000" b="1"/>
              <a:t>usi = 32768   80 00</a:t>
            </a:r>
            <a:endParaRPr lang="en-US" altLang="zh-CN" sz="2000" b="1"/>
          </a:p>
          <a:p>
            <a:r>
              <a:rPr lang="en-US" altLang="zh-CN" sz="2000" b="1"/>
              <a:t>i = -32768     FF FF 80 00 </a:t>
            </a:r>
          </a:p>
          <a:p>
            <a:r>
              <a:rPr lang="en-US" altLang="zh-CN" sz="2000" b="1"/>
              <a:t>ui = 32768    00 00 80 00</a:t>
            </a:r>
          </a:p>
        </p:txBody>
      </p:sp>
      <p:sp>
        <p:nvSpPr>
          <p:cNvPr id="396294" name="Rectangle 6"/>
          <p:cNvSpPr>
            <a:spLocks noChangeArrowheads="1"/>
          </p:cNvSpPr>
          <p:nvPr/>
        </p:nvSpPr>
        <p:spPr bwMode="auto">
          <a:xfrm>
            <a:off x="6238875" y="147638"/>
            <a:ext cx="2698750" cy="1616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CC0000"/>
                </a:solidFill>
                <a:ea typeface="黑体" pitchFamily="49" charset="-122"/>
              </a:rPr>
              <a:t>例</a:t>
            </a:r>
            <a:r>
              <a:rPr lang="en-US" altLang="zh-CN" sz="2000" b="1">
                <a:solidFill>
                  <a:srgbClr val="CC0000"/>
                </a:solidFill>
                <a:ea typeface="黑体" pitchFamily="49" charset="-122"/>
              </a:rPr>
              <a:t>2</a:t>
            </a:r>
            <a:r>
              <a:rPr lang="zh-CN" altLang="en-US" sz="2000" b="1">
                <a:solidFill>
                  <a:srgbClr val="CC0000"/>
                </a:solidFill>
                <a:ea typeface="黑体" pitchFamily="49" charset="-122"/>
              </a:rPr>
              <a:t>（截断操作）：</a:t>
            </a:r>
            <a:r>
              <a:rPr lang="en-US" altLang="zh-CN" sz="2000" b="1">
                <a:solidFill>
                  <a:srgbClr val="CC0000"/>
                </a:solidFill>
                <a:ea typeface="黑体" pitchFamily="49" charset="-122"/>
              </a:rPr>
              <a:t>i</a:t>
            </a:r>
            <a:r>
              <a:rPr lang="zh-CN" altLang="en-US" sz="2000" b="1">
                <a:solidFill>
                  <a:srgbClr val="CC0000"/>
                </a:solidFill>
                <a:ea typeface="黑体" pitchFamily="49" charset="-122"/>
              </a:rPr>
              <a:t>和</a:t>
            </a:r>
            <a:r>
              <a:rPr lang="en-US" altLang="zh-CN" sz="2000" b="1">
                <a:solidFill>
                  <a:srgbClr val="CC0000"/>
                </a:solidFill>
                <a:ea typeface="黑体" pitchFamily="49" charset="-122"/>
              </a:rPr>
              <a:t>j</a:t>
            </a:r>
            <a:r>
              <a:rPr lang="zh-CN" altLang="en-US" sz="2000" b="1">
                <a:solidFill>
                  <a:srgbClr val="CC0000"/>
                </a:solidFill>
                <a:ea typeface="黑体" pitchFamily="49" charset="-122"/>
              </a:rPr>
              <a:t>是否相等？</a:t>
            </a:r>
            <a:endParaRPr lang="en-US" altLang="zh-CN" sz="2000" b="1">
              <a:solidFill>
                <a:srgbClr val="CC0000"/>
              </a:solidFill>
              <a:ea typeface="黑体" pitchFamily="49" charset="-122"/>
            </a:endParaRPr>
          </a:p>
          <a:p>
            <a:r>
              <a:rPr lang="en-US" altLang="zh-CN" sz="2000" b="1">
                <a:ea typeface="黑体" pitchFamily="49" charset="-122"/>
              </a:rPr>
              <a:t>int i = 32768;</a:t>
            </a:r>
          </a:p>
          <a:p>
            <a:r>
              <a:rPr lang="en-US" altLang="zh-CN" sz="2000" b="1">
                <a:ea typeface="黑体" pitchFamily="49" charset="-122"/>
              </a:rPr>
              <a:t>short si = (short) i;</a:t>
            </a:r>
          </a:p>
          <a:p>
            <a:r>
              <a:rPr lang="en-US" altLang="zh-CN" sz="2000" b="1">
                <a:ea typeface="黑体" pitchFamily="49" charset="-122"/>
              </a:rPr>
              <a:t>int j = si;</a:t>
            </a:r>
          </a:p>
        </p:txBody>
      </p:sp>
      <p:sp>
        <p:nvSpPr>
          <p:cNvPr id="396295" name="Rectangle 7"/>
          <p:cNvSpPr>
            <a:spLocks noChangeArrowheads="1"/>
          </p:cNvSpPr>
          <p:nvPr/>
        </p:nvSpPr>
        <p:spPr bwMode="auto">
          <a:xfrm>
            <a:off x="5575300" y="1833563"/>
            <a:ext cx="3568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889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pt-BR" sz="2000" b="1">
                <a:solidFill>
                  <a:schemeClr val="accent2"/>
                </a:solidFill>
                <a:ea typeface="黑体" pitchFamily="49" charset="-122"/>
              </a:rPr>
              <a:t>不相等！</a:t>
            </a:r>
          </a:p>
          <a:p>
            <a:r>
              <a:rPr lang="pt-BR" altLang="zh-CN" sz="2000" b="1">
                <a:solidFill>
                  <a:schemeClr val="accent2"/>
                </a:solidFill>
                <a:ea typeface="黑体" pitchFamily="49" charset="-122"/>
              </a:rPr>
              <a:t>i = 32768   00 00 80 00</a:t>
            </a:r>
            <a:endParaRPr lang="en-US" altLang="zh-CN" sz="2000" b="1">
              <a:solidFill>
                <a:schemeClr val="accent2"/>
              </a:solidFill>
              <a:ea typeface="黑体" pitchFamily="49" charset="-122"/>
            </a:endParaRPr>
          </a:p>
          <a:p>
            <a:r>
              <a:rPr lang="en-US" altLang="zh-CN" sz="2000" b="1">
                <a:solidFill>
                  <a:schemeClr val="accent2"/>
                </a:solidFill>
                <a:ea typeface="黑体" pitchFamily="49" charset="-122"/>
              </a:rPr>
              <a:t>si = -32768   80 00 </a:t>
            </a:r>
          </a:p>
          <a:p>
            <a:r>
              <a:rPr lang="en-US" altLang="zh-CN" sz="2000" b="1">
                <a:solidFill>
                  <a:schemeClr val="accent2"/>
                </a:solidFill>
                <a:ea typeface="黑体" pitchFamily="49" charset="-122"/>
              </a:rPr>
              <a:t>j = -32768     FF FF 80 00</a:t>
            </a:r>
          </a:p>
        </p:txBody>
      </p:sp>
      <p:sp>
        <p:nvSpPr>
          <p:cNvPr id="396296" name="Text Box 8"/>
          <p:cNvSpPr txBox="1">
            <a:spLocks noChangeArrowheads="1"/>
          </p:cNvSpPr>
          <p:nvPr/>
        </p:nvSpPr>
        <p:spPr bwMode="auto">
          <a:xfrm>
            <a:off x="6111875" y="3267075"/>
            <a:ext cx="2727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FF0066"/>
                </a:solidFill>
                <a:ea typeface="黑体" pitchFamily="49" charset="-122"/>
              </a:rPr>
              <a:t>原因：对</a:t>
            </a:r>
            <a:r>
              <a:rPr lang="en-US" altLang="zh-CN" sz="2000" b="1">
                <a:solidFill>
                  <a:srgbClr val="FF0066"/>
                </a:solidFill>
                <a:latin typeface="MingLiU" pitchFamily="49" charset="-120"/>
                <a:ea typeface="MingLiU" pitchFamily="49" charset="-120"/>
              </a:rPr>
              <a:t>i</a:t>
            </a:r>
            <a:r>
              <a:rPr lang="zh-CN" altLang="en-US" sz="2000" b="1">
                <a:solidFill>
                  <a:srgbClr val="FF0066"/>
                </a:solidFill>
                <a:ea typeface="黑体" pitchFamily="49" charset="-122"/>
              </a:rPr>
              <a:t>截断时发生了“溢出”，即：</a:t>
            </a:r>
            <a:r>
              <a:rPr lang="en-US" altLang="zh-CN" sz="2000" b="1">
                <a:solidFill>
                  <a:srgbClr val="FF0066"/>
                </a:solidFill>
                <a:ea typeface="黑体" pitchFamily="49" charset="-122"/>
              </a:rPr>
              <a:t>32768</a:t>
            </a:r>
            <a:r>
              <a:rPr lang="zh-CN" altLang="en-US" sz="2000" b="1">
                <a:solidFill>
                  <a:srgbClr val="FF0066"/>
                </a:solidFill>
                <a:ea typeface="黑体" pitchFamily="49" charset="-122"/>
              </a:rPr>
              <a:t>截断为</a:t>
            </a:r>
            <a:r>
              <a:rPr lang="en-US" altLang="zh-CN" sz="2000" b="1">
                <a:solidFill>
                  <a:srgbClr val="FF0066"/>
                </a:solidFill>
                <a:ea typeface="黑体" pitchFamily="49" charset="-122"/>
              </a:rPr>
              <a:t>16</a:t>
            </a:r>
            <a:r>
              <a:rPr lang="zh-CN" altLang="en-US" sz="2000" b="1">
                <a:solidFill>
                  <a:srgbClr val="FF0066"/>
                </a:solidFill>
                <a:ea typeface="黑体" pitchFamily="49" charset="-122"/>
              </a:rPr>
              <a:t>位数时，因其超出</a:t>
            </a:r>
            <a:r>
              <a:rPr lang="en-US" altLang="zh-CN" sz="2000" b="1">
                <a:solidFill>
                  <a:srgbClr val="FF0066"/>
                </a:solidFill>
                <a:ea typeface="黑体" pitchFamily="49" charset="-122"/>
              </a:rPr>
              <a:t>16</a:t>
            </a:r>
            <a:r>
              <a:rPr lang="zh-CN" altLang="en-US" sz="2000" b="1">
                <a:solidFill>
                  <a:srgbClr val="FF0066"/>
                </a:solidFill>
                <a:ea typeface="黑体" pitchFamily="49" charset="-122"/>
              </a:rPr>
              <a:t>位能表示的最大值，故无法截断为正确的</a:t>
            </a:r>
            <a:r>
              <a:rPr lang="en-US" altLang="zh-CN" sz="2000" b="1">
                <a:solidFill>
                  <a:srgbClr val="FF0066"/>
                </a:solidFill>
                <a:ea typeface="黑体" pitchFamily="49" charset="-122"/>
              </a:rPr>
              <a:t>16</a:t>
            </a:r>
            <a:r>
              <a:rPr lang="zh-CN" altLang="en-US" sz="2000" b="1">
                <a:solidFill>
                  <a:srgbClr val="FF0066"/>
                </a:solidFill>
                <a:ea typeface="黑体" pitchFamily="49" charset="-122"/>
              </a:rPr>
              <a:t>位数！</a:t>
            </a:r>
            <a:endParaRPr lang="en-US" altLang="zh-CN" sz="2000" b="1">
              <a:solidFill>
                <a:srgbClr val="FF0066"/>
              </a:solidFill>
              <a:ea typeface="黑体" pitchFamily="49" charset="-122"/>
            </a:endParaRPr>
          </a:p>
        </p:txBody>
      </p:sp>
    </p:spTree>
    <p:extLst>
      <p:ext uri="{BB962C8B-B14F-4D97-AF65-F5344CB8AC3E}">
        <p14:creationId xmlns:p14="http://schemas.microsoft.com/office/powerpoint/2010/main" val="2146638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42" dur="500"/>
                                        <p:tgtEl>
                                          <p:spTgt spid="39629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45" dur="500"/>
                                        <p:tgtEl>
                                          <p:spTgt spid="39629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48" dur="500"/>
                                        <p:tgtEl>
                                          <p:spTgt spid="396291">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51" dur="500"/>
                                        <p:tgtEl>
                                          <p:spTgt spid="396291">
                                            <p:txEl>
                                              <p:pRg st="13" end="1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96291">
                                            <p:txEl>
                                              <p:pRg st="14" end="14"/>
                                            </p:txEl>
                                          </p:spTgt>
                                        </p:tgtEl>
                                        <p:attrNameLst>
                                          <p:attrName>style.visibility</p:attrName>
                                        </p:attrNameLst>
                                      </p:cBhvr>
                                      <p:to>
                                        <p:strVal val="visible"/>
                                      </p:to>
                                    </p:set>
                                    <p:animEffect transition="in" filter="blinds(horizontal)">
                                      <p:cBhvr>
                                        <p:cTn id="54" dur="500"/>
                                        <p:tgtEl>
                                          <p:spTgt spid="396291">
                                            <p:txEl>
                                              <p:pRg st="14" end="1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96292"/>
                                        </p:tgtEl>
                                        <p:attrNameLst>
                                          <p:attrName>style.visibility</p:attrName>
                                        </p:attrNameLst>
                                      </p:cBhvr>
                                      <p:to>
                                        <p:strVal val="visible"/>
                                      </p:to>
                                    </p:set>
                                    <p:animEffect transition="in" filter="blinds(horizontal)">
                                      <p:cBhvr>
                                        <p:cTn id="59" dur="500"/>
                                        <p:tgtEl>
                                          <p:spTgt spid="3962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96294"/>
                                        </p:tgtEl>
                                        <p:attrNameLst>
                                          <p:attrName>style.visibility</p:attrName>
                                        </p:attrNameLst>
                                      </p:cBhvr>
                                      <p:to>
                                        <p:strVal val="visible"/>
                                      </p:to>
                                    </p:set>
                                    <p:animEffect transition="in" filter="blinds(horizontal)">
                                      <p:cBhvr>
                                        <p:cTn id="64" dur="500"/>
                                        <p:tgtEl>
                                          <p:spTgt spid="39629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96295"/>
                                        </p:tgtEl>
                                        <p:attrNameLst>
                                          <p:attrName>style.visibility</p:attrName>
                                        </p:attrNameLst>
                                      </p:cBhvr>
                                      <p:to>
                                        <p:strVal val="visible"/>
                                      </p:to>
                                    </p:set>
                                    <p:animEffect transition="in" filter="blinds(horizontal)">
                                      <p:cBhvr>
                                        <p:cTn id="69" dur="500"/>
                                        <p:tgtEl>
                                          <p:spTgt spid="39629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96296"/>
                                        </p:tgtEl>
                                        <p:attrNameLst>
                                          <p:attrName>style.visibility</p:attrName>
                                        </p:attrNameLst>
                                      </p:cBhvr>
                                      <p:to>
                                        <p:strVal val="visible"/>
                                      </p:to>
                                    </p:set>
                                    <p:animEffect transition="in" filter="blinds(horizontal)">
                                      <p:cBhvr>
                                        <p:cTn id="74"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animBg="1"/>
      <p:bldP spid="396295" grpId="0"/>
      <p:bldP spid="3962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561975"/>
          </a:xfrm>
        </p:spPr>
        <p:txBody>
          <a:bodyPr/>
          <a:lstStyle/>
          <a:p>
            <a:r>
              <a:rPr lang="en-US" altLang="zh-CN" dirty="0"/>
              <a:t>MIPS</a:t>
            </a:r>
            <a:r>
              <a:rPr lang="zh-CN" altLang="en-US" dirty="0"/>
              <a:t>指令中涉及的运算</a:t>
            </a:r>
          </a:p>
        </p:txBody>
      </p:sp>
      <p:sp>
        <p:nvSpPr>
          <p:cNvPr id="3" name="内容占位符 2"/>
          <p:cNvSpPr>
            <a:spLocks noGrp="1"/>
          </p:cNvSpPr>
          <p:nvPr>
            <p:ph idx="1"/>
          </p:nvPr>
        </p:nvSpPr>
        <p:spPr>
          <a:xfrm>
            <a:off x="341530" y="836613"/>
            <a:ext cx="8460939" cy="5218112"/>
          </a:xfrm>
        </p:spPr>
        <p:txBody>
          <a:bodyPr/>
          <a:lstStyle/>
          <a:p>
            <a:r>
              <a:rPr lang="zh-CN" altLang="en-US" dirty="0">
                <a:latin typeface="微软雅黑" panose="020B0503020204020204" pitchFamily="34" charset="-122"/>
                <a:ea typeface="微软雅黑" panose="020B0503020204020204" pitchFamily="34" charset="-122"/>
              </a:rPr>
              <a:t>三</a:t>
            </a:r>
            <a:r>
              <a:rPr lang="zh-CN" altLang="en-US" dirty="0" smtClean="0">
                <a:latin typeface="微软雅黑" panose="020B0503020204020204" pitchFamily="34" charset="-122"/>
                <a:ea typeface="微软雅黑" panose="020B0503020204020204" pitchFamily="34" charset="-122"/>
              </a:rPr>
              <a:t>大架构</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MIPS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RISC</a:t>
            </a:r>
            <a:r>
              <a:rPr lang="zh-CN" altLang="en-US" dirty="0" smtClean="0">
                <a:latin typeface="微软雅黑" panose="020B0503020204020204" pitchFamily="34" charset="-122"/>
                <a:ea typeface="微软雅黑" panose="020B0503020204020204" pitchFamily="34" charset="-122"/>
              </a:rPr>
              <a:t>、移动设备、开放、代表</a:t>
            </a:r>
            <a:r>
              <a:rPr lang="zh-CN" altLang="en-US" dirty="0">
                <a:latin typeface="微软雅黑" panose="020B0503020204020204" pitchFamily="34" charset="-122"/>
                <a:ea typeface="微软雅黑" panose="020B0503020204020204" pitchFamily="34" charset="-122"/>
              </a:rPr>
              <a:t>处理</a:t>
            </a:r>
            <a:r>
              <a:rPr lang="zh-CN" altLang="en-US" dirty="0" smtClean="0">
                <a:latin typeface="微软雅黑" panose="020B0503020204020204" pitchFamily="34" charset="-122"/>
                <a:ea typeface="微软雅黑" panose="020B0503020204020204" pitchFamily="34" charset="-122"/>
              </a:rPr>
              <a:t>器</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龙芯</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ARM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RISC</a:t>
            </a:r>
            <a:r>
              <a:rPr lang="zh-CN" altLang="en-US" dirty="0" smtClean="0">
                <a:latin typeface="微软雅黑" panose="020B0503020204020204" pitchFamily="34" charset="-122"/>
                <a:ea typeface="微软雅黑" panose="020B0503020204020204" pitchFamily="34" charset="-122"/>
              </a:rPr>
              <a:t>、移动设备、封闭、代表处理器</a:t>
            </a:r>
            <a:r>
              <a:rPr lang="en-US" altLang="zh-CN" dirty="0" smtClean="0">
                <a:latin typeface="微软雅黑" panose="020B0503020204020204" pitchFamily="34" charset="-122"/>
                <a:ea typeface="微软雅黑" panose="020B0503020204020204" pitchFamily="34" charset="-122"/>
              </a:rPr>
              <a:t>——Apple</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nVidia</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、高通</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X86</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CISC</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PC</a:t>
            </a:r>
            <a:r>
              <a:rPr lang="zh-CN" altLang="en-US" dirty="0" smtClean="0">
                <a:latin typeface="微软雅黑" panose="020B0503020204020204" pitchFamily="34" charset="-122"/>
                <a:ea typeface="微软雅黑" panose="020B0503020204020204" pitchFamily="34" charset="-122"/>
              </a:rPr>
              <a:t>、伪开放、代表处理器</a:t>
            </a:r>
            <a:r>
              <a:rPr lang="en-US" altLang="zh-CN" dirty="0" smtClean="0">
                <a:latin typeface="微软雅黑" panose="020B0503020204020204" pitchFamily="34" charset="-122"/>
                <a:ea typeface="微软雅黑" panose="020B0503020204020204" pitchFamily="34" charset="-122"/>
              </a:rPr>
              <a:t>——Intel</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AMD</a:t>
            </a:r>
          </a:p>
          <a:p>
            <a:r>
              <a:rPr lang="zh-CN" altLang="en-US" dirty="0" smtClean="0">
                <a:latin typeface="微软雅黑" panose="020B0503020204020204" pitchFamily="34" charset="-122"/>
                <a:ea typeface="微软雅黑" panose="020B0503020204020204" pitchFamily="34" charset="-122"/>
              </a:rPr>
              <a:t>运算指令</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逻辑运算：</a:t>
            </a:r>
            <a:r>
              <a:rPr lang="en-US" altLang="zh-CN" dirty="0" smtClean="0">
                <a:latin typeface="微软雅黑" panose="020B0503020204020204" pitchFamily="34" charset="-122"/>
                <a:ea typeface="微软雅黑" panose="020B0503020204020204" pitchFamily="34" charset="-122"/>
              </a:rPr>
              <a:t>and</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or</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andi</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ori</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sll</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srl</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定点算数运算：</a:t>
            </a:r>
            <a:r>
              <a:rPr lang="en-US" altLang="zh-CN" dirty="0" err="1" smtClean="0">
                <a:latin typeface="微软雅黑" panose="020B0503020204020204" pitchFamily="34" charset="-122"/>
                <a:ea typeface="微软雅黑" panose="020B0503020204020204" pitchFamily="34" charset="-122"/>
              </a:rPr>
              <a:t>sra</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add</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sub</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定点数据传送：</a:t>
            </a:r>
            <a:r>
              <a:rPr lang="en-US" altLang="zh-CN" dirty="0" err="1" smtClean="0">
                <a:latin typeface="微软雅黑" panose="020B0503020204020204" pitchFamily="34" charset="-122"/>
                <a:ea typeface="微软雅黑" panose="020B0503020204020204" pitchFamily="34" charset="-122"/>
              </a:rPr>
              <a:t>lw</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sw</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lhu</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浮点算数运算：</a:t>
            </a:r>
            <a:r>
              <a:rPr lang="en-US" altLang="zh-CN" dirty="0" err="1" smtClean="0">
                <a:latin typeface="微软雅黑" panose="020B0503020204020204" pitchFamily="34" charset="-122"/>
                <a:ea typeface="微软雅黑" panose="020B0503020204020204" pitchFamily="34" charset="-122"/>
              </a:rPr>
              <a:t>add.s</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mul.s</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浮点数据传送：</a:t>
            </a:r>
            <a:r>
              <a:rPr lang="en-US" altLang="zh-CN" dirty="0" err="1" smtClean="0">
                <a:latin typeface="微软雅黑" panose="020B0503020204020204" pitchFamily="34" charset="-122"/>
                <a:ea typeface="微软雅黑" panose="020B0503020204020204" pitchFamily="34" charset="-122"/>
              </a:rPr>
              <a:t>lwcl</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swcl</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1109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27790</TotalTime>
  <Words>5882</Words>
  <Application>Microsoft Office PowerPoint</Application>
  <PresentationFormat>全屏显示(4:3)</PresentationFormat>
  <Paragraphs>755</Paragraphs>
  <Slides>50</Slides>
  <Notes>17</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默认设计模板</vt:lpstr>
      <vt:lpstr>  第三章 运算方法和运算部件 （一）   </vt:lpstr>
      <vt:lpstr>主要内容</vt:lpstr>
      <vt:lpstr>主要内容</vt:lpstr>
      <vt:lpstr>数据的运算</vt:lpstr>
      <vt:lpstr>按位运算</vt:lpstr>
      <vt:lpstr>C语言程序中的逻辑运算</vt:lpstr>
      <vt:lpstr>移位运算</vt:lpstr>
      <vt:lpstr>            位扩展和位截断运算</vt:lpstr>
      <vt:lpstr>MIPS指令中涉及的运算</vt:lpstr>
      <vt:lpstr>主要内容</vt:lpstr>
      <vt:lpstr>串行进位加法器</vt:lpstr>
      <vt:lpstr>n位加法器</vt:lpstr>
      <vt:lpstr>并行进位加法器</vt:lpstr>
      <vt:lpstr>并行进位加法器</vt:lpstr>
      <vt:lpstr>带标志加法器</vt:lpstr>
      <vt:lpstr>算术逻辑部件</vt:lpstr>
      <vt:lpstr>认识计算机中最基本的部件</vt:lpstr>
      <vt:lpstr>主要内容</vt:lpstr>
      <vt:lpstr>补码加减运算</vt:lpstr>
      <vt:lpstr>补码加减运算</vt:lpstr>
      <vt:lpstr>整数加、减运算</vt:lpstr>
      <vt:lpstr>所有运算电路的核心</vt:lpstr>
      <vt:lpstr>条件标志位（条件码CC）</vt:lpstr>
      <vt:lpstr>整数减法举例</vt:lpstr>
      <vt:lpstr>整数减法举例</vt:lpstr>
      <vt:lpstr>整数加法举例</vt:lpstr>
      <vt:lpstr>无符号整数加法溢出判断程序</vt:lpstr>
      <vt:lpstr>带符号整数加法溢出判断程序</vt:lpstr>
      <vt:lpstr>带符号整数减法溢出判断程序</vt:lpstr>
      <vt:lpstr>原码乘法运算 </vt:lpstr>
      <vt:lpstr>整数的乘运算 </vt:lpstr>
      <vt:lpstr>原码乘法运算</vt:lpstr>
      <vt:lpstr>原码乘法运算（续）</vt:lpstr>
      <vt:lpstr>例</vt:lpstr>
      <vt:lpstr>整数的乘运算</vt:lpstr>
      <vt:lpstr>补码乘法运算</vt:lpstr>
      <vt:lpstr>例</vt:lpstr>
      <vt:lpstr>Booth乘法递推公式</vt:lpstr>
      <vt:lpstr>整数的乘运算</vt:lpstr>
      <vt:lpstr>整数乘法溢出漏洞</vt:lpstr>
      <vt:lpstr>变量与常数之间的乘运算 </vt:lpstr>
      <vt:lpstr>整数的除运算</vt:lpstr>
      <vt:lpstr>整数的除运算</vt:lpstr>
      <vt:lpstr>变量与常数之间的除运算 </vt:lpstr>
      <vt:lpstr>变量与常数之间的除运算 </vt:lpstr>
      <vt:lpstr>PowerPoint 演示文稿</vt:lpstr>
      <vt:lpstr>原码除法运算</vt:lpstr>
      <vt:lpstr>原码除法运算</vt:lpstr>
      <vt:lpstr>恢复余数法</vt:lpstr>
      <vt:lpstr>不恢复余数法</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1975</cp:revision>
  <dcterms:created xsi:type="dcterms:W3CDTF">2008-04-26T09:05:28Z</dcterms:created>
  <dcterms:modified xsi:type="dcterms:W3CDTF">2017-03-17T01:50:09Z</dcterms:modified>
</cp:coreProperties>
</file>